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 id="2147483699" r:id="rId3"/>
    <p:sldMasterId id="2147483725" r:id="rId4"/>
    <p:sldMasterId id="2147483740" r:id="rId5"/>
    <p:sldMasterId id="2147483752" r:id="rId6"/>
  </p:sldMasterIdLst>
  <p:notesMasterIdLst>
    <p:notesMasterId r:id="rId66"/>
  </p:notesMasterIdLst>
  <p:sldIdLst>
    <p:sldId id="443" r:id="rId7"/>
    <p:sldId id="436" r:id="rId8"/>
    <p:sldId id="365" r:id="rId9"/>
    <p:sldId id="361" r:id="rId10"/>
    <p:sldId id="362" r:id="rId11"/>
    <p:sldId id="364" r:id="rId12"/>
    <p:sldId id="388" r:id="rId13"/>
    <p:sldId id="306" r:id="rId14"/>
    <p:sldId id="437" r:id="rId15"/>
    <p:sldId id="307" r:id="rId16"/>
    <p:sldId id="399" r:id="rId17"/>
    <p:sldId id="403" r:id="rId18"/>
    <p:sldId id="405" r:id="rId19"/>
    <p:sldId id="442" r:id="rId20"/>
    <p:sldId id="407" r:id="rId21"/>
    <p:sldId id="408" r:id="rId22"/>
    <p:sldId id="409" r:id="rId23"/>
    <p:sldId id="410" r:id="rId24"/>
    <p:sldId id="411" r:id="rId25"/>
    <p:sldId id="412" r:id="rId26"/>
    <p:sldId id="413" r:id="rId27"/>
    <p:sldId id="414" r:id="rId28"/>
    <p:sldId id="415" r:id="rId29"/>
    <p:sldId id="416" r:id="rId30"/>
    <p:sldId id="417" r:id="rId31"/>
    <p:sldId id="418" r:id="rId32"/>
    <p:sldId id="419" r:id="rId33"/>
    <p:sldId id="420" r:id="rId34"/>
    <p:sldId id="421" r:id="rId35"/>
    <p:sldId id="422" r:id="rId36"/>
    <p:sldId id="423" r:id="rId37"/>
    <p:sldId id="424" r:id="rId38"/>
    <p:sldId id="439" r:id="rId39"/>
    <p:sldId id="440" r:id="rId40"/>
    <p:sldId id="441" r:id="rId41"/>
    <p:sldId id="428" r:id="rId42"/>
    <p:sldId id="317" r:id="rId43"/>
    <p:sldId id="359" r:id="rId44"/>
    <p:sldId id="308" r:id="rId45"/>
    <p:sldId id="309" r:id="rId46"/>
    <p:sldId id="432" r:id="rId47"/>
    <p:sldId id="433" r:id="rId48"/>
    <p:sldId id="310" r:id="rId49"/>
    <p:sldId id="429" r:id="rId50"/>
    <p:sldId id="430" r:id="rId51"/>
    <p:sldId id="431" r:id="rId52"/>
    <p:sldId id="360" r:id="rId53"/>
    <p:sldId id="311" r:id="rId54"/>
    <p:sldId id="382" r:id="rId55"/>
    <p:sldId id="390" r:id="rId56"/>
    <p:sldId id="376" r:id="rId57"/>
    <p:sldId id="356" r:id="rId58"/>
    <p:sldId id="312" r:id="rId59"/>
    <p:sldId id="313" r:id="rId60"/>
    <p:sldId id="314" r:id="rId61"/>
    <p:sldId id="438" r:id="rId62"/>
    <p:sldId id="425" r:id="rId63"/>
    <p:sldId id="426" r:id="rId64"/>
    <p:sldId id="427" r:id="rId6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650" y="-84"/>
      </p:cViewPr>
      <p:guideLst>
        <p:guide orient="horz" pos="2160"/>
        <p:guide pos="2880"/>
      </p:guideLst>
    </p:cSldViewPr>
  </p:slideViewPr>
  <p:notesTextViewPr>
    <p:cViewPr>
      <p:scale>
        <a:sx n="1" d="1"/>
        <a:sy n="1" d="1"/>
      </p:scale>
      <p:origin x="0" y="0"/>
    </p:cViewPr>
  </p:notesTextViewPr>
  <p:sorterViewPr>
    <p:cViewPr>
      <p:scale>
        <a:sx n="98" d="100"/>
        <a:sy n="98" d="100"/>
      </p:scale>
      <p:origin x="0" y="625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latin typeface="Calibri" pitchFamily="34" charset="0"/>
                <a:cs typeface="Calibri" pitchFamily="34" charset="0"/>
              </a:defRPr>
            </a:pPr>
            <a:r>
              <a:rPr lang="fr-FR" sz="2000">
                <a:latin typeface="Calibri" pitchFamily="34" charset="0"/>
                <a:cs typeface="Calibri" pitchFamily="34" charset="0"/>
              </a:rPr>
              <a:t>Lactatémie en fonction du nombre de joueurs</a:t>
            </a:r>
          </a:p>
        </c:rich>
      </c:tx>
      <c:overlay val="0"/>
    </c:title>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invertIfNegative val="0"/>
          <c:cat>
            <c:strRef>
              <c:f>Feuil1!$A$1:$E$1</c:f>
              <c:strCache>
                <c:ptCount val="5"/>
                <c:pt idx="0">
                  <c:v>2 vs 2</c:v>
                </c:pt>
                <c:pt idx="1">
                  <c:v>3 vs 3</c:v>
                </c:pt>
                <c:pt idx="2">
                  <c:v>4 vs 4</c:v>
                </c:pt>
                <c:pt idx="3">
                  <c:v>5 vs 5</c:v>
                </c:pt>
                <c:pt idx="4">
                  <c:v>6 vs 6</c:v>
                </c:pt>
              </c:strCache>
            </c:strRef>
          </c:cat>
          <c:val>
            <c:numRef>
              <c:f>Feuil1!$A$2:$E$2</c:f>
              <c:numCache>
                <c:formatCode>General</c:formatCode>
                <c:ptCount val="5"/>
                <c:pt idx="0">
                  <c:v>14.2</c:v>
                </c:pt>
                <c:pt idx="1">
                  <c:v>13.7</c:v>
                </c:pt>
                <c:pt idx="2">
                  <c:v>11.4</c:v>
                </c:pt>
                <c:pt idx="3">
                  <c:v>9.8000000000000007</c:v>
                </c:pt>
                <c:pt idx="4">
                  <c:v>8.1999999999999993</c:v>
                </c:pt>
              </c:numCache>
            </c:numRef>
          </c:val>
        </c:ser>
        <c:ser>
          <c:idx val="1"/>
          <c:order val="1"/>
          <c:invertIfNegative val="0"/>
          <c:cat>
            <c:strRef>
              <c:f>Feuil1!$A$1:$E$1</c:f>
              <c:strCache>
                <c:ptCount val="5"/>
                <c:pt idx="0">
                  <c:v>2 vs 2</c:v>
                </c:pt>
                <c:pt idx="1">
                  <c:v>3 vs 3</c:v>
                </c:pt>
                <c:pt idx="2">
                  <c:v>4 vs 4</c:v>
                </c:pt>
                <c:pt idx="3">
                  <c:v>5 vs 5</c:v>
                </c:pt>
                <c:pt idx="4">
                  <c:v>6 vs 6</c:v>
                </c:pt>
              </c:strCache>
            </c:strRef>
          </c:cat>
          <c:val>
            <c:numRef>
              <c:f>Feuil1!$A$3:$E$3</c:f>
              <c:numCache>
                <c:formatCode>General</c:formatCode>
                <c:ptCount val="5"/>
                <c:pt idx="0">
                  <c:v>2.4</c:v>
                </c:pt>
                <c:pt idx="1">
                  <c:v>2.6</c:v>
                </c:pt>
                <c:pt idx="2">
                  <c:v>2</c:v>
                </c:pt>
                <c:pt idx="3">
                  <c:v>1.6</c:v>
                </c:pt>
                <c:pt idx="4">
                  <c:v>1.9</c:v>
                </c:pt>
              </c:numCache>
            </c:numRef>
          </c:val>
        </c:ser>
        <c:dLbls>
          <c:showLegendKey val="0"/>
          <c:showVal val="0"/>
          <c:showCatName val="0"/>
          <c:showSerName val="0"/>
          <c:showPercent val="0"/>
          <c:showBubbleSize val="0"/>
        </c:dLbls>
        <c:gapWidth val="55"/>
        <c:gapDepth val="55"/>
        <c:shape val="cylinder"/>
        <c:axId val="183396992"/>
        <c:axId val="183411072"/>
        <c:axId val="0"/>
      </c:bar3DChart>
      <c:catAx>
        <c:axId val="183396992"/>
        <c:scaling>
          <c:orientation val="minMax"/>
        </c:scaling>
        <c:delete val="0"/>
        <c:axPos val="b"/>
        <c:majorTickMark val="none"/>
        <c:minorTickMark val="none"/>
        <c:tickLblPos val="nextTo"/>
        <c:txPr>
          <a:bodyPr/>
          <a:lstStyle/>
          <a:p>
            <a:pPr>
              <a:defRPr sz="2000" b="1">
                <a:latin typeface="Calibri" pitchFamily="34" charset="0"/>
                <a:cs typeface="Calibri" pitchFamily="34" charset="0"/>
              </a:defRPr>
            </a:pPr>
            <a:endParaRPr lang="fr-FR"/>
          </a:p>
        </c:txPr>
        <c:crossAx val="183411072"/>
        <c:crosses val="autoZero"/>
        <c:auto val="1"/>
        <c:lblAlgn val="ctr"/>
        <c:lblOffset val="100"/>
        <c:noMultiLvlLbl val="0"/>
      </c:catAx>
      <c:valAx>
        <c:axId val="183411072"/>
        <c:scaling>
          <c:orientation val="minMax"/>
        </c:scaling>
        <c:delete val="0"/>
        <c:axPos val="l"/>
        <c:majorGridlines/>
        <c:title>
          <c:tx>
            <c:rich>
              <a:bodyPr/>
              <a:lstStyle/>
              <a:p>
                <a:pPr>
                  <a:defRPr sz="2000">
                    <a:latin typeface="Calibri" pitchFamily="34" charset="0"/>
                    <a:cs typeface="Calibri" pitchFamily="34" charset="0"/>
                  </a:defRPr>
                </a:pPr>
                <a:r>
                  <a:rPr lang="en-US" sz="2000">
                    <a:latin typeface="Calibri" pitchFamily="34" charset="0"/>
                    <a:cs typeface="Calibri" pitchFamily="34" charset="0"/>
                  </a:rPr>
                  <a:t>Lactatémie (mmol/l)</a:t>
                </a:r>
              </a:p>
            </c:rich>
          </c:tx>
          <c:overlay val="0"/>
        </c:title>
        <c:numFmt formatCode="General" sourceLinked="1"/>
        <c:majorTickMark val="none"/>
        <c:minorTickMark val="none"/>
        <c:tickLblPos val="nextTo"/>
        <c:txPr>
          <a:bodyPr/>
          <a:lstStyle/>
          <a:p>
            <a:pPr>
              <a:defRPr sz="1600" b="1">
                <a:latin typeface="Calibri" pitchFamily="34" charset="0"/>
                <a:cs typeface="Calibri" pitchFamily="34" charset="0"/>
              </a:defRPr>
            </a:pPr>
            <a:endParaRPr lang="fr-FR"/>
          </a:p>
        </c:txPr>
        <c:crossAx val="183396992"/>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C7062E-7208-401D-9D68-15006FB1D412}" type="datetimeFigureOut">
              <a:rPr lang="fr-FR" smtClean="0"/>
              <a:t>11/08/2017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2C14FE-3274-4190-BEC2-FEF4541ABCDD}" type="slidenum">
              <a:rPr lang="fr-FR" smtClean="0"/>
              <a:t>‹N°›</a:t>
            </a:fld>
            <a:endParaRPr lang="fr-FR"/>
          </a:p>
        </p:txBody>
      </p:sp>
    </p:spTree>
    <p:extLst>
      <p:ext uri="{BB962C8B-B14F-4D97-AF65-F5344CB8AC3E}">
        <p14:creationId xmlns:p14="http://schemas.microsoft.com/office/powerpoint/2010/main" val="4047251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8EA6734-51B3-4D82-AA4B-D414ABE8CECC}" type="slidenum">
              <a:rPr lang="es-CL" sz="1200" smtClean="0">
                <a:solidFill>
                  <a:prstClr val="black"/>
                </a:solidFill>
              </a:rPr>
              <a:pPr eaLnBrk="1" hangingPunct="1"/>
              <a:t>1</a:t>
            </a:fld>
            <a:endParaRPr lang="es-CL" sz="1200" smtClean="0">
              <a:solidFill>
                <a:prstClr val="black"/>
              </a:solidFill>
            </a:endParaRPr>
          </a:p>
        </p:txBody>
      </p:sp>
      <p:sp>
        <p:nvSpPr>
          <p:cNvPr id="177155" name="Rectangle 2"/>
          <p:cNvSpPr>
            <a:spLocks noGrp="1" noChangeArrowheads="1"/>
          </p:cNvSpPr>
          <p:nvPr>
            <p:ph type="body" idx="1"/>
          </p:nvPr>
        </p:nvSpPr>
        <p:spPr>
          <a:xfrm>
            <a:off x="914400" y="4356100"/>
            <a:ext cx="5029200" cy="4135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fr-FR" smtClean="0"/>
          </a:p>
        </p:txBody>
      </p:sp>
      <p:sp>
        <p:nvSpPr>
          <p:cNvPr id="177156" name="Rectangle 3"/>
          <p:cNvSpPr>
            <a:spLocks noGrp="1" noRot="1" noChangeAspect="1" noChangeArrowheads="1" noTextEdit="1"/>
          </p:cNvSpPr>
          <p:nvPr>
            <p:ph type="sldImg"/>
          </p:nvPr>
        </p:nvSpPr>
        <p:spPr>
          <a:xfrm>
            <a:off x="1298575" y="796925"/>
            <a:ext cx="4262438" cy="3198813"/>
          </a:xfrm>
          <a:ln w="12700" cap="flat">
            <a:solidFill>
              <a:schemeClr val="tx1"/>
            </a:solid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A2C14FE-3274-4190-BEC2-FEF4541ABCDD}" type="slidenum">
              <a:rPr lang="fr-FR" smtClean="0"/>
              <a:t>49</a:t>
            </a:fld>
            <a:endParaRPr lang="fr-FR"/>
          </a:p>
        </p:txBody>
      </p:sp>
    </p:spTree>
    <p:extLst>
      <p:ext uri="{BB962C8B-B14F-4D97-AF65-F5344CB8AC3E}">
        <p14:creationId xmlns:p14="http://schemas.microsoft.com/office/powerpoint/2010/main" val="3271986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04459D50-F492-4798-B5B6-18179773D2D6}" type="datetimeFigureOut">
              <a:rPr lang="fr-FR" smtClean="0"/>
              <a:t>11/08/2017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67FE69-2258-47AA-9A6E-9C3D5ED30FF9}" type="slidenum">
              <a:rPr lang="fr-FR" smtClean="0"/>
              <a:t>‹N°›</a:t>
            </a:fld>
            <a:endParaRPr lang="fr-FR"/>
          </a:p>
        </p:txBody>
      </p:sp>
    </p:spTree>
    <p:extLst>
      <p:ext uri="{BB962C8B-B14F-4D97-AF65-F5344CB8AC3E}">
        <p14:creationId xmlns:p14="http://schemas.microsoft.com/office/powerpoint/2010/main" val="653110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4459D50-F492-4798-B5B6-18179773D2D6}" type="datetimeFigureOut">
              <a:rPr lang="fr-FR" smtClean="0"/>
              <a:t>11/08/2017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67FE69-2258-47AA-9A6E-9C3D5ED30FF9}" type="slidenum">
              <a:rPr lang="fr-FR" smtClean="0"/>
              <a:t>‹N°›</a:t>
            </a:fld>
            <a:endParaRPr lang="fr-FR"/>
          </a:p>
        </p:txBody>
      </p:sp>
    </p:spTree>
    <p:extLst>
      <p:ext uri="{BB962C8B-B14F-4D97-AF65-F5344CB8AC3E}">
        <p14:creationId xmlns:p14="http://schemas.microsoft.com/office/powerpoint/2010/main" val="1300892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4459D50-F492-4798-B5B6-18179773D2D6}" type="datetimeFigureOut">
              <a:rPr lang="fr-FR" smtClean="0"/>
              <a:t>11/08/2017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67FE69-2258-47AA-9A6E-9C3D5ED30FF9}" type="slidenum">
              <a:rPr lang="fr-FR" smtClean="0"/>
              <a:t>‹N°›</a:t>
            </a:fld>
            <a:endParaRPr lang="fr-FR"/>
          </a:p>
        </p:txBody>
      </p:sp>
    </p:spTree>
    <p:extLst>
      <p:ext uri="{BB962C8B-B14F-4D97-AF65-F5344CB8AC3E}">
        <p14:creationId xmlns:p14="http://schemas.microsoft.com/office/powerpoint/2010/main" val="3697258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6"/>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91005F-E78A-4520-B6E6-D4363F2F50AC}"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1110956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76F891-2424-4BE8-8894-2D52CDF00DD7}"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1843497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41DF79-68B1-4FA4-8232-42618966C429}"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1397054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18A7C-C1C3-4C02-9E22-5EDDDB6F8796}"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3808533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7B0774-221C-4330-B957-982037F565A0}"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2497827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81833A2-57B9-4D9E-82E9-C45E34936CEE}"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3159104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4AA8454-38DB-4F0A-AA60-646743632A09}"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4184022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44CCBB-571E-41A8-91BD-FB0AD47A7244}"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1044064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4459D50-F492-4798-B5B6-18179773D2D6}" type="datetimeFigureOut">
              <a:rPr lang="fr-FR" smtClean="0"/>
              <a:t>11/08/2017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67FE69-2258-47AA-9A6E-9C3D5ED30FF9}" type="slidenum">
              <a:rPr lang="fr-FR" smtClean="0"/>
              <a:t>‹N°›</a:t>
            </a:fld>
            <a:endParaRPr lang="fr-FR"/>
          </a:p>
        </p:txBody>
      </p:sp>
    </p:spTree>
    <p:extLst>
      <p:ext uri="{BB962C8B-B14F-4D97-AF65-F5344CB8AC3E}">
        <p14:creationId xmlns:p14="http://schemas.microsoft.com/office/powerpoint/2010/main" val="847760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90277-A4E7-44DF-8EC6-7849B5712DE3}"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1799387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9913D-567B-4DA2-8A75-C805F97B7D9E}"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1722728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1" y="609600"/>
            <a:ext cx="1943100"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1"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C45E5C-98F5-4965-8A92-1993635F0D5D}"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3629149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6"/>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8D8116-355B-456C-9D84-672464190E51}"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456620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A77912-DB07-4100-8F3A-6781426ECD6D}"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2066154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9748A6-522A-4971-A7EF-4E3E19332EF9}"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328660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179A19-B8BB-4C54-AC42-B252F8A78355}"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756564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38139A1-2C22-4EB7-AB24-4C92D83C4F84}"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27821085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6E0EB3-89EF-473A-938F-0CEEC76BC3A8}"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1669954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A653FE-8E20-4D7C-958E-3A680DB4765D}"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3301738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04459D50-F492-4798-B5B6-18179773D2D6}" type="datetimeFigureOut">
              <a:rPr lang="fr-FR" smtClean="0"/>
              <a:t>11/08/2017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67FE69-2258-47AA-9A6E-9C3D5ED30FF9}" type="slidenum">
              <a:rPr lang="fr-FR" smtClean="0"/>
              <a:t>‹N°›</a:t>
            </a:fld>
            <a:endParaRPr lang="fr-FR"/>
          </a:p>
        </p:txBody>
      </p:sp>
    </p:spTree>
    <p:extLst>
      <p:ext uri="{BB962C8B-B14F-4D97-AF65-F5344CB8AC3E}">
        <p14:creationId xmlns:p14="http://schemas.microsoft.com/office/powerpoint/2010/main" val="964814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D0049E-7B16-4264-B7EF-64B3AAB32DBD}"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3369295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70806D-C5BD-4101-9734-F4B20C4D0405}"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2732307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660DB1-76F9-4B24-B3E9-D0A91418DB50}"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2692399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1" y="609600"/>
            <a:ext cx="1943100"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1"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4DA102-0BB8-436E-8335-88F424D09B91}"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361819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CA">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CA">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DBB63A-1F99-4EE4-826F-1E54592ED7CC}" type="slidenum">
              <a:rPr lang="fr-CA">
                <a:solidFill>
                  <a:srgbClr val="FFFF00"/>
                </a:solidFill>
              </a:rPr>
              <a:pPr>
                <a:defRPr/>
              </a:pPr>
              <a:t>‹N°›</a:t>
            </a:fld>
            <a:endParaRPr lang="fr-CA">
              <a:solidFill>
                <a:srgbClr val="FFFF00"/>
              </a:solidFill>
            </a:endParaRPr>
          </a:p>
        </p:txBody>
      </p:sp>
    </p:spTree>
    <p:extLst>
      <p:ext uri="{BB962C8B-B14F-4D97-AF65-F5344CB8AC3E}">
        <p14:creationId xmlns:p14="http://schemas.microsoft.com/office/powerpoint/2010/main" val="27976946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CA">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CA">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0E9D7D-921B-4847-9C57-7297DBB27632}" type="slidenum">
              <a:rPr lang="fr-CA">
                <a:solidFill>
                  <a:srgbClr val="FFFF00"/>
                </a:solidFill>
              </a:rPr>
              <a:pPr>
                <a:defRPr/>
              </a:pPr>
              <a:t>‹N°›</a:t>
            </a:fld>
            <a:endParaRPr lang="fr-CA">
              <a:solidFill>
                <a:srgbClr val="FFFF00"/>
              </a:solidFill>
            </a:endParaRPr>
          </a:p>
        </p:txBody>
      </p:sp>
    </p:spTree>
    <p:extLst>
      <p:ext uri="{BB962C8B-B14F-4D97-AF65-F5344CB8AC3E}">
        <p14:creationId xmlns:p14="http://schemas.microsoft.com/office/powerpoint/2010/main" val="23389976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CA">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CA">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7BD20B-0925-4260-A62F-EAC69C6C85FF}" type="slidenum">
              <a:rPr lang="fr-CA">
                <a:solidFill>
                  <a:srgbClr val="FFFF00"/>
                </a:solidFill>
              </a:rPr>
              <a:pPr>
                <a:defRPr/>
              </a:pPr>
              <a:t>‹N°›</a:t>
            </a:fld>
            <a:endParaRPr lang="fr-CA">
              <a:solidFill>
                <a:srgbClr val="FFFF00"/>
              </a:solidFill>
            </a:endParaRPr>
          </a:p>
        </p:txBody>
      </p:sp>
    </p:spTree>
    <p:extLst>
      <p:ext uri="{BB962C8B-B14F-4D97-AF65-F5344CB8AC3E}">
        <p14:creationId xmlns:p14="http://schemas.microsoft.com/office/powerpoint/2010/main" val="23614994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CA">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CA">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4255FE-6375-471C-9935-925E0F56B8C1}" type="slidenum">
              <a:rPr lang="fr-CA">
                <a:solidFill>
                  <a:srgbClr val="FFFF00"/>
                </a:solidFill>
              </a:rPr>
              <a:pPr>
                <a:defRPr/>
              </a:pPr>
              <a:t>‹N°›</a:t>
            </a:fld>
            <a:endParaRPr lang="fr-CA">
              <a:solidFill>
                <a:srgbClr val="FFFF00"/>
              </a:solidFill>
            </a:endParaRPr>
          </a:p>
        </p:txBody>
      </p:sp>
    </p:spTree>
    <p:extLst>
      <p:ext uri="{BB962C8B-B14F-4D97-AF65-F5344CB8AC3E}">
        <p14:creationId xmlns:p14="http://schemas.microsoft.com/office/powerpoint/2010/main" val="30430900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CA">
              <a:solidFill>
                <a:srgbClr val="FFFF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CA">
              <a:solidFill>
                <a:srgbClr val="FFFF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FB5BF7-E803-492F-B025-B6338D333AC1}" type="slidenum">
              <a:rPr lang="fr-CA">
                <a:solidFill>
                  <a:srgbClr val="FFFF00"/>
                </a:solidFill>
              </a:rPr>
              <a:pPr>
                <a:defRPr/>
              </a:pPr>
              <a:t>‹N°›</a:t>
            </a:fld>
            <a:endParaRPr lang="fr-CA">
              <a:solidFill>
                <a:srgbClr val="FFFF00"/>
              </a:solidFill>
            </a:endParaRPr>
          </a:p>
        </p:txBody>
      </p:sp>
    </p:spTree>
    <p:extLst>
      <p:ext uri="{BB962C8B-B14F-4D97-AF65-F5344CB8AC3E}">
        <p14:creationId xmlns:p14="http://schemas.microsoft.com/office/powerpoint/2010/main" val="10869941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CA">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CA">
              <a:solidFill>
                <a:srgbClr val="FFFF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C4A4A71-A0F5-4F80-89CE-5E677300FCFA}" type="slidenum">
              <a:rPr lang="fr-CA">
                <a:solidFill>
                  <a:srgbClr val="FFFF00"/>
                </a:solidFill>
              </a:rPr>
              <a:pPr>
                <a:defRPr/>
              </a:pPr>
              <a:t>‹N°›</a:t>
            </a:fld>
            <a:endParaRPr lang="fr-CA">
              <a:solidFill>
                <a:srgbClr val="FFFF00"/>
              </a:solidFill>
            </a:endParaRPr>
          </a:p>
        </p:txBody>
      </p:sp>
    </p:spTree>
    <p:extLst>
      <p:ext uri="{BB962C8B-B14F-4D97-AF65-F5344CB8AC3E}">
        <p14:creationId xmlns:p14="http://schemas.microsoft.com/office/powerpoint/2010/main" val="2790550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4459D50-F492-4798-B5B6-18179773D2D6}" type="datetimeFigureOut">
              <a:rPr lang="fr-FR" smtClean="0"/>
              <a:t>11/08/2017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C67FE69-2258-47AA-9A6E-9C3D5ED30FF9}" type="slidenum">
              <a:rPr lang="fr-FR" smtClean="0"/>
              <a:t>‹N°›</a:t>
            </a:fld>
            <a:endParaRPr lang="fr-FR"/>
          </a:p>
        </p:txBody>
      </p:sp>
    </p:spTree>
    <p:extLst>
      <p:ext uri="{BB962C8B-B14F-4D97-AF65-F5344CB8AC3E}">
        <p14:creationId xmlns:p14="http://schemas.microsoft.com/office/powerpoint/2010/main" val="29900817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CA">
              <a:solidFill>
                <a:srgbClr val="FFFF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CA">
              <a:solidFill>
                <a:srgbClr val="FFFF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069BDB8-58C0-4E5D-8C6C-B5E2C7B7FB8B}" type="slidenum">
              <a:rPr lang="fr-CA">
                <a:solidFill>
                  <a:srgbClr val="FFFF00"/>
                </a:solidFill>
              </a:rPr>
              <a:pPr>
                <a:defRPr/>
              </a:pPr>
              <a:t>‹N°›</a:t>
            </a:fld>
            <a:endParaRPr lang="fr-CA">
              <a:solidFill>
                <a:srgbClr val="FFFF00"/>
              </a:solidFill>
            </a:endParaRPr>
          </a:p>
        </p:txBody>
      </p:sp>
    </p:spTree>
    <p:extLst>
      <p:ext uri="{BB962C8B-B14F-4D97-AF65-F5344CB8AC3E}">
        <p14:creationId xmlns:p14="http://schemas.microsoft.com/office/powerpoint/2010/main" val="10135194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CA">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CA">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485B03-5B1B-4478-A73B-7E7270D77B12}" type="slidenum">
              <a:rPr lang="fr-CA">
                <a:solidFill>
                  <a:srgbClr val="FFFF00"/>
                </a:solidFill>
              </a:rPr>
              <a:pPr>
                <a:defRPr/>
              </a:pPr>
              <a:t>‹N°›</a:t>
            </a:fld>
            <a:endParaRPr lang="fr-CA">
              <a:solidFill>
                <a:srgbClr val="FFFF00"/>
              </a:solidFill>
            </a:endParaRPr>
          </a:p>
        </p:txBody>
      </p:sp>
    </p:spTree>
    <p:extLst>
      <p:ext uri="{BB962C8B-B14F-4D97-AF65-F5344CB8AC3E}">
        <p14:creationId xmlns:p14="http://schemas.microsoft.com/office/powerpoint/2010/main" val="10329316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CA">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CA">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C6134D-7BD5-4712-AA4B-EB57DE896F0F}" type="slidenum">
              <a:rPr lang="fr-CA">
                <a:solidFill>
                  <a:srgbClr val="FFFF00"/>
                </a:solidFill>
              </a:rPr>
              <a:pPr>
                <a:defRPr/>
              </a:pPr>
              <a:t>‹N°›</a:t>
            </a:fld>
            <a:endParaRPr lang="fr-CA">
              <a:solidFill>
                <a:srgbClr val="FFFF00"/>
              </a:solidFill>
            </a:endParaRPr>
          </a:p>
        </p:txBody>
      </p:sp>
    </p:spTree>
    <p:extLst>
      <p:ext uri="{BB962C8B-B14F-4D97-AF65-F5344CB8AC3E}">
        <p14:creationId xmlns:p14="http://schemas.microsoft.com/office/powerpoint/2010/main" val="29444309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CA">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CA">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B30388-6F78-4F00-B3AE-395ACB8984EA}" type="slidenum">
              <a:rPr lang="fr-CA">
                <a:solidFill>
                  <a:srgbClr val="FFFF00"/>
                </a:solidFill>
              </a:rPr>
              <a:pPr>
                <a:defRPr/>
              </a:pPr>
              <a:t>‹N°›</a:t>
            </a:fld>
            <a:endParaRPr lang="fr-CA">
              <a:solidFill>
                <a:srgbClr val="FFFF00"/>
              </a:solidFill>
            </a:endParaRPr>
          </a:p>
        </p:txBody>
      </p:sp>
    </p:spTree>
    <p:extLst>
      <p:ext uri="{BB962C8B-B14F-4D97-AF65-F5344CB8AC3E}">
        <p14:creationId xmlns:p14="http://schemas.microsoft.com/office/powerpoint/2010/main" val="717022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CA">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CA">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D8AA2A-295A-4E48-BD60-7C4F30CDC13B}" type="slidenum">
              <a:rPr lang="fr-CA">
                <a:solidFill>
                  <a:srgbClr val="FFFF00"/>
                </a:solidFill>
              </a:rPr>
              <a:pPr>
                <a:defRPr/>
              </a:pPr>
              <a:t>‹N°›</a:t>
            </a:fld>
            <a:endParaRPr lang="fr-CA">
              <a:solidFill>
                <a:srgbClr val="FFFF00"/>
              </a:solidFill>
            </a:endParaRPr>
          </a:p>
        </p:txBody>
      </p:sp>
    </p:spTree>
    <p:extLst>
      <p:ext uri="{BB962C8B-B14F-4D97-AF65-F5344CB8AC3E}">
        <p14:creationId xmlns:p14="http://schemas.microsoft.com/office/powerpoint/2010/main" val="16059459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85800" y="609600"/>
            <a:ext cx="7772400" cy="5486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CA">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CA">
              <a:solidFill>
                <a:srgbClr val="FFFF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CFBCEF-FCBD-4A1E-8933-BEF56EE3D137}" type="slidenum">
              <a:rPr lang="fr-CA">
                <a:solidFill>
                  <a:srgbClr val="FFFF00"/>
                </a:solidFill>
              </a:rPr>
              <a:pPr>
                <a:defRPr/>
              </a:pPr>
              <a:t>‹N°›</a:t>
            </a:fld>
            <a:endParaRPr lang="fr-CA">
              <a:solidFill>
                <a:srgbClr val="FFFF00"/>
              </a:solidFill>
            </a:endParaRPr>
          </a:p>
        </p:txBody>
      </p:sp>
    </p:spTree>
    <p:extLst>
      <p:ext uri="{BB962C8B-B14F-4D97-AF65-F5344CB8AC3E}">
        <p14:creationId xmlns:p14="http://schemas.microsoft.com/office/powerpoint/2010/main" val="10374993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Modifiez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981200"/>
            <a:ext cx="3810000" cy="1981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8200" y="4114800"/>
            <a:ext cx="3810000" cy="1981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Rectangle 4"/>
          <p:cNvSpPr>
            <a:spLocks noGrp="1" noChangeArrowheads="1"/>
          </p:cNvSpPr>
          <p:nvPr>
            <p:ph type="dt" sz="half" idx="10"/>
          </p:nvPr>
        </p:nvSpPr>
        <p:spPr>
          <a:ln/>
        </p:spPr>
        <p:txBody>
          <a:bodyPr/>
          <a:lstStyle>
            <a:lvl1pPr>
              <a:defRPr/>
            </a:lvl1pPr>
          </a:lstStyle>
          <a:p>
            <a:pPr>
              <a:defRPr/>
            </a:pPr>
            <a:endParaRPr lang="fr-CA">
              <a:solidFill>
                <a:srgbClr val="FFFF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fr-CA">
              <a:solidFill>
                <a:srgbClr val="FFFF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C44CD2C-388E-4E4B-A7E8-87B12CD26628}" type="slidenum">
              <a:rPr lang="fr-CA">
                <a:solidFill>
                  <a:srgbClr val="FFFF00"/>
                </a:solidFill>
              </a:rPr>
              <a:pPr>
                <a:defRPr/>
              </a:pPr>
              <a:t>‹N°›</a:t>
            </a:fld>
            <a:endParaRPr lang="fr-CA">
              <a:solidFill>
                <a:srgbClr val="FFFF00"/>
              </a:solidFill>
            </a:endParaRPr>
          </a:p>
        </p:txBody>
      </p:sp>
    </p:spTree>
    <p:extLst>
      <p:ext uri="{BB962C8B-B14F-4D97-AF65-F5344CB8AC3E}">
        <p14:creationId xmlns:p14="http://schemas.microsoft.com/office/powerpoint/2010/main" val="13416587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Modifiez le style du titre</a:t>
            </a:r>
            <a:endParaRPr lang="fr-FR"/>
          </a:p>
        </p:txBody>
      </p:sp>
      <p:sp>
        <p:nvSpPr>
          <p:cNvPr id="3" name="Espace réservé du tableau 2"/>
          <p:cNvSpPr>
            <a:spLocks noGrp="1"/>
          </p:cNvSpPr>
          <p:nvPr>
            <p:ph type="tbl" idx="1"/>
          </p:nvPr>
        </p:nvSpPr>
        <p:spPr>
          <a:xfrm>
            <a:off x="685800" y="1981200"/>
            <a:ext cx="7772400" cy="4114800"/>
          </a:xfrm>
        </p:spPr>
        <p:txBody>
          <a:bodyPr/>
          <a:lstStyle/>
          <a:p>
            <a:pPr lvl="0"/>
            <a:endParaRPr lang="fr-F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fr-CA">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CA">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DA6E25-6BFA-4103-8D04-19C12A844229}" type="slidenum">
              <a:rPr lang="fr-CA">
                <a:solidFill>
                  <a:srgbClr val="FFFF00"/>
                </a:solidFill>
              </a:rPr>
              <a:pPr>
                <a:defRPr/>
              </a:pPr>
              <a:t>‹N°›</a:t>
            </a:fld>
            <a:endParaRPr lang="fr-CA">
              <a:solidFill>
                <a:srgbClr val="FFFF00"/>
              </a:solidFill>
            </a:endParaRPr>
          </a:p>
        </p:txBody>
      </p:sp>
    </p:spTree>
    <p:extLst>
      <p:ext uri="{BB962C8B-B14F-4D97-AF65-F5344CB8AC3E}">
        <p14:creationId xmlns:p14="http://schemas.microsoft.com/office/powerpoint/2010/main" val="4604655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6"/>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CL"/>
          </a:p>
        </p:txBody>
      </p:sp>
      <p:sp>
        <p:nvSpPr>
          <p:cNvPr id="5" name="Rectangle 5"/>
          <p:cNvSpPr>
            <a:spLocks noGrp="1" noChangeArrowheads="1"/>
          </p:cNvSpPr>
          <p:nvPr>
            <p:ph type="ftr" sz="quarter" idx="11"/>
          </p:nvPr>
        </p:nvSpPr>
        <p:spPr>
          <a:ln/>
        </p:spPr>
        <p:txBody>
          <a:bodyPr/>
          <a:lstStyle>
            <a:lvl1pPr>
              <a:defRPr/>
            </a:lvl1pPr>
          </a:lstStyle>
          <a:p>
            <a:pPr>
              <a:defRPr/>
            </a:pPr>
            <a:endParaRPr lang="es-CL"/>
          </a:p>
        </p:txBody>
      </p:sp>
      <p:sp>
        <p:nvSpPr>
          <p:cNvPr id="6" name="Rectangle 6"/>
          <p:cNvSpPr>
            <a:spLocks noGrp="1" noChangeArrowheads="1"/>
          </p:cNvSpPr>
          <p:nvPr>
            <p:ph type="sldNum" sz="quarter" idx="12"/>
          </p:nvPr>
        </p:nvSpPr>
        <p:spPr>
          <a:ln/>
        </p:spPr>
        <p:txBody>
          <a:bodyPr/>
          <a:lstStyle>
            <a:lvl1pPr>
              <a:defRPr/>
            </a:lvl1pPr>
          </a:lstStyle>
          <a:p>
            <a:pPr>
              <a:defRPr/>
            </a:pPr>
            <a:fld id="{D32E15BC-05D9-4AE8-87C2-1718C760F753}" type="slidenum">
              <a:rPr lang="es-CL"/>
              <a:pPr>
                <a:defRPr/>
              </a:pPr>
              <a:t>‹N°›</a:t>
            </a:fld>
            <a:endParaRPr lang="es-CL"/>
          </a:p>
        </p:txBody>
      </p:sp>
    </p:spTree>
    <p:extLst>
      <p:ext uri="{BB962C8B-B14F-4D97-AF65-F5344CB8AC3E}">
        <p14:creationId xmlns:p14="http://schemas.microsoft.com/office/powerpoint/2010/main" val="19143923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CL"/>
          </a:p>
        </p:txBody>
      </p:sp>
      <p:sp>
        <p:nvSpPr>
          <p:cNvPr id="5" name="Rectangle 5"/>
          <p:cNvSpPr>
            <a:spLocks noGrp="1" noChangeArrowheads="1"/>
          </p:cNvSpPr>
          <p:nvPr>
            <p:ph type="ftr" sz="quarter" idx="11"/>
          </p:nvPr>
        </p:nvSpPr>
        <p:spPr>
          <a:ln/>
        </p:spPr>
        <p:txBody>
          <a:bodyPr/>
          <a:lstStyle>
            <a:lvl1pPr>
              <a:defRPr/>
            </a:lvl1pPr>
          </a:lstStyle>
          <a:p>
            <a:pPr>
              <a:defRPr/>
            </a:pPr>
            <a:endParaRPr lang="es-CL"/>
          </a:p>
        </p:txBody>
      </p:sp>
      <p:sp>
        <p:nvSpPr>
          <p:cNvPr id="6" name="Rectangle 6"/>
          <p:cNvSpPr>
            <a:spLocks noGrp="1" noChangeArrowheads="1"/>
          </p:cNvSpPr>
          <p:nvPr>
            <p:ph type="sldNum" sz="quarter" idx="12"/>
          </p:nvPr>
        </p:nvSpPr>
        <p:spPr>
          <a:ln/>
        </p:spPr>
        <p:txBody>
          <a:bodyPr/>
          <a:lstStyle>
            <a:lvl1pPr>
              <a:defRPr/>
            </a:lvl1pPr>
          </a:lstStyle>
          <a:p>
            <a:pPr>
              <a:defRPr/>
            </a:pPr>
            <a:fld id="{16248165-6B66-42C5-ADAE-2C6755745544}" type="slidenum">
              <a:rPr lang="es-CL"/>
              <a:pPr>
                <a:defRPr/>
              </a:pPr>
              <a:t>‹N°›</a:t>
            </a:fld>
            <a:endParaRPr lang="es-CL"/>
          </a:p>
        </p:txBody>
      </p:sp>
    </p:spTree>
    <p:extLst>
      <p:ext uri="{BB962C8B-B14F-4D97-AF65-F5344CB8AC3E}">
        <p14:creationId xmlns:p14="http://schemas.microsoft.com/office/powerpoint/2010/main" val="1029529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4459D50-F492-4798-B5B6-18179773D2D6}" type="datetimeFigureOut">
              <a:rPr lang="fr-FR" smtClean="0"/>
              <a:t>11/08/2017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C67FE69-2258-47AA-9A6E-9C3D5ED30FF9}" type="slidenum">
              <a:rPr lang="fr-FR" smtClean="0"/>
              <a:t>‹N°›</a:t>
            </a:fld>
            <a:endParaRPr lang="fr-FR"/>
          </a:p>
        </p:txBody>
      </p:sp>
    </p:spTree>
    <p:extLst>
      <p:ext uri="{BB962C8B-B14F-4D97-AF65-F5344CB8AC3E}">
        <p14:creationId xmlns:p14="http://schemas.microsoft.com/office/powerpoint/2010/main" val="34163794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s-CL"/>
          </a:p>
        </p:txBody>
      </p:sp>
      <p:sp>
        <p:nvSpPr>
          <p:cNvPr id="5" name="Rectangle 5"/>
          <p:cNvSpPr>
            <a:spLocks noGrp="1" noChangeArrowheads="1"/>
          </p:cNvSpPr>
          <p:nvPr>
            <p:ph type="ftr" sz="quarter" idx="11"/>
          </p:nvPr>
        </p:nvSpPr>
        <p:spPr>
          <a:ln/>
        </p:spPr>
        <p:txBody>
          <a:bodyPr/>
          <a:lstStyle>
            <a:lvl1pPr>
              <a:defRPr/>
            </a:lvl1pPr>
          </a:lstStyle>
          <a:p>
            <a:pPr>
              <a:defRPr/>
            </a:pPr>
            <a:endParaRPr lang="es-CL"/>
          </a:p>
        </p:txBody>
      </p:sp>
      <p:sp>
        <p:nvSpPr>
          <p:cNvPr id="6" name="Rectangle 6"/>
          <p:cNvSpPr>
            <a:spLocks noGrp="1" noChangeArrowheads="1"/>
          </p:cNvSpPr>
          <p:nvPr>
            <p:ph type="sldNum" sz="quarter" idx="12"/>
          </p:nvPr>
        </p:nvSpPr>
        <p:spPr>
          <a:ln/>
        </p:spPr>
        <p:txBody>
          <a:bodyPr/>
          <a:lstStyle>
            <a:lvl1pPr>
              <a:defRPr/>
            </a:lvl1pPr>
          </a:lstStyle>
          <a:p>
            <a:pPr>
              <a:defRPr/>
            </a:pPr>
            <a:fld id="{14B7C7D0-4C73-4842-A4CE-823BDBE6CC60}" type="slidenum">
              <a:rPr lang="es-CL"/>
              <a:pPr>
                <a:defRPr/>
              </a:pPr>
              <a:t>‹N°›</a:t>
            </a:fld>
            <a:endParaRPr lang="es-CL"/>
          </a:p>
        </p:txBody>
      </p:sp>
    </p:spTree>
    <p:extLst>
      <p:ext uri="{BB962C8B-B14F-4D97-AF65-F5344CB8AC3E}">
        <p14:creationId xmlns:p14="http://schemas.microsoft.com/office/powerpoint/2010/main" val="12049592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es-CL"/>
          </a:p>
        </p:txBody>
      </p:sp>
      <p:sp>
        <p:nvSpPr>
          <p:cNvPr id="6" name="Rectangle 5"/>
          <p:cNvSpPr>
            <a:spLocks noGrp="1" noChangeArrowheads="1"/>
          </p:cNvSpPr>
          <p:nvPr>
            <p:ph type="ftr" sz="quarter" idx="11"/>
          </p:nvPr>
        </p:nvSpPr>
        <p:spPr>
          <a:ln/>
        </p:spPr>
        <p:txBody>
          <a:bodyPr/>
          <a:lstStyle>
            <a:lvl1pPr>
              <a:defRPr/>
            </a:lvl1pPr>
          </a:lstStyle>
          <a:p>
            <a:pPr>
              <a:defRPr/>
            </a:pPr>
            <a:endParaRPr lang="es-CL"/>
          </a:p>
        </p:txBody>
      </p:sp>
      <p:sp>
        <p:nvSpPr>
          <p:cNvPr id="7" name="Rectangle 6"/>
          <p:cNvSpPr>
            <a:spLocks noGrp="1" noChangeArrowheads="1"/>
          </p:cNvSpPr>
          <p:nvPr>
            <p:ph type="sldNum" sz="quarter" idx="12"/>
          </p:nvPr>
        </p:nvSpPr>
        <p:spPr>
          <a:ln/>
        </p:spPr>
        <p:txBody>
          <a:bodyPr/>
          <a:lstStyle>
            <a:lvl1pPr>
              <a:defRPr/>
            </a:lvl1pPr>
          </a:lstStyle>
          <a:p>
            <a:pPr>
              <a:defRPr/>
            </a:pPr>
            <a:fld id="{0F8F8457-7EB1-4132-B9E7-8EE956F81BF9}" type="slidenum">
              <a:rPr lang="es-CL"/>
              <a:pPr>
                <a:defRPr/>
              </a:pPr>
              <a:t>‹N°›</a:t>
            </a:fld>
            <a:endParaRPr lang="es-CL"/>
          </a:p>
        </p:txBody>
      </p:sp>
    </p:spTree>
    <p:extLst>
      <p:ext uri="{BB962C8B-B14F-4D97-AF65-F5344CB8AC3E}">
        <p14:creationId xmlns:p14="http://schemas.microsoft.com/office/powerpoint/2010/main" val="21030583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es-CL"/>
          </a:p>
        </p:txBody>
      </p:sp>
      <p:sp>
        <p:nvSpPr>
          <p:cNvPr id="8" name="Rectangle 5"/>
          <p:cNvSpPr>
            <a:spLocks noGrp="1" noChangeArrowheads="1"/>
          </p:cNvSpPr>
          <p:nvPr>
            <p:ph type="ftr" sz="quarter" idx="11"/>
          </p:nvPr>
        </p:nvSpPr>
        <p:spPr>
          <a:ln/>
        </p:spPr>
        <p:txBody>
          <a:bodyPr/>
          <a:lstStyle>
            <a:lvl1pPr>
              <a:defRPr/>
            </a:lvl1pPr>
          </a:lstStyle>
          <a:p>
            <a:pPr>
              <a:defRPr/>
            </a:pPr>
            <a:endParaRPr lang="es-CL"/>
          </a:p>
        </p:txBody>
      </p:sp>
      <p:sp>
        <p:nvSpPr>
          <p:cNvPr id="9" name="Rectangle 6"/>
          <p:cNvSpPr>
            <a:spLocks noGrp="1" noChangeArrowheads="1"/>
          </p:cNvSpPr>
          <p:nvPr>
            <p:ph type="sldNum" sz="quarter" idx="12"/>
          </p:nvPr>
        </p:nvSpPr>
        <p:spPr>
          <a:ln/>
        </p:spPr>
        <p:txBody>
          <a:bodyPr/>
          <a:lstStyle>
            <a:lvl1pPr>
              <a:defRPr/>
            </a:lvl1pPr>
          </a:lstStyle>
          <a:p>
            <a:pPr>
              <a:defRPr/>
            </a:pPr>
            <a:fld id="{1318D467-766B-43CD-A84A-6BF2721EBCE3}" type="slidenum">
              <a:rPr lang="es-CL"/>
              <a:pPr>
                <a:defRPr/>
              </a:pPr>
              <a:t>‹N°›</a:t>
            </a:fld>
            <a:endParaRPr lang="es-CL"/>
          </a:p>
        </p:txBody>
      </p:sp>
    </p:spTree>
    <p:extLst>
      <p:ext uri="{BB962C8B-B14F-4D97-AF65-F5344CB8AC3E}">
        <p14:creationId xmlns:p14="http://schemas.microsoft.com/office/powerpoint/2010/main" val="12786264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es-CL"/>
          </a:p>
        </p:txBody>
      </p:sp>
      <p:sp>
        <p:nvSpPr>
          <p:cNvPr id="4" name="Rectangle 5"/>
          <p:cNvSpPr>
            <a:spLocks noGrp="1" noChangeArrowheads="1"/>
          </p:cNvSpPr>
          <p:nvPr>
            <p:ph type="ftr" sz="quarter" idx="11"/>
          </p:nvPr>
        </p:nvSpPr>
        <p:spPr>
          <a:ln/>
        </p:spPr>
        <p:txBody>
          <a:bodyPr/>
          <a:lstStyle>
            <a:lvl1pPr>
              <a:defRPr/>
            </a:lvl1pPr>
          </a:lstStyle>
          <a:p>
            <a:pPr>
              <a:defRPr/>
            </a:pPr>
            <a:endParaRPr lang="es-CL"/>
          </a:p>
        </p:txBody>
      </p:sp>
      <p:sp>
        <p:nvSpPr>
          <p:cNvPr id="5" name="Rectangle 6"/>
          <p:cNvSpPr>
            <a:spLocks noGrp="1" noChangeArrowheads="1"/>
          </p:cNvSpPr>
          <p:nvPr>
            <p:ph type="sldNum" sz="quarter" idx="12"/>
          </p:nvPr>
        </p:nvSpPr>
        <p:spPr>
          <a:ln/>
        </p:spPr>
        <p:txBody>
          <a:bodyPr/>
          <a:lstStyle>
            <a:lvl1pPr>
              <a:defRPr/>
            </a:lvl1pPr>
          </a:lstStyle>
          <a:p>
            <a:pPr>
              <a:defRPr/>
            </a:pPr>
            <a:fld id="{89C60DCD-22A4-4109-B852-3AB991AC0BAC}" type="slidenum">
              <a:rPr lang="es-CL"/>
              <a:pPr>
                <a:defRPr/>
              </a:pPr>
              <a:t>‹N°›</a:t>
            </a:fld>
            <a:endParaRPr lang="es-CL"/>
          </a:p>
        </p:txBody>
      </p:sp>
    </p:spTree>
    <p:extLst>
      <p:ext uri="{BB962C8B-B14F-4D97-AF65-F5344CB8AC3E}">
        <p14:creationId xmlns:p14="http://schemas.microsoft.com/office/powerpoint/2010/main" val="1237463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CL"/>
          </a:p>
        </p:txBody>
      </p:sp>
      <p:sp>
        <p:nvSpPr>
          <p:cNvPr id="3" name="Rectangle 5"/>
          <p:cNvSpPr>
            <a:spLocks noGrp="1" noChangeArrowheads="1"/>
          </p:cNvSpPr>
          <p:nvPr>
            <p:ph type="ftr" sz="quarter" idx="11"/>
          </p:nvPr>
        </p:nvSpPr>
        <p:spPr>
          <a:ln/>
        </p:spPr>
        <p:txBody>
          <a:bodyPr/>
          <a:lstStyle>
            <a:lvl1pPr>
              <a:defRPr/>
            </a:lvl1pPr>
          </a:lstStyle>
          <a:p>
            <a:pPr>
              <a:defRPr/>
            </a:pPr>
            <a:endParaRPr lang="es-CL"/>
          </a:p>
        </p:txBody>
      </p:sp>
      <p:sp>
        <p:nvSpPr>
          <p:cNvPr id="4" name="Rectangle 6"/>
          <p:cNvSpPr>
            <a:spLocks noGrp="1" noChangeArrowheads="1"/>
          </p:cNvSpPr>
          <p:nvPr>
            <p:ph type="sldNum" sz="quarter" idx="12"/>
          </p:nvPr>
        </p:nvSpPr>
        <p:spPr>
          <a:ln/>
        </p:spPr>
        <p:txBody>
          <a:bodyPr/>
          <a:lstStyle>
            <a:lvl1pPr>
              <a:defRPr/>
            </a:lvl1pPr>
          </a:lstStyle>
          <a:p>
            <a:pPr>
              <a:defRPr/>
            </a:pPr>
            <a:fld id="{C680747D-2E8E-4E28-8D42-C11FCCDEA392}" type="slidenum">
              <a:rPr lang="es-CL"/>
              <a:pPr>
                <a:defRPr/>
              </a:pPr>
              <a:t>‹N°›</a:t>
            </a:fld>
            <a:endParaRPr lang="es-CL"/>
          </a:p>
        </p:txBody>
      </p:sp>
    </p:spTree>
    <p:extLst>
      <p:ext uri="{BB962C8B-B14F-4D97-AF65-F5344CB8AC3E}">
        <p14:creationId xmlns:p14="http://schemas.microsoft.com/office/powerpoint/2010/main" val="15435048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s-CL"/>
          </a:p>
        </p:txBody>
      </p:sp>
      <p:sp>
        <p:nvSpPr>
          <p:cNvPr id="6" name="Rectangle 5"/>
          <p:cNvSpPr>
            <a:spLocks noGrp="1" noChangeArrowheads="1"/>
          </p:cNvSpPr>
          <p:nvPr>
            <p:ph type="ftr" sz="quarter" idx="11"/>
          </p:nvPr>
        </p:nvSpPr>
        <p:spPr>
          <a:ln/>
        </p:spPr>
        <p:txBody>
          <a:bodyPr/>
          <a:lstStyle>
            <a:lvl1pPr>
              <a:defRPr/>
            </a:lvl1pPr>
          </a:lstStyle>
          <a:p>
            <a:pPr>
              <a:defRPr/>
            </a:pPr>
            <a:endParaRPr lang="es-CL"/>
          </a:p>
        </p:txBody>
      </p:sp>
      <p:sp>
        <p:nvSpPr>
          <p:cNvPr id="7" name="Rectangle 6"/>
          <p:cNvSpPr>
            <a:spLocks noGrp="1" noChangeArrowheads="1"/>
          </p:cNvSpPr>
          <p:nvPr>
            <p:ph type="sldNum" sz="quarter" idx="12"/>
          </p:nvPr>
        </p:nvSpPr>
        <p:spPr>
          <a:ln/>
        </p:spPr>
        <p:txBody>
          <a:bodyPr/>
          <a:lstStyle>
            <a:lvl1pPr>
              <a:defRPr/>
            </a:lvl1pPr>
          </a:lstStyle>
          <a:p>
            <a:pPr>
              <a:defRPr/>
            </a:pPr>
            <a:fld id="{2EDD4E13-96FF-4861-9C5D-4D6EC05D6A89}" type="slidenum">
              <a:rPr lang="es-CL"/>
              <a:pPr>
                <a:defRPr/>
              </a:pPr>
              <a:t>‹N°›</a:t>
            </a:fld>
            <a:endParaRPr lang="es-CL"/>
          </a:p>
        </p:txBody>
      </p:sp>
    </p:spTree>
    <p:extLst>
      <p:ext uri="{BB962C8B-B14F-4D97-AF65-F5344CB8AC3E}">
        <p14:creationId xmlns:p14="http://schemas.microsoft.com/office/powerpoint/2010/main" val="22989672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s-CL"/>
          </a:p>
        </p:txBody>
      </p:sp>
      <p:sp>
        <p:nvSpPr>
          <p:cNvPr id="6" name="Rectangle 5"/>
          <p:cNvSpPr>
            <a:spLocks noGrp="1" noChangeArrowheads="1"/>
          </p:cNvSpPr>
          <p:nvPr>
            <p:ph type="ftr" sz="quarter" idx="11"/>
          </p:nvPr>
        </p:nvSpPr>
        <p:spPr>
          <a:ln/>
        </p:spPr>
        <p:txBody>
          <a:bodyPr/>
          <a:lstStyle>
            <a:lvl1pPr>
              <a:defRPr/>
            </a:lvl1pPr>
          </a:lstStyle>
          <a:p>
            <a:pPr>
              <a:defRPr/>
            </a:pPr>
            <a:endParaRPr lang="es-CL"/>
          </a:p>
        </p:txBody>
      </p:sp>
      <p:sp>
        <p:nvSpPr>
          <p:cNvPr id="7" name="Rectangle 6"/>
          <p:cNvSpPr>
            <a:spLocks noGrp="1" noChangeArrowheads="1"/>
          </p:cNvSpPr>
          <p:nvPr>
            <p:ph type="sldNum" sz="quarter" idx="12"/>
          </p:nvPr>
        </p:nvSpPr>
        <p:spPr>
          <a:ln/>
        </p:spPr>
        <p:txBody>
          <a:bodyPr/>
          <a:lstStyle>
            <a:lvl1pPr>
              <a:defRPr/>
            </a:lvl1pPr>
          </a:lstStyle>
          <a:p>
            <a:pPr>
              <a:defRPr/>
            </a:pPr>
            <a:fld id="{C7488D5B-7A60-48C9-87FE-70DAD48FFCDE}" type="slidenum">
              <a:rPr lang="es-CL"/>
              <a:pPr>
                <a:defRPr/>
              </a:pPr>
              <a:t>‹N°›</a:t>
            </a:fld>
            <a:endParaRPr lang="es-CL"/>
          </a:p>
        </p:txBody>
      </p:sp>
    </p:spTree>
    <p:extLst>
      <p:ext uri="{BB962C8B-B14F-4D97-AF65-F5344CB8AC3E}">
        <p14:creationId xmlns:p14="http://schemas.microsoft.com/office/powerpoint/2010/main" val="10759776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CL"/>
          </a:p>
        </p:txBody>
      </p:sp>
      <p:sp>
        <p:nvSpPr>
          <p:cNvPr id="5" name="Rectangle 5"/>
          <p:cNvSpPr>
            <a:spLocks noGrp="1" noChangeArrowheads="1"/>
          </p:cNvSpPr>
          <p:nvPr>
            <p:ph type="ftr" sz="quarter" idx="11"/>
          </p:nvPr>
        </p:nvSpPr>
        <p:spPr>
          <a:ln/>
        </p:spPr>
        <p:txBody>
          <a:bodyPr/>
          <a:lstStyle>
            <a:lvl1pPr>
              <a:defRPr/>
            </a:lvl1pPr>
          </a:lstStyle>
          <a:p>
            <a:pPr>
              <a:defRPr/>
            </a:pPr>
            <a:endParaRPr lang="es-CL"/>
          </a:p>
        </p:txBody>
      </p:sp>
      <p:sp>
        <p:nvSpPr>
          <p:cNvPr id="6" name="Rectangle 6"/>
          <p:cNvSpPr>
            <a:spLocks noGrp="1" noChangeArrowheads="1"/>
          </p:cNvSpPr>
          <p:nvPr>
            <p:ph type="sldNum" sz="quarter" idx="12"/>
          </p:nvPr>
        </p:nvSpPr>
        <p:spPr>
          <a:ln/>
        </p:spPr>
        <p:txBody>
          <a:bodyPr/>
          <a:lstStyle>
            <a:lvl1pPr>
              <a:defRPr/>
            </a:lvl1pPr>
          </a:lstStyle>
          <a:p>
            <a:pPr>
              <a:defRPr/>
            </a:pPr>
            <a:fld id="{878313A8-3CAE-4F7C-82C1-5D923140FE10}" type="slidenum">
              <a:rPr lang="es-CL"/>
              <a:pPr>
                <a:defRPr/>
              </a:pPr>
              <a:t>‹N°›</a:t>
            </a:fld>
            <a:endParaRPr lang="es-CL"/>
          </a:p>
        </p:txBody>
      </p:sp>
    </p:spTree>
    <p:extLst>
      <p:ext uri="{BB962C8B-B14F-4D97-AF65-F5344CB8AC3E}">
        <p14:creationId xmlns:p14="http://schemas.microsoft.com/office/powerpoint/2010/main" val="16714425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1" y="609600"/>
            <a:ext cx="1943100"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1"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CL"/>
          </a:p>
        </p:txBody>
      </p:sp>
      <p:sp>
        <p:nvSpPr>
          <p:cNvPr id="5" name="Rectangle 5"/>
          <p:cNvSpPr>
            <a:spLocks noGrp="1" noChangeArrowheads="1"/>
          </p:cNvSpPr>
          <p:nvPr>
            <p:ph type="ftr" sz="quarter" idx="11"/>
          </p:nvPr>
        </p:nvSpPr>
        <p:spPr>
          <a:ln/>
        </p:spPr>
        <p:txBody>
          <a:bodyPr/>
          <a:lstStyle>
            <a:lvl1pPr>
              <a:defRPr/>
            </a:lvl1pPr>
          </a:lstStyle>
          <a:p>
            <a:pPr>
              <a:defRPr/>
            </a:pPr>
            <a:endParaRPr lang="es-CL"/>
          </a:p>
        </p:txBody>
      </p:sp>
      <p:sp>
        <p:nvSpPr>
          <p:cNvPr id="6" name="Rectangle 6"/>
          <p:cNvSpPr>
            <a:spLocks noGrp="1" noChangeArrowheads="1"/>
          </p:cNvSpPr>
          <p:nvPr>
            <p:ph type="sldNum" sz="quarter" idx="12"/>
          </p:nvPr>
        </p:nvSpPr>
        <p:spPr>
          <a:ln/>
        </p:spPr>
        <p:txBody>
          <a:bodyPr/>
          <a:lstStyle>
            <a:lvl1pPr>
              <a:defRPr/>
            </a:lvl1pPr>
          </a:lstStyle>
          <a:p>
            <a:pPr>
              <a:defRPr/>
            </a:pPr>
            <a:fld id="{F3EC5646-A393-476E-8616-63A91E8E9CE8}" type="slidenum">
              <a:rPr lang="es-CL"/>
              <a:pPr>
                <a:defRPr/>
              </a:pPr>
              <a:t>‹N°›</a:t>
            </a:fld>
            <a:endParaRPr lang="es-CL"/>
          </a:p>
        </p:txBody>
      </p:sp>
    </p:spTree>
    <p:extLst>
      <p:ext uri="{BB962C8B-B14F-4D97-AF65-F5344CB8AC3E}">
        <p14:creationId xmlns:p14="http://schemas.microsoft.com/office/powerpoint/2010/main" val="31140824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925B3-7DD7-4119-9BC9-E98BA84554C5}"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2059226182"/>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04459D50-F492-4798-B5B6-18179773D2D6}" type="datetimeFigureOut">
              <a:rPr lang="fr-FR" smtClean="0"/>
              <a:t>11/08/2017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C67FE69-2258-47AA-9A6E-9C3D5ED30FF9}" type="slidenum">
              <a:rPr lang="fr-FR" smtClean="0"/>
              <a:t>‹N°›</a:t>
            </a:fld>
            <a:endParaRPr lang="fr-FR"/>
          </a:p>
        </p:txBody>
      </p:sp>
    </p:spTree>
    <p:extLst>
      <p:ext uri="{BB962C8B-B14F-4D97-AF65-F5344CB8AC3E}">
        <p14:creationId xmlns:p14="http://schemas.microsoft.com/office/powerpoint/2010/main" val="14356532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49F3DA-821D-4B83-8AE2-26B5E15DFD1E}"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3702381167"/>
      </p:ext>
    </p:extLst>
  </p:cSld>
  <p:clrMapOvr>
    <a:masterClrMapping/>
  </p:clrMapOvr>
  <p:transition>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994D85-646A-4E21-AB0B-51DAC215A0A0}"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2066989077"/>
      </p:ext>
    </p:extLst>
  </p:cSld>
  <p:clrMapOvr>
    <a:masterClrMapping/>
  </p:clrMapOvr>
  <p:transition>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BCD148-D966-4308-A12B-4F735610A3CD}"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1748651173"/>
      </p:ext>
    </p:extLst>
  </p:cSld>
  <p:clrMapOvr>
    <a:masterClrMapping/>
  </p:clrMapOvr>
  <p:transition>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E64C667-7FE3-405D-926A-B5BFA133D454}"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2605271264"/>
      </p:ext>
    </p:extLst>
  </p:cSld>
  <p:clrMapOvr>
    <a:masterClrMapping/>
  </p:clrMapOvr>
  <p:transition>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4DACCC5-FCE3-4824-8F53-FB9795E95039}"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307923602"/>
      </p:ext>
    </p:extLst>
  </p:cSld>
  <p:clrMapOvr>
    <a:masterClrMapping/>
  </p:clrMapOvr>
  <p:transition>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81C06FF-BA7B-4216-8C62-09A6C7716410}"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613294850"/>
      </p:ext>
    </p:extLst>
  </p:cSld>
  <p:clrMapOvr>
    <a:masterClrMapping/>
  </p:clrMapOvr>
  <p:transition>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C9616B-D4EA-4B34-B818-F1972FDA81A0}"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923117565"/>
      </p:ext>
    </p:extLst>
  </p:cSld>
  <p:clrMapOvr>
    <a:masterClrMapping/>
  </p:clrMapOvr>
  <p:transition>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CED7CA-C6AB-4BC5-A163-034BC4AB2D5C}"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1956673229"/>
      </p:ext>
    </p:extLst>
  </p:cSld>
  <p:clrMapOvr>
    <a:masterClrMapping/>
  </p:clrMapOvr>
  <p:transition>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714931-AA26-4EA3-9B23-6DE8C9FD1114}"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445803048"/>
      </p:ext>
    </p:extLst>
  </p:cSld>
  <p:clrMapOvr>
    <a:masterClrMapping/>
  </p:clrMapOvr>
  <p:transition>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C653E2-8EC6-43D9-BC3A-D31234E79E74}"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3675033714"/>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4459D50-F492-4798-B5B6-18179773D2D6}" type="datetimeFigureOut">
              <a:rPr lang="fr-FR" smtClean="0"/>
              <a:t>11/08/2017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C67FE69-2258-47AA-9A6E-9C3D5ED30FF9}" type="slidenum">
              <a:rPr lang="fr-FR" smtClean="0"/>
              <a:t>‹N°›</a:t>
            </a:fld>
            <a:endParaRPr lang="fr-FR"/>
          </a:p>
        </p:txBody>
      </p:sp>
    </p:spTree>
    <p:extLst>
      <p:ext uri="{BB962C8B-B14F-4D97-AF65-F5344CB8AC3E}">
        <p14:creationId xmlns:p14="http://schemas.microsoft.com/office/powerpoint/2010/main" val="2921827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4459D50-F492-4798-B5B6-18179773D2D6}" type="datetimeFigureOut">
              <a:rPr lang="fr-FR" smtClean="0"/>
              <a:t>11/08/2017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C67FE69-2258-47AA-9A6E-9C3D5ED30FF9}" type="slidenum">
              <a:rPr lang="fr-FR" smtClean="0"/>
              <a:t>‹N°›</a:t>
            </a:fld>
            <a:endParaRPr lang="fr-FR"/>
          </a:p>
        </p:txBody>
      </p:sp>
    </p:spTree>
    <p:extLst>
      <p:ext uri="{BB962C8B-B14F-4D97-AF65-F5344CB8AC3E}">
        <p14:creationId xmlns:p14="http://schemas.microsoft.com/office/powerpoint/2010/main" val="4273972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4459D50-F492-4798-B5B6-18179773D2D6}" type="datetimeFigureOut">
              <a:rPr lang="fr-FR" smtClean="0"/>
              <a:t>11/08/2017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C67FE69-2258-47AA-9A6E-9C3D5ED30FF9}" type="slidenum">
              <a:rPr lang="fr-FR" smtClean="0"/>
              <a:t>‹N°›</a:t>
            </a:fld>
            <a:endParaRPr lang="fr-FR"/>
          </a:p>
        </p:txBody>
      </p:sp>
    </p:spTree>
    <p:extLst>
      <p:ext uri="{BB962C8B-B14F-4D97-AF65-F5344CB8AC3E}">
        <p14:creationId xmlns:p14="http://schemas.microsoft.com/office/powerpoint/2010/main" val="828416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459D50-F492-4798-B5B6-18179773D2D6}" type="datetimeFigureOut">
              <a:rPr lang="fr-FR" smtClean="0"/>
              <a:t>11/08/2017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7FE69-2258-47AA-9A6E-9C3D5ED30FF9}" type="slidenum">
              <a:rPr lang="fr-FR" smtClean="0"/>
              <a:t>‹N°›</a:t>
            </a:fld>
            <a:endParaRPr lang="fr-FR"/>
          </a:p>
        </p:txBody>
      </p:sp>
    </p:spTree>
    <p:extLst>
      <p:ext uri="{BB962C8B-B14F-4D97-AF65-F5344CB8AC3E}">
        <p14:creationId xmlns:p14="http://schemas.microsoft.com/office/powerpoint/2010/main" val="3650590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000099"/>
            </a:gs>
            <a:gs pos="100000">
              <a:srgbClr val="000000"/>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CL" smtClean="0"/>
              <a:t>Cliquez pour modifier le style du titre du masque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CL" smtClean="0"/>
              <a:t>Cliquez pour modifier les styles du texte du masque</a:t>
            </a:r>
          </a:p>
          <a:p>
            <a:pPr lvl="1"/>
            <a:r>
              <a:rPr lang="es-CL" smtClean="0"/>
              <a:t>Deuxième niveau</a:t>
            </a:r>
          </a:p>
          <a:p>
            <a:pPr lvl="2"/>
            <a:r>
              <a:rPr lang="es-CL" smtClean="0"/>
              <a:t>Troisième niveau</a:t>
            </a:r>
          </a:p>
          <a:p>
            <a:pPr lvl="3"/>
            <a:r>
              <a:rPr lang="es-CL" smtClean="0"/>
              <a:t>Quatrième niveau</a:t>
            </a:r>
          </a:p>
          <a:p>
            <a:pPr lvl="4"/>
            <a:r>
              <a:rPr lang="es-CL" smtClean="0"/>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s-CL">
              <a:solidFill>
                <a:srgbClr val="FFFF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s-CL">
              <a:solidFill>
                <a:srgbClr val="FFFF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7B3AD93-9454-456D-BCF6-2C5502F089A3}" type="slidenum">
              <a:rPr lang="es-CL">
                <a:solidFill>
                  <a:srgbClr val="FFFF00"/>
                </a:solidFill>
              </a:rPr>
              <a:pPr fontAlgn="base">
                <a:spcBef>
                  <a:spcPct val="0"/>
                </a:spcBef>
                <a:spcAft>
                  <a:spcPct val="0"/>
                </a:spcAft>
                <a:defRPr/>
              </a:pPr>
              <a:t>‹N°›</a:t>
            </a:fld>
            <a:endParaRPr lang="es-CL">
              <a:solidFill>
                <a:srgbClr val="FFFF00"/>
              </a:solidFill>
            </a:endParaRPr>
          </a:p>
        </p:txBody>
      </p:sp>
    </p:spTree>
    <p:extLst>
      <p:ext uri="{BB962C8B-B14F-4D97-AF65-F5344CB8AC3E}">
        <p14:creationId xmlns:p14="http://schemas.microsoft.com/office/powerpoint/2010/main" val="197813457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000099"/>
            </a:gs>
            <a:gs pos="100000">
              <a:srgbClr val="000000"/>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CL" smtClean="0"/>
              <a:t>Cliquez pour modifier le style du titre du masque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CL" smtClean="0"/>
              <a:t>Cliquez pour modifier les styles du texte du masque</a:t>
            </a:r>
          </a:p>
          <a:p>
            <a:pPr lvl="1"/>
            <a:r>
              <a:rPr lang="es-CL" smtClean="0"/>
              <a:t>Deuxième niveau</a:t>
            </a:r>
          </a:p>
          <a:p>
            <a:pPr lvl="2"/>
            <a:r>
              <a:rPr lang="es-CL" smtClean="0"/>
              <a:t>Troisième niveau</a:t>
            </a:r>
          </a:p>
          <a:p>
            <a:pPr lvl="3"/>
            <a:r>
              <a:rPr lang="es-CL" smtClean="0"/>
              <a:t>Quatrième niveau</a:t>
            </a:r>
          </a:p>
          <a:p>
            <a:pPr lvl="4"/>
            <a:r>
              <a:rPr lang="es-CL" smtClean="0"/>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s-CL">
              <a:solidFill>
                <a:srgbClr val="FFFF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s-CL">
              <a:solidFill>
                <a:srgbClr val="FFFF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08FF1A19-181D-4884-B683-59E7480AC2D5}" type="slidenum">
              <a:rPr lang="es-CL">
                <a:solidFill>
                  <a:srgbClr val="FFFF00"/>
                </a:solidFill>
              </a:rPr>
              <a:pPr fontAlgn="base">
                <a:spcBef>
                  <a:spcPct val="0"/>
                </a:spcBef>
                <a:spcAft>
                  <a:spcPct val="0"/>
                </a:spcAft>
                <a:defRPr/>
              </a:pPr>
              <a:t>‹N°›</a:t>
            </a:fld>
            <a:endParaRPr lang="es-CL">
              <a:solidFill>
                <a:srgbClr val="FFFF00"/>
              </a:solidFill>
            </a:endParaRPr>
          </a:p>
        </p:txBody>
      </p:sp>
    </p:spTree>
    <p:extLst>
      <p:ext uri="{BB962C8B-B14F-4D97-AF65-F5344CB8AC3E}">
        <p14:creationId xmlns:p14="http://schemas.microsoft.com/office/powerpoint/2010/main" val="218824731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97000">
              <a:schemeClr val="accent2">
                <a:lumMod val="32000"/>
              </a:schemeClr>
            </a:gs>
            <a:gs pos="100000">
              <a:schemeClr val="accent2">
                <a:gamma/>
                <a:shade val="46275"/>
                <a:invGamma/>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CA" smtClean="0"/>
              <a:t>Cliquez pour modifier le style du titre du masque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fr-CA">
              <a:solidFill>
                <a:srgbClr val="FFFF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fr-CA">
              <a:solidFill>
                <a:srgbClr val="FFFF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67F9DAE-9AF8-4108-A2B7-947FCF675550}" type="slidenum">
              <a:rPr lang="fr-CA">
                <a:solidFill>
                  <a:srgbClr val="FFFF00"/>
                </a:solidFill>
              </a:rPr>
              <a:pPr fontAlgn="base">
                <a:spcBef>
                  <a:spcPct val="0"/>
                </a:spcBef>
                <a:spcAft>
                  <a:spcPct val="0"/>
                </a:spcAft>
                <a:defRPr/>
              </a:pPr>
              <a:t>‹N°›</a:t>
            </a:fld>
            <a:endParaRPr lang="fr-CA">
              <a:solidFill>
                <a:srgbClr val="FFFF00"/>
              </a:solidFill>
            </a:endParaRPr>
          </a:p>
        </p:txBody>
      </p:sp>
    </p:spTree>
    <p:extLst>
      <p:ext uri="{BB962C8B-B14F-4D97-AF65-F5344CB8AC3E}">
        <p14:creationId xmlns:p14="http://schemas.microsoft.com/office/powerpoint/2010/main" val="179968056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000099"/>
            </a:gs>
            <a:gs pos="100000">
              <a:srgbClr val="000000"/>
            </a:gs>
          </a:gsLst>
          <a:path path="shape">
            <a:fillToRect l="50000" t="50000" r="50000" b="50000"/>
          </a:path>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CL" smtClean="0"/>
              <a:t>Cliquez pour modifier le style du titre du masque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CL" smtClean="0"/>
              <a:t>Cliquez pour modifier les styles du texte du masque</a:t>
            </a:r>
          </a:p>
          <a:p>
            <a:pPr lvl="1"/>
            <a:r>
              <a:rPr lang="es-CL" smtClean="0"/>
              <a:t>Deuxième niveau</a:t>
            </a:r>
          </a:p>
          <a:p>
            <a:pPr lvl="2"/>
            <a:r>
              <a:rPr lang="es-CL" smtClean="0"/>
              <a:t>Troisième niveau</a:t>
            </a:r>
          </a:p>
          <a:p>
            <a:pPr lvl="3"/>
            <a:r>
              <a:rPr lang="es-CL" smtClean="0"/>
              <a:t>Quatrième niveau</a:t>
            </a:r>
          </a:p>
          <a:p>
            <a:pPr lvl="4"/>
            <a:r>
              <a:rPr lang="es-CL" smtClean="0"/>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00"/>
                </a:solidFill>
              </a:defRPr>
            </a:lvl1pPr>
          </a:lstStyle>
          <a:p>
            <a:pPr fontAlgn="base">
              <a:spcBef>
                <a:spcPct val="0"/>
              </a:spcBef>
              <a:spcAft>
                <a:spcPct val="0"/>
              </a:spcAft>
              <a:defRPr/>
            </a:pPr>
            <a:endParaRPr lang="es-C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00"/>
                </a:solidFill>
              </a:defRPr>
            </a:lvl1pPr>
          </a:lstStyle>
          <a:p>
            <a:pPr fontAlgn="base">
              <a:spcBef>
                <a:spcPct val="0"/>
              </a:spcBef>
              <a:spcAft>
                <a:spcPct val="0"/>
              </a:spcAft>
              <a:defRPr/>
            </a:pPr>
            <a:endParaRPr lang="es-C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00"/>
                </a:solidFill>
              </a:defRPr>
            </a:lvl1pPr>
          </a:lstStyle>
          <a:p>
            <a:pPr fontAlgn="base">
              <a:spcBef>
                <a:spcPct val="0"/>
              </a:spcBef>
              <a:spcAft>
                <a:spcPct val="0"/>
              </a:spcAft>
              <a:defRPr/>
            </a:pPr>
            <a:fld id="{B6B7DB0F-646D-465F-924F-255C0267BCA3}" type="slidenum">
              <a:rPr lang="es-CL"/>
              <a:pPr fontAlgn="base">
                <a:spcBef>
                  <a:spcPct val="0"/>
                </a:spcBef>
                <a:spcAft>
                  <a:spcPct val="0"/>
                </a:spcAft>
                <a:defRPr/>
              </a:pPr>
              <a:t>‹N°›</a:t>
            </a:fld>
            <a:endParaRPr lang="es-CL"/>
          </a:p>
        </p:txBody>
      </p:sp>
    </p:spTree>
    <p:extLst>
      <p:ext uri="{BB962C8B-B14F-4D97-AF65-F5344CB8AC3E}">
        <p14:creationId xmlns:p14="http://schemas.microsoft.com/office/powerpoint/2010/main" val="4030523192"/>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00"/>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CL" smtClean="0"/>
              <a:t>Cliquez pour modifier le style du titre du masque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CL" smtClean="0"/>
              <a:t>Cliquez pour modifier les styles du texte du masque</a:t>
            </a:r>
          </a:p>
          <a:p>
            <a:pPr lvl="1"/>
            <a:r>
              <a:rPr lang="es-CL" smtClean="0"/>
              <a:t>Deuxième niveau</a:t>
            </a:r>
          </a:p>
          <a:p>
            <a:pPr lvl="2"/>
            <a:r>
              <a:rPr lang="es-CL" smtClean="0"/>
              <a:t>Troisième niveau</a:t>
            </a:r>
          </a:p>
          <a:p>
            <a:pPr lvl="3"/>
            <a:r>
              <a:rPr lang="es-CL" smtClean="0"/>
              <a:t>Quatrième niveau</a:t>
            </a:r>
          </a:p>
          <a:p>
            <a:pPr lvl="4"/>
            <a:r>
              <a:rPr lang="es-CL" smtClean="0"/>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s-CL">
              <a:solidFill>
                <a:srgbClr val="FFFF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s-CL">
              <a:solidFill>
                <a:srgbClr val="FFFF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597B7D41-D780-4D9B-85F6-B7DE23E23618}" type="slidenum">
              <a:rPr lang="es-CL">
                <a:solidFill>
                  <a:srgbClr val="FFFF00"/>
                </a:solidFill>
              </a:rPr>
              <a:pPr fontAlgn="base">
                <a:spcBef>
                  <a:spcPct val="0"/>
                </a:spcBef>
                <a:spcAft>
                  <a:spcPct val="0"/>
                </a:spcAft>
                <a:defRPr/>
              </a:pPr>
              <a:t>‹N°›</a:t>
            </a:fld>
            <a:endParaRPr lang="es-CL">
              <a:solidFill>
                <a:srgbClr val="FFFF00"/>
              </a:solidFill>
            </a:endParaRPr>
          </a:p>
        </p:txBody>
      </p:sp>
    </p:spTree>
    <p:extLst>
      <p:ext uri="{BB962C8B-B14F-4D97-AF65-F5344CB8AC3E}">
        <p14:creationId xmlns:p14="http://schemas.microsoft.com/office/powerpoint/2010/main" val="62843055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0.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15.jpe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3705225" y="3490913"/>
            <a:ext cx="244316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sz="2400">
                <a:solidFill>
                  <a:schemeClr val="tx1"/>
                </a:solidFill>
                <a:latin typeface="Times New Roman" pitchFamily="18" charset="0"/>
              </a:defRPr>
            </a:lvl1pPr>
            <a:lvl2pPr marL="742950" indent="-285750" defTabSz="762000" eaLnBrk="0" hangingPunct="0">
              <a:defRPr sz="2400">
                <a:solidFill>
                  <a:schemeClr val="tx1"/>
                </a:solidFill>
                <a:latin typeface="Times New Roman" pitchFamily="18" charset="0"/>
              </a:defRPr>
            </a:lvl2pPr>
            <a:lvl3pPr marL="1143000" indent="-228600" defTabSz="762000" eaLnBrk="0" hangingPunct="0">
              <a:defRPr sz="2400">
                <a:solidFill>
                  <a:schemeClr val="tx1"/>
                </a:solidFill>
                <a:latin typeface="Times New Roman" pitchFamily="18" charset="0"/>
              </a:defRPr>
            </a:lvl3pPr>
            <a:lvl4pPr marL="1600200" indent="-228600" defTabSz="762000" eaLnBrk="0" hangingPunct="0">
              <a:defRPr sz="2400">
                <a:solidFill>
                  <a:schemeClr val="tx1"/>
                </a:solidFill>
                <a:latin typeface="Times New Roman" pitchFamily="18" charset="0"/>
              </a:defRPr>
            </a:lvl4pPr>
            <a:lvl5pPr marL="2057400" indent="-228600" defTabSz="762000" eaLnBrk="0" hangingPunct="0">
              <a:defRPr sz="2400">
                <a:solidFill>
                  <a:schemeClr val="tx1"/>
                </a:solidFill>
                <a:latin typeface="Times New Roman" pitchFamily="18" charset="0"/>
              </a:defRPr>
            </a:lvl5pPr>
            <a:lvl6pPr marL="2514600" indent="-228600" defTabSz="762000" eaLnBrk="0" fontAlgn="base" hangingPunct="0">
              <a:spcBef>
                <a:spcPct val="0"/>
              </a:spcBef>
              <a:spcAft>
                <a:spcPct val="0"/>
              </a:spcAft>
              <a:defRPr sz="2400">
                <a:solidFill>
                  <a:schemeClr val="tx1"/>
                </a:solidFill>
                <a:latin typeface="Times New Roman" pitchFamily="18" charset="0"/>
              </a:defRPr>
            </a:lvl6pPr>
            <a:lvl7pPr marL="2971800" indent="-228600" defTabSz="762000" eaLnBrk="0" fontAlgn="base" hangingPunct="0">
              <a:spcBef>
                <a:spcPct val="0"/>
              </a:spcBef>
              <a:spcAft>
                <a:spcPct val="0"/>
              </a:spcAft>
              <a:defRPr sz="2400">
                <a:solidFill>
                  <a:schemeClr val="tx1"/>
                </a:solidFill>
                <a:latin typeface="Times New Roman" pitchFamily="18" charset="0"/>
              </a:defRPr>
            </a:lvl7pPr>
            <a:lvl8pPr marL="3429000" indent="-228600" defTabSz="762000" eaLnBrk="0" fontAlgn="base" hangingPunct="0">
              <a:spcBef>
                <a:spcPct val="0"/>
              </a:spcBef>
              <a:spcAft>
                <a:spcPct val="0"/>
              </a:spcAft>
              <a:defRPr sz="2400">
                <a:solidFill>
                  <a:schemeClr val="tx1"/>
                </a:solidFill>
                <a:latin typeface="Times New Roman" pitchFamily="18" charset="0"/>
              </a:defRPr>
            </a:lvl8pPr>
            <a:lvl9pPr marL="3886200" indent="-228600" defTabSz="762000"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defRPr/>
            </a:pPr>
            <a:r>
              <a:rPr lang="fr-FR" dirty="0" smtClean="0">
                <a:solidFill>
                  <a:srgbClr val="FFFFFF"/>
                </a:solidFill>
                <a:latin typeface="Calibri" pitchFamily="34" charset="0"/>
                <a:cs typeface="Calibri" pitchFamily="34" charset="0"/>
              </a:rPr>
              <a:t>CAZORLA Georges</a:t>
            </a:r>
          </a:p>
          <a:p>
            <a:pPr marL="457200" indent="-457200" algn="ctr" fontAlgn="base">
              <a:spcBef>
                <a:spcPct val="0"/>
              </a:spcBef>
              <a:spcAft>
                <a:spcPct val="0"/>
              </a:spcAft>
              <a:buFont typeface="+mj-lt"/>
              <a:buAutoNum type="arabicPeriod"/>
              <a:defRPr/>
            </a:pPr>
            <a:endParaRPr lang="fr-FR" sz="1000" dirty="0" smtClean="0">
              <a:solidFill>
                <a:srgbClr val="FFFFFF"/>
              </a:solidFill>
              <a:latin typeface="Calibri" pitchFamily="34" charset="0"/>
              <a:cs typeface="Calibri" pitchFamily="34" charset="0"/>
            </a:endParaRPr>
          </a:p>
        </p:txBody>
      </p:sp>
      <p:sp>
        <p:nvSpPr>
          <p:cNvPr id="3080" name="Text Box 8"/>
          <p:cNvSpPr txBox="1">
            <a:spLocks noChangeArrowheads="1"/>
          </p:cNvSpPr>
          <p:nvPr/>
        </p:nvSpPr>
        <p:spPr bwMode="auto">
          <a:xfrm>
            <a:off x="2411413" y="138113"/>
            <a:ext cx="6481762" cy="646112"/>
          </a:xfrm>
          <a:prstGeom prst="rect">
            <a:avLst/>
          </a:prstGeom>
          <a:noFill/>
          <a:ln w="12700">
            <a:noFill/>
            <a:miter lim="800000"/>
            <a:headEnd type="none" w="sm" len="sm"/>
            <a:tailEnd type="none" w="sm" len="sm"/>
          </a:ln>
          <a:effectLst/>
        </p:spPr>
        <p:txBody>
          <a:bodyPr>
            <a:spAutoFit/>
          </a:bodyPr>
          <a:lstStyle/>
          <a:p>
            <a:pPr algn="ctr" defTabSz="762000" eaLnBrk="0" fontAlgn="base" hangingPunct="0">
              <a:spcBef>
                <a:spcPct val="0"/>
              </a:spcBef>
              <a:spcAft>
                <a:spcPct val="0"/>
              </a:spcAft>
              <a:defRPr/>
            </a:pPr>
            <a:r>
              <a:rPr lang="fr-FR" b="1" i="1" dirty="0">
                <a:solidFill>
                  <a:srgbClr val="FFFFFF"/>
                </a:solidFill>
                <a:effectLst>
                  <a:outerShdw blurRad="38100" dist="38100" dir="2700000" algn="tl">
                    <a:srgbClr val="000000"/>
                  </a:outerShdw>
                </a:effectLst>
                <a:latin typeface="Calibri" pitchFamily="34" charset="0"/>
                <a:cs typeface="Calibri" pitchFamily="34" charset="0"/>
              </a:rPr>
              <a:t>Certificat de Formation </a:t>
            </a:r>
            <a:r>
              <a:rPr lang="fr-FR" b="1" i="1" dirty="0" smtClean="0">
                <a:solidFill>
                  <a:srgbClr val="FFFFFF"/>
                </a:solidFill>
                <a:effectLst>
                  <a:outerShdw blurRad="38100" dist="38100" dir="2700000" algn="tl">
                    <a:srgbClr val="000000"/>
                  </a:outerShdw>
                </a:effectLst>
                <a:latin typeface="Calibri" pitchFamily="34" charset="0"/>
                <a:cs typeface="Calibri" pitchFamily="34" charset="0"/>
              </a:rPr>
              <a:t>Préparateurs Physiques</a:t>
            </a:r>
            <a:endParaRPr lang="fr-FR" b="1" i="1" dirty="0">
              <a:solidFill>
                <a:srgbClr val="FFFFFF"/>
              </a:solidFill>
              <a:effectLst>
                <a:outerShdw blurRad="38100" dist="38100" dir="2700000" algn="tl">
                  <a:srgbClr val="000000"/>
                </a:outerShdw>
              </a:effectLst>
              <a:latin typeface="Calibri" pitchFamily="34" charset="0"/>
              <a:cs typeface="Calibri" pitchFamily="34" charset="0"/>
            </a:endParaRPr>
          </a:p>
          <a:p>
            <a:pPr algn="ctr" defTabSz="762000" eaLnBrk="0" fontAlgn="base" hangingPunct="0">
              <a:spcBef>
                <a:spcPct val="0"/>
              </a:spcBef>
              <a:spcAft>
                <a:spcPct val="0"/>
              </a:spcAft>
              <a:defRPr/>
            </a:pPr>
            <a:r>
              <a:rPr lang="fr-FR" b="1" i="1" dirty="0">
                <a:solidFill>
                  <a:srgbClr val="FFFFFF"/>
                </a:solidFill>
                <a:effectLst>
                  <a:outerShdw blurRad="38100" dist="38100" dir="2700000" algn="tl">
                    <a:srgbClr val="000000"/>
                  </a:outerShdw>
                </a:effectLst>
                <a:latin typeface="Calibri" pitchFamily="34" charset="0"/>
                <a:cs typeface="Calibri" pitchFamily="34" charset="0"/>
              </a:rPr>
              <a:t>ALGER </a:t>
            </a:r>
            <a:r>
              <a:rPr lang="fr-FR" b="1" i="1" dirty="0" smtClean="0">
                <a:solidFill>
                  <a:srgbClr val="FFFFFF"/>
                </a:solidFill>
                <a:effectLst>
                  <a:outerShdw blurRad="38100" dist="38100" dir="2700000" algn="tl">
                    <a:srgbClr val="000000"/>
                  </a:outerShdw>
                </a:effectLst>
                <a:latin typeface="Calibri" pitchFamily="34" charset="0"/>
                <a:cs typeface="Calibri" pitchFamily="34" charset="0"/>
              </a:rPr>
              <a:t>20 mars 2015</a:t>
            </a:r>
            <a:endParaRPr lang="fr-FR" b="1" i="1" dirty="0">
              <a:solidFill>
                <a:srgbClr val="FFFFFF"/>
              </a:solidFill>
              <a:effectLst>
                <a:outerShdw blurRad="38100" dist="38100" dir="2700000" algn="tl">
                  <a:srgbClr val="000000"/>
                </a:outerShdw>
              </a:effectLst>
              <a:latin typeface="Calibri" pitchFamily="34" charset="0"/>
              <a:cs typeface="Calibri" pitchFamily="34" charset="0"/>
            </a:endParaRPr>
          </a:p>
        </p:txBody>
      </p:sp>
      <p:sp>
        <p:nvSpPr>
          <p:cNvPr id="39940" name="ZoneTexte 1"/>
          <p:cNvSpPr txBox="1">
            <a:spLocks noChangeArrowheads="1"/>
          </p:cNvSpPr>
          <p:nvPr/>
        </p:nvSpPr>
        <p:spPr bwMode="auto">
          <a:xfrm>
            <a:off x="2987675" y="4038600"/>
            <a:ext cx="3611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fr-FR" dirty="0">
                <a:solidFill>
                  <a:srgbClr val="FFFFFF"/>
                </a:solidFill>
                <a:latin typeface="Calibri" pitchFamily="34" charset="0"/>
                <a:cs typeface="Calibri" pitchFamily="34" charset="0"/>
              </a:rPr>
              <a:t>cazorlageorges@gmail.com</a:t>
            </a:r>
          </a:p>
        </p:txBody>
      </p:sp>
      <p:sp>
        <p:nvSpPr>
          <p:cNvPr id="4" name="ZoneTexte 3"/>
          <p:cNvSpPr txBox="1"/>
          <p:nvPr/>
        </p:nvSpPr>
        <p:spPr>
          <a:xfrm>
            <a:off x="2428188" y="1034251"/>
            <a:ext cx="6337300" cy="1708160"/>
          </a:xfrm>
          <a:prstGeom prst="rect">
            <a:avLst/>
          </a:prstGeom>
          <a:noFill/>
          <a:ln>
            <a:noFill/>
          </a:ln>
        </p:spPr>
        <p:txBody>
          <a:bodyPr>
            <a:spAutoFit/>
          </a:bodyPr>
          <a:lstStyle/>
          <a:p>
            <a:pPr algn="ctr" fontAlgn="base">
              <a:lnSpc>
                <a:spcPts val="4200"/>
              </a:lnSpc>
              <a:spcBef>
                <a:spcPct val="0"/>
              </a:spcBef>
              <a:spcAft>
                <a:spcPct val="0"/>
              </a:spcAft>
              <a:defRPr/>
            </a:pPr>
            <a:r>
              <a:rPr lang="fr-FR" sz="2800" b="1" i="1" dirty="0">
                <a:solidFill>
                  <a:srgbClr val="FFFF00"/>
                </a:solidFill>
                <a:latin typeface="Calibri" pitchFamily="34" charset="0"/>
                <a:cs typeface="Calibri" pitchFamily="34" charset="0"/>
              </a:rPr>
              <a:t>Analyse de exigences du match :  </a:t>
            </a:r>
          </a:p>
          <a:p>
            <a:pPr algn="ctr" fontAlgn="base">
              <a:lnSpc>
                <a:spcPts val="4200"/>
              </a:lnSpc>
              <a:spcBef>
                <a:spcPct val="0"/>
              </a:spcBef>
              <a:spcAft>
                <a:spcPct val="0"/>
              </a:spcAft>
              <a:defRPr/>
            </a:pPr>
            <a:r>
              <a:rPr lang="fr-FR" sz="2800" b="1" i="1" dirty="0" smtClean="0">
                <a:solidFill>
                  <a:srgbClr val="FFFF00"/>
                </a:solidFill>
                <a:latin typeface="Calibri" pitchFamily="34" charset="0"/>
                <a:cs typeface="Calibri" pitchFamily="34" charset="0"/>
              </a:rPr>
              <a:t>3- </a:t>
            </a:r>
            <a:r>
              <a:rPr lang="fr-FR" sz="2800" b="1" i="1" dirty="0">
                <a:solidFill>
                  <a:srgbClr val="FFFF00"/>
                </a:solidFill>
                <a:latin typeface="Calibri" pitchFamily="34" charset="0"/>
                <a:cs typeface="Calibri" pitchFamily="34" charset="0"/>
              </a:rPr>
              <a:t>Conséquences pour </a:t>
            </a:r>
            <a:r>
              <a:rPr lang="fr-FR" sz="2800" b="1" i="1" dirty="0" smtClean="0">
                <a:solidFill>
                  <a:srgbClr val="FFFF00"/>
                </a:solidFill>
                <a:latin typeface="Calibri" pitchFamily="34" charset="0"/>
                <a:cs typeface="Calibri" pitchFamily="34" charset="0"/>
              </a:rPr>
              <a:t>la préparation physique du footballeur</a:t>
            </a:r>
            <a:endParaRPr lang="fr-FR" sz="2800" b="1"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39942" name="Image 9" descr="Macintosh HD:Users:PERF in Sport:Desktop:FF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4846638"/>
            <a:ext cx="1871663"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Rectangle 4"/>
          <p:cNvSpPr>
            <a:spLocks noChangeArrowheads="1"/>
          </p:cNvSpPr>
          <p:nvPr/>
        </p:nvSpPr>
        <p:spPr bwMode="auto">
          <a:xfrm>
            <a:off x="5970588" y="6426200"/>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762000" eaLnBrk="0" fontAlgn="base" hangingPunct="0">
              <a:spcBef>
                <a:spcPct val="0"/>
              </a:spcBef>
              <a:spcAft>
                <a:spcPct val="0"/>
              </a:spcAft>
            </a:pPr>
            <a:r>
              <a:rPr lang="fr-FR" sz="1400" b="1" i="1">
                <a:solidFill>
                  <a:srgbClr val="FFFF00"/>
                </a:solidFill>
                <a:latin typeface="Calibri" pitchFamily="34" charset="0"/>
                <a:cs typeface="Calibri" pitchFamily="34" charset="0"/>
              </a:rPr>
              <a:t>Cellule Recherche  </a:t>
            </a:r>
            <a:r>
              <a:rPr lang="fr-FR" sz="1400" b="1" i="1">
                <a:solidFill>
                  <a:srgbClr val="0070C0"/>
                </a:solidFill>
                <a:latin typeface="Calibri" pitchFamily="34" charset="0"/>
                <a:cs typeface="Calibri" pitchFamily="34" charset="0"/>
              </a:rPr>
              <a:t>F</a:t>
            </a:r>
            <a:r>
              <a:rPr lang="fr-FR" sz="1400" b="1" i="1">
                <a:solidFill>
                  <a:srgbClr val="FFFFFF"/>
                </a:solidFill>
                <a:latin typeface="Calibri" pitchFamily="34" charset="0"/>
                <a:cs typeface="Calibri" pitchFamily="34" charset="0"/>
              </a:rPr>
              <a:t>F</a:t>
            </a:r>
            <a:r>
              <a:rPr lang="fr-FR" sz="1400" b="1" i="1">
                <a:solidFill>
                  <a:srgbClr val="FF0000"/>
                </a:solidFill>
                <a:latin typeface="Calibri" pitchFamily="34" charset="0"/>
                <a:cs typeface="Calibri" pitchFamily="34" charset="0"/>
              </a:rPr>
              <a:t>F-</a:t>
            </a:r>
            <a:r>
              <a:rPr lang="fr-FR" sz="1400" b="1" i="1">
                <a:solidFill>
                  <a:srgbClr val="FFFF00"/>
                </a:solidFill>
                <a:latin typeface="Calibri" pitchFamily="34" charset="0"/>
                <a:cs typeface="Calibri" pitchFamily="34" charset="0"/>
              </a:rPr>
              <a:t>DTN</a:t>
            </a:r>
            <a:endParaRPr lang="fr-FR" sz="1400" b="1" i="1">
              <a:solidFill>
                <a:srgbClr val="FF0000"/>
              </a:solidFill>
              <a:latin typeface="Calibri" pitchFamily="34" charset="0"/>
              <a:cs typeface="Calibri" pitchFamily="34" charset="0"/>
            </a:endParaRPr>
          </a:p>
        </p:txBody>
      </p:sp>
      <p:sp>
        <p:nvSpPr>
          <p:cNvPr id="39944" name="ZoneTexte 1"/>
          <p:cNvSpPr txBox="1">
            <a:spLocks noChangeArrowheads="1"/>
          </p:cNvSpPr>
          <p:nvPr/>
        </p:nvSpPr>
        <p:spPr bwMode="auto">
          <a:xfrm>
            <a:off x="112713" y="1627188"/>
            <a:ext cx="18383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fr-FR" sz="1400" b="1" i="1">
                <a:solidFill>
                  <a:srgbClr val="FFFF00"/>
                </a:solidFill>
                <a:latin typeface="Calibri" pitchFamily="34" charset="0"/>
                <a:cs typeface="Calibri" pitchFamily="34" charset="0"/>
              </a:rPr>
              <a:t>Fédération Algérienne</a:t>
            </a:r>
          </a:p>
          <a:p>
            <a:pPr algn="ctr" eaLnBrk="1" fontAlgn="base" hangingPunct="1">
              <a:spcBef>
                <a:spcPct val="0"/>
              </a:spcBef>
              <a:spcAft>
                <a:spcPct val="0"/>
              </a:spcAft>
            </a:pPr>
            <a:r>
              <a:rPr lang="fr-FR" sz="1400" b="1" i="1">
                <a:solidFill>
                  <a:srgbClr val="FFFF00"/>
                </a:solidFill>
                <a:latin typeface="Calibri" pitchFamily="34" charset="0"/>
                <a:cs typeface="Calibri" pitchFamily="34" charset="0"/>
              </a:rPr>
              <a:t> de Football</a:t>
            </a:r>
          </a:p>
        </p:txBody>
      </p:sp>
      <p:pic>
        <p:nvPicPr>
          <p:cNvPr id="39945" name="Picture 2"/>
          <p:cNvPicPr>
            <a:picLocks noChangeAspect="1" noChangeArrowheads="1"/>
          </p:cNvPicPr>
          <p:nvPr/>
        </p:nvPicPr>
        <p:blipFill>
          <a:blip r:embed="rId4">
            <a:extLst>
              <a:ext uri="{28A0092B-C50C-407E-A947-70E740481C1C}">
                <a14:useLocalDpi xmlns:a14="http://schemas.microsoft.com/office/drawing/2010/main" val="0"/>
              </a:ext>
            </a:extLst>
          </a:blip>
          <a:srcRect l="26625" t="43623" r="50845" b="28069"/>
          <a:stretch>
            <a:fillRect/>
          </a:stretch>
        </p:blipFill>
        <p:spPr bwMode="auto">
          <a:xfrm>
            <a:off x="107950" y="138113"/>
            <a:ext cx="2016125" cy="142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1"/>
          <p:cNvSpPr>
            <a:spLocks noChangeArrowheads="1"/>
          </p:cNvSpPr>
          <p:nvPr/>
        </p:nvSpPr>
        <p:spPr bwMode="auto">
          <a:xfrm>
            <a:off x="0" y="0"/>
            <a:ext cx="9144000" cy="457200"/>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fontAlgn="base">
              <a:spcBef>
                <a:spcPct val="0"/>
              </a:spcBef>
              <a:spcAft>
                <a:spcPct val="0"/>
              </a:spcAft>
              <a:defRPr/>
            </a:pPr>
            <a:endParaRPr lang="fr-FR" sz="2400">
              <a:solidFill>
                <a:srgbClr val="FFFF00"/>
              </a:solidFill>
            </a:endParaRPr>
          </a:p>
        </p:txBody>
      </p:sp>
      <p:pic>
        <p:nvPicPr>
          <p:cNvPr id="39947" name="Image 30720"/>
          <p:cNvPicPr>
            <a:picLocks noChangeAspect="1" noChangeArrowheads="1"/>
          </p:cNvPicPr>
          <p:nvPr/>
        </p:nvPicPr>
        <p:blipFill>
          <a:blip r:embed="rId5">
            <a:extLst>
              <a:ext uri="{28A0092B-C50C-407E-A947-70E740481C1C}">
                <a14:useLocalDpi xmlns:a14="http://schemas.microsoft.com/office/drawing/2010/main" val="0"/>
              </a:ext>
            </a:extLst>
          </a:blip>
          <a:srcRect t="19563" r="74960" b="63425"/>
          <a:stretch>
            <a:fillRect/>
          </a:stretch>
        </p:blipFill>
        <p:spPr bwMode="auto">
          <a:xfrm>
            <a:off x="268288" y="5032375"/>
            <a:ext cx="29908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8" name="Rectangle 9"/>
          <p:cNvSpPr>
            <a:spLocks noChangeArrowheads="1"/>
          </p:cNvSpPr>
          <p:nvPr/>
        </p:nvSpPr>
        <p:spPr bwMode="auto">
          <a:xfrm>
            <a:off x="-25400" y="6211888"/>
            <a:ext cx="3570288"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tabLst>
                <a:tab pos="5311775" algn="l"/>
              </a:tabLst>
            </a:pPr>
            <a:r>
              <a:rPr lang="fr-FR" sz="1400" b="1" i="1">
                <a:solidFill>
                  <a:srgbClr val="FFFF00"/>
                </a:solidFill>
                <a:latin typeface="Calibri" pitchFamily="34" charset="0"/>
                <a:ea typeface="Times New Roman" pitchFamily="18" charset="0"/>
                <a:cs typeface="Calibri" pitchFamily="34" charset="0"/>
              </a:rPr>
              <a:t>Association pour la Recherche et l’Évaluation</a:t>
            </a:r>
          </a:p>
          <a:p>
            <a:pPr fontAlgn="base">
              <a:spcBef>
                <a:spcPct val="0"/>
              </a:spcBef>
              <a:spcAft>
                <a:spcPct val="0"/>
              </a:spcAft>
              <a:tabLst>
                <a:tab pos="5311775" algn="l"/>
              </a:tabLst>
            </a:pPr>
            <a:r>
              <a:rPr lang="fr-FR" sz="1400" b="1" i="1">
                <a:solidFill>
                  <a:srgbClr val="FFFF00"/>
                </a:solidFill>
                <a:latin typeface="Calibri" pitchFamily="34" charset="0"/>
                <a:ea typeface="Times New Roman" pitchFamily="18" charset="0"/>
                <a:cs typeface="Calibri" pitchFamily="34" charset="0"/>
              </a:rPr>
              <a:t> en Activité Physique et en Sport (areaps.org)</a:t>
            </a:r>
            <a:endParaRPr lang="fr-FR" sz="2400">
              <a:solidFill>
                <a:srgbClr val="FFFF00"/>
              </a:solidFill>
              <a:latin typeface="Calibri" pitchFamily="34" charset="0"/>
              <a:ea typeface="Times New Roman" pitchFamily="18" charset="0"/>
              <a:cs typeface="Calibri" pitchFamily="34" charset="0"/>
            </a:endParaRPr>
          </a:p>
        </p:txBody>
      </p:sp>
    </p:spTree>
    <p:extLst>
      <p:ext uri="{BB962C8B-B14F-4D97-AF65-F5344CB8AC3E}">
        <p14:creationId xmlns:p14="http://schemas.microsoft.com/office/powerpoint/2010/main" val="354718064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4"/>
          <p:cNvSpPr txBox="1">
            <a:spLocks noChangeArrowheads="1"/>
          </p:cNvSpPr>
          <p:nvPr/>
        </p:nvSpPr>
        <p:spPr bwMode="auto">
          <a:xfrm>
            <a:off x="460375" y="764704"/>
            <a:ext cx="8208963" cy="2308225"/>
          </a:xfrm>
          <a:prstGeom prst="rect">
            <a:avLst/>
          </a:prstGeom>
          <a:noFill/>
          <a:ln w="9525">
            <a:noFill/>
            <a:miter lim="800000"/>
            <a:headEnd/>
            <a:tailEnd/>
          </a:ln>
        </p:spPr>
        <p:txBody>
          <a:bodyPr>
            <a:spAutoFit/>
          </a:bodyPr>
          <a:lstStyle/>
          <a:p>
            <a:pPr marL="457200" indent="-457200" fontAlgn="base">
              <a:lnSpc>
                <a:spcPct val="200000"/>
              </a:lnSpc>
              <a:spcBef>
                <a:spcPct val="0"/>
              </a:spcBef>
              <a:spcAft>
                <a:spcPct val="0"/>
              </a:spcAft>
              <a:buFontTx/>
              <a:buAutoNum type="arabicParenR"/>
              <a:defRPr/>
            </a:pPr>
            <a:r>
              <a:rPr lang="fr-FR" sz="2400" b="1" dirty="0">
                <a:solidFill>
                  <a:srgbClr val="FFFF00"/>
                </a:solidFill>
                <a:effectLst>
                  <a:outerShdw blurRad="38100" dist="38100" dir="2700000" algn="tl">
                    <a:srgbClr val="000000">
                      <a:alpha val="43137"/>
                    </a:srgbClr>
                  </a:outerShdw>
                </a:effectLst>
                <a:latin typeface="Calibri" pitchFamily="34" charset="0"/>
              </a:rPr>
              <a:t>PREPARATION PHYSIQUE TYPE ATHLETIQUE </a:t>
            </a:r>
            <a:r>
              <a:rPr lang="fr-FR" sz="2400" b="1" dirty="0">
                <a:solidFill>
                  <a:srgbClr val="FFFFFF"/>
                </a:solidFill>
                <a:effectLst>
                  <a:outerShdw blurRad="38100" dist="38100" dir="2700000" algn="tl">
                    <a:srgbClr val="000000">
                      <a:alpha val="43137"/>
                    </a:srgbClr>
                  </a:outerShdw>
                </a:effectLst>
                <a:latin typeface="Calibri" pitchFamily="34" charset="0"/>
              </a:rPr>
              <a:t>: </a:t>
            </a:r>
          </a:p>
          <a:p>
            <a:pPr fontAlgn="base">
              <a:lnSpc>
                <a:spcPct val="200000"/>
              </a:lnSpc>
              <a:spcBef>
                <a:spcPct val="0"/>
              </a:spcBef>
              <a:spcAft>
                <a:spcPct val="0"/>
              </a:spcAft>
              <a:defRPr/>
            </a:pPr>
            <a:r>
              <a:rPr lang="fr-FR" sz="2400" b="1" dirty="0">
                <a:solidFill>
                  <a:srgbClr val="FFFFFF"/>
                </a:solidFill>
                <a:effectLst>
                  <a:outerShdw blurRad="38100" dist="38100" dir="2700000" algn="tl">
                    <a:srgbClr val="000000">
                      <a:alpha val="43137"/>
                    </a:srgbClr>
                  </a:outerShdw>
                </a:effectLst>
                <a:latin typeface="Calibri" pitchFamily="34" charset="0"/>
              </a:rPr>
              <a:t>Le joueur athlète. A envisager pour les joueurs qui peuvent s’entraîner plus de trois fois par semaine (clubs professionnels)</a:t>
            </a:r>
          </a:p>
        </p:txBody>
      </p:sp>
      <p:cxnSp>
        <p:nvCxnSpPr>
          <p:cNvPr id="3" name="Connecteur droit avec flèche 2"/>
          <p:cNvCxnSpPr/>
          <p:nvPr/>
        </p:nvCxnSpPr>
        <p:spPr>
          <a:xfrm flipH="1">
            <a:off x="1475656" y="3212976"/>
            <a:ext cx="2160240" cy="12241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235733" y="4441666"/>
            <a:ext cx="2800767" cy="400110"/>
          </a:xfrm>
          <a:prstGeom prst="rect">
            <a:avLst/>
          </a:prstGeom>
          <a:noFill/>
          <a:ln>
            <a:solidFill>
              <a:schemeClr val="tx1"/>
            </a:solidFill>
          </a:ln>
        </p:spPr>
        <p:txBody>
          <a:bodyPr wrap="none" rtlCol="0">
            <a:spAutoFit/>
          </a:bodyPr>
          <a:lstStyle/>
          <a:p>
            <a:r>
              <a:rPr lang="fr-FR" sz="2000" dirty="0" smtClean="0">
                <a:latin typeface="Calibri" pitchFamily="34" charset="0"/>
                <a:cs typeface="Calibri" pitchFamily="34" charset="0"/>
              </a:rPr>
              <a:t>Musculation + </a:t>
            </a:r>
            <a:r>
              <a:rPr lang="fr-FR" sz="2000" dirty="0" err="1" smtClean="0">
                <a:latin typeface="Calibri" pitchFamily="34" charset="0"/>
                <a:cs typeface="Calibri" pitchFamily="34" charset="0"/>
              </a:rPr>
              <a:t>Pliométrie</a:t>
            </a:r>
            <a:endParaRPr lang="fr-FR" sz="2000" dirty="0">
              <a:latin typeface="Calibri" pitchFamily="34" charset="0"/>
              <a:cs typeface="Calibri" pitchFamily="34" charset="0"/>
            </a:endParaRPr>
          </a:p>
        </p:txBody>
      </p:sp>
      <p:cxnSp>
        <p:nvCxnSpPr>
          <p:cNvPr id="7" name="Connecteur droit avec flèche 6"/>
          <p:cNvCxnSpPr/>
          <p:nvPr/>
        </p:nvCxnSpPr>
        <p:spPr>
          <a:xfrm>
            <a:off x="3635896" y="3212976"/>
            <a:ext cx="0" cy="20882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3635896" y="3212976"/>
            <a:ext cx="2160240" cy="12241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4385662" y="4437112"/>
            <a:ext cx="4295728" cy="400110"/>
          </a:xfrm>
          <a:prstGeom prst="rect">
            <a:avLst/>
          </a:prstGeom>
          <a:noFill/>
          <a:ln>
            <a:solidFill>
              <a:schemeClr val="tx1"/>
            </a:solidFill>
          </a:ln>
        </p:spPr>
        <p:txBody>
          <a:bodyPr wrap="none" rtlCol="0">
            <a:spAutoFit/>
          </a:bodyPr>
          <a:lstStyle/>
          <a:p>
            <a:r>
              <a:rPr lang="fr-FR" sz="2000" dirty="0" smtClean="0">
                <a:latin typeface="Calibri" pitchFamily="34" charset="0"/>
                <a:cs typeface="Calibri" pitchFamily="34" charset="0"/>
              </a:rPr>
              <a:t>Courses Capacités anaérobie et aérobie</a:t>
            </a:r>
            <a:endParaRPr lang="fr-FR" sz="2000" dirty="0">
              <a:latin typeface="Calibri" pitchFamily="34" charset="0"/>
              <a:cs typeface="Calibri" pitchFamily="34" charset="0"/>
            </a:endParaRPr>
          </a:p>
        </p:txBody>
      </p:sp>
      <p:sp>
        <p:nvSpPr>
          <p:cNvPr id="12" name="ZoneTexte 11"/>
          <p:cNvSpPr txBox="1"/>
          <p:nvPr/>
        </p:nvSpPr>
        <p:spPr>
          <a:xfrm>
            <a:off x="2267744" y="5404574"/>
            <a:ext cx="3328283" cy="400110"/>
          </a:xfrm>
          <a:prstGeom prst="rect">
            <a:avLst/>
          </a:prstGeom>
          <a:noFill/>
          <a:ln>
            <a:solidFill>
              <a:schemeClr val="tx1"/>
            </a:solidFill>
          </a:ln>
        </p:spPr>
        <p:txBody>
          <a:bodyPr wrap="none" rtlCol="0">
            <a:spAutoFit/>
          </a:bodyPr>
          <a:lstStyle/>
          <a:p>
            <a:r>
              <a:rPr lang="fr-FR" sz="2000" dirty="0" smtClean="0">
                <a:latin typeface="Calibri" pitchFamily="34" charset="0"/>
                <a:cs typeface="Calibri" pitchFamily="34" charset="0"/>
              </a:rPr>
              <a:t>Sprints + répétition de sprints </a:t>
            </a:r>
            <a:endParaRPr lang="fr-FR" sz="2000" dirty="0">
              <a:latin typeface="Calibri" pitchFamily="34" charset="0"/>
              <a:cs typeface="Calibri" pitchFamily="34" charset="0"/>
            </a:endParaRPr>
          </a:p>
        </p:txBody>
      </p:sp>
    </p:spTree>
    <p:extLst>
      <p:ext uri="{BB962C8B-B14F-4D97-AF65-F5344CB8AC3E}">
        <p14:creationId xmlns:p14="http://schemas.microsoft.com/office/powerpoint/2010/main" val="3509780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2708920"/>
            <a:ext cx="7216847" cy="461665"/>
          </a:xfrm>
          <a:prstGeom prst="rect">
            <a:avLst/>
          </a:prstGeom>
        </p:spPr>
        <p:txBody>
          <a:bodyPr wrap="none">
            <a:spAutoFit/>
          </a:bodyPr>
          <a:lstStyle/>
          <a:p>
            <a:pPr fontAlgn="base">
              <a:spcBef>
                <a:spcPct val="0"/>
              </a:spcBef>
              <a:spcAft>
                <a:spcPct val="0"/>
              </a:spcAft>
              <a:defRPr/>
            </a:pPr>
            <a:r>
              <a:rPr lang="fr-FR" sz="24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DEVELOPPEMENT DE LA PUISSANCE-VITESSE</a:t>
            </a:r>
            <a:endParaRPr lang="fr-FR" sz="24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1051721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6513" y="765175"/>
            <a:ext cx="9140131" cy="2585323"/>
          </a:xfrm>
          <a:prstGeom prst="rect">
            <a:avLst/>
          </a:prstGeom>
          <a:noFill/>
        </p:spPr>
        <p:txBody>
          <a:bodyPr wrap="none">
            <a:spAutoFit/>
          </a:bodyPr>
          <a:lstStyle/>
          <a:p>
            <a:pPr fontAlgn="base">
              <a:spcBef>
                <a:spcPct val="0"/>
              </a:spcBef>
              <a:spcAft>
                <a:spcPct val="0"/>
              </a:spcAft>
              <a:defRPr/>
            </a:pPr>
            <a:r>
              <a:rPr lang="fr-FR" sz="2400" b="1" dirty="0">
                <a:solidFill>
                  <a:srgbClr val="FFFFFF"/>
                </a:solidFill>
                <a:latin typeface="Calibri" pitchFamily="34" charset="0"/>
                <a:cs typeface="Calibri" pitchFamily="34" charset="0"/>
              </a:rPr>
              <a:t>Temps de réaction  </a:t>
            </a:r>
            <a:r>
              <a:rPr lang="fr-FR" sz="2400" b="1" dirty="0" err="1">
                <a:solidFill>
                  <a:srgbClr val="FFFFFF"/>
                </a:solidFill>
                <a:latin typeface="Calibri" pitchFamily="34" charset="0"/>
                <a:cs typeface="Calibri" pitchFamily="34" charset="0"/>
              </a:rPr>
              <a:t>neuro-musculaire</a:t>
            </a:r>
            <a:r>
              <a:rPr lang="fr-FR" sz="2400" b="1" dirty="0">
                <a:solidFill>
                  <a:srgbClr val="FFFFFF"/>
                </a:solidFill>
                <a:latin typeface="Calibri" pitchFamily="34" charset="0"/>
                <a:cs typeface="Calibri" pitchFamily="34" charset="0"/>
              </a:rPr>
              <a:t> </a:t>
            </a:r>
            <a:r>
              <a:rPr lang="fr-FR" sz="1900" b="1" dirty="0">
                <a:solidFill>
                  <a:srgbClr val="FFFFFF"/>
                </a:solidFill>
                <a:latin typeface="Calibri" pitchFamily="34" charset="0"/>
                <a:cs typeface="Calibri" pitchFamily="34" charset="0"/>
              </a:rPr>
              <a:t>(prise d’informations-analyse-réaction):</a:t>
            </a:r>
          </a:p>
          <a:p>
            <a:pPr marL="342900" indent="-342900" fontAlgn="base">
              <a:spcBef>
                <a:spcPct val="0"/>
              </a:spcBef>
              <a:spcAft>
                <a:spcPct val="0"/>
              </a:spcAft>
              <a:buFont typeface="Wingdings" pitchFamily="2" charset="2"/>
              <a:buChar char="Ø"/>
              <a:defRPr/>
            </a:pPr>
            <a:r>
              <a:rPr lang="fr-FR" sz="1900" i="1" dirty="0" smtClean="0">
                <a:solidFill>
                  <a:srgbClr val="FFFFFF"/>
                </a:solidFill>
                <a:latin typeface="Calibri" pitchFamily="34" charset="0"/>
                <a:cs typeface="Calibri" pitchFamily="34" charset="0"/>
              </a:rPr>
              <a:t>Développement</a:t>
            </a:r>
            <a:r>
              <a:rPr lang="fr-FR" sz="1900" dirty="0" smtClean="0">
                <a:solidFill>
                  <a:srgbClr val="FFFF00"/>
                </a:solidFill>
                <a:latin typeface="Calibri" pitchFamily="34" charset="0"/>
                <a:cs typeface="Calibri" pitchFamily="34" charset="0"/>
              </a:rPr>
              <a:t> </a:t>
            </a:r>
            <a:r>
              <a:rPr lang="fr-FR" sz="1900" dirty="0">
                <a:solidFill>
                  <a:srgbClr val="FFFF00"/>
                </a:solidFill>
                <a:latin typeface="Calibri" pitchFamily="34" charset="0"/>
                <a:cs typeface="Calibri" pitchFamily="34" charset="0"/>
              </a:rPr>
              <a:t>: Réponses à de multiples stimuli (visuels, auditifs, mixtes…)</a:t>
            </a:r>
          </a:p>
          <a:p>
            <a:pPr marL="342900" indent="-342900" fontAlgn="base">
              <a:spcBef>
                <a:spcPct val="0"/>
              </a:spcBef>
              <a:spcAft>
                <a:spcPct val="0"/>
              </a:spcAft>
              <a:buFont typeface="Wingdings" pitchFamily="2" charset="2"/>
              <a:buChar char="Ø"/>
              <a:defRPr/>
            </a:pPr>
            <a:endParaRPr lang="fr-FR" sz="1900" dirty="0">
              <a:solidFill>
                <a:srgbClr val="FFFF00"/>
              </a:solidFill>
              <a:latin typeface="Calibri" pitchFamily="34" charset="0"/>
              <a:cs typeface="Calibri" pitchFamily="34" charset="0"/>
            </a:endParaRPr>
          </a:p>
          <a:p>
            <a:pPr fontAlgn="base">
              <a:spcBef>
                <a:spcPct val="0"/>
              </a:spcBef>
              <a:spcAft>
                <a:spcPct val="0"/>
              </a:spcAft>
              <a:defRPr/>
            </a:pPr>
            <a:r>
              <a:rPr lang="fr-FR" sz="2400" b="1" dirty="0">
                <a:solidFill>
                  <a:srgbClr val="FFFFFF"/>
                </a:solidFill>
                <a:latin typeface="Calibri" pitchFamily="34" charset="0"/>
                <a:cs typeface="Calibri" pitchFamily="34" charset="0"/>
              </a:rPr>
              <a:t>Vitesse de démarrage « explosivité » : </a:t>
            </a:r>
          </a:p>
          <a:p>
            <a:pPr fontAlgn="base">
              <a:spcBef>
                <a:spcPct val="0"/>
              </a:spcBef>
              <a:spcAft>
                <a:spcPct val="0"/>
              </a:spcAft>
              <a:defRPr/>
            </a:pPr>
            <a:endParaRPr lang="fr-FR" sz="1900" dirty="0">
              <a:solidFill>
                <a:srgbClr val="FFFF00"/>
              </a:solidFill>
              <a:latin typeface="Calibri" pitchFamily="34" charset="0"/>
              <a:cs typeface="Calibri" pitchFamily="34" charset="0"/>
            </a:endParaRPr>
          </a:p>
          <a:p>
            <a:pPr marL="342900" indent="-342900" fontAlgn="base">
              <a:spcBef>
                <a:spcPct val="0"/>
              </a:spcBef>
              <a:spcAft>
                <a:spcPct val="0"/>
              </a:spcAft>
              <a:buFont typeface="Wingdings" pitchFamily="2" charset="2"/>
              <a:buChar char="Ø"/>
              <a:defRPr/>
            </a:pPr>
            <a:r>
              <a:rPr lang="fr-FR" sz="1900" i="1" dirty="0">
                <a:solidFill>
                  <a:srgbClr val="FFFFFF"/>
                </a:solidFill>
                <a:latin typeface="Calibri" pitchFamily="34" charset="0"/>
                <a:cs typeface="Calibri" pitchFamily="34" charset="0"/>
              </a:rPr>
              <a:t>Développement : </a:t>
            </a:r>
            <a:r>
              <a:rPr lang="fr-FR" sz="1900" dirty="0">
                <a:solidFill>
                  <a:srgbClr val="FFFF00"/>
                </a:solidFill>
                <a:latin typeface="Calibri" pitchFamily="34" charset="0"/>
                <a:cs typeface="Calibri" pitchFamily="34" charset="0"/>
              </a:rPr>
              <a:t>Démarrages contre lests, alternance de musculation charges lourdes </a:t>
            </a:r>
          </a:p>
          <a:p>
            <a:pPr fontAlgn="base">
              <a:spcBef>
                <a:spcPct val="0"/>
              </a:spcBef>
              <a:spcAft>
                <a:spcPct val="0"/>
              </a:spcAft>
              <a:defRPr/>
            </a:pPr>
            <a:r>
              <a:rPr lang="fr-FR" sz="1900" dirty="0">
                <a:solidFill>
                  <a:srgbClr val="FFFF00"/>
                </a:solidFill>
                <a:latin typeface="Calibri" pitchFamily="34" charset="0"/>
                <a:cs typeface="Calibri" pitchFamily="34" charset="0"/>
              </a:rPr>
              <a:t>       (85 à 90% de 1 RM développées à vitesse maximale : puissance-force) et de </a:t>
            </a:r>
            <a:r>
              <a:rPr lang="fr-FR" sz="1900" dirty="0" err="1">
                <a:solidFill>
                  <a:srgbClr val="FFFF00"/>
                </a:solidFill>
                <a:latin typeface="Calibri" pitchFamily="34" charset="0"/>
                <a:cs typeface="Calibri" pitchFamily="34" charset="0"/>
              </a:rPr>
              <a:t>pliométrie</a:t>
            </a:r>
            <a:r>
              <a:rPr lang="fr-FR" sz="1900" dirty="0">
                <a:solidFill>
                  <a:srgbClr val="FFFF00"/>
                </a:solidFill>
                <a:latin typeface="Calibri" pitchFamily="34" charset="0"/>
                <a:cs typeface="Calibri" pitchFamily="34" charset="0"/>
              </a:rPr>
              <a:t> </a:t>
            </a:r>
          </a:p>
          <a:p>
            <a:pPr fontAlgn="base">
              <a:spcBef>
                <a:spcPct val="0"/>
              </a:spcBef>
              <a:spcAft>
                <a:spcPct val="0"/>
              </a:spcAft>
              <a:defRPr/>
            </a:pPr>
            <a:r>
              <a:rPr lang="fr-FR" sz="1900" dirty="0">
                <a:solidFill>
                  <a:srgbClr val="FFFF00"/>
                </a:solidFill>
                <a:latin typeface="Calibri" pitchFamily="34" charset="0"/>
                <a:cs typeface="Calibri" pitchFamily="34" charset="0"/>
              </a:rPr>
              <a:t>       (puissance-vitesse</a:t>
            </a:r>
            <a:r>
              <a:rPr lang="fr-FR" sz="1900" dirty="0" smtClean="0">
                <a:solidFill>
                  <a:srgbClr val="FFFF00"/>
                </a:solidFill>
                <a:latin typeface="Calibri" pitchFamily="34" charset="0"/>
                <a:cs typeface="Calibri" pitchFamily="34" charset="0"/>
              </a:rPr>
              <a:t>).…</a:t>
            </a:r>
            <a:endParaRPr lang="fr-FR" sz="1900" dirty="0">
              <a:solidFill>
                <a:srgbClr val="FFFF00"/>
              </a:solidFill>
              <a:latin typeface="Calibri" pitchFamily="34" charset="0"/>
              <a:cs typeface="Calibri" pitchFamily="34" charset="0"/>
            </a:endParaRPr>
          </a:p>
        </p:txBody>
      </p:sp>
      <p:pic>
        <p:nvPicPr>
          <p:cNvPr id="4" name="Picture 2" descr="Fig 12"/>
          <p:cNvPicPr>
            <a:picLocks noChangeAspect="1" noChangeArrowheads="1"/>
          </p:cNvPicPr>
          <p:nvPr/>
        </p:nvPicPr>
        <p:blipFill>
          <a:blip r:embed="rId2">
            <a:lum bright="-36000" contrast="66000"/>
            <a:extLst>
              <a:ext uri="{28A0092B-C50C-407E-A947-70E740481C1C}">
                <a14:useLocalDpi xmlns:a14="http://schemas.microsoft.com/office/drawing/2010/main" val="0"/>
              </a:ext>
            </a:extLst>
          </a:blip>
          <a:srcRect l="2827" t="36867" b="1900"/>
          <a:stretch>
            <a:fillRect/>
          </a:stretch>
        </p:blipFill>
        <p:spPr bwMode="auto">
          <a:xfrm>
            <a:off x="2195736" y="3717032"/>
            <a:ext cx="4332213" cy="286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lèche vers le bas 4"/>
          <p:cNvSpPr/>
          <p:nvPr/>
        </p:nvSpPr>
        <p:spPr>
          <a:xfrm>
            <a:off x="5148064" y="3933056"/>
            <a:ext cx="215900" cy="57626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6" name="Rectangle 5"/>
          <p:cNvSpPr/>
          <p:nvPr/>
        </p:nvSpPr>
        <p:spPr>
          <a:xfrm>
            <a:off x="753418" y="188640"/>
            <a:ext cx="7216847" cy="461665"/>
          </a:xfrm>
          <a:prstGeom prst="rect">
            <a:avLst/>
          </a:prstGeom>
        </p:spPr>
        <p:txBody>
          <a:bodyPr wrap="none">
            <a:spAutoFit/>
          </a:bodyPr>
          <a:lstStyle/>
          <a:p>
            <a:pPr fontAlgn="base">
              <a:spcBef>
                <a:spcPct val="0"/>
              </a:spcBef>
              <a:spcAft>
                <a:spcPct val="0"/>
              </a:spcAft>
              <a:defRPr/>
            </a:pPr>
            <a:r>
              <a:rPr lang="fr-FR" sz="24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DEVELOPPEMENT DE LA PUISSANCE-VITESSE</a:t>
            </a:r>
            <a:endParaRPr lang="fr-FR" sz="24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5343586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6513" y="692150"/>
            <a:ext cx="9331209" cy="7402026"/>
          </a:xfrm>
          <a:prstGeom prst="rect">
            <a:avLst/>
          </a:prstGeom>
          <a:noFill/>
        </p:spPr>
        <p:txBody>
          <a:bodyPr wrap="none">
            <a:spAutoFit/>
          </a:bodyPr>
          <a:lstStyle/>
          <a:p>
            <a:pPr fontAlgn="base">
              <a:spcBef>
                <a:spcPct val="0"/>
              </a:spcBef>
              <a:spcAft>
                <a:spcPct val="0"/>
              </a:spcAft>
              <a:defRPr/>
            </a:pPr>
            <a:r>
              <a:rPr lang="fr-FR" sz="2400" b="1" dirty="0">
                <a:solidFill>
                  <a:srgbClr val="FFFFFF"/>
                </a:solidFill>
                <a:latin typeface="Calibri" pitchFamily="34" charset="0"/>
                <a:cs typeface="Calibri" pitchFamily="34" charset="0"/>
              </a:rPr>
              <a:t>Temps de réaction  </a:t>
            </a:r>
            <a:r>
              <a:rPr lang="fr-FR" sz="2400" b="1" dirty="0" err="1">
                <a:solidFill>
                  <a:srgbClr val="FFFFFF"/>
                </a:solidFill>
                <a:latin typeface="Calibri" pitchFamily="34" charset="0"/>
                <a:cs typeface="Calibri" pitchFamily="34" charset="0"/>
              </a:rPr>
              <a:t>neuro-musculaire</a:t>
            </a:r>
            <a:r>
              <a:rPr lang="fr-FR" sz="2400" b="1" dirty="0">
                <a:solidFill>
                  <a:srgbClr val="FFFFFF"/>
                </a:solidFill>
                <a:latin typeface="Calibri" pitchFamily="34" charset="0"/>
                <a:cs typeface="Calibri" pitchFamily="34" charset="0"/>
              </a:rPr>
              <a:t> </a:t>
            </a:r>
            <a:r>
              <a:rPr lang="fr-FR" sz="1900" b="1" dirty="0">
                <a:solidFill>
                  <a:srgbClr val="FFFFFF"/>
                </a:solidFill>
                <a:latin typeface="Calibri" pitchFamily="34" charset="0"/>
                <a:cs typeface="Calibri" pitchFamily="34" charset="0"/>
              </a:rPr>
              <a:t>(prise d’informations-analyse-réaction):</a:t>
            </a:r>
          </a:p>
          <a:p>
            <a:pPr marL="342900" indent="-342900" fontAlgn="base">
              <a:spcBef>
                <a:spcPct val="0"/>
              </a:spcBef>
              <a:spcAft>
                <a:spcPct val="0"/>
              </a:spcAft>
              <a:buFont typeface="Wingdings" pitchFamily="2" charset="2"/>
              <a:buChar char="Ø"/>
              <a:defRPr/>
            </a:pPr>
            <a:endParaRPr lang="fr-FR" sz="1900" i="1" dirty="0" smtClean="0">
              <a:solidFill>
                <a:srgbClr val="FFFFFF"/>
              </a:solidFill>
              <a:latin typeface="Calibri" pitchFamily="34" charset="0"/>
              <a:cs typeface="Calibri" pitchFamily="34" charset="0"/>
            </a:endParaRPr>
          </a:p>
          <a:p>
            <a:pPr marL="342900" indent="-342900" fontAlgn="base">
              <a:spcBef>
                <a:spcPct val="0"/>
              </a:spcBef>
              <a:spcAft>
                <a:spcPct val="0"/>
              </a:spcAft>
              <a:buFont typeface="Wingdings" pitchFamily="2" charset="2"/>
              <a:buChar char="Ø"/>
              <a:defRPr/>
            </a:pPr>
            <a:r>
              <a:rPr lang="fr-FR" sz="1900" i="1" dirty="0" smtClean="0">
                <a:solidFill>
                  <a:srgbClr val="FFFFFF"/>
                </a:solidFill>
                <a:latin typeface="Calibri" pitchFamily="34" charset="0"/>
                <a:cs typeface="Calibri" pitchFamily="34" charset="0"/>
              </a:rPr>
              <a:t>Développement</a:t>
            </a:r>
            <a:r>
              <a:rPr lang="fr-FR" sz="1900" dirty="0" smtClean="0">
                <a:solidFill>
                  <a:srgbClr val="FFFF00"/>
                </a:solidFill>
                <a:latin typeface="Calibri" pitchFamily="34" charset="0"/>
                <a:cs typeface="Calibri" pitchFamily="34" charset="0"/>
              </a:rPr>
              <a:t> </a:t>
            </a:r>
            <a:r>
              <a:rPr lang="fr-FR" sz="1900" dirty="0">
                <a:solidFill>
                  <a:srgbClr val="FFFF00"/>
                </a:solidFill>
                <a:latin typeface="Calibri" pitchFamily="34" charset="0"/>
                <a:cs typeface="Calibri" pitchFamily="34" charset="0"/>
              </a:rPr>
              <a:t>: Réponses à de multiples stimuli (visuels, auditifs, mixtes…)</a:t>
            </a:r>
          </a:p>
          <a:p>
            <a:pPr marL="342900" indent="-342900" fontAlgn="base">
              <a:spcBef>
                <a:spcPct val="0"/>
              </a:spcBef>
              <a:spcAft>
                <a:spcPct val="0"/>
              </a:spcAft>
              <a:buFont typeface="Wingdings" pitchFamily="2" charset="2"/>
              <a:buChar char="Ø"/>
              <a:defRPr/>
            </a:pPr>
            <a:endParaRPr lang="fr-FR" sz="1900" dirty="0">
              <a:solidFill>
                <a:srgbClr val="FFFF00"/>
              </a:solidFill>
              <a:latin typeface="Calibri" pitchFamily="34" charset="0"/>
              <a:cs typeface="Calibri" pitchFamily="34" charset="0"/>
            </a:endParaRPr>
          </a:p>
          <a:p>
            <a:pPr fontAlgn="base">
              <a:spcBef>
                <a:spcPct val="0"/>
              </a:spcBef>
              <a:spcAft>
                <a:spcPct val="0"/>
              </a:spcAft>
              <a:defRPr/>
            </a:pPr>
            <a:r>
              <a:rPr lang="fr-FR" sz="2400" b="1" dirty="0">
                <a:solidFill>
                  <a:srgbClr val="FFFFFF"/>
                </a:solidFill>
                <a:latin typeface="Calibri" pitchFamily="34" charset="0"/>
                <a:cs typeface="Calibri" pitchFamily="34" charset="0"/>
              </a:rPr>
              <a:t>Vitesse de démarrage « explosivité » : </a:t>
            </a:r>
          </a:p>
          <a:p>
            <a:pPr marL="342900" indent="-342900" fontAlgn="base">
              <a:spcBef>
                <a:spcPct val="0"/>
              </a:spcBef>
              <a:spcAft>
                <a:spcPct val="0"/>
              </a:spcAft>
              <a:buFont typeface="Wingdings" pitchFamily="2" charset="2"/>
              <a:buChar char="Ø"/>
              <a:defRPr/>
            </a:pPr>
            <a:endParaRPr lang="fr-FR" sz="1900" i="1" dirty="0" smtClean="0">
              <a:solidFill>
                <a:srgbClr val="FFFFFF"/>
              </a:solidFill>
              <a:latin typeface="Calibri" pitchFamily="34" charset="0"/>
              <a:cs typeface="Calibri" pitchFamily="34" charset="0"/>
            </a:endParaRPr>
          </a:p>
          <a:p>
            <a:pPr marL="342900" indent="-342900" fontAlgn="base">
              <a:spcBef>
                <a:spcPct val="0"/>
              </a:spcBef>
              <a:spcAft>
                <a:spcPct val="0"/>
              </a:spcAft>
              <a:buFont typeface="Wingdings" pitchFamily="2" charset="2"/>
              <a:buChar char="Ø"/>
              <a:defRPr/>
            </a:pPr>
            <a:r>
              <a:rPr lang="fr-FR" sz="1900" i="1" dirty="0" smtClean="0">
                <a:solidFill>
                  <a:srgbClr val="FFFFFF"/>
                </a:solidFill>
                <a:latin typeface="Calibri" pitchFamily="34" charset="0"/>
                <a:cs typeface="Calibri" pitchFamily="34" charset="0"/>
              </a:rPr>
              <a:t>Développement </a:t>
            </a:r>
            <a:r>
              <a:rPr lang="fr-FR" sz="1900" i="1" dirty="0">
                <a:solidFill>
                  <a:srgbClr val="FFFFFF"/>
                </a:solidFill>
                <a:latin typeface="Calibri" pitchFamily="34" charset="0"/>
                <a:cs typeface="Calibri" pitchFamily="34" charset="0"/>
              </a:rPr>
              <a:t>: </a:t>
            </a:r>
            <a:r>
              <a:rPr lang="fr-FR" sz="1900" dirty="0">
                <a:solidFill>
                  <a:srgbClr val="FFFF00"/>
                </a:solidFill>
                <a:latin typeface="Calibri" pitchFamily="34" charset="0"/>
                <a:cs typeface="Calibri" pitchFamily="34" charset="0"/>
              </a:rPr>
              <a:t>Démarrages contre lests, alternance de musculation charges lourdes </a:t>
            </a:r>
          </a:p>
          <a:p>
            <a:pPr fontAlgn="base">
              <a:spcBef>
                <a:spcPct val="0"/>
              </a:spcBef>
              <a:spcAft>
                <a:spcPct val="0"/>
              </a:spcAft>
              <a:defRPr/>
            </a:pPr>
            <a:r>
              <a:rPr lang="fr-FR" sz="1900" dirty="0">
                <a:solidFill>
                  <a:srgbClr val="FFFF00"/>
                </a:solidFill>
                <a:latin typeface="Calibri" pitchFamily="34" charset="0"/>
                <a:cs typeface="Calibri" pitchFamily="34" charset="0"/>
              </a:rPr>
              <a:t>       (85 à 90% de 1 RM développées à vitesse maximale : puissance-force) et de </a:t>
            </a:r>
            <a:r>
              <a:rPr lang="fr-FR" sz="1900" dirty="0" err="1">
                <a:solidFill>
                  <a:srgbClr val="FFFF00"/>
                </a:solidFill>
                <a:latin typeface="Calibri" pitchFamily="34" charset="0"/>
                <a:cs typeface="Calibri" pitchFamily="34" charset="0"/>
              </a:rPr>
              <a:t>pliométrie</a:t>
            </a:r>
            <a:r>
              <a:rPr lang="fr-FR" sz="1900" dirty="0">
                <a:solidFill>
                  <a:srgbClr val="FFFF00"/>
                </a:solidFill>
                <a:latin typeface="Calibri" pitchFamily="34" charset="0"/>
                <a:cs typeface="Calibri" pitchFamily="34" charset="0"/>
              </a:rPr>
              <a:t> </a:t>
            </a:r>
          </a:p>
          <a:p>
            <a:pPr fontAlgn="base">
              <a:spcBef>
                <a:spcPct val="0"/>
              </a:spcBef>
              <a:spcAft>
                <a:spcPct val="0"/>
              </a:spcAft>
              <a:defRPr/>
            </a:pPr>
            <a:r>
              <a:rPr lang="fr-FR" sz="1900" dirty="0">
                <a:solidFill>
                  <a:srgbClr val="FFFF00"/>
                </a:solidFill>
                <a:latin typeface="Calibri" pitchFamily="34" charset="0"/>
                <a:cs typeface="Calibri" pitchFamily="34" charset="0"/>
              </a:rPr>
              <a:t>       (puissance-vitesse).…</a:t>
            </a:r>
          </a:p>
          <a:p>
            <a:pPr fontAlgn="base">
              <a:spcBef>
                <a:spcPct val="0"/>
              </a:spcBef>
              <a:spcAft>
                <a:spcPct val="0"/>
              </a:spcAft>
              <a:defRPr/>
            </a:pPr>
            <a:endParaRPr lang="fr-FR" sz="1900" i="1" dirty="0">
              <a:solidFill>
                <a:srgbClr val="FFFFFF"/>
              </a:solidFill>
              <a:latin typeface="Calibri" pitchFamily="34" charset="0"/>
              <a:cs typeface="Calibri" pitchFamily="34" charset="0"/>
            </a:endParaRPr>
          </a:p>
          <a:p>
            <a:pPr fontAlgn="base">
              <a:spcBef>
                <a:spcPct val="0"/>
              </a:spcBef>
              <a:spcAft>
                <a:spcPct val="0"/>
              </a:spcAft>
              <a:defRPr/>
            </a:pPr>
            <a:r>
              <a:rPr lang="fr-FR" sz="2400" b="1" dirty="0">
                <a:solidFill>
                  <a:srgbClr val="FFFFFF"/>
                </a:solidFill>
                <a:latin typeface="Calibri" pitchFamily="34" charset="0"/>
                <a:cs typeface="Calibri" pitchFamily="34" charset="0"/>
              </a:rPr>
              <a:t>Accélération « puissance-force et puissance-vitesse » :</a:t>
            </a:r>
          </a:p>
          <a:p>
            <a:pPr marL="342900" indent="-342900" fontAlgn="base">
              <a:spcBef>
                <a:spcPct val="0"/>
              </a:spcBef>
              <a:spcAft>
                <a:spcPct val="0"/>
              </a:spcAft>
              <a:buFont typeface="Wingdings" pitchFamily="2" charset="2"/>
              <a:buChar char="Ø"/>
              <a:defRPr/>
            </a:pPr>
            <a:endParaRPr lang="fr-FR" sz="1900" i="1" dirty="0" smtClean="0">
              <a:solidFill>
                <a:srgbClr val="FFFFFF"/>
              </a:solidFill>
              <a:latin typeface="Calibri" pitchFamily="34" charset="0"/>
              <a:cs typeface="Calibri" pitchFamily="34" charset="0"/>
            </a:endParaRPr>
          </a:p>
          <a:p>
            <a:pPr marL="342900" indent="-342900" fontAlgn="base">
              <a:spcBef>
                <a:spcPct val="0"/>
              </a:spcBef>
              <a:spcAft>
                <a:spcPct val="0"/>
              </a:spcAft>
              <a:buFont typeface="Wingdings" pitchFamily="2" charset="2"/>
              <a:buChar char="Ø"/>
              <a:defRPr/>
            </a:pPr>
            <a:r>
              <a:rPr lang="fr-FR" sz="1900" i="1" dirty="0" smtClean="0">
                <a:solidFill>
                  <a:srgbClr val="FFFFFF"/>
                </a:solidFill>
                <a:latin typeface="Calibri" pitchFamily="34" charset="0"/>
                <a:cs typeface="Calibri" pitchFamily="34" charset="0"/>
              </a:rPr>
              <a:t>Développement </a:t>
            </a:r>
            <a:r>
              <a:rPr lang="fr-FR" sz="1900" i="1" dirty="0">
                <a:solidFill>
                  <a:srgbClr val="FFFFFF"/>
                </a:solidFill>
                <a:latin typeface="Calibri" pitchFamily="34" charset="0"/>
                <a:cs typeface="Calibri" pitchFamily="34" charset="0"/>
              </a:rPr>
              <a:t>: </a:t>
            </a:r>
            <a:r>
              <a:rPr lang="fr-FR" sz="1900" dirty="0">
                <a:solidFill>
                  <a:srgbClr val="FFFF00"/>
                </a:solidFill>
                <a:latin typeface="Calibri" pitchFamily="34" charset="0"/>
                <a:cs typeface="Calibri" pitchFamily="34" charset="0"/>
              </a:rPr>
              <a:t>Alternance de musculation à charges lourdes, à charges légères, sprints</a:t>
            </a:r>
          </a:p>
          <a:p>
            <a:pPr fontAlgn="base">
              <a:spcBef>
                <a:spcPct val="0"/>
              </a:spcBef>
              <a:spcAft>
                <a:spcPct val="0"/>
              </a:spcAft>
              <a:defRPr/>
            </a:pPr>
            <a:r>
              <a:rPr lang="fr-FR" sz="1900" dirty="0">
                <a:solidFill>
                  <a:srgbClr val="FFFF00"/>
                </a:solidFill>
                <a:latin typeface="Calibri" pitchFamily="34" charset="0"/>
                <a:cs typeface="Calibri" pitchFamily="34" charset="0"/>
              </a:rPr>
              <a:t>       en contre-vitesse : sprint en côte (</a:t>
            </a:r>
            <a:r>
              <a:rPr lang="fr-FR" sz="1900" dirty="0">
                <a:solidFill>
                  <a:srgbClr val="FFFF00"/>
                </a:solidFill>
                <a:latin typeface="Calibri"/>
                <a:cs typeface="Calibri"/>
              </a:rPr>
              <a:t>≤ 8-10°)</a:t>
            </a:r>
            <a:r>
              <a:rPr lang="fr-FR" sz="1900" dirty="0">
                <a:solidFill>
                  <a:srgbClr val="FFFF00"/>
                </a:solidFill>
                <a:latin typeface="Calibri" pitchFamily="34" charset="0"/>
                <a:cs typeface="Calibri" pitchFamily="34" charset="0"/>
              </a:rPr>
              <a:t>, sprint en tractant des charges lourdes-légères</a:t>
            </a:r>
          </a:p>
          <a:p>
            <a:pPr fontAlgn="base">
              <a:spcBef>
                <a:spcPct val="0"/>
              </a:spcBef>
              <a:spcAft>
                <a:spcPct val="0"/>
              </a:spcAft>
              <a:defRPr/>
            </a:pPr>
            <a:endParaRPr lang="fr-FR" sz="1900" dirty="0">
              <a:solidFill>
                <a:srgbClr val="FFFF00"/>
              </a:solidFill>
              <a:latin typeface="Calibri" pitchFamily="34" charset="0"/>
              <a:cs typeface="Calibri" pitchFamily="34" charset="0"/>
            </a:endParaRPr>
          </a:p>
          <a:p>
            <a:pPr fontAlgn="base">
              <a:spcBef>
                <a:spcPct val="0"/>
              </a:spcBef>
              <a:spcAft>
                <a:spcPct val="0"/>
              </a:spcAft>
              <a:defRPr/>
            </a:pPr>
            <a:r>
              <a:rPr lang="fr-FR" sz="2400" b="1" dirty="0">
                <a:solidFill>
                  <a:srgbClr val="FFFFFF"/>
                </a:solidFill>
                <a:latin typeface="Calibri" pitchFamily="34" charset="0"/>
                <a:cs typeface="Calibri" pitchFamily="34" charset="0"/>
              </a:rPr>
              <a:t>Pic de vitesse :</a:t>
            </a:r>
          </a:p>
          <a:p>
            <a:pPr marL="342900" indent="-342900" fontAlgn="base">
              <a:spcBef>
                <a:spcPct val="0"/>
              </a:spcBef>
              <a:spcAft>
                <a:spcPct val="0"/>
              </a:spcAft>
              <a:buFont typeface="Wingdings" pitchFamily="2" charset="2"/>
              <a:buChar char="Ø"/>
              <a:defRPr/>
            </a:pPr>
            <a:endParaRPr lang="fr-FR" sz="2000" i="1" dirty="0" smtClean="0">
              <a:solidFill>
                <a:srgbClr val="FFFFFF"/>
              </a:solidFill>
              <a:latin typeface="Calibri" pitchFamily="34" charset="0"/>
              <a:cs typeface="Calibri" pitchFamily="34" charset="0"/>
            </a:endParaRPr>
          </a:p>
          <a:p>
            <a:pPr marL="342900" indent="-342900" fontAlgn="base">
              <a:spcBef>
                <a:spcPct val="0"/>
              </a:spcBef>
              <a:spcAft>
                <a:spcPct val="0"/>
              </a:spcAft>
              <a:buFont typeface="Wingdings" pitchFamily="2" charset="2"/>
              <a:buChar char="Ø"/>
              <a:defRPr/>
            </a:pPr>
            <a:r>
              <a:rPr lang="fr-FR" sz="2000" i="1" dirty="0" smtClean="0">
                <a:solidFill>
                  <a:srgbClr val="FFFFFF"/>
                </a:solidFill>
                <a:latin typeface="Calibri" pitchFamily="34" charset="0"/>
                <a:cs typeface="Calibri" pitchFamily="34" charset="0"/>
              </a:rPr>
              <a:t>Développement </a:t>
            </a:r>
            <a:r>
              <a:rPr lang="fr-FR" sz="2000" i="1" dirty="0">
                <a:solidFill>
                  <a:srgbClr val="FFFF00"/>
                </a:solidFill>
                <a:latin typeface="Calibri" pitchFamily="34" charset="0"/>
                <a:cs typeface="Calibri" pitchFamily="34" charset="0"/>
              </a:rPr>
              <a:t>: </a:t>
            </a:r>
            <a:r>
              <a:rPr lang="fr-FR" sz="2000" dirty="0">
                <a:solidFill>
                  <a:srgbClr val="FFFF00"/>
                </a:solidFill>
                <a:latin typeface="Calibri" pitchFamily="34" charset="0"/>
                <a:cs typeface="Calibri" pitchFamily="34" charset="0"/>
              </a:rPr>
              <a:t>Sprints en « </a:t>
            </a:r>
            <a:r>
              <a:rPr lang="fr-FR" sz="2000" dirty="0" err="1">
                <a:solidFill>
                  <a:srgbClr val="FFFF00"/>
                </a:solidFill>
                <a:latin typeface="Calibri" pitchFamily="34" charset="0"/>
                <a:cs typeface="Calibri" pitchFamily="34" charset="0"/>
              </a:rPr>
              <a:t>sur-vitesse</a:t>
            </a:r>
            <a:r>
              <a:rPr lang="fr-FR" sz="2000" dirty="0">
                <a:solidFill>
                  <a:srgbClr val="FFFF00"/>
                </a:solidFill>
                <a:latin typeface="Calibri" pitchFamily="34" charset="0"/>
                <a:cs typeface="Calibri" pitchFamily="34" charset="0"/>
              </a:rPr>
              <a:t> »: sprints en descente, sprints avec </a:t>
            </a:r>
            <a:endParaRPr lang="fr-FR" sz="2000" dirty="0" smtClean="0">
              <a:solidFill>
                <a:srgbClr val="FFFF00"/>
              </a:solidFill>
              <a:latin typeface="Calibri" pitchFamily="34" charset="0"/>
              <a:cs typeface="Calibri" pitchFamily="34" charset="0"/>
            </a:endParaRPr>
          </a:p>
          <a:p>
            <a:pPr fontAlgn="base">
              <a:spcBef>
                <a:spcPct val="0"/>
              </a:spcBef>
              <a:spcAft>
                <a:spcPct val="0"/>
              </a:spcAft>
              <a:defRPr/>
            </a:pPr>
            <a:r>
              <a:rPr lang="fr-FR" sz="2000" dirty="0">
                <a:solidFill>
                  <a:srgbClr val="FFFF00"/>
                </a:solidFill>
                <a:latin typeface="Calibri" pitchFamily="34" charset="0"/>
                <a:cs typeface="Calibri" pitchFamily="34" charset="0"/>
              </a:rPr>
              <a:t> </a:t>
            </a:r>
            <a:r>
              <a:rPr lang="fr-FR" sz="2000" dirty="0" smtClean="0">
                <a:solidFill>
                  <a:srgbClr val="FFFF00"/>
                </a:solidFill>
                <a:latin typeface="Calibri" pitchFamily="34" charset="0"/>
                <a:cs typeface="Calibri" pitchFamily="34" charset="0"/>
              </a:rPr>
              <a:t>     élastique</a:t>
            </a:r>
            <a:r>
              <a:rPr lang="fr-FR" sz="2000" dirty="0">
                <a:solidFill>
                  <a:srgbClr val="FFFF00"/>
                </a:solidFill>
                <a:latin typeface="Calibri" pitchFamily="34" charset="0"/>
                <a:cs typeface="Calibri" pitchFamily="34" charset="0"/>
              </a:rPr>
              <a:t>…</a:t>
            </a:r>
          </a:p>
          <a:p>
            <a:pPr fontAlgn="base">
              <a:spcBef>
                <a:spcPct val="0"/>
              </a:spcBef>
              <a:spcAft>
                <a:spcPct val="0"/>
              </a:spcAft>
              <a:defRPr/>
            </a:pPr>
            <a:endParaRPr lang="fr-FR" sz="2400" b="1" dirty="0">
              <a:solidFill>
                <a:srgbClr val="FFFFFF"/>
              </a:solidFill>
              <a:latin typeface="Calibri" pitchFamily="34" charset="0"/>
              <a:cs typeface="Calibri" pitchFamily="34" charset="0"/>
            </a:endParaRPr>
          </a:p>
          <a:p>
            <a:pPr fontAlgn="base">
              <a:spcBef>
                <a:spcPct val="0"/>
              </a:spcBef>
              <a:spcAft>
                <a:spcPct val="0"/>
              </a:spcAft>
              <a:defRPr/>
            </a:pPr>
            <a:endParaRPr lang="fr-FR" sz="1900" dirty="0">
              <a:solidFill>
                <a:srgbClr val="FFFFFF"/>
              </a:solidFill>
              <a:latin typeface="Calibri" pitchFamily="34" charset="0"/>
              <a:cs typeface="Calibri" pitchFamily="34" charset="0"/>
            </a:endParaRPr>
          </a:p>
          <a:p>
            <a:pPr fontAlgn="base">
              <a:spcBef>
                <a:spcPct val="0"/>
              </a:spcBef>
              <a:spcAft>
                <a:spcPct val="0"/>
              </a:spcAft>
              <a:defRPr/>
            </a:pPr>
            <a:endParaRPr lang="fr-FR" sz="2400" b="1" dirty="0">
              <a:solidFill>
                <a:srgbClr val="FFFFFF"/>
              </a:solidFill>
              <a:latin typeface="Calibri" pitchFamily="34" charset="0"/>
              <a:cs typeface="Calibri" pitchFamily="34" charset="0"/>
            </a:endParaRPr>
          </a:p>
          <a:p>
            <a:pPr fontAlgn="base">
              <a:spcBef>
                <a:spcPct val="0"/>
              </a:spcBef>
              <a:spcAft>
                <a:spcPct val="0"/>
              </a:spcAft>
              <a:defRPr/>
            </a:pPr>
            <a:endParaRPr lang="fr-FR" sz="2400" b="1" dirty="0">
              <a:solidFill>
                <a:srgbClr val="FFFFFF"/>
              </a:solidFill>
              <a:latin typeface="Calibri" pitchFamily="34" charset="0"/>
              <a:cs typeface="Calibri" pitchFamily="34" charset="0"/>
            </a:endParaRPr>
          </a:p>
        </p:txBody>
      </p:sp>
      <p:sp>
        <p:nvSpPr>
          <p:cNvPr id="4" name="Rectangle 3"/>
          <p:cNvSpPr/>
          <p:nvPr/>
        </p:nvSpPr>
        <p:spPr>
          <a:xfrm>
            <a:off x="755576" y="116632"/>
            <a:ext cx="7216847" cy="461665"/>
          </a:xfrm>
          <a:prstGeom prst="rect">
            <a:avLst/>
          </a:prstGeom>
        </p:spPr>
        <p:txBody>
          <a:bodyPr wrap="none">
            <a:spAutoFit/>
          </a:bodyPr>
          <a:lstStyle/>
          <a:p>
            <a:pPr fontAlgn="base">
              <a:spcBef>
                <a:spcPct val="0"/>
              </a:spcBef>
              <a:spcAft>
                <a:spcPct val="0"/>
              </a:spcAft>
              <a:defRPr/>
            </a:pPr>
            <a:r>
              <a:rPr lang="fr-FR" sz="24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DEVELOPPEMENT DE LA PUISSANCE-VITESSE</a:t>
            </a:r>
            <a:endParaRPr lang="fr-FR" sz="24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17783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up)">
                                      <p:cBhvr>
                                        <p:cTn id="7" dur="500"/>
                                        <p:tgtEl>
                                          <p:spTgt spid="3">
                                            <p:txEl>
                                              <p:pRg st="4" end="4"/>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Effect transition="in" filter="wipe(up)">
                                      <p:cBhvr>
                                        <p:cTn id="11" dur="500"/>
                                        <p:tgtEl>
                                          <p:spTgt spid="3">
                                            <p:txEl>
                                              <p:pRg st="6" end="6"/>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wipe(up)">
                                      <p:cBhvr>
                                        <p:cTn id="15" dur="500"/>
                                        <p:tgtEl>
                                          <p:spTgt spid="3">
                                            <p:txEl>
                                              <p:pRg st="7" end="7"/>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wipe(up)">
                                      <p:cBhvr>
                                        <p:cTn id="19" dur="500"/>
                                        <p:tgtEl>
                                          <p:spTgt spid="3">
                                            <p:txEl>
                                              <p:pRg st="8" end="8"/>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xEl>
                                              <p:pRg st="10" end="10"/>
                                            </p:txEl>
                                          </p:spTgt>
                                        </p:tgtEl>
                                        <p:attrNameLst>
                                          <p:attrName>style.visibility</p:attrName>
                                        </p:attrNameLst>
                                      </p:cBhvr>
                                      <p:to>
                                        <p:strVal val="visible"/>
                                      </p:to>
                                    </p:set>
                                    <p:animEffect transition="in" filter="wipe(up)">
                                      <p:cBhvr>
                                        <p:cTn id="24" dur="500"/>
                                        <p:tgtEl>
                                          <p:spTgt spid="3">
                                            <p:txEl>
                                              <p:pRg st="10" end="10"/>
                                            </p:txEl>
                                          </p:spTgt>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3">
                                            <p:txEl>
                                              <p:pRg st="12" end="12"/>
                                            </p:txEl>
                                          </p:spTgt>
                                        </p:tgtEl>
                                        <p:attrNameLst>
                                          <p:attrName>style.visibility</p:attrName>
                                        </p:attrNameLst>
                                      </p:cBhvr>
                                      <p:to>
                                        <p:strVal val="visible"/>
                                      </p:to>
                                    </p:set>
                                    <p:animEffect transition="in" filter="wipe(up)">
                                      <p:cBhvr>
                                        <p:cTn id="28" dur="500"/>
                                        <p:tgtEl>
                                          <p:spTgt spid="3">
                                            <p:txEl>
                                              <p:pRg st="12" end="12"/>
                                            </p:txEl>
                                          </p:spTgt>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3">
                                            <p:txEl>
                                              <p:pRg st="13" end="13"/>
                                            </p:txEl>
                                          </p:spTgt>
                                        </p:tgtEl>
                                        <p:attrNameLst>
                                          <p:attrName>style.visibility</p:attrName>
                                        </p:attrNameLst>
                                      </p:cBhvr>
                                      <p:to>
                                        <p:strVal val="visible"/>
                                      </p:to>
                                    </p:set>
                                    <p:animEffect transition="in" filter="wipe(up)">
                                      <p:cBhvr>
                                        <p:cTn id="32" dur="500"/>
                                        <p:tgtEl>
                                          <p:spTgt spid="3">
                                            <p:txEl>
                                              <p:pRg st="13" end="1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animEffect transition="in" filter="wipe(up)">
                                      <p:cBhvr>
                                        <p:cTn id="37" dur="500"/>
                                        <p:tgtEl>
                                          <p:spTgt spid="3">
                                            <p:txEl>
                                              <p:pRg st="15" end="15"/>
                                            </p:txEl>
                                          </p:spTgt>
                                        </p:tgtEl>
                                      </p:cBhvr>
                                    </p:animEffect>
                                  </p:childTnLst>
                                </p:cTn>
                              </p:par>
                            </p:childTnLst>
                          </p:cTn>
                        </p:par>
                        <p:par>
                          <p:cTn id="38" fill="hold">
                            <p:stCondLst>
                              <p:cond delay="500"/>
                            </p:stCondLst>
                            <p:childTnLst>
                              <p:par>
                                <p:cTn id="39" presetID="22" presetClass="entr" presetSubtype="1" fill="hold" nodeType="afterEffect">
                                  <p:stCondLst>
                                    <p:cond delay="0"/>
                                  </p:stCondLst>
                                  <p:childTnLst>
                                    <p:set>
                                      <p:cBhvr>
                                        <p:cTn id="40" dur="1" fill="hold">
                                          <p:stCondLst>
                                            <p:cond delay="0"/>
                                          </p:stCondLst>
                                        </p:cTn>
                                        <p:tgtEl>
                                          <p:spTgt spid="3">
                                            <p:txEl>
                                              <p:pRg st="17" end="17"/>
                                            </p:txEl>
                                          </p:spTgt>
                                        </p:tgtEl>
                                        <p:attrNameLst>
                                          <p:attrName>style.visibility</p:attrName>
                                        </p:attrNameLst>
                                      </p:cBhvr>
                                      <p:to>
                                        <p:strVal val="visible"/>
                                      </p:to>
                                    </p:set>
                                    <p:animEffect transition="in" filter="wipe(up)">
                                      <p:cBhvr>
                                        <p:cTn id="41" dur="500"/>
                                        <p:tgtEl>
                                          <p:spTgt spid="3">
                                            <p:txEl>
                                              <p:pRg st="17" end="17"/>
                                            </p:txEl>
                                          </p:spTgt>
                                        </p:tgtEl>
                                      </p:cBhvr>
                                    </p:animEffect>
                                  </p:childTnLst>
                                </p:cTn>
                              </p:par>
                            </p:childTnLst>
                          </p:cTn>
                        </p:par>
                        <p:par>
                          <p:cTn id="42" fill="hold">
                            <p:stCondLst>
                              <p:cond delay="1000"/>
                            </p:stCondLst>
                            <p:childTnLst>
                              <p:par>
                                <p:cTn id="43" presetID="22" presetClass="entr" presetSubtype="1" fill="hold" nodeType="afterEffect">
                                  <p:stCondLst>
                                    <p:cond delay="0"/>
                                  </p:stCondLst>
                                  <p:childTnLst>
                                    <p:set>
                                      <p:cBhvr>
                                        <p:cTn id="44" dur="1" fill="hold">
                                          <p:stCondLst>
                                            <p:cond delay="0"/>
                                          </p:stCondLst>
                                        </p:cTn>
                                        <p:tgtEl>
                                          <p:spTgt spid="3">
                                            <p:txEl>
                                              <p:pRg st="18" end="18"/>
                                            </p:txEl>
                                          </p:spTgt>
                                        </p:tgtEl>
                                        <p:attrNameLst>
                                          <p:attrName>style.visibility</p:attrName>
                                        </p:attrNameLst>
                                      </p:cBhvr>
                                      <p:to>
                                        <p:strVal val="visible"/>
                                      </p:to>
                                    </p:set>
                                    <p:animEffect transition="in" filter="wipe(up)">
                                      <p:cBhvr>
                                        <p:cTn id="45" dur="500"/>
                                        <p:tgtEl>
                                          <p:spTgt spid="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l="-2" r="16364"/>
          <a:stretch>
            <a:fillRect/>
          </a:stretch>
        </p:blipFill>
        <p:spPr bwMode="auto">
          <a:xfrm>
            <a:off x="1731570" y="1340768"/>
            <a:ext cx="5105827" cy="3960440"/>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974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11560" y="2564904"/>
            <a:ext cx="7891199" cy="2246769"/>
          </a:xfrm>
          <a:prstGeom prst="rect">
            <a:avLst/>
          </a:prstGeom>
          <a:noFill/>
        </p:spPr>
        <p:txBody>
          <a:bodyPr wrap="none" rtlCol="0">
            <a:spAutoFit/>
          </a:bodyPr>
          <a:lstStyle/>
          <a:p>
            <a:r>
              <a:rPr lang="fr-FR" sz="2800" dirty="0" smtClean="0">
                <a:latin typeface="Calibri" pitchFamily="34" charset="0"/>
                <a:cs typeface="Calibri" pitchFamily="34" charset="0"/>
              </a:rPr>
              <a:t>DEVELOPPEMENT DES CAPACITES PHYSIOLOGIQUES :</a:t>
            </a:r>
          </a:p>
          <a:p>
            <a:endParaRPr lang="fr-FR" sz="2800" dirty="0">
              <a:latin typeface="Calibri" pitchFamily="34" charset="0"/>
              <a:cs typeface="Calibri" pitchFamily="34" charset="0"/>
            </a:endParaRPr>
          </a:p>
          <a:p>
            <a:pPr algn="ctr">
              <a:lnSpc>
                <a:spcPct val="150000"/>
              </a:lnSpc>
            </a:pPr>
            <a:r>
              <a:rPr lang="fr-FR" sz="2800" dirty="0" smtClean="0">
                <a:solidFill>
                  <a:schemeClr val="bg1"/>
                </a:solidFill>
                <a:latin typeface="Calibri" pitchFamily="34" charset="0"/>
                <a:cs typeface="Calibri" pitchFamily="34" charset="0"/>
              </a:rPr>
              <a:t>COMPREHENSION + APPLICATION : </a:t>
            </a:r>
          </a:p>
          <a:p>
            <a:pPr algn="ctr">
              <a:lnSpc>
                <a:spcPct val="150000"/>
              </a:lnSpc>
            </a:pPr>
            <a:r>
              <a:rPr lang="fr-FR" sz="2800" dirty="0" smtClean="0">
                <a:solidFill>
                  <a:schemeClr val="bg1"/>
                </a:solidFill>
                <a:latin typeface="Calibri" pitchFamily="34" charset="0"/>
                <a:cs typeface="Calibri" pitchFamily="34" charset="0"/>
              </a:rPr>
              <a:t>SAVOIR CONSTRUIRE DES EXERCICES</a:t>
            </a:r>
            <a:endParaRPr lang="fr-FR" sz="28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6797728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0825" y="2116138"/>
            <a:ext cx="8424863" cy="523875"/>
          </a:xfrm>
          <a:prstGeom prst="rect">
            <a:avLst/>
          </a:prstGeom>
          <a:noFill/>
          <a:ln>
            <a:solidFill>
              <a:schemeClr val="bg1"/>
            </a:solidFill>
          </a:ln>
        </p:spPr>
        <p:txBody>
          <a:bodyPr wrap="none">
            <a:spAutoFit/>
          </a:bodyPr>
          <a:lstStyle/>
          <a:p>
            <a:pPr>
              <a:defRPr/>
            </a:pPr>
            <a:r>
              <a:rPr lang="fr-FR" sz="2800" b="1" dirty="0">
                <a:solidFill>
                  <a:srgbClr val="FFFFFF"/>
                </a:solidFill>
                <a:effectLst>
                  <a:outerShdw blurRad="38100" dist="38100" dir="2700000" algn="tl">
                    <a:srgbClr val="000000">
                      <a:alpha val="43137"/>
                    </a:srgbClr>
                  </a:outerShdw>
                </a:effectLst>
                <a:latin typeface="Calibri" pitchFamily="34" charset="0"/>
                <a:cs typeface="Calibri" pitchFamily="34" charset="0"/>
              </a:rPr>
              <a:t>INTER ACTIONS DE L’EXERCICE ET DE LA RECUPERATION</a:t>
            </a:r>
          </a:p>
        </p:txBody>
      </p:sp>
      <p:sp>
        <p:nvSpPr>
          <p:cNvPr id="3" name="ZoneTexte 2"/>
          <p:cNvSpPr txBox="1"/>
          <p:nvPr/>
        </p:nvSpPr>
        <p:spPr>
          <a:xfrm>
            <a:off x="1305289" y="3975100"/>
            <a:ext cx="6490559" cy="369332"/>
          </a:xfrm>
          <a:prstGeom prst="rect">
            <a:avLst/>
          </a:prstGeom>
          <a:noFill/>
          <a:ln>
            <a:solidFill>
              <a:schemeClr val="bg1"/>
            </a:solidFill>
          </a:ln>
        </p:spPr>
        <p:txBody>
          <a:bodyPr wrap="none">
            <a:spAutoFit/>
          </a:bodyPr>
          <a:lstStyle/>
          <a:p>
            <a:pPr algn="ctr">
              <a:defRPr/>
            </a:pPr>
            <a:r>
              <a:rPr lang="fr-FR" b="1" dirty="0">
                <a:solidFill>
                  <a:srgbClr val="FFFFFF"/>
                </a:solidFill>
                <a:effectLst>
                  <a:outerShdw blurRad="38100" dist="38100" dir="2700000" algn="tl">
                    <a:srgbClr val="000000">
                      <a:alpha val="43137"/>
                    </a:srgbClr>
                  </a:outerShdw>
                </a:effectLst>
                <a:latin typeface="Calibri" pitchFamily="34" charset="0"/>
                <a:cs typeface="Calibri" pitchFamily="34" charset="0"/>
              </a:rPr>
              <a:t>ELEMENTS DE COMPREHENSION DES EXERCICES PAR INTERVALLES</a:t>
            </a:r>
          </a:p>
        </p:txBody>
      </p:sp>
    </p:spTree>
    <p:extLst>
      <p:ext uri="{BB962C8B-B14F-4D97-AF65-F5344CB8AC3E}">
        <p14:creationId xmlns:p14="http://schemas.microsoft.com/office/powerpoint/2010/main" val="27235368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Evolution lactate muscu et plasma"/>
          <p:cNvPicPr>
            <a:picLocks noChangeAspect="1" noChangeArrowheads="1"/>
          </p:cNvPicPr>
          <p:nvPr/>
        </p:nvPicPr>
        <p:blipFill>
          <a:blip r:embed="rId2">
            <a:lum bright="-24000" contrast="42000"/>
            <a:extLst>
              <a:ext uri="{28A0092B-C50C-407E-A947-70E740481C1C}">
                <a14:useLocalDpi xmlns:a14="http://schemas.microsoft.com/office/drawing/2010/main" val="0"/>
              </a:ext>
            </a:extLst>
          </a:blip>
          <a:srcRect b="34210"/>
          <a:stretch>
            <a:fillRect/>
          </a:stretch>
        </p:blipFill>
        <p:spPr bwMode="auto">
          <a:xfrm>
            <a:off x="107950" y="1066800"/>
            <a:ext cx="55626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3" name="Picture 3" descr="Evolution lactate muscu et plasma"/>
          <p:cNvPicPr>
            <a:picLocks noChangeAspect="1" noChangeArrowheads="1"/>
          </p:cNvPicPr>
          <p:nvPr/>
        </p:nvPicPr>
        <p:blipFill>
          <a:blip r:embed="rId2">
            <a:lum bright="-54000" contrast="78000"/>
            <a:extLst>
              <a:ext uri="{28A0092B-C50C-407E-A947-70E740481C1C}">
                <a14:useLocalDpi xmlns:a14="http://schemas.microsoft.com/office/drawing/2010/main" val="0"/>
              </a:ext>
            </a:extLst>
          </a:blip>
          <a:srcRect t="84210"/>
          <a:stretch>
            <a:fillRect/>
          </a:stretch>
        </p:blipFill>
        <p:spPr bwMode="auto">
          <a:xfrm>
            <a:off x="336550" y="5791200"/>
            <a:ext cx="5105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4"/>
          <p:cNvSpPr txBox="1">
            <a:spLocks noChangeArrowheads="1"/>
          </p:cNvSpPr>
          <p:nvPr/>
        </p:nvSpPr>
        <p:spPr bwMode="auto">
          <a:xfrm>
            <a:off x="1098550" y="379413"/>
            <a:ext cx="3557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altLang="fr-FR" b="1" i="1">
                <a:solidFill>
                  <a:srgbClr val="FFFFFF"/>
                </a:solidFill>
                <a:latin typeface="Calibri" pitchFamily="34" charset="0"/>
              </a:rPr>
              <a:t>D’après Hermansen (1977)</a:t>
            </a:r>
          </a:p>
        </p:txBody>
      </p:sp>
      <p:cxnSp>
        <p:nvCxnSpPr>
          <p:cNvPr id="5" name="Connecteur droit 4"/>
          <p:cNvCxnSpPr/>
          <p:nvPr/>
        </p:nvCxnSpPr>
        <p:spPr>
          <a:xfrm>
            <a:off x="11557000" y="-892175"/>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220166" name="ZoneTexte 10"/>
          <p:cNvSpPr txBox="1">
            <a:spLocks noChangeArrowheads="1"/>
          </p:cNvSpPr>
          <p:nvPr/>
        </p:nvSpPr>
        <p:spPr bwMode="auto">
          <a:xfrm>
            <a:off x="5680075" y="1628775"/>
            <a:ext cx="35845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a:latin typeface="Calibri" pitchFamily="34" charset="0"/>
                <a:cs typeface="Calibri" pitchFamily="34" charset="0"/>
              </a:rPr>
              <a:t>Exercice lactique :</a:t>
            </a:r>
          </a:p>
          <a:p>
            <a:pPr eaLnBrk="1" hangingPunct="1"/>
            <a:r>
              <a:rPr lang="fr-FR" altLang="fr-FR">
                <a:latin typeface="Calibri" pitchFamily="34" charset="0"/>
                <a:cs typeface="Calibri" pitchFamily="34" charset="0"/>
              </a:rPr>
              <a:t>[1 min r 4 min]  x 2 à 4 fois</a:t>
            </a:r>
          </a:p>
          <a:p>
            <a:pPr eaLnBrk="1" hangingPunct="1"/>
            <a:r>
              <a:rPr lang="fr-FR" altLang="fr-FR">
                <a:latin typeface="Calibri" pitchFamily="34" charset="0"/>
                <a:cs typeface="Calibri" pitchFamily="34" charset="0"/>
              </a:rPr>
              <a:t>Intensité 120 à 140% VAM</a:t>
            </a:r>
          </a:p>
          <a:p>
            <a:pPr eaLnBrk="1" hangingPunct="1"/>
            <a:endParaRPr lang="fr-FR" altLang="fr-FR">
              <a:latin typeface="Calibri" pitchFamily="34" charset="0"/>
              <a:cs typeface="Calibri" pitchFamily="34" charset="0"/>
            </a:endParaRPr>
          </a:p>
          <a:p>
            <a:pPr eaLnBrk="1" hangingPunct="1"/>
            <a:r>
              <a:rPr lang="fr-FR" altLang="fr-FR">
                <a:latin typeface="Calibri" pitchFamily="34" charset="0"/>
                <a:cs typeface="Calibri" pitchFamily="34" charset="0"/>
              </a:rPr>
              <a:t>Nature de la récupération ?</a:t>
            </a:r>
          </a:p>
        </p:txBody>
      </p:sp>
    </p:spTree>
    <p:extLst>
      <p:ext uri="{BB962C8B-B14F-4D97-AF65-F5344CB8AC3E}">
        <p14:creationId xmlns:p14="http://schemas.microsoft.com/office/powerpoint/2010/main" val="31809248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Espace réservé du numéro de diapositiv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7A537A6-D52B-4F1A-B7A7-D6156A7678A2}" type="slidenum">
              <a:rPr lang="fr-FR" altLang="fr-FR" sz="1400" smtClean="0"/>
              <a:pPr eaLnBrk="1" hangingPunct="1"/>
              <a:t>18</a:t>
            </a:fld>
            <a:endParaRPr lang="fr-FR" altLang="fr-FR" sz="1400" smtClean="0"/>
          </a:p>
        </p:txBody>
      </p:sp>
      <p:sp>
        <p:nvSpPr>
          <p:cNvPr id="593922" name="Text Box 2"/>
          <p:cNvSpPr txBox="1">
            <a:spLocks noChangeArrowheads="1"/>
          </p:cNvSpPr>
          <p:nvPr/>
        </p:nvSpPr>
        <p:spPr bwMode="auto">
          <a:xfrm>
            <a:off x="685800" y="1219200"/>
            <a:ext cx="778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b="1">
                <a:latin typeface="Arial" charset="0"/>
              </a:rPr>
              <a:t>CINETIQUE DU METABOLISME DU LACTATE POST EXERCICE</a:t>
            </a:r>
            <a:endParaRPr lang="fr-FR" altLang="fr-FR" sz="1400"/>
          </a:p>
        </p:txBody>
      </p:sp>
      <p:sp>
        <p:nvSpPr>
          <p:cNvPr id="593923" name="Text Box 3"/>
          <p:cNvSpPr txBox="1">
            <a:spLocks noChangeArrowheads="1"/>
          </p:cNvSpPr>
          <p:nvPr/>
        </p:nvSpPr>
        <p:spPr bwMode="auto">
          <a:xfrm>
            <a:off x="228600" y="2133600"/>
            <a:ext cx="8702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b="1">
                <a:latin typeface="Arial" charset="0"/>
              </a:rPr>
              <a:t>Transformation du lactate après un exercice épuisant de deux minutes</a:t>
            </a:r>
            <a:endParaRPr lang="fr-FR" altLang="fr-FR" sz="1400"/>
          </a:p>
        </p:txBody>
      </p:sp>
      <p:sp>
        <p:nvSpPr>
          <p:cNvPr id="593924" name="Text Box 4"/>
          <p:cNvSpPr txBox="1">
            <a:spLocks noChangeArrowheads="1"/>
          </p:cNvSpPr>
          <p:nvPr/>
        </p:nvSpPr>
        <p:spPr bwMode="auto">
          <a:xfrm>
            <a:off x="838200" y="2895600"/>
            <a:ext cx="48196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1800" b="1">
                <a:latin typeface="Arial" charset="0"/>
              </a:rPr>
              <a:t>1- RECUPERATION PASSIVE:</a:t>
            </a:r>
          </a:p>
          <a:p>
            <a:pPr eaLnBrk="1" hangingPunct="1"/>
            <a:r>
              <a:rPr lang="fr-FR" altLang="fr-FR" sz="1800" b="1">
                <a:latin typeface="Arial" charset="0"/>
              </a:rPr>
              <a:t>                          </a:t>
            </a:r>
          </a:p>
          <a:p>
            <a:pPr eaLnBrk="1" hangingPunct="1"/>
            <a:r>
              <a:rPr lang="fr-FR" altLang="fr-FR" sz="1800" b="1">
                <a:latin typeface="Arial" charset="0"/>
              </a:rPr>
              <a:t>                          50 % en environ 25 min</a:t>
            </a:r>
          </a:p>
          <a:p>
            <a:pPr eaLnBrk="1" hangingPunct="1"/>
            <a:r>
              <a:rPr lang="fr-FR" altLang="fr-FR" sz="1800" b="1">
                <a:latin typeface="Arial" charset="0"/>
              </a:rPr>
              <a:t>                          75 % en environ 50 min</a:t>
            </a:r>
          </a:p>
          <a:p>
            <a:pPr eaLnBrk="1" hangingPunct="1"/>
            <a:r>
              <a:rPr lang="fr-FR" altLang="fr-FR" sz="1800" b="1">
                <a:latin typeface="Arial" charset="0"/>
              </a:rPr>
              <a:t>                          88 % en environ 1h 15 min</a:t>
            </a:r>
          </a:p>
          <a:p>
            <a:pPr eaLnBrk="1" hangingPunct="1"/>
            <a:r>
              <a:rPr lang="fr-FR" altLang="fr-FR" sz="1800" b="1">
                <a:latin typeface="Arial" charset="0"/>
              </a:rPr>
              <a:t>                          100 % en environ 1h 30 min</a:t>
            </a:r>
            <a:endParaRPr lang="fr-FR" altLang="fr-FR" sz="1400"/>
          </a:p>
        </p:txBody>
      </p:sp>
      <p:sp>
        <p:nvSpPr>
          <p:cNvPr id="593925" name="Text Box 5"/>
          <p:cNvSpPr txBox="1">
            <a:spLocks noChangeArrowheads="1"/>
          </p:cNvSpPr>
          <p:nvPr/>
        </p:nvSpPr>
        <p:spPr bwMode="auto">
          <a:xfrm>
            <a:off x="976313" y="4760913"/>
            <a:ext cx="602615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1800" b="1">
                <a:latin typeface="Arial" charset="0"/>
              </a:rPr>
              <a:t>2- RECUPERATION ACTIVE (entre 40 et 60 % de VAM)</a:t>
            </a:r>
          </a:p>
          <a:p>
            <a:pPr eaLnBrk="1" hangingPunct="1"/>
            <a:endParaRPr lang="fr-FR" altLang="fr-FR" sz="1800" b="1">
              <a:latin typeface="Arial" charset="0"/>
            </a:endParaRPr>
          </a:p>
          <a:p>
            <a:pPr eaLnBrk="1" hangingPunct="1"/>
            <a:r>
              <a:rPr lang="fr-FR" altLang="fr-FR" sz="1800" b="1">
                <a:latin typeface="Arial" charset="0"/>
              </a:rPr>
              <a:t>	           50 % en environ 6 min</a:t>
            </a:r>
          </a:p>
          <a:p>
            <a:pPr eaLnBrk="1" hangingPunct="1"/>
            <a:r>
              <a:rPr lang="fr-FR" altLang="fr-FR" sz="1800" b="1">
                <a:latin typeface="Arial" charset="0"/>
              </a:rPr>
              <a:t>	           75 % en environ 12 min</a:t>
            </a:r>
          </a:p>
          <a:p>
            <a:pPr eaLnBrk="1" hangingPunct="1"/>
            <a:r>
              <a:rPr lang="fr-FR" altLang="fr-FR" sz="1800" b="1">
                <a:latin typeface="Arial" charset="0"/>
              </a:rPr>
              <a:t>	          100 % en environ 20 min</a:t>
            </a:r>
            <a:endParaRPr lang="fr-FR" altLang="fr-FR" sz="1400"/>
          </a:p>
        </p:txBody>
      </p:sp>
    </p:spTree>
    <p:extLst>
      <p:ext uri="{BB962C8B-B14F-4D97-AF65-F5344CB8AC3E}">
        <p14:creationId xmlns:p14="http://schemas.microsoft.com/office/powerpoint/2010/main" val="2861060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93922"/>
                                        </p:tgtEl>
                                        <p:attrNameLst>
                                          <p:attrName>style.visibility</p:attrName>
                                        </p:attrNameLst>
                                      </p:cBhvr>
                                      <p:to>
                                        <p:strVal val="visible"/>
                                      </p:to>
                                    </p:set>
                                    <p:animEffect transition="in" filter="dissolve">
                                      <p:cBhvr>
                                        <p:cTn id="7" dur="500"/>
                                        <p:tgtEl>
                                          <p:spTgt spid="59392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93923"/>
                                        </p:tgtEl>
                                        <p:attrNameLst>
                                          <p:attrName>style.visibility</p:attrName>
                                        </p:attrNameLst>
                                      </p:cBhvr>
                                      <p:to>
                                        <p:strVal val="visible"/>
                                      </p:to>
                                    </p:set>
                                    <p:animEffect transition="in" filter="wipe(left)">
                                      <p:cBhvr>
                                        <p:cTn id="11" dur="1000"/>
                                        <p:tgtEl>
                                          <p:spTgt spid="59392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593924"/>
                                        </p:tgtEl>
                                        <p:attrNameLst>
                                          <p:attrName>style.visibility</p:attrName>
                                        </p:attrNameLst>
                                      </p:cBhvr>
                                      <p:to>
                                        <p:strVal val="visible"/>
                                      </p:to>
                                    </p:set>
                                    <p:animEffect transition="in" filter="wipe(up)">
                                      <p:cBhvr>
                                        <p:cTn id="16" dur="5000"/>
                                        <p:tgtEl>
                                          <p:spTgt spid="59392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93925"/>
                                        </p:tgtEl>
                                        <p:attrNameLst>
                                          <p:attrName>style.visibility</p:attrName>
                                        </p:attrNameLst>
                                      </p:cBhvr>
                                      <p:to>
                                        <p:strVal val="visible"/>
                                      </p:to>
                                    </p:set>
                                    <p:animEffect transition="in" filter="wipe(up)">
                                      <p:cBhvr>
                                        <p:cTn id="21" dur="5000"/>
                                        <p:tgtEl>
                                          <p:spTgt spid="593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22" grpId="0" autoUpdateAnimBg="0"/>
      <p:bldP spid="593923" grpId="0"/>
      <p:bldP spid="593924" grpId="0"/>
      <p:bldP spid="5939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1447800" y="231775"/>
            <a:ext cx="6588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altLang="fr-FR" sz="2000" b="1">
                <a:solidFill>
                  <a:srgbClr val="FFFFFF"/>
                </a:solidFill>
                <a:latin typeface="Bookman Old Style" pitchFamily="18" charset="0"/>
              </a:rPr>
              <a:t>Tableau récapitulatif de la nature et de la durée </a:t>
            </a:r>
          </a:p>
          <a:p>
            <a:r>
              <a:rPr lang="fr-FR" altLang="fr-FR" sz="2000" b="1">
                <a:solidFill>
                  <a:srgbClr val="FFFFFF"/>
                </a:solidFill>
                <a:latin typeface="Bookman Old Style" pitchFamily="18" charset="0"/>
              </a:rPr>
              <a:t>de la récupération en fonction de l’exercice</a:t>
            </a:r>
            <a:endParaRPr lang="fr-FR" altLang="fr-FR" sz="2000">
              <a:solidFill>
                <a:srgbClr val="FFFFFF"/>
              </a:solidFill>
              <a:latin typeface="Bookman Old Style" pitchFamily="18" charset="0"/>
            </a:endParaRPr>
          </a:p>
        </p:txBody>
      </p:sp>
      <p:sp>
        <p:nvSpPr>
          <p:cNvPr id="3075" name="Rectangle 3"/>
          <p:cNvSpPr>
            <a:spLocks noChangeArrowheads="1"/>
          </p:cNvSpPr>
          <p:nvPr/>
        </p:nvSpPr>
        <p:spPr bwMode="auto">
          <a:xfrm>
            <a:off x="428625" y="1285875"/>
            <a:ext cx="8382000" cy="52435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fr-FR" altLang="fr-FR" sz="1400">
              <a:solidFill>
                <a:srgbClr val="FFFFFF"/>
              </a:solidFill>
            </a:endParaRPr>
          </a:p>
        </p:txBody>
      </p:sp>
      <p:sp>
        <p:nvSpPr>
          <p:cNvPr id="3076" name="Text Box 4"/>
          <p:cNvSpPr txBox="1">
            <a:spLocks noChangeArrowheads="1"/>
          </p:cNvSpPr>
          <p:nvPr/>
        </p:nvSpPr>
        <p:spPr bwMode="auto">
          <a:xfrm>
            <a:off x="533400" y="2463800"/>
            <a:ext cx="18415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fr-FR" sz="2000" b="1">
                <a:solidFill>
                  <a:srgbClr val="FFFFFF"/>
                </a:solidFill>
                <a:latin typeface="Calibri" pitchFamily="34" charset="0"/>
              </a:rPr>
              <a:t>Oxygène..........</a:t>
            </a:r>
          </a:p>
          <a:p>
            <a:endParaRPr lang="en-US" altLang="fr-FR" sz="2000" b="1">
              <a:solidFill>
                <a:srgbClr val="FFFFFF"/>
              </a:solidFill>
              <a:latin typeface="Calibri" pitchFamily="34" charset="0"/>
            </a:endParaRPr>
          </a:p>
          <a:p>
            <a:r>
              <a:rPr lang="en-US" altLang="fr-FR" sz="2000" b="1">
                <a:solidFill>
                  <a:srgbClr val="FFFFFF"/>
                </a:solidFill>
                <a:latin typeface="Calibri" pitchFamily="34" charset="0"/>
              </a:rPr>
              <a:t>ATP-PCr.........</a:t>
            </a:r>
          </a:p>
          <a:p>
            <a:endParaRPr lang="en-US" altLang="fr-FR" sz="2000" b="1">
              <a:solidFill>
                <a:srgbClr val="FFFFFF"/>
              </a:solidFill>
              <a:latin typeface="Calibri" pitchFamily="34" charset="0"/>
            </a:endParaRPr>
          </a:p>
          <a:p>
            <a:r>
              <a:rPr lang="en-US" altLang="fr-FR" sz="2000" b="1">
                <a:solidFill>
                  <a:srgbClr val="FFFFFF"/>
                </a:solidFill>
                <a:latin typeface="Calibri" pitchFamily="34" charset="0"/>
              </a:rPr>
              <a:t>Glycogène........</a:t>
            </a:r>
          </a:p>
          <a:p>
            <a:endParaRPr lang="en-US" altLang="fr-FR" sz="2000" b="1">
              <a:solidFill>
                <a:srgbClr val="FFFFFF"/>
              </a:solidFill>
              <a:latin typeface="Calibri" pitchFamily="34" charset="0"/>
            </a:endParaRPr>
          </a:p>
          <a:p>
            <a:r>
              <a:rPr lang="en-US" altLang="fr-FR" sz="2000" b="1">
                <a:solidFill>
                  <a:srgbClr val="FFFFFF"/>
                </a:solidFill>
                <a:latin typeface="Calibri" pitchFamily="34" charset="0"/>
              </a:rPr>
              <a:t>       </a:t>
            </a:r>
          </a:p>
          <a:p>
            <a:r>
              <a:rPr lang="en-US" altLang="fr-FR" sz="2000" b="1">
                <a:solidFill>
                  <a:srgbClr val="FFFFFF"/>
                </a:solidFill>
                <a:latin typeface="Calibri" pitchFamily="34" charset="0"/>
              </a:rPr>
              <a:t> et</a:t>
            </a:r>
          </a:p>
          <a:p>
            <a:endParaRPr lang="en-US" altLang="fr-FR" b="1">
              <a:solidFill>
                <a:srgbClr val="FFFFFF"/>
              </a:solidFill>
            </a:endParaRPr>
          </a:p>
          <a:p>
            <a:r>
              <a:rPr lang="en-US" altLang="fr-FR" sz="2000" b="1">
                <a:solidFill>
                  <a:srgbClr val="FFFFFF"/>
                </a:solidFill>
                <a:latin typeface="Calibri" pitchFamily="34" charset="0"/>
              </a:rPr>
              <a:t>métabolisme</a:t>
            </a:r>
          </a:p>
          <a:p>
            <a:r>
              <a:rPr lang="en-US" altLang="fr-FR" sz="2000" b="1">
                <a:solidFill>
                  <a:srgbClr val="FFFFFF"/>
                </a:solidFill>
                <a:latin typeface="Calibri" pitchFamily="34" charset="0"/>
              </a:rPr>
              <a:t>du lactate</a:t>
            </a:r>
            <a:endParaRPr lang="en-US" altLang="fr-FR" sz="2000">
              <a:solidFill>
                <a:srgbClr val="FFFFFF"/>
              </a:solidFill>
              <a:latin typeface="Calibri" pitchFamily="34" charset="0"/>
            </a:endParaRPr>
          </a:p>
        </p:txBody>
      </p:sp>
      <p:sp>
        <p:nvSpPr>
          <p:cNvPr id="3077" name="Text Box 5"/>
          <p:cNvSpPr txBox="1">
            <a:spLocks noChangeArrowheads="1"/>
          </p:cNvSpPr>
          <p:nvPr/>
        </p:nvSpPr>
        <p:spPr bwMode="auto">
          <a:xfrm>
            <a:off x="533400" y="1320800"/>
            <a:ext cx="23288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fr-FR" b="1">
                <a:solidFill>
                  <a:srgbClr val="FFFFFF"/>
                </a:solidFill>
                <a:latin typeface="Calibri" pitchFamily="34" charset="0"/>
              </a:rPr>
              <a:t>Reconstitution</a:t>
            </a:r>
            <a:r>
              <a:rPr lang="en-US" altLang="fr-FR" b="1">
                <a:solidFill>
                  <a:srgbClr val="FFFFFF"/>
                </a:solidFill>
              </a:rPr>
              <a:t> </a:t>
            </a:r>
          </a:p>
          <a:p>
            <a:r>
              <a:rPr lang="en-US" altLang="fr-FR" b="1">
                <a:solidFill>
                  <a:srgbClr val="FFFFFF"/>
                </a:solidFill>
                <a:latin typeface="Calibri" pitchFamily="34" charset="0"/>
              </a:rPr>
              <a:t>des réserves </a:t>
            </a:r>
            <a:r>
              <a:rPr lang="en-US" altLang="fr-FR" sz="2000" b="1">
                <a:solidFill>
                  <a:srgbClr val="FFFFFF"/>
                </a:solidFill>
                <a:latin typeface="Calibri" pitchFamily="34" charset="0"/>
              </a:rPr>
              <a:t>en</a:t>
            </a:r>
            <a:r>
              <a:rPr lang="en-US" altLang="fr-FR" b="1">
                <a:solidFill>
                  <a:srgbClr val="FFFFFF"/>
                </a:solidFill>
                <a:latin typeface="Calibri" pitchFamily="34" charset="0"/>
              </a:rPr>
              <a:t> :</a:t>
            </a:r>
            <a:endParaRPr lang="en-US" altLang="fr-FR" sz="1400">
              <a:solidFill>
                <a:srgbClr val="FFFFFF"/>
              </a:solidFill>
              <a:latin typeface="Calibri" pitchFamily="34" charset="0"/>
            </a:endParaRPr>
          </a:p>
        </p:txBody>
      </p:sp>
      <p:sp>
        <p:nvSpPr>
          <p:cNvPr id="3078" name="Text Box 6"/>
          <p:cNvSpPr txBox="1">
            <a:spLocks noChangeArrowheads="1"/>
          </p:cNvSpPr>
          <p:nvPr/>
        </p:nvSpPr>
        <p:spPr bwMode="auto">
          <a:xfrm>
            <a:off x="2728913" y="1331913"/>
            <a:ext cx="26574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fr-FR" sz="2000" b="1">
                <a:solidFill>
                  <a:srgbClr val="FFFFFF"/>
                </a:solidFill>
                <a:latin typeface="Calibri" pitchFamily="34" charset="0"/>
              </a:rPr>
              <a:t>Récupération complète</a:t>
            </a:r>
          </a:p>
          <a:p>
            <a:endParaRPr lang="en-US" altLang="fr-FR" sz="2000" b="1">
              <a:solidFill>
                <a:srgbClr val="FFFFFF"/>
              </a:solidFill>
              <a:latin typeface="Calibri" pitchFamily="34" charset="0"/>
            </a:endParaRPr>
          </a:p>
          <a:p>
            <a:r>
              <a:rPr lang="en-US" altLang="fr-FR" sz="2000" b="1">
                <a:solidFill>
                  <a:srgbClr val="FFFFFF"/>
                </a:solidFill>
                <a:latin typeface="Calibri" pitchFamily="34" charset="0"/>
              </a:rPr>
              <a:t>Nature            Durées</a:t>
            </a:r>
          </a:p>
          <a:p>
            <a:endParaRPr lang="en-US" altLang="fr-FR" sz="2000" b="1">
              <a:solidFill>
                <a:srgbClr val="FFFFFF"/>
              </a:solidFill>
              <a:latin typeface="Calibri" pitchFamily="34" charset="0"/>
            </a:endParaRPr>
          </a:p>
          <a:p>
            <a:r>
              <a:rPr lang="en-US" altLang="fr-FR" sz="2000" b="1">
                <a:solidFill>
                  <a:srgbClr val="FFFFFF"/>
                </a:solidFill>
                <a:latin typeface="Calibri" pitchFamily="34" charset="0"/>
              </a:rPr>
              <a:t>Passive         10 à 15 s</a:t>
            </a:r>
          </a:p>
          <a:p>
            <a:endParaRPr lang="en-US" altLang="fr-FR" sz="2000" b="1">
              <a:solidFill>
                <a:srgbClr val="FFFFFF"/>
              </a:solidFill>
              <a:latin typeface="Calibri" pitchFamily="34" charset="0"/>
            </a:endParaRPr>
          </a:p>
          <a:p>
            <a:r>
              <a:rPr lang="en-US" altLang="fr-FR" sz="2000" b="1">
                <a:solidFill>
                  <a:srgbClr val="FFFFFF"/>
                </a:solidFill>
                <a:latin typeface="Calibri" pitchFamily="34" charset="0"/>
              </a:rPr>
              <a:t>Passive         6 à 8 min</a:t>
            </a:r>
          </a:p>
          <a:p>
            <a:endParaRPr lang="en-US" altLang="fr-FR" sz="2000" b="1">
              <a:solidFill>
                <a:srgbClr val="FFFFFF"/>
              </a:solidFill>
              <a:latin typeface="Calibri" pitchFamily="34" charset="0"/>
            </a:endParaRPr>
          </a:p>
          <a:p>
            <a:r>
              <a:rPr lang="en-US" altLang="fr-FR" sz="2000" b="1">
                <a:solidFill>
                  <a:srgbClr val="FFFFFF"/>
                </a:solidFill>
                <a:latin typeface="Calibri" pitchFamily="34" charset="0"/>
              </a:rPr>
              <a:t>passive          24 à 48 h</a:t>
            </a:r>
          </a:p>
          <a:p>
            <a:endParaRPr lang="en-US" altLang="fr-FR" b="1">
              <a:solidFill>
                <a:srgbClr val="FFFFFF"/>
              </a:solidFill>
              <a:latin typeface="Calibri" pitchFamily="34" charset="0"/>
            </a:endParaRPr>
          </a:p>
          <a:p>
            <a:endParaRPr lang="en-US" altLang="fr-FR" b="1">
              <a:solidFill>
                <a:srgbClr val="FFFFFF"/>
              </a:solidFill>
              <a:latin typeface="Calibri" pitchFamily="34" charset="0"/>
            </a:endParaRPr>
          </a:p>
          <a:p>
            <a:endParaRPr lang="en-US" altLang="fr-FR" b="1">
              <a:solidFill>
                <a:srgbClr val="FFFFFF"/>
              </a:solidFill>
              <a:latin typeface="Calibri" pitchFamily="34" charset="0"/>
            </a:endParaRPr>
          </a:p>
          <a:p>
            <a:r>
              <a:rPr lang="en-US" altLang="fr-FR" sz="2000" b="1">
                <a:solidFill>
                  <a:srgbClr val="FFFFFF"/>
                </a:solidFill>
                <a:latin typeface="Calibri" pitchFamily="34" charset="0"/>
              </a:rPr>
              <a:t>Passive           1 h 30</a:t>
            </a:r>
          </a:p>
          <a:p>
            <a:r>
              <a:rPr lang="en-US" altLang="fr-FR" sz="2000" b="1">
                <a:solidFill>
                  <a:srgbClr val="FFFFFF"/>
                </a:solidFill>
                <a:latin typeface="Calibri" pitchFamily="34" charset="0"/>
              </a:rPr>
              <a:t>Active             20 </a:t>
            </a:r>
            <a:r>
              <a:rPr lang="en-US" altLang="fr-FR" b="1">
                <a:solidFill>
                  <a:srgbClr val="FFFFFF"/>
                </a:solidFill>
                <a:latin typeface="Calibri" pitchFamily="34" charset="0"/>
              </a:rPr>
              <a:t>min</a:t>
            </a:r>
            <a:endParaRPr lang="en-US" altLang="fr-FR">
              <a:solidFill>
                <a:srgbClr val="FFFFFF"/>
              </a:solidFill>
              <a:latin typeface="Calibri" pitchFamily="34" charset="0"/>
            </a:endParaRPr>
          </a:p>
          <a:p>
            <a:endParaRPr lang="en-US" altLang="fr-FR">
              <a:solidFill>
                <a:srgbClr val="FFFFFF"/>
              </a:solidFill>
              <a:latin typeface="Calibri" pitchFamily="34" charset="0"/>
            </a:endParaRPr>
          </a:p>
        </p:txBody>
      </p:sp>
      <p:sp>
        <p:nvSpPr>
          <p:cNvPr id="3079" name="Text Box 7"/>
          <p:cNvSpPr txBox="1">
            <a:spLocks noChangeArrowheads="1"/>
          </p:cNvSpPr>
          <p:nvPr/>
        </p:nvSpPr>
        <p:spPr bwMode="auto">
          <a:xfrm>
            <a:off x="5334000" y="1295400"/>
            <a:ext cx="35052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fr-FR" sz="2000">
                <a:solidFill>
                  <a:srgbClr val="FFFFFF"/>
                </a:solidFill>
                <a:latin typeface="Calibri" pitchFamily="34" charset="0"/>
              </a:rPr>
              <a:t>   </a:t>
            </a:r>
            <a:r>
              <a:rPr lang="en-US" altLang="fr-FR" sz="2000" b="1">
                <a:solidFill>
                  <a:srgbClr val="FFFFFF"/>
                </a:solidFill>
                <a:latin typeface="Calibri" pitchFamily="34" charset="0"/>
              </a:rPr>
              <a:t>Récupération incomplète (*)</a:t>
            </a:r>
          </a:p>
          <a:p>
            <a:r>
              <a:rPr lang="en-US" altLang="fr-FR" sz="2000" b="1">
                <a:solidFill>
                  <a:srgbClr val="FFFFFF"/>
                </a:solidFill>
                <a:latin typeface="Calibri" pitchFamily="34" charset="0"/>
              </a:rPr>
              <a:t> </a:t>
            </a:r>
          </a:p>
          <a:p>
            <a:r>
              <a:rPr lang="en-US" altLang="fr-FR" sz="2000" b="1">
                <a:solidFill>
                  <a:srgbClr val="FFFFFF"/>
                </a:solidFill>
                <a:latin typeface="Calibri" pitchFamily="34" charset="0"/>
              </a:rPr>
              <a:t>   Nature                      Durées</a:t>
            </a:r>
          </a:p>
          <a:p>
            <a:r>
              <a:rPr lang="en-US" altLang="fr-FR" sz="2000" b="1">
                <a:solidFill>
                  <a:srgbClr val="FFFFFF"/>
                </a:solidFill>
                <a:latin typeface="Calibri" pitchFamily="34" charset="0"/>
              </a:rPr>
              <a:t> </a:t>
            </a:r>
          </a:p>
          <a:p>
            <a:r>
              <a:rPr lang="en-US" altLang="fr-FR" sz="2000" b="1">
                <a:solidFill>
                  <a:srgbClr val="FFFFFF"/>
                </a:solidFill>
                <a:latin typeface="Calibri" pitchFamily="34" charset="0"/>
              </a:rPr>
              <a:t>  Passive:                   10 à 15 s</a:t>
            </a:r>
          </a:p>
          <a:p>
            <a:endParaRPr lang="en-US" altLang="fr-FR" sz="2000" b="1">
              <a:solidFill>
                <a:srgbClr val="FFFFFF"/>
              </a:solidFill>
              <a:latin typeface="Calibri" pitchFamily="34" charset="0"/>
            </a:endParaRPr>
          </a:p>
          <a:p>
            <a:r>
              <a:rPr lang="en-US" altLang="fr-FR" sz="2000" b="1">
                <a:solidFill>
                  <a:srgbClr val="FFFFFF"/>
                </a:solidFill>
                <a:latin typeface="Calibri" pitchFamily="34" charset="0"/>
              </a:rPr>
              <a:t>  Passive :              30s à 3 min</a:t>
            </a:r>
          </a:p>
          <a:p>
            <a:endParaRPr lang="en-US" altLang="fr-FR" sz="2000" b="1">
              <a:solidFill>
                <a:srgbClr val="FFFFFF"/>
              </a:solidFill>
              <a:latin typeface="Calibri" pitchFamily="34" charset="0"/>
            </a:endParaRPr>
          </a:p>
          <a:p>
            <a:r>
              <a:rPr lang="en-US" altLang="fr-FR" sz="2000" b="1">
                <a:solidFill>
                  <a:srgbClr val="FFFFFF"/>
                </a:solidFill>
                <a:latin typeface="Calibri" pitchFamily="34" charset="0"/>
              </a:rPr>
              <a:t> Passive + </a:t>
            </a:r>
          </a:p>
          <a:p>
            <a:r>
              <a:rPr lang="en-US" altLang="fr-FR" sz="2000" b="1">
                <a:solidFill>
                  <a:srgbClr val="FFFFFF"/>
                </a:solidFill>
                <a:latin typeface="Calibri" pitchFamily="34" charset="0"/>
              </a:rPr>
              <a:t> augmentation de </a:t>
            </a:r>
          </a:p>
          <a:p>
            <a:r>
              <a:rPr lang="en-US" altLang="fr-FR" sz="2000" b="1">
                <a:solidFill>
                  <a:srgbClr val="FFFFFF"/>
                </a:solidFill>
                <a:latin typeface="Calibri" pitchFamily="34" charset="0"/>
              </a:rPr>
              <a:t>l’apport en glucides :     24 h</a:t>
            </a:r>
          </a:p>
          <a:p>
            <a:endParaRPr lang="en-US" altLang="fr-FR" sz="2000" b="1">
              <a:solidFill>
                <a:srgbClr val="FFFFFF"/>
              </a:solidFill>
              <a:latin typeface="Calibri" pitchFamily="34" charset="0"/>
            </a:endParaRPr>
          </a:p>
          <a:p>
            <a:r>
              <a:rPr lang="en-US" altLang="fr-FR" sz="2000" b="1">
                <a:solidFill>
                  <a:srgbClr val="FFFFFF"/>
                </a:solidFill>
                <a:latin typeface="Calibri" pitchFamily="34" charset="0"/>
              </a:rPr>
              <a:t>  </a:t>
            </a:r>
          </a:p>
          <a:p>
            <a:r>
              <a:rPr lang="en-US" altLang="fr-FR" sz="2000" b="1">
                <a:solidFill>
                  <a:srgbClr val="FFFFFF"/>
                </a:solidFill>
                <a:latin typeface="Calibri" pitchFamily="34" charset="0"/>
              </a:rPr>
              <a:t>  Passive :               30 à 45 min</a:t>
            </a:r>
          </a:p>
          <a:p>
            <a:r>
              <a:rPr lang="en-US" altLang="fr-FR" sz="2000" b="1">
                <a:solidFill>
                  <a:srgbClr val="FFFFFF"/>
                </a:solidFill>
                <a:latin typeface="Calibri" pitchFamily="34" charset="0"/>
              </a:rPr>
              <a:t>  Active :                 6 à 8 min</a:t>
            </a:r>
            <a:r>
              <a:rPr lang="en-US" altLang="fr-FR" sz="2000">
                <a:solidFill>
                  <a:srgbClr val="FFFFFF"/>
                </a:solidFill>
                <a:latin typeface="Calibri" pitchFamily="34" charset="0"/>
              </a:rPr>
              <a:t>  </a:t>
            </a:r>
          </a:p>
        </p:txBody>
      </p:sp>
      <p:sp>
        <p:nvSpPr>
          <p:cNvPr id="3080" name="Line 8"/>
          <p:cNvSpPr>
            <a:spLocks noChangeShapeType="1"/>
          </p:cNvSpPr>
          <p:nvPr/>
        </p:nvSpPr>
        <p:spPr bwMode="auto">
          <a:xfrm>
            <a:off x="2590800" y="1295400"/>
            <a:ext cx="0" cy="4648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3081" name="Line 9"/>
          <p:cNvSpPr>
            <a:spLocks noChangeShapeType="1"/>
          </p:cNvSpPr>
          <p:nvPr/>
        </p:nvSpPr>
        <p:spPr bwMode="auto">
          <a:xfrm>
            <a:off x="5410200" y="1295400"/>
            <a:ext cx="0" cy="4648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3082" name="Line 10"/>
          <p:cNvSpPr>
            <a:spLocks noChangeShapeType="1"/>
          </p:cNvSpPr>
          <p:nvPr/>
        </p:nvSpPr>
        <p:spPr bwMode="auto">
          <a:xfrm>
            <a:off x="428625" y="2357438"/>
            <a:ext cx="8382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3083" name="Line 11"/>
          <p:cNvSpPr>
            <a:spLocks noChangeShapeType="1"/>
          </p:cNvSpPr>
          <p:nvPr/>
        </p:nvSpPr>
        <p:spPr bwMode="auto">
          <a:xfrm>
            <a:off x="2590800" y="1752600"/>
            <a:ext cx="62484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3084" name="Text Box 12"/>
          <p:cNvSpPr txBox="1">
            <a:spLocks noChangeArrowheads="1"/>
          </p:cNvSpPr>
          <p:nvPr/>
        </p:nvSpPr>
        <p:spPr bwMode="auto">
          <a:xfrm>
            <a:off x="428625" y="6027738"/>
            <a:ext cx="8382000" cy="4603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fr-FR">
                <a:solidFill>
                  <a:srgbClr val="FFFFFF"/>
                </a:solidFill>
              </a:rPr>
              <a:t>          </a:t>
            </a:r>
            <a:r>
              <a:rPr lang="en-US" altLang="fr-FR" sz="2000" b="1">
                <a:solidFill>
                  <a:srgbClr val="FFFFFF"/>
                </a:solidFill>
                <a:latin typeface="Calibri" pitchFamily="34" charset="0"/>
              </a:rPr>
              <a:t>(*) : Compatible avec la reprise d’exercices d’intensité élevée</a:t>
            </a:r>
            <a:endParaRPr lang="en-US" altLang="fr-FR" sz="2000">
              <a:solidFill>
                <a:srgbClr val="FFFFFF"/>
              </a:solidFill>
              <a:latin typeface="Calibri" pitchFamily="34" charset="0"/>
            </a:endParaRPr>
          </a:p>
        </p:txBody>
      </p:sp>
    </p:spTree>
    <p:extLst>
      <p:ext uri="{BB962C8B-B14F-4D97-AF65-F5344CB8AC3E}">
        <p14:creationId xmlns:p14="http://schemas.microsoft.com/office/powerpoint/2010/main" val="1959703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075"/>
                                        </p:tgtEl>
                                        <p:attrNameLst>
                                          <p:attrName>style.visibility</p:attrName>
                                        </p:attrNameLst>
                                      </p:cBhvr>
                                      <p:to>
                                        <p:strVal val="visible"/>
                                      </p:to>
                                    </p:set>
                                    <p:animEffect transition="in" filter="dissolve">
                                      <p:cBhvr>
                                        <p:cTn id="11" dur="500"/>
                                        <p:tgtEl>
                                          <p:spTgt spid="3075"/>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iterate type="wd">
                                    <p:tmPct val="100000"/>
                                  </p:iterate>
                                  <p:childTnLst>
                                    <p:set>
                                      <p:cBhvr>
                                        <p:cTn id="14" dur="1" fill="hold">
                                          <p:stCondLst>
                                            <p:cond delay="0"/>
                                          </p:stCondLst>
                                        </p:cTn>
                                        <p:tgtEl>
                                          <p:spTgt spid="3077"/>
                                        </p:tgtEl>
                                        <p:attrNameLst>
                                          <p:attrName>style.visibility</p:attrName>
                                        </p:attrNameLst>
                                      </p:cBhvr>
                                      <p:to>
                                        <p:strVal val="visible"/>
                                      </p:to>
                                    </p:set>
                                    <p:animEffect transition="in" filter="dissolve">
                                      <p:cBhvr>
                                        <p:cTn id="15" dur="300"/>
                                        <p:tgtEl>
                                          <p:spTgt spid="3077"/>
                                        </p:tgtEl>
                                      </p:cBhvr>
                                    </p:animEffect>
                                  </p:childTnLst>
                                </p:cTn>
                              </p:par>
                            </p:childTnLst>
                          </p:cTn>
                        </p:par>
                        <p:par>
                          <p:cTn id="16" fill="hold" nodeType="afterGroup">
                            <p:stCondLst>
                              <p:cond delay="2800"/>
                            </p:stCondLst>
                            <p:childTnLst>
                              <p:par>
                                <p:cTn id="17" presetID="9" presetClass="entr" presetSubtype="0" fill="hold" grpId="0" nodeType="afterEffect">
                                  <p:stCondLst>
                                    <p:cond delay="1000"/>
                                  </p:stCondLst>
                                  <p:iterate type="wd">
                                    <p:tmPct val="100000"/>
                                  </p:iterate>
                                  <p:childTnLst>
                                    <p:set>
                                      <p:cBhvr>
                                        <p:cTn id="18" dur="1" fill="hold">
                                          <p:stCondLst>
                                            <p:cond delay="0"/>
                                          </p:stCondLst>
                                        </p:cTn>
                                        <p:tgtEl>
                                          <p:spTgt spid="3076"/>
                                        </p:tgtEl>
                                        <p:attrNameLst>
                                          <p:attrName>style.visibility</p:attrName>
                                        </p:attrNameLst>
                                      </p:cBhvr>
                                      <p:to>
                                        <p:strVal val="visible"/>
                                      </p:to>
                                    </p:set>
                                    <p:animEffect transition="in" filter="dissolve">
                                      <p:cBhvr>
                                        <p:cTn id="19" dur="300"/>
                                        <p:tgtEl>
                                          <p:spTgt spid="3076"/>
                                        </p:tgtEl>
                                      </p:cBhvr>
                                    </p:animEffect>
                                  </p:childTnLst>
                                </p:cTn>
                              </p:par>
                            </p:childTnLst>
                          </p:cTn>
                        </p:par>
                        <p:par>
                          <p:cTn id="20" fill="hold" nodeType="afterGroup">
                            <p:stCondLst>
                              <p:cond delay="7100"/>
                            </p:stCondLst>
                            <p:childTnLst>
                              <p:par>
                                <p:cTn id="21" presetID="17" presetClass="entr" presetSubtype="8" fill="hold" grpId="0" nodeType="afterEffect">
                                  <p:stCondLst>
                                    <p:cond delay="0"/>
                                  </p:stCondLst>
                                  <p:childTnLst>
                                    <p:set>
                                      <p:cBhvr>
                                        <p:cTn id="22" dur="1" fill="hold">
                                          <p:stCondLst>
                                            <p:cond delay="0"/>
                                          </p:stCondLst>
                                        </p:cTn>
                                        <p:tgtEl>
                                          <p:spTgt spid="3083"/>
                                        </p:tgtEl>
                                        <p:attrNameLst>
                                          <p:attrName>style.visibility</p:attrName>
                                        </p:attrNameLst>
                                      </p:cBhvr>
                                      <p:to>
                                        <p:strVal val="visible"/>
                                      </p:to>
                                    </p:set>
                                    <p:anim calcmode="lin" valueType="num">
                                      <p:cBhvr>
                                        <p:cTn id="23" dur="500" fill="hold"/>
                                        <p:tgtEl>
                                          <p:spTgt spid="3083"/>
                                        </p:tgtEl>
                                        <p:attrNameLst>
                                          <p:attrName>ppt_x</p:attrName>
                                        </p:attrNameLst>
                                      </p:cBhvr>
                                      <p:tavLst>
                                        <p:tav tm="0">
                                          <p:val>
                                            <p:strVal val="#ppt_x-#ppt_w/2"/>
                                          </p:val>
                                        </p:tav>
                                        <p:tav tm="100000">
                                          <p:val>
                                            <p:strVal val="#ppt_x"/>
                                          </p:val>
                                        </p:tav>
                                      </p:tavLst>
                                    </p:anim>
                                    <p:anim calcmode="lin" valueType="num">
                                      <p:cBhvr>
                                        <p:cTn id="24" dur="500" fill="hold"/>
                                        <p:tgtEl>
                                          <p:spTgt spid="3083"/>
                                        </p:tgtEl>
                                        <p:attrNameLst>
                                          <p:attrName>ppt_y</p:attrName>
                                        </p:attrNameLst>
                                      </p:cBhvr>
                                      <p:tavLst>
                                        <p:tav tm="0">
                                          <p:val>
                                            <p:strVal val="#ppt_y"/>
                                          </p:val>
                                        </p:tav>
                                        <p:tav tm="100000">
                                          <p:val>
                                            <p:strVal val="#ppt_y"/>
                                          </p:val>
                                        </p:tav>
                                      </p:tavLst>
                                    </p:anim>
                                    <p:anim calcmode="lin" valueType="num">
                                      <p:cBhvr>
                                        <p:cTn id="25" dur="500" fill="hold"/>
                                        <p:tgtEl>
                                          <p:spTgt spid="3083"/>
                                        </p:tgtEl>
                                        <p:attrNameLst>
                                          <p:attrName>ppt_w</p:attrName>
                                        </p:attrNameLst>
                                      </p:cBhvr>
                                      <p:tavLst>
                                        <p:tav tm="0">
                                          <p:val>
                                            <p:fltVal val="0"/>
                                          </p:val>
                                        </p:tav>
                                        <p:tav tm="100000">
                                          <p:val>
                                            <p:strVal val="#ppt_w"/>
                                          </p:val>
                                        </p:tav>
                                      </p:tavLst>
                                    </p:anim>
                                    <p:anim calcmode="lin" valueType="num">
                                      <p:cBhvr>
                                        <p:cTn id="26" dur="500" fill="hold"/>
                                        <p:tgtEl>
                                          <p:spTgt spid="3083"/>
                                        </p:tgtEl>
                                        <p:attrNameLst>
                                          <p:attrName>ppt_h</p:attrName>
                                        </p:attrNameLst>
                                      </p:cBhvr>
                                      <p:tavLst>
                                        <p:tav tm="0">
                                          <p:val>
                                            <p:strVal val="#ppt_h"/>
                                          </p:val>
                                        </p:tav>
                                        <p:tav tm="100000">
                                          <p:val>
                                            <p:strVal val="#ppt_h"/>
                                          </p:val>
                                        </p:tav>
                                      </p:tavLst>
                                    </p:anim>
                                  </p:childTnLst>
                                </p:cTn>
                              </p:par>
                            </p:childTnLst>
                          </p:cTn>
                        </p:par>
                        <p:par>
                          <p:cTn id="27" fill="hold" nodeType="afterGroup">
                            <p:stCondLst>
                              <p:cond delay="7600"/>
                            </p:stCondLst>
                            <p:childTnLst>
                              <p:par>
                                <p:cTn id="28" presetID="17" presetClass="entr" presetSubtype="8" fill="hold" grpId="0" nodeType="afterEffect">
                                  <p:stCondLst>
                                    <p:cond delay="0"/>
                                  </p:stCondLst>
                                  <p:childTnLst>
                                    <p:set>
                                      <p:cBhvr>
                                        <p:cTn id="29" dur="1" fill="hold">
                                          <p:stCondLst>
                                            <p:cond delay="0"/>
                                          </p:stCondLst>
                                        </p:cTn>
                                        <p:tgtEl>
                                          <p:spTgt spid="3082"/>
                                        </p:tgtEl>
                                        <p:attrNameLst>
                                          <p:attrName>style.visibility</p:attrName>
                                        </p:attrNameLst>
                                      </p:cBhvr>
                                      <p:to>
                                        <p:strVal val="visible"/>
                                      </p:to>
                                    </p:set>
                                    <p:anim calcmode="lin" valueType="num">
                                      <p:cBhvr>
                                        <p:cTn id="30" dur="500" fill="hold"/>
                                        <p:tgtEl>
                                          <p:spTgt spid="3082"/>
                                        </p:tgtEl>
                                        <p:attrNameLst>
                                          <p:attrName>ppt_x</p:attrName>
                                        </p:attrNameLst>
                                      </p:cBhvr>
                                      <p:tavLst>
                                        <p:tav tm="0">
                                          <p:val>
                                            <p:strVal val="#ppt_x-#ppt_w/2"/>
                                          </p:val>
                                        </p:tav>
                                        <p:tav tm="100000">
                                          <p:val>
                                            <p:strVal val="#ppt_x"/>
                                          </p:val>
                                        </p:tav>
                                      </p:tavLst>
                                    </p:anim>
                                    <p:anim calcmode="lin" valueType="num">
                                      <p:cBhvr>
                                        <p:cTn id="31" dur="500" fill="hold"/>
                                        <p:tgtEl>
                                          <p:spTgt spid="3082"/>
                                        </p:tgtEl>
                                        <p:attrNameLst>
                                          <p:attrName>ppt_y</p:attrName>
                                        </p:attrNameLst>
                                      </p:cBhvr>
                                      <p:tavLst>
                                        <p:tav tm="0">
                                          <p:val>
                                            <p:strVal val="#ppt_y"/>
                                          </p:val>
                                        </p:tav>
                                        <p:tav tm="100000">
                                          <p:val>
                                            <p:strVal val="#ppt_y"/>
                                          </p:val>
                                        </p:tav>
                                      </p:tavLst>
                                    </p:anim>
                                    <p:anim calcmode="lin" valueType="num">
                                      <p:cBhvr>
                                        <p:cTn id="32" dur="500" fill="hold"/>
                                        <p:tgtEl>
                                          <p:spTgt spid="3082"/>
                                        </p:tgtEl>
                                        <p:attrNameLst>
                                          <p:attrName>ppt_w</p:attrName>
                                        </p:attrNameLst>
                                      </p:cBhvr>
                                      <p:tavLst>
                                        <p:tav tm="0">
                                          <p:val>
                                            <p:fltVal val="0"/>
                                          </p:val>
                                        </p:tav>
                                        <p:tav tm="100000">
                                          <p:val>
                                            <p:strVal val="#ppt_w"/>
                                          </p:val>
                                        </p:tav>
                                      </p:tavLst>
                                    </p:anim>
                                    <p:anim calcmode="lin" valueType="num">
                                      <p:cBhvr>
                                        <p:cTn id="33" dur="500" fill="hold"/>
                                        <p:tgtEl>
                                          <p:spTgt spid="3082"/>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8100"/>
                            </p:stCondLst>
                            <p:childTnLst>
                              <p:par>
                                <p:cTn id="35" presetID="17" presetClass="entr" presetSubtype="1" fill="hold" grpId="0" nodeType="afterEffect">
                                  <p:stCondLst>
                                    <p:cond delay="0"/>
                                  </p:stCondLst>
                                  <p:childTnLst>
                                    <p:set>
                                      <p:cBhvr>
                                        <p:cTn id="36" dur="1" fill="hold">
                                          <p:stCondLst>
                                            <p:cond delay="0"/>
                                          </p:stCondLst>
                                        </p:cTn>
                                        <p:tgtEl>
                                          <p:spTgt spid="3080"/>
                                        </p:tgtEl>
                                        <p:attrNameLst>
                                          <p:attrName>style.visibility</p:attrName>
                                        </p:attrNameLst>
                                      </p:cBhvr>
                                      <p:to>
                                        <p:strVal val="visible"/>
                                      </p:to>
                                    </p:set>
                                    <p:anim calcmode="lin" valueType="num">
                                      <p:cBhvr>
                                        <p:cTn id="37" dur="500" fill="hold"/>
                                        <p:tgtEl>
                                          <p:spTgt spid="3080"/>
                                        </p:tgtEl>
                                        <p:attrNameLst>
                                          <p:attrName>ppt_x</p:attrName>
                                        </p:attrNameLst>
                                      </p:cBhvr>
                                      <p:tavLst>
                                        <p:tav tm="0">
                                          <p:val>
                                            <p:strVal val="#ppt_x"/>
                                          </p:val>
                                        </p:tav>
                                        <p:tav tm="100000">
                                          <p:val>
                                            <p:strVal val="#ppt_x"/>
                                          </p:val>
                                        </p:tav>
                                      </p:tavLst>
                                    </p:anim>
                                    <p:anim calcmode="lin" valueType="num">
                                      <p:cBhvr>
                                        <p:cTn id="38" dur="500" fill="hold"/>
                                        <p:tgtEl>
                                          <p:spTgt spid="3080"/>
                                        </p:tgtEl>
                                        <p:attrNameLst>
                                          <p:attrName>ppt_y</p:attrName>
                                        </p:attrNameLst>
                                      </p:cBhvr>
                                      <p:tavLst>
                                        <p:tav tm="0">
                                          <p:val>
                                            <p:strVal val="#ppt_y-#ppt_h/2"/>
                                          </p:val>
                                        </p:tav>
                                        <p:tav tm="100000">
                                          <p:val>
                                            <p:strVal val="#ppt_y"/>
                                          </p:val>
                                        </p:tav>
                                      </p:tavLst>
                                    </p:anim>
                                    <p:anim calcmode="lin" valueType="num">
                                      <p:cBhvr>
                                        <p:cTn id="39" dur="500" fill="hold"/>
                                        <p:tgtEl>
                                          <p:spTgt spid="3080"/>
                                        </p:tgtEl>
                                        <p:attrNameLst>
                                          <p:attrName>ppt_w</p:attrName>
                                        </p:attrNameLst>
                                      </p:cBhvr>
                                      <p:tavLst>
                                        <p:tav tm="0">
                                          <p:val>
                                            <p:strVal val="#ppt_w"/>
                                          </p:val>
                                        </p:tav>
                                        <p:tav tm="100000">
                                          <p:val>
                                            <p:strVal val="#ppt_w"/>
                                          </p:val>
                                        </p:tav>
                                      </p:tavLst>
                                    </p:anim>
                                    <p:anim calcmode="lin" valueType="num">
                                      <p:cBhvr>
                                        <p:cTn id="40" dur="500" fill="hold"/>
                                        <p:tgtEl>
                                          <p:spTgt spid="3080"/>
                                        </p:tgtEl>
                                        <p:attrNameLst>
                                          <p:attrName>ppt_h</p:attrName>
                                        </p:attrNameLst>
                                      </p:cBhvr>
                                      <p:tavLst>
                                        <p:tav tm="0">
                                          <p:val>
                                            <p:fltVal val="0"/>
                                          </p:val>
                                        </p:tav>
                                        <p:tav tm="100000">
                                          <p:val>
                                            <p:strVal val="#ppt_h"/>
                                          </p:val>
                                        </p:tav>
                                      </p:tavLst>
                                    </p:anim>
                                  </p:childTnLst>
                                </p:cTn>
                              </p:par>
                            </p:childTnLst>
                          </p:cTn>
                        </p:par>
                        <p:par>
                          <p:cTn id="41" fill="hold" nodeType="afterGroup">
                            <p:stCondLst>
                              <p:cond delay="8600"/>
                            </p:stCondLst>
                            <p:childTnLst>
                              <p:par>
                                <p:cTn id="42" presetID="17" presetClass="entr" presetSubtype="1" fill="hold" grpId="0" nodeType="afterEffect">
                                  <p:stCondLst>
                                    <p:cond delay="0"/>
                                  </p:stCondLst>
                                  <p:childTnLst>
                                    <p:set>
                                      <p:cBhvr>
                                        <p:cTn id="43" dur="1" fill="hold">
                                          <p:stCondLst>
                                            <p:cond delay="0"/>
                                          </p:stCondLst>
                                        </p:cTn>
                                        <p:tgtEl>
                                          <p:spTgt spid="3081"/>
                                        </p:tgtEl>
                                        <p:attrNameLst>
                                          <p:attrName>style.visibility</p:attrName>
                                        </p:attrNameLst>
                                      </p:cBhvr>
                                      <p:to>
                                        <p:strVal val="visible"/>
                                      </p:to>
                                    </p:set>
                                    <p:anim calcmode="lin" valueType="num">
                                      <p:cBhvr>
                                        <p:cTn id="44" dur="500" fill="hold"/>
                                        <p:tgtEl>
                                          <p:spTgt spid="3081"/>
                                        </p:tgtEl>
                                        <p:attrNameLst>
                                          <p:attrName>ppt_x</p:attrName>
                                        </p:attrNameLst>
                                      </p:cBhvr>
                                      <p:tavLst>
                                        <p:tav tm="0">
                                          <p:val>
                                            <p:strVal val="#ppt_x"/>
                                          </p:val>
                                        </p:tav>
                                        <p:tav tm="100000">
                                          <p:val>
                                            <p:strVal val="#ppt_x"/>
                                          </p:val>
                                        </p:tav>
                                      </p:tavLst>
                                    </p:anim>
                                    <p:anim calcmode="lin" valueType="num">
                                      <p:cBhvr>
                                        <p:cTn id="45" dur="500" fill="hold"/>
                                        <p:tgtEl>
                                          <p:spTgt spid="3081"/>
                                        </p:tgtEl>
                                        <p:attrNameLst>
                                          <p:attrName>ppt_y</p:attrName>
                                        </p:attrNameLst>
                                      </p:cBhvr>
                                      <p:tavLst>
                                        <p:tav tm="0">
                                          <p:val>
                                            <p:strVal val="#ppt_y-#ppt_h/2"/>
                                          </p:val>
                                        </p:tav>
                                        <p:tav tm="100000">
                                          <p:val>
                                            <p:strVal val="#ppt_y"/>
                                          </p:val>
                                        </p:tav>
                                      </p:tavLst>
                                    </p:anim>
                                    <p:anim calcmode="lin" valueType="num">
                                      <p:cBhvr>
                                        <p:cTn id="46" dur="500" fill="hold"/>
                                        <p:tgtEl>
                                          <p:spTgt spid="3081"/>
                                        </p:tgtEl>
                                        <p:attrNameLst>
                                          <p:attrName>ppt_w</p:attrName>
                                        </p:attrNameLst>
                                      </p:cBhvr>
                                      <p:tavLst>
                                        <p:tav tm="0">
                                          <p:val>
                                            <p:strVal val="#ppt_w"/>
                                          </p:val>
                                        </p:tav>
                                        <p:tav tm="100000">
                                          <p:val>
                                            <p:strVal val="#ppt_w"/>
                                          </p:val>
                                        </p:tav>
                                      </p:tavLst>
                                    </p:anim>
                                    <p:anim calcmode="lin" valueType="num">
                                      <p:cBhvr>
                                        <p:cTn id="47" dur="500" fill="hold"/>
                                        <p:tgtEl>
                                          <p:spTgt spid="3081"/>
                                        </p:tgtEl>
                                        <p:attrNameLst>
                                          <p:attrName>ppt_h</p:attrName>
                                        </p:attrNameLst>
                                      </p:cBhvr>
                                      <p:tavLst>
                                        <p:tav tm="0">
                                          <p:val>
                                            <p:fltVal val="0"/>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iterate type="wd">
                                    <p:tmPct val="100000"/>
                                  </p:iterate>
                                  <p:childTnLst>
                                    <p:set>
                                      <p:cBhvr>
                                        <p:cTn id="51" dur="1" fill="hold">
                                          <p:stCondLst>
                                            <p:cond delay="0"/>
                                          </p:stCondLst>
                                        </p:cTn>
                                        <p:tgtEl>
                                          <p:spTgt spid="3078"/>
                                        </p:tgtEl>
                                        <p:attrNameLst>
                                          <p:attrName>style.visibility</p:attrName>
                                        </p:attrNameLst>
                                      </p:cBhvr>
                                      <p:to>
                                        <p:strVal val="visible"/>
                                      </p:to>
                                    </p:set>
                                    <p:animEffect transition="in" filter="dissolve">
                                      <p:cBhvr>
                                        <p:cTn id="52" dur="300"/>
                                        <p:tgtEl>
                                          <p:spTgt spid="307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iterate type="wd">
                                    <p:tmPct val="100000"/>
                                  </p:iterate>
                                  <p:childTnLst>
                                    <p:set>
                                      <p:cBhvr>
                                        <p:cTn id="56" dur="1" fill="hold">
                                          <p:stCondLst>
                                            <p:cond delay="0"/>
                                          </p:stCondLst>
                                        </p:cTn>
                                        <p:tgtEl>
                                          <p:spTgt spid="3079"/>
                                        </p:tgtEl>
                                        <p:attrNameLst>
                                          <p:attrName>style.visibility</p:attrName>
                                        </p:attrNameLst>
                                      </p:cBhvr>
                                      <p:to>
                                        <p:strVal val="visible"/>
                                      </p:to>
                                    </p:set>
                                    <p:animEffect transition="in" filter="dissolve">
                                      <p:cBhvr>
                                        <p:cTn id="57" dur="300"/>
                                        <p:tgtEl>
                                          <p:spTgt spid="3079"/>
                                        </p:tgtEl>
                                      </p:cBhvr>
                                    </p:animEffect>
                                  </p:childTnLst>
                                </p:cTn>
                              </p:par>
                            </p:childTnLst>
                          </p:cTn>
                        </p:par>
                        <p:par>
                          <p:cTn id="58" fill="hold" nodeType="afterGroup">
                            <p:stCondLst>
                              <p:cond delay="15000"/>
                            </p:stCondLst>
                            <p:childTnLst>
                              <p:par>
                                <p:cTn id="59" presetID="9" presetClass="entr" presetSubtype="0" fill="hold" grpId="0" nodeType="afterEffect">
                                  <p:stCondLst>
                                    <p:cond delay="0"/>
                                  </p:stCondLst>
                                  <p:iterate type="wd">
                                    <p:tmPct val="100000"/>
                                  </p:iterate>
                                  <p:childTnLst>
                                    <p:set>
                                      <p:cBhvr>
                                        <p:cTn id="60" dur="1" fill="hold">
                                          <p:stCondLst>
                                            <p:cond delay="0"/>
                                          </p:stCondLst>
                                        </p:cTn>
                                        <p:tgtEl>
                                          <p:spTgt spid="3084"/>
                                        </p:tgtEl>
                                        <p:attrNameLst>
                                          <p:attrName>style.visibility</p:attrName>
                                        </p:attrNameLst>
                                      </p:cBhvr>
                                      <p:to>
                                        <p:strVal val="visible"/>
                                      </p:to>
                                    </p:set>
                                    <p:animEffect transition="in" filter="dissolve">
                                      <p:cBhvr>
                                        <p:cTn id="61" dur="3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utoUpdateAnimBg="0"/>
      <p:bldP spid="3075" grpId="0" animBg="1" autoUpdateAnimBg="0"/>
      <p:bldP spid="3076" grpId="0" autoUpdateAnimBg="0"/>
      <p:bldP spid="3077" grpId="0" autoUpdateAnimBg="0"/>
      <p:bldP spid="3078" grpId="0" autoUpdateAnimBg="0"/>
      <p:bldP spid="3079" grpId="0" autoUpdateAnimBg="0"/>
      <p:bldP spid="3080" grpId="0" animBg="1"/>
      <p:bldP spid="3081" grpId="0" animBg="1"/>
      <p:bldP spid="3082" grpId="0" animBg="1"/>
      <p:bldP spid="3083" grpId="0" animBg="1"/>
      <p:bldP spid="3084"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oneTexte 1"/>
          <p:cNvSpPr txBox="1">
            <a:spLocks noChangeArrowheads="1"/>
          </p:cNvSpPr>
          <p:nvPr/>
        </p:nvSpPr>
        <p:spPr bwMode="auto">
          <a:xfrm>
            <a:off x="2627313" y="250825"/>
            <a:ext cx="4003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b="1" dirty="0">
                <a:solidFill>
                  <a:schemeClr val="accent6">
                    <a:lumMod val="75000"/>
                  </a:schemeClr>
                </a:solidFill>
                <a:latin typeface="Calibri" pitchFamily="34" charset="0"/>
                <a:cs typeface="Calibri" pitchFamily="34" charset="0"/>
              </a:rPr>
              <a:t>SOMMAIRE PREMIERE PARTIE</a:t>
            </a:r>
          </a:p>
        </p:txBody>
      </p:sp>
      <p:sp>
        <p:nvSpPr>
          <p:cNvPr id="18435" name="ZoneTexte 2"/>
          <p:cNvSpPr txBox="1">
            <a:spLocks noChangeArrowheads="1"/>
          </p:cNvSpPr>
          <p:nvPr/>
        </p:nvSpPr>
        <p:spPr bwMode="auto">
          <a:xfrm>
            <a:off x="4763" y="765175"/>
            <a:ext cx="9285287"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800" dirty="0">
                <a:solidFill>
                  <a:schemeClr val="accent6">
                    <a:lumMod val="75000"/>
                  </a:schemeClr>
                </a:solidFill>
                <a:latin typeface="Calibri" pitchFamily="34" charset="0"/>
                <a:cs typeface="Calibri" pitchFamily="34" charset="0"/>
              </a:rPr>
              <a:t>I –  Observation et analyse des exigences physiques, du match:</a:t>
            </a:r>
          </a:p>
          <a:p>
            <a:pPr eaLnBrk="1" hangingPunct="1"/>
            <a:r>
              <a:rPr lang="fr-FR" altLang="fr-FR" sz="2800" dirty="0">
                <a:solidFill>
                  <a:schemeClr val="accent6">
                    <a:lumMod val="75000"/>
                  </a:schemeClr>
                </a:solidFill>
                <a:latin typeface="Calibri" pitchFamily="34" charset="0"/>
                <a:cs typeface="Calibri" pitchFamily="34" charset="0"/>
              </a:rPr>
              <a:t>      </a:t>
            </a:r>
            <a:r>
              <a:rPr lang="fr-FR" altLang="fr-FR" sz="2800" i="1" dirty="0">
                <a:solidFill>
                  <a:schemeClr val="accent6">
                    <a:lumMod val="75000"/>
                  </a:schemeClr>
                </a:solidFill>
                <a:latin typeface="Calibri" pitchFamily="34" charset="0"/>
                <a:cs typeface="Calibri" pitchFamily="34" charset="0"/>
              </a:rPr>
              <a:t>la « charge externe »</a:t>
            </a:r>
          </a:p>
          <a:p>
            <a:pPr eaLnBrk="1" hangingPunct="1"/>
            <a:endParaRPr lang="fr-FR" altLang="fr-FR" sz="2800" dirty="0">
              <a:solidFill>
                <a:schemeClr val="accent6">
                  <a:lumMod val="75000"/>
                </a:schemeClr>
              </a:solidFill>
              <a:latin typeface="Calibri" pitchFamily="34" charset="0"/>
              <a:cs typeface="Calibri" pitchFamily="34" charset="0"/>
            </a:endParaRPr>
          </a:p>
          <a:p>
            <a:pPr eaLnBrk="1" hangingPunct="1"/>
            <a:r>
              <a:rPr lang="fr-FR" altLang="fr-FR" sz="2800" dirty="0">
                <a:solidFill>
                  <a:schemeClr val="accent6">
                    <a:lumMod val="75000"/>
                  </a:schemeClr>
                </a:solidFill>
                <a:latin typeface="Calibri" pitchFamily="34" charset="0"/>
                <a:cs typeface="Calibri" pitchFamily="34" charset="0"/>
              </a:rPr>
              <a:t>II – Les sources énergétiques de l’activité musculaire : quoi</a:t>
            </a:r>
          </a:p>
          <a:p>
            <a:pPr eaLnBrk="1" hangingPunct="1"/>
            <a:r>
              <a:rPr lang="fr-FR" altLang="fr-FR" sz="2800" dirty="0">
                <a:solidFill>
                  <a:schemeClr val="accent6">
                    <a:lumMod val="75000"/>
                  </a:schemeClr>
                </a:solidFill>
                <a:latin typeface="Calibri" pitchFamily="34" charset="0"/>
                <a:cs typeface="Calibri" pitchFamily="34" charset="0"/>
              </a:rPr>
              <a:t>       de neuf actuellement ?</a:t>
            </a:r>
          </a:p>
          <a:p>
            <a:pPr eaLnBrk="1" hangingPunct="1"/>
            <a:endParaRPr lang="fr-FR" altLang="fr-FR" sz="2800" dirty="0">
              <a:solidFill>
                <a:schemeClr val="accent6">
                  <a:lumMod val="75000"/>
                </a:schemeClr>
              </a:solidFill>
              <a:latin typeface="Calibri" pitchFamily="34" charset="0"/>
              <a:cs typeface="Calibri" pitchFamily="34" charset="0"/>
            </a:endParaRPr>
          </a:p>
          <a:p>
            <a:pPr eaLnBrk="1" hangingPunct="1"/>
            <a:r>
              <a:rPr lang="fr-FR" altLang="fr-FR" sz="2800" dirty="0">
                <a:solidFill>
                  <a:schemeClr val="accent6">
                    <a:lumMod val="75000"/>
                  </a:schemeClr>
                </a:solidFill>
                <a:latin typeface="Calibri" pitchFamily="34" charset="0"/>
                <a:cs typeface="Calibri" pitchFamily="34" charset="0"/>
              </a:rPr>
              <a:t>III – Appréciation des exigences physiologiques et biologiques</a:t>
            </a:r>
          </a:p>
          <a:p>
            <a:pPr eaLnBrk="1" hangingPunct="1"/>
            <a:r>
              <a:rPr lang="fr-FR" altLang="fr-FR" sz="2800" dirty="0">
                <a:solidFill>
                  <a:schemeClr val="accent6">
                    <a:lumMod val="75000"/>
                  </a:schemeClr>
                </a:solidFill>
                <a:latin typeface="Calibri" pitchFamily="34" charset="0"/>
                <a:cs typeface="Calibri" pitchFamily="34" charset="0"/>
              </a:rPr>
              <a:t>       du match : </a:t>
            </a:r>
            <a:r>
              <a:rPr lang="fr-FR" altLang="fr-FR" sz="2800" i="1" dirty="0">
                <a:solidFill>
                  <a:schemeClr val="accent6">
                    <a:lumMod val="75000"/>
                  </a:schemeClr>
                </a:solidFill>
                <a:latin typeface="Calibri" pitchFamily="34" charset="0"/>
                <a:cs typeface="Calibri" pitchFamily="34" charset="0"/>
              </a:rPr>
              <a:t>la « charge interne »</a:t>
            </a:r>
          </a:p>
          <a:p>
            <a:pPr eaLnBrk="1" hangingPunct="1"/>
            <a:endParaRPr lang="fr-FR" altLang="fr-FR" sz="2800" dirty="0">
              <a:solidFill>
                <a:schemeClr val="accent6">
                  <a:lumMod val="75000"/>
                </a:schemeClr>
              </a:solidFill>
              <a:latin typeface="Calibri" pitchFamily="34" charset="0"/>
              <a:cs typeface="Calibri" pitchFamily="34" charset="0"/>
            </a:endParaRPr>
          </a:p>
          <a:p>
            <a:pPr eaLnBrk="1" hangingPunct="1"/>
            <a:r>
              <a:rPr lang="fr-FR" altLang="fr-FR" sz="2800" dirty="0">
                <a:solidFill>
                  <a:schemeClr val="accent6">
                    <a:lumMod val="75000"/>
                  </a:schemeClr>
                </a:solidFill>
                <a:latin typeface="Calibri" pitchFamily="34" charset="0"/>
                <a:cs typeface="Calibri" pitchFamily="34" charset="0"/>
              </a:rPr>
              <a:t>IV – Evaluation des qualités requises : répétition de sprints,  </a:t>
            </a:r>
          </a:p>
          <a:p>
            <a:pPr eaLnBrk="1" hangingPunct="1"/>
            <a:r>
              <a:rPr lang="fr-FR" altLang="fr-FR" sz="2800" dirty="0">
                <a:solidFill>
                  <a:schemeClr val="accent6">
                    <a:lumMod val="75000"/>
                  </a:schemeClr>
                </a:solidFill>
                <a:latin typeface="Calibri" pitchFamily="34" charset="0"/>
                <a:cs typeface="Calibri" pitchFamily="34" charset="0"/>
              </a:rPr>
              <a:t>        capacité aérobie</a:t>
            </a:r>
          </a:p>
          <a:p>
            <a:pPr eaLnBrk="1" hangingPunct="1"/>
            <a:endParaRPr lang="fr-FR" altLang="fr-FR" sz="2800" dirty="0">
              <a:latin typeface="Calibri" pitchFamily="34" charset="0"/>
              <a:cs typeface="Calibri" pitchFamily="34" charset="0"/>
            </a:endParaRPr>
          </a:p>
          <a:p>
            <a:pPr eaLnBrk="1" hangingPunct="1"/>
            <a:r>
              <a:rPr lang="fr-FR" altLang="fr-FR" sz="2800" dirty="0">
                <a:latin typeface="Calibri" pitchFamily="34" charset="0"/>
                <a:cs typeface="Calibri" pitchFamily="34" charset="0"/>
              </a:rPr>
              <a:t>V – Travaux pratiques : élaboration de séquences d’exercices </a:t>
            </a:r>
          </a:p>
          <a:p>
            <a:pPr eaLnBrk="1" hangingPunct="1"/>
            <a:r>
              <a:rPr lang="fr-FR" altLang="fr-FR" sz="2800" dirty="0">
                <a:latin typeface="Calibri" pitchFamily="34" charset="0"/>
                <a:cs typeface="Calibri" pitchFamily="34" charset="0"/>
              </a:rPr>
              <a:t>        adaptés.</a:t>
            </a:r>
          </a:p>
        </p:txBody>
      </p:sp>
      <p:sp>
        <p:nvSpPr>
          <p:cNvPr id="18436" name="ZoneTexte 1"/>
          <p:cNvSpPr txBox="1">
            <a:spLocks noChangeArrowheads="1"/>
          </p:cNvSpPr>
          <p:nvPr/>
        </p:nvSpPr>
        <p:spPr bwMode="auto">
          <a:xfrm>
            <a:off x="3395663" y="4202113"/>
            <a:ext cx="2503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b="1" dirty="0">
                <a:solidFill>
                  <a:schemeClr val="accent6">
                    <a:lumMod val="75000"/>
                  </a:schemeClr>
                </a:solidFill>
                <a:latin typeface="Calibri" pitchFamily="34" charset="0"/>
                <a:cs typeface="Calibri" pitchFamily="34" charset="0"/>
              </a:rPr>
              <a:t>DEUXIEME PARTIE</a:t>
            </a:r>
          </a:p>
        </p:txBody>
      </p:sp>
      <p:sp>
        <p:nvSpPr>
          <p:cNvPr id="18437" name="ZoneTexte 1"/>
          <p:cNvSpPr txBox="1">
            <a:spLocks noChangeArrowheads="1"/>
          </p:cNvSpPr>
          <p:nvPr/>
        </p:nvSpPr>
        <p:spPr bwMode="auto">
          <a:xfrm>
            <a:off x="3419475" y="5343525"/>
            <a:ext cx="2547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b="1">
                <a:solidFill>
                  <a:schemeClr val="bg1"/>
                </a:solidFill>
                <a:latin typeface="Calibri" pitchFamily="34" charset="0"/>
                <a:cs typeface="Calibri" pitchFamily="34" charset="0"/>
              </a:rPr>
              <a:t>TROISIEME PARTIE</a:t>
            </a:r>
          </a:p>
        </p:txBody>
      </p:sp>
    </p:spTree>
    <p:extLst>
      <p:ext uri="{BB962C8B-B14F-4D97-AF65-F5344CB8AC3E}">
        <p14:creationId xmlns:p14="http://schemas.microsoft.com/office/powerpoint/2010/main" val="19436890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6"/>
          <p:cNvPicPr>
            <a:picLocks noChangeAspect="1" noChangeArrowheads="1"/>
          </p:cNvPicPr>
          <p:nvPr/>
        </p:nvPicPr>
        <p:blipFill>
          <a:blip r:embed="rId2">
            <a:lum bright="-30000" contrast="42000"/>
            <a:extLst>
              <a:ext uri="{28A0092B-C50C-407E-A947-70E740481C1C}">
                <a14:useLocalDpi xmlns:a14="http://schemas.microsoft.com/office/drawing/2010/main" val="0"/>
              </a:ext>
            </a:extLst>
          </a:blip>
          <a:srcRect/>
          <a:stretch>
            <a:fillRect/>
          </a:stretch>
        </p:blipFill>
        <p:spPr bwMode="auto">
          <a:xfrm>
            <a:off x="2236788" y="152400"/>
            <a:ext cx="48895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5" name="Text Box 3"/>
          <p:cNvSpPr txBox="1">
            <a:spLocks noChangeArrowheads="1"/>
          </p:cNvSpPr>
          <p:nvPr/>
        </p:nvSpPr>
        <p:spPr bwMode="auto">
          <a:xfrm>
            <a:off x="304800" y="6096000"/>
            <a:ext cx="1731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altLang="fr-FR" sz="1600" i="1">
                <a:solidFill>
                  <a:srgbClr val="FFFFFF"/>
                </a:solidFill>
              </a:rPr>
              <a:t>D’après Saltin et </a:t>
            </a:r>
          </a:p>
          <a:p>
            <a:r>
              <a:rPr lang="fr-FR" altLang="fr-FR" sz="1600" i="1">
                <a:solidFill>
                  <a:srgbClr val="FFFFFF"/>
                </a:solidFill>
              </a:rPr>
              <a:t>Essen 1977</a:t>
            </a:r>
          </a:p>
        </p:txBody>
      </p:sp>
    </p:spTree>
    <p:extLst>
      <p:ext uri="{BB962C8B-B14F-4D97-AF65-F5344CB8AC3E}">
        <p14:creationId xmlns:p14="http://schemas.microsoft.com/office/powerpoint/2010/main" val="2647446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Utilisation glyco"/>
          <p:cNvPicPr>
            <a:picLocks noChangeAspect="1" noChangeArrowheads="1"/>
          </p:cNvPicPr>
          <p:nvPr/>
        </p:nvPicPr>
        <p:blipFill>
          <a:blip r:embed="rId2">
            <a:lum bright="-30000" contrast="42000"/>
            <a:extLst>
              <a:ext uri="{28A0092B-C50C-407E-A947-70E740481C1C}">
                <a14:useLocalDpi xmlns:a14="http://schemas.microsoft.com/office/drawing/2010/main" val="0"/>
              </a:ext>
            </a:extLst>
          </a:blip>
          <a:srcRect/>
          <a:stretch>
            <a:fillRect/>
          </a:stretch>
        </p:blipFill>
        <p:spPr bwMode="auto">
          <a:xfrm>
            <a:off x="0" y="457200"/>
            <a:ext cx="914400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Text Box 3"/>
          <p:cNvSpPr txBox="1">
            <a:spLocks noChangeArrowheads="1"/>
          </p:cNvSpPr>
          <p:nvPr/>
        </p:nvSpPr>
        <p:spPr bwMode="auto">
          <a:xfrm>
            <a:off x="2743200" y="6261100"/>
            <a:ext cx="2801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altLang="fr-FR" sz="1600" i="1">
                <a:solidFill>
                  <a:srgbClr val="FFFFFF"/>
                </a:solidFill>
              </a:rPr>
              <a:t>D’après Saltin et Essen 1977</a:t>
            </a:r>
          </a:p>
        </p:txBody>
      </p:sp>
    </p:spTree>
    <p:extLst>
      <p:ext uri="{BB962C8B-B14F-4D97-AF65-F5344CB8AC3E}">
        <p14:creationId xmlns:p14="http://schemas.microsoft.com/office/powerpoint/2010/main" val="6844586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Lactate muscu et légende"/>
          <p:cNvPicPr>
            <a:picLocks noChangeAspect="1" noChangeArrowheads="1"/>
          </p:cNvPicPr>
          <p:nvPr/>
        </p:nvPicPr>
        <p:blipFill>
          <a:blip r:embed="rId2">
            <a:lum bright="-18000" contrast="24000"/>
            <a:extLst>
              <a:ext uri="{28A0092B-C50C-407E-A947-70E740481C1C}">
                <a14:useLocalDpi xmlns:a14="http://schemas.microsoft.com/office/drawing/2010/main" val="0"/>
              </a:ext>
            </a:extLst>
          </a:blip>
          <a:srcRect/>
          <a:stretch>
            <a:fillRect/>
          </a:stretch>
        </p:blipFill>
        <p:spPr bwMode="auto">
          <a:xfrm>
            <a:off x="2133600" y="152400"/>
            <a:ext cx="5562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Text Box 3"/>
          <p:cNvSpPr txBox="1">
            <a:spLocks noChangeArrowheads="1"/>
          </p:cNvSpPr>
          <p:nvPr/>
        </p:nvSpPr>
        <p:spPr bwMode="auto">
          <a:xfrm>
            <a:off x="304800" y="6096000"/>
            <a:ext cx="1731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altLang="fr-FR" sz="1600" i="1">
                <a:solidFill>
                  <a:srgbClr val="FFFFFF"/>
                </a:solidFill>
              </a:rPr>
              <a:t>D’après Saltin et </a:t>
            </a:r>
          </a:p>
          <a:p>
            <a:r>
              <a:rPr lang="fr-FR" altLang="fr-FR" sz="1600" i="1">
                <a:solidFill>
                  <a:srgbClr val="FFFFFF"/>
                </a:solidFill>
              </a:rPr>
              <a:t>Essen 1977</a:t>
            </a:r>
          </a:p>
        </p:txBody>
      </p:sp>
    </p:spTree>
    <p:extLst>
      <p:ext uri="{BB962C8B-B14F-4D97-AF65-F5344CB8AC3E}">
        <p14:creationId xmlns:p14="http://schemas.microsoft.com/office/powerpoint/2010/main" val="16872652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6"/>
          <p:cNvPicPr>
            <a:picLocks noChangeAspect="1" noChangeArrowheads="1"/>
          </p:cNvPicPr>
          <p:nvPr/>
        </p:nvPicPr>
        <p:blipFill>
          <a:blip r:embed="rId2">
            <a:lum bright="-24000" contrast="36000"/>
            <a:extLst>
              <a:ext uri="{28A0092B-C50C-407E-A947-70E740481C1C}">
                <a14:useLocalDpi xmlns:a14="http://schemas.microsoft.com/office/drawing/2010/main" val="0"/>
              </a:ext>
            </a:extLst>
          </a:blip>
          <a:srcRect/>
          <a:stretch>
            <a:fillRect/>
          </a:stretch>
        </p:blipFill>
        <p:spPr bwMode="auto">
          <a:xfrm>
            <a:off x="1981200" y="0"/>
            <a:ext cx="4991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7" name="Text Box 3"/>
          <p:cNvSpPr txBox="1">
            <a:spLocks noChangeArrowheads="1"/>
          </p:cNvSpPr>
          <p:nvPr/>
        </p:nvSpPr>
        <p:spPr bwMode="auto">
          <a:xfrm>
            <a:off x="304800" y="6096000"/>
            <a:ext cx="1731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altLang="fr-FR" sz="1600" i="1">
                <a:solidFill>
                  <a:srgbClr val="FFFFFF"/>
                </a:solidFill>
              </a:rPr>
              <a:t>D’après Saltin et </a:t>
            </a:r>
          </a:p>
          <a:p>
            <a:r>
              <a:rPr lang="fr-FR" altLang="fr-FR" sz="1600" i="1">
                <a:solidFill>
                  <a:srgbClr val="FFFFFF"/>
                </a:solidFill>
              </a:rPr>
              <a:t>Essen 1977</a:t>
            </a:r>
          </a:p>
        </p:txBody>
      </p:sp>
    </p:spTree>
    <p:extLst>
      <p:ext uri="{BB962C8B-B14F-4D97-AF65-F5344CB8AC3E}">
        <p14:creationId xmlns:p14="http://schemas.microsoft.com/office/powerpoint/2010/main" val="7298135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Utilisation glyco"/>
          <p:cNvPicPr>
            <a:picLocks noChangeAspect="1" noChangeArrowheads="1"/>
          </p:cNvPicPr>
          <p:nvPr/>
        </p:nvPicPr>
        <p:blipFill>
          <a:blip r:embed="rId2">
            <a:lum bright="-30000" contrast="42000"/>
            <a:extLst>
              <a:ext uri="{28A0092B-C50C-407E-A947-70E740481C1C}">
                <a14:useLocalDpi xmlns:a14="http://schemas.microsoft.com/office/drawing/2010/main" val="0"/>
              </a:ext>
            </a:extLst>
          </a:blip>
          <a:srcRect/>
          <a:stretch>
            <a:fillRect/>
          </a:stretch>
        </p:blipFill>
        <p:spPr bwMode="auto">
          <a:xfrm>
            <a:off x="0" y="457200"/>
            <a:ext cx="914400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1" name="Text Box 3"/>
          <p:cNvSpPr txBox="1">
            <a:spLocks noChangeArrowheads="1"/>
          </p:cNvSpPr>
          <p:nvPr/>
        </p:nvSpPr>
        <p:spPr bwMode="auto">
          <a:xfrm>
            <a:off x="1981200" y="6324600"/>
            <a:ext cx="2801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altLang="fr-FR" sz="1600" i="1">
                <a:solidFill>
                  <a:srgbClr val="FFFFFF"/>
                </a:solidFill>
              </a:rPr>
              <a:t>D’après Saltin et Essen 1977</a:t>
            </a:r>
          </a:p>
        </p:txBody>
      </p:sp>
    </p:spTree>
    <p:extLst>
      <p:ext uri="{BB962C8B-B14F-4D97-AF65-F5344CB8AC3E}">
        <p14:creationId xmlns:p14="http://schemas.microsoft.com/office/powerpoint/2010/main" val="27327580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Lactate muscu et légende"/>
          <p:cNvPicPr>
            <a:picLocks noChangeAspect="1" noChangeArrowheads="1"/>
          </p:cNvPicPr>
          <p:nvPr/>
        </p:nvPicPr>
        <p:blipFill>
          <a:blip r:embed="rId2">
            <a:lum bright="-18000" contrast="24000"/>
            <a:extLst>
              <a:ext uri="{28A0092B-C50C-407E-A947-70E740481C1C}">
                <a14:useLocalDpi xmlns:a14="http://schemas.microsoft.com/office/drawing/2010/main" val="0"/>
              </a:ext>
            </a:extLst>
          </a:blip>
          <a:srcRect/>
          <a:stretch>
            <a:fillRect/>
          </a:stretch>
        </p:blipFill>
        <p:spPr bwMode="auto">
          <a:xfrm>
            <a:off x="2133600" y="152400"/>
            <a:ext cx="5562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5" name="Text Box 3"/>
          <p:cNvSpPr txBox="1">
            <a:spLocks noChangeArrowheads="1"/>
          </p:cNvSpPr>
          <p:nvPr/>
        </p:nvSpPr>
        <p:spPr bwMode="auto">
          <a:xfrm>
            <a:off x="304800" y="6096000"/>
            <a:ext cx="1731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altLang="fr-FR" sz="1600" i="1">
                <a:solidFill>
                  <a:srgbClr val="FFFFFF"/>
                </a:solidFill>
              </a:rPr>
              <a:t>D’après Saltin et </a:t>
            </a:r>
          </a:p>
          <a:p>
            <a:r>
              <a:rPr lang="fr-FR" altLang="fr-FR" sz="1600" i="1">
                <a:solidFill>
                  <a:srgbClr val="FFFFFF"/>
                </a:solidFill>
              </a:rPr>
              <a:t>Essen 1977</a:t>
            </a:r>
          </a:p>
        </p:txBody>
      </p:sp>
    </p:spTree>
    <p:extLst>
      <p:ext uri="{BB962C8B-B14F-4D97-AF65-F5344CB8AC3E}">
        <p14:creationId xmlns:p14="http://schemas.microsoft.com/office/powerpoint/2010/main" val="13163495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6"/>
          <p:cNvPicPr>
            <a:picLocks noChangeAspect="1" noChangeArrowheads="1"/>
          </p:cNvPicPr>
          <p:nvPr/>
        </p:nvPicPr>
        <p:blipFill>
          <a:blip r:embed="rId2">
            <a:lum bright="-24000" contrast="36000"/>
            <a:extLst>
              <a:ext uri="{28A0092B-C50C-407E-A947-70E740481C1C}">
                <a14:useLocalDpi xmlns:a14="http://schemas.microsoft.com/office/drawing/2010/main" val="0"/>
              </a:ext>
            </a:extLst>
          </a:blip>
          <a:srcRect/>
          <a:stretch>
            <a:fillRect/>
          </a:stretch>
        </p:blipFill>
        <p:spPr bwMode="auto">
          <a:xfrm>
            <a:off x="2005013" y="0"/>
            <a:ext cx="5133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9" name="Text Box 3"/>
          <p:cNvSpPr txBox="1">
            <a:spLocks noChangeArrowheads="1"/>
          </p:cNvSpPr>
          <p:nvPr/>
        </p:nvSpPr>
        <p:spPr bwMode="auto">
          <a:xfrm>
            <a:off x="304800" y="6096000"/>
            <a:ext cx="1731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altLang="fr-FR" sz="1600" i="1">
                <a:solidFill>
                  <a:srgbClr val="FFFFFF"/>
                </a:solidFill>
              </a:rPr>
              <a:t>D’après Saltin et </a:t>
            </a:r>
          </a:p>
          <a:p>
            <a:r>
              <a:rPr lang="fr-FR" altLang="fr-FR" sz="1600" i="1">
                <a:solidFill>
                  <a:srgbClr val="FFFFFF"/>
                </a:solidFill>
              </a:rPr>
              <a:t>Essen 1977</a:t>
            </a:r>
          </a:p>
        </p:txBody>
      </p:sp>
    </p:spTree>
    <p:extLst>
      <p:ext uri="{BB962C8B-B14F-4D97-AF65-F5344CB8AC3E}">
        <p14:creationId xmlns:p14="http://schemas.microsoft.com/office/powerpoint/2010/main" val="29504578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Utilisation glyco"/>
          <p:cNvPicPr>
            <a:picLocks noChangeAspect="1" noChangeArrowheads="1"/>
          </p:cNvPicPr>
          <p:nvPr/>
        </p:nvPicPr>
        <p:blipFill>
          <a:blip r:embed="rId2">
            <a:lum bright="-30000" contrast="42000"/>
            <a:extLst>
              <a:ext uri="{28A0092B-C50C-407E-A947-70E740481C1C}">
                <a14:useLocalDpi xmlns:a14="http://schemas.microsoft.com/office/drawing/2010/main" val="0"/>
              </a:ext>
            </a:extLst>
          </a:blip>
          <a:srcRect/>
          <a:stretch>
            <a:fillRect/>
          </a:stretch>
        </p:blipFill>
        <p:spPr bwMode="auto">
          <a:xfrm>
            <a:off x="0" y="457200"/>
            <a:ext cx="914400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3" name="Text Box 3"/>
          <p:cNvSpPr txBox="1">
            <a:spLocks noChangeArrowheads="1"/>
          </p:cNvSpPr>
          <p:nvPr/>
        </p:nvSpPr>
        <p:spPr bwMode="auto">
          <a:xfrm>
            <a:off x="1981200" y="6324600"/>
            <a:ext cx="2801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altLang="fr-FR" sz="1600" i="1">
                <a:solidFill>
                  <a:srgbClr val="FFFFFF"/>
                </a:solidFill>
              </a:rPr>
              <a:t>D’après Saltin et Essen 1977</a:t>
            </a:r>
          </a:p>
        </p:txBody>
      </p:sp>
    </p:spTree>
    <p:extLst>
      <p:ext uri="{BB962C8B-B14F-4D97-AF65-F5344CB8AC3E}">
        <p14:creationId xmlns:p14="http://schemas.microsoft.com/office/powerpoint/2010/main" val="34823195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Lactate muscu et légende"/>
          <p:cNvPicPr>
            <a:picLocks noChangeAspect="1" noChangeArrowheads="1"/>
          </p:cNvPicPr>
          <p:nvPr/>
        </p:nvPicPr>
        <p:blipFill>
          <a:blip r:embed="rId2">
            <a:lum bright="-18000" contrast="24000"/>
            <a:extLst>
              <a:ext uri="{28A0092B-C50C-407E-A947-70E740481C1C}">
                <a14:useLocalDpi xmlns:a14="http://schemas.microsoft.com/office/drawing/2010/main" val="0"/>
              </a:ext>
            </a:extLst>
          </a:blip>
          <a:srcRect/>
          <a:stretch>
            <a:fillRect/>
          </a:stretch>
        </p:blipFill>
        <p:spPr bwMode="auto">
          <a:xfrm>
            <a:off x="2133600" y="152400"/>
            <a:ext cx="5562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Text Box 3"/>
          <p:cNvSpPr txBox="1">
            <a:spLocks noChangeArrowheads="1"/>
          </p:cNvSpPr>
          <p:nvPr/>
        </p:nvSpPr>
        <p:spPr bwMode="auto">
          <a:xfrm>
            <a:off x="304800" y="6096000"/>
            <a:ext cx="1731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altLang="fr-FR" sz="1600" i="1">
                <a:solidFill>
                  <a:srgbClr val="FFFFFF"/>
                </a:solidFill>
              </a:rPr>
              <a:t>D’après Saltin et </a:t>
            </a:r>
          </a:p>
          <a:p>
            <a:r>
              <a:rPr lang="fr-FR" altLang="fr-FR" sz="1600" i="1">
                <a:solidFill>
                  <a:srgbClr val="FFFFFF"/>
                </a:solidFill>
              </a:rPr>
              <a:t>Essen 1977</a:t>
            </a:r>
          </a:p>
        </p:txBody>
      </p:sp>
    </p:spTree>
    <p:extLst>
      <p:ext uri="{BB962C8B-B14F-4D97-AF65-F5344CB8AC3E}">
        <p14:creationId xmlns:p14="http://schemas.microsoft.com/office/powerpoint/2010/main" val="25225257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6"/>
          <p:cNvPicPr>
            <a:picLocks noChangeAspect="1" noChangeArrowheads="1"/>
          </p:cNvPicPr>
          <p:nvPr/>
        </p:nvPicPr>
        <p:blipFill>
          <a:blip r:embed="rId2">
            <a:lum bright="-36000" contrast="48000"/>
            <a:extLst>
              <a:ext uri="{28A0092B-C50C-407E-A947-70E740481C1C}">
                <a14:useLocalDpi xmlns:a14="http://schemas.microsoft.com/office/drawing/2010/main" val="0"/>
              </a:ext>
            </a:extLst>
          </a:blip>
          <a:srcRect/>
          <a:stretch>
            <a:fillRect/>
          </a:stretch>
        </p:blipFill>
        <p:spPr bwMode="auto">
          <a:xfrm>
            <a:off x="2195513" y="0"/>
            <a:ext cx="4752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1" name="Text Box 3"/>
          <p:cNvSpPr txBox="1">
            <a:spLocks noChangeArrowheads="1"/>
          </p:cNvSpPr>
          <p:nvPr/>
        </p:nvSpPr>
        <p:spPr bwMode="auto">
          <a:xfrm>
            <a:off x="304800" y="6096000"/>
            <a:ext cx="1731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altLang="fr-FR" sz="1600" i="1">
                <a:solidFill>
                  <a:srgbClr val="FFFFFF"/>
                </a:solidFill>
              </a:rPr>
              <a:t>D’après Saltin et </a:t>
            </a:r>
          </a:p>
          <a:p>
            <a:r>
              <a:rPr lang="fr-FR" altLang="fr-FR" sz="1600" i="1">
                <a:solidFill>
                  <a:srgbClr val="FFFFFF"/>
                </a:solidFill>
              </a:rPr>
              <a:t>Essen 1977</a:t>
            </a:r>
          </a:p>
        </p:txBody>
      </p:sp>
    </p:spTree>
    <p:extLst>
      <p:ext uri="{BB962C8B-B14F-4D97-AF65-F5344CB8AC3E}">
        <p14:creationId xmlns:p14="http://schemas.microsoft.com/office/powerpoint/2010/main" val="27605322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a:spLocks noChangeArrowheads="1"/>
          </p:cNvSpPr>
          <p:nvPr/>
        </p:nvSpPr>
        <p:spPr bwMode="auto">
          <a:xfrm>
            <a:off x="395288" y="1341438"/>
            <a:ext cx="8569325" cy="606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sz="2800" b="1" dirty="0">
                <a:solidFill>
                  <a:schemeClr val="bg1"/>
                </a:solidFill>
                <a:latin typeface="Calibri" pitchFamily="34" charset="0"/>
                <a:cs typeface="Calibri" pitchFamily="34" charset="0"/>
              </a:rPr>
              <a:t>LA PREPARATION PHYSIQUE</a:t>
            </a:r>
          </a:p>
          <a:p>
            <a:pPr algn="just" eaLnBrk="1" hangingPunct="1"/>
            <a:endParaRPr lang="fr-FR" dirty="0">
              <a:latin typeface="Calibri" pitchFamily="34" charset="0"/>
              <a:cs typeface="Calibri" pitchFamily="34" charset="0"/>
            </a:endParaRPr>
          </a:p>
          <a:p>
            <a:pPr algn="just" eaLnBrk="1" hangingPunct="1"/>
            <a:r>
              <a:rPr lang="fr-FR" dirty="0">
                <a:latin typeface="Calibri" pitchFamily="34" charset="0"/>
                <a:cs typeface="Calibri" pitchFamily="34" charset="0"/>
              </a:rPr>
              <a:t>Désigne l’ensemble des procédés qui permettent d’optimiser la performance dans un sport donné en tenant compte, d’une part des qualités requises par la performance visée et d’autre part des capacités propres au sportif ainsi que de ses limites d’adaptation.</a:t>
            </a:r>
          </a:p>
          <a:p>
            <a:pPr algn="just" eaLnBrk="1" hangingPunct="1"/>
            <a:endParaRPr lang="fr-FR" dirty="0">
              <a:latin typeface="Calibri" pitchFamily="34" charset="0"/>
              <a:cs typeface="Calibri" pitchFamily="34" charset="0"/>
            </a:endParaRPr>
          </a:p>
          <a:p>
            <a:pPr algn="just" eaLnBrk="1" hangingPunct="1"/>
            <a:r>
              <a:rPr lang="fr-FR" dirty="0">
                <a:solidFill>
                  <a:schemeClr val="bg1"/>
                </a:solidFill>
                <a:latin typeface="Calibri" pitchFamily="34" charset="0"/>
                <a:cs typeface="Calibri" pitchFamily="34" charset="0"/>
              </a:rPr>
              <a:t>La préparation physique procède de plus en plus actuellement de fondements scientifiques et </a:t>
            </a:r>
            <a:r>
              <a:rPr lang="fr-FR" dirty="0" smtClean="0">
                <a:solidFill>
                  <a:schemeClr val="bg1"/>
                </a:solidFill>
                <a:latin typeface="Calibri" pitchFamily="34" charset="0"/>
                <a:cs typeface="Calibri" pitchFamily="34" charset="0"/>
              </a:rPr>
              <a:t>technologiques. </a:t>
            </a:r>
            <a:r>
              <a:rPr lang="fr-FR" smtClean="0">
                <a:solidFill>
                  <a:schemeClr val="bg1"/>
                </a:solidFill>
                <a:latin typeface="Calibri" pitchFamily="34" charset="0"/>
                <a:cs typeface="Calibri" pitchFamily="34" charset="0"/>
              </a:rPr>
              <a:t>Elle </a:t>
            </a:r>
            <a:r>
              <a:rPr lang="fr-FR" dirty="0">
                <a:solidFill>
                  <a:schemeClr val="bg1"/>
                </a:solidFill>
                <a:latin typeface="Calibri" pitchFamily="34" charset="0"/>
                <a:cs typeface="Calibri" pitchFamily="34" charset="0"/>
              </a:rPr>
              <a:t>s’inscrit dans des démarches méthodologiques de mieux en mieux maîtrisées pour permettre d’améliorer les très nombreux paramètres requis par la performance </a:t>
            </a:r>
            <a:r>
              <a:rPr lang="fr-FR" dirty="0">
                <a:solidFill>
                  <a:srgbClr val="FFFF00"/>
                </a:solidFill>
                <a:latin typeface="Calibri" pitchFamily="34" charset="0"/>
                <a:cs typeface="Calibri" pitchFamily="34" charset="0"/>
              </a:rPr>
              <a:t>: vitesse, force, puissance, </a:t>
            </a:r>
            <a:r>
              <a:rPr lang="fr-FR" dirty="0">
                <a:solidFill>
                  <a:schemeClr val="bg1"/>
                </a:solidFill>
                <a:latin typeface="Calibri" pitchFamily="34" charset="0"/>
                <a:cs typeface="Calibri" pitchFamily="34" charset="0"/>
              </a:rPr>
              <a:t>souplesse, récupération</a:t>
            </a:r>
            <a:r>
              <a:rPr lang="fr-FR" dirty="0">
                <a:solidFill>
                  <a:srgbClr val="FFFF00"/>
                </a:solidFill>
                <a:latin typeface="Calibri" pitchFamily="34" charset="0"/>
                <a:cs typeface="Calibri" pitchFamily="34" charset="0"/>
              </a:rPr>
              <a:t>, coordination, puissance et endurance lactique, </a:t>
            </a:r>
            <a:r>
              <a:rPr lang="fr-FR" dirty="0">
                <a:solidFill>
                  <a:schemeClr val="bg1"/>
                </a:solidFill>
                <a:latin typeface="Calibri" pitchFamily="34" charset="0"/>
                <a:cs typeface="Calibri" pitchFamily="34" charset="0"/>
              </a:rPr>
              <a:t>puissance et endurance aérobie…</a:t>
            </a:r>
          </a:p>
          <a:p>
            <a:pPr algn="just" eaLnBrk="1" hangingPunct="1"/>
            <a:endParaRPr lang="fr-FR" dirty="0">
              <a:latin typeface="Calibri" pitchFamily="34" charset="0"/>
              <a:cs typeface="Calibri" pitchFamily="34" charset="0"/>
            </a:endParaRPr>
          </a:p>
          <a:p>
            <a:pPr algn="just" eaLnBrk="1" hangingPunct="1"/>
            <a:endParaRPr lang="fr-FR" dirty="0">
              <a:latin typeface="Calibri" pitchFamily="34" charset="0"/>
              <a:cs typeface="Calibri" pitchFamily="34" charset="0"/>
            </a:endParaRPr>
          </a:p>
        </p:txBody>
      </p:sp>
      <p:sp>
        <p:nvSpPr>
          <p:cNvPr id="24579" name="ZoneTexte 2"/>
          <p:cNvSpPr txBox="1">
            <a:spLocks noChangeArrowheads="1"/>
          </p:cNvSpPr>
          <p:nvPr/>
        </p:nvSpPr>
        <p:spPr bwMode="auto">
          <a:xfrm>
            <a:off x="2771800" y="188913"/>
            <a:ext cx="35419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3200" b="1" dirty="0" smtClean="0">
                <a:latin typeface="Calibri" pitchFamily="34" charset="0"/>
                <a:cs typeface="Calibri" pitchFamily="34" charset="0"/>
              </a:rPr>
              <a:t> </a:t>
            </a:r>
            <a:r>
              <a:rPr lang="fr-FR" sz="3200" b="1" dirty="0">
                <a:latin typeface="Calibri" pitchFamily="34" charset="0"/>
                <a:cs typeface="Calibri" pitchFamily="34" charset="0"/>
              </a:rPr>
              <a:t>NOTRE DEFINITION</a:t>
            </a:r>
          </a:p>
        </p:txBody>
      </p:sp>
    </p:spTree>
    <p:extLst>
      <p:ext uri="{BB962C8B-B14F-4D97-AF65-F5344CB8AC3E}">
        <p14:creationId xmlns:p14="http://schemas.microsoft.com/office/powerpoint/2010/main" val="1521054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up)">
                                      <p:cBhvr>
                                        <p:cTn id="7" dur="5000"/>
                                        <p:tgtEl>
                                          <p:spTgt spid="2">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wipe(up)">
                                      <p:cBhvr>
                                        <p:cTn id="12" dur="3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Utilisation glyco"/>
          <p:cNvPicPr>
            <a:picLocks noChangeAspect="1" noChangeArrowheads="1"/>
          </p:cNvPicPr>
          <p:nvPr/>
        </p:nvPicPr>
        <p:blipFill>
          <a:blip r:embed="rId2">
            <a:lum bright="-30000" contrast="42000"/>
            <a:extLst>
              <a:ext uri="{28A0092B-C50C-407E-A947-70E740481C1C}">
                <a14:useLocalDpi xmlns:a14="http://schemas.microsoft.com/office/drawing/2010/main" val="0"/>
              </a:ext>
            </a:extLst>
          </a:blip>
          <a:srcRect/>
          <a:stretch>
            <a:fillRect/>
          </a:stretch>
        </p:blipFill>
        <p:spPr bwMode="auto">
          <a:xfrm>
            <a:off x="0" y="457200"/>
            <a:ext cx="914400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Text Box 3"/>
          <p:cNvSpPr txBox="1">
            <a:spLocks noChangeArrowheads="1"/>
          </p:cNvSpPr>
          <p:nvPr/>
        </p:nvSpPr>
        <p:spPr bwMode="auto">
          <a:xfrm>
            <a:off x="2286000" y="6324600"/>
            <a:ext cx="2801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altLang="fr-FR" sz="1600" i="1">
                <a:solidFill>
                  <a:srgbClr val="FFFFFF"/>
                </a:solidFill>
              </a:rPr>
              <a:t>D’après Saltin et Essen 1977</a:t>
            </a:r>
          </a:p>
        </p:txBody>
      </p:sp>
    </p:spTree>
    <p:extLst>
      <p:ext uri="{BB962C8B-B14F-4D97-AF65-F5344CB8AC3E}">
        <p14:creationId xmlns:p14="http://schemas.microsoft.com/office/powerpoint/2010/main" val="31759857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Lactate muscu et légende"/>
          <p:cNvPicPr>
            <a:picLocks noChangeAspect="1" noChangeArrowheads="1"/>
          </p:cNvPicPr>
          <p:nvPr/>
        </p:nvPicPr>
        <p:blipFill>
          <a:blip r:embed="rId2">
            <a:lum bright="-18000" contrast="24000"/>
            <a:extLst>
              <a:ext uri="{28A0092B-C50C-407E-A947-70E740481C1C}">
                <a14:useLocalDpi xmlns:a14="http://schemas.microsoft.com/office/drawing/2010/main" val="0"/>
              </a:ext>
            </a:extLst>
          </a:blip>
          <a:srcRect/>
          <a:stretch>
            <a:fillRect/>
          </a:stretch>
        </p:blipFill>
        <p:spPr bwMode="auto">
          <a:xfrm>
            <a:off x="2133600" y="152400"/>
            <a:ext cx="5562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Text Box 3"/>
          <p:cNvSpPr txBox="1">
            <a:spLocks noChangeArrowheads="1"/>
          </p:cNvSpPr>
          <p:nvPr/>
        </p:nvSpPr>
        <p:spPr bwMode="auto">
          <a:xfrm>
            <a:off x="304800" y="6096000"/>
            <a:ext cx="1731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altLang="fr-FR" sz="1600" i="1">
                <a:solidFill>
                  <a:srgbClr val="FFFFFF"/>
                </a:solidFill>
              </a:rPr>
              <a:t>D’après Saltin et </a:t>
            </a:r>
          </a:p>
          <a:p>
            <a:r>
              <a:rPr lang="fr-FR" altLang="fr-FR" sz="1600" i="1">
                <a:solidFill>
                  <a:srgbClr val="FFFFFF"/>
                </a:solidFill>
              </a:rPr>
              <a:t>Essen 1977</a:t>
            </a:r>
          </a:p>
        </p:txBody>
      </p:sp>
    </p:spTree>
    <p:extLst>
      <p:ext uri="{BB962C8B-B14F-4D97-AF65-F5344CB8AC3E}">
        <p14:creationId xmlns:p14="http://schemas.microsoft.com/office/powerpoint/2010/main" val="15953421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ext Box 3"/>
          <p:cNvSpPr txBox="1">
            <a:spLocks noChangeArrowheads="1"/>
          </p:cNvSpPr>
          <p:nvPr/>
        </p:nvSpPr>
        <p:spPr bwMode="auto">
          <a:xfrm>
            <a:off x="2051050" y="2322513"/>
            <a:ext cx="5715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3600">
                <a:solidFill>
                  <a:srgbClr val="FFFFFF"/>
                </a:solidFill>
                <a:latin typeface="Calibri" pitchFamily="34" charset="0"/>
                <a:cs typeface="Calibri" pitchFamily="34" charset="0"/>
              </a:rPr>
              <a:t>A vous de jouer maintenant...</a:t>
            </a:r>
          </a:p>
        </p:txBody>
      </p:sp>
    </p:spTree>
    <p:extLst>
      <p:ext uri="{BB962C8B-B14F-4D97-AF65-F5344CB8AC3E}">
        <p14:creationId xmlns:p14="http://schemas.microsoft.com/office/powerpoint/2010/main" val="31970664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585913" y="228600"/>
            <a:ext cx="5608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800">
                <a:solidFill>
                  <a:schemeClr val="bg1"/>
                </a:solidFill>
                <a:latin typeface="Calibri" pitchFamily="34" charset="0"/>
                <a:cs typeface="Calibri" pitchFamily="34" charset="0"/>
              </a:rPr>
              <a:t>CONSTRUIRE UN EXERCICE LACTIQUE</a:t>
            </a:r>
          </a:p>
        </p:txBody>
      </p:sp>
      <p:sp>
        <p:nvSpPr>
          <p:cNvPr id="25603" name="Text Box 3"/>
          <p:cNvSpPr txBox="1">
            <a:spLocks noChangeArrowheads="1"/>
          </p:cNvSpPr>
          <p:nvPr/>
        </p:nvSpPr>
        <p:spPr bwMode="auto">
          <a:xfrm>
            <a:off x="2881313" y="1143000"/>
            <a:ext cx="2324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solidFill>
                  <a:schemeClr val="bg1"/>
                </a:solidFill>
                <a:latin typeface="Calibri" pitchFamily="34" charset="0"/>
                <a:cs typeface="Calibri" pitchFamily="34" charset="0"/>
              </a:rPr>
              <a:t>A vous de jouer...</a:t>
            </a:r>
          </a:p>
        </p:txBody>
      </p:sp>
      <p:sp>
        <p:nvSpPr>
          <p:cNvPr id="25604" name="Text Box 4"/>
          <p:cNvSpPr txBox="1">
            <a:spLocks noChangeArrowheads="1"/>
          </p:cNvSpPr>
          <p:nvPr/>
        </p:nvSpPr>
        <p:spPr bwMode="auto">
          <a:xfrm>
            <a:off x="228600" y="2098675"/>
            <a:ext cx="171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Quelle durée ?</a:t>
            </a:r>
          </a:p>
        </p:txBody>
      </p:sp>
      <p:sp>
        <p:nvSpPr>
          <p:cNvPr id="25605" name="Text Box 5"/>
          <p:cNvSpPr txBox="1">
            <a:spLocks noChangeArrowheads="1"/>
          </p:cNvSpPr>
          <p:nvPr/>
        </p:nvSpPr>
        <p:spPr bwMode="auto">
          <a:xfrm>
            <a:off x="2667000" y="2098675"/>
            <a:ext cx="1581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1 Puissance : </a:t>
            </a:r>
          </a:p>
        </p:txBody>
      </p:sp>
      <p:sp>
        <p:nvSpPr>
          <p:cNvPr id="22534" name="Text Box 6"/>
          <p:cNvSpPr txBox="1">
            <a:spLocks noChangeArrowheads="1"/>
          </p:cNvSpPr>
          <p:nvPr/>
        </p:nvSpPr>
        <p:spPr bwMode="auto">
          <a:xfrm>
            <a:off x="4876800" y="2057400"/>
            <a:ext cx="1371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30 s à 1min</a:t>
            </a:r>
          </a:p>
        </p:txBody>
      </p:sp>
      <p:sp>
        <p:nvSpPr>
          <p:cNvPr id="25607" name="Text Box 7"/>
          <p:cNvSpPr txBox="1">
            <a:spLocks noChangeArrowheads="1"/>
          </p:cNvSpPr>
          <p:nvPr/>
        </p:nvSpPr>
        <p:spPr bwMode="auto">
          <a:xfrm>
            <a:off x="2667000" y="2479675"/>
            <a:ext cx="1608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2 Endurance :</a:t>
            </a:r>
          </a:p>
        </p:txBody>
      </p:sp>
      <p:sp>
        <p:nvSpPr>
          <p:cNvPr id="22536" name="Text Box 8"/>
          <p:cNvSpPr txBox="1">
            <a:spLocks noChangeArrowheads="1"/>
          </p:cNvSpPr>
          <p:nvPr/>
        </p:nvSpPr>
        <p:spPr bwMode="auto">
          <a:xfrm>
            <a:off x="5000625" y="2403475"/>
            <a:ext cx="1139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1 à 3 min</a:t>
            </a:r>
          </a:p>
        </p:txBody>
      </p:sp>
      <p:sp>
        <p:nvSpPr>
          <p:cNvPr id="25609" name="Text Box 9"/>
          <p:cNvSpPr txBox="1">
            <a:spLocks noChangeArrowheads="1"/>
          </p:cNvSpPr>
          <p:nvPr/>
        </p:nvSpPr>
        <p:spPr bwMode="auto">
          <a:xfrm>
            <a:off x="228600" y="3089275"/>
            <a:ext cx="2012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Quelle intensité ?</a:t>
            </a:r>
          </a:p>
        </p:txBody>
      </p:sp>
      <p:sp>
        <p:nvSpPr>
          <p:cNvPr id="25610" name="Text Box 10"/>
          <p:cNvSpPr txBox="1">
            <a:spLocks noChangeArrowheads="1"/>
          </p:cNvSpPr>
          <p:nvPr/>
        </p:nvSpPr>
        <p:spPr bwMode="auto">
          <a:xfrm>
            <a:off x="2532063" y="3048000"/>
            <a:ext cx="1581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1 Puissance : </a:t>
            </a:r>
          </a:p>
        </p:txBody>
      </p:sp>
      <p:sp>
        <p:nvSpPr>
          <p:cNvPr id="25611" name="Text Box 11"/>
          <p:cNvSpPr txBox="1">
            <a:spLocks noChangeArrowheads="1"/>
          </p:cNvSpPr>
          <p:nvPr/>
        </p:nvSpPr>
        <p:spPr bwMode="auto">
          <a:xfrm>
            <a:off x="2532063" y="3429000"/>
            <a:ext cx="1608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2 Endurance :</a:t>
            </a:r>
          </a:p>
        </p:txBody>
      </p:sp>
      <p:sp>
        <p:nvSpPr>
          <p:cNvPr id="22540" name="Text Box 12"/>
          <p:cNvSpPr txBox="1">
            <a:spLocks noChangeArrowheads="1"/>
          </p:cNvSpPr>
          <p:nvPr/>
        </p:nvSpPr>
        <p:spPr bwMode="auto">
          <a:xfrm>
            <a:off x="4724400" y="3013075"/>
            <a:ext cx="3511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140 à 160 % de PAM ou de VAM</a:t>
            </a:r>
          </a:p>
        </p:txBody>
      </p:sp>
      <p:sp>
        <p:nvSpPr>
          <p:cNvPr id="22541" name="Text Box 13"/>
          <p:cNvSpPr txBox="1">
            <a:spLocks noChangeArrowheads="1"/>
          </p:cNvSpPr>
          <p:nvPr/>
        </p:nvSpPr>
        <p:spPr bwMode="auto">
          <a:xfrm>
            <a:off x="4786313" y="3394075"/>
            <a:ext cx="3381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90 à 130 % de PAM ou de VAM</a:t>
            </a:r>
          </a:p>
        </p:txBody>
      </p:sp>
      <p:sp>
        <p:nvSpPr>
          <p:cNvPr id="25614" name="Text Box 14"/>
          <p:cNvSpPr txBox="1">
            <a:spLocks noChangeArrowheads="1"/>
          </p:cNvSpPr>
          <p:nvPr/>
        </p:nvSpPr>
        <p:spPr bwMode="auto">
          <a:xfrm>
            <a:off x="290513" y="4003675"/>
            <a:ext cx="2809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Combien de répétitions ?</a:t>
            </a:r>
          </a:p>
        </p:txBody>
      </p:sp>
      <p:sp>
        <p:nvSpPr>
          <p:cNvPr id="25615" name="Text Box 15"/>
          <p:cNvSpPr txBox="1">
            <a:spLocks noChangeArrowheads="1"/>
          </p:cNvSpPr>
          <p:nvPr/>
        </p:nvSpPr>
        <p:spPr bwMode="auto">
          <a:xfrm>
            <a:off x="3657600" y="4038600"/>
            <a:ext cx="1581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1 Puissance : </a:t>
            </a:r>
          </a:p>
        </p:txBody>
      </p:sp>
      <p:sp>
        <p:nvSpPr>
          <p:cNvPr id="25616" name="Text Box 16"/>
          <p:cNvSpPr txBox="1">
            <a:spLocks noChangeArrowheads="1"/>
          </p:cNvSpPr>
          <p:nvPr/>
        </p:nvSpPr>
        <p:spPr bwMode="auto">
          <a:xfrm>
            <a:off x="3657600" y="4419600"/>
            <a:ext cx="1608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2 Endurance :</a:t>
            </a:r>
          </a:p>
        </p:txBody>
      </p:sp>
      <p:sp>
        <p:nvSpPr>
          <p:cNvPr id="22545" name="Text Box 17"/>
          <p:cNvSpPr txBox="1">
            <a:spLocks noChangeArrowheads="1"/>
          </p:cNvSpPr>
          <p:nvPr/>
        </p:nvSpPr>
        <p:spPr bwMode="auto">
          <a:xfrm>
            <a:off x="5395913" y="400367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2 à 4</a:t>
            </a:r>
          </a:p>
        </p:txBody>
      </p:sp>
      <p:sp>
        <p:nvSpPr>
          <p:cNvPr id="22546" name="Text Box 18"/>
          <p:cNvSpPr txBox="1">
            <a:spLocks noChangeArrowheads="1"/>
          </p:cNvSpPr>
          <p:nvPr/>
        </p:nvSpPr>
        <p:spPr bwMode="auto">
          <a:xfrm>
            <a:off x="5472113" y="4419600"/>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4 à 8</a:t>
            </a:r>
          </a:p>
        </p:txBody>
      </p:sp>
      <p:sp>
        <p:nvSpPr>
          <p:cNvPr id="25619" name="Text Box 19"/>
          <p:cNvSpPr txBox="1">
            <a:spLocks noChangeArrowheads="1"/>
          </p:cNvSpPr>
          <p:nvPr/>
        </p:nvSpPr>
        <p:spPr bwMode="auto">
          <a:xfrm>
            <a:off x="290513" y="4918075"/>
            <a:ext cx="309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Quel type de récupération ?</a:t>
            </a:r>
          </a:p>
        </p:txBody>
      </p:sp>
      <p:sp>
        <p:nvSpPr>
          <p:cNvPr id="22548" name="Text Box 20"/>
          <p:cNvSpPr txBox="1">
            <a:spLocks noChangeArrowheads="1"/>
          </p:cNvSpPr>
          <p:nvPr/>
        </p:nvSpPr>
        <p:spPr bwMode="auto">
          <a:xfrm>
            <a:off x="4405313" y="4876800"/>
            <a:ext cx="2119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Passive ou active ?</a:t>
            </a:r>
          </a:p>
        </p:txBody>
      </p:sp>
      <p:sp>
        <p:nvSpPr>
          <p:cNvPr id="25621" name="Text Box 21"/>
          <p:cNvSpPr txBox="1">
            <a:spLocks noChangeArrowheads="1"/>
          </p:cNvSpPr>
          <p:nvPr/>
        </p:nvSpPr>
        <p:spPr bwMode="auto">
          <a:xfrm>
            <a:off x="290513" y="5451475"/>
            <a:ext cx="3433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Quelle durée de récupération ?</a:t>
            </a:r>
          </a:p>
        </p:txBody>
      </p:sp>
      <p:sp>
        <p:nvSpPr>
          <p:cNvPr id="25622" name="Text Box 22"/>
          <p:cNvSpPr txBox="1">
            <a:spLocks noChangeArrowheads="1"/>
          </p:cNvSpPr>
          <p:nvPr/>
        </p:nvSpPr>
        <p:spPr bwMode="auto">
          <a:xfrm>
            <a:off x="4329113" y="5451475"/>
            <a:ext cx="2655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Entre chaque exercice : </a:t>
            </a:r>
          </a:p>
        </p:txBody>
      </p:sp>
      <p:sp>
        <p:nvSpPr>
          <p:cNvPr id="25623" name="Text Box 23"/>
          <p:cNvSpPr txBox="1">
            <a:spLocks noChangeArrowheads="1"/>
          </p:cNvSpPr>
          <p:nvPr/>
        </p:nvSpPr>
        <p:spPr bwMode="auto">
          <a:xfrm>
            <a:off x="4343400" y="5943600"/>
            <a:ext cx="2198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Entre chaque série:</a:t>
            </a:r>
          </a:p>
        </p:txBody>
      </p:sp>
      <p:sp>
        <p:nvSpPr>
          <p:cNvPr id="22552" name="Text Box 24"/>
          <p:cNvSpPr txBox="1">
            <a:spLocks noChangeArrowheads="1"/>
          </p:cNvSpPr>
          <p:nvPr/>
        </p:nvSpPr>
        <p:spPr bwMode="auto">
          <a:xfrm>
            <a:off x="7239000" y="5470525"/>
            <a:ext cx="1139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2 à 4 min</a:t>
            </a:r>
          </a:p>
        </p:txBody>
      </p:sp>
      <p:sp>
        <p:nvSpPr>
          <p:cNvPr id="22553" name="Text Box 25"/>
          <p:cNvSpPr txBox="1">
            <a:spLocks noChangeArrowheads="1"/>
          </p:cNvSpPr>
          <p:nvPr/>
        </p:nvSpPr>
        <p:spPr bwMode="auto">
          <a:xfrm>
            <a:off x="7232650" y="5943600"/>
            <a:ext cx="1141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6 à 8 min</a:t>
            </a:r>
          </a:p>
        </p:txBody>
      </p:sp>
    </p:spTree>
    <p:extLst>
      <p:ext uri="{BB962C8B-B14F-4D97-AF65-F5344CB8AC3E}">
        <p14:creationId xmlns:p14="http://schemas.microsoft.com/office/powerpoint/2010/main" val="2343553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dissolve">
                                      <p:cBhvr>
                                        <p:cTn id="7" dur="500"/>
                                        <p:tgtEl>
                                          <p:spTgt spid="22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536"/>
                                        </p:tgtEl>
                                        <p:attrNameLst>
                                          <p:attrName>style.visibility</p:attrName>
                                        </p:attrNameLst>
                                      </p:cBhvr>
                                      <p:to>
                                        <p:strVal val="visible"/>
                                      </p:to>
                                    </p:set>
                                    <p:animEffect transition="in" filter="dissolve">
                                      <p:cBhvr>
                                        <p:cTn id="12" dur="500"/>
                                        <p:tgtEl>
                                          <p:spTgt spid="225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540"/>
                                        </p:tgtEl>
                                        <p:attrNameLst>
                                          <p:attrName>style.visibility</p:attrName>
                                        </p:attrNameLst>
                                      </p:cBhvr>
                                      <p:to>
                                        <p:strVal val="visible"/>
                                      </p:to>
                                    </p:set>
                                    <p:animEffect transition="in" filter="dissolve">
                                      <p:cBhvr>
                                        <p:cTn id="17" dur="500"/>
                                        <p:tgtEl>
                                          <p:spTgt spid="2254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541"/>
                                        </p:tgtEl>
                                        <p:attrNameLst>
                                          <p:attrName>style.visibility</p:attrName>
                                        </p:attrNameLst>
                                      </p:cBhvr>
                                      <p:to>
                                        <p:strVal val="visible"/>
                                      </p:to>
                                    </p:set>
                                    <p:animEffect transition="in" filter="dissolve">
                                      <p:cBhvr>
                                        <p:cTn id="22" dur="500"/>
                                        <p:tgtEl>
                                          <p:spTgt spid="2254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254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254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254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25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25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utoUpdateAnimBg="0"/>
      <p:bldP spid="22536" grpId="0" autoUpdateAnimBg="0"/>
      <p:bldP spid="22540" grpId="0" autoUpdateAnimBg="0"/>
      <p:bldP spid="22541" grpId="0" autoUpdateAnimBg="0"/>
      <p:bldP spid="22545" grpId="0" autoUpdateAnimBg="0"/>
      <p:bldP spid="22546" grpId="0" autoUpdateAnimBg="0"/>
      <p:bldP spid="22548" grpId="0" autoUpdateAnimBg="0"/>
      <p:bldP spid="22552" grpId="0" autoUpdateAnimBg="0"/>
      <p:bldP spid="22553"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717550" y="44450"/>
            <a:ext cx="76850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solidFill>
                  <a:schemeClr val="bg1"/>
                </a:solidFill>
                <a:latin typeface="Calibri" pitchFamily="34" charset="0"/>
                <a:cs typeface="Calibri" pitchFamily="34" charset="0"/>
              </a:rPr>
              <a:t>CONSTRUIRE UN EXERCICE PAR REPETITION DE SPRINTS</a:t>
            </a:r>
          </a:p>
          <a:p>
            <a:pPr algn="ctr" eaLnBrk="1" hangingPunct="1"/>
            <a:r>
              <a:rPr lang="fr-FR">
                <a:solidFill>
                  <a:srgbClr val="FFFF00"/>
                </a:solidFill>
                <a:latin typeface="Calibri" pitchFamily="34" charset="0"/>
                <a:cs typeface="Calibri" pitchFamily="34" charset="0"/>
              </a:rPr>
              <a:t>1</a:t>
            </a:r>
            <a:r>
              <a:rPr lang="fr-FR" baseline="30000">
                <a:solidFill>
                  <a:srgbClr val="FFFF00"/>
                </a:solidFill>
                <a:latin typeface="Calibri" pitchFamily="34" charset="0"/>
                <a:cs typeface="Calibri" pitchFamily="34" charset="0"/>
              </a:rPr>
              <a:t>er</a:t>
            </a:r>
            <a:r>
              <a:rPr lang="fr-FR">
                <a:solidFill>
                  <a:srgbClr val="FFFF00"/>
                </a:solidFill>
                <a:latin typeface="Calibri" pitchFamily="34" charset="0"/>
                <a:cs typeface="Calibri" pitchFamily="34" charset="0"/>
              </a:rPr>
              <a:t> objectif : développement de la vitesse</a:t>
            </a:r>
          </a:p>
          <a:p>
            <a:pPr algn="ctr" eaLnBrk="1" hangingPunct="1"/>
            <a:r>
              <a:rPr lang="fr-FR">
                <a:solidFill>
                  <a:srgbClr val="99CCFF"/>
                </a:solidFill>
                <a:latin typeface="Calibri" pitchFamily="34" charset="0"/>
                <a:cs typeface="Calibri" pitchFamily="34" charset="0"/>
              </a:rPr>
              <a:t>2éme objectif : développement de l’endurance de la vitesse </a:t>
            </a:r>
          </a:p>
          <a:p>
            <a:pPr algn="ctr" eaLnBrk="1" hangingPunct="1"/>
            <a:r>
              <a:rPr lang="fr-FR">
                <a:solidFill>
                  <a:srgbClr val="99CCFF"/>
                </a:solidFill>
                <a:latin typeface="Calibri" pitchFamily="34" charset="0"/>
                <a:cs typeface="Calibri" pitchFamily="34" charset="0"/>
              </a:rPr>
              <a:t>+ pouvoir oxydatif musculaire</a:t>
            </a:r>
          </a:p>
        </p:txBody>
      </p:sp>
      <p:sp>
        <p:nvSpPr>
          <p:cNvPr id="26627" name="Text Box 3"/>
          <p:cNvSpPr txBox="1">
            <a:spLocks noChangeArrowheads="1"/>
          </p:cNvSpPr>
          <p:nvPr/>
        </p:nvSpPr>
        <p:spPr bwMode="auto">
          <a:xfrm>
            <a:off x="228600" y="1670050"/>
            <a:ext cx="171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Quelle durée ?</a:t>
            </a:r>
          </a:p>
        </p:txBody>
      </p:sp>
      <p:sp>
        <p:nvSpPr>
          <p:cNvPr id="26628" name="Text Box 4"/>
          <p:cNvSpPr txBox="1">
            <a:spLocks noChangeArrowheads="1"/>
          </p:cNvSpPr>
          <p:nvPr/>
        </p:nvSpPr>
        <p:spPr bwMode="auto">
          <a:xfrm>
            <a:off x="2667000" y="1670050"/>
            <a:ext cx="1581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rgbClr val="FFFF00"/>
                </a:solidFill>
                <a:latin typeface="Calibri" pitchFamily="34" charset="0"/>
                <a:cs typeface="Calibri" pitchFamily="34" charset="0"/>
              </a:rPr>
              <a:t>1 Puissance : </a:t>
            </a:r>
          </a:p>
        </p:txBody>
      </p:sp>
      <p:sp>
        <p:nvSpPr>
          <p:cNvPr id="21509" name="Text Box 5"/>
          <p:cNvSpPr txBox="1">
            <a:spLocks noChangeArrowheads="1"/>
          </p:cNvSpPr>
          <p:nvPr/>
        </p:nvSpPr>
        <p:spPr bwMode="auto">
          <a:xfrm>
            <a:off x="5211763" y="1628775"/>
            <a:ext cx="841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rgbClr val="FFFF00"/>
                </a:solidFill>
                <a:latin typeface="Calibri" pitchFamily="34" charset="0"/>
                <a:cs typeface="Calibri" pitchFamily="34" charset="0"/>
              </a:rPr>
              <a:t>4 à 6 s</a:t>
            </a:r>
          </a:p>
        </p:txBody>
      </p:sp>
      <p:sp>
        <p:nvSpPr>
          <p:cNvPr id="26630" name="Text Box 6"/>
          <p:cNvSpPr txBox="1">
            <a:spLocks noChangeArrowheads="1"/>
          </p:cNvSpPr>
          <p:nvPr/>
        </p:nvSpPr>
        <p:spPr bwMode="auto">
          <a:xfrm>
            <a:off x="2667000" y="2051050"/>
            <a:ext cx="1608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rgbClr val="99CCFF"/>
                </a:solidFill>
                <a:latin typeface="Calibri" pitchFamily="34" charset="0"/>
                <a:cs typeface="Calibri" pitchFamily="34" charset="0"/>
              </a:rPr>
              <a:t>2 Endurance :</a:t>
            </a:r>
          </a:p>
        </p:txBody>
      </p:sp>
      <p:sp>
        <p:nvSpPr>
          <p:cNvPr id="21511" name="Text Box 7"/>
          <p:cNvSpPr txBox="1">
            <a:spLocks noChangeArrowheads="1"/>
          </p:cNvSpPr>
          <p:nvPr/>
        </p:nvSpPr>
        <p:spPr bwMode="auto">
          <a:xfrm>
            <a:off x="5243513" y="1974850"/>
            <a:ext cx="971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rgbClr val="99CCFF"/>
                </a:solidFill>
                <a:latin typeface="Calibri" pitchFamily="34" charset="0"/>
                <a:cs typeface="Calibri" pitchFamily="34" charset="0"/>
              </a:rPr>
              <a:t>6 à 30 s</a:t>
            </a:r>
          </a:p>
        </p:txBody>
      </p:sp>
      <p:sp>
        <p:nvSpPr>
          <p:cNvPr id="26632" name="Text Box 8"/>
          <p:cNvSpPr txBox="1">
            <a:spLocks noChangeArrowheads="1"/>
          </p:cNvSpPr>
          <p:nvPr/>
        </p:nvSpPr>
        <p:spPr bwMode="auto">
          <a:xfrm>
            <a:off x="228600" y="2660650"/>
            <a:ext cx="2012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Quelle intensité ?</a:t>
            </a:r>
          </a:p>
        </p:txBody>
      </p:sp>
      <p:sp>
        <p:nvSpPr>
          <p:cNvPr id="26633" name="Text Box 9"/>
          <p:cNvSpPr txBox="1">
            <a:spLocks noChangeArrowheads="1"/>
          </p:cNvSpPr>
          <p:nvPr/>
        </p:nvSpPr>
        <p:spPr bwMode="auto">
          <a:xfrm>
            <a:off x="2532063" y="2619375"/>
            <a:ext cx="1581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rgbClr val="FFFF00"/>
                </a:solidFill>
                <a:latin typeface="Calibri" pitchFamily="34" charset="0"/>
                <a:cs typeface="Calibri" pitchFamily="34" charset="0"/>
              </a:rPr>
              <a:t>1 Puissance : </a:t>
            </a:r>
          </a:p>
        </p:txBody>
      </p:sp>
      <p:sp>
        <p:nvSpPr>
          <p:cNvPr id="26634" name="Text Box 10"/>
          <p:cNvSpPr txBox="1">
            <a:spLocks noChangeArrowheads="1"/>
          </p:cNvSpPr>
          <p:nvPr/>
        </p:nvSpPr>
        <p:spPr bwMode="auto">
          <a:xfrm>
            <a:off x="2532063" y="3000375"/>
            <a:ext cx="1608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rgbClr val="99CCFF"/>
                </a:solidFill>
                <a:latin typeface="Calibri" pitchFamily="34" charset="0"/>
                <a:cs typeface="Calibri" pitchFamily="34" charset="0"/>
              </a:rPr>
              <a:t>2 Endurance :</a:t>
            </a:r>
          </a:p>
        </p:txBody>
      </p:sp>
      <p:sp>
        <p:nvSpPr>
          <p:cNvPr id="21515" name="Text Box 11"/>
          <p:cNvSpPr txBox="1">
            <a:spLocks noChangeArrowheads="1"/>
          </p:cNvSpPr>
          <p:nvPr/>
        </p:nvSpPr>
        <p:spPr bwMode="auto">
          <a:xfrm>
            <a:off x="4356100" y="2584450"/>
            <a:ext cx="4392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rgbClr val="FFFF00"/>
                </a:solidFill>
                <a:latin typeface="Calibri" pitchFamily="34" charset="0"/>
                <a:cs typeface="Calibri" pitchFamily="34" charset="0"/>
              </a:rPr>
              <a:t>Maximum et non &lt; à 98 % vitesse étalon</a:t>
            </a:r>
          </a:p>
        </p:txBody>
      </p:sp>
      <p:sp>
        <p:nvSpPr>
          <p:cNvPr id="21516" name="Text Box 12"/>
          <p:cNvSpPr txBox="1">
            <a:spLocks noChangeArrowheads="1"/>
          </p:cNvSpPr>
          <p:nvPr/>
        </p:nvSpPr>
        <p:spPr bwMode="auto">
          <a:xfrm>
            <a:off x="4356100" y="3000375"/>
            <a:ext cx="4330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rgbClr val="99CCFF"/>
                </a:solidFill>
                <a:latin typeface="Calibri" pitchFamily="34" charset="0"/>
                <a:cs typeface="Calibri" pitchFamily="34" charset="0"/>
              </a:rPr>
              <a:t>Non &lt; à 96 % vitesse étalon (30m lancé)</a:t>
            </a:r>
          </a:p>
        </p:txBody>
      </p:sp>
      <p:sp>
        <p:nvSpPr>
          <p:cNvPr id="26637" name="Text Box 13"/>
          <p:cNvSpPr txBox="1">
            <a:spLocks noChangeArrowheads="1"/>
          </p:cNvSpPr>
          <p:nvPr/>
        </p:nvSpPr>
        <p:spPr bwMode="auto">
          <a:xfrm>
            <a:off x="290513" y="3575050"/>
            <a:ext cx="3779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Combien de répétitions par série ?</a:t>
            </a:r>
          </a:p>
        </p:txBody>
      </p:sp>
      <p:sp>
        <p:nvSpPr>
          <p:cNvPr id="26638" name="Text Box 14"/>
          <p:cNvSpPr txBox="1">
            <a:spLocks noChangeArrowheads="1"/>
          </p:cNvSpPr>
          <p:nvPr/>
        </p:nvSpPr>
        <p:spPr bwMode="auto">
          <a:xfrm>
            <a:off x="4356100" y="3609975"/>
            <a:ext cx="1581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rgbClr val="FFFF00"/>
                </a:solidFill>
                <a:latin typeface="Calibri" pitchFamily="34" charset="0"/>
                <a:cs typeface="Calibri" pitchFamily="34" charset="0"/>
              </a:rPr>
              <a:t>1 Puissance : </a:t>
            </a:r>
          </a:p>
        </p:txBody>
      </p:sp>
      <p:sp>
        <p:nvSpPr>
          <p:cNvPr id="26639" name="Text Box 15"/>
          <p:cNvSpPr txBox="1">
            <a:spLocks noChangeArrowheads="1"/>
          </p:cNvSpPr>
          <p:nvPr/>
        </p:nvSpPr>
        <p:spPr bwMode="auto">
          <a:xfrm>
            <a:off x="4356100" y="3990975"/>
            <a:ext cx="1608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rgbClr val="99CCFF"/>
                </a:solidFill>
                <a:latin typeface="Calibri" pitchFamily="34" charset="0"/>
                <a:cs typeface="Calibri" pitchFamily="34" charset="0"/>
              </a:rPr>
              <a:t>2 Endurance :</a:t>
            </a:r>
          </a:p>
        </p:txBody>
      </p:sp>
      <p:sp>
        <p:nvSpPr>
          <p:cNvPr id="21520" name="Text Box 16"/>
          <p:cNvSpPr txBox="1">
            <a:spLocks noChangeArrowheads="1"/>
          </p:cNvSpPr>
          <p:nvPr/>
        </p:nvSpPr>
        <p:spPr bwMode="auto">
          <a:xfrm>
            <a:off x="6202363" y="3575050"/>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rgbClr val="FFFF00"/>
                </a:solidFill>
                <a:latin typeface="Calibri" pitchFamily="34" charset="0"/>
                <a:cs typeface="Calibri" pitchFamily="34" charset="0"/>
              </a:rPr>
              <a:t>4 à 6</a:t>
            </a:r>
          </a:p>
        </p:txBody>
      </p:sp>
      <p:sp>
        <p:nvSpPr>
          <p:cNvPr id="21521" name="Text Box 17"/>
          <p:cNvSpPr txBox="1">
            <a:spLocks noChangeArrowheads="1"/>
          </p:cNvSpPr>
          <p:nvPr/>
        </p:nvSpPr>
        <p:spPr bwMode="auto">
          <a:xfrm>
            <a:off x="6203950" y="3990975"/>
            <a:ext cx="812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rgbClr val="99CCFF"/>
                </a:solidFill>
                <a:latin typeface="Calibri" pitchFamily="34" charset="0"/>
                <a:cs typeface="Calibri" pitchFamily="34" charset="0"/>
              </a:rPr>
              <a:t>3 à 10</a:t>
            </a:r>
          </a:p>
        </p:txBody>
      </p:sp>
      <p:sp>
        <p:nvSpPr>
          <p:cNvPr id="26642" name="Text Box 18"/>
          <p:cNvSpPr txBox="1">
            <a:spLocks noChangeArrowheads="1"/>
          </p:cNvSpPr>
          <p:nvPr/>
        </p:nvSpPr>
        <p:spPr bwMode="auto">
          <a:xfrm>
            <a:off x="290513" y="4486275"/>
            <a:ext cx="309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Quel type de récupération ?</a:t>
            </a:r>
          </a:p>
        </p:txBody>
      </p:sp>
      <p:sp>
        <p:nvSpPr>
          <p:cNvPr id="21523" name="Text Box 19"/>
          <p:cNvSpPr txBox="1">
            <a:spLocks noChangeArrowheads="1"/>
          </p:cNvSpPr>
          <p:nvPr/>
        </p:nvSpPr>
        <p:spPr bwMode="auto">
          <a:xfrm>
            <a:off x="3636963" y="4445000"/>
            <a:ext cx="2119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Passive ou active ?</a:t>
            </a:r>
          </a:p>
        </p:txBody>
      </p:sp>
      <p:sp>
        <p:nvSpPr>
          <p:cNvPr id="26644" name="Text Box 20"/>
          <p:cNvSpPr txBox="1">
            <a:spLocks noChangeArrowheads="1"/>
          </p:cNvSpPr>
          <p:nvPr/>
        </p:nvSpPr>
        <p:spPr bwMode="auto">
          <a:xfrm>
            <a:off x="290513" y="5019675"/>
            <a:ext cx="3433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Quelle durée de récupération ?</a:t>
            </a:r>
          </a:p>
        </p:txBody>
      </p:sp>
      <p:sp>
        <p:nvSpPr>
          <p:cNvPr id="26645" name="Text Box 21"/>
          <p:cNvSpPr txBox="1">
            <a:spLocks noChangeArrowheads="1"/>
          </p:cNvSpPr>
          <p:nvPr/>
        </p:nvSpPr>
        <p:spPr bwMode="auto">
          <a:xfrm>
            <a:off x="3924300" y="5019675"/>
            <a:ext cx="2655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Entre chaque exercice : </a:t>
            </a:r>
          </a:p>
        </p:txBody>
      </p:sp>
      <p:sp>
        <p:nvSpPr>
          <p:cNvPr id="26646" name="Text Box 22"/>
          <p:cNvSpPr txBox="1">
            <a:spLocks noChangeArrowheads="1"/>
          </p:cNvSpPr>
          <p:nvPr/>
        </p:nvSpPr>
        <p:spPr bwMode="auto">
          <a:xfrm>
            <a:off x="3924300" y="5511800"/>
            <a:ext cx="2198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Entre chaque série:</a:t>
            </a:r>
          </a:p>
        </p:txBody>
      </p:sp>
      <p:sp>
        <p:nvSpPr>
          <p:cNvPr id="21527" name="Text Box 23"/>
          <p:cNvSpPr txBox="1">
            <a:spLocks noChangeArrowheads="1"/>
          </p:cNvSpPr>
          <p:nvPr/>
        </p:nvSpPr>
        <p:spPr bwMode="auto">
          <a:xfrm>
            <a:off x="6516688" y="5038725"/>
            <a:ext cx="207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Passive: 2 à 6 min </a:t>
            </a:r>
          </a:p>
        </p:txBody>
      </p:sp>
      <p:sp>
        <p:nvSpPr>
          <p:cNvPr id="21528" name="Text Box 24"/>
          <p:cNvSpPr txBox="1">
            <a:spLocks noChangeArrowheads="1"/>
          </p:cNvSpPr>
          <p:nvPr/>
        </p:nvSpPr>
        <p:spPr bwMode="auto">
          <a:xfrm>
            <a:off x="6300788" y="5511800"/>
            <a:ext cx="1947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8 à 10 min active</a:t>
            </a:r>
          </a:p>
        </p:txBody>
      </p:sp>
      <p:sp>
        <p:nvSpPr>
          <p:cNvPr id="21529" name="Text Box 25"/>
          <p:cNvSpPr txBox="1">
            <a:spLocks noChangeArrowheads="1"/>
          </p:cNvSpPr>
          <p:nvPr/>
        </p:nvSpPr>
        <p:spPr bwMode="auto">
          <a:xfrm>
            <a:off x="6084888" y="4437063"/>
            <a:ext cx="2125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Passive pourquoi ?</a:t>
            </a:r>
          </a:p>
        </p:txBody>
      </p:sp>
      <p:sp>
        <p:nvSpPr>
          <p:cNvPr id="26650" name="Text Box 26"/>
          <p:cNvSpPr txBox="1">
            <a:spLocks noChangeArrowheads="1"/>
          </p:cNvSpPr>
          <p:nvPr/>
        </p:nvSpPr>
        <p:spPr bwMode="auto">
          <a:xfrm>
            <a:off x="277813" y="5949950"/>
            <a:ext cx="4252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Combien de séries dans une séance ? : </a:t>
            </a:r>
          </a:p>
        </p:txBody>
      </p:sp>
      <p:sp>
        <p:nvSpPr>
          <p:cNvPr id="26651" name="Text Box 27"/>
          <p:cNvSpPr txBox="1">
            <a:spLocks noChangeArrowheads="1"/>
          </p:cNvSpPr>
          <p:nvPr/>
        </p:nvSpPr>
        <p:spPr bwMode="auto">
          <a:xfrm>
            <a:off x="233363" y="6375400"/>
            <a:ext cx="4257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Combien de séances par microcycle ? : </a:t>
            </a:r>
          </a:p>
        </p:txBody>
      </p:sp>
      <p:sp>
        <p:nvSpPr>
          <p:cNvPr id="21532" name="Text Box 28"/>
          <p:cNvSpPr txBox="1">
            <a:spLocks noChangeArrowheads="1"/>
          </p:cNvSpPr>
          <p:nvPr/>
        </p:nvSpPr>
        <p:spPr bwMode="auto">
          <a:xfrm>
            <a:off x="4840288" y="6375400"/>
            <a:ext cx="1870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Pas plus de trois</a:t>
            </a:r>
          </a:p>
        </p:txBody>
      </p:sp>
      <p:sp>
        <p:nvSpPr>
          <p:cNvPr id="21533" name="Text Box 29"/>
          <p:cNvSpPr txBox="1">
            <a:spLocks noChangeArrowheads="1"/>
          </p:cNvSpPr>
          <p:nvPr/>
        </p:nvSpPr>
        <p:spPr bwMode="auto">
          <a:xfrm>
            <a:off x="4932363" y="5943600"/>
            <a:ext cx="1347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000">
                <a:solidFill>
                  <a:schemeClr val="bg1"/>
                </a:solidFill>
                <a:latin typeface="Calibri" pitchFamily="34" charset="0"/>
                <a:cs typeface="Calibri" pitchFamily="34" charset="0"/>
              </a:rPr>
              <a:t>2 à 6 séries</a:t>
            </a:r>
          </a:p>
        </p:txBody>
      </p:sp>
    </p:spTree>
    <p:extLst>
      <p:ext uri="{BB962C8B-B14F-4D97-AF65-F5344CB8AC3E}">
        <p14:creationId xmlns:p14="http://schemas.microsoft.com/office/powerpoint/2010/main" val="3544404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dissolve">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511"/>
                                        </p:tgtEl>
                                        <p:attrNameLst>
                                          <p:attrName>style.visibility</p:attrName>
                                        </p:attrNameLst>
                                      </p:cBhvr>
                                      <p:to>
                                        <p:strVal val="visible"/>
                                      </p:to>
                                    </p:set>
                                    <p:animEffect transition="in" filter="dissolve">
                                      <p:cBhvr>
                                        <p:cTn id="12" dur="500"/>
                                        <p:tgtEl>
                                          <p:spTgt spid="215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515"/>
                                        </p:tgtEl>
                                        <p:attrNameLst>
                                          <p:attrName>style.visibility</p:attrName>
                                        </p:attrNameLst>
                                      </p:cBhvr>
                                      <p:to>
                                        <p:strVal val="visible"/>
                                      </p:to>
                                    </p:set>
                                    <p:animEffect transition="in" filter="dissolve">
                                      <p:cBhvr>
                                        <p:cTn id="17" dur="500"/>
                                        <p:tgtEl>
                                          <p:spTgt spid="215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516"/>
                                        </p:tgtEl>
                                        <p:attrNameLst>
                                          <p:attrName>style.visibility</p:attrName>
                                        </p:attrNameLst>
                                      </p:cBhvr>
                                      <p:to>
                                        <p:strVal val="visible"/>
                                      </p:to>
                                    </p:set>
                                    <p:animEffect transition="in" filter="dissolve">
                                      <p:cBhvr>
                                        <p:cTn id="22" dur="500"/>
                                        <p:tgtEl>
                                          <p:spTgt spid="215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52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1521"/>
                                        </p:tgtEl>
                                        <p:attrNameLst>
                                          <p:attrName>style.visibility</p:attrName>
                                        </p:attrNameLst>
                                      </p:cBhvr>
                                      <p:to>
                                        <p:strVal val="visible"/>
                                      </p:to>
                                    </p:set>
                                  </p:childTnLst>
                                </p:cTn>
                              </p:par>
                            </p:childTnLst>
                          </p:cTn>
                        </p:par>
                        <p:par>
                          <p:cTn id="31" fill="hold" nodeType="afterGroup">
                            <p:stCondLst>
                              <p:cond delay="500"/>
                            </p:stCondLst>
                            <p:childTnLst>
                              <p:par>
                                <p:cTn id="32" presetID="1" presetClass="entr" presetSubtype="0" fill="hold" grpId="0" nodeType="afterEffect">
                                  <p:stCondLst>
                                    <p:cond delay="0"/>
                                  </p:stCondLst>
                                  <p:childTnLst>
                                    <p:set>
                                      <p:cBhvr>
                                        <p:cTn id="33" dur="1" fill="hold">
                                          <p:stCondLst>
                                            <p:cond delay="499"/>
                                          </p:stCondLst>
                                        </p:cTn>
                                        <p:tgtEl>
                                          <p:spTgt spid="21523"/>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21529"/>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21527"/>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499"/>
                                          </p:stCondLst>
                                        </p:cTn>
                                        <p:tgtEl>
                                          <p:spTgt spid="21528"/>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1533"/>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1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utoUpdateAnimBg="0"/>
      <p:bldP spid="21511" grpId="0" autoUpdateAnimBg="0"/>
      <p:bldP spid="21515" grpId="0" autoUpdateAnimBg="0"/>
      <p:bldP spid="21516" grpId="0" autoUpdateAnimBg="0"/>
      <p:bldP spid="21520" grpId="0" autoUpdateAnimBg="0"/>
      <p:bldP spid="21521" grpId="0" autoUpdateAnimBg="0"/>
      <p:bldP spid="21523" grpId="0" autoUpdateAnimBg="0"/>
      <p:bldP spid="21527" grpId="0" autoUpdateAnimBg="0"/>
      <p:bldP spid="21528" grpId="0" autoUpdateAnimBg="0"/>
      <p:bldP spid="21529" grpId="0" autoUpdateAnimBg="0"/>
      <p:bldP spid="21532" grpId="0"/>
      <p:bldP spid="215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079500" y="369888"/>
            <a:ext cx="1079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chemeClr val="bg1"/>
                </a:solidFill>
                <a:latin typeface="Calibri" pitchFamily="34" charset="0"/>
              </a:rPr>
              <a:t>EXERCICES</a:t>
            </a:r>
            <a:endParaRPr lang="en-US" sz="1600">
              <a:solidFill>
                <a:schemeClr val="bg1"/>
              </a:solidFill>
              <a:latin typeface="Calibri" pitchFamily="34" charset="0"/>
            </a:endParaRPr>
          </a:p>
        </p:txBody>
      </p:sp>
      <p:sp>
        <p:nvSpPr>
          <p:cNvPr id="20483" name="Text Box 3"/>
          <p:cNvSpPr txBox="1">
            <a:spLocks noChangeArrowheads="1"/>
          </p:cNvSpPr>
          <p:nvPr/>
        </p:nvSpPr>
        <p:spPr bwMode="auto">
          <a:xfrm>
            <a:off x="3060700" y="369888"/>
            <a:ext cx="1501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chemeClr val="bg1"/>
                </a:solidFill>
                <a:latin typeface="Calibri" pitchFamily="34" charset="0"/>
              </a:rPr>
              <a:t>RECUPERATION</a:t>
            </a:r>
          </a:p>
        </p:txBody>
      </p:sp>
      <p:sp>
        <p:nvSpPr>
          <p:cNvPr id="20484" name="Text Box 4"/>
          <p:cNvSpPr txBox="1">
            <a:spLocks noChangeArrowheads="1"/>
          </p:cNvSpPr>
          <p:nvPr/>
        </p:nvSpPr>
        <p:spPr bwMode="auto">
          <a:xfrm>
            <a:off x="6062663" y="369888"/>
            <a:ext cx="25511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chemeClr val="bg1"/>
                </a:solidFill>
                <a:latin typeface="Calibri" pitchFamily="34" charset="0"/>
              </a:rPr>
              <a:t>IMPACTS  PHYSIOLOGIQUES</a:t>
            </a:r>
            <a:endParaRPr lang="en-US" sz="1400">
              <a:solidFill>
                <a:schemeClr val="bg1"/>
              </a:solidFill>
              <a:latin typeface="Calibri" pitchFamily="34" charset="0"/>
            </a:endParaRPr>
          </a:p>
        </p:txBody>
      </p:sp>
      <p:sp>
        <p:nvSpPr>
          <p:cNvPr id="20485" name="Text Box 5"/>
          <p:cNvSpPr txBox="1">
            <a:spLocks noChangeArrowheads="1"/>
          </p:cNvSpPr>
          <p:nvPr/>
        </p:nvSpPr>
        <p:spPr bwMode="auto">
          <a:xfrm>
            <a:off x="150813" y="735013"/>
            <a:ext cx="55165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chemeClr val="bg1"/>
                </a:solidFill>
                <a:latin typeface="Calibri" pitchFamily="34" charset="0"/>
              </a:rPr>
              <a:t>INTENSITE                       DUREE               NATURE                  DUREE</a:t>
            </a:r>
          </a:p>
        </p:txBody>
      </p:sp>
      <p:sp>
        <p:nvSpPr>
          <p:cNvPr id="20486" name="Text Box 6"/>
          <p:cNvSpPr txBox="1">
            <a:spLocks noChangeArrowheads="1"/>
          </p:cNvSpPr>
          <p:nvPr/>
        </p:nvSpPr>
        <p:spPr bwMode="auto">
          <a:xfrm>
            <a:off x="6337300" y="1284288"/>
            <a:ext cx="1781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chemeClr val="bg1"/>
                </a:solidFill>
                <a:latin typeface="Calibri" pitchFamily="34" charset="0"/>
              </a:rPr>
              <a:t>Endurance aérobie</a:t>
            </a:r>
            <a:endParaRPr lang="en-US" sz="1400">
              <a:solidFill>
                <a:schemeClr val="bg1"/>
              </a:solidFill>
              <a:latin typeface="Calibri" pitchFamily="34" charset="0"/>
            </a:endParaRPr>
          </a:p>
        </p:txBody>
      </p:sp>
      <p:sp>
        <p:nvSpPr>
          <p:cNvPr id="28679" name="Line 7"/>
          <p:cNvSpPr>
            <a:spLocks noChangeShapeType="1"/>
          </p:cNvSpPr>
          <p:nvPr/>
        </p:nvSpPr>
        <p:spPr bwMode="auto">
          <a:xfrm>
            <a:off x="12700" y="674688"/>
            <a:ext cx="9144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8680" name="Line 8"/>
          <p:cNvSpPr>
            <a:spLocks noChangeShapeType="1"/>
          </p:cNvSpPr>
          <p:nvPr/>
        </p:nvSpPr>
        <p:spPr bwMode="auto">
          <a:xfrm>
            <a:off x="12700" y="1131888"/>
            <a:ext cx="9144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0489" name="Text Box 9"/>
          <p:cNvSpPr txBox="1">
            <a:spLocks noChangeArrowheads="1"/>
          </p:cNvSpPr>
          <p:nvPr/>
        </p:nvSpPr>
        <p:spPr bwMode="auto">
          <a:xfrm>
            <a:off x="12700" y="1284288"/>
            <a:ext cx="60531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chemeClr val="bg1"/>
                </a:solidFill>
                <a:latin typeface="Calibri" pitchFamily="34" charset="0"/>
              </a:rPr>
              <a:t>70 à 75 % de VAM        20 min...............................................................</a:t>
            </a:r>
          </a:p>
        </p:txBody>
      </p:sp>
      <p:sp>
        <p:nvSpPr>
          <p:cNvPr id="20490" name="Text Box 10"/>
          <p:cNvSpPr txBox="1">
            <a:spLocks noChangeArrowheads="1"/>
          </p:cNvSpPr>
          <p:nvPr/>
        </p:nvSpPr>
        <p:spPr bwMode="auto">
          <a:xfrm>
            <a:off x="12700" y="1817688"/>
            <a:ext cx="63357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chemeClr val="bg1"/>
                </a:solidFill>
                <a:latin typeface="Calibri" pitchFamily="34" charset="0"/>
              </a:rPr>
              <a:t>60 à 65 % DE VAM</a:t>
            </a:r>
          </a:p>
          <a:p>
            <a:r>
              <a:rPr lang="en-US" sz="1600" b="1">
                <a:solidFill>
                  <a:schemeClr val="bg1"/>
                </a:solidFill>
                <a:latin typeface="Calibri" pitchFamily="34" charset="0"/>
              </a:rPr>
              <a:t>+ accélérations</a:t>
            </a:r>
          </a:p>
          <a:p>
            <a:r>
              <a:rPr lang="en-US" sz="1600" b="1">
                <a:solidFill>
                  <a:schemeClr val="bg1"/>
                </a:solidFill>
                <a:latin typeface="Calibri" pitchFamily="34" charset="0"/>
              </a:rPr>
              <a:t>pendant 5 à 10 s </a:t>
            </a:r>
          </a:p>
          <a:p>
            <a:r>
              <a:rPr lang="en-US" sz="1600" b="1">
                <a:solidFill>
                  <a:schemeClr val="bg1"/>
                </a:solidFill>
                <a:latin typeface="Calibri" pitchFamily="34" charset="0"/>
              </a:rPr>
              <a:t>toutes les 2 min            20 min..........Active (fartek)...................................</a:t>
            </a:r>
          </a:p>
        </p:txBody>
      </p:sp>
      <p:sp>
        <p:nvSpPr>
          <p:cNvPr id="20491" name="Text Box 11"/>
          <p:cNvSpPr txBox="1">
            <a:spLocks noChangeArrowheads="1"/>
          </p:cNvSpPr>
          <p:nvPr/>
        </p:nvSpPr>
        <p:spPr bwMode="auto">
          <a:xfrm>
            <a:off x="6323013" y="2563813"/>
            <a:ext cx="24860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chemeClr val="bg1"/>
                </a:solidFill>
                <a:latin typeface="Calibri" pitchFamily="34" charset="0"/>
              </a:rPr>
              <a:t>Endurance aéroboie + PAM</a:t>
            </a:r>
          </a:p>
        </p:txBody>
      </p:sp>
      <p:sp>
        <p:nvSpPr>
          <p:cNvPr id="20492" name="Text Box 12"/>
          <p:cNvSpPr txBox="1">
            <a:spLocks noChangeArrowheads="1"/>
          </p:cNvSpPr>
          <p:nvPr/>
        </p:nvSpPr>
        <p:spPr bwMode="auto">
          <a:xfrm>
            <a:off x="74613" y="3173413"/>
            <a:ext cx="17700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chemeClr val="bg1"/>
                </a:solidFill>
                <a:latin typeface="Calibri" pitchFamily="34" charset="0"/>
              </a:rPr>
              <a:t>85 à 100% de VAM</a:t>
            </a:r>
          </a:p>
        </p:txBody>
      </p:sp>
      <p:sp>
        <p:nvSpPr>
          <p:cNvPr id="28685" name="Text Box 13"/>
          <p:cNvSpPr txBox="1">
            <a:spLocks noChangeArrowheads="1"/>
          </p:cNvSpPr>
          <p:nvPr/>
        </p:nvSpPr>
        <p:spPr bwMode="auto">
          <a:xfrm>
            <a:off x="1490663" y="2808288"/>
            <a:ext cx="244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endParaRPr lang="fr-FR" sz="1400">
              <a:solidFill>
                <a:schemeClr val="bg1"/>
              </a:solidFill>
              <a:latin typeface="Calibri" pitchFamily="34" charset="0"/>
            </a:endParaRPr>
          </a:p>
        </p:txBody>
      </p:sp>
      <p:sp>
        <p:nvSpPr>
          <p:cNvPr id="20494" name="Text Box 14"/>
          <p:cNvSpPr txBox="1">
            <a:spLocks noChangeArrowheads="1"/>
          </p:cNvSpPr>
          <p:nvPr/>
        </p:nvSpPr>
        <p:spPr bwMode="auto">
          <a:xfrm>
            <a:off x="1917700" y="3189288"/>
            <a:ext cx="1063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chemeClr val="bg1"/>
                </a:solidFill>
                <a:latin typeface="Calibri" pitchFamily="34" charset="0"/>
              </a:rPr>
              <a:t>6 min x 3..</a:t>
            </a:r>
          </a:p>
        </p:txBody>
      </p:sp>
      <p:sp>
        <p:nvSpPr>
          <p:cNvPr id="20495" name="Text Box 15"/>
          <p:cNvSpPr txBox="1">
            <a:spLocks noChangeArrowheads="1"/>
          </p:cNvSpPr>
          <p:nvPr/>
        </p:nvSpPr>
        <p:spPr bwMode="auto">
          <a:xfrm>
            <a:off x="3060700" y="3189288"/>
            <a:ext cx="1565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chemeClr val="bg1"/>
                </a:solidFill>
                <a:latin typeface="Calibri" pitchFamily="34" charset="0"/>
              </a:rPr>
              <a:t>Passive..............</a:t>
            </a:r>
          </a:p>
        </p:txBody>
      </p:sp>
      <p:sp>
        <p:nvSpPr>
          <p:cNvPr id="20496" name="Text Box 16"/>
          <p:cNvSpPr txBox="1">
            <a:spLocks noChangeArrowheads="1"/>
          </p:cNvSpPr>
          <p:nvPr/>
        </p:nvSpPr>
        <p:spPr bwMode="auto">
          <a:xfrm>
            <a:off x="4660900" y="3189288"/>
            <a:ext cx="16081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chemeClr val="bg1"/>
                </a:solidFill>
                <a:latin typeface="Calibri" pitchFamily="34" charset="0"/>
              </a:rPr>
              <a:t>1 min x 2............</a:t>
            </a:r>
          </a:p>
        </p:txBody>
      </p:sp>
      <p:sp>
        <p:nvSpPr>
          <p:cNvPr id="20497" name="Text Box 17"/>
          <p:cNvSpPr txBox="1">
            <a:spLocks noChangeArrowheads="1"/>
          </p:cNvSpPr>
          <p:nvPr/>
        </p:nvSpPr>
        <p:spPr bwMode="auto">
          <a:xfrm>
            <a:off x="165100" y="3771900"/>
            <a:ext cx="1743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chemeClr val="bg1"/>
                </a:solidFill>
                <a:latin typeface="Calibri" pitchFamily="34" charset="0"/>
              </a:rPr>
              <a:t>100-120% de VAM</a:t>
            </a:r>
          </a:p>
        </p:txBody>
      </p:sp>
      <p:sp>
        <p:nvSpPr>
          <p:cNvPr id="20498" name="Text Box 18"/>
          <p:cNvSpPr txBox="1">
            <a:spLocks noChangeArrowheads="1"/>
          </p:cNvSpPr>
          <p:nvPr/>
        </p:nvSpPr>
        <p:spPr bwMode="auto">
          <a:xfrm>
            <a:off x="1917700" y="3722688"/>
            <a:ext cx="1063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chemeClr val="bg1"/>
                </a:solidFill>
                <a:latin typeface="Calibri" pitchFamily="34" charset="0"/>
              </a:rPr>
              <a:t>2 min x 4..</a:t>
            </a:r>
          </a:p>
        </p:txBody>
      </p:sp>
      <p:sp>
        <p:nvSpPr>
          <p:cNvPr id="20499" name="Text Box 19"/>
          <p:cNvSpPr txBox="1">
            <a:spLocks noChangeArrowheads="1"/>
          </p:cNvSpPr>
          <p:nvPr/>
        </p:nvSpPr>
        <p:spPr bwMode="auto">
          <a:xfrm>
            <a:off x="3060700" y="3722688"/>
            <a:ext cx="1511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chemeClr val="bg1"/>
                </a:solidFill>
                <a:latin typeface="Calibri" pitchFamily="34" charset="0"/>
              </a:rPr>
              <a:t>Passive.............</a:t>
            </a:r>
          </a:p>
        </p:txBody>
      </p:sp>
      <p:sp>
        <p:nvSpPr>
          <p:cNvPr id="20500" name="Text Box 20"/>
          <p:cNvSpPr txBox="1">
            <a:spLocks noChangeArrowheads="1"/>
          </p:cNvSpPr>
          <p:nvPr/>
        </p:nvSpPr>
        <p:spPr bwMode="auto">
          <a:xfrm>
            <a:off x="4660900" y="3722688"/>
            <a:ext cx="1717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chemeClr val="bg1"/>
                </a:solidFill>
                <a:latin typeface="Calibri" pitchFamily="34" charset="0"/>
              </a:rPr>
              <a:t>4 min x 3..............</a:t>
            </a:r>
          </a:p>
        </p:txBody>
      </p:sp>
      <p:sp>
        <p:nvSpPr>
          <p:cNvPr id="20501" name="Text Box 21"/>
          <p:cNvSpPr txBox="1">
            <a:spLocks noChangeArrowheads="1"/>
          </p:cNvSpPr>
          <p:nvPr/>
        </p:nvSpPr>
        <p:spPr bwMode="auto">
          <a:xfrm>
            <a:off x="6299200" y="3722688"/>
            <a:ext cx="22367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chemeClr val="bg1"/>
                </a:solidFill>
                <a:latin typeface="Calibri" pitchFamily="34" charset="0"/>
              </a:rPr>
              <a:t>Capacité lactique + PAM</a:t>
            </a:r>
          </a:p>
        </p:txBody>
      </p:sp>
      <p:sp>
        <p:nvSpPr>
          <p:cNvPr id="20502" name="Text Box 22"/>
          <p:cNvSpPr txBox="1">
            <a:spLocks noChangeArrowheads="1"/>
          </p:cNvSpPr>
          <p:nvPr/>
        </p:nvSpPr>
        <p:spPr bwMode="auto">
          <a:xfrm>
            <a:off x="12700" y="4316413"/>
            <a:ext cx="19669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chemeClr val="bg1"/>
                </a:solidFill>
                <a:latin typeface="Calibri" pitchFamily="34" charset="0"/>
              </a:rPr>
              <a:t>110 -130 % de VAM</a:t>
            </a:r>
          </a:p>
        </p:txBody>
      </p:sp>
      <p:sp>
        <p:nvSpPr>
          <p:cNvPr id="20503" name="Text Box 23"/>
          <p:cNvSpPr txBox="1">
            <a:spLocks noChangeArrowheads="1"/>
          </p:cNvSpPr>
          <p:nvPr/>
        </p:nvSpPr>
        <p:spPr bwMode="auto">
          <a:xfrm>
            <a:off x="1841500" y="4332288"/>
            <a:ext cx="10810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chemeClr val="bg1"/>
                </a:solidFill>
                <a:latin typeface="Calibri" pitchFamily="34" charset="0"/>
              </a:rPr>
              <a:t>15 s x 40...</a:t>
            </a:r>
          </a:p>
        </p:txBody>
      </p:sp>
      <p:sp>
        <p:nvSpPr>
          <p:cNvPr id="20504" name="Text Box 24"/>
          <p:cNvSpPr txBox="1">
            <a:spLocks noChangeArrowheads="1"/>
          </p:cNvSpPr>
          <p:nvPr/>
        </p:nvSpPr>
        <p:spPr bwMode="auto">
          <a:xfrm>
            <a:off x="3060700" y="4332288"/>
            <a:ext cx="1511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chemeClr val="bg1"/>
                </a:solidFill>
                <a:latin typeface="Calibri" pitchFamily="34" charset="0"/>
              </a:rPr>
              <a:t>Passive.............</a:t>
            </a:r>
          </a:p>
        </p:txBody>
      </p:sp>
      <p:sp>
        <p:nvSpPr>
          <p:cNvPr id="20505" name="Text Box 25"/>
          <p:cNvSpPr txBox="1">
            <a:spLocks noChangeArrowheads="1"/>
          </p:cNvSpPr>
          <p:nvPr/>
        </p:nvSpPr>
        <p:spPr bwMode="auto">
          <a:xfrm>
            <a:off x="4584700" y="4332288"/>
            <a:ext cx="18430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chemeClr val="bg1"/>
                </a:solidFill>
                <a:latin typeface="Calibri" pitchFamily="34" charset="0"/>
              </a:rPr>
              <a:t>15 s x 40.................</a:t>
            </a:r>
          </a:p>
        </p:txBody>
      </p:sp>
      <p:sp>
        <p:nvSpPr>
          <p:cNvPr id="20506" name="Text Box 26"/>
          <p:cNvSpPr txBox="1">
            <a:spLocks noChangeArrowheads="1"/>
          </p:cNvSpPr>
          <p:nvPr/>
        </p:nvSpPr>
        <p:spPr bwMode="auto">
          <a:xfrm>
            <a:off x="6324600" y="4332288"/>
            <a:ext cx="1758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chemeClr val="bg1"/>
                </a:solidFill>
                <a:latin typeface="Calibri" pitchFamily="34" charset="0"/>
              </a:rPr>
              <a:t>Puissance aérobie </a:t>
            </a:r>
          </a:p>
          <a:p>
            <a:r>
              <a:rPr lang="en-US" sz="1600" b="1">
                <a:solidFill>
                  <a:schemeClr val="bg1"/>
                </a:solidFill>
                <a:latin typeface="Calibri" pitchFamily="34" charset="0"/>
              </a:rPr>
              <a:t>maximale</a:t>
            </a:r>
          </a:p>
        </p:txBody>
      </p:sp>
      <p:sp>
        <p:nvSpPr>
          <p:cNvPr id="28699" name="Line 27"/>
          <p:cNvSpPr>
            <a:spLocks noChangeShapeType="1"/>
          </p:cNvSpPr>
          <p:nvPr/>
        </p:nvSpPr>
        <p:spPr bwMode="auto">
          <a:xfrm flipH="1">
            <a:off x="2971800" y="685800"/>
            <a:ext cx="0" cy="51054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8700" name="Line 28"/>
          <p:cNvSpPr>
            <a:spLocks noChangeShapeType="1"/>
          </p:cNvSpPr>
          <p:nvPr/>
        </p:nvSpPr>
        <p:spPr bwMode="auto">
          <a:xfrm flipH="1">
            <a:off x="1905000" y="685800"/>
            <a:ext cx="0" cy="51054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8701" name="Line 29"/>
          <p:cNvSpPr>
            <a:spLocks noChangeShapeType="1"/>
          </p:cNvSpPr>
          <p:nvPr/>
        </p:nvSpPr>
        <p:spPr bwMode="auto">
          <a:xfrm flipH="1">
            <a:off x="4495800" y="685800"/>
            <a:ext cx="0" cy="51054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8702" name="Line 30"/>
          <p:cNvSpPr>
            <a:spLocks noChangeShapeType="1"/>
          </p:cNvSpPr>
          <p:nvPr/>
        </p:nvSpPr>
        <p:spPr bwMode="auto">
          <a:xfrm flipH="1">
            <a:off x="6019800" y="685800"/>
            <a:ext cx="0" cy="51054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8703" name="Line 31"/>
          <p:cNvSpPr>
            <a:spLocks noChangeShapeType="1"/>
          </p:cNvSpPr>
          <p:nvPr/>
        </p:nvSpPr>
        <p:spPr bwMode="auto">
          <a:xfrm>
            <a:off x="0" y="5791200"/>
            <a:ext cx="9144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0512" name="Line 32"/>
          <p:cNvSpPr>
            <a:spLocks noChangeShapeType="1"/>
          </p:cNvSpPr>
          <p:nvPr/>
        </p:nvSpPr>
        <p:spPr bwMode="auto">
          <a:xfrm>
            <a:off x="2984500" y="217488"/>
            <a:ext cx="0" cy="457200"/>
          </a:xfrm>
          <a:prstGeom prst="line">
            <a:avLst/>
          </a:prstGeom>
          <a:noFill/>
          <a:ln w="57150" cmpd="thinThick">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0513" name="Line 33"/>
          <p:cNvSpPr>
            <a:spLocks noChangeShapeType="1"/>
          </p:cNvSpPr>
          <p:nvPr/>
        </p:nvSpPr>
        <p:spPr bwMode="auto">
          <a:xfrm>
            <a:off x="6032500" y="217488"/>
            <a:ext cx="0" cy="457200"/>
          </a:xfrm>
          <a:prstGeom prst="line">
            <a:avLst/>
          </a:prstGeom>
          <a:noFill/>
          <a:ln w="57150" cmpd="thinThick">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0514" name="Rectangle 34"/>
          <p:cNvSpPr>
            <a:spLocks noChangeArrowheads="1"/>
          </p:cNvSpPr>
          <p:nvPr/>
        </p:nvSpPr>
        <p:spPr bwMode="auto">
          <a:xfrm>
            <a:off x="6332538" y="3189288"/>
            <a:ext cx="2212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600" b="1">
                <a:solidFill>
                  <a:schemeClr val="bg1"/>
                </a:solidFill>
                <a:latin typeface="Calibri" pitchFamily="34" charset="0"/>
              </a:rPr>
              <a:t>PAM + capacité lactique</a:t>
            </a:r>
          </a:p>
        </p:txBody>
      </p:sp>
      <p:sp>
        <p:nvSpPr>
          <p:cNvPr id="20515" name="Text Box 35"/>
          <p:cNvSpPr txBox="1">
            <a:spLocks noChangeArrowheads="1"/>
          </p:cNvSpPr>
          <p:nvPr/>
        </p:nvSpPr>
        <p:spPr bwMode="auto">
          <a:xfrm>
            <a:off x="214313" y="5943600"/>
            <a:ext cx="89296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b="1">
                <a:solidFill>
                  <a:schemeClr val="bg1"/>
                </a:solidFill>
                <a:latin typeface="Calibri" pitchFamily="34" charset="0"/>
              </a:rPr>
              <a:t>Vous disposez de 20 min.. Quels types d’exercice proposer pour répondre aux différents impacts physiologiques ci-dessus?</a:t>
            </a:r>
          </a:p>
        </p:txBody>
      </p:sp>
      <p:sp>
        <p:nvSpPr>
          <p:cNvPr id="28708" name="Line 36"/>
          <p:cNvSpPr>
            <a:spLocks noChangeShapeType="1"/>
          </p:cNvSpPr>
          <p:nvPr/>
        </p:nvSpPr>
        <p:spPr bwMode="auto">
          <a:xfrm>
            <a:off x="12700" y="228600"/>
            <a:ext cx="9144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0517" name="Text Box 37"/>
          <p:cNvSpPr txBox="1">
            <a:spLocks noChangeArrowheads="1"/>
          </p:cNvSpPr>
          <p:nvPr/>
        </p:nvSpPr>
        <p:spPr bwMode="auto">
          <a:xfrm>
            <a:off x="6227763" y="5013325"/>
            <a:ext cx="2565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1600" b="1">
                <a:solidFill>
                  <a:schemeClr val="bg1"/>
                </a:solidFill>
                <a:latin typeface="Calibri" pitchFamily="34" charset="0"/>
              </a:rPr>
              <a:t>Vitesse + capacité oxydative</a:t>
            </a:r>
          </a:p>
        </p:txBody>
      </p:sp>
      <p:sp>
        <p:nvSpPr>
          <p:cNvPr id="20518" name="Text Box 38"/>
          <p:cNvSpPr txBox="1">
            <a:spLocks noChangeArrowheads="1"/>
          </p:cNvSpPr>
          <p:nvPr/>
        </p:nvSpPr>
        <p:spPr bwMode="auto">
          <a:xfrm>
            <a:off x="0" y="4953000"/>
            <a:ext cx="1711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1600" b="1">
                <a:solidFill>
                  <a:schemeClr val="bg1"/>
                </a:solidFill>
                <a:latin typeface="Calibri" pitchFamily="34" charset="0"/>
              </a:rPr>
              <a:t>Entre 96 et 100 % </a:t>
            </a:r>
          </a:p>
          <a:p>
            <a:pPr eaLnBrk="1" hangingPunct="1"/>
            <a:r>
              <a:rPr lang="fr-FR" sz="1600" b="1">
                <a:solidFill>
                  <a:schemeClr val="bg1"/>
                </a:solidFill>
                <a:latin typeface="Calibri" pitchFamily="34" charset="0"/>
              </a:rPr>
              <a:t>de la vitesse max</a:t>
            </a:r>
          </a:p>
        </p:txBody>
      </p:sp>
      <p:sp>
        <p:nvSpPr>
          <p:cNvPr id="20519" name="Text Box 39"/>
          <p:cNvSpPr txBox="1">
            <a:spLocks noChangeArrowheads="1"/>
          </p:cNvSpPr>
          <p:nvPr/>
        </p:nvSpPr>
        <p:spPr bwMode="auto">
          <a:xfrm>
            <a:off x="1905000" y="5029200"/>
            <a:ext cx="812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1600" b="1">
                <a:solidFill>
                  <a:schemeClr val="bg1"/>
                </a:solidFill>
                <a:latin typeface="Calibri" pitchFamily="34" charset="0"/>
              </a:rPr>
              <a:t>5 s x 10</a:t>
            </a:r>
          </a:p>
        </p:txBody>
      </p:sp>
      <p:sp>
        <p:nvSpPr>
          <p:cNvPr id="20520" name="Text Box 40"/>
          <p:cNvSpPr txBox="1">
            <a:spLocks noChangeArrowheads="1"/>
          </p:cNvSpPr>
          <p:nvPr/>
        </p:nvSpPr>
        <p:spPr bwMode="auto">
          <a:xfrm>
            <a:off x="3048000" y="5029200"/>
            <a:ext cx="29702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1600" b="1">
                <a:solidFill>
                  <a:schemeClr val="bg1"/>
                </a:solidFill>
                <a:latin typeface="Calibri" pitchFamily="34" charset="0"/>
              </a:rPr>
              <a:t>Passive……………..115 s x 10……….</a:t>
            </a:r>
          </a:p>
        </p:txBody>
      </p:sp>
    </p:spTree>
    <p:extLst>
      <p:ext uri="{BB962C8B-B14F-4D97-AF65-F5344CB8AC3E}">
        <p14:creationId xmlns:p14="http://schemas.microsoft.com/office/powerpoint/2010/main" val="983771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iterate type="wd">
                                    <p:tmPct val="100000"/>
                                  </p:iterate>
                                  <p:childTnLst>
                                    <p:set>
                                      <p:cBhvr>
                                        <p:cTn id="6" dur="1" fill="hold">
                                          <p:stCondLst>
                                            <p:cond delay="0"/>
                                          </p:stCondLst>
                                        </p:cTn>
                                        <p:tgtEl>
                                          <p:spTgt spid="20515"/>
                                        </p:tgtEl>
                                        <p:attrNameLst>
                                          <p:attrName>style.visibility</p:attrName>
                                        </p:attrNameLst>
                                      </p:cBhvr>
                                      <p:to>
                                        <p:strVal val="visible"/>
                                      </p:to>
                                    </p:set>
                                    <p:animEffect transition="in" filter="dissolve">
                                      <p:cBhvr>
                                        <p:cTn id="7" dur="300"/>
                                        <p:tgtEl>
                                          <p:spTgt spid="20515"/>
                                        </p:tgtEl>
                                      </p:cBhvr>
                                    </p:animEffect>
                                  </p:childTnLst>
                                </p:cTn>
                              </p:par>
                            </p:childTnLst>
                          </p:cTn>
                        </p:par>
                        <p:par>
                          <p:cTn id="8" fill="hold" nodeType="afterGroup">
                            <p:stCondLst>
                              <p:cond delay="6400"/>
                            </p:stCondLst>
                            <p:childTnLst>
                              <p:par>
                                <p:cTn id="9" presetID="1" presetClass="entr" presetSubtype="0" fill="hold" grpId="0" nodeType="afterEffect">
                                  <p:stCondLst>
                                    <p:cond delay="0"/>
                                  </p:stCondLst>
                                  <p:childTnLst>
                                    <p:set>
                                      <p:cBhvr>
                                        <p:cTn id="10" dur="1" fill="hold">
                                          <p:stCondLst>
                                            <p:cond delay="499"/>
                                          </p:stCondLst>
                                        </p:cTn>
                                        <p:tgtEl>
                                          <p:spTgt spid="20482"/>
                                        </p:tgtEl>
                                        <p:attrNameLst>
                                          <p:attrName>style.visibility</p:attrName>
                                        </p:attrNameLst>
                                      </p:cBhvr>
                                      <p:to>
                                        <p:strVal val="visible"/>
                                      </p:to>
                                    </p:set>
                                  </p:childTnLst>
                                </p:cTn>
                              </p:par>
                            </p:childTnLst>
                          </p:cTn>
                        </p:par>
                        <p:par>
                          <p:cTn id="11" fill="hold" nodeType="afterGroup">
                            <p:stCondLst>
                              <p:cond delay="6900"/>
                            </p:stCondLst>
                            <p:childTnLst>
                              <p:par>
                                <p:cTn id="12" presetID="1" presetClass="entr" presetSubtype="0" fill="hold" grpId="0" nodeType="afterEffect">
                                  <p:stCondLst>
                                    <p:cond delay="0"/>
                                  </p:stCondLst>
                                  <p:childTnLst>
                                    <p:set>
                                      <p:cBhvr>
                                        <p:cTn id="13" dur="1" fill="hold">
                                          <p:stCondLst>
                                            <p:cond delay="499"/>
                                          </p:stCondLst>
                                        </p:cTn>
                                        <p:tgtEl>
                                          <p:spTgt spid="20483"/>
                                        </p:tgtEl>
                                        <p:attrNameLst>
                                          <p:attrName>style.visibility</p:attrName>
                                        </p:attrNameLst>
                                      </p:cBhvr>
                                      <p:to>
                                        <p:strVal val="visible"/>
                                      </p:to>
                                    </p:set>
                                  </p:childTnLst>
                                </p:cTn>
                              </p:par>
                            </p:childTnLst>
                          </p:cTn>
                        </p:par>
                        <p:par>
                          <p:cTn id="14" fill="hold" nodeType="afterGroup">
                            <p:stCondLst>
                              <p:cond delay="7400"/>
                            </p:stCondLst>
                            <p:childTnLst>
                              <p:par>
                                <p:cTn id="15" presetID="1" presetClass="entr" presetSubtype="0" fill="hold" grpId="0" nodeType="afterEffect">
                                  <p:stCondLst>
                                    <p:cond delay="0"/>
                                  </p:stCondLst>
                                  <p:childTnLst>
                                    <p:set>
                                      <p:cBhvr>
                                        <p:cTn id="16" dur="1" fill="hold">
                                          <p:stCondLst>
                                            <p:cond delay="499"/>
                                          </p:stCondLst>
                                        </p:cTn>
                                        <p:tgtEl>
                                          <p:spTgt spid="20484"/>
                                        </p:tgtEl>
                                        <p:attrNameLst>
                                          <p:attrName>style.visibility</p:attrName>
                                        </p:attrNameLst>
                                      </p:cBhvr>
                                      <p:to>
                                        <p:strVal val="visible"/>
                                      </p:to>
                                    </p:set>
                                  </p:childTnLst>
                                </p:cTn>
                              </p:par>
                            </p:childTnLst>
                          </p:cTn>
                        </p:par>
                        <p:par>
                          <p:cTn id="17" fill="hold" nodeType="afterGroup">
                            <p:stCondLst>
                              <p:cond delay="7900"/>
                            </p:stCondLst>
                            <p:childTnLst>
                              <p:par>
                                <p:cTn id="18" presetID="1" presetClass="entr" presetSubtype="0" fill="hold" grpId="0" nodeType="afterEffect">
                                  <p:stCondLst>
                                    <p:cond delay="0"/>
                                  </p:stCondLst>
                                  <p:childTnLst>
                                    <p:set>
                                      <p:cBhvr>
                                        <p:cTn id="19" dur="1" fill="hold">
                                          <p:stCondLst>
                                            <p:cond delay="499"/>
                                          </p:stCondLst>
                                        </p:cTn>
                                        <p:tgtEl>
                                          <p:spTgt spid="20485"/>
                                        </p:tgtEl>
                                        <p:attrNameLst>
                                          <p:attrName>style.visibility</p:attrName>
                                        </p:attrNameLst>
                                      </p:cBhvr>
                                      <p:to>
                                        <p:strVal val="visible"/>
                                      </p:to>
                                    </p:set>
                                  </p:childTnLst>
                                </p:cTn>
                              </p:par>
                            </p:childTnLst>
                          </p:cTn>
                        </p:par>
                        <p:par>
                          <p:cTn id="20" fill="hold" nodeType="afterGroup">
                            <p:stCondLst>
                              <p:cond delay="8400"/>
                            </p:stCondLst>
                            <p:childTnLst>
                              <p:par>
                                <p:cTn id="21" presetID="1" presetClass="entr" presetSubtype="0" fill="hold" grpId="0" nodeType="afterEffect">
                                  <p:stCondLst>
                                    <p:cond delay="0"/>
                                  </p:stCondLst>
                                  <p:childTnLst>
                                    <p:set>
                                      <p:cBhvr>
                                        <p:cTn id="22" dur="1" fill="hold">
                                          <p:stCondLst>
                                            <p:cond delay="499"/>
                                          </p:stCondLst>
                                        </p:cTn>
                                        <p:tgtEl>
                                          <p:spTgt spid="20512"/>
                                        </p:tgtEl>
                                        <p:attrNameLst>
                                          <p:attrName>style.visibility</p:attrName>
                                        </p:attrNameLst>
                                      </p:cBhvr>
                                      <p:to>
                                        <p:strVal val="visible"/>
                                      </p:to>
                                    </p:set>
                                  </p:childTnLst>
                                </p:cTn>
                              </p:par>
                            </p:childTnLst>
                          </p:cTn>
                        </p:par>
                        <p:par>
                          <p:cTn id="23" fill="hold" nodeType="afterGroup">
                            <p:stCondLst>
                              <p:cond delay="8900"/>
                            </p:stCondLst>
                            <p:childTnLst>
                              <p:par>
                                <p:cTn id="24" presetID="1" presetClass="entr" presetSubtype="0" fill="hold" grpId="0" nodeType="afterEffect">
                                  <p:stCondLst>
                                    <p:cond delay="0"/>
                                  </p:stCondLst>
                                  <p:childTnLst>
                                    <p:set>
                                      <p:cBhvr>
                                        <p:cTn id="25" dur="1" fill="hold">
                                          <p:stCondLst>
                                            <p:cond delay="499"/>
                                          </p:stCondLst>
                                        </p:cTn>
                                        <p:tgtEl>
                                          <p:spTgt spid="20513"/>
                                        </p:tgtEl>
                                        <p:attrNameLst>
                                          <p:attrName>style.visibility</p:attrName>
                                        </p:attrNameLst>
                                      </p:cBhvr>
                                      <p:to>
                                        <p:strVal val="visible"/>
                                      </p:to>
                                    </p:set>
                                  </p:childTnLst>
                                </p:cTn>
                              </p:par>
                            </p:childTnLst>
                          </p:cTn>
                        </p:par>
                        <p:par>
                          <p:cTn id="26" fill="hold" nodeType="afterGroup">
                            <p:stCondLst>
                              <p:cond delay="9400"/>
                            </p:stCondLst>
                            <p:childTnLst>
                              <p:par>
                                <p:cTn id="27" presetID="9" presetClass="entr" presetSubtype="0" fill="hold" grpId="0" nodeType="afterEffect">
                                  <p:stCondLst>
                                    <p:cond delay="2000"/>
                                  </p:stCondLst>
                                  <p:childTnLst>
                                    <p:set>
                                      <p:cBhvr>
                                        <p:cTn id="28" dur="1" fill="hold">
                                          <p:stCondLst>
                                            <p:cond delay="0"/>
                                          </p:stCondLst>
                                        </p:cTn>
                                        <p:tgtEl>
                                          <p:spTgt spid="20486"/>
                                        </p:tgtEl>
                                        <p:attrNameLst>
                                          <p:attrName>style.visibility</p:attrName>
                                        </p:attrNameLst>
                                      </p:cBhvr>
                                      <p:to>
                                        <p:strVal val="visible"/>
                                      </p:to>
                                    </p:set>
                                    <p:animEffect transition="in" filter="dissolve">
                                      <p:cBhvr>
                                        <p:cTn id="29" dur="500"/>
                                        <p:tgtEl>
                                          <p:spTgt spid="20486"/>
                                        </p:tgtEl>
                                      </p:cBhvr>
                                    </p:animEffect>
                                  </p:childTnLst>
                                </p:cTn>
                              </p:par>
                            </p:childTnLst>
                          </p:cTn>
                        </p:par>
                        <p:par>
                          <p:cTn id="30" fill="hold" nodeType="afterGroup">
                            <p:stCondLst>
                              <p:cond delay="11900"/>
                            </p:stCondLst>
                            <p:childTnLst>
                              <p:par>
                                <p:cTn id="31" presetID="9" presetClass="entr" presetSubtype="0" fill="hold" grpId="0" nodeType="afterEffect">
                                  <p:stCondLst>
                                    <p:cond delay="2000"/>
                                  </p:stCondLst>
                                  <p:childTnLst>
                                    <p:set>
                                      <p:cBhvr>
                                        <p:cTn id="32" dur="1" fill="hold">
                                          <p:stCondLst>
                                            <p:cond delay="0"/>
                                          </p:stCondLst>
                                        </p:cTn>
                                        <p:tgtEl>
                                          <p:spTgt spid="20491"/>
                                        </p:tgtEl>
                                        <p:attrNameLst>
                                          <p:attrName>style.visibility</p:attrName>
                                        </p:attrNameLst>
                                      </p:cBhvr>
                                      <p:to>
                                        <p:strVal val="visible"/>
                                      </p:to>
                                    </p:set>
                                    <p:animEffect transition="in" filter="dissolve">
                                      <p:cBhvr>
                                        <p:cTn id="33" dur="500"/>
                                        <p:tgtEl>
                                          <p:spTgt spid="20491"/>
                                        </p:tgtEl>
                                      </p:cBhvr>
                                    </p:animEffect>
                                  </p:childTnLst>
                                </p:cTn>
                              </p:par>
                            </p:childTnLst>
                          </p:cTn>
                        </p:par>
                        <p:par>
                          <p:cTn id="34" fill="hold" nodeType="afterGroup">
                            <p:stCondLst>
                              <p:cond delay="14400"/>
                            </p:stCondLst>
                            <p:childTnLst>
                              <p:par>
                                <p:cTn id="35" presetID="9" presetClass="entr" presetSubtype="0" fill="hold" grpId="0" nodeType="afterEffect">
                                  <p:stCondLst>
                                    <p:cond delay="2000"/>
                                  </p:stCondLst>
                                  <p:childTnLst>
                                    <p:set>
                                      <p:cBhvr>
                                        <p:cTn id="36" dur="1" fill="hold">
                                          <p:stCondLst>
                                            <p:cond delay="0"/>
                                          </p:stCondLst>
                                        </p:cTn>
                                        <p:tgtEl>
                                          <p:spTgt spid="20514"/>
                                        </p:tgtEl>
                                        <p:attrNameLst>
                                          <p:attrName>style.visibility</p:attrName>
                                        </p:attrNameLst>
                                      </p:cBhvr>
                                      <p:to>
                                        <p:strVal val="visible"/>
                                      </p:to>
                                    </p:set>
                                    <p:animEffect transition="in" filter="dissolve">
                                      <p:cBhvr>
                                        <p:cTn id="37" dur="500"/>
                                        <p:tgtEl>
                                          <p:spTgt spid="20514"/>
                                        </p:tgtEl>
                                      </p:cBhvr>
                                    </p:animEffect>
                                  </p:childTnLst>
                                </p:cTn>
                              </p:par>
                            </p:childTnLst>
                          </p:cTn>
                        </p:par>
                        <p:par>
                          <p:cTn id="38" fill="hold" nodeType="afterGroup">
                            <p:stCondLst>
                              <p:cond delay="16900"/>
                            </p:stCondLst>
                            <p:childTnLst>
                              <p:par>
                                <p:cTn id="39" presetID="9" presetClass="entr" presetSubtype="0" fill="hold" grpId="0" nodeType="afterEffect">
                                  <p:stCondLst>
                                    <p:cond delay="2000"/>
                                  </p:stCondLst>
                                  <p:childTnLst>
                                    <p:set>
                                      <p:cBhvr>
                                        <p:cTn id="40" dur="1" fill="hold">
                                          <p:stCondLst>
                                            <p:cond delay="0"/>
                                          </p:stCondLst>
                                        </p:cTn>
                                        <p:tgtEl>
                                          <p:spTgt spid="20501"/>
                                        </p:tgtEl>
                                        <p:attrNameLst>
                                          <p:attrName>style.visibility</p:attrName>
                                        </p:attrNameLst>
                                      </p:cBhvr>
                                      <p:to>
                                        <p:strVal val="visible"/>
                                      </p:to>
                                    </p:set>
                                    <p:animEffect transition="in" filter="dissolve">
                                      <p:cBhvr>
                                        <p:cTn id="41" dur="500"/>
                                        <p:tgtEl>
                                          <p:spTgt spid="20501"/>
                                        </p:tgtEl>
                                      </p:cBhvr>
                                    </p:animEffect>
                                  </p:childTnLst>
                                </p:cTn>
                              </p:par>
                            </p:childTnLst>
                          </p:cTn>
                        </p:par>
                        <p:par>
                          <p:cTn id="42" fill="hold" nodeType="afterGroup">
                            <p:stCondLst>
                              <p:cond delay="19400"/>
                            </p:stCondLst>
                            <p:childTnLst>
                              <p:par>
                                <p:cTn id="43" presetID="9" presetClass="entr" presetSubtype="0" fill="hold" grpId="0" nodeType="afterEffect">
                                  <p:stCondLst>
                                    <p:cond delay="2000"/>
                                  </p:stCondLst>
                                  <p:childTnLst>
                                    <p:set>
                                      <p:cBhvr>
                                        <p:cTn id="44" dur="1" fill="hold">
                                          <p:stCondLst>
                                            <p:cond delay="0"/>
                                          </p:stCondLst>
                                        </p:cTn>
                                        <p:tgtEl>
                                          <p:spTgt spid="20506"/>
                                        </p:tgtEl>
                                        <p:attrNameLst>
                                          <p:attrName>style.visibility</p:attrName>
                                        </p:attrNameLst>
                                      </p:cBhvr>
                                      <p:to>
                                        <p:strVal val="visible"/>
                                      </p:to>
                                    </p:set>
                                    <p:animEffect transition="in" filter="dissolve">
                                      <p:cBhvr>
                                        <p:cTn id="45" dur="500"/>
                                        <p:tgtEl>
                                          <p:spTgt spid="20506"/>
                                        </p:tgtEl>
                                      </p:cBhvr>
                                    </p:animEffect>
                                  </p:childTnLst>
                                </p:cTn>
                              </p:par>
                            </p:childTnLst>
                          </p:cTn>
                        </p:par>
                        <p:par>
                          <p:cTn id="46" fill="hold" nodeType="afterGroup">
                            <p:stCondLst>
                              <p:cond delay="21900"/>
                            </p:stCondLst>
                            <p:childTnLst>
                              <p:par>
                                <p:cTn id="47" presetID="9" presetClass="entr" presetSubtype="0" fill="hold" grpId="0" nodeType="afterEffect">
                                  <p:stCondLst>
                                    <p:cond delay="2000"/>
                                  </p:stCondLst>
                                  <p:childTnLst>
                                    <p:set>
                                      <p:cBhvr>
                                        <p:cTn id="48" dur="1" fill="hold">
                                          <p:stCondLst>
                                            <p:cond delay="0"/>
                                          </p:stCondLst>
                                        </p:cTn>
                                        <p:tgtEl>
                                          <p:spTgt spid="20517"/>
                                        </p:tgtEl>
                                        <p:attrNameLst>
                                          <p:attrName>style.visibility</p:attrName>
                                        </p:attrNameLst>
                                      </p:cBhvr>
                                      <p:to>
                                        <p:strVal val="visible"/>
                                      </p:to>
                                    </p:set>
                                    <p:animEffect transition="in" filter="dissolve">
                                      <p:cBhvr>
                                        <p:cTn id="49" dur="500"/>
                                        <p:tgtEl>
                                          <p:spTgt spid="2051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iterate type="wd">
                                    <p:tmPct val="100000"/>
                                  </p:iterate>
                                  <p:childTnLst>
                                    <p:set>
                                      <p:cBhvr>
                                        <p:cTn id="53" dur="1" fill="hold">
                                          <p:stCondLst>
                                            <p:cond delay="0"/>
                                          </p:stCondLst>
                                        </p:cTn>
                                        <p:tgtEl>
                                          <p:spTgt spid="20489"/>
                                        </p:tgtEl>
                                        <p:attrNameLst>
                                          <p:attrName>style.visibility</p:attrName>
                                        </p:attrNameLst>
                                      </p:cBhvr>
                                      <p:to>
                                        <p:strVal val="visible"/>
                                      </p:to>
                                    </p:set>
                                    <p:animEffect transition="in" filter="dissolve">
                                      <p:cBhvr>
                                        <p:cTn id="54" dur="300"/>
                                        <p:tgtEl>
                                          <p:spTgt spid="2048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grpId="0" nodeType="clickEffect">
                                  <p:stCondLst>
                                    <p:cond delay="0"/>
                                  </p:stCondLst>
                                  <p:iterate type="wd">
                                    <p:tmPct val="100000"/>
                                  </p:iterate>
                                  <p:childTnLst>
                                    <p:set>
                                      <p:cBhvr>
                                        <p:cTn id="58" dur="1" fill="hold">
                                          <p:stCondLst>
                                            <p:cond delay="0"/>
                                          </p:stCondLst>
                                        </p:cTn>
                                        <p:tgtEl>
                                          <p:spTgt spid="20490"/>
                                        </p:tgtEl>
                                        <p:attrNameLst>
                                          <p:attrName>style.visibility</p:attrName>
                                        </p:attrNameLst>
                                      </p:cBhvr>
                                      <p:to>
                                        <p:strVal val="visible"/>
                                      </p:to>
                                    </p:set>
                                    <p:animEffect transition="in" filter="dissolve">
                                      <p:cBhvr>
                                        <p:cTn id="59" dur="300"/>
                                        <p:tgtEl>
                                          <p:spTgt spid="2049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9" presetClass="entr" presetSubtype="0" fill="hold" grpId="0" nodeType="clickEffect">
                                  <p:stCondLst>
                                    <p:cond delay="0"/>
                                  </p:stCondLst>
                                  <p:iterate type="wd">
                                    <p:tmPct val="100000"/>
                                  </p:iterate>
                                  <p:childTnLst>
                                    <p:set>
                                      <p:cBhvr>
                                        <p:cTn id="63" dur="1" fill="hold">
                                          <p:stCondLst>
                                            <p:cond delay="0"/>
                                          </p:stCondLst>
                                        </p:cTn>
                                        <p:tgtEl>
                                          <p:spTgt spid="20492"/>
                                        </p:tgtEl>
                                        <p:attrNameLst>
                                          <p:attrName>style.visibility</p:attrName>
                                        </p:attrNameLst>
                                      </p:cBhvr>
                                      <p:to>
                                        <p:strVal val="visible"/>
                                      </p:to>
                                    </p:set>
                                    <p:animEffect transition="in" filter="dissolve">
                                      <p:cBhvr>
                                        <p:cTn id="64" dur="300"/>
                                        <p:tgtEl>
                                          <p:spTgt spid="20492"/>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20494"/>
                                        </p:tgtEl>
                                        <p:attrNameLst>
                                          <p:attrName>style.visibility</p:attrName>
                                        </p:attrNameLst>
                                      </p:cBhvr>
                                      <p:to>
                                        <p:strVal val="visible"/>
                                      </p:to>
                                    </p:set>
                                    <p:animEffect transition="in" filter="dissolve">
                                      <p:cBhvr>
                                        <p:cTn id="69" dur="500"/>
                                        <p:tgtEl>
                                          <p:spTgt spid="20494"/>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20495"/>
                                        </p:tgtEl>
                                        <p:attrNameLst>
                                          <p:attrName>style.visibility</p:attrName>
                                        </p:attrNameLst>
                                      </p:cBhvr>
                                      <p:to>
                                        <p:strVal val="visible"/>
                                      </p:to>
                                    </p:set>
                                    <p:animEffect transition="in" filter="dissolve">
                                      <p:cBhvr>
                                        <p:cTn id="74" dur="500"/>
                                        <p:tgtEl>
                                          <p:spTgt spid="2049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20496"/>
                                        </p:tgtEl>
                                        <p:attrNameLst>
                                          <p:attrName>style.visibility</p:attrName>
                                        </p:attrNameLst>
                                      </p:cBhvr>
                                      <p:to>
                                        <p:strVal val="visible"/>
                                      </p:to>
                                    </p:set>
                                    <p:animEffect transition="in" filter="dissolve">
                                      <p:cBhvr>
                                        <p:cTn id="79" dur="500"/>
                                        <p:tgtEl>
                                          <p:spTgt spid="20496"/>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20497"/>
                                        </p:tgtEl>
                                        <p:attrNameLst>
                                          <p:attrName>style.visibility</p:attrName>
                                        </p:attrNameLst>
                                      </p:cBhvr>
                                      <p:to>
                                        <p:strVal val="visible"/>
                                      </p:to>
                                    </p:set>
                                    <p:animEffect transition="in" filter="dissolve">
                                      <p:cBhvr>
                                        <p:cTn id="84" dur="500"/>
                                        <p:tgtEl>
                                          <p:spTgt spid="20497"/>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20498"/>
                                        </p:tgtEl>
                                        <p:attrNameLst>
                                          <p:attrName>style.visibility</p:attrName>
                                        </p:attrNameLst>
                                      </p:cBhvr>
                                      <p:to>
                                        <p:strVal val="visible"/>
                                      </p:to>
                                    </p:set>
                                    <p:animEffect transition="in" filter="dissolve">
                                      <p:cBhvr>
                                        <p:cTn id="89" dur="500"/>
                                        <p:tgtEl>
                                          <p:spTgt spid="20498"/>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9" presetClass="entr" presetSubtype="0" fill="hold" grpId="0" nodeType="clickEffect">
                                  <p:stCondLst>
                                    <p:cond delay="0"/>
                                  </p:stCondLst>
                                  <p:childTnLst>
                                    <p:set>
                                      <p:cBhvr>
                                        <p:cTn id="93" dur="1" fill="hold">
                                          <p:stCondLst>
                                            <p:cond delay="0"/>
                                          </p:stCondLst>
                                        </p:cTn>
                                        <p:tgtEl>
                                          <p:spTgt spid="20499"/>
                                        </p:tgtEl>
                                        <p:attrNameLst>
                                          <p:attrName>style.visibility</p:attrName>
                                        </p:attrNameLst>
                                      </p:cBhvr>
                                      <p:to>
                                        <p:strVal val="visible"/>
                                      </p:to>
                                    </p:set>
                                    <p:animEffect transition="in" filter="dissolve">
                                      <p:cBhvr>
                                        <p:cTn id="94" dur="500"/>
                                        <p:tgtEl>
                                          <p:spTgt spid="20499"/>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9" presetClass="entr" presetSubtype="0" fill="hold" grpId="0" nodeType="clickEffect">
                                  <p:stCondLst>
                                    <p:cond delay="0"/>
                                  </p:stCondLst>
                                  <p:childTnLst>
                                    <p:set>
                                      <p:cBhvr>
                                        <p:cTn id="98" dur="1" fill="hold">
                                          <p:stCondLst>
                                            <p:cond delay="0"/>
                                          </p:stCondLst>
                                        </p:cTn>
                                        <p:tgtEl>
                                          <p:spTgt spid="20500"/>
                                        </p:tgtEl>
                                        <p:attrNameLst>
                                          <p:attrName>style.visibility</p:attrName>
                                        </p:attrNameLst>
                                      </p:cBhvr>
                                      <p:to>
                                        <p:strVal val="visible"/>
                                      </p:to>
                                    </p:set>
                                    <p:animEffect transition="in" filter="dissolve">
                                      <p:cBhvr>
                                        <p:cTn id="99" dur="500"/>
                                        <p:tgtEl>
                                          <p:spTgt spid="20500"/>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9" presetClass="entr" presetSubtype="0" fill="hold" grpId="0" nodeType="clickEffect">
                                  <p:stCondLst>
                                    <p:cond delay="0"/>
                                  </p:stCondLst>
                                  <p:iterate type="wd">
                                    <p:tmPct val="100000"/>
                                  </p:iterate>
                                  <p:childTnLst>
                                    <p:set>
                                      <p:cBhvr>
                                        <p:cTn id="103" dur="1" fill="hold">
                                          <p:stCondLst>
                                            <p:cond delay="0"/>
                                          </p:stCondLst>
                                        </p:cTn>
                                        <p:tgtEl>
                                          <p:spTgt spid="20502"/>
                                        </p:tgtEl>
                                        <p:attrNameLst>
                                          <p:attrName>style.visibility</p:attrName>
                                        </p:attrNameLst>
                                      </p:cBhvr>
                                      <p:to>
                                        <p:strVal val="visible"/>
                                      </p:to>
                                    </p:set>
                                    <p:animEffect transition="in" filter="dissolve">
                                      <p:cBhvr>
                                        <p:cTn id="104" dur="300"/>
                                        <p:tgtEl>
                                          <p:spTgt spid="20502"/>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9" presetClass="entr" presetSubtype="0" fill="hold" grpId="0" nodeType="clickEffect">
                                  <p:stCondLst>
                                    <p:cond delay="0"/>
                                  </p:stCondLst>
                                  <p:childTnLst>
                                    <p:set>
                                      <p:cBhvr>
                                        <p:cTn id="108" dur="1" fill="hold">
                                          <p:stCondLst>
                                            <p:cond delay="0"/>
                                          </p:stCondLst>
                                        </p:cTn>
                                        <p:tgtEl>
                                          <p:spTgt spid="20503"/>
                                        </p:tgtEl>
                                        <p:attrNameLst>
                                          <p:attrName>style.visibility</p:attrName>
                                        </p:attrNameLst>
                                      </p:cBhvr>
                                      <p:to>
                                        <p:strVal val="visible"/>
                                      </p:to>
                                    </p:set>
                                    <p:animEffect transition="in" filter="dissolve">
                                      <p:cBhvr>
                                        <p:cTn id="109" dur="500"/>
                                        <p:tgtEl>
                                          <p:spTgt spid="20503"/>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9" presetClass="entr" presetSubtype="0" fill="hold" grpId="0" nodeType="clickEffect">
                                  <p:stCondLst>
                                    <p:cond delay="0"/>
                                  </p:stCondLst>
                                  <p:childTnLst>
                                    <p:set>
                                      <p:cBhvr>
                                        <p:cTn id="113" dur="1" fill="hold">
                                          <p:stCondLst>
                                            <p:cond delay="0"/>
                                          </p:stCondLst>
                                        </p:cTn>
                                        <p:tgtEl>
                                          <p:spTgt spid="20504"/>
                                        </p:tgtEl>
                                        <p:attrNameLst>
                                          <p:attrName>style.visibility</p:attrName>
                                        </p:attrNameLst>
                                      </p:cBhvr>
                                      <p:to>
                                        <p:strVal val="visible"/>
                                      </p:to>
                                    </p:set>
                                    <p:animEffect transition="in" filter="dissolve">
                                      <p:cBhvr>
                                        <p:cTn id="114" dur="500"/>
                                        <p:tgtEl>
                                          <p:spTgt spid="20504"/>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9" presetClass="entr" presetSubtype="0" fill="hold" grpId="0" nodeType="clickEffect">
                                  <p:stCondLst>
                                    <p:cond delay="0"/>
                                  </p:stCondLst>
                                  <p:childTnLst>
                                    <p:set>
                                      <p:cBhvr>
                                        <p:cTn id="118" dur="1" fill="hold">
                                          <p:stCondLst>
                                            <p:cond delay="0"/>
                                          </p:stCondLst>
                                        </p:cTn>
                                        <p:tgtEl>
                                          <p:spTgt spid="20505"/>
                                        </p:tgtEl>
                                        <p:attrNameLst>
                                          <p:attrName>style.visibility</p:attrName>
                                        </p:attrNameLst>
                                      </p:cBhvr>
                                      <p:to>
                                        <p:strVal val="visible"/>
                                      </p:to>
                                    </p:set>
                                    <p:animEffect transition="in" filter="dissolve">
                                      <p:cBhvr>
                                        <p:cTn id="119" dur="500"/>
                                        <p:tgtEl>
                                          <p:spTgt spid="20505"/>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9" presetClass="entr" presetSubtype="0" fill="hold" grpId="0" nodeType="clickEffect">
                                  <p:stCondLst>
                                    <p:cond delay="0"/>
                                  </p:stCondLst>
                                  <p:iterate type="wd">
                                    <p:tmPct val="100000"/>
                                  </p:iterate>
                                  <p:childTnLst>
                                    <p:set>
                                      <p:cBhvr>
                                        <p:cTn id="123" dur="1" fill="hold">
                                          <p:stCondLst>
                                            <p:cond delay="0"/>
                                          </p:stCondLst>
                                        </p:cTn>
                                        <p:tgtEl>
                                          <p:spTgt spid="20518"/>
                                        </p:tgtEl>
                                        <p:attrNameLst>
                                          <p:attrName>style.visibility</p:attrName>
                                        </p:attrNameLst>
                                      </p:cBhvr>
                                      <p:to>
                                        <p:strVal val="visible"/>
                                      </p:to>
                                    </p:set>
                                    <p:animEffect transition="in" filter="dissolve">
                                      <p:cBhvr>
                                        <p:cTn id="124" dur="300"/>
                                        <p:tgtEl>
                                          <p:spTgt spid="20518"/>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9" presetClass="entr" presetSubtype="0" fill="hold" grpId="0" nodeType="clickEffect">
                                  <p:stCondLst>
                                    <p:cond delay="0"/>
                                  </p:stCondLst>
                                  <p:iterate type="wd">
                                    <p:tmPct val="100000"/>
                                  </p:iterate>
                                  <p:childTnLst>
                                    <p:set>
                                      <p:cBhvr>
                                        <p:cTn id="128" dur="1" fill="hold">
                                          <p:stCondLst>
                                            <p:cond delay="0"/>
                                          </p:stCondLst>
                                        </p:cTn>
                                        <p:tgtEl>
                                          <p:spTgt spid="20519"/>
                                        </p:tgtEl>
                                        <p:attrNameLst>
                                          <p:attrName>style.visibility</p:attrName>
                                        </p:attrNameLst>
                                      </p:cBhvr>
                                      <p:to>
                                        <p:strVal val="visible"/>
                                      </p:to>
                                    </p:set>
                                    <p:animEffect transition="in" filter="dissolve">
                                      <p:cBhvr>
                                        <p:cTn id="129" dur="300"/>
                                        <p:tgtEl>
                                          <p:spTgt spid="20519"/>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9" presetClass="entr" presetSubtype="0" fill="hold" grpId="0" nodeType="clickEffect">
                                  <p:stCondLst>
                                    <p:cond delay="0"/>
                                  </p:stCondLst>
                                  <p:childTnLst>
                                    <p:set>
                                      <p:cBhvr>
                                        <p:cTn id="133" dur="1" fill="hold">
                                          <p:stCondLst>
                                            <p:cond delay="0"/>
                                          </p:stCondLst>
                                        </p:cTn>
                                        <p:tgtEl>
                                          <p:spTgt spid="20520"/>
                                        </p:tgtEl>
                                        <p:attrNameLst>
                                          <p:attrName>style.visibility</p:attrName>
                                        </p:attrNameLst>
                                      </p:cBhvr>
                                      <p:to>
                                        <p:strVal val="visible"/>
                                      </p:to>
                                    </p:set>
                                    <p:animEffect transition="in" filter="dissolve">
                                      <p:cBhvr>
                                        <p:cTn id="134" dur="500"/>
                                        <p:tgtEl>
                                          <p:spTgt spid="20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utoUpdateAnimBg="0"/>
      <p:bldP spid="20483" grpId="0" autoUpdateAnimBg="0"/>
      <p:bldP spid="20484" grpId="0" autoUpdateAnimBg="0"/>
      <p:bldP spid="20485" grpId="0" autoUpdateAnimBg="0"/>
      <p:bldP spid="20486" grpId="0" autoUpdateAnimBg="0"/>
      <p:bldP spid="20489" grpId="0" autoUpdateAnimBg="0"/>
      <p:bldP spid="20490" grpId="0" autoUpdateAnimBg="0"/>
      <p:bldP spid="20491" grpId="0" autoUpdateAnimBg="0"/>
      <p:bldP spid="20492" grpId="0" autoUpdateAnimBg="0"/>
      <p:bldP spid="20494" grpId="0" autoUpdateAnimBg="0"/>
      <p:bldP spid="20495" grpId="0" autoUpdateAnimBg="0"/>
      <p:bldP spid="20496" grpId="0" autoUpdateAnimBg="0"/>
      <p:bldP spid="20497" grpId="0" autoUpdateAnimBg="0"/>
      <p:bldP spid="20498" grpId="0" autoUpdateAnimBg="0"/>
      <p:bldP spid="20499" grpId="0" autoUpdateAnimBg="0"/>
      <p:bldP spid="20500" grpId="0" autoUpdateAnimBg="0"/>
      <p:bldP spid="20501" grpId="0" autoUpdateAnimBg="0"/>
      <p:bldP spid="20502" grpId="0" autoUpdateAnimBg="0"/>
      <p:bldP spid="20503" grpId="0" autoUpdateAnimBg="0"/>
      <p:bldP spid="20504" grpId="0" autoUpdateAnimBg="0"/>
      <p:bldP spid="20505" grpId="0" autoUpdateAnimBg="0"/>
      <p:bldP spid="20506" grpId="0" autoUpdateAnimBg="0"/>
      <p:bldP spid="20512" grpId="0" animBg="1"/>
      <p:bldP spid="20513" grpId="0" animBg="1"/>
      <p:bldP spid="20514" grpId="0" autoUpdateAnimBg="0"/>
      <p:bldP spid="20515" grpId="0" autoUpdateAnimBg="0"/>
      <p:bldP spid="20517" grpId="0" autoUpdateAnimBg="0"/>
      <p:bldP spid="20518" grpId="0" autoUpdateAnimBg="0"/>
      <p:bldP spid="20519" grpId="0" autoUpdateAnimBg="0"/>
      <p:bldP spid="20520"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09069" y="1052736"/>
            <a:ext cx="8077789" cy="523220"/>
          </a:xfrm>
          <a:prstGeom prst="rect">
            <a:avLst/>
          </a:prstGeom>
          <a:noFill/>
        </p:spPr>
        <p:txBody>
          <a:bodyPr wrap="none" rtlCol="0">
            <a:spAutoFit/>
          </a:bodyPr>
          <a:lstStyle/>
          <a:p>
            <a:r>
              <a:rPr lang="fr-FR" sz="2800" b="1" dirty="0" smtClean="0">
                <a:latin typeface="Calibri" pitchFamily="34" charset="0"/>
                <a:cs typeface="Calibri" pitchFamily="34" charset="0"/>
              </a:rPr>
              <a:t>COMMENT UTILISER LA VITESSE AEROBIE MAXIMALE</a:t>
            </a:r>
            <a:endParaRPr lang="fr-FR" sz="2800" b="1" dirty="0">
              <a:latin typeface="Calibri" pitchFamily="34" charset="0"/>
              <a:cs typeface="Calibri" pitchFamily="34" charset="0"/>
            </a:endParaRPr>
          </a:p>
        </p:txBody>
      </p:sp>
      <p:sp>
        <p:nvSpPr>
          <p:cNvPr id="6" name="Arc 33"/>
          <p:cNvSpPr>
            <a:spLocks/>
          </p:cNvSpPr>
          <p:nvPr/>
        </p:nvSpPr>
        <p:spPr bwMode="auto">
          <a:xfrm>
            <a:off x="2758852" y="3321695"/>
            <a:ext cx="685800" cy="1368425"/>
          </a:xfrm>
          <a:custGeom>
            <a:avLst/>
            <a:gdLst>
              <a:gd name="T0" fmla="*/ 2147483647 w 21600"/>
              <a:gd name="T1" fmla="*/ 2147483647 h 43099"/>
              <a:gd name="T2" fmla="*/ 2147483647 w 21600"/>
              <a:gd name="T3" fmla="*/ 0 h 43099"/>
              <a:gd name="T4" fmla="*/ 2147483647 w 21600"/>
              <a:gd name="T5" fmla="*/ 2147483647 h 43099"/>
              <a:gd name="T6" fmla="*/ 0 60000 65536"/>
              <a:gd name="T7" fmla="*/ 0 60000 65536"/>
              <a:gd name="T8" fmla="*/ 0 60000 65536"/>
              <a:gd name="T9" fmla="*/ 0 w 21600"/>
              <a:gd name="T10" fmla="*/ 0 h 43099"/>
              <a:gd name="T11" fmla="*/ 21600 w 21600"/>
              <a:gd name="T12" fmla="*/ 43099 h 43099"/>
            </a:gdLst>
            <a:ahLst/>
            <a:cxnLst>
              <a:cxn ang="T6">
                <a:pos x="T0" y="T1"/>
              </a:cxn>
              <a:cxn ang="T7">
                <a:pos x="T2" y="T3"/>
              </a:cxn>
              <a:cxn ang="T8">
                <a:pos x="T4" y="T5"/>
              </a:cxn>
            </a:cxnLst>
            <a:rect l="T9" t="T10" r="T11" b="T12"/>
            <a:pathLst>
              <a:path w="21600" h="43099" fill="none" extrusionOk="0">
                <a:moveTo>
                  <a:pt x="20046" y="43099"/>
                </a:moveTo>
                <a:cubicBezTo>
                  <a:pt x="8749" y="42284"/>
                  <a:pt x="0" y="32881"/>
                  <a:pt x="0" y="21555"/>
                </a:cubicBezTo>
                <a:cubicBezTo>
                  <a:pt x="-1" y="10167"/>
                  <a:pt x="8839" y="736"/>
                  <a:pt x="20203" y="0"/>
                </a:cubicBezTo>
              </a:path>
              <a:path w="21600" h="43099" stroke="0" extrusionOk="0">
                <a:moveTo>
                  <a:pt x="20046" y="43099"/>
                </a:moveTo>
                <a:cubicBezTo>
                  <a:pt x="8749" y="42284"/>
                  <a:pt x="0" y="32881"/>
                  <a:pt x="0" y="21555"/>
                </a:cubicBezTo>
                <a:cubicBezTo>
                  <a:pt x="-1" y="10167"/>
                  <a:pt x="8839" y="736"/>
                  <a:pt x="20203" y="0"/>
                </a:cubicBezTo>
                <a:lnTo>
                  <a:pt x="21600" y="21555"/>
                </a:lnTo>
                <a:lnTo>
                  <a:pt x="20046" y="43099"/>
                </a:lnTo>
                <a:close/>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7" name="Line 34"/>
          <p:cNvSpPr>
            <a:spLocks noChangeShapeType="1"/>
          </p:cNvSpPr>
          <p:nvPr/>
        </p:nvSpPr>
        <p:spPr bwMode="auto">
          <a:xfrm>
            <a:off x="3366864" y="3318520"/>
            <a:ext cx="2133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8" name="Line 35"/>
          <p:cNvSpPr>
            <a:spLocks noChangeShapeType="1"/>
          </p:cNvSpPr>
          <p:nvPr/>
        </p:nvSpPr>
        <p:spPr bwMode="auto">
          <a:xfrm>
            <a:off x="3366864" y="4690120"/>
            <a:ext cx="2133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9" name="Arc 36"/>
          <p:cNvSpPr>
            <a:spLocks/>
          </p:cNvSpPr>
          <p:nvPr/>
        </p:nvSpPr>
        <p:spPr bwMode="auto">
          <a:xfrm rot="10620000">
            <a:off x="5424264" y="3318520"/>
            <a:ext cx="685800" cy="1373188"/>
          </a:xfrm>
          <a:custGeom>
            <a:avLst/>
            <a:gdLst>
              <a:gd name="T0" fmla="*/ 2147483647 w 21600"/>
              <a:gd name="T1" fmla="*/ 2147483647 h 42940"/>
              <a:gd name="T2" fmla="*/ 2147483647 w 21600"/>
              <a:gd name="T3" fmla="*/ 0 h 42940"/>
              <a:gd name="T4" fmla="*/ 2147483647 w 21600"/>
              <a:gd name="T5" fmla="*/ 2147483647 h 42940"/>
              <a:gd name="T6" fmla="*/ 0 60000 65536"/>
              <a:gd name="T7" fmla="*/ 0 60000 65536"/>
              <a:gd name="T8" fmla="*/ 0 60000 65536"/>
              <a:gd name="T9" fmla="*/ 0 w 21600"/>
              <a:gd name="T10" fmla="*/ 0 h 42940"/>
              <a:gd name="T11" fmla="*/ 21600 w 21600"/>
              <a:gd name="T12" fmla="*/ 42940 h 42940"/>
            </a:gdLst>
            <a:ahLst/>
            <a:cxnLst>
              <a:cxn ang="T6">
                <a:pos x="T0" y="T1"/>
              </a:cxn>
              <a:cxn ang="T7">
                <a:pos x="T2" y="T3"/>
              </a:cxn>
              <a:cxn ang="T8">
                <a:pos x="T4" y="T5"/>
              </a:cxn>
            </a:cxnLst>
            <a:rect l="T9" t="T10" r="T11" b="T12"/>
            <a:pathLst>
              <a:path w="21600" h="42940" fill="none" extrusionOk="0">
                <a:moveTo>
                  <a:pt x="18496" y="42939"/>
                </a:moveTo>
                <a:cubicBezTo>
                  <a:pt x="7877" y="41397"/>
                  <a:pt x="0" y="32294"/>
                  <a:pt x="0" y="21564"/>
                </a:cubicBezTo>
                <a:cubicBezTo>
                  <a:pt x="-1" y="10119"/>
                  <a:pt x="8926" y="661"/>
                  <a:pt x="20352" y="0"/>
                </a:cubicBezTo>
              </a:path>
              <a:path w="21600" h="42940" stroke="0" extrusionOk="0">
                <a:moveTo>
                  <a:pt x="18496" y="42939"/>
                </a:moveTo>
                <a:cubicBezTo>
                  <a:pt x="7877" y="41397"/>
                  <a:pt x="0" y="32294"/>
                  <a:pt x="0" y="21564"/>
                </a:cubicBezTo>
                <a:cubicBezTo>
                  <a:pt x="-1" y="10119"/>
                  <a:pt x="8926" y="661"/>
                  <a:pt x="20352" y="0"/>
                </a:cubicBezTo>
                <a:lnTo>
                  <a:pt x="21600" y="21564"/>
                </a:lnTo>
                <a:lnTo>
                  <a:pt x="18496" y="42939"/>
                </a:lnTo>
                <a:close/>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0" name="Line 37"/>
          <p:cNvSpPr>
            <a:spLocks noChangeShapeType="1"/>
          </p:cNvSpPr>
          <p:nvPr/>
        </p:nvSpPr>
        <p:spPr bwMode="auto">
          <a:xfrm flipH="1">
            <a:off x="3366864" y="30899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11" name="Line 38"/>
          <p:cNvSpPr>
            <a:spLocks noChangeShapeType="1"/>
          </p:cNvSpPr>
          <p:nvPr/>
        </p:nvSpPr>
        <p:spPr bwMode="auto">
          <a:xfrm>
            <a:off x="3443064" y="30899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12" name="Line 39"/>
          <p:cNvSpPr>
            <a:spLocks noChangeShapeType="1"/>
          </p:cNvSpPr>
          <p:nvPr/>
        </p:nvSpPr>
        <p:spPr bwMode="auto">
          <a:xfrm flipH="1">
            <a:off x="3366864" y="3242320"/>
            <a:ext cx="15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13" name="Line 40"/>
          <p:cNvSpPr>
            <a:spLocks noChangeShapeType="1"/>
          </p:cNvSpPr>
          <p:nvPr/>
        </p:nvSpPr>
        <p:spPr bwMode="auto">
          <a:xfrm flipH="1">
            <a:off x="3900264" y="30899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14" name="Line 41"/>
          <p:cNvSpPr>
            <a:spLocks noChangeShapeType="1"/>
          </p:cNvSpPr>
          <p:nvPr/>
        </p:nvSpPr>
        <p:spPr bwMode="auto">
          <a:xfrm>
            <a:off x="3976464" y="30899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15" name="Line 42"/>
          <p:cNvSpPr>
            <a:spLocks noChangeShapeType="1"/>
          </p:cNvSpPr>
          <p:nvPr/>
        </p:nvSpPr>
        <p:spPr bwMode="auto">
          <a:xfrm flipH="1">
            <a:off x="3900264" y="3242320"/>
            <a:ext cx="15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16" name="Line 43"/>
          <p:cNvSpPr>
            <a:spLocks noChangeShapeType="1"/>
          </p:cNvSpPr>
          <p:nvPr/>
        </p:nvSpPr>
        <p:spPr bwMode="auto">
          <a:xfrm flipH="1">
            <a:off x="4433664" y="30899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17" name="Line 44"/>
          <p:cNvSpPr>
            <a:spLocks noChangeShapeType="1"/>
          </p:cNvSpPr>
          <p:nvPr/>
        </p:nvSpPr>
        <p:spPr bwMode="auto">
          <a:xfrm>
            <a:off x="4509864" y="30899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18" name="Line 45"/>
          <p:cNvSpPr>
            <a:spLocks noChangeShapeType="1"/>
          </p:cNvSpPr>
          <p:nvPr/>
        </p:nvSpPr>
        <p:spPr bwMode="auto">
          <a:xfrm flipH="1">
            <a:off x="4433664" y="3242320"/>
            <a:ext cx="15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19" name="Line 46"/>
          <p:cNvSpPr>
            <a:spLocks noChangeShapeType="1"/>
          </p:cNvSpPr>
          <p:nvPr/>
        </p:nvSpPr>
        <p:spPr bwMode="auto">
          <a:xfrm flipH="1">
            <a:off x="2833464" y="32423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20" name="Line 47"/>
          <p:cNvSpPr>
            <a:spLocks noChangeShapeType="1"/>
          </p:cNvSpPr>
          <p:nvPr/>
        </p:nvSpPr>
        <p:spPr bwMode="auto">
          <a:xfrm>
            <a:off x="2909664" y="32423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21" name="Line 48"/>
          <p:cNvSpPr>
            <a:spLocks noChangeShapeType="1"/>
          </p:cNvSpPr>
          <p:nvPr/>
        </p:nvSpPr>
        <p:spPr bwMode="auto">
          <a:xfrm flipH="1">
            <a:off x="2833464" y="3394720"/>
            <a:ext cx="15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22" name="Line 49"/>
          <p:cNvSpPr>
            <a:spLocks noChangeShapeType="1"/>
          </p:cNvSpPr>
          <p:nvPr/>
        </p:nvSpPr>
        <p:spPr bwMode="auto">
          <a:xfrm flipH="1">
            <a:off x="2604864" y="36233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23" name="Line 50"/>
          <p:cNvSpPr>
            <a:spLocks noChangeShapeType="1"/>
          </p:cNvSpPr>
          <p:nvPr/>
        </p:nvSpPr>
        <p:spPr bwMode="auto">
          <a:xfrm>
            <a:off x="2681064" y="36233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24" name="Line 51"/>
          <p:cNvSpPr>
            <a:spLocks noChangeShapeType="1"/>
          </p:cNvSpPr>
          <p:nvPr/>
        </p:nvSpPr>
        <p:spPr bwMode="auto">
          <a:xfrm flipH="1">
            <a:off x="2604864" y="3775720"/>
            <a:ext cx="15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25" name="Line 52"/>
          <p:cNvSpPr>
            <a:spLocks noChangeShapeType="1"/>
          </p:cNvSpPr>
          <p:nvPr/>
        </p:nvSpPr>
        <p:spPr bwMode="auto">
          <a:xfrm flipH="1">
            <a:off x="2604864" y="42329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26" name="Line 53"/>
          <p:cNvSpPr>
            <a:spLocks noChangeShapeType="1"/>
          </p:cNvSpPr>
          <p:nvPr/>
        </p:nvSpPr>
        <p:spPr bwMode="auto">
          <a:xfrm>
            <a:off x="2681064" y="42329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27" name="Line 54"/>
          <p:cNvSpPr>
            <a:spLocks noChangeShapeType="1"/>
          </p:cNvSpPr>
          <p:nvPr/>
        </p:nvSpPr>
        <p:spPr bwMode="auto">
          <a:xfrm flipH="1">
            <a:off x="2604864" y="4385320"/>
            <a:ext cx="15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28" name="Line 55"/>
          <p:cNvSpPr>
            <a:spLocks noChangeShapeType="1"/>
          </p:cNvSpPr>
          <p:nvPr/>
        </p:nvSpPr>
        <p:spPr bwMode="auto">
          <a:xfrm flipH="1">
            <a:off x="2909664" y="46139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29" name="Line 56"/>
          <p:cNvSpPr>
            <a:spLocks noChangeShapeType="1"/>
          </p:cNvSpPr>
          <p:nvPr/>
        </p:nvSpPr>
        <p:spPr bwMode="auto">
          <a:xfrm>
            <a:off x="2985864" y="46139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30" name="Line 57"/>
          <p:cNvSpPr>
            <a:spLocks noChangeShapeType="1"/>
          </p:cNvSpPr>
          <p:nvPr/>
        </p:nvSpPr>
        <p:spPr bwMode="auto">
          <a:xfrm flipH="1">
            <a:off x="2909664" y="4766320"/>
            <a:ext cx="15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31" name="Line 58"/>
          <p:cNvSpPr>
            <a:spLocks noChangeShapeType="1"/>
          </p:cNvSpPr>
          <p:nvPr/>
        </p:nvSpPr>
        <p:spPr bwMode="auto">
          <a:xfrm flipH="1">
            <a:off x="3443064" y="47663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32" name="Line 59"/>
          <p:cNvSpPr>
            <a:spLocks noChangeShapeType="1"/>
          </p:cNvSpPr>
          <p:nvPr/>
        </p:nvSpPr>
        <p:spPr bwMode="auto">
          <a:xfrm>
            <a:off x="3519264" y="47663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33" name="Line 60"/>
          <p:cNvSpPr>
            <a:spLocks noChangeShapeType="1"/>
          </p:cNvSpPr>
          <p:nvPr/>
        </p:nvSpPr>
        <p:spPr bwMode="auto">
          <a:xfrm flipH="1">
            <a:off x="3443064" y="4918720"/>
            <a:ext cx="15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34" name="Line 61"/>
          <p:cNvSpPr>
            <a:spLocks noChangeShapeType="1"/>
          </p:cNvSpPr>
          <p:nvPr/>
        </p:nvSpPr>
        <p:spPr bwMode="auto">
          <a:xfrm flipH="1">
            <a:off x="4052664" y="47663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35" name="Line 62"/>
          <p:cNvSpPr>
            <a:spLocks noChangeShapeType="1"/>
          </p:cNvSpPr>
          <p:nvPr/>
        </p:nvSpPr>
        <p:spPr bwMode="auto">
          <a:xfrm>
            <a:off x="4128864" y="47663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36" name="Line 63"/>
          <p:cNvSpPr>
            <a:spLocks noChangeShapeType="1"/>
          </p:cNvSpPr>
          <p:nvPr/>
        </p:nvSpPr>
        <p:spPr bwMode="auto">
          <a:xfrm flipH="1">
            <a:off x="4052664" y="4918720"/>
            <a:ext cx="15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37" name="Line 64"/>
          <p:cNvSpPr>
            <a:spLocks noChangeShapeType="1"/>
          </p:cNvSpPr>
          <p:nvPr/>
        </p:nvSpPr>
        <p:spPr bwMode="auto">
          <a:xfrm flipH="1">
            <a:off x="4662264" y="47663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38" name="Line 65"/>
          <p:cNvSpPr>
            <a:spLocks noChangeShapeType="1"/>
          </p:cNvSpPr>
          <p:nvPr/>
        </p:nvSpPr>
        <p:spPr bwMode="auto">
          <a:xfrm>
            <a:off x="4738464" y="47663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39" name="Line 66"/>
          <p:cNvSpPr>
            <a:spLocks noChangeShapeType="1"/>
          </p:cNvSpPr>
          <p:nvPr/>
        </p:nvSpPr>
        <p:spPr bwMode="auto">
          <a:xfrm flipH="1">
            <a:off x="4662264" y="4918720"/>
            <a:ext cx="15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40" name="Line 67"/>
          <p:cNvSpPr>
            <a:spLocks noChangeShapeType="1"/>
          </p:cNvSpPr>
          <p:nvPr/>
        </p:nvSpPr>
        <p:spPr bwMode="auto">
          <a:xfrm flipH="1">
            <a:off x="5195664" y="47663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41" name="Line 68"/>
          <p:cNvSpPr>
            <a:spLocks noChangeShapeType="1"/>
          </p:cNvSpPr>
          <p:nvPr/>
        </p:nvSpPr>
        <p:spPr bwMode="auto">
          <a:xfrm>
            <a:off x="5271864" y="47663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42" name="Line 69"/>
          <p:cNvSpPr>
            <a:spLocks noChangeShapeType="1"/>
          </p:cNvSpPr>
          <p:nvPr/>
        </p:nvSpPr>
        <p:spPr bwMode="auto">
          <a:xfrm flipH="1">
            <a:off x="5195664" y="4918720"/>
            <a:ext cx="15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43" name="Line 70"/>
          <p:cNvSpPr>
            <a:spLocks noChangeShapeType="1"/>
          </p:cNvSpPr>
          <p:nvPr/>
        </p:nvSpPr>
        <p:spPr bwMode="auto">
          <a:xfrm flipH="1">
            <a:off x="5043264" y="30899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44" name="Line 71"/>
          <p:cNvSpPr>
            <a:spLocks noChangeShapeType="1"/>
          </p:cNvSpPr>
          <p:nvPr/>
        </p:nvSpPr>
        <p:spPr bwMode="auto">
          <a:xfrm>
            <a:off x="5119464" y="30899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45" name="Line 72"/>
          <p:cNvSpPr>
            <a:spLocks noChangeShapeType="1"/>
          </p:cNvSpPr>
          <p:nvPr/>
        </p:nvSpPr>
        <p:spPr bwMode="auto">
          <a:xfrm flipH="1">
            <a:off x="5043264" y="3242320"/>
            <a:ext cx="15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46" name="Line 73"/>
          <p:cNvSpPr>
            <a:spLocks noChangeShapeType="1"/>
          </p:cNvSpPr>
          <p:nvPr/>
        </p:nvSpPr>
        <p:spPr bwMode="auto">
          <a:xfrm flipH="1">
            <a:off x="5576664" y="30899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47" name="Line 74"/>
          <p:cNvSpPr>
            <a:spLocks noChangeShapeType="1"/>
          </p:cNvSpPr>
          <p:nvPr/>
        </p:nvSpPr>
        <p:spPr bwMode="auto">
          <a:xfrm>
            <a:off x="5652864" y="30899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48" name="Line 75"/>
          <p:cNvSpPr>
            <a:spLocks noChangeShapeType="1"/>
          </p:cNvSpPr>
          <p:nvPr/>
        </p:nvSpPr>
        <p:spPr bwMode="auto">
          <a:xfrm flipH="1">
            <a:off x="5576664" y="3242320"/>
            <a:ext cx="15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49" name="Line 76"/>
          <p:cNvSpPr>
            <a:spLocks noChangeShapeType="1"/>
          </p:cNvSpPr>
          <p:nvPr/>
        </p:nvSpPr>
        <p:spPr bwMode="auto">
          <a:xfrm flipH="1">
            <a:off x="6033864" y="34709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50" name="Line 77"/>
          <p:cNvSpPr>
            <a:spLocks noChangeShapeType="1"/>
          </p:cNvSpPr>
          <p:nvPr/>
        </p:nvSpPr>
        <p:spPr bwMode="auto">
          <a:xfrm>
            <a:off x="6110064" y="34709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51" name="Line 78"/>
          <p:cNvSpPr>
            <a:spLocks noChangeShapeType="1"/>
          </p:cNvSpPr>
          <p:nvPr/>
        </p:nvSpPr>
        <p:spPr bwMode="auto">
          <a:xfrm flipH="1">
            <a:off x="6033864" y="3623320"/>
            <a:ext cx="15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52" name="Line 79"/>
          <p:cNvSpPr>
            <a:spLocks noChangeShapeType="1"/>
          </p:cNvSpPr>
          <p:nvPr/>
        </p:nvSpPr>
        <p:spPr bwMode="auto">
          <a:xfrm flipH="1">
            <a:off x="6186264" y="40805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53" name="Line 80"/>
          <p:cNvSpPr>
            <a:spLocks noChangeShapeType="1"/>
          </p:cNvSpPr>
          <p:nvPr/>
        </p:nvSpPr>
        <p:spPr bwMode="auto">
          <a:xfrm>
            <a:off x="6262464" y="40805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54" name="Line 81"/>
          <p:cNvSpPr>
            <a:spLocks noChangeShapeType="1"/>
          </p:cNvSpPr>
          <p:nvPr/>
        </p:nvSpPr>
        <p:spPr bwMode="auto">
          <a:xfrm flipH="1">
            <a:off x="6186264" y="4232920"/>
            <a:ext cx="15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55" name="Line 82"/>
          <p:cNvSpPr>
            <a:spLocks noChangeShapeType="1"/>
          </p:cNvSpPr>
          <p:nvPr/>
        </p:nvSpPr>
        <p:spPr bwMode="auto">
          <a:xfrm flipH="1">
            <a:off x="5805264" y="46139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56" name="Line 83"/>
          <p:cNvSpPr>
            <a:spLocks noChangeShapeType="1"/>
          </p:cNvSpPr>
          <p:nvPr/>
        </p:nvSpPr>
        <p:spPr bwMode="auto">
          <a:xfrm>
            <a:off x="5881464" y="461392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57" name="Line 84"/>
          <p:cNvSpPr>
            <a:spLocks noChangeShapeType="1"/>
          </p:cNvSpPr>
          <p:nvPr/>
        </p:nvSpPr>
        <p:spPr bwMode="auto">
          <a:xfrm flipH="1">
            <a:off x="5805264" y="4766320"/>
            <a:ext cx="15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58" name="Line 85"/>
          <p:cNvSpPr>
            <a:spLocks noChangeShapeType="1"/>
          </p:cNvSpPr>
          <p:nvPr/>
        </p:nvSpPr>
        <p:spPr bwMode="auto">
          <a:xfrm>
            <a:off x="4662264" y="3166120"/>
            <a:ext cx="381000" cy="0"/>
          </a:xfrm>
          <a:prstGeom prst="line">
            <a:avLst/>
          </a:prstGeom>
          <a:noFill/>
          <a:ln w="12700">
            <a:solidFill>
              <a:schemeClr val="tx1"/>
            </a:solidFill>
            <a:prstDash val="dash"/>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fr-FR"/>
          </a:p>
        </p:txBody>
      </p:sp>
      <p:sp>
        <p:nvSpPr>
          <p:cNvPr id="59" name="Rectangle 86"/>
          <p:cNvSpPr>
            <a:spLocks noChangeArrowheads="1"/>
          </p:cNvSpPr>
          <p:nvPr/>
        </p:nvSpPr>
        <p:spPr bwMode="auto">
          <a:xfrm>
            <a:off x="4586064" y="2708920"/>
            <a:ext cx="604333" cy="339196"/>
          </a:xfrm>
          <a:prstGeom prst="rect">
            <a:avLst/>
          </a:prstGeom>
          <a:noFill/>
          <a:ln w="9525">
            <a:noFill/>
            <a:miter lim="800000"/>
            <a:headEnd/>
            <a:tailEnd/>
          </a:ln>
          <a:effectLst/>
        </p:spPr>
        <p:txBody>
          <a:bodyPr wrap="none" lIns="92075" tIns="46038" rIns="92075" bIns="46038">
            <a:spAutoFit/>
          </a:bodyPr>
          <a:lstStyle/>
          <a:p>
            <a:pPr eaLnBrk="0" hangingPunct="0">
              <a:defRPr/>
            </a:pPr>
            <a:r>
              <a:rPr lang="fr-FR" sz="1600" dirty="0">
                <a:solidFill>
                  <a:schemeClr val="bg1"/>
                </a:solidFill>
                <a:effectLst>
                  <a:outerShdw blurRad="38100" dist="38100" dir="2700000" algn="tl">
                    <a:srgbClr val="000000"/>
                  </a:outerShdw>
                </a:effectLst>
                <a:latin typeface="Calibri" pitchFamily="34" charset="0"/>
                <a:cs typeface="Calibri" pitchFamily="34" charset="0"/>
              </a:rPr>
              <a:t>20 m</a:t>
            </a:r>
          </a:p>
        </p:txBody>
      </p:sp>
      <p:sp>
        <p:nvSpPr>
          <p:cNvPr id="60" name="Text Box 87"/>
          <p:cNvSpPr txBox="1">
            <a:spLocks noChangeArrowheads="1"/>
          </p:cNvSpPr>
          <p:nvPr/>
        </p:nvSpPr>
        <p:spPr bwMode="auto">
          <a:xfrm>
            <a:off x="1968277" y="5223520"/>
            <a:ext cx="49799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sz="2000" dirty="0" smtClean="0">
                <a:latin typeface="Arial" charset="0"/>
              </a:rPr>
              <a:t>Test </a:t>
            </a:r>
            <a:r>
              <a:rPr lang="fr-FR" sz="2000" dirty="0">
                <a:latin typeface="Arial" charset="0"/>
              </a:rPr>
              <a:t>VAM-EVAL (Cazorla et Léger, 1993)</a:t>
            </a:r>
          </a:p>
        </p:txBody>
      </p:sp>
      <p:sp>
        <p:nvSpPr>
          <p:cNvPr id="61" name="Text Box 89"/>
          <p:cNvSpPr txBox="1">
            <a:spLocks noChangeArrowheads="1"/>
          </p:cNvSpPr>
          <p:nvPr/>
        </p:nvSpPr>
        <p:spPr bwMode="auto">
          <a:xfrm>
            <a:off x="3049364" y="3682058"/>
            <a:ext cx="26400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fr-FR" sz="1600" b="1">
                <a:latin typeface="Arial" charset="0"/>
              </a:rPr>
              <a:t>Paliers de 1 min</a:t>
            </a:r>
          </a:p>
          <a:p>
            <a:pPr algn="ctr"/>
            <a:r>
              <a:rPr lang="fr-FR" sz="1600" b="1">
                <a:latin typeface="Arial" charset="0"/>
              </a:rPr>
              <a:t>Incrémentation : 1/2 km/h</a:t>
            </a:r>
          </a:p>
        </p:txBody>
      </p:sp>
    </p:spTree>
    <p:extLst>
      <p:ext uri="{BB962C8B-B14F-4D97-AF65-F5344CB8AC3E}">
        <p14:creationId xmlns:p14="http://schemas.microsoft.com/office/powerpoint/2010/main" val="5469690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664" name="Group 112"/>
          <p:cNvGraphicFramePr>
            <a:graphicFrameLocks noGrp="1"/>
          </p:cNvGraphicFramePr>
          <p:nvPr/>
        </p:nvGraphicFramePr>
        <p:xfrm>
          <a:off x="107950" y="500063"/>
          <a:ext cx="8821737" cy="6272212"/>
        </p:xfrm>
        <a:graphic>
          <a:graphicData uri="http://schemas.openxmlformats.org/drawingml/2006/table">
            <a:tbl>
              <a:tblPr/>
              <a:tblGrid>
                <a:gridCol w="1295698"/>
                <a:gridCol w="216024"/>
                <a:gridCol w="3175115"/>
                <a:gridCol w="4134900"/>
              </a:tblGrid>
              <a:tr h="6350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rgbClr val="FFFF00"/>
                          </a:solidFill>
                          <a:effectLst/>
                          <a:latin typeface="Arial" charset="0"/>
                          <a:cs typeface="Times New Roman" pitchFamily="18" charset="0"/>
                        </a:rPr>
                        <a:t>% de VAM</a:t>
                      </a:r>
                      <a:endParaRPr kumimoji="0" lang="fr-FR" sz="1600" b="0" i="0" u="none" strike="noStrike" cap="none" normalizeH="0" baseline="0" dirty="0" smtClean="0">
                        <a:ln>
                          <a:noFill/>
                        </a:ln>
                        <a:solidFill>
                          <a:srgbClr val="FFFF00"/>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600" b="1" i="0" u="none" strike="noStrike" cap="none" normalizeH="0" baseline="0" dirty="0" smtClean="0">
                        <a:ln>
                          <a:noFill/>
                        </a:ln>
                        <a:solidFill>
                          <a:srgbClr val="FFFF00"/>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rgbClr val="FFFF00"/>
                          </a:solidFill>
                          <a:effectLst/>
                          <a:latin typeface="Arial" charset="0"/>
                          <a:cs typeface="Times New Roman" pitchFamily="18" charset="0"/>
                        </a:rPr>
                        <a:t>TYPE D’EXERCICE</a:t>
                      </a:r>
                      <a:endParaRPr kumimoji="0" lang="fr-FR" sz="1600" b="0" i="0" u="none" strike="noStrike" cap="none" normalizeH="0" baseline="0" dirty="0" smtClean="0">
                        <a:ln>
                          <a:noFill/>
                        </a:ln>
                        <a:solidFill>
                          <a:srgbClr val="FFFF00"/>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rgbClr val="FFFF00"/>
                          </a:solidFill>
                          <a:effectLst/>
                          <a:latin typeface="Arial" charset="0"/>
                          <a:cs typeface="Times New Roman" pitchFamily="18" charset="0"/>
                        </a:rPr>
                        <a:t>EFFETS RECHERCHÉS. </a:t>
                      </a:r>
                      <a:endParaRPr kumimoji="0" lang="fr-FR" sz="1600" b="0" i="0" u="none" strike="noStrike" cap="none" normalizeH="0" baseline="0" dirty="0" smtClean="0">
                        <a:ln>
                          <a:noFill/>
                        </a:ln>
                        <a:solidFill>
                          <a:srgbClr val="FFFF00"/>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dirty="0" smtClean="0">
                          <a:ln>
                            <a:noFill/>
                          </a:ln>
                          <a:solidFill>
                            <a:srgbClr val="FFFF00"/>
                          </a:solidFill>
                          <a:effectLst/>
                          <a:latin typeface="Arial" charset="0"/>
                          <a:cs typeface="Times New Roman" pitchFamily="18" charset="0"/>
                        </a:rPr>
                        <a:t>MOMENTS DE LA SAISON</a:t>
                      </a:r>
                      <a:endParaRPr kumimoji="0" lang="fr-FR" sz="1600" b="0" i="0" u="none" strike="noStrike" cap="none" normalizeH="0" baseline="0" dirty="0" smtClean="0">
                        <a:ln>
                          <a:noFill/>
                        </a:ln>
                        <a:solidFill>
                          <a:srgbClr val="FFFF00"/>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r>
              <a:tr h="6604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chemeClr val="bg1"/>
                          </a:solidFill>
                          <a:effectLst/>
                          <a:latin typeface="Arial" charset="0"/>
                          <a:cs typeface="Times New Roman" pitchFamily="18" charset="0"/>
                        </a:rPr>
                        <a:t>50 à 55</a:t>
                      </a:r>
                      <a:endParaRPr kumimoji="0" lang="fr-FR" sz="1600" b="0" i="0" u="none" strike="noStrike" cap="none" normalizeH="0" baseline="0" dirty="0" smtClean="0">
                        <a:ln>
                          <a:noFill/>
                        </a:ln>
                        <a:solidFill>
                          <a:schemeClr val="bg1"/>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bg1"/>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chemeClr val="bg1"/>
                          </a:solidFill>
                          <a:effectLst/>
                          <a:latin typeface="Arial" charset="0"/>
                          <a:cs typeface="Times New Roman" pitchFamily="18" charset="0"/>
                        </a:rPr>
                        <a:t>Maintien d’une activité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chemeClr val="bg1"/>
                          </a:solidFill>
                          <a:effectLst/>
                          <a:latin typeface="Arial" charset="0"/>
                          <a:cs typeface="Times New Roman" pitchFamily="18" charset="0"/>
                        </a:rPr>
                        <a:t>physique entre 8 et 10 min</a:t>
                      </a:r>
                      <a:endParaRPr kumimoji="0" lang="fr-FR" sz="1600" b="0" i="0" u="none" strike="noStrike" cap="none" normalizeH="0" baseline="0" dirty="0" smtClean="0">
                        <a:ln>
                          <a:noFill/>
                        </a:ln>
                        <a:solidFill>
                          <a:schemeClr val="bg1"/>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smtClean="0">
                          <a:ln>
                            <a:noFill/>
                          </a:ln>
                          <a:solidFill>
                            <a:schemeClr val="bg1"/>
                          </a:solidFill>
                          <a:effectLst/>
                          <a:latin typeface="Arial" charset="0"/>
                          <a:cs typeface="Times New Roman" pitchFamily="18" charset="0"/>
                        </a:rPr>
                        <a:t>Récupération active après un exercice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smtClean="0">
                          <a:ln>
                            <a:noFill/>
                          </a:ln>
                          <a:solidFill>
                            <a:schemeClr val="bg1"/>
                          </a:solidFill>
                          <a:effectLst/>
                          <a:latin typeface="Arial" charset="0"/>
                          <a:cs typeface="Times New Roman" pitchFamily="18" charset="0"/>
                        </a:rPr>
                        <a:t>lactique</a:t>
                      </a:r>
                      <a:endParaRPr kumimoji="0" lang="fr-FR" sz="1600" b="0" i="0" u="none" strike="noStrike" cap="none" normalizeH="0" baseline="0" smtClean="0">
                        <a:ln>
                          <a:noFill/>
                        </a:ln>
                        <a:solidFill>
                          <a:schemeClr val="bg1"/>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r>
              <a:tr h="8230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chemeClr val="bg1"/>
                          </a:solidFill>
                          <a:effectLst/>
                          <a:latin typeface="Arial" charset="0"/>
                          <a:cs typeface="Times New Roman" pitchFamily="18" charset="0"/>
                        </a:rPr>
                        <a:t>55 à 65</a:t>
                      </a:r>
                      <a:endParaRPr kumimoji="0" lang="fr-FR" sz="1600" b="0" i="0" u="none" strike="noStrike" cap="none" normalizeH="0" baseline="0" dirty="0" smtClean="0">
                        <a:ln>
                          <a:noFill/>
                        </a:ln>
                        <a:solidFill>
                          <a:schemeClr val="bg1"/>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bg1"/>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chemeClr val="bg1"/>
                          </a:solidFill>
                          <a:effectLst/>
                          <a:latin typeface="Arial" charset="0"/>
                          <a:cs typeface="Times New Roman" pitchFamily="18" charset="0"/>
                        </a:rPr>
                        <a:t>Activité physique continue</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chemeClr val="bg1"/>
                          </a:solidFill>
                          <a:effectLst/>
                          <a:latin typeface="Arial" charset="0"/>
                          <a:cs typeface="Times New Roman" pitchFamily="18" charset="0"/>
                        </a:rPr>
                        <a:t>de 7 à 10 min</a:t>
                      </a:r>
                      <a:endParaRPr kumimoji="0" lang="fr-FR" sz="1600" b="0" i="0" u="none" strike="noStrike" cap="none" normalizeH="0" baseline="0" dirty="0" smtClean="0">
                        <a:ln>
                          <a:noFill/>
                        </a:ln>
                        <a:solidFill>
                          <a:schemeClr val="bg1"/>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chemeClr val="bg1"/>
                          </a:solidFill>
                          <a:effectLst/>
                          <a:latin typeface="Arial" charset="0"/>
                          <a:cs typeface="Times New Roman" pitchFamily="18" charset="0"/>
                        </a:rPr>
                        <a:t>Échauffement avant un entraînement. Sans effet sur le développement de la capacité aérobie </a:t>
                      </a:r>
                      <a:endParaRPr kumimoji="0" lang="fr-FR" sz="1600" b="0" i="0" u="none" strike="noStrike" cap="none" normalizeH="0" baseline="0" dirty="0" smtClean="0">
                        <a:ln>
                          <a:noFill/>
                        </a:ln>
                        <a:solidFill>
                          <a:schemeClr val="bg1"/>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r>
              <a:tr h="61760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chemeClr val="bg1"/>
                          </a:solidFill>
                          <a:effectLst/>
                          <a:latin typeface="Arial" charset="0"/>
                          <a:cs typeface="Times New Roman" pitchFamily="18" charset="0"/>
                        </a:rPr>
                        <a:t>65 à 75</a:t>
                      </a:r>
                      <a:endParaRPr kumimoji="0" lang="fr-FR" sz="1600" b="0" i="0" u="none" strike="noStrike" cap="none" normalizeH="0" baseline="0" dirty="0" smtClean="0">
                        <a:ln>
                          <a:noFill/>
                        </a:ln>
                        <a:solidFill>
                          <a:schemeClr val="bg1"/>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bg1"/>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smtClean="0">
                          <a:ln>
                            <a:noFill/>
                          </a:ln>
                          <a:solidFill>
                            <a:schemeClr val="bg1"/>
                          </a:solidFill>
                          <a:effectLst/>
                          <a:latin typeface="Arial" charset="0"/>
                          <a:cs typeface="Times New Roman" pitchFamily="18" charset="0"/>
                        </a:rPr>
                        <a:t>Activité physique continue</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smtClean="0">
                          <a:ln>
                            <a:noFill/>
                          </a:ln>
                          <a:solidFill>
                            <a:schemeClr val="bg1"/>
                          </a:solidFill>
                          <a:effectLst/>
                          <a:latin typeface="Arial" charset="0"/>
                          <a:cs typeface="Times New Roman" pitchFamily="18" charset="0"/>
                        </a:rPr>
                        <a:t>&gt; à 15 min</a:t>
                      </a:r>
                      <a:endParaRPr kumimoji="0" lang="fr-FR" sz="1600" b="0" i="0" u="none" strike="noStrike" cap="none" normalizeH="0" baseline="0" smtClean="0">
                        <a:ln>
                          <a:noFill/>
                        </a:ln>
                        <a:solidFill>
                          <a:schemeClr val="bg1"/>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chemeClr val="bg1"/>
                          </a:solidFill>
                          <a:effectLst/>
                          <a:latin typeface="Arial" charset="0"/>
                          <a:cs typeface="Times New Roman" pitchFamily="18" charset="0"/>
                        </a:rPr>
                        <a:t>Endurance modérée : inter saison.</a:t>
                      </a:r>
                      <a:endParaRPr kumimoji="0" lang="fr-FR" sz="1600" b="0" i="0" u="none" strike="noStrike" cap="none" normalizeH="0" baseline="0" dirty="0" smtClean="0">
                        <a:ln>
                          <a:noFill/>
                        </a:ln>
                        <a:solidFill>
                          <a:schemeClr val="bg1"/>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r>
              <a:tr h="8230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92D050"/>
                          </a:solidFill>
                          <a:effectLst/>
                          <a:latin typeface="Arial" charset="0"/>
                          <a:cs typeface="Times New Roman" pitchFamily="18" charset="0"/>
                        </a:rPr>
                        <a:t>75 à 85</a:t>
                      </a:r>
                      <a:endParaRPr kumimoji="0" lang="fr-FR" sz="1600" b="0" i="0" u="none" strike="noStrike" cap="none" normalizeH="0" baseline="0" dirty="0" smtClean="0">
                        <a:ln>
                          <a:noFill/>
                        </a:ln>
                        <a:solidFill>
                          <a:srgbClr val="92D050"/>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rgbClr val="92D050"/>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92D050"/>
                          </a:solidFill>
                          <a:effectLst/>
                          <a:latin typeface="Arial" charset="0"/>
                          <a:cs typeface="Times New Roman" pitchFamily="18" charset="0"/>
                        </a:rPr>
                        <a:t>Courses ou exercices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92D050"/>
                          </a:solidFill>
                          <a:effectLst/>
                          <a:latin typeface="Arial" charset="0"/>
                          <a:cs typeface="Times New Roman" pitchFamily="18" charset="0"/>
                        </a:rPr>
                        <a:t>continus &gt; 15 min </a:t>
                      </a:r>
                      <a:endParaRPr kumimoji="0" lang="fr-FR" sz="1600" b="0" i="0" u="none" strike="noStrike" cap="none" normalizeH="0" baseline="0" dirty="0" smtClean="0">
                        <a:ln>
                          <a:noFill/>
                        </a:ln>
                        <a:solidFill>
                          <a:srgbClr val="92D050"/>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92D050"/>
                          </a:solidFill>
                          <a:effectLst/>
                          <a:latin typeface="Arial" charset="0"/>
                          <a:cs typeface="Times New Roman" pitchFamily="18" charset="0"/>
                        </a:rPr>
                        <a:t>Développement de l’endurance spécifique :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92D050"/>
                          </a:solidFill>
                          <a:effectLst/>
                          <a:latin typeface="Arial" charset="0"/>
                          <a:cs typeface="Times New Roman" pitchFamily="18" charset="0"/>
                        </a:rPr>
                        <a:t>période préparatoire et de compétition: fin inter saison (sports </a:t>
                      </a:r>
                      <a:r>
                        <a:rPr kumimoji="0" lang="fr-FR" sz="1600" b="0" i="0" u="none" strike="noStrike" cap="none" normalizeH="0" baseline="0" dirty="0" err="1" smtClean="0">
                          <a:ln>
                            <a:noFill/>
                          </a:ln>
                          <a:solidFill>
                            <a:srgbClr val="92D050"/>
                          </a:solidFill>
                          <a:effectLst/>
                          <a:latin typeface="Arial" charset="0"/>
                          <a:cs typeface="Times New Roman" pitchFamily="18" charset="0"/>
                        </a:rPr>
                        <a:t>co</a:t>
                      </a:r>
                      <a:r>
                        <a:rPr kumimoji="0" lang="fr-FR" sz="1600" b="0" i="0" u="none" strike="noStrike" cap="none" normalizeH="0" baseline="0" dirty="0" smtClean="0">
                          <a:ln>
                            <a:noFill/>
                          </a:ln>
                          <a:solidFill>
                            <a:srgbClr val="92D050"/>
                          </a:solidFill>
                          <a:effectLst/>
                          <a:latin typeface="Arial" charset="0"/>
                          <a:cs typeface="Times New Roman" pitchFamily="18" charset="0"/>
                        </a:rPr>
                        <a:t>) </a:t>
                      </a:r>
                      <a:endParaRPr kumimoji="0" lang="fr-FR" sz="1600" b="0" i="0" u="none" strike="noStrike" cap="none" normalizeH="0" baseline="0" dirty="0" smtClean="0">
                        <a:ln>
                          <a:noFill/>
                        </a:ln>
                        <a:solidFill>
                          <a:srgbClr val="92D050"/>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r>
              <a:tr h="10669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FFC000"/>
                          </a:solidFill>
                          <a:effectLst/>
                          <a:latin typeface="Arial" charset="0"/>
                          <a:cs typeface="Times New Roman" pitchFamily="18" charset="0"/>
                        </a:rPr>
                        <a:t>85 à 100</a:t>
                      </a:r>
                      <a:endParaRPr kumimoji="0" lang="fr-FR" sz="1600" b="0" i="0" u="none" strike="noStrike" cap="none" normalizeH="0" baseline="0" dirty="0" smtClean="0">
                        <a:ln>
                          <a:noFill/>
                        </a:ln>
                        <a:solidFill>
                          <a:srgbClr val="FFC000"/>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rgbClr val="FFC000"/>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FFC000"/>
                          </a:solidFill>
                          <a:effectLst/>
                          <a:latin typeface="Arial" charset="0"/>
                          <a:cs typeface="Times New Roman" pitchFamily="18" charset="0"/>
                        </a:rPr>
                        <a:t>Intervalles longs : 3 à 5min</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FFC000"/>
                          </a:solidFill>
                          <a:effectLst/>
                          <a:latin typeface="Arial" charset="0"/>
                          <a:cs typeface="Times New Roman" pitchFamily="18" charset="0"/>
                        </a:rPr>
                        <a:t>récupération  2 à 3 min</a:t>
                      </a:r>
                      <a:endParaRPr kumimoji="0" lang="fr-FR" sz="1600" b="0" i="0" u="none" strike="noStrike" cap="none" normalizeH="0" baseline="0" dirty="0" smtClean="0">
                        <a:ln>
                          <a:noFill/>
                        </a:ln>
                        <a:solidFill>
                          <a:srgbClr val="FFC000"/>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FFC000"/>
                          </a:solidFill>
                          <a:effectLst/>
                          <a:latin typeface="Arial" charset="0"/>
                          <a:cs typeface="Times New Roman" pitchFamily="18" charset="0"/>
                        </a:rPr>
                        <a:t>Développement de la puissance aérobie maximale et de l’endurance lactique. Période pré compétitive et de compétition (sports collectifs) </a:t>
                      </a:r>
                      <a:endParaRPr kumimoji="0" lang="fr-FR" sz="1600" b="0" i="0" u="none" strike="noStrike" cap="none" normalizeH="0" baseline="0" dirty="0" smtClean="0">
                        <a:ln>
                          <a:noFill/>
                        </a:ln>
                        <a:solidFill>
                          <a:srgbClr val="FFC000"/>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r>
              <a:tr h="8230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chemeClr val="bg1"/>
                          </a:solidFill>
                          <a:effectLst/>
                          <a:latin typeface="Arial" charset="0"/>
                          <a:cs typeface="Times New Roman" pitchFamily="18" charset="0"/>
                        </a:rPr>
                        <a:t>100 à 130 </a:t>
                      </a: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bg1"/>
                        </a:solidFill>
                        <a:effectLst/>
                        <a:latin typeface="Arial" charset="0"/>
                        <a:cs typeface="Times New Roman" pitchFamily="18"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chemeClr val="bg1"/>
                          </a:solidFill>
                          <a:effectLst/>
                          <a:latin typeface="Arial" charset="0"/>
                          <a:cs typeface="Times New Roman" pitchFamily="18" charset="0"/>
                        </a:rPr>
                        <a:t>Intermittent court (15s-15s)</a:t>
                      </a:r>
                      <a:endParaRPr kumimoji="0" lang="fr-FR" sz="1600" b="0" i="0" u="none" strike="noStrike" cap="none" normalizeH="0" baseline="0" dirty="0" smtClean="0">
                        <a:ln>
                          <a:noFill/>
                        </a:ln>
                        <a:solidFill>
                          <a:schemeClr val="bg1"/>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chemeClr val="bg1"/>
                          </a:solidFill>
                          <a:effectLst/>
                          <a:latin typeface="Arial" charset="0"/>
                          <a:cs typeface="Times New Roman" pitchFamily="18" charset="0"/>
                        </a:rPr>
                        <a:t>Développement de la puissance aérobie maximale. Début de saison et période de compétition (sports </a:t>
                      </a:r>
                      <a:r>
                        <a:rPr kumimoji="0" lang="fr-FR" sz="1600" b="0" i="0" u="none" strike="noStrike" cap="none" normalizeH="0" baseline="0" dirty="0" err="1" smtClean="0">
                          <a:ln>
                            <a:noFill/>
                          </a:ln>
                          <a:solidFill>
                            <a:schemeClr val="bg1"/>
                          </a:solidFill>
                          <a:effectLst/>
                          <a:latin typeface="Arial" charset="0"/>
                          <a:cs typeface="Times New Roman" pitchFamily="18" charset="0"/>
                        </a:rPr>
                        <a:t>co</a:t>
                      </a:r>
                      <a:r>
                        <a:rPr kumimoji="0" lang="fr-FR" sz="1600" b="0" i="0" u="none" strike="noStrike" cap="none" normalizeH="0" baseline="0" dirty="0" smtClean="0">
                          <a:ln>
                            <a:noFill/>
                          </a:ln>
                          <a:solidFill>
                            <a:schemeClr val="bg1"/>
                          </a:solidFill>
                          <a:effectLst/>
                          <a:latin typeface="Arial" charset="0"/>
                          <a:cs typeface="Times New Roman" pitchFamily="18" charset="0"/>
                        </a:rPr>
                        <a:t>)</a:t>
                      </a:r>
                      <a:endParaRPr kumimoji="0" lang="fr-FR" sz="1600" b="0" i="0" u="none" strike="noStrike" cap="none" normalizeH="0" baseline="0" dirty="0" smtClean="0">
                        <a:ln>
                          <a:noFill/>
                        </a:ln>
                        <a:solidFill>
                          <a:schemeClr val="bg1"/>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r>
              <a:tr h="8230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FFC000"/>
                          </a:solidFill>
                          <a:effectLst/>
                          <a:latin typeface="Arial" charset="0"/>
                          <a:cs typeface="Times New Roman" pitchFamily="18" charset="0"/>
                        </a:rPr>
                        <a:t>100 à 155</a:t>
                      </a:r>
                      <a:endParaRPr kumimoji="0" lang="fr-FR" sz="1600" b="0" i="0" u="none" strike="noStrike" cap="none" normalizeH="0" baseline="0" dirty="0" smtClean="0">
                        <a:ln>
                          <a:noFill/>
                        </a:ln>
                        <a:solidFill>
                          <a:srgbClr val="FFC000"/>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rgbClr val="FFC000"/>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FFC000"/>
                          </a:solidFill>
                          <a:effectLst/>
                          <a:latin typeface="Arial" charset="0"/>
                          <a:cs typeface="Times New Roman" pitchFamily="18" charset="0"/>
                        </a:rPr>
                        <a:t>Exercices par intervalles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FFC000"/>
                          </a:solidFill>
                          <a:effectLst/>
                          <a:latin typeface="Arial" charset="0"/>
                          <a:cs typeface="Times New Roman" pitchFamily="18" charset="0"/>
                        </a:rPr>
                        <a:t>courts : 1 à 2 min R : 4 min</a:t>
                      </a:r>
                      <a:endParaRPr kumimoji="0" lang="fr-FR" sz="1600" b="0" i="0" u="none" strike="noStrike" cap="none" normalizeH="0" baseline="0" dirty="0" smtClean="0">
                        <a:ln>
                          <a:noFill/>
                        </a:ln>
                        <a:solidFill>
                          <a:srgbClr val="FFC000"/>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FFC000"/>
                          </a:solidFill>
                          <a:effectLst/>
                          <a:latin typeface="Arial" charset="0"/>
                          <a:cs typeface="Times New Roman" pitchFamily="18" charset="0"/>
                        </a:rPr>
                        <a:t>Endurance et puissance anaérobie lactique. Période de pré compétition (sportif bien entraîné) </a:t>
                      </a:r>
                      <a:endParaRPr kumimoji="0" lang="fr-FR" sz="1600" b="0" i="0" u="none" strike="noStrike" cap="none" normalizeH="0" baseline="0" dirty="0" smtClean="0">
                        <a:ln>
                          <a:noFill/>
                        </a:ln>
                        <a:solidFill>
                          <a:srgbClr val="FFC000"/>
                        </a:solidFill>
                        <a:effectLst/>
                        <a:latin typeface="Arial" charset="0"/>
                        <a:cs typeface="Arial" charset="0"/>
                      </a:endParaRPr>
                    </a:p>
                  </a:txBody>
                  <a:tcPr marT="45725" marB="4572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r>
            </a:tbl>
          </a:graphicData>
        </a:graphic>
      </p:graphicFrame>
      <p:sp>
        <p:nvSpPr>
          <p:cNvPr id="61489" name="Text Box 59"/>
          <p:cNvSpPr txBox="1">
            <a:spLocks noChangeArrowheads="1"/>
          </p:cNvSpPr>
          <p:nvPr/>
        </p:nvSpPr>
        <p:spPr bwMode="auto">
          <a:xfrm>
            <a:off x="71438" y="0"/>
            <a:ext cx="9167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fr-FR" smtClean="0">
                <a:solidFill>
                  <a:srgbClr val="FFFFFF"/>
                </a:solidFill>
                <a:latin typeface="Calibri" pitchFamily="34" charset="0"/>
              </a:rPr>
              <a:t>Impacts physiologiques obtenus par les différents pourcentages de VAM</a:t>
            </a:r>
          </a:p>
        </p:txBody>
      </p:sp>
    </p:spTree>
    <p:extLst>
      <p:ext uri="{BB962C8B-B14F-4D97-AF65-F5344CB8AC3E}">
        <p14:creationId xmlns:p14="http://schemas.microsoft.com/office/powerpoint/2010/main" val="38998977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17500" y="1533525"/>
            <a:ext cx="8750300" cy="5322888"/>
          </a:xfrm>
          <a:prstGeom prst="rect">
            <a:avLst/>
          </a:prstGeom>
          <a:noFill/>
          <a:ln w="127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47" name="Line 3"/>
          <p:cNvSpPr>
            <a:spLocks noChangeShapeType="1"/>
          </p:cNvSpPr>
          <p:nvPr/>
        </p:nvSpPr>
        <p:spPr bwMode="auto">
          <a:xfrm>
            <a:off x="1828800" y="1914525"/>
            <a:ext cx="2438400" cy="0"/>
          </a:xfrm>
          <a:prstGeom prst="line">
            <a:avLst/>
          </a:prstGeom>
          <a:noFill/>
          <a:ln w="12700">
            <a:solidFill>
              <a:srgbClr val="FFFF00"/>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48" name="Line 4"/>
          <p:cNvSpPr>
            <a:spLocks noChangeShapeType="1"/>
          </p:cNvSpPr>
          <p:nvPr/>
        </p:nvSpPr>
        <p:spPr bwMode="auto">
          <a:xfrm>
            <a:off x="1828800" y="2524125"/>
            <a:ext cx="2971800" cy="0"/>
          </a:xfrm>
          <a:prstGeom prst="line">
            <a:avLst/>
          </a:prstGeom>
          <a:noFill/>
          <a:ln w="12700">
            <a:solidFill>
              <a:srgbClr val="FFFF00"/>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49" name="Line 5"/>
          <p:cNvSpPr>
            <a:spLocks noChangeShapeType="1"/>
          </p:cNvSpPr>
          <p:nvPr/>
        </p:nvSpPr>
        <p:spPr bwMode="auto">
          <a:xfrm>
            <a:off x="1828800" y="3133725"/>
            <a:ext cx="3429000" cy="0"/>
          </a:xfrm>
          <a:prstGeom prst="line">
            <a:avLst/>
          </a:prstGeom>
          <a:noFill/>
          <a:ln w="12700">
            <a:solidFill>
              <a:srgbClr val="FFFF00"/>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50" name="Line 6"/>
          <p:cNvSpPr>
            <a:spLocks noChangeShapeType="1"/>
          </p:cNvSpPr>
          <p:nvPr/>
        </p:nvSpPr>
        <p:spPr bwMode="auto">
          <a:xfrm>
            <a:off x="1752600" y="3819525"/>
            <a:ext cx="4267200" cy="0"/>
          </a:xfrm>
          <a:prstGeom prst="line">
            <a:avLst/>
          </a:prstGeom>
          <a:noFill/>
          <a:ln w="12700">
            <a:solidFill>
              <a:srgbClr val="FFFF00"/>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51" name="Line 7"/>
          <p:cNvSpPr>
            <a:spLocks noChangeShapeType="1"/>
          </p:cNvSpPr>
          <p:nvPr/>
        </p:nvSpPr>
        <p:spPr bwMode="auto">
          <a:xfrm>
            <a:off x="1752600" y="4505325"/>
            <a:ext cx="5334000" cy="0"/>
          </a:xfrm>
          <a:prstGeom prst="line">
            <a:avLst/>
          </a:prstGeom>
          <a:noFill/>
          <a:ln w="12700">
            <a:solidFill>
              <a:srgbClr val="FFFF00"/>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52" name="Rectangle 8"/>
          <p:cNvSpPr>
            <a:spLocks noChangeArrowheads="1"/>
          </p:cNvSpPr>
          <p:nvPr/>
        </p:nvSpPr>
        <p:spPr bwMode="auto">
          <a:xfrm>
            <a:off x="533400" y="1076325"/>
            <a:ext cx="1143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eaLnBrk="0" hangingPunct="0"/>
            <a:r>
              <a:rPr lang="fr-FR" sz="1400" b="1">
                <a:solidFill>
                  <a:schemeClr val="bg1"/>
                </a:solidFill>
              </a:rPr>
              <a:t>GROUPES</a:t>
            </a:r>
          </a:p>
        </p:txBody>
      </p:sp>
      <p:sp>
        <p:nvSpPr>
          <p:cNvPr id="6153" name="Rectangle 9"/>
          <p:cNvSpPr>
            <a:spLocks noChangeArrowheads="1"/>
          </p:cNvSpPr>
          <p:nvPr/>
        </p:nvSpPr>
        <p:spPr bwMode="auto">
          <a:xfrm>
            <a:off x="457200" y="1685925"/>
            <a:ext cx="1219200" cy="293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eaLnBrk="0" hangingPunct="0"/>
            <a:r>
              <a:rPr lang="fr-FR" sz="1400" b="1" dirty="0">
                <a:solidFill>
                  <a:schemeClr val="bg1"/>
                </a:solidFill>
                <a:latin typeface="Times New Roman" pitchFamily="18" charset="0"/>
              </a:rPr>
              <a:t>1 : </a:t>
            </a:r>
            <a:r>
              <a:rPr lang="fr-FR" sz="1400" b="1" dirty="0" smtClean="0">
                <a:solidFill>
                  <a:schemeClr val="bg1"/>
                </a:solidFill>
                <a:latin typeface="Times New Roman" pitchFamily="18" charset="0"/>
              </a:rPr>
              <a:t>15 </a:t>
            </a:r>
            <a:r>
              <a:rPr lang="fr-FR" sz="1400" b="1" dirty="0">
                <a:solidFill>
                  <a:schemeClr val="bg1"/>
                </a:solidFill>
                <a:latin typeface="Times New Roman" pitchFamily="18" charset="0"/>
              </a:rPr>
              <a:t>km/h</a:t>
            </a:r>
          </a:p>
          <a:p>
            <a:pPr defTabSz="762000" eaLnBrk="0" hangingPunct="0"/>
            <a:endParaRPr lang="fr-FR" sz="1400" b="1" dirty="0">
              <a:solidFill>
                <a:schemeClr val="bg1"/>
              </a:solidFill>
              <a:latin typeface="Times New Roman" pitchFamily="18" charset="0"/>
            </a:endParaRPr>
          </a:p>
          <a:p>
            <a:pPr defTabSz="762000" eaLnBrk="0" hangingPunct="0"/>
            <a:endParaRPr lang="fr-FR" sz="1400" b="1" dirty="0">
              <a:solidFill>
                <a:schemeClr val="bg1"/>
              </a:solidFill>
              <a:latin typeface="Times New Roman" pitchFamily="18" charset="0"/>
            </a:endParaRPr>
          </a:p>
          <a:p>
            <a:pPr defTabSz="762000" eaLnBrk="0" hangingPunct="0"/>
            <a:r>
              <a:rPr lang="fr-FR" sz="1400" b="1" dirty="0">
                <a:solidFill>
                  <a:schemeClr val="bg1"/>
                </a:solidFill>
                <a:latin typeface="Times New Roman" pitchFamily="18" charset="0"/>
              </a:rPr>
              <a:t>2 : </a:t>
            </a:r>
            <a:r>
              <a:rPr lang="fr-FR" sz="1400" b="1" dirty="0" smtClean="0">
                <a:solidFill>
                  <a:schemeClr val="bg1"/>
                </a:solidFill>
                <a:latin typeface="Times New Roman" pitchFamily="18" charset="0"/>
              </a:rPr>
              <a:t>16 </a:t>
            </a:r>
            <a:r>
              <a:rPr lang="fr-FR" sz="1400" b="1" dirty="0">
                <a:solidFill>
                  <a:schemeClr val="bg1"/>
                </a:solidFill>
                <a:latin typeface="Times New Roman" pitchFamily="18" charset="0"/>
              </a:rPr>
              <a:t>km/h</a:t>
            </a:r>
          </a:p>
          <a:p>
            <a:pPr defTabSz="762000" eaLnBrk="0" hangingPunct="0"/>
            <a:endParaRPr lang="fr-FR" sz="1400" b="1" dirty="0">
              <a:solidFill>
                <a:schemeClr val="bg1"/>
              </a:solidFill>
              <a:latin typeface="Times New Roman" pitchFamily="18" charset="0"/>
            </a:endParaRPr>
          </a:p>
          <a:p>
            <a:pPr defTabSz="762000" eaLnBrk="0" hangingPunct="0"/>
            <a:endParaRPr lang="fr-FR" sz="1400" b="1" dirty="0">
              <a:solidFill>
                <a:schemeClr val="bg1"/>
              </a:solidFill>
              <a:latin typeface="Times New Roman" pitchFamily="18" charset="0"/>
            </a:endParaRPr>
          </a:p>
          <a:p>
            <a:pPr defTabSz="762000" eaLnBrk="0" hangingPunct="0"/>
            <a:r>
              <a:rPr lang="fr-FR" sz="1400" b="1" dirty="0">
                <a:solidFill>
                  <a:schemeClr val="bg1"/>
                </a:solidFill>
                <a:latin typeface="Times New Roman" pitchFamily="18" charset="0"/>
              </a:rPr>
              <a:t>3 : </a:t>
            </a:r>
            <a:r>
              <a:rPr lang="fr-FR" sz="1400" b="1" dirty="0" smtClean="0">
                <a:solidFill>
                  <a:schemeClr val="bg1"/>
                </a:solidFill>
                <a:latin typeface="Times New Roman" pitchFamily="18" charset="0"/>
              </a:rPr>
              <a:t>17 </a:t>
            </a:r>
            <a:r>
              <a:rPr lang="fr-FR" sz="1400" b="1" dirty="0">
                <a:solidFill>
                  <a:schemeClr val="bg1"/>
                </a:solidFill>
                <a:latin typeface="Times New Roman" pitchFamily="18" charset="0"/>
              </a:rPr>
              <a:t>km/h</a:t>
            </a:r>
          </a:p>
          <a:p>
            <a:pPr defTabSz="762000" eaLnBrk="0" hangingPunct="0"/>
            <a:endParaRPr lang="fr-FR" sz="1400" b="1" dirty="0">
              <a:solidFill>
                <a:schemeClr val="bg1"/>
              </a:solidFill>
              <a:latin typeface="Times New Roman" pitchFamily="18" charset="0"/>
            </a:endParaRPr>
          </a:p>
          <a:p>
            <a:pPr defTabSz="762000" eaLnBrk="0" hangingPunct="0"/>
            <a:endParaRPr lang="fr-FR" sz="1400" b="1" dirty="0">
              <a:solidFill>
                <a:schemeClr val="bg1"/>
              </a:solidFill>
              <a:latin typeface="Times New Roman" pitchFamily="18" charset="0"/>
            </a:endParaRPr>
          </a:p>
          <a:p>
            <a:pPr defTabSz="762000" eaLnBrk="0" hangingPunct="0">
              <a:lnSpc>
                <a:spcPct val="20000"/>
              </a:lnSpc>
            </a:pPr>
            <a:endParaRPr lang="fr-FR" sz="1400" b="1" dirty="0">
              <a:solidFill>
                <a:schemeClr val="bg1"/>
              </a:solidFill>
              <a:latin typeface="Times New Roman" pitchFamily="18" charset="0"/>
            </a:endParaRPr>
          </a:p>
          <a:p>
            <a:pPr defTabSz="762000" eaLnBrk="0" hangingPunct="0"/>
            <a:r>
              <a:rPr lang="fr-FR" sz="1400" b="1" dirty="0">
                <a:solidFill>
                  <a:schemeClr val="bg1"/>
                </a:solidFill>
                <a:latin typeface="Times New Roman" pitchFamily="18" charset="0"/>
              </a:rPr>
              <a:t>4 : </a:t>
            </a:r>
            <a:r>
              <a:rPr lang="fr-FR" sz="1400" b="1" dirty="0" smtClean="0">
                <a:solidFill>
                  <a:schemeClr val="bg1"/>
                </a:solidFill>
                <a:latin typeface="Times New Roman" pitchFamily="18" charset="0"/>
              </a:rPr>
              <a:t>17,5 </a:t>
            </a:r>
            <a:r>
              <a:rPr lang="fr-FR" sz="1400" b="1" dirty="0">
                <a:solidFill>
                  <a:schemeClr val="bg1"/>
                </a:solidFill>
                <a:latin typeface="Times New Roman" pitchFamily="18" charset="0"/>
              </a:rPr>
              <a:t>km/h</a:t>
            </a:r>
          </a:p>
          <a:p>
            <a:pPr defTabSz="762000" eaLnBrk="0" hangingPunct="0"/>
            <a:endParaRPr lang="fr-FR" sz="1400" b="1" dirty="0">
              <a:solidFill>
                <a:schemeClr val="bg1"/>
              </a:solidFill>
              <a:latin typeface="Times New Roman" pitchFamily="18" charset="0"/>
            </a:endParaRPr>
          </a:p>
          <a:p>
            <a:pPr defTabSz="762000" eaLnBrk="0" hangingPunct="0"/>
            <a:endParaRPr lang="fr-FR" sz="1400" b="1" dirty="0">
              <a:solidFill>
                <a:schemeClr val="bg1"/>
              </a:solidFill>
              <a:latin typeface="Times New Roman" pitchFamily="18" charset="0"/>
            </a:endParaRPr>
          </a:p>
          <a:p>
            <a:pPr defTabSz="762000" eaLnBrk="0" hangingPunct="0"/>
            <a:r>
              <a:rPr lang="fr-FR" sz="1400" b="1" dirty="0">
                <a:solidFill>
                  <a:schemeClr val="bg1"/>
                </a:solidFill>
                <a:latin typeface="Times New Roman" pitchFamily="18" charset="0"/>
              </a:rPr>
              <a:t>5 : </a:t>
            </a:r>
            <a:r>
              <a:rPr lang="fr-FR" sz="1400" b="1" dirty="0" smtClean="0">
                <a:solidFill>
                  <a:schemeClr val="bg1"/>
                </a:solidFill>
                <a:latin typeface="Times New Roman" pitchFamily="18" charset="0"/>
              </a:rPr>
              <a:t>18 </a:t>
            </a:r>
            <a:r>
              <a:rPr lang="fr-FR" sz="1400" b="1" dirty="0">
                <a:solidFill>
                  <a:schemeClr val="bg1"/>
                </a:solidFill>
                <a:latin typeface="Times New Roman" pitchFamily="18" charset="0"/>
              </a:rPr>
              <a:t>km/h</a:t>
            </a:r>
          </a:p>
        </p:txBody>
      </p:sp>
      <p:sp>
        <p:nvSpPr>
          <p:cNvPr id="6154" name="Rectangle 10"/>
          <p:cNvSpPr>
            <a:spLocks noChangeArrowheads="1"/>
          </p:cNvSpPr>
          <p:nvPr/>
        </p:nvSpPr>
        <p:spPr bwMode="auto">
          <a:xfrm>
            <a:off x="1752600" y="923925"/>
            <a:ext cx="739140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defTabSz="762000" eaLnBrk="0" hangingPunct="0"/>
            <a:r>
              <a:rPr lang="fr-FR" sz="1600">
                <a:solidFill>
                  <a:schemeClr val="bg1"/>
                </a:solidFill>
                <a:latin typeface="Calibri" pitchFamily="34" charset="0"/>
                <a:cs typeface="Calibri" pitchFamily="34" charset="0"/>
              </a:rPr>
              <a:t> </a:t>
            </a:r>
            <a:r>
              <a:rPr lang="fr-FR" sz="1600" b="1">
                <a:solidFill>
                  <a:schemeClr val="bg1"/>
                </a:solidFill>
                <a:latin typeface="Calibri" pitchFamily="34" charset="0"/>
                <a:cs typeface="Calibri" pitchFamily="34" charset="0"/>
              </a:rPr>
              <a:t>Distances par groupe pour une intensité = 120% de V.A.M. </a:t>
            </a:r>
          </a:p>
          <a:p>
            <a:pPr algn="ctr" defTabSz="762000" eaLnBrk="0" hangingPunct="0"/>
            <a:r>
              <a:rPr lang="fr-FR" sz="1600" b="1">
                <a:solidFill>
                  <a:schemeClr val="bg1"/>
                </a:solidFill>
                <a:latin typeface="Calibri" pitchFamily="34" charset="0"/>
                <a:cs typeface="Calibri" pitchFamily="34" charset="0"/>
              </a:rPr>
              <a:t>[15 s-15 s (x 3 x 10 fois)]</a:t>
            </a:r>
          </a:p>
        </p:txBody>
      </p:sp>
      <p:sp>
        <p:nvSpPr>
          <p:cNvPr id="6155" name="AutoShape 11"/>
          <p:cNvSpPr>
            <a:spLocks noChangeArrowheads="1"/>
          </p:cNvSpPr>
          <p:nvPr/>
        </p:nvSpPr>
        <p:spPr bwMode="auto">
          <a:xfrm>
            <a:off x="4197350" y="2073275"/>
            <a:ext cx="139700" cy="88900"/>
          </a:xfrm>
          <a:prstGeom prst="triangle">
            <a:avLst>
              <a:gd name="adj" fmla="val 49995"/>
            </a:avLst>
          </a:prstGeom>
          <a:solidFill>
            <a:schemeClr val="accent1"/>
          </a:solidFill>
          <a:ln w="127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56" name="AutoShape 13"/>
          <p:cNvSpPr>
            <a:spLocks noChangeArrowheads="1"/>
          </p:cNvSpPr>
          <p:nvPr/>
        </p:nvSpPr>
        <p:spPr bwMode="auto">
          <a:xfrm>
            <a:off x="4197350" y="1616075"/>
            <a:ext cx="139700" cy="88900"/>
          </a:xfrm>
          <a:prstGeom prst="triangle">
            <a:avLst>
              <a:gd name="adj" fmla="val 49995"/>
            </a:avLst>
          </a:prstGeom>
          <a:solidFill>
            <a:schemeClr val="accent1"/>
          </a:solidFill>
          <a:ln w="127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57" name="AutoShape 14"/>
          <p:cNvSpPr>
            <a:spLocks noChangeArrowheads="1"/>
          </p:cNvSpPr>
          <p:nvPr/>
        </p:nvSpPr>
        <p:spPr bwMode="auto">
          <a:xfrm>
            <a:off x="4806950" y="2225675"/>
            <a:ext cx="139700" cy="88900"/>
          </a:xfrm>
          <a:prstGeom prst="triangle">
            <a:avLst>
              <a:gd name="adj" fmla="val 49995"/>
            </a:avLst>
          </a:prstGeom>
          <a:solidFill>
            <a:schemeClr val="accent1"/>
          </a:solidFill>
          <a:ln w="127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58" name="Rectangle 15"/>
          <p:cNvSpPr>
            <a:spLocks noChangeArrowheads="1"/>
          </p:cNvSpPr>
          <p:nvPr/>
        </p:nvSpPr>
        <p:spPr bwMode="auto">
          <a:xfrm>
            <a:off x="3657600" y="4048125"/>
            <a:ext cx="22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eaLnBrk="0" hangingPunct="0">
              <a:spcBef>
                <a:spcPct val="50000"/>
              </a:spcBef>
            </a:pPr>
            <a:endParaRPr lang="fr-FR" sz="2400">
              <a:solidFill>
                <a:schemeClr val="bg1"/>
              </a:solidFill>
              <a:latin typeface="Times New Roman" pitchFamily="18" charset="0"/>
            </a:endParaRPr>
          </a:p>
        </p:txBody>
      </p:sp>
      <p:sp>
        <p:nvSpPr>
          <p:cNvPr id="6159" name="AutoShape 17"/>
          <p:cNvSpPr>
            <a:spLocks noChangeArrowheads="1"/>
          </p:cNvSpPr>
          <p:nvPr/>
        </p:nvSpPr>
        <p:spPr bwMode="auto">
          <a:xfrm>
            <a:off x="4806950" y="2759075"/>
            <a:ext cx="139700" cy="88900"/>
          </a:xfrm>
          <a:prstGeom prst="triangle">
            <a:avLst>
              <a:gd name="adj" fmla="val 49995"/>
            </a:avLst>
          </a:prstGeom>
          <a:solidFill>
            <a:schemeClr val="accent1"/>
          </a:solidFill>
          <a:ln w="127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60" name="AutoShape 18"/>
          <p:cNvSpPr>
            <a:spLocks noChangeArrowheads="1"/>
          </p:cNvSpPr>
          <p:nvPr/>
        </p:nvSpPr>
        <p:spPr bwMode="auto">
          <a:xfrm>
            <a:off x="5264150" y="3368675"/>
            <a:ext cx="139700" cy="88900"/>
          </a:xfrm>
          <a:prstGeom prst="triangle">
            <a:avLst>
              <a:gd name="adj" fmla="val 49995"/>
            </a:avLst>
          </a:prstGeom>
          <a:solidFill>
            <a:schemeClr val="accent1"/>
          </a:solidFill>
          <a:ln w="127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61" name="AutoShape 20"/>
          <p:cNvSpPr>
            <a:spLocks noChangeArrowheads="1"/>
          </p:cNvSpPr>
          <p:nvPr/>
        </p:nvSpPr>
        <p:spPr bwMode="auto">
          <a:xfrm>
            <a:off x="5264150" y="2835275"/>
            <a:ext cx="139700" cy="88900"/>
          </a:xfrm>
          <a:prstGeom prst="triangle">
            <a:avLst>
              <a:gd name="adj" fmla="val 49995"/>
            </a:avLst>
          </a:prstGeom>
          <a:solidFill>
            <a:schemeClr val="accent1"/>
          </a:solidFill>
          <a:ln w="127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62" name="Line 21"/>
          <p:cNvSpPr>
            <a:spLocks noChangeShapeType="1"/>
          </p:cNvSpPr>
          <p:nvPr/>
        </p:nvSpPr>
        <p:spPr bwMode="auto">
          <a:xfrm>
            <a:off x="4267200" y="1685925"/>
            <a:ext cx="0" cy="381000"/>
          </a:xfrm>
          <a:prstGeom prst="line">
            <a:avLst/>
          </a:prstGeom>
          <a:noFill/>
          <a:ln w="127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63" name="Line 22"/>
          <p:cNvSpPr>
            <a:spLocks noChangeShapeType="1"/>
          </p:cNvSpPr>
          <p:nvPr/>
        </p:nvSpPr>
        <p:spPr bwMode="auto">
          <a:xfrm>
            <a:off x="4876800" y="2371725"/>
            <a:ext cx="0" cy="381000"/>
          </a:xfrm>
          <a:prstGeom prst="line">
            <a:avLst/>
          </a:prstGeom>
          <a:noFill/>
          <a:ln w="127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64" name="Line 23"/>
          <p:cNvSpPr>
            <a:spLocks noChangeShapeType="1"/>
          </p:cNvSpPr>
          <p:nvPr/>
        </p:nvSpPr>
        <p:spPr bwMode="auto">
          <a:xfrm flipV="1">
            <a:off x="5334000" y="2905125"/>
            <a:ext cx="0" cy="381000"/>
          </a:xfrm>
          <a:prstGeom prst="line">
            <a:avLst/>
          </a:prstGeom>
          <a:noFill/>
          <a:ln w="127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65" name="AutoShape 25"/>
          <p:cNvSpPr>
            <a:spLocks noChangeArrowheads="1"/>
          </p:cNvSpPr>
          <p:nvPr/>
        </p:nvSpPr>
        <p:spPr bwMode="auto">
          <a:xfrm>
            <a:off x="5949950" y="3521075"/>
            <a:ext cx="139700" cy="88900"/>
          </a:xfrm>
          <a:prstGeom prst="triangle">
            <a:avLst>
              <a:gd name="adj" fmla="val 49995"/>
            </a:avLst>
          </a:prstGeom>
          <a:solidFill>
            <a:schemeClr val="accent1"/>
          </a:solidFill>
          <a:ln w="127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66" name="AutoShape 27"/>
          <p:cNvSpPr>
            <a:spLocks noChangeArrowheads="1"/>
          </p:cNvSpPr>
          <p:nvPr/>
        </p:nvSpPr>
        <p:spPr bwMode="auto">
          <a:xfrm>
            <a:off x="5949950" y="4054475"/>
            <a:ext cx="139700" cy="88900"/>
          </a:xfrm>
          <a:prstGeom prst="triangle">
            <a:avLst>
              <a:gd name="adj" fmla="val 49995"/>
            </a:avLst>
          </a:prstGeom>
          <a:solidFill>
            <a:schemeClr val="accent1"/>
          </a:solidFill>
          <a:ln w="127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67" name="AutoShape 29"/>
          <p:cNvSpPr>
            <a:spLocks noChangeArrowheads="1"/>
          </p:cNvSpPr>
          <p:nvPr/>
        </p:nvSpPr>
        <p:spPr bwMode="auto">
          <a:xfrm>
            <a:off x="7092950" y="4740275"/>
            <a:ext cx="139700" cy="88900"/>
          </a:xfrm>
          <a:prstGeom prst="triangle">
            <a:avLst>
              <a:gd name="adj" fmla="val 49995"/>
            </a:avLst>
          </a:prstGeom>
          <a:solidFill>
            <a:schemeClr val="accent1"/>
          </a:solidFill>
          <a:ln w="127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68" name="AutoShape 30"/>
          <p:cNvSpPr>
            <a:spLocks noChangeArrowheads="1"/>
          </p:cNvSpPr>
          <p:nvPr/>
        </p:nvSpPr>
        <p:spPr bwMode="auto">
          <a:xfrm>
            <a:off x="7092950" y="4130675"/>
            <a:ext cx="139700" cy="88900"/>
          </a:xfrm>
          <a:prstGeom prst="triangle">
            <a:avLst>
              <a:gd name="adj" fmla="val 49995"/>
            </a:avLst>
          </a:prstGeom>
          <a:solidFill>
            <a:schemeClr val="accent1"/>
          </a:solidFill>
          <a:ln w="127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69" name="AutoShape 32"/>
          <p:cNvSpPr>
            <a:spLocks noChangeArrowheads="1"/>
          </p:cNvSpPr>
          <p:nvPr/>
        </p:nvSpPr>
        <p:spPr bwMode="auto">
          <a:xfrm>
            <a:off x="1682750" y="4130675"/>
            <a:ext cx="139700" cy="88900"/>
          </a:xfrm>
          <a:prstGeom prst="triangle">
            <a:avLst>
              <a:gd name="adj" fmla="val 49995"/>
            </a:avLst>
          </a:prstGeom>
          <a:solidFill>
            <a:schemeClr val="accent1"/>
          </a:solidFill>
          <a:ln w="127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70" name="AutoShape 34"/>
          <p:cNvSpPr>
            <a:spLocks noChangeArrowheads="1"/>
          </p:cNvSpPr>
          <p:nvPr/>
        </p:nvSpPr>
        <p:spPr bwMode="auto">
          <a:xfrm>
            <a:off x="1682750" y="3444875"/>
            <a:ext cx="139700" cy="88900"/>
          </a:xfrm>
          <a:prstGeom prst="triangle">
            <a:avLst>
              <a:gd name="adj" fmla="val 49995"/>
            </a:avLst>
          </a:prstGeom>
          <a:solidFill>
            <a:schemeClr val="accent1"/>
          </a:solidFill>
          <a:ln w="127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71" name="AutoShape 37"/>
          <p:cNvSpPr>
            <a:spLocks noChangeArrowheads="1"/>
          </p:cNvSpPr>
          <p:nvPr/>
        </p:nvSpPr>
        <p:spPr bwMode="auto">
          <a:xfrm>
            <a:off x="1682750" y="2682875"/>
            <a:ext cx="139700" cy="88900"/>
          </a:xfrm>
          <a:prstGeom prst="triangle">
            <a:avLst>
              <a:gd name="adj" fmla="val 49995"/>
            </a:avLst>
          </a:prstGeom>
          <a:solidFill>
            <a:schemeClr val="accent1"/>
          </a:solidFill>
          <a:ln w="127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72" name="AutoShape 38"/>
          <p:cNvSpPr>
            <a:spLocks noChangeArrowheads="1"/>
          </p:cNvSpPr>
          <p:nvPr/>
        </p:nvSpPr>
        <p:spPr bwMode="auto">
          <a:xfrm>
            <a:off x="1682750" y="2073275"/>
            <a:ext cx="139700" cy="88900"/>
          </a:xfrm>
          <a:prstGeom prst="triangle">
            <a:avLst>
              <a:gd name="adj" fmla="val 49995"/>
            </a:avLst>
          </a:prstGeom>
          <a:solidFill>
            <a:schemeClr val="accent1"/>
          </a:solidFill>
          <a:ln w="127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73" name="AutoShape 39"/>
          <p:cNvSpPr>
            <a:spLocks noChangeArrowheads="1"/>
          </p:cNvSpPr>
          <p:nvPr/>
        </p:nvSpPr>
        <p:spPr bwMode="auto">
          <a:xfrm>
            <a:off x="1682750" y="1539875"/>
            <a:ext cx="139700" cy="88900"/>
          </a:xfrm>
          <a:prstGeom prst="triangle">
            <a:avLst>
              <a:gd name="adj" fmla="val 49995"/>
            </a:avLst>
          </a:prstGeom>
          <a:solidFill>
            <a:schemeClr val="accent1"/>
          </a:solidFill>
          <a:ln w="127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74" name="AutoShape 40"/>
          <p:cNvSpPr>
            <a:spLocks noChangeArrowheads="1"/>
          </p:cNvSpPr>
          <p:nvPr/>
        </p:nvSpPr>
        <p:spPr bwMode="auto">
          <a:xfrm>
            <a:off x="1682750" y="4664075"/>
            <a:ext cx="139700" cy="88900"/>
          </a:xfrm>
          <a:prstGeom prst="triangle">
            <a:avLst>
              <a:gd name="adj" fmla="val 49995"/>
            </a:avLst>
          </a:prstGeom>
          <a:solidFill>
            <a:schemeClr val="accent1"/>
          </a:solidFill>
          <a:ln w="127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75" name="Line 41"/>
          <p:cNvSpPr>
            <a:spLocks noChangeShapeType="1"/>
          </p:cNvSpPr>
          <p:nvPr/>
        </p:nvSpPr>
        <p:spPr bwMode="auto">
          <a:xfrm>
            <a:off x="1752600" y="1609725"/>
            <a:ext cx="0" cy="3048000"/>
          </a:xfrm>
          <a:prstGeom prst="line">
            <a:avLst/>
          </a:prstGeom>
          <a:noFill/>
          <a:ln w="127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76" name="Rectangle 42"/>
          <p:cNvSpPr>
            <a:spLocks noChangeArrowheads="1"/>
          </p:cNvSpPr>
          <p:nvPr/>
        </p:nvSpPr>
        <p:spPr bwMode="auto">
          <a:xfrm>
            <a:off x="2728913" y="1608138"/>
            <a:ext cx="613951" cy="339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eaLnBrk="0" hangingPunct="0"/>
            <a:r>
              <a:rPr lang="fr-FR" sz="1600" b="1" dirty="0" smtClean="0">
                <a:solidFill>
                  <a:schemeClr val="bg1"/>
                </a:solidFill>
                <a:latin typeface="Times New Roman" pitchFamily="18" charset="0"/>
              </a:rPr>
              <a:t>75 </a:t>
            </a:r>
            <a:r>
              <a:rPr lang="fr-FR" sz="1600" b="1" dirty="0">
                <a:solidFill>
                  <a:schemeClr val="bg1"/>
                </a:solidFill>
                <a:latin typeface="Times New Roman" pitchFamily="18" charset="0"/>
              </a:rPr>
              <a:t>m</a:t>
            </a:r>
          </a:p>
        </p:txBody>
      </p:sp>
      <p:sp>
        <p:nvSpPr>
          <p:cNvPr id="6177" name="Rectangle 43"/>
          <p:cNvSpPr>
            <a:spLocks noChangeArrowheads="1"/>
          </p:cNvSpPr>
          <p:nvPr/>
        </p:nvSpPr>
        <p:spPr bwMode="auto">
          <a:xfrm>
            <a:off x="2590800" y="2219325"/>
            <a:ext cx="914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eaLnBrk="0" hangingPunct="0"/>
            <a:r>
              <a:rPr lang="fr-FR" sz="1200" b="1" dirty="0">
                <a:solidFill>
                  <a:schemeClr val="bg1"/>
                </a:solidFill>
                <a:latin typeface="Times New Roman" pitchFamily="18" charset="0"/>
              </a:rPr>
              <a:t>   </a:t>
            </a:r>
            <a:r>
              <a:rPr lang="fr-FR" sz="1600" b="1" dirty="0" smtClean="0">
                <a:solidFill>
                  <a:schemeClr val="bg1"/>
                </a:solidFill>
                <a:latin typeface="Times New Roman" pitchFamily="18" charset="0"/>
              </a:rPr>
              <a:t>80 </a:t>
            </a:r>
            <a:r>
              <a:rPr lang="fr-FR" sz="1600" b="1" dirty="0">
                <a:solidFill>
                  <a:schemeClr val="bg1"/>
                </a:solidFill>
                <a:latin typeface="Times New Roman" pitchFamily="18" charset="0"/>
              </a:rPr>
              <a:t>m</a:t>
            </a:r>
            <a:r>
              <a:rPr lang="fr-FR" sz="1200" dirty="0">
                <a:solidFill>
                  <a:schemeClr val="bg1"/>
                </a:solidFill>
                <a:latin typeface="Times New Roman" pitchFamily="18" charset="0"/>
              </a:rPr>
              <a:t> </a:t>
            </a:r>
          </a:p>
        </p:txBody>
      </p:sp>
      <p:sp>
        <p:nvSpPr>
          <p:cNvPr id="6178" name="Rectangle 44"/>
          <p:cNvSpPr>
            <a:spLocks noChangeArrowheads="1"/>
          </p:cNvSpPr>
          <p:nvPr/>
        </p:nvSpPr>
        <p:spPr bwMode="auto">
          <a:xfrm>
            <a:off x="2667000" y="2828925"/>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eaLnBrk="0" hangingPunct="0"/>
            <a:r>
              <a:rPr lang="fr-FR" sz="1200" b="1" dirty="0">
                <a:solidFill>
                  <a:schemeClr val="bg1"/>
                </a:solidFill>
                <a:latin typeface="Times New Roman" pitchFamily="18" charset="0"/>
              </a:rPr>
              <a:t> </a:t>
            </a:r>
            <a:r>
              <a:rPr lang="fr-FR" sz="1600" b="1" dirty="0">
                <a:solidFill>
                  <a:schemeClr val="bg1"/>
                </a:solidFill>
                <a:latin typeface="Times New Roman" pitchFamily="18" charset="0"/>
              </a:rPr>
              <a:t>8</a:t>
            </a:r>
            <a:r>
              <a:rPr lang="fr-FR" sz="1600" b="1" dirty="0" smtClean="0">
                <a:solidFill>
                  <a:schemeClr val="bg1"/>
                </a:solidFill>
                <a:latin typeface="Times New Roman" pitchFamily="18" charset="0"/>
              </a:rPr>
              <a:t>5 </a:t>
            </a:r>
            <a:r>
              <a:rPr lang="fr-FR" sz="1600" b="1" dirty="0">
                <a:solidFill>
                  <a:schemeClr val="bg1"/>
                </a:solidFill>
                <a:latin typeface="Times New Roman" pitchFamily="18" charset="0"/>
              </a:rPr>
              <a:t>m</a:t>
            </a:r>
          </a:p>
        </p:txBody>
      </p:sp>
      <p:sp>
        <p:nvSpPr>
          <p:cNvPr id="6179" name="Rectangle 45"/>
          <p:cNvSpPr>
            <a:spLocks noChangeArrowheads="1"/>
          </p:cNvSpPr>
          <p:nvPr/>
        </p:nvSpPr>
        <p:spPr bwMode="auto">
          <a:xfrm>
            <a:off x="2728913" y="3438525"/>
            <a:ext cx="7762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eaLnBrk="0" hangingPunct="0"/>
            <a:r>
              <a:rPr lang="fr-FR" sz="1600" b="1" dirty="0" smtClean="0">
                <a:solidFill>
                  <a:schemeClr val="bg1"/>
                </a:solidFill>
                <a:latin typeface="Times New Roman" pitchFamily="18" charset="0"/>
              </a:rPr>
              <a:t>87,5 </a:t>
            </a:r>
            <a:r>
              <a:rPr lang="fr-FR" sz="1600" b="1" dirty="0">
                <a:solidFill>
                  <a:schemeClr val="bg1"/>
                </a:solidFill>
                <a:latin typeface="Times New Roman" pitchFamily="18" charset="0"/>
              </a:rPr>
              <a:t>m</a:t>
            </a:r>
          </a:p>
        </p:txBody>
      </p:sp>
      <p:sp>
        <p:nvSpPr>
          <p:cNvPr id="6180" name="Rectangle 46"/>
          <p:cNvSpPr>
            <a:spLocks noChangeArrowheads="1"/>
          </p:cNvSpPr>
          <p:nvPr/>
        </p:nvSpPr>
        <p:spPr bwMode="auto">
          <a:xfrm>
            <a:off x="2743200" y="4200525"/>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eaLnBrk="0" hangingPunct="0"/>
            <a:r>
              <a:rPr lang="fr-FR" sz="1600" b="1" dirty="0">
                <a:solidFill>
                  <a:schemeClr val="bg1"/>
                </a:solidFill>
                <a:latin typeface="Times New Roman" pitchFamily="18" charset="0"/>
              </a:rPr>
              <a:t>9</a:t>
            </a:r>
            <a:r>
              <a:rPr lang="fr-FR" sz="1600" b="1" dirty="0" smtClean="0">
                <a:solidFill>
                  <a:schemeClr val="bg1"/>
                </a:solidFill>
                <a:latin typeface="Times New Roman" pitchFamily="18" charset="0"/>
              </a:rPr>
              <a:t>0 </a:t>
            </a:r>
            <a:r>
              <a:rPr lang="fr-FR" sz="1600" b="1" dirty="0">
                <a:solidFill>
                  <a:schemeClr val="bg1"/>
                </a:solidFill>
                <a:latin typeface="Times New Roman" pitchFamily="18" charset="0"/>
              </a:rPr>
              <a:t>m</a:t>
            </a:r>
          </a:p>
        </p:txBody>
      </p:sp>
      <p:sp>
        <p:nvSpPr>
          <p:cNvPr id="6181" name="Line 47"/>
          <p:cNvSpPr>
            <a:spLocks noChangeShapeType="1"/>
          </p:cNvSpPr>
          <p:nvPr/>
        </p:nvSpPr>
        <p:spPr bwMode="auto">
          <a:xfrm>
            <a:off x="6019800" y="3590925"/>
            <a:ext cx="0" cy="457200"/>
          </a:xfrm>
          <a:prstGeom prst="line">
            <a:avLst/>
          </a:prstGeom>
          <a:noFill/>
          <a:ln w="127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82" name="Line 48"/>
          <p:cNvSpPr>
            <a:spLocks noChangeShapeType="1"/>
          </p:cNvSpPr>
          <p:nvPr/>
        </p:nvSpPr>
        <p:spPr bwMode="auto">
          <a:xfrm>
            <a:off x="7162800" y="4200525"/>
            <a:ext cx="0" cy="609600"/>
          </a:xfrm>
          <a:prstGeom prst="line">
            <a:avLst/>
          </a:prstGeom>
          <a:noFill/>
          <a:ln w="127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83" name="Rectangle 49"/>
          <p:cNvSpPr>
            <a:spLocks noChangeArrowheads="1"/>
          </p:cNvSpPr>
          <p:nvPr/>
        </p:nvSpPr>
        <p:spPr bwMode="auto">
          <a:xfrm>
            <a:off x="457200" y="5876925"/>
            <a:ext cx="8640763"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eaLnBrk="0" hangingPunct="0"/>
            <a:r>
              <a:rPr lang="fr-FR" sz="2000" b="1">
                <a:solidFill>
                  <a:schemeClr val="bg1"/>
                </a:solidFill>
                <a:latin typeface="Calibri" pitchFamily="34" charset="0"/>
                <a:cs typeface="Calibri" pitchFamily="34" charset="0"/>
              </a:rPr>
              <a:t>Entraînement intermittent court : 15 s de course et 15 s d’arrêt à une intensité correspondant à 120 % de la V.A.M. à x par 20,30ou 40 fois selon le niveau d’entraînement . Les sportifs sont placés par groupes homogènes de V.A.M.</a:t>
            </a:r>
          </a:p>
        </p:txBody>
      </p:sp>
      <p:sp>
        <p:nvSpPr>
          <p:cNvPr id="6184" name="Rectangle 50"/>
          <p:cNvSpPr>
            <a:spLocks noChangeArrowheads="1"/>
          </p:cNvSpPr>
          <p:nvPr/>
        </p:nvSpPr>
        <p:spPr bwMode="auto">
          <a:xfrm>
            <a:off x="3033713" y="4984750"/>
            <a:ext cx="3671887" cy="461963"/>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defTabSz="762000" eaLnBrk="0" hangingPunct="0"/>
            <a:r>
              <a:rPr lang="fr-FR" b="1">
                <a:solidFill>
                  <a:schemeClr val="bg1"/>
                </a:solidFill>
                <a:latin typeface="Calibri" pitchFamily="34" charset="0"/>
                <a:cs typeface="Calibri" pitchFamily="34" charset="0"/>
              </a:rPr>
              <a:t>Terrain de football </a:t>
            </a:r>
          </a:p>
        </p:txBody>
      </p:sp>
      <p:sp>
        <p:nvSpPr>
          <p:cNvPr id="6185" name="Line 51"/>
          <p:cNvSpPr>
            <a:spLocks noChangeShapeType="1"/>
          </p:cNvSpPr>
          <p:nvPr/>
        </p:nvSpPr>
        <p:spPr bwMode="auto">
          <a:xfrm>
            <a:off x="381000" y="5789613"/>
            <a:ext cx="8763000" cy="0"/>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186" name="Text Box 52"/>
          <p:cNvSpPr txBox="1">
            <a:spLocks noChangeArrowheads="1"/>
          </p:cNvSpPr>
          <p:nvPr/>
        </p:nvSpPr>
        <p:spPr bwMode="auto">
          <a:xfrm>
            <a:off x="31750" y="152400"/>
            <a:ext cx="9302750" cy="708025"/>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sz="2000">
                <a:solidFill>
                  <a:schemeClr val="bg1"/>
                </a:solidFill>
              </a:rPr>
              <a:t>Mise en pace concrète pour l’ensemble des joueurs d’une équipe, d’un exercice </a:t>
            </a:r>
          </a:p>
          <a:p>
            <a:pPr algn="ctr" eaLnBrk="1" hangingPunct="1"/>
            <a:r>
              <a:rPr lang="fr-FR" sz="2000">
                <a:solidFill>
                  <a:schemeClr val="bg1"/>
                </a:solidFill>
              </a:rPr>
              <a:t>intermittent 15-15 à partir des indications fournies par le Biologiciel®</a:t>
            </a:r>
          </a:p>
        </p:txBody>
      </p:sp>
      <p:sp>
        <p:nvSpPr>
          <p:cNvPr id="2" name="ZoneTexte 1"/>
          <p:cNvSpPr txBox="1"/>
          <p:nvPr/>
        </p:nvSpPr>
        <p:spPr>
          <a:xfrm>
            <a:off x="4847912" y="1617980"/>
            <a:ext cx="4337791" cy="646331"/>
          </a:xfrm>
          <a:prstGeom prst="rect">
            <a:avLst/>
          </a:prstGeom>
          <a:noFill/>
        </p:spPr>
        <p:txBody>
          <a:bodyPr wrap="none" rtlCol="0">
            <a:spAutoFit/>
          </a:bodyPr>
          <a:lstStyle/>
          <a:p>
            <a:r>
              <a:rPr lang="fr-FR" dirty="0" smtClean="0">
                <a:latin typeface="Calibri" pitchFamily="34" charset="0"/>
                <a:cs typeface="Calibri" pitchFamily="34" charset="0"/>
              </a:rPr>
              <a:t>Calcul des distances (m) par groupe de VAM</a:t>
            </a:r>
          </a:p>
          <a:p>
            <a:r>
              <a:rPr lang="fr-FR" dirty="0" smtClean="0">
                <a:latin typeface="Calibri" pitchFamily="34" charset="0"/>
                <a:cs typeface="Calibri" pitchFamily="34" charset="0"/>
              </a:rPr>
              <a:t>[(VAM (km/h) x 1,2) / 3,6] x 15 = distance</a:t>
            </a:r>
            <a:endParaRPr lang="fr-FR" dirty="0">
              <a:latin typeface="Calibri" pitchFamily="34" charset="0"/>
              <a:cs typeface="Calibri" pitchFamily="34" charset="0"/>
            </a:endParaRPr>
          </a:p>
        </p:txBody>
      </p:sp>
    </p:spTree>
    <p:extLst>
      <p:ext uri="{BB962C8B-B14F-4D97-AF65-F5344CB8AC3E}">
        <p14:creationId xmlns:p14="http://schemas.microsoft.com/office/powerpoint/2010/main" val="2288586486"/>
      </p:ext>
    </p:extLst>
  </p:cSld>
  <p:clrMapOvr>
    <a:masterClrMapping/>
  </p:clrMapOvr>
  <p:transition spd="slow">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227013" y="1474788"/>
          <a:ext cx="8640762" cy="1555750"/>
        </p:xfrm>
        <a:graphic>
          <a:graphicData uri="http://schemas.openxmlformats.org/drawingml/2006/table">
            <a:tbl>
              <a:tblPr firstRow="1" bandRow="1">
                <a:tableStyleId>{93296810-A885-4BE3-A3E7-6D5BEEA58F35}</a:tableStyleId>
              </a:tblPr>
              <a:tblGrid>
                <a:gridCol w="1080095"/>
                <a:gridCol w="792070"/>
                <a:gridCol w="936083"/>
                <a:gridCol w="1728152"/>
                <a:gridCol w="1368121"/>
                <a:gridCol w="1393212"/>
                <a:gridCol w="1343029"/>
              </a:tblGrid>
              <a:tr h="640603">
                <a:tc>
                  <a:txBody>
                    <a:bodyPr/>
                    <a:lstStyle/>
                    <a:p>
                      <a:r>
                        <a:rPr lang="fr-FR" sz="1800" dirty="0" smtClean="0">
                          <a:latin typeface="Calibri" pitchFamily="34" charset="0"/>
                          <a:cs typeface="Calibri" pitchFamily="34" charset="0"/>
                        </a:rPr>
                        <a:t>Intensité</a:t>
                      </a:r>
                      <a:endParaRPr lang="fr-FR" sz="1800" dirty="0">
                        <a:latin typeface="Calibri" pitchFamily="34" charset="0"/>
                        <a:cs typeface="Calibri" pitchFamily="34" charset="0"/>
                      </a:endParaRPr>
                    </a:p>
                  </a:txBody>
                  <a:tcPr marL="91438" marR="91438" marT="45757" marB="45757"/>
                </a:tc>
                <a:tc>
                  <a:txBody>
                    <a:bodyPr/>
                    <a:lstStyle/>
                    <a:p>
                      <a:r>
                        <a:rPr lang="fr-FR" sz="1800" dirty="0" smtClean="0">
                          <a:latin typeface="Calibri" pitchFamily="34" charset="0"/>
                          <a:cs typeface="Calibri" pitchFamily="34" charset="0"/>
                        </a:rPr>
                        <a:t>Durée</a:t>
                      </a:r>
                    </a:p>
                    <a:p>
                      <a:r>
                        <a:rPr lang="fr-FR" sz="1800" dirty="0" smtClean="0">
                          <a:latin typeface="Calibri" pitchFamily="34" charset="0"/>
                          <a:cs typeface="Calibri" pitchFamily="34" charset="0"/>
                        </a:rPr>
                        <a:t>(*)</a:t>
                      </a:r>
                      <a:endParaRPr lang="fr-FR" sz="1800" dirty="0">
                        <a:latin typeface="Calibri" pitchFamily="34" charset="0"/>
                        <a:cs typeface="Calibri" pitchFamily="34" charset="0"/>
                      </a:endParaRPr>
                    </a:p>
                  </a:txBody>
                  <a:tcPr marL="91438" marR="91438" marT="45757" marB="45757"/>
                </a:tc>
                <a:tc>
                  <a:txBody>
                    <a:bodyPr/>
                    <a:lstStyle/>
                    <a:p>
                      <a:r>
                        <a:rPr lang="fr-FR" sz="1800" dirty="0" smtClean="0">
                          <a:latin typeface="Calibri" pitchFamily="34" charset="0"/>
                          <a:cs typeface="Calibri" pitchFamily="34" charset="0"/>
                        </a:rPr>
                        <a:t>Récup</a:t>
                      </a:r>
                      <a:endParaRPr lang="fr-FR" sz="1800" dirty="0">
                        <a:latin typeface="Calibri" pitchFamily="34" charset="0"/>
                        <a:cs typeface="Calibri" pitchFamily="34" charset="0"/>
                      </a:endParaRPr>
                    </a:p>
                  </a:txBody>
                  <a:tcPr marL="91438" marR="91438" marT="45757" marB="45757"/>
                </a:tc>
                <a:tc>
                  <a:txBody>
                    <a:bodyPr/>
                    <a:lstStyle/>
                    <a:p>
                      <a:r>
                        <a:rPr lang="fr-FR" sz="1800" dirty="0" smtClean="0">
                          <a:latin typeface="Calibri" pitchFamily="34" charset="0"/>
                          <a:cs typeface="Calibri" pitchFamily="34" charset="0"/>
                        </a:rPr>
                        <a:t>Nb de répétions</a:t>
                      </a:r>
                    </a:p>
                    <a:p>
                      <a:r>
                        <a:rPr lang="fr-FR" sz="1800" dirty="0" smtClean="0">
                          <a:latin typeface="Calibri" pitchFamily="34" charset="0"/>
                          <a:cs typeface="Calibri" pitchFamily="34" charset="0"/>
                        </a:rPr>
                        <a:t>/ série (*)</a:t>
                      </a:r>
                      <a:endParaRPr lang="fr-FR" sz="1800" dirty="0">
                        <a:latin typeface="Calibri" pitchFamily="34" charset="0"/>
                        <a:cs typeface="Calibri" pitchFamily="34" charset="0"/>
                      </a:endParaRPr>
                    </a:p>
                  </a:txBody>
                  <a:tcPr marL="91438" marR="91438" marT="45757" marB="45757"/>
                </a:tc>
                <a:tc>
                  <a:txBody>
                    <a:bodyPr/>
                    <a:lstStyle/>
                    <a:p>
                      <a:r>
                        <a:rPr lang="fr-FR" sz="1800" dirty="0" smtClean="0">
                          <a:latin typeface="Calibri" pitchFamily="34" charset="0"/>
                          <a:cs typeface="Calibri" pitchFamily="34" charset="0"/>
                        </a:rPr>
                        <a:t>Nb de séries </a:t>
                      </a:r>
                    </a:p>
                    <a:p>
                      <a:r>
                        <a:rPr lang="fr-FR" sz="1800" dirty="0" smtClean="0">
                          <a:latin typeface="Calibri" pitchFamily="34" charset="0"/>
                          <a:cs typeface="Calibri" pitchFamily="34" charset="0"/>
                        </a:rPr>
                        <a:t>/ séance (*)</a:t>
                      </a:r>
                      <a:endParaRPr lang="fr-FR" sz="1800" dirty="0">
                        <a:latin typeface="Calibri" pitchFamily="34" charset="0"/>
                        <a:cs typeface="Calibri" pitchFamily="34" charset="0"/>
                      </a:endParaRPr>
                    </a:p>
                  </a:txBody>
                  <a:tcPr marL="91438" marR="91438" marT="45757" marB="4575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dirty="0" smtClean="0">
                          <a:latin typeface="Calibri" pitchFamily="34" charset="0"/>
                          <a:cs typeface="Calibri" pitchFamily="34" charset="0"/>
                        </a:rPr>
                        <a:t>Récup entre</a:t>
                      </a:r>
                    </a:p>
                    <a:p>
                      <a:r>
                        <a:rPr lang="fr-FR" sz="1800" dirty="0" smtClean="0">
                          <a:latin typeface="Calibri" pitchFamily="34" charset="0"/>
                          <a:cs typeface="Calibri" pitchFamily="34" charset="0"/>
                        </a:rPr>
                        <a:t>chaque série</a:t>
                      </a:r>
                      <a:r>
                        <a:rPr lang="fr-FR" sz="1800" baseline="0" dirty="0" smtClean="0">
                          <a:latin typeface="Calibri" pitchFamily="34" charset="0"/>
                          <a:cs typeface="Calibri" pitchFamily="34" charset="0"/>
                        </a:rPr>
                        <a:t> </a:t>
                      </a:r>
                      <a:endParaRPr lang="fr-FR" sz="1800" dirty="0">
                        <a:latin typeface="Calibri" pitchFamily="34" charset="0"/>
                        <a:cs typeface="Calibri" pitchFamily="34" charset="0"/>
                      </a:endParaRPr>
                    </a:p>
                  </a:txBody>
                  <a:tcPr marL="91438" marR="91438" marT="45757" marB="45757"/>
                </a:tc>
                <a:tc>
                  <a:txBody>
                    <a:bodyPr/>
                    <a:lstStyle/>
                    <a:p>
                      <a:r>
                        <a:rPr lang="fr-FR" sz="1800" dirty="0" smtClean="0">
                          <a:latin typeface="Calibri" pitchFamily="34" charset="0"/>
                          <a:cs typeface="Calibri" pitchFamily="34" charset="0"/>
                        </a:rPr>
                        <a:t>Nb séance/</a:t>
                      </a:r>
                      <a:r>
                        <a:rPr lang="fr-FR" sz="1800" baseline="0" dirty="0" smtClean="0">
                          <a:latin typeface="Calibri" pitchFamily="34" charset="0"/>
                          <a:cs typeface="Calibri" pitchFamily="34" charset="0"/>
                        </a:rPr>
                        <a:t> </a:t>
                      </a:r>
                    </a:p>
                    <a:p>
                      <a:r>
                        <a:rPr lang="fr-FR" sz="1800" baseline="0" dirty="0" smtClean="0">
                          <a:latin typeface="Calibri" pitchFamily="34" charset="0"/>
                          <a:cs typeface="Calibri" pitchFamily="34" charset="0"/>
                        </a:rPr>
                        <a:t>Semaine (*)</a:t>
                      </a:r>
                      <a:endParaRPr lang="fr-FR" sz="1800" dirty="0">
                        <a:latin typeface="Calibri" pitchFamily="34" charset="0"/>
                        <a:cs typeface="Calibri" pitchFamily="34" charset="0"/>
                      </a:endParaRPr>
                    </a:p>
                  </a:txBody>
                  <a:tcPr marL="91438" marR="91438" marT="45757" marB="45757"/>
                </a:tc>
              </a:tr>
              <a:tr h="915147">
                <a:tc>
                  <a:txBody>
                    <a:bodyPr/>
                    <a:lstStyle/>
                    <a:p>
                      <a:pPr algn="ctr"/>
                      <a:r>
                        <a:rPr lang="fr-FR" sz="1800" b="1" dirty="0" smtClean="0">
                          <a:solidFill>
                            <a:srgbClr val="000000"/>
                          </a:solidFill>
                          <a:latin typeface="Calibri" pitchFamily="34" charset="0"/>
                          <a:cs typeface="Calibri" pitchFamily="34" charset="0"/>
                        </a:rPr>
                        <a:t>Vit. max</a:t>
                      </a:r>
                      <a:endParaRPr lang="fr-FR" sz="1800" b="1" dirty="0">
                        <a:solidFill>
                          <a:srgbClr val="000000"/>
                        </a:solidFill>
                        <a:latin typeface="Calibri" pitchFamily="34" charset="0"/>
                        <a:cs typeface="Calibri" pitchFamily="34" charset="0"/>
                      </a:endParaRPr>
                    </a:p>
                  </a:txBody>
                  <a:tcPr marL="91438" marR="91438" marT="45757" marB="45757">
                    <a:lnR w="6350" cap="flat" cmpd="sng" algn="ctr">
                      <a:solidFill>
                        <a:srgbClr val="000000"/>
                      </a:solidFill>
                      <a:prstDash val="sysDash"/>
                      <a:round/>
                      <a:headEnd type="none" w="med" len="med"/>
                      <a:tailEnd type="none" w="med" len="med"/>
                    </a:lnR>
                    <a:lnB w="6350" cap="flat" cmpd="sng" algn="ctr">
                      <a:solidFill>
                        <a:srgbClr val="000099"/>
                      </a:solidFill>
                      <a:prstDash val="sysDot"/>
                      <a:round/>
                      <a:headEnd type="none" w="med" len="med"/>
                      <a:tailEnd type="none" w="med" len="med"/>
                    </a:lnB>
                  </a:tcPr>
                </a:tc>
                <a:tc>
                  <a:txBody>
                    <a:bodyPr/>
                    <a:lstStyle/>
                    <a:p>
                      <a:pPr algn="ctr"/>
                      <a:r>
                        <a:rPr lang="fr-FR" sz="1800" b="1" dirty="0" smtClean="0">
                          <a:solidFill>
                            <a:srgbClr val="000000"/>
                          </a:solidFill>
                          <a:latin typeface="Calibri" pitchFamily="34" charset="0"/>
                          <a:cs typeface="Calibri" pitchFamily="34" charset="0"/>
                        </a:rPr>
                        <a:t>3 à 5 s</a:t>
                      </a:r>
                    </a:p>
                    <a:p>
                      <a:pPr algn="ctr"/>
                      <a:r>
                        <a:rPr lang="fr-FR" sz="1800" b="1" dirty="0" smtClean="0">
                          <a:solidFill>
                            <a:srgbClr val="000000"/>
                          </a:solidFill>
                          <a:latin typeface="Calibri" pitchFamily="34" charset="0"/>
                          <a:cs typeface="Calibri" pitchFamily="34" charset="0"/>
                        </a:rPr>
                        <a:t>(20 à 30m)</a:t>
                      </a:r>
                      <a:endParaRPr lang="fr-FR" sz="1800" b="1" dirty="0">
                        <a:solidFill>
                          <a:srgbClr val="000000"/>
                        </a:solidFill>
                        <a:latin typeface="Calibri" pitchFamily="34" charset="0"/>
                        <a:cs typeface="Calibri" pitchFamily="34" charset="0"/>
                      </a:endParaRPr>
                    </a:p>
                  </a:txBody>
                  <a:tcPr marL="91438" marR="91438" marT="45757" marB="45757">
                    <a:lnL w="6350" cap="flat" cmpd="sng" algn="ctr">
                      <a:solidFill>
                        <a:srgbClr val="000000"/>
                      </a:solidFill>
                      <a:prstDash val="sysDash"/>
                      <a:round/>
                      <a:headEnd type="none" w="med" len="med"/>
                      <a:tailEnd type="none" w="med" len="med"/>
                    </a:lnL>
                    <a:lnR w="6350" cap="flat" cmpd="sng" algn="ctr">
                      <a:solidFill>
                        <a:srgbClr val="000000"/>
                      </a:solidFill>
                      <a:prstDash val="sysDash"/>
                      <a:round/>
                      <a:headEnd type="none" w="med" len="med"/>
                      <a:tailEnd type="none" w="med" len="med"/>
                    </a:lnR>
                    <a:lnB w="6350" cap="flat" cmpd="sng" algn="ctr">
                      <a:solidFill>
                        <a:srgbClr val="000099"/>
                      </a:solidFill>
                      <a:prstDash val="sysDot"/>
                      <a:round/>
                      <a:headEnd type="none" w="med" len="med"/>
                      <a:tailEnd type="none" w="med" len="med"/>
                    </a:lnB>
                  </a:tcPr>
                </a:tc>
                <a:tc>
                  <a:txBody>
                    <a:bodyPr/>
                    <a:lstStyle/>
                    <a:p>
                      <a:pPr algn="ctr"/>
                      <a:r>
                        <a:rPr lang="fr-FR" sz="1800" b="1" dirty="0" smtClean="0">
                          <a:solidFill>
                            <a:srgbClr val="000000"/>
                          </a:solidFill>
                          <a:latin typeface="Calibri" pitchFamily="34" charset="0"/>
                          <a:cs typeface="Calibri" pitchFamily="34" charset="0"/>
                        </a:rPr>
                        <a:t>Passive  </a:t>
                      </a:r>
                    </a:p>
                    <a:p>
                      <a:pPr algn="ctr"/>
                      <a:r>
                        <a:rPr lang="fr-FR" sz="1800" b="1" dirty="0" smtClean="0">
                          <a:solidFill>
                            <a:srgbClr val="000000"/>
                          </a:solidFill>
                          <a:latin typeface="Calibri" pitchFamily="34" charset="0"/>
                          <a:cs typeface="Calibri" pitchFamily="34" charset="0"/>
                        </a:rPr>
                        <a:t>1 à 2min</a:t>
                      </a:r>
                      <a:endParaRPr lang="fr-FR" sz="1800" b="1" dirty="0">
                        <a:solidFill>
                          <a:srgbClr val="000000"/>
                        </a:solidFill>
                        <a:latin typeface="Calibri" pitchFamily="34" charset="0"/>
                        <a:cs typeface="Calibri" pitchFamily="34" charset="0"/>
                      </a:endParaRPr>
                    </a:p>
                  </a:txBody>
                  <a:tcPr marL="91438" marR="91438" marT="45757" marB="45757">
                    <a:lnL w="6350" cap="flat" cmpd="sng" algn="ctr">
                      <a:solidFill>
                        <a:srgbClr val="000000"/>
                      </a:solidFill>
                      <a:prstDash val="sysDash"/>
                      <a:round/>
                      <a:headEnd type="none" w="med" len="med"/>
                      <a:tailEnd type="none" w="med" len="med"/>
                    </a:lnL>
                    <a:lnR w="6350" cap="flat" cmpd="sng" algn="ctr">
                      <a:solidFill>
                        <a:srgbClr val="000000"/>
                      </a:solidFill>
                      <a:prstDash val="sysDash"/>
                      <a:round/>
                      <a:headEnd type="none" w="med" len="med"/>
                      <a:tailEnd type="none" w="med" len="med"/>
                    </a:lnR>
                    <a:lnB w="6350" cap="flat" cmpd="sng" algn="ctr">
                      <a:solidFill>
                        <a:srgbClr val="000099"/>
                      </a:solidFill>
                      <a:prstDash val="sysDot"/>
                      <a:round/>
                      <a:headEnd type="none" w="med" len="med"/>
                      <a:tailEnd type="none" w="med" len="med"/>
                    </a:lnB>
                  </a:tcPr>
                </a:tc>
                <a:tc>
                  <a:txBody>
                    <a:bodyPr/>
                    <a:lstStyle/>
                    <a:p>
                      <a:pPr algn="ctr"/>
                      <a:r>
                        <a:rPr lang="fr-FR" sz="1800" b="1" dirty="0" smtClean="0">
                          <a:solidFill>
                            <a:srgbClr val="000000"/>
                          </a:solidFill>
                          <a:latin typeface="Calibri" pitchFamily="34" charset="0"/>
                          <a:cs typeface="Calibri" pitchFamily="34" charset="0"/>
                        </a:rPr>
                        <a:t>3 à 6</a:t>
                      </a:r>
                      <a:endParaRPr lang="fr-FR" sz="1800" b="1" dirty="0">
                        <a:solidFill>
                          <a:srgbClr val="000000"/>
                        </a:solidFill>
                        <a:latin typeface="Calibri" pitchFamily="34" charset="0"/>
                        <a:cs typeface="Calibri" pitchFamily="34" charset="0"/>
                      </a:endParaRPr>
                    </a:p>
                  </a:txBody>
                  <a:tcPr marL="91438" marR="91438" marT="45757" marB="45757">
                    <a:lnL w="6350" cap="flat" cmpd="sng" algn="ctr">
                      <a:solidFill>
                        <a:srgbClr val="000000"/>
                      </a:solidFill>
                      <a:prstDash val="sysDash"/>
                      <a:round/>
                      <a:headEnd type="none" w="med" len="med"/>
                      <a:tailEnd type="none" w="med" len="med"/>
                    </a:lnL>
                    <a:lnR w="6350" cap="flat" cmpd="sng" algn="ctr">
                      <a:solidFill>
                        <a:srgbClr val="000000"/>
                      </a:solidFill>
                      <a:prstDash val="sysDash"/>
                      <a:round/>
                      <a:headEnd type="none" w="med" len="med"/>
                      <a:tailEnd type="none" w="med" len="med"/>
                    </a:lnR>
                    <a:lnB w="6350" cap="flat" cmpd="sng" algn="ctr">
                      <a:solidFill>
                        <a:srgbClr val="000099"/>
                      </a:solidFill>
                      <a:prstDash val="sysDot"/>
                      <a:round/>
                      <a:headEnd type="none" w="med" len="med"/>
                      <a:tailEnd type="none" w="med" len="med"/>
                    </a:lnB>
                  </a:tcPr>
                </a:tc>
                <a:tc>
                  <a:txBody>
                    <a:bodyPr/>
                    <a:lstStyle/>
                    <a:p>
                      <a:pPr algn="ctr"/>
                      <a:r>
                        <a:rPr lang="fr-FR" sz="1800" b="1" dirty="0" smtClean="0">
                          <a:solidFill>
                            <a:srgbClr val="000000"/>
                          </a:solidFill>
                          <a:latin typeface="Calibri" pitchFamily="34" charset="0"/>
                          <a:cs typeface="Calibri" pitchFamily="34" charset="0"/>
                        </a:rPr>
                        <a:t>2 à 4</a:t>
                      </a:r>
                      <a:endParaRPr lang="fr-FR" sz="1800" b="1" dirty="0">
                        <a:solidFill>
                          <a:srgbClr val="000000"/>
                        </a:solidFill>
                        <a:latin typeface="Calibri" pitchFamily="34" charset="0"/>
                        <a:cs typeface="Calibri" pitchFamily="34" charset="0"/>
                      </a:endParaRPr>
                    </a:p>
                  </a:txBody>
                  <a:tcPr marL="91438" marR="91438" marT="45757" marB="45757">
                    <a:lnL w="6350" cap="flat" cmpd="sng" algn="ctr">
                      <a:solidFill>
                        <a:srgbClr val="000000"/>
                      </a:solidFill>
                      <a:prstDash val="sysDash"/>
                      <a:round/>
                      <a:headEnd type="none" w="med" len="med"/>
                      <a:tailEnd type="none" w="med" len="med"/>
                    </a:lnL>
                    <a:lnR w="6350" cap="flat" cmpd="sng" algn="ctr">
                      <a:solidFill>
                        <a:srgbClr val="000000"/>
                      </a:solidFill>
                      <a:prstDash val="sysDash"/>
                      <a:round/>
                      <a:headEnd type="none" w="med" len="med"/>
                      <a:tailEnd type="none" w="med" len="med"/>
                    </a:lnR>
                    <a:lnB w="6350" cap="flat" cmpd="sng" algn="ctr">
                      <a:solidFill>
                        <a:srgbClr val="000099"/>
                      </a:solidFill>
                      <a:prstDash val="sysDot"/>
                      <a:round/>
                      <a:headEnd type="none" w="med" len="med"/>
                      <a:tailEnd type="none" w="med" len="med"/>
                    </a:lnB>
                  </a:tcPr>
                </a:tc>
                <a:tc>
                  <a:txBody>
                    <a:bodyPr/>
                    <a:lstStyle/>
                    <a:p>
                      <a:pPr algn="ctr"/>
                      <a:r>
                        <a:rPr lang="fr-FR" sz="1800" b="1" dirty="0" smtClean="0">
                          <a:solidFill>
                            <a:srgbClr val="000000"/>
                          </a:solidFill>
                          <a:latin typeface="Calibri" pitchFamily="34" charset="0"/>
                          <a:cs typeface="Calibri" pitchFamily="34" charset="0"/>
                        </a:rPr>
                        <a:t>Active :</a:t>
                      </a:r>
                    </a:p>
                    <a:p>
                      <a:pPr algn="ctr"/>
                      <a:r>
                        <a:rPr lang="fr-FR" sz="1800" b="1" dirty="0" smtClean="0">
                          <a:solidFill>
                            <a:srgbClr val="000000"/>
                          </a:solidFill>
                          <a:latin typeface="Calibri" pitchFamily="34" charset="0"/>
                          <a:cs typeface="Calibri" pitchFamily="34" charset="0"/>
                        </a:rPr>
                        <a:t>4 à 6 min</a:t>
                      </a:r>
                      <a:endParaRPr lang="fr-FR" sz="1800" b="1" dirty="0">
                        <a:solidFill>
                          <a:srgbClr val="000000"/>
                        </a:solidFill>
                        <a:latin typeface="Calibri" pitchFamily="34" charset="0"/>
                        <a:cs typeface="Calibri" pitchFamily="34" charset="0"/>
                      </a:endParaRPr>
                    </a:p>
                  </a:txBody>
                  <a:tcPr marL="91438" marR="91438" marT="45757" marB="45757">
                    <a:lnL w="6350" cap="flat" cmpd="sng" algn="ctr">
                      <a:solidFill>
                        <a:srgbClr val="000000"/>
                      </a:solidFill>
                      <a:prstDash val="sysDash"/>
                      <a:round/>
                      <a:headEnd type="none" w="med" len="med"/>
                      <a:tailEnd type="none" w="med" len="med"/>
                    </a:lnL>
                    <a:lnR w="6350" cap="flat" cmpd="sng" algn="ctr">
                      <a:solidFill>
                        <a:srgbClr val="000000"/>
                      </a:solidFill>
                      <a:prstDash val="sysDash"/>
                      <a:round/>
                      <a:headEnd type="none" w="med" len="med"/>
                      <a:tailEnd type="none" w="med" len="med"/>
                    </a:lnR>
                    <a:lnB w="6350" cap="flat" cmpd="sng" algn="ctr">
                      <a:solidFill>
                        <a:srgbClr val="000099"/>
                      </a:solidFill>
                      <a:prstDash val="sysDot"/>
                      <a:round/>
                      <a:headEnd type="none" w="med" len="med"/>
                      <a:tailEnd type="none" w="med" len="med"/>
                    </a:lnB>
                  </a:tcPr>
                </a:tc>
                <a:tc>
                  <a:txBody>
                    <a:bodyPr/>
                    <a:lstStyle/>
                    <a:p>
                      <a:pPr algn="ctr"/>
                      <a:r>
                        <a:rPr lang="fr-FR" sz="1800" b="1" dirty="0" smtClean="0">
                          <a:solidFill>
                            <a:srgbClr val="000000"/>
                          </a:solidFill>
                          <a:latin typeface="Calibri" pitchFamily="34" charset="0"/>
                          <a:cs typeface="Calibri" pitchFamily="34" charset="0"/>
                        </a:rPr>
                        <a:t>1 à 3</a:t>
                      </a:r>
                      <a:endParaRPr lang="fr-FR" sz="1800" b="1" dirty="0">
                        <a:solidFill>
                          <a:srgbClr val="000000"/>
                        </a:solidFill>
                        <a:latin typeface="Calibri" pitchFamily="34" charset="0"/>
                        <a:cs typeface="Calibri" pitchFamily="34" charset="0"/>
                      </a:endParaRPr>
                    </a:p>
                  </a:txBody>
                  <a:tcPr marL="91438" marR="91438" marT="45757" marB="45757">
                    <a:lnL w="6350" cap="flat" cmpd="sng" algn="ctr">
                      <a:solidFill>
                        <a:srgbClr val="000000"/>
                      </a:solidFill>
                      <a:prstDash val="sysDash"/>
                      <a:round/>
                      <a:headEnd type="none" w="med" len="med"/>
                      <a:tailEnd type="none" w="med" len="med"/>
                    </a:lnL>
                    <a:lnB w="6350" cap="flat" cmpd="sng" algn="ctr">
                      <a:solidFill>
                        <a:srgbClr val="000099"/>
                      </a:solidFill>
                      <a:prstDash val="sysDot"/>
                      <a:round/>
                      <a:headEnd type="none" w="med" len="med"/>
                      <a:tailEnd type="none" w="med" len="med"/>
                    </a:lnB>
                  </a:tcPr>
                </a:tc>
              </a:tr>
            </a:tbl>
          </a:graphicData>
        </a:graphic>
      </p:graphicFrame>
      <p:sp>
        <p:nvSpPr>
          <p:cNvPr id="51234" name="ZoneTexte 2"/>
          <p:cNvSpPr txBox="1">
            <a:spLocks noChangeArrowheads="1"/>
          </p:cNvSpPr>
          <p:nvPr/>
        </p:nvSpPr>
        <p:spPr bwMode="auto">
          <a:xfrm>
            <a:off x="250825" y="835025"/>
            <a:ext cx="41894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fr-FR" b="1" smtClean="0">
                <a:solidFill>
                  <a:srgbClr val="FFFFFF"/>
                </a:solidFill>
                <a:latin typeface="Calibri" pitchFamily="34" charset="0"/>
                <a:cs typeface="Calibri" pitchFamily="34" charset="0"/>
              </a:rPr>
              <a:t>1- Développement de la vitesse</a:t>
            </a:r>
          </a:p>
        </p:txBody>
      </p:sp>
      <p:sp>
        <p:nvSpPr>
          <p:cNvPr id="51235" name="ZoneTexte 3"/>
          <p:cNvSpPr txBox="1">
            <a:spLocks noChangeArrowheads="1"/>
          </p:cNvSpPr>
          <p:nvPr/>
        </p:nvSpPr>
        <p:spPr bwMode="auto">
          <a:xfrm>
            <a:off x="179388" y="3151188"/>
            <a:ext cx="89646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fr-FR" sz="1800" b="1" smtClean="0">
                <a:solidFill>
                  <a:srgbClr val="FFFF00"/>
                </a:solidFill>
                <a:latin typeface="Calibri" pitchFamily="34" charset="0"/>
                <a:cs typeface="Calibri" pitchFamily="34" charset="0"/>
              </a:rPr>
              <a:t>+ musculation spécifique, traction d’une charge, courses en côte, vs en descente, élastique...</a:t>
            </a:r>
          </a:p>
          <a:p>
            <a:pPr eaLnBrk="1" fontAlgn="base" hangingPunct="1">
              <a:spcBef>
                <a:spcPct val="0"/>
              </a:spcBef>
              <a:spcAft>
                <a:spcPct val="0"/>
              </a:spcAft>
            </a:pPr>
            <a:r>
              <a:rPr lang="fr-FR" sz="1800" b="1" smtClean="0">
                <a:solidFill>
                  <a:srgbClr val="FFFF00"/>
                </a:solidFill>
                <a:latin typeface="Calibri" pitchFamily="34" charset="0"/>
                <a:cs typeface="Calibri" pitchFamily="34" charset="0"/>
              </a:rPr>
              <a:t>(*) : premier chiffre en début de cycle </a:t>
            </a:r>
          </a:p>
        </p:txBody>
      </p:sp>
      <p:sp>
        <p:nvSpPr>
          <p:cNvPr id="51236" name="ZoneTexte 4"/>
          <p:cNvSpPr txBox="1">
            <a:spLocks noChangeArrowheads="1"/>
          </p:cNvSpPr>
          <p:nvPr/>
        </p:nvSpPr>
        <p:spPr bwMode="auto">
          <a:xfrm>
            <a:off x="373063" y="4240213"/>
            <a:ext cx="5457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fr-FR" b="1" smtClean="0">
                <a:solidFill>
                  <a:srgbClr val="FFFFFF"/>
                </a:solidFill>
                <a:latin typeface="Calibri" pitchFamily="34" charset="0"/>
                <a:cs typeface="Calibri" pitchFamily="34" charset="0"/>
              </a:rPr>
              <a:t>2- Développement de la capacité lactique</a:t>
            </a:r>
          </a:p>
        </p:txBody>
      </p:sp>
      <p:graphicFrame>
        <p:nvGraphicFramePr>
          <p:cNvPr id="6" name="Tableau 5"/>
          <p:cNvGraphicFramePr>
            <a:graphicFrameLocks noGrp="1"/>
          </p:cNvGraphicFramePr>
          <p:nvPr/>
        </p:nvGraphicFramePr>
        <p:xfrm>
          <a:off x="250825" y="4875213"/>
          <a:ext cx="8642349" cy="1281112"/>
        </p:xfrm>
        <a:graphic>
          <a:graphicData uri="http://schemas.openxmlformats.org/drawingml/2006/table">
            <a:tbl>
              <a:tblPr firstRow="1" bandRow="1">
                <a:tableStyleId>{93296810-A885-4BE3-A3E7-6D5BEEA58F35}</a:tableStyleId>
              </a:tblPr>
              <a:tblGrid>
                <a:gridCol w="1224333"/>
                <a:gridCol w="792215"/>
                <a:gridCol w="792215"/>
                <a:gridCol w="1728470"/>
                <a:gridCol w="1368372"/>
                <a:gridCol w="1368372"/>
                <a:gridCol w="1368372"/>
              </a:tblGrid>
              <a:tr h="640556">
                <a:tc>
                  <a:txBody>
                    <a:bodyPr/>
                    <a:lstStyle/>
                    <a:p>
                      <a:r>
                        <a:rPr lang="fr-FR" sz="1800" dirty="0" smtClean="0">
                          <a:latin typeface="Calibri" pitchFamily="34" charset="0"/>
                          <a:cs typeface="Calibri" pitchFamily="34" charset="0"/>
                        </a:rPr>
                        <a:t>Intensité</a:t>
                      </a:r>
                    </a:p>
                    <a:p>
                      <a:r>
                        <a:rPr lang="fr-FR" sz="1800" dirty="0" smtClean="0">
                          <a:latin typeface="Calibri" pitchFamily="34" charset="0"/>
                          <a:cs typeface="Calibri" pitchFamily="34" charset="0"/>
                        </a:rPr>
                        <a:t>% VAM (*)</a:t>
                      </a:r>
                      <a:endParaRPr lang="fr-FR" sz="1800" dirty="0">
                        <a:latin typeface="Calibri" pitchFamily="34" charset="0"/>
                        <a:cs typeface="Calibri" pitchFamily="34" charset="0"/>
                      </a:endParaRPr>
                    </a:p>
                  </a:txBody>
                  <a:tcPr marL="91455" marR="91455" marT="45754" marB="45754"/>
                </a:tc>
                <a:tc>
                  <a:txBody>
                    <a:bodyPr/>
                    <a:lstStyle/>
                    <a:p>
                      <a:r>
                        <a:rPr lang="fr-FR" sz="1800" dirty="0" smtClean="0">
                          <a:latin typeface="Calibri" pitchFamily="34" charset="0"/>
                          <a:cs typeface="Calibri" pitchFamily="34" charset="0"/>
                        </a:rPr>
                        <a:t>Durée</a:t>
                      </a:r>
                      <a:endParaRPr lang="fr-FR" sz="1800" dirty="0">
                        <a:latin typeface="Calibri" pitchFamily="34" charset="0"/>
                        <a:cs typeface="Calibri" pitchFamily="34" charset="0"/>
                      </a:endParaRPr>
                    </a:p>
                  </a:txBody>
                  <a:tcPr marL="91455" marR="91455" marT="45754" marB="45754"/>
                </a:tc>
                <a:tc>
                  <a:txBody>
                    <a:bodyPr/>
                    <a:lstStyle/>
                    <a:p>
                      <a:r>
                        <a:rPr lang="fr-FR" sz="1800" dirty="0" smtClean="0">
                          <a:latin typeface="Calibri" pitchFamily="34" charset="0"/>
                          <a:cs typeface="Calibri" pitchFamily="34" charset="0"/>
                        </a:rPr>
                        <a:t>Récup</a:t>
                      </a:r>
                      <a:endParaRPr lang="fr-FR" sz="1800" dirty="0">
                        <a:latin typeface="Calibri" pitchFamily="34" charset="0"/>
                        <a:cs typeface="Calibri" pitchFamily="34" charset="0"/>
                      </a:endParaRPr>
                    </a:p>
                  </a:txBody>
                  <a:tcPr marL="91455" marR="91455" marT="45754" marB="45754"/>
                </a:tc>
                <a:tc>
                  <a:txBody>
                    <a:bodyPr/>
                    <a:lstStyle/>
                    <a:p>
                      <a:r>
                        <a:rPr lang="fr-FR" sz="1800" dirty="0" smtClean="0">
                          <a:latin typeface="Calibri" pitchFamily="34" charset="0"/>
                          <a:cs typeface="Calibri" pitchFamily="34" charset="0"/>
                        </a:rPr>
                        <a:t>Nb de répétions</a:t>
                      </a:r>
                    </a:p>
                    <a:p>
                      <a:r>
                        <a:rPr lang="fr-FR" sz="1800" dirty="0" smtClean="0">
                          <a:latin typeface="Calibri" pitchFamily="34" charset="0"/>
                          <a:cs typeface="Calibri" pitchFamily="34" charset="0"/>
                        </a:rPr>
                        <a:t>/ série (*)</a:t>
                      </a:r>
                      <a:endParaRPr lang="fr-FR" sz="1800" dirty="0">
                        <a:latin typeface="Calibri" pitchFamily="34" charset="0"/>
                        <a:cs typeface="Calibri" pitchFamily="34" charset="0"/>
                      </a:endParaRPr>
                    </a:p>
                  </a:txBody>
                  <a:tcPr marL="91455" marR="91455" marT="45754" marB="45754"/>
                </a:tc>
                <a:tc>
                  <a:txBody>
                    <a:bodyPr/>
                    <a:lstStyle/>
                    <a:p>
                      <a:r>
                        <a:rPr lang="fr-FR" sz="1800" dirty="0" smtClean="0">
                          <a:latin typeface="Calibri" pitchFamily="34" charset="0"/>
                          <a:cs typeface="Calibri" pitchFamily="34" charset="0"/>
                        </a:rPr>
                        <a:t>Nb de séries </a:t>
                      </a:r>
                    </a:p>
                    <a:p>
                      <a:r>
                        <a:rPr lang="fr-FR" sz="1800" dirty="0" smtClean="0">
                          <a:latin typeface="Calibri" pitchFamily="34" charset="0"/>
                          <a:cs typeface="Calibri" pitchFamily="34" charset="0"/>
                        </a:rPr>
                        <a:t>/ séance (*)</a:t>
                      </a:r>
                      <a:endParaRPr lang="fr-FR" sz="1800" dirty="0">
                        <a:latin typeface="Calibri" pitchFamily="34" charset="0"/>
                        <a:cs typeface="Calibri" pitchFamily="34" charset="0"/>
                      </a:endParaRPr>
                    </a:p>
                  </a:txBody>
                  <a:tcPr marL="91455" marR="91455" marT="45754" marB="4575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dirty="0" smtClean="0">
                          <a:latin typeface="Calibri" pitchFamily="34" charset="0"/>
                          <a:cs typeface="Calibri" pitchFamily="34" charset="0"/>
                        </a:rPr>
                        <a:t>Récup entre</a:t>
                      </a:r>
                    </a:p>
                    <a:p>
                      <a:r>
                        <a:rPr lang="fr-FR" sz="1800" dirty="0" smtClean="0">
                          <a:latin typeface="Calibri" pitchFamily="34" charset="0"/>
                          <a:cs typeface="Calibri" pitchFamily="34" charset="0"/>
                        </a:rPr>
                        <a:t> </a:t>
                      </a:r>
                      <a:r>
                        <a:rPr lang="fr-FR" sz="1800" dirty="0" err="1" smtClean="0">
                          <a:latin typeface="Calibri" pitchFamily="34" charset="0"/>
                          <a:cs typeface="Calibri" pitchFamily="34" charset="0"/>
                        </a:rPr>
                        <a:t>chaq</a:t>
                      </a:r>
                      <a:r>
                        <a:rPr lang="fr-FR" sz="1800" dirty="0" smtClean="0">
                          <a:latin typeface="Calibri" pitchFamily="34" charset="0"/>
                          <a:cs typeface="Calibri" pitchFamily="34" charset="0"/>
                        </a:rPr>
                        <a:t>. série</a:t>
                      </a:r>
                      <a:r>
                        <a:rPr lang="fr-FR" sz="1800" baseline="0" dirty="0" smtClean="0">
                          <a:latin typeface="Calibri" pitchFamily="34" charset="0"/>
                          <a:cs typeface="Calibri" pitchFamily="34" charset="0"/>
                        </a:rPr>
                        <a:t> </a:t>
                      </a:r>
                      <a:endParaRPr lang="fr-FR" sz="1800" dirty="0">
                        <a:latin typeface="Calibri" pitchFamily="34" charset="0"/>
                        <a:cs typeface="Calibri" pitchFamily="34" charset="0"/>
                      </a:endParaRPr>
                    </a:p>
                  </a:txBody>
                  <a:tcPr marL="91455" marR="91455" marT="45754" marB="45754"/>
                </a:tc>
                <a:tc>
                  <a:txBody>
                    <a:bodyPr/>
                    <a:lstStyle/>
                    <a:p>
                      <a:r>
                        <a:rPr lang="fr-FR" sz="1800" dirty="0" smtClean="0">
                          <a:latin typeface="Calibri" pitchFamily="34" charset="0"/>
                          <a:cs typeface="Calibri" pitchFamily="34" charset="0"/>
                        </a:rPr>
                        <a:t>Nb séance/</a:t>
                      </a:r>
                      <a:r>
                        <a:rPr lang="fr-FR" sz="1800" baseline="0" dirty="0" smtClean="0">
                          <a:latin typeface="Calibri" pitchFamily="34" charset="0"/>
                          <a:cs typeface="Calibri" pitchFamily="34" charset="0"/>
                        </a:rPr>
                        <a:t> </a:t>
                      </a:r>
                    </a:p>
                    <a:p>
                      <a:r>
                        <a:rPr lang="fr-FR" sz="1800" baseline="0" dirty="0" smtClean="0">
                          <a:latin typeface="Calibri" pitchFamily="34" charset="0"/>
                          <a:cs typeface="Calibri" pitchFamily="34" charset="0"/>
                        </a:rPr>
                        <a:t>Semaine (*)</a:t>
                      </a:r>
                      <a:endParaRPr lang="fr-FR" sz="1800" dirty="0">
                        <a:latin typeface="Calibri" pitchFamily="34" charset="0"/>
                        <a:cs typeface="Calibri" pitchFamily="34" charset="0"/>
                      </a:endParaRPr>
                    </a:p>
                  </a:txBody>
                  <a:tcPr marL="91455" marR="91455" marT="45754" marB="45754"/>
                </a:tc>
              </a:tr>
              <a:tr h="640556">
                <a:tc>
                  <a:txBody>
                    <a:bodyPr/>
                    <a:lstStyle/>
                    <a:p>
                      <a:pPr algn="ctr"/>
                      <a:r>
                        <a:rPr lang="fr-FR" sz="1800" b="1" dirty="0" smtClean="0">
                          <a:solidFill>
                            <a:srgbClr val="FF0000"/>
                          </a:solidFill>
                          <a:latin typeface="Calibri" pitchFamily="34" charset="0"/>
                          <a:cs typeface="Calibri" pitchFamily="34" charset="0"/>
                        </a:rPr>
                        <a:t>120 à 150</a:t>
                      </a:r>
                      <a:endParaRPr lang="fr-FR" sz="1800" b="1" dirty="0">
                        <a:solidFill>
                          <a:srgbClr val="FF0000"/>
                        </a:solidFill>
                        <a:latin typeface="Calibri" pitchFamily="34" charset="0"/>
                        <a:cs typeface="Calibri" pitchFamily="34" charset="0"/>
                      </a:endParaRPr>
                    </a:p>
                  </a:txBody>
                  <a:tcPr marL="91455" marR="91455" marT="45754" marB="45754">
                    <a:lnR w="6350" cap="flat" cmpd="sng" algn="ctr">
                      <a:solidFill>
                        <a:srgbClr val="000000"/>
                      </a:solidFill>
                      <a:prstDash val="sysDash"/>
                      <a:round/>
                      <a:headEnd type="none" w="med" len="med"/>
                      <a:tailEnd type="none" w="med" len="med"/>
                    </a:lnR>
                    <a:lnB w="6350" cap="flat" cmpd="sng" algn="ctr">
                      <a:solidFill>
                        <a:srgbClr val="000099"/>
                      </a:solidFill>
                      <a:prstDash val="sysDot"/>
                      <a:round/>
                      <a:headEnd type="none" w="med" len="med"/>
                      <a:tailEnd type="none" w="med" len="med"/>
                    </a:lnB>
                  </a:tcPr>
                </a:tc>
                <a:tc>
                  <a:txBody>
                    <a:bodyPr/>
                    <a:lstStyle/>
                    <a:p>
                      <a:pPr algn="ctr"/>
                      <a:r>
                        <a:rPr lang="fr-FR" sz="1800" b="1" dirty="0" smtClean="0">
                          <a:solidFill>
                            <a:srgbClr val="FF0000"/>
                          </a:solidFill>
                          <a:latin typeface="Calibri" pitchFamily="34" charset="0"/>
                          <a:cs typeface="Calibri" pitchFamily="34" charset="0"/>
                        </a:rPr>
                        <a:t>20 à 50 s</a:t>
                      </a:r>
                      <a:endParaRPr lang="fr-FR" sz="1800" b="1" dirty="0">
                        <a:solidFill>
                          <a:srgbClr val="FF0000"/>
                        </a:solidFill>
                        <a:latin typeface="Calibri" pitchFamily="34" charset="0"/>
                        <a:cs typeface="Calibri" pitchFamily="34" charset="0"/>
                      </a:endParaRPr>
                    </a:p>
                  </a:txBody>
                  <a:tcPr marL="91455" marR="91455" marT="45754" marB="45754">
                    <a:lnL w="6350" cap="flat" cmpd="sng" algn="ctr">
                      <a:solidFill>
                        <a:srgbClr val="000000"/>
                      </a:solidFill>
                      <a:prstDash val="sysDash"/>
                      <a:round/>
                      <a:headEnd type="none" w="med" len="med"/>
                      <a:tailEnd type="none" w="med" len="med"/>
                    </a:lnL>
                    <a:lnR w="6350" cap="flat" cmpd="sng" algn="ctr">
                      <a:solidFill>
                        <a:srgbClr val="000000"/>
                      </a:solidFill>
                      <a:prstDash val="sysDash"/>
                      <a:round/>
                      <a:headEnd type="none" w="med" len="med"/>
                      <a:tailEnd type="none" w="med" len="med"/>
                    </a:lnR>
                    <a:lnB w="6350" cap="flat" cmpd="sng" algn="ctr">
                      <a:solidFill>
                        <a:srgbClr val="000099"/>
                      </a:solidFill>
                      <a:prstDash val="sysDot"/>
                      <a:round/>
                      <a:headEnd type="none" w="med" len="med"/>
                      <a:tailEnd type="none" w="med" len="med"/>
                    </a:lnB>
                  </a:tcPr>
                </a:tc>
                <a:tc>
                  <a:txBody>
                    <a:bodyPr/>
                    <a:lstStyle/>
                    <a:p>
                      <a:pPr algn="ctr"/>
                      <a:r>
                        <a:rPr lang="fr-FR" sz="1800" b="1" dirty="0" smtClean="0">
                          <a:solidFill>
                            <a:srgbClr val="FF0000"/>
                          </a:solidFill>
                          <a:latin typeface="Calibri" pitchFamily="34" charset="0"/>
                          <a:cs typeface="Calibri" pitchFamily="34" charset="0"/>
                        </a:rPr>
                        <a:t>3 à 4 min</a:t>
                      </a:r>
                      <a:endParaRPr lang="fr-FR" sz="1800" b="1" dirty="0">
                        <a:solidFill>
                          <a:srgbClr val="FF0000"/>
                        </a:solidFill>
                        <a:latin typeface="Calibri" pitchFamily="34" charset="0"/>
                        <a:cs typeface="Calibri" pitchFamily="34" charset="0"/>
                      </a:endParaRPr>
                    </a:p>
                  </a:txBody>
                  <a:tcPr marL="91455" marR="91455" marT="45754" marB="45754">
                    <a:lnL w="6350" cap="flat" cmpd="sng" algn="ctr">
                      <a:solidFill>
                        <a:srgbClr val="000000"/>
                      </a:solidFill>
                      <a:prstDash val="sysDash"/>
                      <a:round/>
                      <a:headEnd type="none" w="med" len="med"/>
                      <a:tailEnd type="none" w="med" len="med"/>
                    </a:lnL>
                    <a:lnR w="6350" cap="flat" cmpd="sng" algn="ctr">
                      <a:solidFill>
                        <a:srgbClr val="000000"/>
                      </a:solidFill>
                      <a:prstDash val="sysDash"/>
                      <a:round/>
                      <a:headEnd type="none" w="med" len="med"/>
                      <a:tailEnd type="none" w="med" len="med"/>
                    </a:lnR>
                    <a:lnB w="6350" cap="flat" cmpd="sng" algn="ctr">
                      <a:solidFill>
                        <a:srgbClr val="000099"/>
                      </a:solidFill>
                      <a:prstDash val="sysDot"/>
                      <a:round/>
                      <a:headEnd type="none" w="med" len="med"/>
                      <a:tailEnd type="none" w="med" len="med"/>
                    </a:lnB>
                  </a:tcPr>
                </a:tc>
                <a:tc>
                  <a:txBody>
                    <a:bodyPr/>
                    <a:lstStyle/>
                    <a:p>
                      <a:pPr algn="ctr"/>
                      <a:r>
                        <a:rPr lang="fr-FR" sz="1800" b="1" dirty="0" smtClean="0">
                          <a:solidFill>
                            <a:srgbClr val="FF0000"/>
                          </a:solidFill>
                          <a:latin typeface="Calibri" pitchFamily="34" charset="0"/>
                          <a:cs typeface="Calibri" pitchFamily="34" charset="0"/>
                        </a:rPr>
                        <a:t>2 à 3</a:t>
                      </a:r>
                      <a:endParaRPr lang="fr-FR" sz="1800" b="1" dirty="0">
                        <a:solidFill>
                          <a:srgbClr val="FF0000"/>
                        </a:solidFill>
                        <a:latin typeface="Calibri" pitchFamily="34" charset="0"/>
                        <a:cs typeface="Calibri" pitchFamily="34" charset="0"/>
                      </a:endParaRPr>
                    </a:p>
                  </a:txBody>
                  <a:tcPr marL="91455" marR="91455" marT="45754" marB="45754">
                    <a:lnL w="6350" cap="flat" cmpd="sng" algn="ctr">
                      <a:solidFill>
                        <a:srgbClr val="000000"/>
                      </a:solidFill>
                      <a:prstDash val="sysDash"/>
                      <a:round/>
                      <a:headEnd type="none" w="med" len="med"/>
                      <a:tailEnd type="none" w="med" len="med"/>
                    </a:lnL>
                    <a:lnR w="6350" cap="flat" cmpd="sng" algn="ctr">
                      <a:solidFill>
                        <a:srgbClr val="000000"/>
                      </a:solidFill>
                      <a:prstDash val="sysDash"/>
                      <a:round/>
                      <a:headEnd type="none" w="med" len="med"/>
                      <a:tailEnd type="none" w="med" len="med"/>
                    </a:lnR>
                    <a:lnB w="6350" cap="flat" cmpd="sng" algn="ctr">
                      <a:solidFill>
                        <a:srgbClr val="000099"/>
                      </a:solidFill>
                      <a:prstDash val="sysDot"/>
                      <a:round/>
                      <a:headEnd type="none" w="med" len="med"/>
                      <a:tailEnd type="none" w="med" len="med"/>
                    </a:lnB>
                  </a:tcPr>
                </a:tc>
                <a:tc>
                  <a:txBody>
                    <a:bodyPr/>
                    <a:lstStyle/>
                    <a:p>
                      <a:pPr algn="ctr"/>
                      <a:r>
                        <a:rPr lang="fr-FR" sz="1800" b="1" dirty="0" smtClean="0">
                          <a:solidFill>
                            <a:srgbClr val="FF0000"/>
                          </a:solidFill>
                          <a:latin typeface="Calibri" pitchFamily="34" charset="0"/>
                          <a:cs typeface="Calibri" pitchFamily="34" charset="0"/>
                        </a:rPr>
                        <a:t>1 à 3</a:t>
                      </a:r>
                      <a:endParaRPr lang="fr-FR" sz="1800" b="1" dirty="0">
                        <a:solidFill>
                          <a:srgbClr val="FF0000"/>
                        </a:solidFill>
                        <a:latin typeface="Calibri" pitchFamily="34" charset="0"/>
                        <a:cs typeface="Calibri" pitchFamily="34" charset="0"/>
                      </a:endParaRPr>
                    </a:p>
                  </a:txBody>
                  <a:tcPr marL="91455" marR="91455" marT="45754" marB="45754">
                    <a:lnL w="6350" cap="flat" cmpd="sng" algn="ctr">
                      <a:solidFill>
                        <a:srgbClr val="000000"/>
                      </a:solidFill>
                      <a:prstDash val="sysDash"/>
                      <a:round/>
                      <a:headEnd type="none" w="med" len="med"/>
                      <a:tailEnd type="none" w="med" len="med"/>
                    </a:lnL>
                    <a:lnR w="6350" cap="flat" cmpd="sng" algn="ctr">
                      <a:solidFill>
                        <a:srgbClr val="000000"/>
                      </a:solidFill>
                      <a:prstDash val="sysDash"/>
                      <a:round/>
                      <a:headEnd type="none" w="med" len="med"/>
                      <a:tailEnd type="none" w="med" len="med"/>
                    </a:lnR>
                    <a:lnB w="6350" cap="flat" cmpd="sng" algn="ctr">
                      <a:solidFill>
                        <a:srgbClr val="000099"/>
                      </a:solidFill>
                      <a:prstDash val="sysDot"/>
                      <a:round/>
                      <a:headEnd type="none" w="med" len="med"/>
                      <a:tailEnd type="none" w="med" len="med"/>
                    </a:lnB>
                  </a:tcPr>
                </a:tc>
                <a:tc>
                  <a:txBody>
                    <a:bodyPr/>
                    <a:lstStyle/>
                    <a:p>
                      <a:pPr algn="ctr"/>
                      <a:r>
                        <a:rPr lang="fr-FR" sz="1800" b="1" dirty="0" smtClean="0">
                          <a:solidFill>
                            <a:srgbClr val="FF0000"/>
                          </a:solidFill>
                          <a:latin typeface="Calibri" pitchFamily="34" charset="0"/>
                          <a:cs typeface="Calibri" pitchFamily="34" charset="0"/>
                        </a:rPr>
                        <a:t>Active</a:t>
                      </a:r>
                      <a:r>
                        <a:rPr lang="fr-FR" sz="1800" b="1" baseline="0" dirty="0" smtClean="0">
                          <a:solidFill>
                            <a:srgbClr val="FF0000"/>
                          </a:solidFill>
                          <a:latin typeface="Calibri" pitchFamily="34" charset="0"/>
                          <a:cs typeface="Calibri" pitchFamily="34" charset="0"/>
                        </a:rPr>
                        <a:t> 6</a:t>
                      </a:r>
                      <a:r>
                        <a:rPr lang="fr-FR" sz="1800" b="1" dirty="0" smtClean="0">
                          <a:solidFill>
                            <a:srgbClr val="FF0000"/>
                          </a:solidFill>
                          <a:latin typeface="Calibri" pitchFamily="34" charset="0"/>
                          <a:cs typeface="Calibri" pitchFamily="34" charset="0"/>
                        </a:rPr>
                        <a:t> à 8 min</a:t>
                      </a:r>
                      <a:endParaRPr lang="fr-FR" sz="1800" b="1" dirty="0">
                        <a:solidFill>
                          <a:srgbClr val="FF0000"/>
                        </a:solidFill>
                        <a:latin typeface="Calibri" pitchFamily="34" charset="0"/>
                        <a:cs typeface="Calibri" pitchFamily="34" charset="0"/>
                      </a:endParaRPr>
                    </a:p>
                  </a:txBody>
                  <a:tcPr marL="91455" marR="91455" marT="45754" marB="45754">
                    <a:lnL w="6350" cap="flat" cmpd="sng" algn="ctr">
                      <a:solidFill>
                        <a:srgbClr val="000000"/>
                      </a:solidFill>
                      <a:prstDash val="sysDash"/>
                      <a:round/>
                      <a:headEnd type="none" w="med" len="med"/>
                      <a:tailEnd type="none" w="med" len="med"/>
                    </a:lnL>
                    <a:lnR w="6350" cap="flat" cmpd="sng" algn="ctr">
                      <a:solidFill>
                        <a:srgbClr val="000000"/>
                      </a:solidFill>
                      <a:prstDash val="sysDash"/>
                      <a:round/>
                      <a:headEnd type="none" w="med" len="med"/>
                      <a:tailEnd type="none" w="med" len="med"/>
                    </a:lnR>
                    <a:lnB w="6350" cap="flat" cmpd="sng" algn="ctr">
                      <a:solidFill>
                        <a:srgbClr val="000099"/>
                      </a:solidFill>
                      <a:prstDash val="sysDot"/>
                      <a:round/>
                      <a:headEnd type="none" w="med" len="med"/>
                      <a:tailEnd type="none" w="med" len="med"/>
                    </a:lnB>
                  </a:tcPr>
                </a:tc>
                <a:tc>
                  <a:txBody>
                    <a:bodyPr/>
                    <a:lstStyle/>
                    <a:p>
                      <a:pPr algn="ctr"/>
                      <a:r>
                        <a:rPr lang="fr-FR" sz="1800" b="1" dirty="0" smtClean="0">
                          <a:solidFill>
                            <a:srgbClr val="FF0000"/>
                          </a:solidFill>
                          <a:latin typeface="Calibri" pitchFamily="34" charset="0"/>
                          <a:cs typeface="Calibri" pitchFamily="34" charset="0"/>
                        </a:rPr>
                        <a:t>1 à 2 </a:t>
                      </a:r>
                      <a:endParaRPr lang="fr-FR" sz="1800" b="1" dirty="0">
                        <a:solidFill>
                          <a:srgbClr val="FF0000"/>
                        </a:solidFill>
                        <a:latin typeface="Calibri" pitchFamily="34" charset="0"/>
                        <a:cs typeface="Calibri" pitchFamily="34" charset="0"/>
                      </a:endParaRPr>
                    </a:p>
                  </a:txBody>
                  <a:tcPr marL="91455" marR="91455" marT="45754" marB="45754">
                    <a:lnL w="6350" cap="flat" cmpd="sng" algn="ctr">
                      <a:solidFill>
                        <a:srgbClr val="000000"/>
                      </a:solidFill>
                      <a:prstDash val="sysDash"/>
                      <a:round/>
                      <a:headEnd type="none" w="med" len="med"/>
                      <a:tailEnd type="none" w="med" len="med"/>
                    </a:lnL>
                    <a:lnB w="6350" cap="flat" cmpd="sng" algn="ctr">
                      <a:solidFill>
                        <a:srgbClr val="000099"/>
                      </a:solidFill>
                      <a:prstDash val="sysDot"/>
                      <a:round/>
                      <a:headEnd type="none" w="med" len="med"/>
                      <a:tailEnd type="none" w="med" len="med"/>
                    </a:lnB>
                  </a:tcPr>
                </a:tc>
              </a:tr>
            </a:tbl>
          </a:graphicData>
        </a:graphic>
      </p:graphicFrame>
      <p:sp>
        <p:nvSpPr>
          <p:cNvPr id="51269" name="Rectangle 6"/>
          <p:cNvSpPr>
            <a:spLocks noChangeArrowheads="1"/>
          </p:cNvSpPr>
          <p:nvPr/>
        </p:nvSpPr>
        <p:spPr bwMode="auto">
          <a:xfrm>
            <a:off x="258763" y="6300788"/>
            <a:ext cx="6607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fr-FR" b="1" smtClean="0">
                <a:solidFill>
                  <a:srgbClr val="FFFF00"/>
                </a:solidFill>
                <a:latin typeface="Calibri" pitchFamily="34" charset="0"/>
                <a:cs typeface="Calibri" pitchFamily="34" charset="0"/>
              </a:rPr>
              <a:t>(*) : premier chiffre en début de cycle </a:t>
            </a:r>
          </a:p>
        </p:txBody>
      </p:sp>
      <p:sp>
        <p:nvSpPr>
          <p:cNvPr id="8" name="Rectangle 7"/>
          <p:cNvSpPr/>
          <p:nvPr/>
        </p:nvSpPr>
        <p:spPr>
          <a:xfrm>
            <a:off x="0" y="115888"/>
            <a:ext cx="9036050" cy="461962"/>
          </a:xfrm>
          <a:prstGeom prst="rect">
            <a:avLst/>
          </a:prstGeom>
        </p:spPr>
        <p:txBody>
          <a:bodyPr>
            <a:spAutoFit/>
          </a:bodyPr>
          <a:lstStyle/>
          <a:p>
            <a:pPr algn="ctr" fontAlgn="base">
              <a:spcBef>
                <a:spcPct val="0"/>
              </a:spcBef>
              <a:spcAft>
                <a:spcPct val="0"/>
              </a:spcAft>
              <a:defRPr/>
            </a:pPr>
            <a:r>
              <a:rPr lang="fr-FR" sz="2400" b="1" dirty="0">
                <a:solidFill>
                  <a:srgbClr val="FFFFFF"/>
                </a:solidFill>
                <a:effectLst>
                  <a:outerShdw blurRad="38100" dist="38100" dir="2700000" algn="tl">
                    <a:srgbClr val="000000">
                      <a:alpha val="43137"/>
                    </a:srgbClr>
                  </a:outerShdw>
                </a:effectLst>
                <a:latin typeface="Calibri" pitchFamily="34" charset="0"/>
              </a:rPr>
              <a:t>Maîtriser les différents paramètres de l’exercice par intervalles. </a:t>
            </a:r>
          </a:p>
        </p:txBody>
      </p:sp>
    </p:spTree>
    <p:extLst>
      <p:ext uri="{BB962C8B-B14F-4D97-AF65-F5344CB8AC3E}">
        <p14:creationId xmlns:p14="http://schemas.microsoft.com/office/powerpoint/2010/main" val="1871012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par>
                          <p:cTn id="10" fill="hold" nodeType="afterGroup">
                            <p:stCondLst>
                              <p:cond delay="2500"/>
                            </p:stCondLst>
                            <p:childTnLst>
                              <p:par>
                                <p:cTn id="11" presetID="53" presetClass="entr" presetSubtype="16" fill="hold" grpId="0" nodeType="afterEffect">
                                  <p:stCondLst>
                                    <p:cond delay="1000"/>
                                  </p:stCondLst>
                                  <p:childTnLst>
                                    <p:set>
                                      <p:cBhvr>
                                        <p:cTn id="12" dur="1" fill="hold">
                                          <p:stCondLst>
                                            <p:cond delay="0"/>
                                          </p:stCondLst>
                                        </p:cTn>
                                        <p:tgtEl>
                                          <p:spTgt spid="51234"/>
                                        </p:tgtEl>
                                        <p:attrNameLst>
                                          <p:attrName>style.visibility</p:attrName>
                                        </p:attrNameLst>
                                      </p:cBhvr>
                                      <p:to>
                                        <p:strVal val="visible"/>
                                      </p:to>
                                    </p:set>
                                    <p:anim calcmode="lin" valueType="num">
                                      <p:cBhvr>
                                        <p:cTn id="13" dur="1500" fill="hold"/>
                                        <p:tgtEl>
                                          <p:spTgt spid="51234"/>
                                        </p:tgtEl>
                                        <p:attrNameLst>
                                          <p:attrName>ppt_w</p:attrName>
                                        </p:attrNameLst>
                                      </p:cBhvr>
                                      <p:tavLst>
                                        <p:tav tm="0">
                                          <p:val>
                                            <p:fltVal val="0"/>
                                          </p:val>
                                        </p:tav>
                                        <p:tav tm="100000">
                                          <p:val>
                                            <p:strVal val="#ppt_w"/>
                                          </p:val>
                                        </p:tav>
                                      </p:tavLst>
                                    </p:anim>
                                    <p:anim calcmode="lin" valueType="num">
                                      <p:cBhvr>
                                        <p:cTn id="14" dur="1500" fill="hold"/>
                                        <p:tgtEl>
                                          <p:spTgt spid="51234"/>
                                        </p:tgtEl>
                                        <p:attrNameLst>
                                          <p:attrName>ppt_h</p:attrName>
                                        </p:attrNameLst>
                                      </p:cBhvr>
                                      <p:tavLst>
                                        <p:tav tm="0">
                                          <p:val>
                                            <p:fltVal val="0"/>
                                          </p:val>
                                        </p:tav>
                                        <p:tav tm="100000">
                                          <p:val>
                                            <p:strVal val="#ppt_h"/>
                                          </p:val>
                                        </p:tav>
                                      </p:tavLst>
                                    </p:anim>
                                    <p:animEffect transition="in" filter="fade">
                                      <p:cBhvr>
                                        <p:cTn id="15" dur="1500"/>
                                        <p:tgtEl>
                                          <p:spTgt spid="51234"/>
                                        </p:tgtEl>
                                      </p:cBhvr>
                                    </p:animEffect>
                                  </p:childTnLst>
                                </p:cTn>
                              </p:par>
                            </p:childTnLst>
                          </p:cTn>
                        </p:par>
                        <p:par>
                          <p:cTn id="16" fill="hold" nodeType="afterGroup">
                            <p:stCondLst>
                              <p:cond delay="5000"/>
                            </p:stCondLst>
                            <p:childTnLst>
                              <p:par>
                                <p:cTn id="17" presetID="53" presetClass="entr" presetSubtype="16" fill="hold" grpId="0" nodeType="afterEffect">
                                  <p:stCondLst>
                                    <p:cond delay="1000"/>
                                  </p:stCondLst>
                                  <p:childTnLst>
                                    <p:set>
                                      <p:cBhvr>
                                        <p:cTn id="18" dur="1" fill="hold">
                                          <p:stCondLst>
                                            <p:cond delay="0"/>
                                          </p:stCondLst>
                                        </p:cTn>
                                        <p:tgtEl>
                                          <p:spTgt spid="51235"/>
                                        </p:tgtEl>
                                        <p:attrNameLst>
                                          <p:attrName>style.visibility</p:attrName>
                                        </p:attrNameLst>
                                      </p:cBhvr>
                                      <p:to>
                                        <p:strVal val="visible"/>
                                      </p:to>
                                    </p:set>
                                    <p:anim calcmode="lin" valueType="num">
                                      <p:cBhvr>
                                        <p:cTn id="19" dur="1500" fill="hold"/>
                                        <p:tgtEl>
                                          <p:spTgt spid="51235"/>
                                        </p:tgtEl>
                                        <p:attrNameLst>
                                          <p:attrName>ppt_w</p:attrName>
                                        </p:attrNameLst>
                                      </p:cBhvr>
                                      <p:tavLst>
                                        <p:tav tm="0">
                                          <p:val>
                                            <p:fltVal val="0"/>
                                          </p:val>
                                        </p:tav>
                                        <p:tav tm="100000">
                                          <p:val>
                                            <p:strVal val="#ppt_w"/>
                                          </p:val>
                                        </p:tav>
                                      </p:tavLst>
                                    </p:anim>
                                    <p:anim calcmode="lin" valueType="num">
                                      <p:cBhvr>
                                        <p:cTn id="20" dur="1500" fill="hold"/>
                                        <p:tgtEl>
                                          <p:spTgt spid="51235"/>
                                        </p:tgtEl>
                                        <p:attrNameLst>
                                          <p:attrName>ppt_h</p:attrName>
                                        </p:attrNameLst>
                                      </p:cBhvr>
                                      <p:tavLst>
                                        <p:tav tm="0">
                                          <p:val>
                                            <p:fltVal val="0"/>
                                          </p:val>
                                        </p:tav>
                                        <p:tav tm="100000">
                                          <p:val>
                                            <p:strVal val="#ppt_h"/>
                                          </p:val>
                                        </p:tav>
                                      </p:tavLst>
                                    </p:anim>
                                    <p:animEffect transition="in" filter="fade">
                                      <p:cBhvr>
                                        <p:cTn id="21" dur="1500"/>
                                        <p:tgtEl>
                                          <p:spTgt spid="5123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1236"/>
                                        </p:tgtEl>
                                        <p:attrNameLst>
                                          <p:attrName>style.visibility</p:attrName>
                                        </p:attrNameLst>
                                      </p:cBhvr>
                                      <p:to>
                                        <p:strVal val="visible"/>
                                      </p:to>
                                    </p:set>
                                    <p:anim calcmode="lin" valueType="num">
                                      <p:cBhvr>
                                        <p:cTn id="26" dur="1500" fill="hold"/>
                                        <p:tgtEl>
                                          <p:spTgt spid="51236"/>
                                        </p:tgtEl>
                                        <p:attrNameLst>
                                          <p:attrName>ppt_w</p:attrName>
                                        </p:attrNameLst>
                                      </p:cBhvr>
                                      <p:tavLst>
                                        <p:tav tm="0">
                                          <p:val>
                                            <p:fltVal val="0"/>
                                          </p:val>
                                        </p:tav>
                                        <p:tav tm="100000">
                                          <p:val>
                                            <p:strVal val="#ppt_w"/>
                                          </p:val>
                                        </p:tav>
                                      </p:tavLst>
                                    </p:anim>
                                    <p:anim calcmode="lin" valueType="num">
                                      <p:cBhvr>
                                        <p:cTn id="27" dur="1500" fill="hold"/>
                                        <p:tgtEl>
                                          <p:spTgt spid="51236"/>
                                        </p:tgtEl>
                                        <p:attrNameLst>
                                          <p:attrName>ppt_h</p:attrName>
                                        </p:attrNameLst>
                                      </p:cBhvr>
                                      <p:tavLst>
                                        <p:tav tm="0">
                                          <p:val>
                                            <p:fltVal val="0"/>
                                          </p:val>
                                        </p:tav>
                                        <p:tav tm="100000">
                                          <p:val>
                                            <p:strVal val="#ppt_h"/>
                                          </p:val>
                                        </p:tav>
                                      </p:tavLst>
                                    </p:anim>
                                    <p:animEffect transition="in" filter="fade">
                                      <p:cBhvr>
                                        <p:cTn id="28" dur="1500"/>
                                        <p:tgtEl>
                                          <p:spTgt spid="5123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500" fill="hold"/>
                                        <p:tgtEl>
                                          <p:spTgt spid="6"/>
                                        </p:tgtEl>
                                        <p:attrNameLst>
                                          <p:attrName>ppt_w</p:attrName>
                                        </p:attrNameLst>
                                      </p:cBhvr>
                                      <p:tavLst>
                                        <p:tav tm="0">
                                          <p:val>
                                            <p:fltVal val="0"/>
                                          </p:val>
                                        </p:tav>
                                        <p:tav tm="100000">
                                          <p:val>
                                            <p:strVal val="#ppt_w"/>
                                          </p:val>
                                        </p:tav>
                                      </p:tavLst>
                                    </p:anim>
                                    <p:anim calcmode="lin" valueType="num">
                                      <p:cBhvr>
                                        <p:cTn id="34" dur="1500" fill="hold"/>
                                        <p:tgtEl>
                                          <p:spTgt spid="6"/>
                                        </p:tgtEl>
                                        <p:attrNameLst>
                                          <p:attrName>ppt_h</p:attrName>
                                        </p:attrNameLst>
                                      </p:cBhvr>
                                      <p:tavLst>
                                        <p:tav tm="0">
                                          <p:val>
                                            <p:fltVal val="0"/>
                                          </p:val>
                                        </p:tav>
                                        <p:tav tm="100000">
                                          <p:val>
                                            <p:strVal val="#ppt_h"/>
                                          </p:val>
                                        </p:tav>
                                      </p:tavLst>
                                    </p:anim>
                                    <p:animEffect transition="in" filter="fade">
                                      <p:cBhvr>
                                        <p:cTn id="35" dur="1500"/>
                                        <p:tgtEl>
                                          <p:spTgt spid="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1269"/>
                                        </p:tgtEl>
                                        <p:attrNameLst>
                                          <p:attrName>style.visibility</p:attrName>
                                        </p:attrNameLst>
                                      </p:cBhvr>
                                      <p:to>
                                        <p:strVal val="visible"/>
                                      </p:to>
                                    </p:set>
                                    <p:anim calcmode="lin" valueType="num">
                                      <p:cBhvr>
                                        <p:cTn id="40" dur="1500" fill="hold"/>
                                        <p:tgtEl>
                                          <p:spTgt spid="51269"/>
                                        </p:tgtEl>
                                        <p:attrNameLst>
                                          <p:attrName>ppt_w</p:attrName>
                                        </p:attrNameLst>
                                      </p:cBhvr>
                                      <p:tavLst>
                                        <p:tav tm="0">
                                          <p:val>
                                            <p:fltVal val="0"/>
                                          </p:val>
                                        </p:tav>
                                        <p:tav tm="100000">
                                          <p:val>
                                            <p:strVal val="#ppt_w"/>
                                          </p:val>
                                        </p:tav>
                                      </p:tavLst>
                                    </p:anim>
                                    <p:anim calcmode="lin" valueType="num">
                                      <p:cBhvr>
                                        <p:cTn id="41" dur="1500" fill="hold"/>
                                        <p:tgtEl>
                                          <p:spTgt spid="51269"/>
                                        </p:tgtEl>
                                        <p:attrNameLst>
                                          <p:attrName>ppt_h</p:attrName>
                                        </p:attrNameLst>
                                      </p:cBhvr>
                                      <p:tavLst>
                                        <p:tav tm="0">
                                          <p:val>
                                            <p:fltVal val="0"/>
                                          </p:val>
                                        </p:tav>
                                        <p:tav tm="100000">
                                          <p:val>
                                            <p:strVal val="#ppt_h"/>
                                          </p:val>
                                        </p:tav>
                                      </p:tavLst>
                                    </p:anim>
                                    <p:animEffect transition="in" filter="fade">
                                      <p:cBhvr>
                                        <p:cTn id="42" dur="1500"/>
                                        <p:tgtEl>
                                          <p:spTgt spid="5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4" grpId="0"/>
      <p:bldP spid="51235" grpId="0"/>
      <p:bldP spid="51236" grpId="0"/>
      <p:bldP spid="5126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Oval 2"/>
          <p:cNvSpPr>
            <a:spLocks noChangeArrowheads="1"/>
          </p:cNvSpPr>
          <p:nvPr/>
        </p:nvSpPr>
        <p:spPr bwMode="auto">
          <a:xfrm>
            <a:off x="6781800" y="2971800"/>
            <a:ext cx="2362200" cy="1066800"/>
          </a:xfrm>
          <a:prstGeom prst="ellipse">
            <a:avLst/>
          </a:prstGeom>
          <a:gradFill rotWithShape="0">
            <a:gsLst>
              <a:gs pos="0">
                <a:schemeClr val="accent2"/>
              </a:gs>
              <a:gs pos="100000">
                <a:schemeClr val="accent2">
                  <a:gamma/>
                  <a:shade val="30196"/>
                  <a:invGamma/>
                </a:schemeClr>
              </a:gs>
            </a:gsLst>
            <a:path path="shape">
              <a:fillToRect l="50000" t="50000" r="50000" b="50000"/>
            </a:path>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fr-FR" sz="1800">
              <a:solidFill>
                <a:schemeClr val="bg1"/>
              </a:solidFill>
              <a:latin typeface="Arial" charset="0"/>
            </a:endParaRPr>
          </a:p>
        </p:txBody>
      </p:sp>
      <p:sp>
        <p:nvSpPr>
          <p:cNvPr id="89091" name="Oval 3"/>
          <p:cNvSpPr>
            <a:spLocks noChangeArrowheads="1"/>
          </p:cNvSpPr>
          <p:nvPr/>
        </p:nvSpPr>
        <p:spPr bwMode="auto">
          <a:xfrm>
            <a:off x="7696200" y="2438400"/>
            <a:ext cx="457200" cy="457200"/>
          </a:xfrm>
          <a:prstGeom prst="ellipse">
            <a:avLst/>
          </a:prstGeom>
          <a:gradFill rotWithShape="0">
            <a:gsLst>
              <a:gs pos="0">
                <a:schemeClr val="accent2"/>
              </a:gs>
              <a:gs pos="100000">
                <a:schemeClr val="accent2">
                  <a:gamma/>
                  <a:shade val="30196"/>
                  <a:invGamma/>
                </a:schemeClr>
              </a:gs>
            </a:gsLst>
            <a:path path="shape">
              <a:fillToRect l="50000" t="50000" r="50000" b="50000"/>
            </a:path>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fr-FR" sz="1800" b="1">
                <a:solidFill>
                  <a:schemeClr val="bg1"/>
                </a:solidFill>
                <a:latin typeface="Arial" charset="0"/>
              </a:rPr>
              <a:t>1</a:t>
            </a:r>
          </a:p>
        </p:txBody>
      </p:sp>
      <p:sp>
        <p:nvSpPr>
          <p:cNvPr id="45060" name="Text Box 4"/>
          <p:cNvSpPr txBox="1">
            <a:spLocks noChangeArrowheads="1"/>
          </p:cNvSpPr>
          <p:nvPr/>
        </p:nvSpPr>
        <p:spPr bwMode="auto">
          <a:xfrm>
            <a:off x="6934200" y="2971800"/>
            <a:ext cx="1962150" cy="915988"/>
          </a:xfrm>
          <a:prstGeom prst="rect">
            <a:avLst/>
          </a:prstGeom>
          <a:noFill/>
          <a:ln>
            <a:noFill/>
          </a:ln>
          <a:effectLst/>
          <a:extLst>
            <a:ext uri="{909E8E84-426E-40DD-AFC4-6F175D3DCCD1}">
              <a14:hiddenFill xmlns:a14="http://schemas.microsoft.com/office/drawing/2010/main">
                <a:gradFill rotWithShape="0">
                  <a:gsLst>
                    <a:gs pos="0">
                      <a:schemeClr val="accent2"/>
                    </a:gs>
                    <a:gs pos="100000">
                      <a:srgbClr val="0F0F3E"/>
                    </a:gs>
                  </a:gsLst>
                  <a:path path="shape">
                    <a:fillToRect l="50000" t="50000" r="50000" b="50000"/>
                  </a:path>
                </a:gra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fr-FR" sz="1800">
                <a:solidFill>
                  <a:schemeClr val="bg1"/>
                </a:solidFill>
                <a:latin typeface="Arial" charset="0"/>
              </a:rPr>
              <a:t>Analyse </a:t>
            </a:r>
          </a:p>
          <a:p>
            <a:pPr algn="ctr"/>
            <a:r>
              <a:rPr lang="fr-FR" sz="1800">
                <a:solidFill>
                  <a:schemeClr val="bg1"/>
                </a:solidFill>
                <a:latin typeface="Arial" charset="0"/>
              </a:rPr>
              <a:t>des exigences de</a:t>
            </a:r>
          </a:p>
          <a:p>
            <a:pPr algn="ctr"/>
            <a:r>
              <a:rPr lang="fr-FR" sz="1800">
                <a:solidFill>
                  <a:schemeClr val="bg1"/>
                </a:solidFill>
                <a:latin typeface="Arial" charset="0"/>
              </a:rPr>
              <a:t> la performance</a:t>
            </a:r>
          </a:p>
        </p:txBody>
      </p:sp>
      <p:sp>
        <p:nvSpPr>
          <p:cNvPr id="89093" name="Oval 5"/>
          <p:cNvSpPr>
            <a:spLocks noChangeArrowheads="1"/>
          </p:cNvSpPr>
          <p:nvPr/>
        </p:nvSpPr>
        <p:spPr bwMode="auto">
          <a:xfrm>
            <a:off x="228600" y="2971800"/>
            <a:ext cx="2057400" cy="1143000"/>
          </a:xfrm>
          <a:prstGeom prst="ellipse">
            <a:avLst/>
          </a:prstGeom>
          <a:gradFill rotWithShape="0">
            <a:gsLst>
              <a:gs pos="0">
                <a:schemeClr val="accent2"/>
              </a:gs>
              <a:gs pos="100000">
                <a:schemeClr val="accent2">
                  <a:gamma/>
                  <a:shade val="24314"/>
                  <a:invGamma/>
                </a:schemeClr>
              </a:gs>
            </a:gsLst>
            <a:path path="shape">
              <a:fillToRect l="50000" t="50000" r="50000" b="50000"/>
            </a:path>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fr-FR" sz="1800" dirty="0">
                <a:solidFill>
                  <a:schemeClr val="bg1"/>
                </a:solidFill>
                <a:latin typeface="Arial" charset="0"/>
              </a:rPr>
              <a:t>Les capacités</a:t>
            </a:r>
          </a:p>
          <a:p>
            <a:pPr algn="ctr" eaLnBrk="0" hangingPunct="0">
              <a:defRPr/>
            </a:pPr>
            <a:r>
              <a:rPr lang="fr-FR" sz="1800" dirty="0">
                <a:solidFill>
                  <a:schemeClr val="bg1"/>
                </a:solidFill>
                <a:latin typeface="Arial" charset="0"/>
              </a:rPr>
              <a:t> du sportif</a:t>
            </a:r>
            <a:endParaRPr lang="fr-FR" sz="1800" b="1" dirty="0">
              <a:latin typeface="Arial" charset="0"/>
            </a:endParaRPr>
          </a:p>
        </p:txBody>
      </p:sp>
      <p:sp>
        <p:nvSpPr>
          <p:cNvPr id="89094" name="Oval 6"/>
          <p:cNvSpPr>
            <a:spLocks noChangeArrowheads="1"/>
          </p:cNvSpPr>
          <p:nvPr/>
        </p:nvSpPr>
        <p:spPr bwMode="auto">
          <a:xfrm>
            <a:off x="990600" y="2438400"/>
            <a:ext cx="457200" cy="457200"/>
          </a:xfrm>
          <a:prstGeom prst="ellipse">
            <a:avLst/>
          </a:prstGeom>
          <a:gradFill rotWithShape="0">
            <a:gsLst>
              <a:gs pos="0">
                <a:schemeClr val="accent2"/>
              </a:gs>
              <a:gs pos="100000">
                <a:schemeClr val="accent2">
                  <a:gamma/>
                  <a:shade val="12157"/>
                  <a:invGamma/>
                </a:schemeClr>
              </a:gs>
            </a:gsLst>
            <a:path path="shape">
              <a:fillToRect l="50000" t="50000" r="50000" b="50000"/>
            </a:path>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fr-FR" sz="1800" b="1" dirty="0">
                <a:solidFill>
                  <a:schemeClr val="bg1"/>
                </a:solidFill>
                <a:latin typeface="Arial" charset="0"/>
              </a:rPr>
              <a:t>2</a:t>
            </a:r>
          </a:p>
        </p:txBody>
      </p:sp>
      <p:sp>
        <p:nvSpPr>
          <p:cNvPr id="89095" name="AutoShape 7"/>
          <p:cNvSpPr>
            <a:spLocks noChangeArrowheads="1"/>
          </p:cNvSpPr>
          <p:nvPr/>
        </p:nvSpPr>
        <p:spPr bwMode="auto">
          <a:xfrm>
            <a:off x="2286000" y="2971800"/>
            <a:ext cx="4495800" cy="1219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2"/>
              </a:gs>
              <a:gs pos="100000">
                <a:schemeClr val="accent2">
                  <a:gamma/>
                  <a:shade val="30196"/>
                  <a:invGamma/>
                </a:schemeClr>
              </a:gs>
            </a:gsLst>
            <a:path path="rect">
              <a:fillToRect l="50000" t="50000" r="50000" b="50000"/>
            </a:path>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fr-FR"/>
          </a:p>
        </p:txBody>
      </p:sp>
      <p:sp>
        <p:nvSpPr>
          <p:cNvPr id="45064" name="Text Box 8"/>
          <p:cNvSpPr txBox="1">
            <a:spLocks noChangeArrowheads="1"/>
          </p:cNvSpPr>
          <p:nvPr/>
        </p:nvSpPr>
        <p:spPr bwMode="auto">
          <a:xfrm>
            <a:off x="2286000" y="3276600"/>
            <a:ext cx="5260975" cy="646113"/>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sz="1800" b="1">
                <a:solidFill>
                  <a:schemeClr val="bg1"/>
                </a:solidFill>
                <a:latin typeface="Arial" charset="0"/>
              </a:rPr>
              <a:t>PREPARATION PHYSIQUE : </a:t>
            </a:r>
            <a:r>
              <a:rPr lang="fr-FR" sz="1800">
                <a:solidFill>
                  <a:srgbClr val="FFFF00"/>
                </a:solidFill>
                <a:latin typeface="Arial" charset="0"/>
              </a:rPr>
              <a:t>planification,</a:t>
            </a:r>
          </a:p>
          <a:p>
            <a:r>
              <a:rPr lang="fr-FR" sz="1800">
                <a:solidFill>
                  <a:srgbClr val="FFFF00"/>
                </a:solidFill>
                <a:latin typeface="Arial" charset="0"/>
              </a:rPr>
              <a:t>programmation, périodisation</a:t>
            </a:r>
          </a:p>
        </p:txBody>
      </p:sp>
      <p:sp>
        <p:nvSpPr>
          <p:cNvPr id="89097" name="Oval 9"/>
          <p:cNvSpPr>
            <a:spLocks noChangeArrowheads="1"/>
          </p:cNvSpPr>
          <p:nvPr/>
        </p:nvSpPr>
        <p:spPr bwMode="auto">
          <a:xfrm>
            <a:off x="1763713" y="1524000"/>
            <a:ext cx="2058987" cy="1041400"/>
          </a:xfrm>
          <a:prstGeom prst="ellipse">
            <a:avLst/>
          </a:prstGeom>
          <a:gradFill rotWithShape="0">
            <a:gsLst>
              <a:gs pos="0">
                <a:schemeClr val="accent2"/>
              </a:gs>
              <a:gs pos="100000">
                <a:schemeClr val="accent2">
                  <a:gamma/>
                  <a:shade val="33333"/>
                  <a:invGamma/>
                </a:schemeClr>
              </a:gs>
            </a:gsLst>
            <a:path path="shape">
              <a:fillToRect l="50000" t="50000" r="50000" b="50000"/>
            </a:path>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fr-FR" sz="2000">
                <a:solidFill>
                  <a:schemeClr val="bg1"/>
                </a:solidFill>
                <a:latin typeface="Arial" charset="0"/>
              </a:rPr>
              <a:t>Orientation</a:t>
            </a:r>
          </a:p>
          <a:p>
            <a:pPr algn="ctr" eaLnBrk="0" hangingPunct="0">
              <a:defRPr/>
            </a:pPr>
            <a:endParaRPr lang="fr-FR" sz="1200">
              <a:solidFill>
                <a:schemeClr val="bg1"/>
              </a:solidFill>
              <a:latin typeface="Arial" charset="0"/>
            </a:endParaRPr>
          </a:p>
        </p:txBody>
      </p:sp>
      <p:sp>
        <p:nvSpPr>
          <p:cNvPr id="45066" name="Line 10"/>
          <p:cNvSpPr>
            <a:spLocks noChangeShapeType="1"/>
          </p:cNvSpPr>
          <p:nvPr/>
        </p:nvSpPr>
        <p:spPr bwMode="auto">
          <a:xfrm>
            <a:off x="2700338" y="2565400"/>
            <a:ext cx="271462" cy="635000"/>
          </a:xfrm>
          <a:prstGeom prst="line">
            <a:avLst/>
          </a:prstGeom>
          <a:noFill/>
          <a:ln w="38100">
            <a:solidFill>
              <a:schemeClr val="bg1"/>
            </a:solidFill>
            <a:prstDash val="sysDot"/>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5067" name="Line 11"/>
          <p:cNvSpPr>
            <a:spLocks noChangeShapeType="1"/>
          </p:cNvSpPr>
          <p:nvPr/>
        </p:nvSpPr>
        <p:spPr bwMode="auto">
          <a:xfrm>
            <a:off x="4643438" y="2708275"/>
            <a:ext cx="4762" cy="568325"/>
          </a:xfrm>
          <a:prstGeom prst="line">
            <a:avLst/>
          </a:prstGeom>
          <a:noFill/>
          <a:ln w="38100">
            <a:solidFill>
              <a:schemeClr val="bg1"/>
            </a:solidFill>
            <a:prstDash val="sysDot"/>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9100" name="Oval 12"/>
          <p:cNvSpPr>
            <a:spLocks noChangeArrowheads="1"/>
          </p:cNvSpPr>
          <p:nvPr/>
        </p:nvSpPr>
        <p:spPr bwMode="auto">
          <a:xfrm>
            <a:off x="5392738" y="1524000"/>
            <a:ext cx="1843087" cy="1041400"/>
          </a:xfrm>
          <a:prstGeom prst="ellipse">
            <a:avLst/>
          </a:prstGeom>
          <a:gradFill rotWithShape="0">
            <a:gsLst>
              <a:gs pos="0">
                <a:schemeClr val="accent2"/>
              </a:gs>
              <a:gs pos="100000">
                <a:schemeClr val="accent2">
                  <a:gamma/>
                  <a:shade val="33333"/>
                  <a:invGamma/>
                </a:schemeClr>
              </a:gs>
            </a:gsLst>
            <a:path path="shape">
              <a:fillToRect l="50000" t="50000" r="50000" b="50000"/>
            </a:path>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fr-FR" sz="2000">
                <a:solidFill>
                  <a:schemeClr val="bg1"/>
                </a:solidFill>
                <a:latin typeface="Arial" charset="0"/>
              </a:rPr>
              <a:t>Suivi</a:t>
            </a:r>
          </a:p>
          <a:p>
            <a:pPr algn="ctr" eaLnBrk="0" hangingPunct="0">
              <a:defRPr/>
            </a:pPr>
            <a:endParaRPr lang="fr-FR" sz="1200">
              <a:latin typeface="Arial" charset="0"/>
            </a:endParaRPr>
          </a:p>
        </p:txBody>
      </p:sp>
      <p:sp>
        <p:nvSpPr>
          <p:cNvPr id="89101" name="Oval 13"/>
          <p:cNvSpPr>
            <a:spLocks noChangeArrowheads="1"/>
          </p:cNvSpPr>
          <p:nvPr/>
        </p:nvSpPr>
        <p:spPr bwMode="auto">
          <a:xfrm>
            <a:off x="3563938" y="1524000"/>
            <a:ext cx="2016125" cy="1112838"/>
          </a:xfrm>
          <a:prstGeom prst="ellipse">
            <a:avLst/>
          </a:prstGeom>
          <a:gradFill rotWithShape="0">
            <a:gsLst>
              <a:gs pos="0">
                <a:schemeClr val="accent2"/>
              </a:gs>
              <a:gs pos="100000">
                <a:schemeClr val="accent2">
                  <a:gamma/>
                  <a:shade val="33333"/>
                  <a:invGamma/>
                </a:schemeClr>
              </a:gs>
            </a:gsLst>
            <a:path path="shape">
              <a:fillToRect l="50000" t="50000" r="50000" b="50000"/>
            </a:path>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fr-FR" sz="2000">
                <a:solidFill>
                  <a:schemeClr val="bg1"/>
                </a:solidFill>
                <a:latin typeface="Arial" charset="0"/>
              </a:rPr>
              <a:t>Contrôle</a:t>
            </a:r>
          </a:p>
          <a:p>
            <a:pPr algn="ctr" eaLnBrk="0" hangingPunct="0">
              <a:defRPr/>
            </a:pPr>
            <a:endParaRPr lang="fr-FR" sz="1200">
              <a:solidFill>
                <a:schemeClr val="bg1"/>
              </a:solidFill>
              <a:latin typeface="Arial" charset="0"/>
            </a:endParaRPr>
          </a:p>
        </p:txBody>
      </p:sp>
      <p:sp>
        <p:nvSpPr>
          <p:cNvPr id="45070" name="Line 14"/>
          <p:cNvSpPr>
            <a:spLocks noChangeShapeType="1"/>
          </p:cNvSpPr>
          <p:nvPr/>
        </p:nvSpPr>
        <p:spPr bwMode="auto">
          <a:xfrm flipH="1">
            <a:off x="5943600" y="2565400"/>
            <a:ext cx="357188" cy="635000"/>
          </a:xfrm>
          <a:prstGeom prst="line">
            <a:avLst/>
          </a:prstGeom>
          <a:noFill/>
          <a:ln w="38100">
            <a:solidFill>
              <a:schemeClr val="bg1"/>
            </a:solidFill>
            <a:prstDash val="sysDot"/>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5071" name="Text Box 15"/>
          <p:cNvSpPr txBox="1">
            <a:spLocks noChangeArrowheads="1"/>
          </p:cNvSpPr>
          <p:nvPr/>
        </p:nvSpPr>
        <p:spPr bwMode="auto">
          <a:xfrm>
            <a:off x="5175250" y="4926013"/>
            <a:ext cx="3663950" cy="1474787"/>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Font typeface="Wingdings" pitchFamily="2" charset="2"/>
              <a:buChar char="§"/>
            </a:pPr>
            <a:r>
              <a:rPr lang="fr-FR" sz="1800">
                <a:solidFill>
                  <a:schemeClr val="bg1"/>
                </a:solidFill>
                <a:latin typeface="Arial" charset="0"/>
              </a:rPr>
              <a:t> Avis des entraîneurs experts</a:t>
            </a:r>
          </a:p>
          <a:p>
            <a:pPr>
              <a:buFont typeface="Wingdings" pitchFamily="2" charset="2"/>
              <a:buChar char="§"/>
            </a:pPr>
            <a:r>
              <a:rPr lang="fr-FR" sz="1800">
                <a:solidFill>
                  <a:schemeClr val="bg1"/>
                </a:solidFill>
                <a:latin typeface="Arial" charset="0"/>
              </a:rPr>
              <a:t> Etude de la littérature</a:t>
            </a:r>
          </a:p>
          <a:p>
            <a:pPr>
              <a:buFont typeface="Wingdings" pitchFamily="2" charset="2"/>
              <a:buChar char="§"/>
            </a:pPr>
            <a:r>
              <a:rPr lang="fr-FR" sz="1800">
                <a:solidFill>
                  <a:schemeClr val="bg1"/>
                </a:solidFill>
                <a:latin typeface="Arial" charset="0"/>
              </a:rPr>
              <a:t> Observation et prise de mesures</a:t>
            </a:r>
          </a:p>
          <a:p>
            <a:r>
              <a:rPr lang="fr-FR" sz="1800">
                <a:solidFill>
                  <a:schemeClr val="bg1"/>
                </a:solidFill>
                <a:latin typeface="Arial" charset="0"/>
              </a:rPr>
              <a:t> en situation réelle d’entraînement</a:t>
            </a:r>
          </a:p>
          <a:p>
            <a:r>
              <a:rPr lang="fr-FR" sz="1800">
                <a:solidFill>
                  <a:schemeClr val="bg1"/>
                </a:solidFill>
                <a:latin typeface="Arial" charset="0"/>
              </a:rPr>
              <a:t> et de compétition</a:t>
            </a:r>
            <a:endParaRPr lang="fr-FR" sz="1800" b="1">
              <a:latin typeface="Arial" charset="0"/>
            </a:endParaRPr>
          </a:p>
        </p:txBody>
      </p:sp>
      <p:sp>
        <p:nvSpPr>
          <p:cNvPr id="45072" name="Text Box 16"/>
          <p:cNvSpPr txBox="1">
            <a:spLocks noChangeArrowheads="1"/>
          </p:cNvSpPr>
          <p:nvPr/>
        </p:nvSpPr>
        <p:spPr bwMode="auto">
          <a:xfrm>
            <a:off x="152400" y="5029200"/>
            <a:ext cx="2633663" cy="12001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fr-FR" sz="1800">
                <a:solidFill>
                  <a:schemeClr val="bg1"/>
                </a:solidFill>
                <a:latin typeface="Arial" charset="0"/>
              </a:rPr>
              <a:t>Choix, élaboration et </a:t>
            </a:r>
          </a:p>
          <a:p>
            <a:pPr algn="ctr"/>
            <a:r>
              <a:rPr lang="fr-FR" sz="1800">
                <a:solidFill>
                  <a:schemeClr val="bg1"/>
                </a:solidFill>
                <a:latin typeface="Arial" charset="0"/>
              </a:rPr>
              <a:t>Validation des mesures</a:t>
            </a:r>
          </a:p>
          <a:p>
            <a:pPr algn="ctr"/>
            <a:r>
              <a:rPr lang="fr-FR" sz="1800">
                <a:solidFill>
                  <a:schemeClr val="bg1"/>
                </a:solidFill>
                <a:latin typeface="Arial" charset="0"/>
              </a:rPr>
              <a:t> les plus congruentes </a:t>
            </a:r>
          </a:p>
          <a:p>
            <a:pPr algn="ctr"/>
            <a:r>
              <a:rPr lang="fr-FR" sz="1800">
                <a:solidFill>
                  <a:schemeClr val="bg1"/>
                </a:solidFill>
                <a:latin typeface="Arial" charset="0"/>
              </a:rPr>
              <a:t>(aspects métrologiques)</a:t>
            </a:r>
          </a:p>
        </p:txBody>
      </p:sp>
      <p:sp>
        <p:nvSpPr>
          <p:cNvPr id="45073" name="Line 17"/>
          <p:cNvSpPr>
            <a:spLocks noChangeShapeType="1"/>
          </p:cNvSpPr>
          <p:nvPr/>
        </p:nvSpPr>
        <p:spPr bwMode="auto">
          <a:xfrm>
            <a:off x="7915275" y="4038600"/>
            <a:ext cx="0" cy="887413"/>
          </a:xfrm>
          <a:prstGeom prst="line">
            <a:avLst/>
          </a:prstGeom>
          <a:noFill/>
          <a:ln w="38100">
            <a:solidFill>
              <a:schemeClr val="bg1"/>
            </a:solidFill>
            <a:prstDash val="sysDot"/>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5074" name="Line 18"/>
          <p:cNvSpPr>
            <a:spLocks noChangeShapeType="1"/>
          </p:cNvSpPr>
          <p:nvPr/>
        </p:nvSpPr>
        <p:spPr bwMode="auto">
          <a:xfrm flipV="1">
            <a:off x="1219200" y="3962400"/>
            <a:ext cx="0" cy="1066800"/>
          </a:xfrm>
          <a:prstGeom prst="line">
            <a:avLst/>
          </a:prstGeom>
          <a:noFill/>
          <a:ln w="38100">
            <a:solidFill>
              <a:schemeClr val="bg1"/>
            </a:solidFill>
            <a:prstDash val="sysDot"/>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5075" name="Line 19"/>
          <p:cNvSpPr>
            <a:spLocks noChangeShapeType="1"/>
          </p:cNvSpPr>
          <p:nvPr/>
        </p:nvSpPr>
        <p:spPr bwMode="auto">
          <a:xfrm flipH="1" flipV="1">
            <a:off x="2819400" y="5715000"/>
            <a:ext cx="2286000" cy="0"/>
          </a:xfrm>
          <a:prstGeom prst="line">
            <a:avLst/>
          </a:prstGeom>
          <a:noFill/>
          <a:ln w="38100">
            <a:solidFill>
              <a:schemeClr val="bg1"/>
            </a:solidFill>
            <a:prstDash val="sysDot"/>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9108" name="Oval 20"/>
          <p:cNvSpPr>
            <a:spLocks noChangeArrowheads="1"/>
          </p:cNvSpPr>
          <p:nvPr/>
        </p:nvSpPr>
        <p:spPr bwMode="auto">
          <a:xfrm>
            <a:off x="4419600" y="990600"/>
            <a:ext cx="457200" cy="457200"/>
          </a:xfrm>
          <a:prstGeom prst="ellipse">
            <a:avLst/>
          </a:prstGeom>
          <a:gradFill rotWithShape="0">
            <a:gsLst>
              <a:gs pos="0">
                <a:schemeClr val="accent2"/>
              </a:gs>
              <a:gs pos="100000">
                <a:schemeClr val="accent2">
                  <a:gamma/>
                  <a:shade val="12157"/>
                  <a:invGamma/>
                </a:schemeClr>
              </a:gs>
            </a:gsLst>
            <a:path path="shape">
              <a:fillToRect l="50000" t="50000" r="50000" b="50000"/>
            </a:path>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fr-FR" sz="1800" b="1">
                <a:solidFill>
                  <a:schemeClr val="bg1"/>
                </a:solidFill>
                <a:latin typeface="Arial" charset="0"/>
              </a:rPr>
              <a:t>3</a:t>
            </a:r>
          </a:p>
        </p:txBody>
      </p:sp>
      <p:sp>
        <p:nvSpPr>
          <p:cNvPr id="2" name="Ellipse 1"/>
          <p:cNvSpPr/>
          <p:nvPr/>
        </p:nvSpPr>
        <p:spPr>
          <a:xfrm>
            <a:off x="2112963" y="2557426"/>
            <a:ext cx="4763293" cy="201612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22064668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09600"/>
            <a:ext cx="4249737" cy="62484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38595" name="Oval 3"/>
          <p:cNvSpPr>
            <a:spLocks noChangeArrowheads="1"/>
          </p:cNvSpPr>
          <p:nvPr/>
        </p:nvSpPr>
        <p:spPr bwMode="auto">
          <a:xfrm>
            <a:off x="539750" y="1268413"/>
            <a:ext cx="4032250" cy="5589587"/>
          </a:xfrm>
          <a:prstGeom prst="ellipse">
            <a:avLst/>
          </a:prstGeom>
          <a:noFill/>
          <a:ln w="28575">
            <a:solidFill>
              <a:srgbClr val="07000C"/>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fr-FR" sz="2400" smtClean="0">
              <a:solidFill>
                <a:srgbClr val="FFFF00"/>
              </a:solidFill>
            </a:endParaRPr>
          </a:p>
        </p:txBody>
      </p:sp>
      <p:sp>
        <p:nvSpPr>
          <p:cNvPr id="238596" name="Text Box 4"/>
          <p:cNvSpPr txBox="1">
            <a:spLocks noChangeArrowheads="1"/>
          </p:cNvSpPr>
          <p:nvPr/>
        </p:nvSpPr>
        <p:spPr bwMode="auto">
          <a:xfrm>
            <a:off x="4716463" y="908050"/>
            <a:ext cx="4427537" cy="762000"/>
          </a:xfrm>
          <a:prstGeom prst="rect">
            <a:avLst/>
          </a:prstGeom>
          <a:noFill/>
          <a:ln w="12700">
            <a:solidFill>
              <a:srgbClr val="FFFF00"/>
            </a:solidFill>
            <a:miter lim="800000"/>
            <a:headEnd type="none" w="sm" len="sm"/>
            <a:tailEnd type="none" w="sm" len="sm"/>
          </a:ln>
          <a:effectLst/>
        </p:spPr>
        <p:txBody>
          <a:bodyPr>
            <a:spAutoFit/>
          </a:bodyPr>
          <a:lstStyle/>
          <a:p>
            <a:pPr eaLnBrk="0" fontAlgn="base" hangingPunct="0">
              <a:spcBef>
                <a:spcPct val="0"/>
              </a:spcBef>
              <a:spcAft>
                <a:spcPct val="0"/>
              </a:spcAft>
              <a:defRPr/>
            </a:pPr>
            <a:r>
              <a:rPr lang="fr-FR" sz="2000" b="1" dirty="0">
                <a:solidFill>
                  <a:srgbClr val="FFFF00"/>
                </a:solidFill>
                <a:effectLst>
                  <a:outerShdw blurRad="38100" dist="38100" dir="2700000" algn="tl">
                    <a:srgbClr val="000000"/>
                  </a:outerShdw>
                </a:effectLst>
                <a:latin typeface="Bookman Old Style" pitchFamily="18" charset="0"/>
                <a:cs typeface="Arial" charset="0"/>
              </a:rPr>
              <a:t>Endurance aérobie :</a:t>
            </a:r>
            <a:r>
              <a:rPr lang="fr-FR" sz="2400" b="1" dirty="0">
                <a:solidFill>
                  <a:srgbClr val="FFFF00"/>
                </a:solidFill>
                <a:effectLst>
                  <a:outerShdw blurRad="38100" dist="38100" dir="2700000" algn="tl">
                    <a:srgbClr val="000000"/>
                  </a:outerShdw>
                </a:effectLst>
                <a:latin typeface="Bookman Old Style" pitchFamily="18" charset="0"/>
                <a:cs typeface="Arial" charset="0"/>
              </a:rPr>
              <a:t> </a:t>
            </a:r>
            <a:r>
              <a:rPr lang="fr-FR" b="1" dirty="0">
                <a:solidFill>
                  <a:srgbClr val="FFFF00"/>
                </a:solidFill>
                <a:effectLst>
                  <a:outerShdw blurRad="38100" dist="38100" dir="2700000" algn="tl">
                    <a:srgbClr val="000000"/>
                  </a:outerShdw>
                </a:effectLst>
                <a:latin typeface="Bookman Old Style" pitchFamily="18" charset="0"/>
                <a:cs typeface="Arial" charset="0"/>
              </a:rPr>
              <a:t>Inter saison &lt; VAM (65-85 % VAM, &gt; 20 min)</a:t>
            </a:r>
          </a:p>
        </p:txBody>
      </p:sp>
      <p:sp>
        <p:nvSpPr>
          <p:cNvPr id="238597" name="Line 5"/>
          <p:cNvSpPr>
            <a:spLocks noChangeShapeType="1"/>
          </p:cNvSpPr>
          <p:nvPr/>
        </p:nvSpPr>
        <p:spPr bwMode="auto">
          <a:xfrm flipH="1">
            <a:off x="3924300" y="1484313"/>
            <a:ext cx="792163" cy="4318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smtClean="0">
              <a:solidFill>
                <a:srgbClr val="FFFF00"/>
              </a:solidFill>
            </a:endParaRPr>
          </a:p>
        </p:txBody>
      </p:sp>
      <p:sp>
        <p:nvSpPr>
          <p:cNvPr id="238598" name="Text Box 6"/>
          <p:cNvSpPr txBox="1">
            <a:spLocks noChangeArrowheads="1"/>
          </p:cNvSpPr>
          <p:nvPr/>
        </p:nvSpPr>
        <p:spPr bwMode="auto">
          <a:xfrm>
            <a:off x="4716463" y="2349500"/>
            <a:ext cx="4427537" cy="1262063"/>
          </a:xfrm>
          <a:prstGeom prst="rect">
            <a:avLst/>
          </a:prstGeom>
          <a:noFill/>
          <a:ln w="12700">
            <a:solidFill>
              <a:schemeClr val="bg1"/>
            </a:solidFill>
            <a:miter lim="800000"/>
            <a:headEnd type="none" w="sm" len="sm"/>
            <a:tailEnd type="none" w="sm" len="sm"/>
          </a:ln>
          <a:effectLst/>
        </p:spPr>
        <p:txBody>
          <a:bodyPr>
            <a:spAutoFit/>
          </a:bodyPr>
          <a:lstStyle/>
          <a:p>
            <a:pPr eaLnBrk="0" fontAlgn="base" hangingPunct="0">
              <a:spcBef>
                <a:spcPct val="0"/>
              </a:spcBef>
              <a:spcAft>
                <a:spcPct val="0"/>
              </a:spcAft>
              <a:defRPr/>
            </a:pPr>
            <a:r>
              <a:rPr lang="fr-FR" sz="2000" b="1" dirty="0">
                <a:solidFill>
                  <a:srgbClr val="FFFFFF"/>
                </a:solidFill>
                <a:effectLst>
                  <a:outerShdw blurRad="38100" dist="38100" dir="2700000" algn="tl">
                    <a:srgbClr val="000000"/>
                  </a:outerShdw>
                </a:effectLst>
                <a:latin typeface="Bookman Old Style" pitchFamily="18" charset="0"/>
                <a:cs typeface="Arial" charset="0"/>
              </a:rPr>
              <a:t>La PAM : </a:t>
            </a:r>
            <a:r>
              <a:rPr lang="fr-FR" sz="2000" b="1" dirty="0" err="1">
                <a:solidFill>
                  <a:srgbClr val="FFFFFF"/>
                </a:solidFill>
                <a:effectLst>
                  <a:outerShdw blurRad="38100" dist="38100" dir="2700000" algn="tl">
                    <a:srgbClr val="000000"/>
                  </a:outerShdw>
                </a:effectLst>
                <a:latin typeface="Bookman Old Style" pitchFamily="18" charset="0"/>
                <a:cs typeface="Arial" charset="0"/>
              </a:rPr>
              <a:t>fartlek</a:t>
            </a:r>
            <a:r>
              <a:rPr lang="fr-FR" sz="2000" b="1" dirty="0">
                <a:solidFill>
                  <a:srgbClr val="FFFFFF"/>
                </a:solidFill>
                <a:effectLst>
                  <a:outerShdw blurRad="38100" dist="38100" dir="2700000" algn="tl">
                    <a:srgbClr val="000000"/>
                  </a:outerShdw>
                </a:effectLst>
                <a:latin typeface="Bookman Old Style" pitchFamily="18" charset="0"/>
                <a:cs typeface="Arial" charset="0"/>
              </a:rPr>
              <a:t> : </a:t>
            </a:r>
            <a:r>
              <a:rPr lang="fr-FR" b="1" dirty="0">
                <a:solidFill>
                  <a:srgbClr val="FFFFFF"/>
                </a:solidFill>
                <a:effectLst>
                  <a:outerShdw blurRad="38100" dist="38100" dir="2700000" algn="tl">
                    <a:srgbClr val="000000"/>
                  </a:outerShdw>
                </a:effectLst>
                <a:latin typeface="Bookman Old Style" pitchFamily="18" charset="0"/>
                <a:cs typeface="Arial" charset="0"/>
              </a:rPr>
              <a:t>- </a:t>
            </a:r>
            <a:r>
              <a:rPr lang="fr-FR" sz="2000" b="1" dirty="0">
                <a:solidFill>
                  <a:srgbClr val="FFFFFF"/>
                </a:solidFill>
                <a:effectLst>
                  <a:outerShdw blurRad="38100" dist="38100" dir="2700000" algn="tl">
                    <a:srgbClr val="000000"/>
                  </a:outerShdw>
                </a:effectLst>
                <a:latin typeface="Bookman Old Style" pitchFamily="18" charset="0"/>
                <a:cs typeface="Arial" charset="0"/>
              </a:rPr>
              <a:t>reprise de saison:  </a:t>
            </a:r>
            <a:r>
              <a:rPr lang="fr-FR" b="1" dirty="0">
                <a:solidFill>
                  <a:srgbClr val="FFFFFF"/>
                </a:solidFill>
                <a:effectLst>
                  <a:outerShdw blurRad="38100" dist="38100" dir="2700000" algn="tl">
                    <a:srgbClr val="000000"/>
                  </a:outerShdw>
                </a:effectLst>
                <a:latin typeface="Bookman Old Style" pitchFamily="18" charset="0"/>
                <a:cs typeface="Arial" charset="0"/>
              </a:rPr>
              <a:t>accélérations</a:t>
            </a:r>
            <a:r>
              <a:rPr lang="fr-FR" sz="2000" b="1" dirty="0">
                <a:solidFill>
                  <a:srgbClr val="FFFFFF"/>
                </a:solidFill>
                <a:effectLst>
                  <a:outerShdw blurRad="38100" dist="38100" dir="2700000" algn="tl">
                    <a:srgbClr val="000000"/>
                  </a:outerShdw>
                </a:effectLst>
                <a:latin typeface="Bookman Old Style" pitchFamily="18" charset="0"/>
                <a:cs typeface="Arial" charset="0"/>
              </a:rPr>
              <a:t> 10 </a:t>
            </a:r>
            <a:r>
              <a:rPr lang="fr-FR" b="1" dirty="0">
                <a:solidFill>
                  <a:srgbClr val="FFFFFF"/>
                </a:solidFill>
                <a:effectLst>
                  <a:outerShdw blurRad="38100" dist="38100" dir="2700000" algn="tl">
                    <a:srgbClr val="000000"/>
                  </a:outerShdw>
                </a:effectLst>
                <a:latin typeface="Bookman Old Style" pitchFamily="18" charset="0"/>
                <a:cs typeface="Arial" charset="0"/>
              </a:rPr>
              <a:t>à 20s 120 à 140 % VAM) x 15 à 20 répétitions     &gt; 20min</a:t>
            </a:r>
          </a:p>
        </p:txBody>
      </p:sp>
      <p:sp>
        <p:nvSpPr>
          <p:cNvPr id="238599" name="Line 7"/>
          <p:cNvSpPr>
            <a:spLocks noChangeShapeType="1"/>
          </p:cNvSpPr>
          <p:nvPr/>
        </p:nvSpPr>
        <p:spPr bwMode="auto">
          <a:xfrm flipH="1">
            <a:off x="3779838" y="2924175"/>
            <a:ext cx="936625" cy="288925"/>
          </a:xfrm>
          <a:prstGeom prst="line">
            <a:avLst/>
          </a:prstGeom>
          <a:noFill/>
          <a:ln w="28575">
            <a:solidFill>
              <a:srgbClr val="000000"/>
            </a:solidFill>
            <a:round/>
            <a:headEnd type="none" w="sm" len="sm"/>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smtClean="0">
              <a:solidFill>
                <a:srgbClr val="FFFF00"/>
              </a:solidFill>
            </a:endParaRPr>
          </a:p>
        </p:txBody>
      </p:sp>
      <p:sp>
        <p:nvSpPr>
          <p:cNvPr id="238600" name="Text Box 8"/>
          <p:cNvSpPr txBox="1">
            <a:spLocks noChangeArrowheads="1"/>
          </p:cNvSpPr>
          <p:nvPr/>
        </p:nvSpPr>
        <p:spPr bwMode="auto">
          <a:xfrm>
            <a:off x="4716463" y="4292600"/>
            <a:ext cx="4535487" cy="954088"/>
          </a:xfrm>
          <a:prstGeom prst="rect">
            <a:avLst/>
          </a:prstGeom>
          <a:noFill/>
          <a:ln w="12700">
            <a:solidFill>
              <a:srgbClr val="FFFF00"/>
            </a:solidFill>
            <a:miter lim="800000"/>
            <a:headEnd type="none" w="sm" len="sm"/>
            <a:tailEnd type="none" w="sm" len="sm"/>
          </a:ln>
          <a:effectLst/>
        </p:spPr>
        <p:txBody>
          <a:bodyPr>
            <a:spAutoFit/>
          </a:bodyPr>
          <a:lstStyle/>
          <a:p>
            <a:pPr eaLnBrk="0" fontAlgn="base" hangingPunct="0">
              <a:spcBef>
                <a:spcPct val="0"/>
              </a:spcBef>
              <a:spcAft>
                <a:spcPct val="0"/>
              </a:spcAft>
              <a:defRPr/>
            </a:pPr>
            <a:r>
              <a:rPr lang="fr-FR" sz="2000" b="1" dirty="0">
                <a:solidFill>
                  <a:srgbClr val="FFFF00"/>
                </a:solidFill>
                <a:effectLst>
                  <a:outerShdw blurRad="38100" dist="38100" dir="2700000" algn="tl">
                    <a:srgbClr val="000000"/>
                  </a:outerShdw>
                </a:effectLst>
                <a:latin typeface="Bookman Old Style" pitchFamily="18" charset="0"/>
                <a:cs typeface="Arial" charset="0"/>
              </a:rPr>
              <a:t>Intermittent court : </a:t>
            </a:r>
            <a:r>
              <a:rPr lang="fr-FR" b="1" dirty="0">
                <a:solidFill>
                  <a:srgbClr val="FFFF00"/>
                </a:solidFill>
                <a:effectLst>
                  <a:outerShdw blurRad="38100" dist="38100" dir="2700000" algn="tl">
                    <a:srgbClr val="000000"/>
                  </a:outerShdw>
                </a:effectLst>
                <a:latin typeface="Bookman Old Style" pitchFamily="18" charset="0"/>
                <a:cs typeface="Arial" charset="0"/>
              </a:rPr>
              <a:t>Pleine </a:t>
            </a:r>
          </a:p>
          <a:p>
            <a:pPr eaLnBrk="0" fontAlgn="base" hangingPunct="0">
              <a:spcBef>
                <a:spcPct val="0"/>
              </a:spcBef>
              <a:spcAft>
                <a:spcPct val="0"/>
              </a:spcAft>
              <a:defRPr/>
            </a:pPr>
            <a:r>
              <a:rPr lang="fr-FR" b="1" dirty="0">
                <a:solidFill>
                  <a:srgbClr val="FFFF00"/>
                </a:solidFill>
                <a:effectLst>
                  <a:outerShdw blurRad="38100" dist="38100" dir="2700000" algn="tl">
                    <a:srgbClr val="000000"/>
                  </a:outerShdw>
                </a:effectLst>
                <a:latin typeface="Bookman Old Style" pitchFamily="18" charset="0"/>
                <a:cs typeface="Arial" charset="0"/>
              </a:rPr>
              <a:t>saison [ 10 à 15s à 110-130 % VAM; </a:t>
            </a:r>
          </a:p>
          <a:p>
            <a:pPr eaLnBrk="0" fontAlgn="base" hangingPunct="0">
              <a:spcBef>
                <a:spcPct val="0"/>
              </a:spcBef>
              <a:spcAft>
                <a:spcPct val="0"/>
              </a:spcAft>
              <a:defRPr/>
            </a:pPr>
            <a:r>
              <a:rPr lang="fr-FR" b="1" dirty="0">
                <a:solidFill>
                  <a:srgbClr val="FFFF00"/>
                </a:solidFill>
                <a:effectLst>
                  <a:outerShdw blurRad="38100" dist="38100" dir="2700000" algn="tl">
                    <a:srgbClr val="000000"/>
                  </a:outerShdw>
                </a:effectLst>
                <a:latin typeface="Bookman Old Style" pitchFamily="18" charset="0"/>
                <a:cs typeface="Arial" charset="0"/>
              </a:rPr>
              <a:t>r : 15-20s ] x 30 à 40 répétitions</a:t>
            </a:r>
          </a:p>
        </p:txBody>
      </p:sp>
      <p:sp>
        <p:nvSpPr>
          <p:cNvPr id="238601" name="Oval 9"/>
          <p:cNvSpPr>
            <a:spLocks noChangeArrowheads="1"/>
          </p:cNvSpPr>
          <p:nvPr/>
        </p:nvSpPr>
        <p:spPr bwMode="auto">
          <a:xfrm>
            <a:off x="1835150" y="5013325"/>
            <a:ext cx="2736850" cy="1584325"/>
          </a:xfrm>
          <a:prstGeom prst="ellipse">
            <a:avLst/>
          </a:prstGeom>
          <a:noFill/>
          <a:ln w="2857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fr-FR" sz="2400" smtClean="0">
              <a:solidFill>
                <a:srgbClr val="000000"/>
              </a:solidFill>
              <a:cs typeface="Arial" charset="0"/>
            </a:endParaRPr>
          </a:p>
        </p:txBody>
      </p:sp>
      <p:sp>
        <p:nvSpPr>
          <p:cNvPr id="238602" name="Oval 10"/>
          <p:cNvSpPr>
            <a:spLocks noChangeArrowheads="1"/>
          </p:cNvSpPr>
          <p:nvPr/>
        </p:nvSpPr>
        <p:spPr bwMode="auto">
          <a:xfrm>
            <a:off x="755650" y="2708275"/>
            <a:ext cx="3600450" cy="4149725"/>
          </a:xfrm>
          <a:prstGeom prst="ellipse">
            <a:avLst/>
          </a:prstGeom>
          <a:noFill/>
          <a:ln w="2857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fr-FR" sz="2400" smtClean="0">
              <a:solidFill>
                <a:srgbClr val="FFFF00"/>
              </a:solidFill>
            </a:endParaRPr>
          </a:p>
        </p:txBody>
      </p:sp>
      <p:sp>
        <p:nvSpPr>
          <p:cNvPr id="238603" name="Line 11"/>
          <p:cNvSpPr>
            <a:spLocks noChangeShapeType="1"/>
          </p:cNvSpPr>
          <p:nvPr/>
        </p:nvSpPr>
        <p:spPr bwMode="auto">
          <a:xfrm flipH="1">
            <a:off x="4500563" y="5229225"/>
            <a:ext cx="215900" cy="287338"/>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smtClean="0">
              <a:solidFill>
                <a:srgbClr val="FFFF00"/>
              </a:solidFill>
            </a:endParaRPr>
          </a:p>
        </p:txBody>
      </p:sp>
      <p:sp>
        <p:nvSpPr>
          <p:cNvPr id="238604" name="Text Box 12"/>
          <p:cNvSpPr txBox="1">
            <a:spLocks noChangeArrowheads="1"/>
          </p:cNvSpPr>
          <p:nvPr/>
        </p:nvSpPr>
        <p:spPr bwMode="auto">
          <a:xfrm>
            <a:off x="4716463" y="5734050"/>
            <a:ext cx="4586287" cy="954088"/>
          </a:xfrm>
          <a:prstGeom prst="rect">
            <a:avLst/>
          </a:prstGeom>
          <a:noFill/>
          <a:ln w="12700">
            <a:solidFill>
              <a:schemeClr val="bg1"/>
            </a:solidFill>
            <a:miter lim="800000"/>
            <a:headEnd type="none" w="sm" len="sm"/>
            <a:tailEnd type="none" w="sm" len="sm"/>
          </a:ln>
          <a:effectLst/>
        </p:spPr>
        <p:txBody>
          <a:bodyPr wrap="none">
            <a:spAutoFit/>
          </a:bodyPr>
          <a:lstStyle/>
          <a:p>
            <a:pPr eaLnBrk="0" fontAlgn="base" hangingPunct="0">
              <a:spcBef>
                <a:spcPct val="0"/>
              </a:spcBef>
              <a:spcAft>
                <a:spcPct val="0"/>
              </a:spcAft>
              <a:defRPr/>
            </a:pPr>
            <a:r>
              <a:rPr lang="fr-FR" sz="2000" b="1" dirty="0">
                <a:solidFill>
                  <a:srgbClr val="FFFFFF"/>
                </a:solidFill>
                <a:effectLst>
                  <a:outerShdw blurRad="38100" dist="38100" dir="2700000" algn="tl">
                    <a:srgbClr val="000000"/>
                  </a:outerShdw>
                </a:effectLst>
                <a:latin typeface="Bookman Old Style" pitchFamily="18" charset="0"/>
                <a:cs typeface="Arial" charset="0"/>
              </a:rPr>
              <a:t>Répétition de sprints : </a:t>
            </a:r>
            <a:r>
              <a:rPr lang="fr-FR" b="1" dirty="0">
                <a:solidFill>
                  <a:srgbClr val="FFFFFF"/>
                </a:solidFill>
                <a:effectLst>
                  <a:outerShdw blurRad="38100" dist="38100" dir="2700000" algn="tl">
                    <a:srgbClr val="000000"/>
                  </a:outerShdw>
                </a:effectLst>
                <a:latin typeface="Bookman Old Style" pitchFamily="18" charset="0"/>
                <a:cs typeface="Arial" charset="0"/>
              </a:rPr>
              <a:t>Pleine </a:t>
            </a:r>
          </a:p>
          <a:p>
            <a:pPr eaLnBrk="0" fontAlgn="base" hangingPunct="0">
              <a:spcBef>
                <a:spcPct val="0"/>
              </a:spcBef>
              <a:spcAft>
                <a:spcPct val="0"/>
              </a:spcAft>
              <a:defRPr/>
            </a:pPr>
            <a:r>
              <a:rPr lang="fr-FR" b="1" dirty="0">
                <a:solidFill>
                  <a:srgbClr val="FFFFFF"/>
                </a:solidFill>
                <a:effectLst>
                  <a:outerShdw blurRad="38100" dist="38100" dir="2700000" algn="tl">
                    <a:srgbClr val="000000"/>
                  </a:outerShdw>
                </a:effectLst>
                <a:latin typeface="Bookman Old Style" pitchFamily="18" charset="0"/>
                <a:cs typeface="Arial" charset="0"/>
              </a:rPr>
              <a:t>saison [ 3 à 5 s à 96-100 % vitesse</a:t>
            </a:r>
          </a:p>
          <a:p>
            <a:pPr eaLnBrk="0" fontAlgn="base" hangingPunct="0">
              <a:spcBef>
                <a:spcPct val="0"/>
              </a:spcBef>
              <a:spcAft>
                <a:spcPct val="0"/>
              </a:spcAft>
              <a:defRPr/>
            </a:pPr>
            <a:r>
              <a:rPr lang="fr-FR" b="1" dirty="0">
                <a:solidFill>
                  <a:srgbClr val="FFFFFF"/>
                </a:solidFill>
                <a:effectLst>
                  <a:outerShdw blurRad="38100" dist="38100" dir="2700000" algn="tl">
                    <a:srgbClr val="000000"/>
                  </a:outerShdw>
                </a:effectLst>
                <a:latin typeface="Bookman Old Style" pitchFamily="18" charset="0"/>
                <a:cs typeface="Arial" charset="0"/>
              </a:rPr>
              <a:t>étalon; r : 30 à 40s ] x 10 à 15 </a:t>
            </a:r>
            <a:r>
              <a:rPr lang="fr-FR" b="1" dirty="0" err="1">
                <a:solidFill>
                  <a:srgbClr val="FFFFFF"/>
                </a:solidFill>
                <a:effectLst>
                  <a:outerShdw blurRad="38100" dist="38100" dir="2700000" algn="tl">
                    <a:srgbClr val="000000"/>
                  </a:outerShdw>
                </a:effectLst>
                <a:latin typeface="Bookman Old Style" pitchFamily="18" charset="0"/>
                <a:cs typeface="Arial" charset="0"/>
              </a:rPr>
              <a:t>répét</a:t>
            </a:r>
            <a:r>
              <a:rPr lang="fr-FR" b="1" dirty="0">
                <a:solidFill>
                  <a:srgbClr val="FFFFFF"/>
                </a:solidFill>
                <a:effectLst>
                  <a:outerShdw blurRad="38100" dist="38100" dir="2700000" algn="tl">
                    <a:srgbClr val="000000"/>
                  </a:outerShdw>
                </a:effectLst>
                <a:latin typeface="Bookman Old Style" pitchFamily="18" charset="0"/>
                <a:cs typeface="Arial" charset="0"/>
              </a:rPr>
              <a:t>.</a:t>
            </a:r>
          </a:p>
        </p:txBody>
      </p:sp>
      <p:sp>
        <p:nvSpPr>
          <p:cNvPr id="238605" name="Line 13"/>
          <p:cNvSpPr>
            <a:spLocks noChangeShapeType="1"/>
          </p:cNvSpPr>
          <p:nvPr/>
        </p:nvSpPr>
        <p:spPr bwMode="auto">
          <a:xfrm flipH="1" flipV="1">
            <a:off x="4500563" y="6092825"/>
            <a:ext cx="287337" cy="287338"/>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smtClean="0">
              <a:solidFill>
                <a:srgbClr val="FFFF00"/>
              </a:solidFill>
            </a:endParaRPr>
          </a:p>
        </p:txBody>
      </p:sp>
      <p:sp>
        <p:nvSpPr>
          <p:cNvPr id="238606" name="Text Box 14"/>
          <p:cNvSpPr txBox="1">
            <a:spLocks noChangeArrowheads="1"/>
          </p:cNvSpPr>
          <p:nvPr/>
        </p:nvSpPr>
        <p:spPr bwMode="auto">
          <a:xfrm>
            <a:off x="2919413" y="3760788"/>
            <a:ext cx="1255712" cy="830262"/>
          </a:xfrm>
          <a:prstGeom prst="rect">
            <a:avLst/>
          </a:prstGeom>
          <a:solidFill>
            <a:schemeClr val="bg1"/>
          </a:solidFill>
          <a:ln w="9525">
            <a:solidFill>
              <a:srgbClr val="000000"/>
            </a:solidFill>
            <a:miter lim="800000"/>
            <a:headEnd/>
            <a:tailEnd/>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fr-FR" sz="1600" b="1" smtClean="0">
                <a:solidFill>
                  <a:srgbClr val="000000"/>
                </a:solidFill>
                <a:latin typeface="Arial" charset="0"/>
                <a:cs typeface="Arial" charset="0"/>
              </a:rPr>
              <a:t>Puissance </a:t>
            </a:r>
          </a:p>
          <a:p>
            <a:pPr algn="ctr" eaLnBrk="1" fontAlgn="base" hangingPunct="1">
              <a:spcBef>
                <a:spcPct val="0"/>
              </a:spcBef>
              <a:spcAft>
                <a:spcPct val="0"/>
              </a:spcAft>
            </a:pPr>
            <a:r>
              <a:rPr lang="fr-FR" sz="1600" b="1" smtClean="0">
                <a:solidFill>
                  <a:srgbClr val="000000"/>
                </a:solidFill>
                <a:latin typeface="Arial" charset="0"/>
                <a:cs typeface="Arial" charset="0"/>
              </a:rPr>
              <a:t>aérobie </a:t>
            </a:r>
          </a:p>
          <a:p>
            <a:pPr algn="ctr" eaLnBrk="1" fontAlgn="base" hangingPunct="1">
              <a:spcBef>
                <a:spcPct val="0"/>
              </a:spcBef>
              <a:spcAft>
                <a:spcPct val="0"/>
              </a:spcAft>
            </a:pPr>
            <a:r>
              <a:rPr lang="fr-FR" sz="1600" b="1" smtClean="0">
                <a:solidFill>
                  <a:srgbClr val="000000"/>
                </a:solidFill>
                <a:latin typeface="Arial" charset="0"/>
                <a:cs typeface="Arial" charset="0"/>
              </a:rPr>
              <a:t>maximale</a:t>
            </a:r>
          </a:p>
        </p:txBody>
      </p:sp>
      <p:sp>
        <p:nvSpPr>
          <p:cNvPr id="238607" name="Text Box 15"/>
          <p:cNvSpPr txBox="1">
            <a:spLocks noChangeArrowheads="1"/>
          </p:cNvSpPr>
          <p:nvPr/>
        </p:nvSpPr>
        <p:spPr bwMode="auto">
          <a:xfrm>
            <a:off x="1692275" y="6188075"/>
            <a:ext cx="2933700" cy="338138"/>
          </a:xfrm>
          <a:prstGeom prst="rect">
            <a:avLst/>
          </a:prstGeom>
          <a:solidFill>
            <a:schemeClr val="bg1"/>
          </a:solidFill>
          <a:ln w="9525">
            <a:solidFill>
              <a:srgbClr val="000000"/>
            </a:solidFill>
            <a:miter lim="800000"/>
            <a:headEnd/>
            <a:tailEnd/>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fr-FR" sz="1600" b="1" smtClean="0">
                <a:solidFill>
                  <a:srgbClr val="000000"/>
                </a:solidFill>
                <a:latin typeface="Arial" charset="0"/>
                <a:cs typeface="Arial" charset="0"/>
              </a:rPr>
              <a:t>Pouvoir oxydatif musculaire</a:t>
            </a:r>
          </a:p>
        </p:txBody>
      </p:sp>
      <p:sp>
        <p:nvSpPr>
          <p:cNvPr id="238608" name="Text Box 16"/>
          <p:cNvSpPr txBox="1">
            <a:spLocks noChangeArrowheads="1"/>
          </p:cNvSpPr>
          <p:nvPr/>
        </p:nvSpPr>
        <p:spPr bwMode="auto">
          <a:xfrm>
            <a:off x="2265363" y="1471613"/>
            <a:ext cx="1158875" cy="523875"/>
          </a:xfrm>
          <a:prstGeom prst="rect">
            <a:avLst/>
          </a:prstGeom>
          <a:solidFill>
            <a:schemeClr val="bg1"/>
          </a:solidFill>
          <a:ln w="9525">
            <a:solidFill>
              <a:srgbClr val="000000"/>
            </a:solidFill>
            <a:miter lim="800000"/>
            <a:headEnd/>
            <a:tailEnd/>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fr-FR" sz="1400" b="1" smtClean="0">
                <a:solidFill>
                  <a:srgbClr val="000000"/>
                </a:solidFill>
                <a:latin typeface="Arial" charset="0"/>
                <a:cs typeface="Arial" charset="0"/>
              </a:rPr>
              <a:t>Endurance </a:t>
            </a:r>
          </a:p>
          <a:p>
            <a:pPr algn="ctr" eaLnBrk="1" fontAlgn="base" hangingPunct="1">
              <a:spcBef>
                <a:spcPct val="0"/>
              </a:spcBef>
              <a:spcAft>
                <a:spcPct val="0"/>
              </a:spcAft>
            </a:pPr>
            <a:r>
              <a:rPr lang="fr-FR" sz="1400" b="1" smtClean="0">
                <a:solidFill>
                  <a:srgbClr val="000000"/>
                </a:solidFill>
                <a:latin typeface="Arial" charset="0"/>
                <a:cs typeface="Arial" charset="0"/>
              </a:rPr>
              <a:t>aérobie</a:t>
            </a:r>
          </a:p>
        </p:txBody>
      </p:sp>
      <p:sp>
        <p:nvSpPr>
          <p:cNvPr id="238609" name="Line 17"/>
          <p:cNvSpPr>
            <a:spLocks noChangeShapeType="1"/>
          </p:cNvSpPr>
          <p:nvPr/>
        </p:nvSpPr>
        <p:spPr bwMode="auto">
          <a:xfrm flipH="1" flipV="1">
            <a:off x="4140200" y="4365625"/>
            <a:ext cx="503238" cy="287338"/>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smtClean="0">
              <a:solidFill>
                <a:srgbClr val="FFFF00"/>
              </a:solidFill>
            </a:endParaRPr>
          </a:p>
        </p:txBody>
      </p:sp>
      <p:sp>
        <p:nvSpPr>
          <p:cNvPr id="52242" name="Text Box 18"/>
          <p:cNvSpPr txBox="1">
            <a:spLocks noChangeArrowheads="1"/>
          </p:cNvSpPr>
          <p:nvPr/>
        </p:nvSpPr>
        <p:spPr bwMode="auto">
          <a:xfrm>
            <a:off x="73025" y="138113"/>
            <a:ext cx="8902700" cy="369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fr-FR" sz="1800" b="1" smtClean="0">
                <a:solidFill>
                  <a:srgbClr val="FFFFFF"/>
                </a:solidFill>
                <a:latin typeface="Bookman Old Style" pitchFamily="18" charset="0"/>
                <a:cs typeface="Arial" charset="0"/>
              </a:rPr>
              <a:t>DEVELOPPEMENT DE LA CAPACITE AEROBIE AU COURS DE LA SAISON </a:t>
            </a:r>
          </a:p>
        </p:txBody>
      </p:sp>
    </p:spTree>
    <p:extLst>
      <p:ext uri="{BB962C8B-B14F-4D97-AF65-F5344CB8AC3E}">
        <p14:creationId xmlns:p14="http://schemas.microsoft.com/office/powerpoint/2010/main" val="19519949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38594"/>
                                        </p:tgtEl>
                                        <p:attrNameLst>
                                          <p:attrName>style.visibility</p:attrName>
                                        </p:attrNameLst>
                                      </p:cBhvr>
                                      <p:to>
                                        <p:strVal val="visible"/>
                                      </p:to>
                                    </p:set>
                                    <p:anim calcmode="lin" valueType="num">
                                      <p:cBhvr>
                                        <p:cTn id="7" dur="500" fill="hold"/>
                                        <p:tgtEl>
                                          <p:spTgt spid="238594"/>
                                        </p:tgtEl>
                                        <p:attrNameLst>
                                          <p:attrName>ppt_w</p:attrName>
                                        </p:attrNameLst>
                                      </p:cBhvr>
                                      <p:tavLst>
                                        <p:tav tm="0">
                                          <p:val>
                                            <p:fltVal val="0"/>
                                          </p:val>
                                        </p:tav>
                                        <p:tav tm="100000">
                                          <p:val>
                                            <p:strVal val="#ppt_w"/>
                                          </p:val>
                                        </p:tav>
                                      </p:tavLst>
                                    </p:anim>
                                    <p:anim calcmode="lin" valueType="num">
                                      <p:cBhvr>
                                        <p:cTn id="8" dur="500" fill="hold"/>
                                        <p:tgtEl>
                                          <p:spTgt spid="238594"/>
                                        </p:tgtEl>
                                        <p:attrNameLst>
                                          <p:attrName>ppt_h</p:attrName>
                                        </p:attrNameLst>
                                      </p:cBhvr>
                                      <p:tavLst>
                                        <p:tav tm="0">
                                          <p:val>
                                            <p:fltVal val="0"/>
                                          </p:val>
                                        </p:tav>
                                        <p:tav tm="100000">
                                          <p:val>
                                            <p:strVal val="#ppt_h"/>
                                          </p:val>
                                        </p:tav>
                                      </p:tavLst>
                                    </p:anim>
                                    <p:animEffect transition="in" filter="fade">
                                      <p:cBhvr>
                                        <p:cTn id="9" dur="500"/>
                                        <p:tgtEl>
                                          <p:spTgt spid="23859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38596"/>
                                        </p:tgtEl>
                                        <p:attrNameLst>
                                          <p:attrName>style.visibility</p:attrName>
                                        </p:attrNameLst>
                                      </p:cBhvr>
                                      <p:to>
                                        <p:strVal val="visible"/>
                                      </p:to>
                                    </p:set>
                                    <p:animEffect transition="in" filter="wipe(up)">
                                      <p:cBhvr>
                                        <p:cTn id="14" dur="500"/>
                                        <p:tgtEl>
                                          <p:spTgt spid="238596"/>
                                        </p:tgtEl>
                                      </p:cBhvr>
                                    </p:animEffect>
                                  </p:childTnLst>
                                </p:cTn>
                              </p:par>
                            </p:childTnLst>
                          </p:cTn>
                        </p:par>
                        <p:par>
                          <p:cTn id="15" fill="hold" nodeType="afterGroup">
                            <p:stCondLst>
                              <p:cond delay="500"/>
                            </p:stCondLst>
                            <p:childTnLst>
                              <p:par>
                                <p:cTn id="16" presetID="22" presetClass="entr" presetSubtype="2" fill="hold" grpId="0" nodeType="afterEffect">
                                  <p:stCondLst>
                                    <p:cond delay="0"/>
                                  </p:stCondLst>
                                  <p:childTnLst>
                                    <p:set>
                                      <p:cBhvr>
                                        <p:cTn id="17" dur="1" fill="hold">
                                          <p:stCondLst>
                                            <p:cond delay="0"/>
                                          </p:stCondLst>
                                        </p:cTn>
                                        <p:tgtEl>
                                          <p:spTgt spid="238597"/>
                                        </p:tgtEl>
                                        <p:attrNameLst>
                                          <p:attrName>style.visibility</p:attrName>
                                        </p:attrNameLst>
                                      </p:cBhvr>
                                      <p:to>
                                        <p:strVal val="visible"/>
                                      </p:to>
                                    </p:set>
                                    <p:animEffect transition="in" filter="wipe(right)">
                                      <p:cBhvr>
                                        <p:cTn id="18" dur="1000"/>
                                        <p:tgtEl>
                                          <p:spTgt spid="238597"/>
                                        </p:tgtEl>
                                      </p:cBhvr>
                                    </p:animEffect>
                                  </p:childTnLst>
                                </p:cTn>
                              </p:par>
                            </p:childTnLst>
                          </p:cTn>
                        </p:par>
                        <p:par>
                          <p:cTn id="19" fill="hold" nodeType="afterGroup">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238595"/>
                                        </p:tgtEl>
                                        <p:attrNameLst>
                                          <p:attrName>style.visibility</p:attrName>
                                        </p:attrNameLst>
                                      </p:cBhvr>
                                      <p:to>
                                        <p:strVal val="visible"/>
                                      </p:to>
                                    </p:set>
                                    <p:animEffect transition="in" filter="wipe(right)">
                                      <p:cBhvr>
                                        <p:cTn id="22" dur="1000"/>
                                        <p:tgtEl>
                                          <p:spTgt spid="238595"/>
                                        </p:tgtEl>
                                      </p:cBhvr>
                                    </p:animEffect>
                                  </p:childTnLst>
                                </p:cTn>
                              </p:par>
                            </p:childTnLst>
                          </p:cTn>
                        </p:par>
                        <p:par>
                          <p:cTn id="23" fill="hold" nodeType="afterGroup">
                            <p:stCondLst>
                              <p:cond delay="2500"/>
                            </p:stCondLst>
                            <p:childTnLst>
                              <p:par>
                                <p:cTn id="24" presetID="53" presetClass="entr" presetSubtype="0" fill="hold" grpId="0" nodeType="afterEffect">
                                  <p:stCondLst>
                                    <p:cond delay="0"/>
                                  </p:stCondLst>
                                  <p:childTnLst>
                                    <p:set>
                                      <p:cBhvr>
                                        <p:cTn id="25" dur="1" fill="hold">
                                          <p:stCondLst>
                                            <p:cond delay="0"/>
                                          </p:stCondLst>
                                        </p:cTn>
                                        <p:tgtEl>
                                          <p:spTgt spid="238608"/>
                                        </p:tgtEl>
                                        <p:attrNameLst>
                                          <p:attrName>style.visibility</p:attrName>
                                        </p:attrNameLst>
                                      </p:cBhvr>
                                      <p:to>
                                        <p:strVal val="visible"/>
                                      </p:to>
                                    </p:set>
                                    <p:anim calcmode="lin" valueType="num">
                                      <p:cBhvr>
                                        <p:cTn id="26" dur="500" fill="hold"/>
                                        <p:tgtEl>
                                          <p:spTgt spid="238608"/>
                                        </p:tgtEl>
                                        <p:attrNameLst>
                                          <p:attrName>ppt_w</p:attrName>
                                        </p:attrNameLst>
                                      </p:cBhvr>
                                      <p:tavLst>
                                        <p:tav tm="0">
                                          <p:val>
                                            <p:fltVal val="0"/>
                                          </p:val>
                                        </p:tav>
                                        <p:tav tm="100000">
                                          <p:val>
                                            <p:strVal val="#ppt_w"/>
                                          </p:val>
                                        </p:tav>
                                      </p:tavLst>
                                    </p:anim>
                                    <p:anim calcmode="lin" valueType="num">
                                      <p:cBhvr>
                                        <p:cTn id="27" dur="500" fill="hold"/>
                                        <p:tgtEl>
                                          <p:spTgt spid="238608"/>
                                        </p:tgtEl>
                                        <p:attrNameLst>
                                          <p:attrName>ppt_h</p:attrName>
                                        </p:attrNameLst>
                                      </p:cBhvr>
                                      <p:tavLst>
                                        <p:tav tm="0">
                                          <p:val>
                                            <p:fltVal val="0"/>
                                          </p:val>
                                        </p:tav>
                                        <p:tav tm="100000">
                                          <p:val>
                                            <p:strVal val="#ppt_h"/>
                                          </p:val>
                                        </p:tav>
                                      </p:tavLst>
                                    </p:anim>
                                    <p:animEffect transition="in" filter="fade">
                                      <p:cBhvr>
                                        <p:cTn id="28" dur="500"/>
                                        <p:tgtEl>
                                          <p:spTgt spid="23860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38598"/>
                                        </p:tgtEl>
                                        <p:attrNameLst>
                                          <p:attrName>style.visibility</p:attrName>
                                        </p:attrNameLst>
                                      </p:cBhvr>
                                      <p:to>
                                        <p:strVal val="visible"/>
                                      </p:to>
                                    </p:set>
                                    <p:animEffect transition="in" filter="wipe(up)">
                                      <p:cBhvr>
                                        <p:cTn id="33" dur="1000"/>
                                        <p:tgtEl>
                                          <p:spTgt spid="238598"/>
                                        </p:tgtEl>
                                      </p:cBhvr>
                                    </p:animEffect>
                                  </p:childTnLst>
                                </p:cTn>
                              </p:par>
                            </p:childTnLst>
                          </p:cTn>
                        </p:par>
                        <p:par>
                          <p:cTn id="34" fill="hold" nodeType="afterGroup">
                            <p:stCondLst>
                              <p:cond delay="1000"/>
                            </p:stCondLst>
                            <p:childTnLst>
                              <p:par>
                                <p:cTn id="35" presetID="22" presetClass="entr" presetSubtype="2" fill="hold" grpId="0" nodeType="afterEffect">
                                  <p:stCondLst>
                                    <p:cond delay="0"/>
                                  </p:stCondLst>
                                  <p:childTnLst>
                                    <p:set>
                                      <p:cBhvr>
                                        <p:cTn id="36" dur="1" fill="hold">
                                          <p:stCondLst>
                                            <p:cond delay="0"/>
                                          </p:stCondLst>
                                        </p:cTn>
                                        <p:tgtEl>
                                          <p:spTgt spid="238599"/>
                                        </p:tgtEl>
                                        <p:attrNameLst>
                                          <p:attrName>style.visibility</p:attrName>
                                        </p:attrNameLst>
                                      </p:cBhvr>
                                      <p:to>
                                        <p:strVal val="visible"/>
                                      </p:to>
                                    </p:set>
                                    <p:animEffect transition="in" filter="wipe(right)">
                                      <p:cBhvr>
                                        <p:cTn id="37" dur="1000"/>
                                        <p:tgtEl>
                                          <p:spTgt spid="238599"/>
                                        </p:tgtEl>
                                      </p:cBhvr>
                                    </p:animEffect>
                                  </p:childTnLst>
                                </p:cTn>
                              </p:par>
                            </p:childTnLst>
                          </p:cTn>
                        </p:par>
                        <p:par>
                          <p:cTn id="38" fill="hold" nodeType="afterGroup">
                            <p:stCondLst>
                              <p:cond delay="2000"/>
                            </p:stCondLst>
                            <p:childTnLst>
                              <p:par>
                                <p:cTn id="39" presetID="22" presetClass="entr" presetSubtype="2" fill="hold" grpId="0" nodeType="afterEffect">
                                  <p:stCondLst>
                                    <p:cond delay="0"/>
                                  </p:stCondLst>
                                  <p:childTnLst>
                                    <p:set>
                                      <p:cBhvr>
                                        <p:cTn id="40" dur="1" fill="hold">
                                          <p:stCondLst>
                                            <p:cond delay="0"/>
                                          </p:stCondLst>
                                        </p:cTn>
                                        <p:tgtEl>
                                          <p:spTgt spid="238602"/>
                                        </p:tgtEl>
                                        <p:attrNameLst>
                                          <p:attrName>style.visibility</p:attrName>
                                        </p:attrNameLst>
                                      </p:cBhvr>
                                      <p:to>
                                        <p:strVal val="visible"/>
                                      </p:to>
                                    </p:set>
                                    <p:animEffect transition="in" filter="wipe(right)">
                                      <p:cBhvr>
                                        <p:cTn id="41" dur="1000"/>
                                        <p:tgtEl>
                                          <p:spTgt spid="238602"/>
                                        </p:tgtEl>
                                      </p:cBhvr>
                                    </p:animEffect>
                                  </p:childTnLst>
                                </p:cTn>
                              </p:par>
                            </p:childTnLst>
                          </p:cTn>
                        </p:par>
                        <p:par>
                          <p:cTn id="42" fill="hold" nodeType="afterGroup">
                            <p:stCondLst>
                              <p:cond delay="3000"/>
                            </p:stCondLst>
                            <p:childTnLst>
                              <p:par>
                                <p:cTn id="43" presetID="53" presetClass="entr" presetSubtype="0" fill="hold" grpId="0" nodeType="afterEffect">
                                  <p:stCondLst>
                                    <p:cond delay="0"/>
                                  </p:stCondLst>
                                  <p:childTnLst>
                                    <p:set>
                                      <p:cBhvr>
                                        <p:cTn id="44" dur="1" fill="hold">
                                          <p:stCondLst>
                                            <p:cond delay="0"/>
                                          </p:stCondLst>
                                        </p:cTn>
                                        <p:tgtEl>
                                          <p:spTgt spid="238606"/>
                                        </p:tgtEl>
                                        <p:attrNameLst>
                                          <p:attrName>style.visibility</p:attrName>
                                        </p:attrNameLst>
                                      </p:cBhvr>
                                      <p:to>
                                        <p:strVal val="visible"/>
                                      </p:to>
                                    </p:set>
                                    <p:anim calcmode="lin" valueType="num">
                                      <p:cBhvr>
                                        <p:cTn id="45" dur="500" fill="hold"/>
                                        <p:tgtEl>
                                          <p:spTgt spid="238606"/>
                                        </p:tgtEl>
                                        <p:attrNameLst>
                                          <p:attrName>ppt_w</p:attrName>
                                        </p:attrNameLst>
                                      </p:cBhvr>
                                      <p:tavLst>
                                        <p:tav tm="0">
                                          <p:val>
                                            <p:fltVal val="0"/>
                                          </p:val>
                                        </p:tav>
                                        <p:tav tm="100000">
                                          <p:val>
                                            <p:strVal val="#ppt_w"/>
                                          </p:val>
                                        </p:tav>
                                      </p:tavLst>
                                    </p:anim>
                                    <p:anim calcmode="lin" valueType="num">
                                      <p:cBhvr>
                                        <p:cTn id="46" dur="500" fill="hold"/>
                                        <p:tgtEl>
                                          <p:spTgt spid="238606"/>
                                        </p:tgtEl>
                                        <p:attrNameLst>
                                          <p:attrName>ppt_h</p:attrName>
                                        </p:attrNameLst>
                                      </p:cBhvr>
                                      <p:tavLst>
                                        <p:tav tm="0">
                                          <p:val>
                                            <p:fltVal val="0"/>
                                          </p:val>
                                        </p:tav>
                                        <p:tav tm="100000">
                                          <p:val>
                                            <p:strVal val="#ppt_h"/>
                                          </p:val>
                                        </p:tav>
                                      </p:tavLst>
                                    </p:anim>
                                    <p:animEffect transition="in" filter="fade">
                                      <p:cBhvr>
                                        <p:cTn id="47" dur="500"/>
                                        <p:tgtEl>
                                          <p:spTgt spid="238606"/>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38600"/>
                                        </p:tgtEl>
                                        <p:attrNameLst>
                                          <p:attrName>style.visibility</p:attrName>
                                        </p:attrNameLst>
                                      </p:cBhvr>
                                      <p:to>
                                        <p:strVal val="visible"/>
                                      </p:to>
                                    </p:set>
                                    <p:animEffect transition="in" filter="wipe(up)">
                                      <p:cBhvr>
                                        <p:cTn id="50" dur="1000"/>
                                        <p:tgtEl>
                                          <p:spTgt spid="238600"/>
                                        </p:tgtEl>
                                      </p:cBhvr>
                                    </p:animEffect>
                                  </p:childTnLst>
                                </p:cTn>
                              </p:par>
                            </p:childTnLst>
                          </p:cTn>
                        </p:par>
                        <p:par>
                          <p:cTn id="51" fill="hold" nodeType="afterGroup">
                            <p:stCondLst>
                              <p:cond delay="4000"/>
                            </p:stCondLst>
                            <p:childTnLst>
                              <p:par>
                                <p:cTn id="52" presetID="22" presetClass="entr" presetSubtype="2" fill="hold" grpId="0" nodeType="afterEffect">
                                  <p:stCondLst>
                                    <p:cond delay="0"/>
                                  </p:stCondLst>
                                  <p:childTnLst>
                                    <p:set>
                                      <p:cBhvr>
                                        <p:cTn id="53" dur="1" fill="hold">
                                          <p:stCondLst>
                                            <p:cond delay="0"/>
                                          </p:stCondLst>
                                        </p:cTn>
                                        <p:tgtEl>
                                          <p:spTgt spid="238609"/>
                                        </p:tgtEl>
                                        <p:attrNameLst>
                                          <p:attrName>style.visibility</p:attrName>
                                        </p:attrNameLst>
                                      </p:cBhvr>
                                      <p:to>
                                        <p:strVal val="visible"/>
                                      </p:to>
                                    </p:set>
                                    <p:animEffect transition="in" filter="wipe(right)">
                                      <p:cBhvr>
                                        <p:cTn id="54" dur="500"/>
                                        <p:tgtEl>
                                          <p:spTgt spid="238609"/>
                                        </p:tgtEl>
                                      </p:cBhvr>
                                    </p:animEffect>
                                  </p:childTnLst>
                                </p:cTn>
                              </p:par>
                            </p:childTnLst>
                          </p:cTn>
                        </p:par>
                        <p:par>
                          <p:cTn id="55" fill="hold" nodeType="afterGroup">
                            <p:stCondLst>
                              <p:cond delay="4500"/>
                            </p:stCondLst>
                            <p:childTnLst>
                              <p:par>
                                <p:cTn id="56" presetID="22" presetClass="entr" presetSubtype="2" fill="hold" grpId="0" nodeType="afterEffect">
                                  <p:stCondLst>
                                    <p:cond delay="0"/>
                                  </p:stCondLst>
                                  <p:childTnLst>
                                    <p:set>
                                      <p:cBhvr>
                                        <p:cTn id="57" dur="1" fill="hold">
                                          <p:stCondLst>
                                            <p:cond delay="0"/>
                                          </p:stCondLst>
                                        </p:cTn>
                                        <p:tgtEl>
                                          <p:spTgt spid="238603"/>
                                        </p:tgtEl>
                                        <p:attrNameLst>
                                          <p:attrName>style.visibility</p:attrName>
                                        </p:attrNameLst>
                                      </p:cBhvr>
                                      <p:to>
                                        <p:strVal val="visible"/>
                                      </p:to>
                                    </p:set>
                                    <p:animEffect transition="in" filter="wipe(right)">
                                      <p:cBhvr>
                                        <p:cTn id="58" dur="1000"/>
                                        <p:tgtEl>
                                          <p:spTgt spid="238603"/>
                                        </p:tgtEl>
                                      </p:cBhvr>
                                    </p:animEffect>
                                  </p:childTnLst>
                                </p:cTn>
                              </p:par>
                            </p:childTnLst>
                          </p:cTn>
                        </p:par>
                        <p:par>
                          <p:cTn id="59" fill="hold" nodeType="afterGroup">
                            <p:stCondLst>
                              <p:cond delay="5500"/>
                            </p:stCondLst>
                            <p:childTnLst>
                              <p:par>
                                <p:cTn id="60" presetID="22" presetClass="entr" presetSubtype="2" fill="hold" grpId="0" nodeType="afterEffect">
                                  <p:stCondLst>
                                    <p:cond delay="0"/>
                                  </p:stCondLst>
                                  <p:childTnLst>
                                    <p:set>
                                      <p:cBhvr>
                                        <p:cTn id="61" dur="1" fill="hold">
                                          <p:stCondLst>
                                            <p:cond delay="0"/>
                                          </p:stCondLst>
                                        </p:cTn>
                                        <p:tgtEl>
                                          <p:spTgt spid="238601"/>
                                        </p:tgtEl>
                                        <p:attrNameLst>
                                          <p:attrName>style.visibility</p:attrName>
                                        </p:attrNameLst>
                                      </p:cBhvr>
                                      <p:to>
                                        <p:strVal val="visible"/>
                                      </p:to>
                                    </p:set>
                                    <p:animEffect transition="in" filter="wipe(right)">
                                      <p:cBhvr>
                                        <p:cTn id="62" dur="1000"/>
                                        <p:tgtEl>
                                          <p:spTgt spid="23860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238604"/>
                                        </p:tgtEl>
                                        <p:attrNameLst>
                                          <p:attrName>style.visibility</p:attrName>
                                        </p:attrNameLst>
                                      </p:cBhvr>
                                      <p:to>
                                        <p:strVal val="visible"/>
                                      </p:to>
                                    </p:set>
                                    <p:animEffect transition="in" filter="wipe(up)">
                                      <p:cBhvr>
                                        <p:cTn id="67" dur="1000"/>
                                        <p:tgtEl>
                                          <p:spTgt spid="238604"/>
                                        </p:tgtEl>
                                      </p:cBhvr>
                                    </p:animEffect>
                                  </p:childTnLst>
                                </p:cTn>
                              </p:par>
                            </p:childTnLst>
                          </p:cTn>
                        </p:par>
                        <p:par>
                          <p:cTn id="68" fill="hold" nodeType="afterGroup">
                            <p:stCondLst>
                              <p:cond delay="1000"/>
                            </p:stCondLst>
                            <p:childTnLst>
                              <p:par>
                                <p:cTn id="69" presetID="53" presetClass="entr" presetSubtype="0" fill="hold" grpId="0" nodeType="afterEffect">
                                  <p:stCondLst>
                                    <p:cond delay="0"/>
                                  </p:stCondLst>
                                  <p:childTnLst>
                                    <p:set>
                                      <p:cBhvr>
                                        <p:cTn id="70" dur="1" fill="hold">
                                          <p:stCondLst>
                                            <p:cond delay="0"/>
                                          </p:stCondLst>
                                        </p:cTn>
                                        <p:tgtEl>
                                          <p:spTgt spid="238607"/>
                                        </p:tgtEl>
                                        <p:attrNameLst>
                                          <p:attrName>style.visibility</p:attrName>
                                        </p:attrNameLst>
                                      </p:cBhvr>
                                      <p:to>
                                        <p:strVal val="visible"/>
                                      </p:to>
                                    </p:set>
                                    <p:anim calcmode="lin" valueType="num">
                                      <p:cBhvr>
                                        <p:cTn id="71" dur="500" fill="hold"/>
                                        <p:tgtEl>
                                          <p:spTgt spid="238607"/>
                                        </p:tgtEl>
                                        <p:attrNameLst>
                                          <p:attrName>ppt_w</p:attrName>
                                        </p:attrNameLst>
                                      </p:cBhvr>
                                      <p:tavLst>
                                        <p:tav tm="0">
                                          <p:val>
                                            <p:fltVal val="0"/>
                                          </p:val>
                                        </p:tav>
                                        <p:tav tm="100000">
                                          <p:val>
                                            <p:strVal val="#ppt_w"/>
                                          </p:val>
                                        </p:tav>
                                      </p:tavLst>
                                    </p:anim>
                                    <p:anim calcmode="lin" valueType="num">
                                      <p:cBhvr>
                                        <p:cTn id="72" dur="500" fill="hold"/>
                                        <p:tgtEl>
                                          <p:spTgt spid="238607"/>
                                        </p:tgtEl>
                                        <p:attrNameLst>
                                          <p:attrName>ppt_h</p:attrName>
                                        </p:attrNameLst>
                                      </p:cBhvr>
                                      <p:tavLst>
                                        <p:tav tm="0">
                                          <p:val>
                                            <p:fltVal val="0"/>
                                          </p:val>
                                        </p:tav>
                                        <p:tav tm="100000">
                                          <p:val>
                                            <p:strVal val="#ppt_h"/>
                                          </p:val>
                                        </p:tav>
                                      </p:tavLst>
                                    </p:anim>
                                    <p:animEffect transition="in" filter="fade">
                                      <p:cBhvr>
                                        <p:cTn id="73" dur="500"/>
                                        <p:tgtEl>
                                          <p:spTgt spid="238607"/>
                                        </p:tgtEl>
                                      </p:cBhvr>
                                    </p:animEffect>
                                  </p:childTnLst>
                                </p:cTn>
                              </p:par>
                              <p:par>
                                <p:cTn id="74" presetID="53" presetClass="entr" presetSubtype="0" fill="hold" grpId="1" nodeType="withEffect">
                                  <p:stCondLst>
                                    <p:cond delay="0"/>
                                  </p:stCondLst>
                                  <p:childTnLst>
                                    <p:set>
                                      <p:cBhvr>
                                        <p:cTn id="75" dur="1" fill="hold">
                                          <p:stCondLst>
                                            <p:cond delay="0"/>
                                          </p:stCondLst>
                                        </p:cTn>
                                        <p:tgtEl>
                                          <p:spTgt spid="238597"/>
                                        </p:tgtEl>
                                        <p:attrNameLst>
                                          <p:attrName>style.visibility</p:attrName>
                                        </p:attrNameLst>
                                      </p:cBhvr>
                                      <p:to>
                                        <p:strVal val="visible"/>
                                      </p:to>
                                    </p:set>
                                    <p:anim calcmode="lin" valueType="num">
                                      <p:cBhvr>
                                        <p:cTn id="76" dur="500" fill="hold"/>
                                        <p:tgtEl>
                                          <p:spTgt spid="238597"/>
                                        </p:tgtEl>
                                        <p:attrNameLst>
                                          <p:attrName>ppt_w</p:attrName>
                                        </p:attrNameLst>
                                      </p:cBhvr>
                                      <p:tavLst>
                                        <p:tav tm="0">
                                          <p:val>
                                            <p:fltVal val="0"/>
                                          </p:val>
                                        </p:tav>
                                        <p:tav tm="100000">
                                          <p:val>
                                            <p:strVal val="#ppt_w"/>
                                          </p:val>
                                        </p:tav>
                                      </p:tavLst>
                                    </p:anim>
                                    <p:anim calcmode="lin" valueType="num">
                                      <p:cBhvr>
                                        <p:cTn id="77" dur="500" fill="hold"/>
                                        <p:tgtEl>
                                          <p:spTgt spid="238597"/>
                                        </p:tgtEl>
                                        <p:attrNameLst>
                                          <p:attrName>ppt_h</p:attrName>
                                        </p:attrNameLst>
                                      </p:cBhvr>
                                      <p:tavLst>
                                        <p:tav tm="0">
                                          <p:val>
                                            <p:fltVal val="0"/>
                                          </p:val>
                                        </p:tav>
                                        <p:tav tm="100000">
                                          <p:val>
                                            <p:strVal val="#ppt_h"/>
                                          </p:val>
                                        </p:tav>
                                      </p:tavLst>
                                    </p:anim>
                                    <p:animEffect transition="in" filter="fade">
                                      <p:cBhvr>
                                        <p:cTn id="78" dur="500"/>
                                        <p:tgtEl>
                                          <p:spTgt spid="238597"/>
                                        </p:tgtEl>
                                      </p:cBhvr>
                                    </p:animEffect>
                                  </p:childTnLst>
                                </p:cTn>
                              </p:par>
                              <p:par>
                                <p:cTn id="79" presetID="53" presetClass="entr" presetSubtype="0" fill="hold" grpId="1" nodeType="withEffect">
                                  <p:stCondLst>
                                    <p:cond delay="0"/>
                                  </p:stCondLst>
                                  <p:childTnLst>
                                    <p:set>
                                      <p:cBhvr>
                                        <p:cTn id="80" dur="1" fill="hold">
                                          <p:stCondLst>
                                            <p:cond delay="0"/>
                                          </p:stCondLst>
                                        </p:cTn>
                                        <p:tgtEl>
                                          <p:spTgt spid="238599"/>
                                        </p:tgtEl>
                                        <p:attrNameLst>
                                          <p:attrName>style.visibility</p:attrName>
                                        </p:attrNameLst>
                                      </p:cBhvr>
                                      <p:to>
                                        <p:strVal val="visible"/>
                                      </p:to>
                                    </p:set>
                                    <p:anim calcmode="lin" valueType="num">
                                      <p:cBhvr>
                                        <p:cTn id="81" dur="500" fill="hold"/>
                                        <p:tgtEl>
                                          <p:spTgt spid="238599"/>
                                        </p:tgtEl>
                                        <p:attrNameLst>
                                          <p:attrName>ppt_w</p:attrName>
                                        </p:attrNameLst>
                                      </p:cBhvr>
                                      <p:tavLst>
                                        <p:tav tm="0">
                                          <p:val>
                                            <p:fltVal val="0"/>
                                          </p:val>
                                        </p:tav>
                                        <p:tav tm="100000">
                                          <p:val>
                                            <p:strVal val="#ppt_w"/>
                                          </p:val>
                                        </p:tav>
                                      </p:tavLst>
                                    </p:anim>
                                    <p:anim calcmode="lin" valueType="num">
                                      <p:cBhvr>
                                        <p:cTn id="82" dur="500" fill="hold"/>
                                        <p:tgtEl>
                                          <p:spTgt spid="238599"/>
                                        </p:tgtEl>
                                        <p:attrNameLst>
                                          <p:attrName>ppt_h</p:attrName>
                                        </p:attrNameLst>
                                      </p:cBhvr>
                                      <p:tavLst>
                                        <p:tav tm="0">
                                          <p:val>
                                            <p:fltVal val="0"/>
                                          </p:val>
                                        </p:tav>
                                        <p:tav tm="100000">
                                          <p:val>
                                            <p:strVal val="#ppt_h"/>
                                          </p:val>
                                        </p:tav>
                                      </p:tavLst>
                                    </p:anim>
                                    <p:animEffect transition="in" filter="fade">
                                      <p:cBhvr>
                                        <p:cTn id="83" dur="500"/>
                                        <p:tgtEl>
                                          <p:spTgt spid="238599"/>
                                        </p:tgtEl>
                                      </p:cBhvr>
                                    </p:animEffect>
                                  </p:childTnLst>
                                </p:cTn>
                              </p:par>
                              <p:par>
                                <p:cTn id="84" presetID="53" presetClass="entr" presetSubtype="0" fill="hold" grpId="1" nodeType="withEffect">
                                  <p:stCondLst>
                                    <p:cond delay="0"/>
                                  </p:stCondLst>
                                  <p:childTnLst>
                                    <p:set>
                                      <p:cBhvr>
                                        <p:cTn id="85" dur="1" fill="hold">
                                          <p:stCondLst>
                                            <p:cond delay="0"/>
                                          </p:stCondLst>
                                        </p:cTn>
                                        <p:tgtEl>
                                          <p:spTgt spid="238601"/>
                                        </p:tgtEl>
                                        <p:attrNameLst>
                                          <p:attrName>style.visibility</p:attrName>
                                        </p:attrNameLst>
                                      </p:cBhvr>
                                      <p:to>
                                        <p:strVal val="visible"/>
                                      </p:to>
                                    </p:set>
                                    <p:anim calcmode="lin" valueType="num">
                                      <p:cBhvr>
                                        <p:cTn id="86" dur="500" fill="hold"/>
                                        <p:tgtEl>
                                          <p:spTgt spid="238601"/>
                                        </p:tgtEl>
                                        <p:attrNameLst>
                                          <p:attrName>ppt_w</p:attrName>
                                        </p:attrNameLst>
                                      </p:cBhvr>
                                      <p:tavLst>
                                        <p:tav tm="0">
                                          <p:val>
                                            <p:fltVal val="0"/>
                                          </p:val>
                                        </p:tav>
                                        <p:tav tm="100000">
                                          <p:val>
                                            <p:strVal val="#ppt_w"/>
                                          </p:val>
                                        </p:tav>
                                      </p:tavLst>
                                    </p:anim>
                                    <p:anim calcmode="lin" valueType="num">
                                      <p:cBhvr>
                                        <p:cTn id="87" dur="500" fill="hold"/>
                                        <p:tgtEl>
                                          <p:spTgt spid="238601"/>
                                        </p:tgtEl>
                                        <p:attrNameLst>
                                          <p:attrName>ppt_h</p:attrName>
                                        </p:attrNameLst>
                                      </p:cBhvr>
                                      <p:tavLst>
                                        <p:tav tm="0">
                                          <p:val>
                                            <p:fltVal val="0"/>
                                          </p:val>
                                        </p:tav>
                                        <p:tav tm="100000">
                                          <p:val>
                                            <p:strVal val="#ppt_h"/>
                                          </p:val>
                                        </p:tav>
                                      </p:tavLst>
                                    </p:anim>
                                    <p:animEffect transition="in" filter="fade">
                                      <p:cBhvr>
                                        <p:cTn id="88" dur="500"/>
                                        <p:tgtEl>
                                          <p:spTgt spid="238601"/>
                                        </p:tgtEl>
                                      </p:cBhvr>
                                    </p:animEffect>
                                  </p:childTnLst>
                                </p:cTn>
                              </p:par>
                              <p:par>
                                <p:cTn id="89" presetID="53" presetClass="entr" presetSubtype="0" fill="hold" grpId="1" nodeType="withEffect">
                                  <p:stCondLst>
                                    <p:cond delay="0"/>
                                  </p:stCondLst>
                                  <p:childTnLst>
                                    <p:set>
                                      <p:cBhvr>
                                        <p:cTn id="90" dur="1" fill="hold">
                                          <p:stCondLst>
                                            <p:cond delay="0"/>
                                          </p:stCondLst>
                                        </p:cTn>
                                        <p:tgtEl>
                                          <p:spTgt spid="238603"/>
                                        </p:tgtEl>
                                        <p:attrNameLst>
                                          <p:attrName>style.visibility</p:attrName>
                                        </p:attrNameLst>
                                      </p:cBhvr>
                                      <p:to>
                                        <p:strVal val="visible"/>
                                      </p:to>
                                    </p:set>
                                    <p:anim calcmode="lin" valueType="num">
                                      <p:cBhvr>
                                        <p:cTn id="91" dur="500" fill="hold"/>
                                        <p:tgtEl>
                                          <p:spTgt spid="238603"/>
                                        </p:tgtEl>
                                        <p:attrNameLst>
                                          <p:attrName>ppt_w</p:attrName>
                                        </p:attrNameLst>
                                      </p:cBhvr>
                                      <p:tavLst>
                                        <p:tav tm="0">
                                          <p:val>
                                            <p:fltVal val="0"/>
                                          </p:val>
                                        </p:tav>
                                        <p:tav tm="100000">
                                          <p:val>
                                            <p:strVal val="#ppt_w"/>
                                          </p:val>
                                        </p:tav>
                                      </p:tavLst>
                                    </p:anim>
                                    <p:anim calcmode="lin" valueType="num">
                                      <p:cBhvr>
                                        <p:cTn id="92" dur="500" fill="hold"/>
                                        <p:tgtEl>
                                          <p:spTgt spid="238603"/>
                                        </p:tgtEl>
                                        <p:attrNameLst>
                                          <p:attrName>ppt_h</p:attrName>
                                        </p:attrNameLst>
                                      </p:cBhvr>
                                      <p:tavLst>
                                        <p:tav tm="0">
                                          <p:val>
                                            <p:fltVal val="0"/>
                                          </p:val>
                                        </p:tav>
                                        <p:tav tm="100000">
                                          <p:val>
                                            <p:strVal val="#ppt_h"/>
                                          </p:val>
                                        </p:tav>
                                      </p:tavLst>
                                    </p:anim>
                                    <p:animEffect transition="in" filter="fade">
                                      <p:cBhvr>
                                        <p:cTn id="93" dur="500"/>
                                        <p:tgtEl>
                                          <p:spTgt spid="238603"/>
                                        </p:tgtEl>
                                      </p:cBhvr>
                                    </p:animEffect>
                                  </p:childTnLst>
                                </p:cTn>
                              </p:par>
                              <p:par>
                                <p:cTn id="94" presetID="53" presetClass="entr" presetSubtype="0" fill="hold" grpId="0" nodeType="withEffect">
                                  <p:stCondLst>
                                    <p:cond delay="0"/>
                                  </p:stCondLst>
                                  <p:childTnLst>
                                    <p:set>
                                      <p:cBhvr>
                                        <p:cTn id="95" dur="1" fill="hold">
                                          <p:stCondLst>
                                            <p:cond delay="0"/>
                                          </p:stCondLst>
                                        </p:cTn>
                                        <p:tgtEl>
                                          <p:spTgt spid="238605"/>
                                        </p:tgtEl>
                                        <p:attrNameLst>
                                          <p:attrName>style.visibility</p:attrName>
                                        </p:attrNameLst>
                                      </p:cBhvr>
                                      <p:to>
                                        <p:strVal val="visible"/>
                                      </p:to>
                                    </p:set>
                                    <p:anim calcmode="lin" valueType="num">
                                      <p:cBhvr>
                                        <p:cTn id="96" dur="500" fill="hold"/>
                                        <p:tgtEl>
                                          <p:spTgt spid="238605"/>
                                        </p:tgtEl>
                                        <p:attrNameLst>
                                          <p:attrName>ppt_w</p:attrName>
                                        </p:attrNameLst>
                                      </p:cBhvr>
                                      <p:tavLst>
                                        <p:tav tm="0">
                                          <p:val>
                                            <p:fltVal val="0"/>
                                          </p:val>
                                        </p:tav>
                                        <p:tav tm="100000">
                                          <p:val>
                                            <p:strVal val="#ppt_w"/>
                                          </p:val>
                                        </p:tav>
                                      </p:tavLst>
                                    </p:anim>
                                    <p:anim calcmode="lin" valueType="num">
                                      <p:cBhvr>
                                        <p:cTn id="97" dur="500" fill="hold"/>
                                        <p:tgtEl>
                                          <p:spTgt spid="238605"/>
                                        </p:tgtEl>
                                        <p:attrNameLst>
                                          <p:attrName>ppt_h</p:attrName>
                                        </p:attrNameLst>
                                      </p:cBhvr>
                                      <p:tavLst>
                                        <p:tav tm="0">
                                          <p:val>
                                            <p:fltVal val="0"/>
                                          </p:val>
                                        </p:tav>
                                        <p:tav tm="100000">
                                          <p:val>
                                            <p:strVal val="#ppt_h"/>
                                          </p:val>
                                        </p:tav>
                                      </p:tavLst>
                                    </p:anim>
                                    <p:animEffect transition="in" filter="fade">
                                      <p:cBhvr>
                                        <p:cTn id="98" dur="500"/>
                                        <p:tgtEl>
                                          <p:spTgt spid="238605"/>
                                        </p:tgtEl>
                                      </p:cBhvr>
                                    </p:animEffect>
                                  </p:childTnLst>
                                </p:cTn>
                              </p:par>
                              <p:par>
                                <p:cTn id="99" presetID="53" presetClass="entr" presetSubtype="0" fill="hold" grpId="1" nodeType="withEffect">
                                  <p:stCondLst>
                                    <p:cond delay="0"/>
                                  </p:stCondLst>
                                  <p:childTnLst>
                                    <p:set>
                                      <p:cBhvr>
                                        <p:cTn id="100" dur="1" fill="hold">
                                          <p:stCondLst>
                                            <p:cond delay="0"/>
                                          </p:stCondLst>
                                        </p:cTn>
                                        <p:tgtEl>
                                          <p:spTgt spid="238606"/>
                                        </p:tgtEl>
                                        <p:attrNameLst>
                                          <p:attrName>style.visibility</p:attrName>
                                        </p:attrNameLst>
                                      </p:cBhvr>
                                      <p:to>
                                        <p:strVal val="visible"/>
                                      </p:to>
                                    </p:set>
                                    <p:anim calcmode="lin" valueType="num">
                                      <p:cBhvr>
                                        <p:cTn id="101" dur="500" fill="hold"/>
                                        <p:tgtEl>
                                          <p:spTgt spid="238606"/>
                                        </p:tgtEl>
                                        <p:attrNameLst>
                                          <p:attrName>ppt_w</p:attrName>
                                        </p:attrNameLst>
                                      </p:cBhvr>
                                      <p:tavLst>
                                        <p:tav tm="0">
                                          <p:val>
                                            <p:fltVal val="0"/>
                                          </p:val>
                                        </p:tav>
                                        <p:tav tm="100000">
                                          <p:val>
                                            <p:strVal val="#ppt_w"/>
                                          </p:val>
                                        </p:tav>
                                      </p:tavLst>
                                    </p:anim>
                                    <p:anim calcmode="lin" valueType="num">
                                      <p:cBhvr>
                                        <p:cTn id="102" dur="500" fill="hold"/>
                                        <p:tgtEl>
                                          <p:spTgt spid="238606"/>
                                        </p:tgtEl>
                                        <p:attrNameLst>
                                          <p:attrName>ppt_h</p:attrName>
                                        </p:attrNameLst>
                                      </p:cBhvr>
                                      <p:tavLst>
                                        <p:tav tm="0">
                                          <p:val>
                                            <p:fltVal val="0"/>
                                          </p:val>
                                        </p:tav>
                                        <p:tav tm="100000">
                                          <p:val>
                                            <p:strVal val="#ppt_h"/>
                                          </p:val>
                                        </p:tav>
                                      </p:tavLst>
                                    </p:anim>
                                    <p:animEffect transition="in" filter="fade">
                                      <p:cBhvr>
                                        <p:cTn id="103" dur="500"/>
                                        <p:tgtEl>
                                          <p:spTgt spid="238606"/>
                                        </p:tgtEl>
                                      </p:cBhvr>
                                    </p:animEffect>
                                  </p:childTnLst>
                                </p:cTn>
                              </p:par>
                              <p:par>
                                <p:cTn id="104" presetID="53" presetClass="entr" presetSubtype="0" fill="hold" grpId="1" nodeType="withEffect">
                                  <p:stCondLst>
                                    <p:cond delay="0"/>
                                  </p:stCondLst>
                                  <p:childTnLst>
                                    <p:set>
                                      <p:cBhvr>
                                        <p:cTn id="105" dur="1" fill="hold">
                                          <p:stCondLst>
                                            <p:cond delay="0"/>
                                          </p:stCondLst>
                                        </p:cTn>
                                        <p:tgtEl>
                                          <p:spTgt spid="238607"/>
                                        </p:tgtEl>
                                        <p:attrNameLst>
                                          <p:attrName>style.visibility</p:attrName>
                                        </p:attrNameLst>
                                      </p:cBhvr>
                                      <p:to>
                                        <p:strVal val="visible"/>
                                      </p:to>
                                    </p:set>
                                    <p:anim calcmode="lin" valueType="num">
                                      <p:cBhvr>
                                        <p:cTn id="106" dur="500" fill="hold"/>
                                        <p:tgtEl>
                                          <p:spTgt spid="238607"/>
                                        </p:tgtEl>
                                        <p:attrNameLst>
                                          <p:attrName>ppt_w</p:attrName>
                                        </p:attrNameLst>
                                      </p:cBhvr>
                                      <p:tavLst>
                                        <p:tav tm="0">
                                          <p:val>
                                            <p:fltVal val="0"/>
                                          </p:val>
                                        </p:tav>
                                        <p:tav tm="100000">
                                          <p:val>
                                            <p:strVal val="#ppt_w"/>
                                          </p:val>
                                        </p:tav>
                                      </p:tavLst>
                                    </p:anim>
                                    <p:anim calcmode="lin" valueType="num">
                                      <p:cBhvr>
                                        <p:cTn id="107" dur="500" fill="hold"/>
                                        <p:tgtEl>
                                          <p:spTgt spid="238607"/>
                                        </p:tgtEl>
                                        <p:attrNameLst>
                                          <p:attrName>ppt_h</p:attrName>
                                        </p:attrNameLst>
                                      </p:cBhvr>
                                      <p:tavLst>
                                        <p:tav tm="0">
                                          <p:val>
                                            <p:fltVal val="0"/>
                                          </p:val>
                                        </p:tav>
                                        <p:tav tm="100000">
                                          <p:val>
                                            <p:strVal val="#ppt_h"/>
                                          </p:val>
                                        </p:tav>
                                      </p:tavLst>
                                    </p:anim>
                                    <p:animEffect transition="in" filter="fade">
                                      <p:cBhvr>
                                        <p:cTn id="108" dur="500"/>
                                        <p:tgtEl>
                                          <p:spTgt spid="238607"/>
                                        </p:tgtEl>
                                      </p:cBhvr>
                                    </p:animEffect>
                                  </p:childTnLst>
                                </p:cTn>
                              </p:par>
                              <p:par>
                                <p:cTn id="109" presetID="53" presetClass="entr" presetSubtype="0" fill="hold" grpId="1" nodeType="withEffect">
                                  <p:stCondLst>
                                    <p:cond delay="0"/>
                                  </p:stCondLst>
                                  <p:childTnLst>
                                    <p:set>
                                      <p:cBhvr>
                                        <p:cTn id="110" dur="1" fill="hold">
                                          <p:stCondLst>
                                            <p:cond delay="0"/>
                                          </p:stCondLst>
                                        </p:cTn>
                                        <p:tgtEl>
                                          <p:spTgt spid="238608"/>
                                        </p:tgtEl>
                                        <p:attrNameLst>
                                          <p:attrName>style.visibility</p:attrName>
                                        </p:attrNameLst>
                                      </p:cBhvr>
                                      <p:to>
                                        <p:strVal val="visible"/>
                                      </p:to>
                                    </p:set>
                                    <p:anim calcmode="lin" valueType="num">
                                      <p:cBhvr>
                                        <p:cTn id="111" dur="500" fill="hold"/>
                                        <p:tgtEl>
                                          <p:spTgt spid="238608"/>
                                        </p:tgtEl>
                                        <p:attrNameLst>
                                          <p:attrName>ppt_w</p:attrName>
                                        </p:attrNameLst>
                                      </p:cBhvr>
                                      <p:tavLst>
                                        <p:tav tm="0">
                                          <p:val>
                                            <p:fltVal val="0"/>
                                          </p:val>
                                        </p:tav>
                                        <p:tav tm="100000">
                                          <p:val>
                                            <p:strVal val="#ppt_w"/>
                                          </p:val>
                                        </p:tav>
                                      </p:tavLst>
                                    </p:anim>
                                    <p:anim calcmode="lin" valueType="num">
                                      <p:cBhvr>
                                        <p:cTn id="112" dur="500" fill="hold"/>
                                        <p:tgtEl>
                                          <p:spTgt spid="238608"/>
                                        </p:tgtEl>
                                        <p:attrNameLst>
                                          <p:attrName>ppt_h</p:attrName>
                                        </p:attrNameLst>
                                      </p:cBhvr>
                                      <p:tavLst>
                                        <p:tav tm="0">
                                          <p:val>
                                            <p:fltVal val="0"/>
                                          </p:val>
                                        </p:tav>
                                        <p:tav tm="100000">
                                          <p:val>
                                            <p:strVal val="#ppt_h"/>
                                          </p:val>
                                        </p:tav>
                                      </p:tavLst>
                                    </p:anim>
                                    <p:animEffect transition="in" filter="fade">
                                      <p:cBhvr>
                                        <p:cTn id="113" dur="500"/>
                                        <p:tgtEl>
                                          <p:spTgt spid="238608"/>
                                        </p:tgtEl>
                                      </p:cBhvr>
                                    </p:animEffect>
                                  </p:childTnLst>
                                </p:cTn>
                              </p:par>
                              <p:par>
                                <p:cTn id="114" presetID="53" presetClass="entr" presetSubtype="0" fill="hold" grpId="1" nodeType="withEffect">
                                  <p:stCondLst>
                                    <p:cond delay="0"/>
                                  </p:stCondLst>
                                  <p:childTnLst>
                                    <p:set>
                                      <p:cBhvr>
                                        <p:cTn id="115" dur="1" fill="hold">
                                          <p:stCondLst>
                                            <p:cond delay="0"/>
                                          </p:stCondLst>
                                        </p:cTn>
                                        <p:tgtEl>
                                          <p:spTgt spid="238609"/>
                                        </p:tgtEl>
                                        <p:attrNameLst>
                                          <p:attrName>style.visibility</p:attrName>
                                        </p:attrNameLst>
                                      </p:cBhvr>
                                      <p:to>
                                        <p:strVal val="visible"/>
                                      </p:to>
                                    </p:set>
                                    <p:anim calcmode="lin" valueType="num">
                                      <p:cBhvr>
                                        <p:cTn id="116" dur="500" fill="hold"/>
                                        <p:tgtEl>
                                          <p:spTgt spid="238609"/>
                                        </p:tgtEl>
                                        <p:attrNameLst>
                                          <p:attrName>ppt_w</p:attrName>
                                        </p:attrNameLst>
                                      </p:cBhvr>
                                      <p:tavLst>
                                        <p:tav tm="0">
                                          <p:val>
                                            <p:fltVal val="0"/>
                                          </p:val>
                                        </p:tav>
                                        <p:tav tm="100000">
                                          <p:val>
                                            <p:strVal val="#ppt_w"/>
                                          </p:val>
                                        </p:tav>
                                      </p:tavLst>
                                    </p:anim>
                                    <p:anim calcmode="lin" valueType="num">
                                      <p:cBhvr>
                                        <p:cTn id="117" dur="500" fill="hold"/>
                                        <p:tgtEl>
                                          <p:spTgt spid="238609"/>
                                        </p:tgtEl>
                                        <p:attrNameLst>
                                          <p:attrName>ppt_h</p:attrName>
                                        </p:attrNameLst>
                                      </p:cBhvr>
                                      <p:tavLst>
                                        <p:tav tm="0">
                                          <p:val>
                                            <p:fltVal val="0"/>
                                          </p:val>
                                        </p:tav>
                                        <p:tav tm="100000">
                                          <p:val>
                                            <p:strVal val="#ppt_h"/>
                                          </p:val>
                                        </p:tav>
                                      </p:tavLst>
                                    </p:anim>
                                    <p:animEffect transition="in" filter="fade">
                                      <p:cBhvr>
                                        <p:cTn id="118" dur="500"/>
                                        <p:tgtEl>
                                          <p:spTgt spid="238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5" grpId="0" animBg="1"/>
      <p:bldP spid="238596" grpId="0" animBg="1"/>
      <p:bldP spid="238597" grpId="0" animBg="1"/>
      <p:bldP spid="238597" grpId="1" animBg="1"/>
      <p:bldP spid="238598" grpId="0" animBg="1"/>
      <p:bldP spid="238599" grpId="0" animBg="1"/>
      <p:bldP spid="238599" grpId="1" animBg="1"/>
      <p:bldP spid="238600" grpId="0" animBg="1"/>
      <p:bldP spid="238601" grpId="0" animBg="1"/>
      <p:bldP spid="238601" grpId="1" animBg="1"/>
      <p:bldP spid="238602" grpId="0" animBg="1"/>
      <p:bldP spid="238603" grpId="0" animBg="1"/>
      <p:bldP spid="238603" grpId="1" animBg="1"/>
      <p:bldP spid="238604" grpId="0" animBg="1"/>
      <p:bldP spid="238605" grpId="0" animBg="1"/>
      <p:bldP spid="238606" grpId="0" animBg="1"/>
      <p:bldP spid="238606" grpId="1" animBg="1"/>
      <p:bldP spid="238607" grpId="0" animBg="1"/>
      <p:bldP spid="238607" grpId="1" animBg="1"/>
      <p:bldP spid="238608" grpId="0" animBg="1"/>
      <p:bldP spid="238608" grpId="1" animBg="1"/>
      <p:bldP spid="238609" grpId="0" animBg="1"/>
      <p:bldP spid="238609"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39552" y="2564904"/>
            <a:ext cx="8109143" cy="646331"/>
          </a:xfrm>
          <a:prstGeom prst="rect">
            <a:avLst/>
          </a:prstGeom>
          <a:noFill/>
        </p:spPr>
        <p:txBody>
          <a:bodyPr wrap="none" rtlCol="0">
            <a:spAutoFit/>
          </a:bodyPr>
          <a:lstStyle/>
          <a:p>
            <a:r>
              <a:rPr lang="fr-FR" sz="3600" b="1" dirty="0" smtClean="0">
                <a:effectLst>
                  <a:outerShdw blurRad="38100" dist="38100" dir="2700000" algn="tl">
                    <a:srgbClr val="000000">
                      <a:alpha val="43137"/>
                    </a:srgbClr>
                  </a:outerShdw>
                </a:effectLst>
                <a:latin typeface="Calibri" pitchFamily="34" charset="0"/>
                <a:cs typeface="Calibri" pitchFamily="34" charset="0"/>
              </a:rPr>
              <a:t>2- PRÉPARATION PHYSIQUE « INTÉGRÉE »</a:t>
            </a:r>
            <a:endParaRPr lang="fr-FR" sz="3600" b="1" dirty="0">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22137874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Pictures\img104.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8957" t="25302" r="50000" b="57372"/>
          <a:stretch/>
        </p:blipFill>
        <p:spPr bwMode="auto">
          <a:xfrm>
            <a:off x="611560" y="2537485"/>
            <a:ext cx="3469717" cy="27363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2" descr="C:\Users\user\Pictures\img104.jpg"/>
          <p:cNvPicPr>
            <a:picLocks noChangeAspect="1" noChangeArrowheads="1"/>
          </p:cNvPicPr>
          <p:nvPr/>
        </p:nvPicPr>
        <p:blipFill rotWithShape="1">
          <a:blip r:embed="rId4">
            <a:extLst>
              <a:ext uri="{28A0092B-C50C-407E-A947-70E740481C1C}">
                <a14:useLocalDpi xmlns:a14="http://schemas.microsoft.com/office/drawing/2010/main" val="0"/>
              </a:ext>
            </a:extLst>
          </a:blip>
          <a:srcRect l="18957" t="52828" r="50000" b="28249"/>
          <a:stretch/>
        </p:blipFill>
        <p:spPr bwMode="auto">
          <a:xfrm>
            <a:off x="5076056" y="2502669"/>
            <a:ext cx="3240360" cy="27909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4874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42888" y="188913"/>
            <a:ext cx="8569325" cy="4237037"/>
          </a:xfrm>
          <a:prstGeom prst="rect">
            <a:avLst/>
          </a:prstGeom>
          <a:noFill/>
        </p:spPr>
        <p:txBody>
          <a:bodyPr>
            <a:spAutoFit/>
          </a:bodyPr>
          <a:lstStyle/>
          <a:p>
            <a:pPr fontAlgn="base">
              <a:lnSpc>
                <a:spcPct val="150000"/>
              </a:lnSpc>
              <a:spcBef>
                <a:spcPct val="0"/>
              </a:spcBef>
              <a:spcAft>
                <a:spcPct val="0"/>
              </a:spcAft>
              <a:defRPr/>
            </a:pPr>
            <a:r>
              <a:rPr lang="fr-FR" sz="2400" b="1" dirty="0">
                <a:solidFill>
                  <a:srgbClr val="FFFFFF"/>
                </a:solidFill>
                <a:latin typeface="Calibri" pitchFamily="34" charset="0"/>
                <a:cs typeface="Calibri" pitchFamily="34" charset="0"/>
              </a:rPr>
              <a:t>2- PREPARATION PHYSIQUE TYPE INTÉGRÉE :</a:t>
            </a:r>
          </a:p>
          <a:p>
            <a:pPr marL="342900" indent="-342900" fontAlgn="base">
              <a:lnSpc>
                <a:spcPts val="4000"/>
              </a:lnSpc>
              <a:spcBef>
                <a:spcPct val="0"/>
              </a:spcBef>
              <a:spcAft>
                <a:spcPct val="0"/>
              </a:spcAft>
              <a:buFontTx/>
              <a:buChar char="-"/>
              <a:defRPr/>
            </a:pPr>
            <a:r>
              <a:rPr lang="fr-FR" sz="2400" dirty="0">
                <a:solidFill>
                  <a:srgbClr val="FFFF00"/>
                </a:solidFill>
                <a:latin typeface="Calibri" pitchFamily="34" charset="0"/>
                <a:cs typeface="Calibri" pitchFamily="34" charset="0"/>
              </a:rPr>
              <a:t>Former des ateliers, tous les joueurs doivent être concernés</a:t>
            </a:r>
          </a:p>
          <a:p>
            <a:pPr marL="342900" indent="-342900" fontAlgn="base">
              <a:lnSpc>
                <a:spcPts val="4000"/>
              </a:lnSpc>
              <a:spcBef>
                <a:spcPct val="0"/>
              </a:spcBef>
              <a:spcAft>
                <a:spcPct val="0"/>
              </a:spcAft>
              <a:buFontTx/>
              <a:buChar char="-"/>
              <a:defRPr/>
            </a:pPr>
            <a:r>
              <a:rPr lang="fr-FR" sz="2400" dirty="0">
                <a:solidFill>
                  <a:srgbClr val="FFFF00"/>
                </a:solidFill>
                <a:latin typeface="Calibri" pitchFamily="34" charset="0"/>
                <a:cs typeface="Calibri" pitchFamily="34" charset="0"/>
              </a:rPr>
              <a:t>Mettre en place des exercices techniques et des circuits à thème. </a:t>
            </a:r>
          </a:p>
          <a:p>
            <a:pPr marL="342900" indent="-342900" fontAlgn="base">
              <a:lnSpc>
                <a:spcPts val="4000"/>
              </a:lnSpc>
              <a:spcBef>
                <a:spcPct val="0"/>
              </a:spcBef>
              <a:spcAft>
                <a:spcPct val="0"/>
              </a:spcAft>
              <a:buFontTx/>
              <a:buChar char="-"/>
              <a:defRPr/>
            </a:pPr>
            <a:r>
              <a:rPr lang="fr-FR" sz="2400" dirty="0">
                <a:solidFill>
                  <a:srgbClr val="FFFF00"/>
                </a:solidFill>
                <a:latin typeface="Calibri" pitchFamily="34" charset="0"/>
                <a:cs typeface="Calibri" pitchFamily="34" charset="0"/>
              </a:rPr>
              <a:t>Bien définir les objectifs.</a:t>
            </a:r>
          </a:p>
          <a:p>
            <a:pPr marL="342900" indent="-342900" fontAlgn="base">
              <a:lnSpc>
                <a:spcPts val="4000"/>
              </a:lnSpc>
              <a:spcBef>
                <a:spcPct val="0"/>
              </a:spcBef>
              <a:spcAft>
                <a:spcPct val="0"/>
              </a:spcAft>
              <a:buFontTx/>
              <a:buChar char="-"/>
              <a:defRPr/>
            </a:pPr>
            <a:r>
              <a:rPr lang="fr-FR" sz="2400" dirty="0">
                <a:solidFill>
                  <a:srgbClr val="FFFF00"/>
                </a:solidFill>
                <a:latin typeface="Calibri" pitchFamily="34" charset="0"/>
                <a:cs typeface="Calibri" pitchFamily="34" charset="0"/>
              </a:rPr>
              <a:t>Donner des consignes précises,</a:t>
            </a:r>
          </a:p>
          <a:p>
            <a:pPr marL="342900" indent="-342900" fontAlgn="base">
              <a:lnSpc>
                <a:spcPts val="4000"/>
              </a:lnSpc>
              <a:spcBef>
                <a:spcPct val="0"/>
              </a:spcBef>
              <a:spcAft>
                <a:spcPct val="0"/>
              </a:spcAft>
              <a:buFontTx/>
              <a:buChar char="-"/>
              <a:defRPr/>
            </a:pPr>
            <a:r>
              <a:rPr lang="fr-FR" sz="2400" b="1" i="1" dirty="0">
                <a:solidFill>
                  <a:schemeClr val="bg1"/>
                </a:solidFill>
                <a:latin typeface="Calibri" pitchFamily="34" charset="0"/>
                <a:cs typeface="Calibri" pitchFamily="34" charset="0"/>
              </a:rPr>
              <a:t>Chaque joueur doit être constamment actif </a:t>
            </a:r>
          </a:p>
          <a:p>
            <a:pPr marL="342900" indent="-342900" fontAlgn="base">
              <a:lnSpc>
                <a:spcPts val="4000"/>
              </a:lnSpc>
              <a:spcBef>
                <a:spcPct val="0"/>
              </a:spcBef>
              <a:spcAft>
                <a:spcPct val="0"/>
              </a:spcAft>
              <a:buFontTx/>
              <a:buChar char="-"/>
              <a:defRPr/>
            </a:pPr>
            <a:r>
              <a:rPr lang="fr-FR" sz="2400" dirty="0">
                <a:solidFill>
                  <a:srgbClr val="FFFF00"/>
                </a:solidFill>
                <a:latin typeface="Calibri" pitchFamily="34" charset="0"/>
                <a:cs typeface="Calibri" pitchFamily="34" charset="0"/>
              </a:rPr>
              <a:t>Respecter les temps d’activité et de récupération en fonction de</a:t>
            </a:r>
          </a:p>
          <a:p>
            <a:pPr fontAlgn="base">
              <a:lnSpc>
                <a:spcPts val="4000"/>
              </a:lnSpc>
              <a:spcBef>
                <a:spcPct val="0"/>
              </a:spcBef>
              <a:spcAft>
                <a:spcPct val="0"/>
              </a:spcAft>
              <a:defRPr/>
            </a:pPr>
            <a:r>
              <a:rPr lang="fr-FR" sz="2400" dirty="0">
                <a:solidFill>
                  <a:srgbClr val="FFFF00"/>
                </a:solidFill>
                <a:latin typeface="Calibri" pitchFamily="34" charset="0"/>
                <a:cs typeface="Calibri" pitchFamily="34" charset="0"/>
              </a:rPr>
              <a:t>     l’impact recherché (voir tableaux précédents)</a:t>
            </a:r>
          </a:p>
        </p:txBody>
      </p:sp>
      <p:pic>
        <p:nvPicPr>
          <p:cNvPr id="53251" name="Picture 2" descr="C:\Users\user\Pictures\img104.jpg"/>
          <p:cNvPicPr>
            <a:picLocks noChangeAspect="1" noChangeArrowheads="1"/>
          </p:cNvPicPr>
          <p:nvPr/>
        </p:nvPicPr>
        <p:blipFill>
          <a:blip r:embed="rId2">
            <a:extLst>
              <a:ext uri="{28A0092B-C50C-407E-A947-70E740481C1C}">
                <a14:useLocalDpi xmlns:a14="http://schemas.microsoft.com/office/drawing/2010/main" val="0"/>
              </a:ext>
            </a:extLst>
          </a:blip>
          <a:srcRect l="18958" t="26414" r="65521" b="57916"/>
          <a:stretch>
            <a:fillRect/>
          </a:stretch>
        </p:blipFill>
        <p:spPr bwMode="auto">
          <a:xfrm>
            <a:off x="323850" y="4338638"/>
            <a:ext cx="1735138" cy="2474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252" name="Picture 2" descr="C:\Users\user\Pictures\img104.jpg"/>
          <p:cNvPicPr>
            <a:picLocks noChangeAspect="1" noChangeArrowheads="1"/>
          </p:cNvPicPr>
          <p:nvPr/>
        </p:nvPicPr>
        <p:blipFill>
          <a:blip r:embed="rId2">
            <a:extLst>
              <a:ext uri="{28A0092B-C50C-407E-A947-70E740481C1C}">
                <a14:useLocalDpi xmlns:a14="http://schemas.microsoft.com/office/drawing/2010/main" val="0"/>
              </a:ext>
            </a:extLst>
          </a:blip>
          <a:srcRect l="34479" t="26405" r="50000" b="58012"/>
          <a:stretch>
            <a:fillRect/>
          </a:stretch>
        </p:blipFill>
        <p:spPr bwMode="auto">
          <a:xfrm>
            <a:off x="6954838" y="4352925"/>
            <a:ext cx="1735137" cy="2460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253" name="Picture 2"/>
          <p:cNvPicPr>
            <a:picLocks noChangeAspect="1" noChangeArrowheads="1"/>
          </p:cNvPicPr>
          <p:nvPr/>
        </p:nvPicPr>
        <p:blipFill>
          <a:blip r:embed="rId3">
            <a:extLst>
              <a:ext uri="{28A0092B-C50C-407E-A947-70E740481C1C}">
                <a14:useLocalDpi xmlns:a14="http://schemas.microsoft.com/office/drawing/2010/main" val="0"/>
              </a:ext>
            </a:extLst>
          </a:blip>
          <a:srcRect l="33600" t="5600" r="31258" b="33371"/>
          <a:stretch>
            <a:fillRect/>
          </a:stretch>
        </p:blipFill>
        <p:spPr bwMode="auto">
          <a:xfrm>
            <a:off x="3924300" y="4303713"/>
            <a:ext cx="1954213" cy="25447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2676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Image 3"/>
          <p:cNvPicPr>
            <a:picLocks noChangeAspect="1"/>
          </p:cNvPicPr>
          <p:nvPr/>
        </p:nvPicPr>
        <p:blipFill>
          <a:blip r:embed="rId2">
            <a:extLst>
              <a:ext uri="{28A0092B-C50C-407E-A947-70E740481C1C}">
                <a14:useLocalDpi xmlns:a14="http://schemas.microsoft.com/office/drawing/2010/main" val="0"/>
              </a:ext>
            </a:extLst>
          </a:blip>
          <a:srcRect l="10077" t="-1016" r="11131" b="28889"/>
          <a:stretch>
            <a:fillRect/>
          </a:stretch>
        </p:blipFill>
        <p:spPr bwMode="auto">
          <a:xfrm>
            <a:off x="396875" y="1511300"/>
            <a:ext cx="4103688" cy="52038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8835" name="Picture 2"/>
          <p:cNvPicPr>
            <a:picLocks noChangeAspect="1" noChangeArrowheads="1"/>
          </p:cNvPicPr>
          <p:nvPr/>
        </p:nvPicPr>
        <p:blipFill>
          <a:blip r:embed="rId3">
            <a:extLst>
              <a:ext uri="{28A0092B-C50C-407E-A947-70E740481C1C}">
                <a14:useLocalDpi xmlns:a14="http://schemas.microsoft.com/office/drawing/2010/main" val="0"/>
              </a:ext>
            </a:extLst>
          </a:blip>
          <a:srcRect l="33600" t="5600" r="31258" b="33371"/>
          <a:stretch>
            <a:fillRect/>
          </a:stretch>
        </p:blipFill>
        <p:spPr bwMode="auto">
          <a:xfrm>
            <a:off x="4805363" y="1528763"/>
            <a:ext cx="3981450" cy="51863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344488" y="239713"/>
            <a:ext cx="8459787" cy="954087"/>
          </a:xfrm>
          <a:prstGeom prst="rect">
            <a:avLst/>
          </a:prstGeom>
          <a:noFill/>
        </p:spPr>
        <p:txBody>
          <a:bodyPr wrap="none">
            <a:spAutoFit/>
          </a:bodyPr>
          <a:lstStyle/>
          <a:p>
            <a:pPr>
              <a:defRPr/>
            </a:pPr>
            <a:r>
              <a:rPr lang="fr-FR" sz="2800" b="1" dirty="0">
                <a:solidFill>
                  <a:srgbClr val="FFFFFF"/>
                </a:solidFill>
                <a:effectLst>
                  <a:outerShdw blurRad="38100" dist="38100" dir="2700000" algn="tl">
                    <a:srgbClr val="000000">
                      <a:alpha val="43137"/>
                    </a:srgbClr>
                  </a:outerShdw>
                </a:effectLst>
                <a:latin typeface="Calibri" pitchFamily="34" charset="0"/>
              </a:rPr>
              <a:t>2-  PR</a:t>
            </a:r>
            <a:r>
              <a:rPr lang="fr-FR" sz="2800" b="1" dirty="0">
                <a:solidFill>
                  <a:srgbClr val="FFFFFF"/>
                </a:solidFill>
                <a:effectLst>
                  <a:outerShdw blurRad="38100" dist="38100" dir="2700000" algn="tl">
                    <a:srgbClr val="000000">
                      <a:alpha val="43137"/>
                    </a:srgbClr>
                  </a:outerShdw>
                </a:effectLst>
                <a:latin typeface="Calibri"/>
                <a:cs typeface="Calibri"/>
              </a:rPr>
              <a:t>É</a:t>
            </a:r>
            <a:r>
              <a:rPr lang="fr-FR" sz="2800" b="1" dirty="0">
                <a:solidFill>
                  <a:srgbClr val="FFFFFF"/>
                </a:solidFill>
                <a:effectLst>
                  <a:outerShdw blurRad="38100" dist="38100" dir="2700000" algn="tl">
                    <a:srgbClr val="000000">
                      <a:alpha val="43137"/>
                    </a:srgbClr>
                  </a:outerShdw>
                </a:effectLst>
                <a:latin typeface="Calibri" pitchFamily="34" charset="0"/>
              </a:rPr>
              <a:t>PARATION PHYSIQUE INTEGR</a:t>
            </a:r>
            <a:r>
              <a:rPr lang="fr-FR" sz="2800" b="1" dirty="0">
                <a:solidFill>
                  <a:srgbClr val="FFFFFF"/>
                </a:solidFill>
                <a:effectLst>
                  <a:outerShdw blurRad="38100" dist="38100" dir="2700000" algn="tl">
                    <a:srgbClr val="000000">
                      <a:alpha val="43137"/>
                    </a:srgbClr>
                  </a:outerShdw>
                </a:effectLst>
                <a:latin typeface="Calibri"/>
                <a:cs typeface="Calibri"/>
              </a:rPr>
              <a:t>É</a:t>
            </a:r>
            <a:r>
              <a:rPr lang="fr-FR" sz="2800" b="1" dirty="0">
                <a:solidFill>
                  <a:srgbClr val="FFFFFF"/>
                </a:solidFill>
                <a:effectLst>
                  <a:outerShdw blurRad="38100" dist="38100" dir="2700000" algn="tl">
                    <a:srgbClr val="000000">
                      <a:alpha val="43137"/>
                    </a:srgbClr>
                  </a:outerShdw>
                </a:effectLst>
                <a:latin typeface="Calibri" pitchFamily="34" charset="0"/>
              </a:rPr>
              <a:t>E </a:t>
            </a:r>
          </a:p>
          <a:p>
            <a:pPr>
              <a:defRPr/>
            </a:pPr>
            <a:r>
              <a:rPr lang="fr-FR" sz="2800" b="1" dirty="0">
                <a:solidFill>
                  <a:srgbClr val="FFFFFF"/>
                </a:solidFill>
                <a:effectLst>
                  <a:outerShdw blurRad="38100" dist="38100" dir="2700000" algn="tl">
                    <a:srgbClr val="000000">
                      <a:alpha val="43137"/>
                    </a:srgbClr>
                  </a:outerShdw>
                </a:effectLst>
                <a:latin typeface="Calibri" pitchFamily="34" charset="0"/>
              </a:rPr>
              <a:t>disposer d’importantes gammes d’exercices techniques </a:t>
            </a:r>
          </a:p>
        </p:txBody>
      </p:sp>
    </p:spTree>
    <p:extLst>
      <p:ext uri="{BB962C8B-B14F-4D97-AF65-F5344CB8AC3E}">
        <p14:creationId xmlns:p14="http://schemas.microsoft.com/office/powerpoint/2010/main" val="30630853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p:cNvPicPr>
            <a:picLocks noChangeAspect="1" noChangeArrowheads="1"/>
          </p:cNvPicPr>
          <p:nvPr/>
        </p:nvPicPr>
        <p:blipFill>
          <a:blip r:embed="rId2">
            <a:extLst>
              <a:ext uri="{28A0092B-C50C-407E-A947-70E740481C1C}">
                <a14:useLocalDpi xmlns:a14="http://schemas.microsoft.com/office/drawing/2010/main" val="0"/>
              </a:ext>
            </a:extLst>
          </a:blip>
          <a:srcRect l="24686" t="5602" r="29886" b="10970"/>
          <a:stretch>
            <a:fillRect/>
          </a:stretch>
        </p:blipFill>
        <p:spPr bwMode="auto">
          <a:xfrm>
            <a:off x="428625" y="642938"/>
            <a:ext cx="3997325" cy="55054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9859" name="Picture 3"/>
          <p:cNvPicPr>
            <a:picLocks noChangeAspect="1" noChangeArrowheads="1"/>
          </p:cNvPicPr>
          <p:nvPr/>
        </p:nvPicPr>
        <p:blipFill>
          <a:blip r:embed="rId3">
            <a:extLst>
              <a:ext uri="{28A0092B-C50C-407E-A947-70E740481C1C}">
                <a14:useLocalDpi xmlns:a14="http://schemas.microsoft.com/office/drawing/2010/main" val="0"/>
              </a:ext>
            </a:extLst>
          </a:blip>
          <a:srcRect l="33372" t="5800" r="29514" b="22427"/>
          <a:stretch>
            <a:fillRect/>
          </a:stretch>
        </p:blipFill>
        <p:spPr bwMode="auto">
          <a:xfrm>
            <a:off x="4929188" y="571500"/>
            <a:ext cx="3843337" cy="55737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9635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p:cNvPicPr>
            <a:picLocks noChangeAspect="1" noChangeArrowheads="1"/>
          </p:cNvPicPr>
          <p:nvPr/>
        </p:nvPicPr>
        <p:blipFill>
          <a:blip r:embed="rId2">
            <a:extLst>
              <a:ext uri="{28A0092B-C50C-407E-A947-70E740481C1C}">
                <a14:useLocalDpi xmlns:a14="http://schemas.microsoft.com/office/drawing/2010/main" val="0"/>
              </a:ext>
            </a:extLst>
          </a:blip>
          <a:srcRect l="32486" t="5827" r="30315" b="22858"/>
          <a:stretch>
            <a:fillRect/>
          </a:stretch>
        </p:blipFill>
        <p:spPr bwMode="auto">
          <a:xfrm>
            <a:off x="142875" y="217488"/>
            <a:ext cx="4370388" cy="62833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0883" name="Picture 3"/>
          <p:cNvPicPr>
            <a:picLocks noChangeAspect="1" noChangeArrowheads="1"/>
          </p:cNvPicPr>
          <p:nvPr/>
        </p:nvPicPr>
        <p:blipFill>
          <a:blip r:embed="rId3">
            <a:extLst>
              <a:ext uri="{28A0092B-C50C-407E-A947-70E740481C1C}">
                <a14:useLocalDpi xmlns:a14="http://schemas.microsoft.com/office/drawing/2010/main" val="0"/>
              </a:ext>
            </a:extLst>
          </a:blip>
          <a:srcRect l="33371" t="5801" r="31915" b="25514"/>
          <a:stretch>
            <a:fillRect/>
          </a:stretch>
        </p:blipFill>
        <p:spPr bwMode="auto">
          <a:xfrm>
            <a:off x="4773613" y="227013"/>
            <a:ext cx="4227512" cy="6273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2531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Group 2"/>
          <p:cNvGraphicFramePr>
            <a:graphicFrameLocks noGrp="1"/>
          </p:cNvGraphicFramePr>
          <p:nvPr/>
        </p:nvGraphicFramePr>
        <p:xfrm>
          <a:off x="1463675" y="969963"/>
          <a:ext cx="5556250" cy="5638800"/>
        </p:xfrm>
        <a:graphic>
          <a:graphicData uri="http://schemas.openxmlformats.org/drawingml/2006/table">
            <a:tbl>
              <a:tblPr/>
              <a:tblGrid>
                <a:gridCol w="3736758"/>
                <a:gridCol w="1819492"/>
              </a:tblGrid>
              <a:tr h="3883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800" b="1" i="0" u="none" strike="noStrike" cap="none" normalizeH="0" baseline="0" dirty="0" smtClean="0">
                          <a:ln>
                            <a:noFill/>
                          </a:ln>
                          <a:solidFill>
                            <a:schemeClr val="bg1"/>
                          </a:solidFill>
                          <a:effectLst/>
                          <a:latin typeface="Arial" charset="0"/>
                        </a:rPr>
                        <a:t>Rien du tout (repos)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800" b="1" i="0" u="none" strike="noStrike" cap="none" normalizeH="0" baseline="0" dirty="0" smtClean="0">
                          <a:ln>
                            <a:noFill/>
                          </a:ln>
                          <a:solidFill>
                            <a:schemeClr val="bg1"/>
                          </a:solidFill>
                          <a:effectLst/>
                          <a:latin typeface="Arial" charset="0"/>
                        </a:rPr>
                        <a:t>Très Léger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800" b="1" i="0" u="none" strike="noStrike" cap="none" normalizeH="0" baseline="0" dirty="0" smtClean="0">
                          <a:ln>
                            <a:noFill/>
                          </a:ln>
                          <a:solidFill>
                            <a:schemeClr val="bg1"/>
                          </a:solidFill>
                          <a:effectLst/>
                          <a:latin typeface="Arial" charset="0"/>
                        </a:rPr>
                        <a:t>Léger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800" b="1" i="0" u="none" strike="noStrike" cap="none" normalizeH="0" baseline="0" dirty="0" smtClean="0">
                          <a:ln>
                            <a:noFill/>
                          </a:ln>
                          <a:solidFill>
                            <a:schemeClr val="bg1"/>
                          </a:solidFill>
                          <a:effectLst/>
                          <a:latin typeface="Arial" charset="0"/>
                        </a:rPr>
                        <a:t>Modéré</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800" b="1" i="0" u="none" strike="noStrike" cap="none" normalizeH="0" baseline="0" dirty="0" smtClean="0">
                          <a:ln>
                            <a:noFill/>
                          </a:ln>
                          <a:solidFill>
                            <a:schemeClr val="bg1"/>
                          </a:solidFill>
                          <a:effectLst/>
                          <a:latin typeface="Arial" charset="0"/>
                        </a:rPr>
                        <a:t>Légèrement dur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800" b="1" i="0" u="none" strike="noStrike" cap="none" normalizeH="0" baseline="0" dirty="0" smtClean="0">
                          <a:ln>
                            <a:noFill/>
                          </a:ln>
                          <a:solidFill>
                            <a:schemeClr val="bg1"/>
                          </a:solidFill>
                          <a:effectLst/>
                          <a:latin typeface="Arial" charset="0"/>
                        </a:rPr>
                        <a:t>Dur</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fr-CA" sz="2800" b="1" i="0" u="none" strike="noStrike" cap="none" normalizeH="0" baseline="0" dirty="0" smtClean="0">
                        <a:ln>
                          <a:noFill/>
                        </a:ln>
                        <a:solidFill>
                          <a:schemeClr val="bg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800" b="1" i="0" u="none" strike="noStrike" cap="none" normalizeH="0" baseline="0" dirty="0" smtClean="0">
                          <a:ln>
                            <a:noFill/>
                          </a:ln>
                          <a:solidFill>
                            <a:schemeClr val="bg1"/>
                          </a:solidFill>
                          <a:effectLst/>
                          <a:latin typeface="Arial" charset="0"/>
                        </a:rPr>
                        <a:t>Très dur</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fr-CA" sz="2800" b="1" i="0" u="none" strike="noStrike" cap="none" normalizeH="0" baseline="0" dirty="0" smtClean="0">
                        <a:ln>
                          <a:noFill/>
                        </a:ln>
                        <a:solidFill>
                          <a:schemeClr val="bg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800" b="1" i="0" u="none" strike="noStrike" cap="none" normalizeH="0" baseline="0" dirty="0" smtClean="0">
                          <a:ln>
                            <a:noFill/>
                          </a:ln>
                          <a:solidFill>
                            <a:schemeClr val="bg1"/>
                          </a:solidFill>
                          <a:effectLst/>
                          <a:latin typeface="Arial" charset="0"/>
                        </a:rPr>
                        <a:t>Très </a:t>
                      </a:r>
                      <a:r>
                        <a:rPr kumimoji="0" lang="fr-CA" sz="2800" b="1" i="0" u="none" strike="noStrike" cap="none" normalizeH="0" baseline="0" dirty="0" err="1" smtClean="0">
                          <a:ln>
                            <a:noFill/>
                          </a:ln>
                          <a:solidFill>
                            <a:schemeClr val="bg1"/>
                          </a:solidFill>
                          <a:effectLst/>
                          <a:latin typeface="Arial" charset="0"/>
                        </a:rPr>
                        <a:t>très</a:t>
                      </a:r>
                      <a:r>
                        <a:rPr kumimoji="0" lang="fr-CA" sz="2800" b="1" i="0" u="none" strike="noStrike" cap="none" normalizeH="0" baseline="0" dirty="0" smtClean="0">
                          <a:ln>
                            <a:noFill/>
                          </a:ln>
                          <a:solidFill>
                            <a:schemeClr val="bg1"/>
                          </a:solidFill>
                          <a:effectLst/>
                          <a:latin typeface="Arial" charset="0"/>
                        </a:rPr>
                        <a:t> dur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800" b="1" i="0" u="none" strike="noStrike" cap="none" normalizeH="0" baseline="0" dirty="0" smtClean="0">
                          <a:ln>
                            <a:noFill/>
                          </a:ln>
                          <a:solidFill>
                            <a:schemeClr val="bg1"/>
                          </a:solidFill>
                          <a:effectLst/>
                          <a:latin typeface="Arial" charset="0"/>
                        </a:rPr>
                        <a:t>Maximal</a:t>
                      </a:r>
                    </a:p>
                  </a:txBody>
                  <a:tcPr marL="91442" marR="91442" horzOverflow="overflow">
                    <a:lnL cap="flat">
                      <a:noFill/>
                    </a:lnL>
                    <a:lnR>
                      <a:noFill/>
                    </a:lnR>
                    <a:lnT w="28575" cap="flat" cmpd="sng" algn="ctr">
                      <a:solidFill>
                        <a:srgbClr val="66CCFF"/>
                      </a:solidFill>
                      <a:prstDash val="solid"/>
                      <a:round/>
                      <a:headEnd type="none" w="med" len="med"/>
                      <a:tailEnd type="none" w="med" len="med"/>
                    </a:lnT>
                    <a:lnB w="28575" cap="flat" cmpd="sng" algn="ctr">
                      <a:solidFill>
                        <a:srgbClr val="66CC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800" b="1" i="0" u="none" strike="noStrike" cap="none" normalizeH="0" baseline="0" dirty="0" smtClean="0">
                          <a:ln>
                            <a:noFill/>
                          </a:ln>
                          <a:solidFill>
                            <a:schemeClr val="bg1"/>
                          </a:solidFill>
                          <a:effectLst/>
                          <a:latin typeface="Arial" charset="0"/>
                        </a:rPr>
                        <a:t>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800" b="1" i="0" u="none" strike="noStrike" cap="none" normalizeH="0" baseline="0" dirty="0" smtClean="0">
                          <a:ln>
                            <a:noFill/>
                          </a:ln>
                          <a:solidFill>
                            <a:schemeClr val="bg1"/>
                          </a:solidFill>
                          <a:effectLst/>
                          <a:latin typeface="Arial" charset="0"/>
                        </a:rPr>
                        <a:t>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800" b="1" i="0" u="none" strike="noStrike" cap="none" normalizeH="0" baseline="0" dirty="0" smtClean="0">
                          <a:ln>
                            <a:noFill/>
                          </a:ln>
                          <a:solidFill>
                            <a:schemeClr val="bg1"/>
                          </a:solidFill>
                          <a:effectLst/>
                          <a:latin typeface="Arial" charset="0"/>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800" b="1" i="0" u="none" strike="noStrike" cap="none" normalizeH="0" baseline="0" dirty="0" smtClean="0">
                          <a:ln>
                            <a:noFill/>
                          </a:ln>
                          <a:solidFill>
                            <a:schemeClr val="bg1"/>
                          </a:solidFill>
                          <a:effectLst/>
                          <a:latin typeface="Arial" charset="0"/>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800" b="1" i="0" u="none" strike="noStrike" cap="none" normalizeH="0" baseline="0" dirty="0" smtClean="0">
                          <a:ln>
                            <a:noFill/>
                          </a:ln>
                          <a:solidFill>
                            <a:schemeClr val="bg1"/>
                          </a:solidFill>
                          <a:effectLst/>
                          <a:latin typeface="Arial" charset="0"/>
                        </a:rPr>
                        <a:t>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800" b="1" i="0" u="none" strike="noStrike" cap="none" normalizeH="0" baseline="0" dirty="0" smtClean="0">
                          <a:ln>
                            <a:noFill/>
                          </a:ln>
                          <a:solidFill>
                            <a:schemeClr val="bg1"/>
                          </a:solidFill>
                          <a:effectLst/>
                          <a:latin typeface="Arial" charset="0"/>
                        </a:rPr>
                        <a:t>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800" b="1" i="0" u="none" strike="noStrike" cap="none" normalizeH="0" baseline="0" dirty="0" smtClean="0">
                          <a:ln>
                            <a:noFill/>
                          </a:ln>
                          <a:solidFill>
                            <a:schemeClr val="bg1"/>
                          </a:solidFill>
                          <a:effectLst/>
                          <a:latin typeface="Arial" charset="0"/>
                        </a:rPr>
                        <a:t>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800" b="1" i="0" u="none" strike="noStrike" cap="none" normalizeH="0" baseline="0" dirty="0" smtClean="0">
                          <a:ln>
                            <a:noFill/>
                          </a:ln>
                          <a:solidFill>
                            <a:schemeClr val="bg1"/>
                          </a:solidFill>
                          <a:effectLst/>
                          <a:latin typeface="Arial" charset="0"/>
                        </a:rPr>
                        <a:t>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800" b="1" i="0" u="none" strike="noStrike" cap="none" normalizeH="0" baseline="0" dirty="0" smtClean="0">
                          <a:ln>
                            <a:noFill/>
                          </a:ln>
                          <a:solidFill>
                            <a:schemeClr val="bg1"/>
                          </a:solidFill>
                          <a:effectLst/>
                          <a:latin typeface="Arial" charset="0"/>
                        </a:rPr>
                        <a:t>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800" b="1" i="0" u="none" strike="noStrike" cap="none" normalizeH="0" baseline="0" dirty="0" smtClean="0">
                          <a:ln>
                            <a:noFill/>
                          </a:ln>
                          <a:solidFill>
                            <a:schemeClr val="bg1"/>
                          </a:solidFill>
                          <a:effectLst/>
                          <a:latin typeface="Arial" charset="0"/>
                        </a:rPr>
                        <a:t>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800" b="1" i="0" u="none" strike="noStrike" cap="none" normalizeH="0" baseline="0" dirty="0" smtClean="0">
                          <a:ln>
                            <a:noFill/>
                          </a:ln>
                          <a:solidFill>
                            <a:schemeClr val="bg1"/>
                          </a:solidFill>
                          <a:effectLst/>
                          <a:latin typeface="Arial" charset="0"/>
                        </a:rPr>
                        <a:t>10</a:t>
                      </a:r>
                    </a:p>
                  </a:txBody>
                  <a:tcPr marL="91442" marR="91442" horzOverflow="overflow">
                    <a:lnL>
                      <a:noFill/>
                    </a:lnL>
                    <a:lnR cap="flat">
                      <a:noFill/>
                    </a:lnR>
                    <a:lnT w="28575" cap="flat" cmpd="sng" algn="ctr">
                      <a:solidFill>
                        <a:srgbClr val="66CCFF"/>
                      </a:solidFill>
                      <a:prstDash val="solid"/>
                      <a:round/>
                      <a:headEnd type="none" w="med" len="med"/>
                      <a:tailEnd type="none" w="med" len="med"/>
                    </a:lnT>
                    <a:lnB w="28575" cap="flat" cmpd="sng" algn="ctr">
                      <a:solidFill>
                        <a:srgbClr val="66CCFF"/>
                      </a:solidFill>
                      <a:prstDash val="solid"/>
                      <a:round/>
                      <a:headEnd type="none" w="med" len="med"/>
                      <a:tailEnd type="none" w="med" len="med"/>
                    </a:lnB>
                    <a:lnTlToBr>
                      <a:noFill/>
                    </a:lnTlToBr>
                    <a:lnBlToTr>
                      <a:noFill/>
                    </a:lnBlToTr>
                    <a:noFill/>
                  </a:tcPr>
                </a:tc>
              </a:tr>
            </a:tbl>
          </a:graphicData>
        </a:graphic>
      </p:graphicFrame>
      <p:sp>
        <p:nvSpPr>
          <p:cNvPr id="12297" name="Text Box 9"/>
          <p:cNvSpPr txBox="1">
            <a:spLocks noChangeArrowheads="1"/>
          </p:cNvSpPr>
          <p:nvPr/>
        </p:nvSpPr>
        <p:spPr bwMode="auto">
          <a:xfrm>
            <a:off x="611188" y="0"/>
            <a:ext cx="8424862" cy="646113"/>
          </a:xfrm>
          <a:prstGeom prst="rect">
            <a:avLst/>
          </a:prstGeom>
          <a:noFill/>
          <a:ln w="9525">
            <a:noFill/>
            <a:miter lim="800000"/>
            <a:headEnd/>
            <a:tailEnd/>
          </a:ln>
          <a:effectLst/>
        </p:spPr>
        <p:txBody>
          <a:bodyPr>
            <a:spAutoFit/>
          </a:bodyPr>
          <a:lstStyle/>
          <a:p>
            <a:pPr algn="ctr">
              <a:spcBef>
                <a:spcPct val="50000"/>
              </a:spcBef>
              <a:defRPr/>
            </a:pPr>
            <a:r>
              <a:rPr lang="fr-CA" sz="3600" dirty="0">
                <a:solidFill>
                  <a:srgbClr val="FFFF00"/>
                </a:solidFill>
                <a:effectLst>
                  <a:outerShdw blurRad="38100" dist="38100" dir="2700000" algn="tl">
                    <a:srgbClr val="000000"/>
                  </a:outerShdw>
                </a:effectLst>
                <a:latin typeface="Calibri" pitchFamily="34" charset="0"/>
                <a:cs typeface="Calibri" pitchFamily="34" charset="0"/>
              </a:rPr>
              <a:t>Échelle CR10 de Borg ou % FC max (</a:t>
            </a:r>
            <a:r>
              <a:rPr lang="fr-CA" sz="3600" dirty="0">
                <a:solidFill>
                  <a:srgbClr val="FFFF00"/>
                </a:solidFill>
                <a:effectLst>
                  <a:outerShdw blurRad="38100" dist="38100" dir="2700000" algn="tl">
                    <a:srgbClr val="000000"/>
                  </a:outerShdw>
                </a:effectLst>
                <a:latin typeface="Calibri"/>
                <a:cs typeface="Calibri"/>
              </a:rPr>
              <a:t>≥ 90 %)</a:t>
            </a:r>
            <a:endParaRPr lang="fr-CA" sz="3600" dirty="0">
              <a:solidFill>
                <a:srgbClr val="FFFF00"/>
              </a:solidFill>
              <a:effectLst>
                <a:outerShdw blurRad="38100" dist="38100" dir="2700000" algn="tl">
                  <a:srgbClr val="000000"/>
                </a:outerShdw>
              </a:effectLst>
              <a:latin typeface="Calibri" pitchFamily="34" charset="0"/>
              <a:cs typeface="Calibri" pitchFamily="34" charset="0"/>
            </a:endParaRPr>
          </a:p>
        </p:txBody>
      </p:sp>
      <p:sp>
        <p:nvSpPr>
          <p:cNvPr id="61448" name="Line 10"/>
          <p:cNvSpPr>
            <a:spLocks noChangeShapeType="1"/>
          </p:cNvSpPr>
          <p:nvPr/>
        </p:nvSpPr>
        <p:spPr bwMode="auto">
          <a:xfrm flipV="1">
            <a:off x="3132138" y="4365625"/>
            <a:ext cx="2592387" cy="4318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1449" name="Line 11"/>
          <p:cNvSpPr>
            <a:spLocks noChangeShapeType="1"/>
          </p:cNvSpPr>
          <p:nvPr/>
        </p:nvSpPr>
        <p:spPr bwMode="auto">
          <a:xfrm>
            <a:off x="3132138" y="4797425"/>
            <a:ext cx="2592387" cy="50323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1450" name="Line 12"/>
          <p:cNvSpPr>
            <a:spLocks noChangeShapeType="1"/>
          </p:cNvSpPr>
          <p:nvPr/>
        </p:nvSpPr>
        <p:spPr bwMode="auto">
          <a:xfrm flipV="1">
            <a:off x="3203575" y="4797425"/>
            <a:ext cx="252095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cxnSp>
        <p:nvCxnSpPr>
          <p:cNvPr id="3" name="Connecteur droit avec flèche 2"/>
          <p:cNvCxnSpPr/>
          <p:nvPr/>
        </p:nvCxnSpPr>
        <p:spPr>
          <a:xfrm>
            <a:off x="2411413" y="3789363"/>
            <a:ext cx="3313112"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69144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ChangeArrowheads="1"/>
          </p:cNvSpPr>
          <p:nvPr/>
        </p:nvSpPr>
        <p:spPr bwMode="auto">
          <a:xfrm>
            <a:off x="395288" y="2708275"/>
            <a:ext cx="8424862" cy="585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fontAlgn="base">
              <a:spcBef>
                <a:spcPct val="0"/>
              </a:spcBef>
              <a:spcAft>
                <a:spcPct val="0"/>
              </a:spcAft>
            </a:pPr>
            <a:r>
              <a:rPr lang="fr-FR" sz="3200" dirty="0" smtClean="0">
                <a:solidFill>
                  <a:srgbClr val="FFFFFF"/>
                </a:solidFill>
                <a:latin typeface="Calibri" pitchFamily="34" charset="0"/>
                <a:cs typeface="Calibri" pitchFamily="34" charset="0"/>
              </a:rPr>
              <a:t>3 - PRÉPARATION PHYSIQUE « CONTEXTUALISÉE »  </a:t>
            </a:r>
            <a:endParaRPr lang="fr-FR" sz="3200" dirty="0" smtClean="0">
              <a:solidFill>
                <a:srgbClr val="FFFF00"/>
              </a:solidFill>
            </a:endParaRPr>
          </a:p>
        </p:txBody>
      </p:sp>
    </p:spTree>
    <p:extLst>
      <p:ext uri="{BB962C8B-B14F-4D97-AF65-F5344CB8AC3E}">
        <p14:creationId xmlns:p14="http://schemas.microsoft.com/office/powerpoint/2010/main" val="29287226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p:cNvGraphicFramePr>
            <a:graphicFrameLocks/>
          </p:cNvGraphicFramePr>
          <p:nvPr>
            <p:extLst>
              <p:ext uri="{D42A27DB-BD31-4B8C-83A1-F6EECF244321}">
                <p14:modId xmlns:p14="http://schemas.microsoft.com/office/powerpoint/2010/main" val="1800033135"/>
              </p:ext>
            </p:extLst>
          </p:nvPr>
        </p:nvGraphicFramePr>
        <p:xfrm>
          <a:off x="1043608" y="908720"/>
          <a:ext cx="7200800" cy="4968552"/>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Connecteur droit 3"/>
          <p:cNvCxnSpPr/>
          <p:nvPr/>
        </p:nvCxnSpPr>
        <p:spPr>
          <a:xfrm>
            <a:off x="2195736" y="2996952"/>
            <a:ext cx="5688632" cy="0"/>
          </a:xfrm>
          <a:prstGeom prst="line">
            <a:avLst/>
          </a:prstGeom>
          <a:ln w="5715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5652120" y="2627620"/>
            <a:ext cx="2499595" cy="400110"/>
          </a:xfrm>
          <a:prstGeom prst="rect">
            <a:avLst/>
          </a:prstGeom>
          <a:noFill/>
        </p:spPr>
        <p:txBody>
          <a:bodyPr wrap="none" rtlCol="0">
            <a:spAutoFit/>
          </a:bodyPr>
          <a:lstStyle/>
          <a:p>
            <a:r>
              <a:rPr lang="fr-FR" sz="2000" b="1" dirty="0" err="1" smtClean="0">
                <a:latin typeface="Calibri" pitchFamily="34" charset="0"/>
                <a:cs typeface="Calibri" pitchFamily="34" charset="0"/>
              </a:rPr>
              <a:t>Lactatémie</a:t>
            </a:r>
            <a:r>
              <a:rPr lang="fr-FR" sz="2000" b="1" dirty="0" smtClean="0">
                <a:latin typeface="Calibri" pitchFamily="34" charset="0"/>
                <a:cs typeface="Calibri" pitchFamily="34" charset="0"/>
              </a:rPr>
              <a:t> à VO2max</a:t>
            </a:r>
            <a:endParaRPr lang="fr-FR" sz="2000" b="1" dirty="0">
              <a:latin typeface="Calibri" pitchFamily="34" charset="0"/>
              <a:cs typeface="Calibri" pitchFamily="34" charset="0"/>
            </a:endParaRPr>
          </a:p>
        </p:txBody>
      </p:sp>
      <p:sp>
        <p:nvSpPr>
          <p:cNvPr id="3" name="ZoneTexte 2"/>
          <p:cNvSpPr txBox="1"/>
          <p:nvPr/>
        </p:nvSpPr>
        <p:spPr>
          <a:xfrm rot="19782745">
            <a:off x="428799" y="542696"/>
            <a:ext cx="990977" cy="400110"/>
          </a:xfrm>
          <a:prstGeom prst="rect">
            <a:avLst/>
          </a:prstGeom>
          <a:noFill/>
          <a:ln>
            <a:solidFill>
              <a:srgbClr val="FFFF00"/>
            </a:solidFill>
          </a:ln>
        </p:spPr>
        <p:txBody>
          <a:bodyPr wrap="none" rtlCol="0">
            <a:spAutoFit/>
          </a:bodyPr>
          <a:lstStyle/>
          <a:p>
            <a:r>
              <a:rPr lang="fr-FR" sz="2000" b="1" dirty="0" smtClean="0">
                <a:latin typeface="Calibri" pitchFamily="34" charset="0"/>
                <a:cs typeface="Calibri" pitchFamily="34" charset="0"/>
              </a:rPr>
              <a:t>RAPPEL</a:t>
            </a:r>
            <a:endParaRPr lang="fr-FR" sz="2000" b="1" dirty="0">
              <a:latin typeface="Calibri" pitchFamily="34" charset="0"/>
              <a:cs typeface="Calibri" pitchFamily="34" charset="0"/>
            </a:endParaRPr>
          </a:p>
        </p:txBody>
      </p:sp>
      <p:sp>
        <p:nvSpPr>
          <p:cNvPr id="6" name="Rectangle 5"/>
          <p:cNvSpPr/>
          <p:nvPr/>
        </p:nvSpPr>
        <p:spPr>
          <a:xfrm>
            <a:off x="5364088" y="1628800"/>
            <a:ext cx="2232248" cy="612648"/>
          </a:xfrm>
          <a:prstGeom prst="wedgeRectCallout">
            <a:avLst>
              <a:gd name="adj1" fmla="val -135530"/>
              <a:gd name="adj2" fmla="val 475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000000"/>
                </a:solidFill>
                <a:latin typeface="Calibri" pitchFamily="34" charset="0"/>
                <a:cs typeface="Calibri" pitchFamily="34" charset="0"/>
              </a:rPr>
              <a:t>Supra max = + anaérobie lactique </a:t>
            </a:r>
            <a:endParaRPr lang="fr-FR" b="1"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26228903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692275" y="404813"/>
            <a:ext cx="6078538" cy="5286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800" b="1">
                <a:latin typeface="Bookman Old Style" pitchFamily="18" charset="0"/>
              </a:rPr>
              <a:t>PLANIFICATION </a:t>
            </a:r>
            <a:r>
              <a:rPr lang="fr-FR">
                <a:latin typeface="Bookman Old Style" pitchFamily="18" charset="0"/>
              </a:rPr>
              <a:t>(plusieurs saisons)</a:t>
            </a:r>
          </a:p>
        </p:txBody>
      </p:sp>
      <p:sp>
        <p:nvSpPr>
          <p:cNvPr id="46083" name="Line 3"/>
          <p:cNvSpPr>
            <a:spLocks noChangeShapeType="1"/>
          </p:cNvSpPr>
          <p:nvPr/>
        </p:nvSpPr>
        <p:spPr bwMode="auto">
          <a:xfrm>
            <a:off x="4572000" y="938213"/>
            <a:ext cx="1588" cy="381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084" name="Line 4"/>
          <p:cNvSpPr>
            <a:spLocks noChangeShapeType="1"/>
          </p:cNvSpPr>
          <p:nvPr/>
        </p:nvSpPr>
        <p:spPr bwMode="auto">
          <a:xfrm>
            <a:off x="1371600" y="1319213"/>
            <a:ext cx="6680200" cy="15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085" name="Line 5"/>
          <p:cNvSpPr>
            <a:spLocks noChangeShapeType="1"/>
          </p:cNvSpPr>
          <p:nvPr/>
        </p:nvSpPr>
        <p:spPr bwMode="auto">
          <a:xfrm>
            <a:off x="1371600" y="1319213"/>
            <a:ext cx="0" cy="533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086" name="Line 6"/>
          <p:cNvSpPr>
            <a:spLocks noChangeShapeType="1"/>
          </p:cNvSpPr>
          <p:nvPr/>
        </p:nvSpPr>
        <p:spPr bwMode="auto">
          <a:xfrm>
            <a:off x="4572000" y="1319213"/>
            <a:ext cx="1588" cy="533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087" name="Line 7"/>
          <p:cNvSpPr>
            <a:spLocks noChangeShapeType="1"/>
          </p:cNvSpPr>
          <p:nvPr/>
        </p:nvSpPr>
        <p:spPr bwMode="auto">
          <a:xfrm>
            <a:off x="7999413" y="1319213"/>
            <a:ext cx="1587" cy="533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088" name="Text Box 8"/>
          <p:cNvSpPr txBox="1">
            <a:spLocks noChangeArrowheads="1"/>
          </p:cNvSpPr>
          <p:nvPr/>
        </p:nvSpPr>
        <p:spPr bwMode="auto">
          <a:xfrm>
            <a:off x="381000" y="1852613"/>
            <a:ext cx="8458200" cy="461962"/>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b="1">
                <a:solidFill>
                  <a:schemeClr val="tx2"/>
                </a:solidFill>
                <a:latin typeface="Bookman Old Style" pitchFamily="18" charset="0"/>
              </a:rPr>
              <a:t>Programmation, </a:t>
            </a:r>
            <a:r>
              <a:rPr lang="fr-FR">
                <a:latin typeface="Bookman Old Style" pitchFamily="18" charset="0"/>
              </a:rPr>
              <a:t>(une saison : 3 à 5 périodes</a:t>
            </a:r>
            <a:r>
              <a:rPr lang="fr-FR">
                <a:solidFill>
                  <a:schemeClr val="tx2"/>
                </a:solidFill>
                <a:latin typeface="Bookman Old Style" pitchFamily="18" charset="0"/>
              </a:rPr>
              <a:t>)</a:t>
            </a:r>
          </a:p>
        </p:txBody>
      </p:sp>
      <p:sp>
        <p:nvSpPr>
          <p:cNvPr id="46089" name="Line 9"/>
          <p:cNvSpPr>
            <a:spLocks noChangeShapeType="1"/>
          </p:cNvSpPr>
          <p:nvPr/>
        </p:nvSpPr>
        <p:spPr bwMode="auto">
          <a:xfrm>
            <a:off x="4572000" y="2309813"/>
            <a:ext cx="0" cy="6096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090" name="Line 10"/>
          <p:cNvSpPr>
            <a:spLocks noChangeShapeType="1"/>
          </p:cNvSpPr>
          <p:nvPr/>
        </p:nvSpPr>
        <p:spPr bwMode="auto">
          <a:xfrm>
            <a:off x="3657600" y="2919413"/>
            <a:ext cx="19050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091" name="Line 11"/>
          <p:cNvSpPr>
            <a:spLocks noChangeShapeType="1"/>
          </p:cNvSpPr>
          <p:nvPr/>
        </p:nvSpPr>
        <p:spPr bwMode="auto">
          <a:xfrm>
            <a:off x="3657600" y="2919413"/>
            <a:ext cx="0" cy="4572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092" name="Line 12"/>
          <p:cNvSpPr>
            <a:spLocks noChangeShapeType="1"/>
          </p:cNvSpPr>
          <p:nvPr/>
        </p:nvSpPr>
        <p:spPr bwMode="auto">
          <a:xfrm>
            <a:off x="5562600" y="2919413"/>
            <a:ext cx="0" cy="4572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093" name="Text Box 13"/>
          <p:cNvSpPr txBox="1">
            <a:spLocks noChangeArrowheads="1"/>
          </p:cNvSpPr>
          <p:nvPr/>
        </p:nvSpPr>
        <p:spPr bwMode="auto">
          <a:xfrm>
            <a:off x="2411413" y="3425825"/>
            <a:ext cx="6338887" cy="43021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200">
                <a:latin typeface="Bookman Old Style" pitchFamily="18" charset="0"/>
              </a:rPr>
              <a:t>une période dans la saison : 2 à 3 mesocyles</a:t>
            </a:r>
          </a:p>
        </p:txBody>
      </p:sp>
      <p:sp>
        <p:nvSpPr>
          <p:cNvPr id="46094" name="Line 15"/>
          <p:cNvSpPr>
            <a:spLocks noChangeShapeType="1"/>
          </p:cNvSpPr>
          <p:nvPr/>
        </p:nvSpPr>
        <p:spPr bwMode="auto">
          <a:xfrm>
            <a:off x="8610600" y="2309813"/>
            <a:ext cx="0" cy="6096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095" name="Line 16"/>
          <p:cNvSpPr>
            <a:spLocks noChangeShapeType="1"/>
          </p:cNvSpPr>
          <p:nvPr/>
        </p:nvSpPr>
        <p:spPr bwMode="auto">
          <a:xfrm>
            <a:off x="8001000" y="2919413"/>
            <a:ext cx="9906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096" name="Line 17"/>
          <p:cNvSpPr>
            <a:spLocks noChangeShapeType="1"/>
          </p:cNvSpPr>
          <p:nvPr/>
        </p:nvSpPr>
        <p:spPr bwMode="auto">
          <a:xfrm>
            <a:off x="8001000" y="2919413"/>
            <a:ext cx="0" cy="4572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097" name="Line 19"/>
          <p:cNvSpPr>
            <a:spLocks noChangeShapeType="1"/>
          </p:cNvSpPr>
          <p:nvPr/>
        </p:nvSpPr>
        <p:spPr bwMode="auto">
          <a:xfrm>
            <a:off x="990600" y="2309813"/>
            <a:ext cx="0" cy="6096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098" name="Line 20"/>
          <p:cNvSpPr>
            <a:spLocks noChangeShapeType="1"/>
          </p:cNvSpPr>
          <p:nvPr/>
        </p:nvSpPr>
        <p:spPr bwMode="auto">
          <a:xfrm>
            <a:off x="0" y="2919413"/>
            <a:ext cx="12192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099" name="Line 21"/>
          <p:cNvSpPr>
            <a:spLocks noChangeShapeType="1"/>
          </p:cNvSpPr>
          <p:nvPr/>
        </p:nvSpPr>
        <p:spPr bwMode="auto">
          <a:xfrm>
            <a:off x="1219200" y="2919413"/>
            <a:ext cx="0" cy="4572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100" name="Text Box 22"/>
          <p:cNvSpPr txBox="1">
            <a:spLocks noChangeArrowheads="1"/>
          </p:cNvSpPr>
          <p:nvPr/>
        </p:nvSpPr>
        <p:spPr bwMode="auto">
          <a:xfrm>
            <a:off x="34925" y="3427413"/>
            <a:ext cx="2308225" cy="461962"/>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b="1">
                <a:solidFill>
                  <a:schemeClr val="tx2"/>
                </a:solidFill>
                <a:latin typeface="Bookman Old Style" pitchFamily="18" charset="0"/>
              </a:rPr>
              <a:t>Périodisation</a:t>
            </a:r>
          </a:p>
        </p:txBody>
      </p:sp>
      <p:sp>
        <p:nvSpPr>
          <p:cNvPr id="46101" name="Text Box 23"/>
          <p:cNvSpPr txBox="1">
            <a:spLocks noChangeArrowheads="1"/>
          </p:cNvSpPr>
          <p:nvPr/>
        </p:nvSpPr>
        <p:spPr bwMode="auto">
          <a:xfrm>
            <a:off x="65088" y="4902200"/>
            <a:ext cx="3211512" cy="37623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1800" b="1">
                <a:solidFill>
                  <a:schemeClr val="bg1"/>
                </a:solidFill>
                <a:latin typeface="Bookman Old Style" pitchFamily="18" charset="0"/>
              </a:rPr>
              <a:t>mésocycles…microcycles</a:t>
            </a:r>
          </a:p>
        </p:txBody>
      </p:sp>
      <p:sp>
        <p:nvSpPr>
          <p:cNvPr id="46102" name="Text Box 24"/>
          <p:cNvSpPr txBox="1">
            <a:spLocks noChangeArrowheads="1"/>
          </p:cNvSpPr>
          <p:nvPr/>
        </p:nvSpPr>
        <p:spPr bwMode="auto">
          <a:xfrm>
            <a:off x="3592513" y="4902200"/>
            <a:ext cx="3211512" cy="37623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1800" b="1">
                <a:solidFill>
                  <a:schemeClr val="bg1"/>
                </a:solidFill>
                <a:latin typeface="Bookman Old Style" pitchFamily="18" charset="0"/>
              </a:rPr>
              <a:t>mésocycles…microcycles</a:t>
            </a:r>
          </a:p>
        </p:txBody>
      </p:sp>
      <p:sp>
        <p:nvSpPr>
          <p:cNvPr id="46103" name="Text Box 25"/>
          <p:cNvSpPr txBox="1">
            <a:spLocks noChangeArrowheads="1"/>
          </p:cNvSpPr>
          <p:nvPr/>
        </p:nvSpPr>
        <p:spPr bwMode="auto">
          <a:xfrm>
            <a:off x="7051675" y="4902200"/>
            <a:ext cx="1782763" cy="37623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1800" b="1">
                <a:solidFill>
                  <a:schemeClr val="bg1"/>
                </a:solidFill>
                <a:latin typeface="Bookman Old Style" pitchFamily="18" charset="0"/>
              </a:rPr>
              <a:t>mésocycles…</a:t>
            </a:r>
          </a:p>
        </p:txBody>
      </p:sp>
      <p:sp>
        <p:nvSpPr>
          <p:cNvPr id="46104" name="Line 27"/>
          <p:cNvSpPr>
            <a:spLocks noChangeShapeType="1"/>
          </p:cNvSpPr>
          <p:nvPr/>
        </p:nvSpPr>
        <p:spPr bwMode="auto">
          <a:xfrm>
            <a:off x="3254375" y="3838575"/>
            <a:ext cx="0" cy="6096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105" name="Line 28"/>
          <p:cNvSpPr>
            <a:spLocks noChangeShapeType="1"/>
          </p:cNvSpPr>
          <p:nvPr/>
        </p:nvSpPr>
        <p:spPr bwMode="auto">
          <a:xfrm>
            <a:off x="2195513" y="4448175"/>
            <a:ext cx="19050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106" name="Line 29"/>
          <p:cNvSpPr>
            <a:spLocks noChangeShapeType="1"/>
          </p:cNvSpPr>
          <p:nvPr/>
        </p:nvSpPr>
        <p:spPr bwMode="auto">
          <a:xfrm>
            <a:off x="2195513" y="4448175"/>
            <a:ext cx="0" cy="4572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107" name="Line 30"/>
          <p:cNvSpPr>
            <a:spLocks noChangeShapeType="1"/>
          </p:cNvSpPr>
          <p:nvPr/>
        </p:nvSpPr>
        <p:spPr bwMode="auto">
          <a:xfrm>
            <a:off x="4100513" y="4448175"/>
            <a:ext cx="0" cy="4572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108" name="Line 31"/>
          <p:cNvSpPr>
            <a:spLocks noChangeShapeType="1"/>
          </p:cNvSpPr>
          <p:nvPr/>
        </p:nvSpPr>
        <p:spPr bwMode="auto">
          <a:xfrm>
            <a:off x="1025525" y="3838575"/>
            <a:ext cx="0" cy="6096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109" name="Line 32"/>
          <p:cNvSpPr>
            <a:spLocks noChangeShapeType="1"/>
          </p:cNvSpPr>
          <p:nvPr/>
        </p:nvSpPr>
        <p:spPr bwMode="auto">
          <a:xfrm>
            <a:off x="34925" y="4448175"/>
            <a:ext cx="12192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110" name="Line 33"/>
          <p:cNvSpPr>
            <a:spLocks noChangeShapeType="1"/>
          </p:cNvSpPr>
          <p:nvPr/>
        </p:nvSpPr>
        <p:spPr bwMode="auto">
          <a:xfrm>
            <a:off x="1254125" y="4448175"/>
            <a:ext cx="0" cy="4572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111" name="Line 34"/>
          <p:cNvSpPr>
            <a:spLocks noChangeShapeType="1"/>
          </p:cNvSpPr>
          <p:nvPr/>
        </p:nvSpPr>
        <p:spPr bwMode="auto">
          <a:xfrm>
            <a:off x="6300788" y="3838575"/>
            <a:ext cx="0" cy="6096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112" name="Line 35"/>
          <p:cNvSpPr>
            <a:spLocks noChangeShapeType="1"/>
          </p:cNvSpPr>
          <p:nvPr/>
        </p:nvSpPr>
        <p:spPr bwMode="auto">
          <a:xfrm>
            <a:off x="5241925" y="4448175"/>
            <a:ext cx="19050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113" name="Line 36"/>
          <p:cNvSpPr>
            <a:spLocks noChangeShapeType="1"/>
          </p:cNvSpPr>
          <p:nvPr/>
        </p:nvSpPr>
        <p:spPr bwMode="auto">
          <a:xfrm>
            <a:off x="5241925" y="4448175"/>
            <a:ext cx="0" cy="4572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114" name="Line 37"/>
          <p:cNvSpPr>
            <a:spLocks noChangeShapeType="1"/>
          </p:cNvSpPr>
          <p:nvPr/>
        </p:nvSpPr>
        <p:spPr bwMode="auto">
          <a:xfrm>
            <a:off x="7146925" y="4448175"/>
            <a:ext cx="0" cy="4572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115" name="Text Box 38"/>
          <p:cNvSpPr txBox="1">
            <a:spLocks noChangeArrowheads="1"/>
          </p:cNvSpPr>
          <p:nvPr/>
        </p:nvSpPr>
        <p:spPr bwMode="auto">
          <a:xfrm>
            <a:off x="306388" y="6330950"/>
            <a:ext cx="2536825" cy="37623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1800" b="1">
                <a:solidFill>
                  <a:schemeClr val="bg1"/>
                </a:solidFill>
                <a:latin typeface="Bookman Old Style" pitchFamily="18" charset="0"/>
              </a:rPr>
              <a:t>séances….exercices</a:t>
            </a:r>
          </a:p>
        </p:txBody>
      </p:sp>
      <p:sp>
        <p:nvSpPr>
          <p:cNvPr id="46116" name="Line 39"/>
          <p:cNvSpPr>
            <a:spLocks noChangeShapeType="1"/>
          </p:cNvSpPr>
          <p:nvPr/>
        </p:nvSpPr>
        <p:spPr bwMode="auto">
          <a:xfrm>
            <a:off x="1670050" y="5267325"/>
            <a:ext cx="0" cy="6096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117" name="Line 40"/>
          <p:cNvSpPr>
            <a:spLocks noChangeShapeType="1"/>
          </p:cNvSpPr>
          <p:nvPr/>
        </p:nvSpPr>
        <p:spPr bwMode="auto">
          <a:xfrm>
            <a:off x="611188" y="5876925"/>
            <a:ext cx="19050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118" name="Line 41"/>
          <p:cNvSpPr>
            <a:spLocks noChangeShapeType="1"/>
          </p:cNvSpPr>
          <p:nvPr/>
        </p:nvSpPr>
        <p:spPr bwMode="auto">
          <a:xfrm>
            <a:off x="611188" y="5876925"/>
            <a:ext cx="0" cy="4572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119" name="Line 42"/>
          <p:cNvSpPr>
            <a:spLocks noChangeShapeType="1"/>
          </p:cNvSpPr>
          <p:nvPr/>
        </p:nvSpPr>
        <p:spPr bwMode="auto">
          <a:xfrm>
            <a:off x="2516188" y="5876925"/>
            <a:ext cx="0" cy="4572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120" name="Text Box 43"/>
          <p:cNvSpPr txBox="1">
            <a:spLocks noChangeArrowheads="1"/>
          </p:cNvSpPr>
          <p:nvPr/>
        </p:nvSpPr>
        <p:spPr bwMode="auto">
          <a:xfrm>
            <a:off x="3492500" y="6364288"/>
            <a:ext cx="2536825" cy="376237"/>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1800" b="1">
                <a:solidFill>
                  <a:schemeClr val="bg1"/>
                </a:solidFill>
                <a:latin typeface="Bookman Old Style" pitchFamily="18" charset="0"/>
              </a:rPr>
              <a:t>séances….exercices</a:t>
            </a:r>
          </a:p>
        </p:txBody>
      </p:sp>
      <p:sp>
        <p:nvSpPr>
          <p:cNvPr id="46121" name="Line 44"/>
          <p:cNvSpPr>
            <a:spLocks noChangeShapeType="1"/>
          </p:cNvSpPr>
          <p:nvPr/>
        </p:nvSpPr>
        <p:spPr bwMode="auto">
          <a:xfrm>
            <a:off x="4856163" y="5300663"/>
            <a:ext cx="0" cy="6096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122" name="Line 45"/>
          <p:cNvSpPr>
            <a:spLocks noChangeShapeType="1"/>
          </p:cNvSpPr>
          <p:nvPr/>
        </p:nvSpPr>
        <p:spPr bwMode="auto">
          <a:xfrm>
            <a:off x="3797300" y="5910263"/>
            <a:ext cx="19050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123" name="Line 46"/>
          <p:cNvSpPr>
            <a:spLocks noChangeShapeType="1"/>
          </p:cNvSpPr>
          <p:nvPr/>
        </p:nvSpPr>
        <p:spPr bwMode="auto">
          <a:xfrm>
            <a:off x="3797300" y="5910263"/>
            <a:ext cx="0" cy="4572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124" name="Line 47"/>
          <p:cNvSpPr>
            <a:spLocks noChangeShapeType="1"/>
          </p:cNvSpPr>
          <p:nvPr/>
        </p:nvSpPr>
        <p:spPr bwMode="auto">
          <a:xfrm>
            <a:off x="5702300" y="5910263"/>
            <a:ext cx="0" cy="4572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125" name="Text Box 48"/>
          <p:cNvSpPr txBox="1">
            <a:spLocks noChangeArrowheads="1"/>
          </p:cNvSpPr>
          <p:nvPr/>
        </p:nvSpPr>
        <p:spPr bwMode="auto">
          <a:xfrm>
            <a:off x="6607175" y="6365875"/>
            <a:ext cx="2536825" cy="37623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1800" b="1">
                <a:solidFill>
                  <a:schemeClr val="bg1"/>
                </a:solidFill>
                <a:latin typeface="Bookman Old Style" pitchFamily="18" charset="0"/>
              </a:rPr>
              <a:t>séances….exercices</a:t>
            </a:r>
          </a:p>
        </p:txBody>
      </p:sp>
      <p:sp>
        <p:nvSpPr>
          <p:cNvPr id="46126" name="Line 49"/>
          <p:cNvSpPr>
            <a:spLocks noChangeShapeType="1"/>
          </p:cNvSpPr>
          <p:nvPr/>
        </p:nvSpPr>
        <p:spPr bwMode="auto">
          <a:xfrm>
            <a:off x="7970838" y="5302250"/>
            <a:ext cx="0" cy="6096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127" name="Line 50"/>
          <p:cNvSpPr>
            <a:spLocks noChangeShapeType="1"/>
          </p:cNvSpPr>
          <p:nvPr/>
        </p:nvSpPr>
        <p:spPr bwMode="auto">
          <a:xfrm>
            <a:off x="6911975" y="5911850"/>
            <a:ext cx="19050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128" name="Line 51"/>
          <p:cNvSpPr>
            <a:spLocks noChangeShapeType="1"/>
          </p:cNvSpPr>
          <p:nvPr/>
        </p:nvSpPr>
        <p:spPr bwMode="auto">
          <a:xfrm>
            <a:off x="6911975" y="5911850"/>
            <a:ext cx="0" cy="4572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129" name="Line 52"/>
          <p:cNvSpPr>
            <a:spLocks noChangeShapeType="1"/>
          </p:cNvSpPr>
          <p:nvPr/>
        </p:nvSpPr>
        <p:spPr bwMode="auto">
          <a:xfrm>
            <a:off x="8816975" y="5911850"/>
            <a:ext cx="0" cy="4572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8374842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Text Box 2"/>
          <p:cNvSpPr txBox="1">
            <a:spLocks noChangeArrowheads="1"/>
          </p:cNvSpPr>
          <p:nvPr/>
        </p:nvSpPr>
        <p:spPr bwMode="auto">
          <a:xfrm>
            <a:off x="0" y="3040063"/>
            <a:ext cx="9144000" cy="385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70000"/>
              </a:lnSpc>
              <a:defRPr/>
            </a:pPr>
            <a:r>
              <a:rPr lang="fr-FR" sz="2000" dirty="0">
                <a:solidFill>
                  <a:srgbClr val="FFFF00"/>
                </a:solidFill>
                <a:effectLst>
                  <a:outerShdw blurRad="38100" dist="38100" dir="2700000" algn="tl">
                    <a:srgbClr val="000000"/>
                  </a:outerShdw>
                </a:effectLst>
                <a:latin typeface="Arial" charset="0"/>
              </a:rPr>
              <a:t>PUISSANCE AEROBIE MAX:</a:t>
            </a:r>
            <a:r>
              <a:rPr lang="fr-FR" sz="2000" dirty="0">
                <a:solidFill>
                  <a:srgbClr val="FFFFFF"/>
                </a:solidFill>
                <a:effectLst>
                  <a:outerShdw blurRad="38100" dist="38100" dir="2700000" algn="tl">
                    <a:srgbClr val="000000"/>
                  </a:outerShdw>
                </a:effectLst>
                <a:latin typeface="Arial" charset="0"/>
              </a:rPr>
              <a:t>  </a:t>
            </a:r>
            <a:r>
              <a:rPr lang="fr-FR" sz="2000" dirty="0" err="1">
                <a:solidFill>
                  <a:srgbClr val="FFFFFF"/>
                </a:solidFill>
                <a:effectLst>
                  <a:outerShdw blurRad="38100" dist="38100" dir="2700000" algn="tl">
                    <a:srgbClr val="000000"/>
                  </a:outerShdw>
                </a:effectLst>
                <a:latin typeface="Arial" charset="0"/>
              </a:rPr>
              <a:t>Fartlek</a:t>
            </a:r>
            <a:r>
              <a:rPr lang="fr-FR" sz="2000" dirty="0">
                <a:solidFill>
                  <a:srgbClr val="FFFFFF"/>
                </a:solidFill>
                <a:effectLst>
                  <a:outerShdw blurRad="38100" dist="38100" dir="2700000" algn="tl">
                    <a:srgbClr val="000000"/>
                  </a:outerShdw>
                </a:effectLst>
                <a:latin typeface="Arial" charset="0"/>
              </a:rPr>
              <a:t> et exercices intermittents courts.</a:t>
            </a:r>
          </a:p>
          <a:p>
            <a:pPr eaLnBrk="0" hangingPunct="0">
              <a:lnSpc>
                <a:spcPct val="170000"/>
              </a:lnSpc>
              <a:defRPr/>
            </a:pPr>
            <a:r>
              <a:rPr lang="fr-FR" sz="2000" dirty="0">
                <a:solidFill>
                  <a:srgbClr val="FFFF00"/>
                </a:solidFill>
                <a:effectLst>
                  <a:outerShdw blurRad="38100" dist="38100" dir="2700000" algn="tl">
                    <a:srgbClr val="000000"/>
                  </a:outerShdw>
                </a:effectLst>
                <a:latin typeface="Arial" charset="0"/>
              </a:rPr>
              <a:t>- </a:t>
            </a:r>
            <a:r>
              <a:rPr lang="fr-FR" sz="2000" u="sng" dirty="0">
                <a:solidFill>
                  <a:srgbClr val="FFFF00"/>
                </a:solidFill>
                <a:effectLst>
                  <a:outerShdw blurRad="38100" dist="38100" dir="2700000" algn="tl">
                    <a:srgbClr val="000000"/>
                  </a:outerShdw>
                </a:effectLst>
                <a:latin typeface="Arial" charset="0"/>
              </a:rPr>
              <a:t>Sans ballon:</a:t>
            </a:r>
            <a:r>
              <a:rPr lang="fr-FR" sz="2000" dirty="0">
                <a:solidFill>
                  <a:srgbClr val="FFFFFF"/>
                </a:solidFill>
                <a:effectLst>
                  <a:outerShdw blurRad="38100" dist="38100" dir="2700000" algn="tl">
                    <a:srgbClr val="000000"/>
                  </a:outerShdw>
                </a:effectLst>
                <a:latin typeface="Arial" charset="0"/>
              </a:rPr>
              <a:t> 10 à 15 s de course à 110 -120 %  de la vitesse aérobie maximale, 30, 20, 15 s de récupération passive x 30 à 40 fois). Ce type d ’exercice est excellent pour développer la puissance aérobie maximale </a:t>
            </a:r>
          </a:p>
          <a:p>
            <a:pPr eaLnBrk="0" hangingPunct="0">
              <a:lnSpc>
                <a:spcPct val="170000"/>
              </a:lnSpc>
              <a:defRPr/>
            </a:pPr>
            <a:r>
              <a:rPr lang="fr-FR" sz="2000" dirty="0">
                <a:solidFill>
                  <a:srgbClr val="FFFFFF"/>
                </a:solidFill>
                <a:effectLst>
                  <a:outerShdw blurRad="38100" dist="38100" dir="2700000" algn="tl">
                    <a:srgbClr val="000000"/>
                  </a:outerShdw>
                </a:effectLst>
                <a:latin typeface="Arial" charset="0"/>
              </a:rPr>
              <a:t>à des intensités proches de celles du</a:t>
            </a:r>
            <a:r>
              <a:rPr lang="fr-FR" dirty="0">
                <a:solidFill>
                  <a:srgbClr val="FFFFFF"/>
                </a:solidFill>
                <a:effectLst>
                  <a:outerShdw blurRad="38100" dist="38100" dir="2700000" algn="tl">
                    <a:srgbClr val="000000"/>
                  </a:outerShdw>
                </a:effectLst>
                <a:latin typeface="Arial" charset="0"/>
              </a:rPr>
              <a:t> </a:t>
            </a:r>
            <a:r>
              <a:rPr lang="fr-FR" sz="2000" dirty="0">
                <a:solidFill>
                  <a:srgbClr val="FFFFFF"/>
                </a:solidFill>
                <a:effectLst>
                  <a:outerShdw blurRad="38100" dist="38100" dir="2700000" algn="tl">
                    <a:srgbClr val="000000"/>
                  </a:outerShdw>
                </a:effectLst>
                <a:latin typeface="Arial" charset="0"/>
              </a:rPr>
              <a:t>match et sans produire beaucoup de lactate.</a:t>
            </a:r>
          </a:p>
          <a:p>
            <a:pPr eaLnBrk="0" hangingPunct="0">
              <a:lnSpc>
                <a:spcPct val="170000"/>
              </a:lnSpc>
              <a:defRPr/>
            </a:pPr>
            <a:r>
              <a:rPr lang="fr-FR" sz="2000" dirty="0">
                <a:solidFill>
                  <a:srgbClr val="FFFFFF"/>
                </a:solidFill>
                <a:effectLst>
                  <a:outerShdw blurRad="38100" dist="38100" dir="2700000" algn="tl">
                    <a:srgbClr val="000000"/>
                  </a:outerShdw>
                </a:effectLst>
                <a:latin typeface="Arial" charset="0"/>
              </a:rPr>
              <a:t>- </a:t>
            </a:r>
            <a:r>
              <a:rPr lang="fr-FR" sz="2000" u="sng" dirty="0">
                <a:solidFill>
                  <a:srgbClr val="FFFF00"/>
                </a:solidFill>
                <a:effectLst>
                  <a:outerShdw blurRad="38100" dist="38100" dir="2700000" algn="tl">
                    <a:srgbClr val="000000"/>
                  </a:outerShdw>
                </a:effectLst>
                <a:latin typeface="Arial" charset="0"/>
              </a:rPr>
              <a:t>Avec ballon</a:t>
            </a:r>
            <a:r>
              <a:rPr lang="fr-FR" sz="2000" dirty="0">
                <a:solidFill>
                  <a:srgbClr val="FFFF00"/>
                </a:solidFill>
                <a:effectLst>
                  <a:outerShdw blurRad="38100" dist="38100" dir="2700000" algn="tl">
                    <a:srgbClr val="000000"/>
                  </a:outerShdw>
                </a:effectLst>
                <a:latin typeface="Arial" charset="0"/>
              </a:rPr>
              <a:t>:</a:t>
            </a:r>
            <a:r>
              <a:rPr lang="fr-FR" sz="2000" dirty="0">
                <a:solidFill>
                  <a:srgbClr val="FFFFFF"/>
                </a:solidFill>
                <a:effectLst>
                  <a:outerShdw blurRad="38100" dist="38100" dir="2700000" algn="tl">
                    <a:srgbClr val="000000"/>
                  </a:outerShdw>
                </a:effectLst>
                <a:latin typeface="Arial" charset="0"/>
              </a:rPr>
              <a:t> Conserver les mêmes durées d ’exercice et de récupération.</a:t>
            </a:r>
            <a:endParaRPr lang="fr-FR" dirty="0">
              <a:solidFill>
                <a:srgbClr val="FFFFFF"/>
              </a:solidFill>
              <a:effectLst>
                <a:outerShdw blurRad="38100" dist="38100" dir="2700000" algn="tl">
                  <a:srgbClr val="000000"/>
                </a:outerShdw>
              </a:effectLst>
              <a:latin typeface="Arial" charset="0"/>
            </a:endParaRPr>
          </a:p>
        </p:txBody>
      </p:sp>
      <p:sp>
        <p:nvSpPr>
          <p:cNvPr id="466947" name="Text Box 3"/>
          <p:cNvSpPr txBox="1">
            <a:spLocks noChangeArrowheads="1"/>
          </p:cNvSpPr>
          <p:nvPr/>
        </p:nvSpPr>
        <p:spPr bwMode="auto">
          <a:xfrm>
            <a:off x="0" y="457200"/>
            <a:ext cx="8696325"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70000"/>
              </a:lnSpc>
              <a:defRPr/>
            </a:pPr>
            <a:r>
              <a:rPr lang="fr-FR" sz="2000" dirty="0">
                <a:solidFill>
                  <a:srgbClr val="FFFF00"/>
                </a:solidFill>
                <a:effectLst>
                  <a:outerShdw blurRad="38100" dist="38100" dir="2700000" algn="tl">
                    <a:srgbClr val="000000"/>
                  </a:outerShdw>
                </a:effectLst>
                <a:latin typeface="Arial" charset="0"/>
              </a:rPr>
              <a:t>ENDURANCE : </a:t>
            </a:r>
            <a:r>
              <a:rPr lang="fr-FR" sz="2000" dirty="0">
                <a:solidFill>
                  <a:schemeClr val="bg1"/>
                </a:solidFill>
                <a:effectLst>
                  <a:outerShdw blurRad="38100" dist="38100" dir="2700000" algn="tl">
                    <a:srgbClr val="000000"/>
                  </a:outerShdw>
                </a:effectLst>
                <a:latin typeface="Arial" charset="0"/>
              </a:rPr>
              <a:t>Exercices continus de durée supérieure à 15 min:</a:t>
            </a:r>
          </a:p>
          <a:p>
            <a:pPr eaLnBrk="0" hangingPunct="0">
              <a:lnSpc>
                <a:spcPct val="170000"/>
              </a:lnSpc>
              <a:defRPr/>
            </a:pPr>
            <a:r>
              <a:rPr lang="fr-FR" sz="2000" dirty="0">
                <a:solidFill>
                  <a:srgbClr val="FFFF00"/>
                </a:solidFill>
                <a:effectLst>
                  <a:outerShdw blurRad="38100" dist="38100" dir="2700000" algn="tl">
                    <a:srgbClr val="000000"/>
                  </a:outerShdw>
                </a:effectLst>
                <a:latin typeface="Arial" charset="0"/>
              </a:rPr>
              <a:t>- </a:t>
            </a:r>
            <a:r>
              <a:rPr lang="fr-FR" sz="2000" u="sng" dirty="0">
                <a:solidFill>
                  <a:srgbClr val="FFFF00"/>
                </a:solidFill>
                <a:effectLst>
                  <a:outerShdw blurRad="38100" dist="38100" dir="2700000" algn="tl">
                    <a:srgbClr val="000000"/>
                  </a:outerShdw>
                </a:effectLst>
                <a:latin typeface="Arial" charset="0"/>
              </a:rPr>
              <a:t>Sans ballon</a:t>
            </a:r>
            <a:r>
              <a:rPr lang="fr-FR" sz="2000" dirty="0">
                <a:solidFill>
                  <a:srgbClr val="FFFF00"/>
                </a:solidFill>
                <a:effectLst>
                  <a:outerShdw blurRad="38100" dist="38100" dir="2700000" algn="tl">
                    <a:srgbClr val="000000"/>
                  </a:outerShdw>
                </a:effectLst>
                <a:latin typeface="Arial" charset="0"/>
              </a:rPr>
              <a:t>: </a:t>
            </a:r>
            <a:r>
              <a:rPr lang="fr-FR" sz="2000" dirty="0">
                <a:solidFill>
                  <a:schemeClr val="bg1"/>
                </a:solidFill>
                <a:effectLst>
                  <a:outerShdw blurRad="38100" dist="38100" dir="2700000" algn="tl">
                    <a:srgbClr val="000000"/>
                  </a:outerShdw>
                </a:effectLst>
                <a:latin typeface="Arial" charset="0"/>
              </a:rPr>
              <a:t>course continue entre 70 et 85 % de la VAM </a:t>
            </a:r>
            <a:r>
              <a:rPr lang="fr-FR" sz="2000" u="sng" dirty="0">
                <a:solidFill>
                  <a:schemeClr val="bg1"/>
                </a:solidFill>
                <a:effectLst>
                  <a:outerShdw blurRad="38100" dist="38100" dir="2700000" algn="tl">
                    <a:srgbClr val="000000"/>
                  </a:outerShdw>
                </a:effectLst>
                <a:latin typeface="Arial" charset="0"/>
              </a:rPr>
              <a:t>(inter saison).</a:t>
            </a:r>
          </a:p>
          <a:p>
            <a:pPr eaLnBrk="0" hangingPunct="0">
              <a:lnSpc>
                <a:spcPct val="170000"/>
              </a:lnSpc>
              <a:buFontTx/>
              <a:buChar char="-"/>
              <a:defRPr/>
            </a:pPr>
            <a:r>
              <a:rPr lang="fr-FR" sz="2000" u="sng" dirty="0">
                <a:solidFill>
                  <a:srgbClr val="FFFF00"/>
                </a:solidFill>
                <a:effectLst>
                  <a:outerShdw blurRad="38100" dist="38100" dir="2700000" algn="tl">
                    <a:srgbClr val="000000"/>
                  </a:outerShdw>
                </a:effectLst>
                <a:latin typeface="Arial" charset="0"/>
              </a:rPr>
              <a:t>Avec ballon</a:t>
            </a:r>
            <a:r>
              <a:rPr lang="fr-FR" sz="2000" dirty="0">
                <a:solidFill>
                  <a:srgbClr val="FFFF00"/>
                </a:solidFill>
                <a:effectLst>
                  <a:outerShdw blurRad="38100" dist="38100" dir="2700000" algn="tl">
                    <a:srgbClr val="000000"/>
                  </a:outerShdw>
                </a:effectLst>
                <a:latin typeface="Arial" charset="0"/>
              </a:rPr>
              <a:t>: </a:t>
            </a:r>
            <a:r>
              <a:rPr lang="fr-FR" sz="2000" dirty="0">
                <a:solidFill>
                  <a:schemeClr val="bg1"/>
                </a:solidFill>
                <a:effectLst>
                  <a:outerShdw blurRad="38100" dist="38100" dir="2700000" algn="tl">
                    <a:srgbClr val="000000"/>
                  </a:outerShdw>
                </a:effectLst>
                <a:latin typeface="Arial" charset="0"/>
              </a:rPr>
              <a:t>Circuits techniques ou jeux continus sur 1/2 terrain ou terrain </a:t>
            </a:r>
          </a:p>
          <a:p>
            <a:pPr eaLnBrk="0" hangingPunct="0">
              <a:lnSpc>
                <a:spcPct val="170000"/>
              </a:lnSpc>
              <a:defRPr/>
            </a:pPr>
            <a:r>
              <a:rPr lang="fr-FR" sz="2000" dirty="0">
                <a:solidFill>
                  <a:schemeClr val="bg1"/>
                </a:solidFill>
                <a:effectLst>
                  <a:outerShdw blurRad="38100" dist="38100" dir="2700000" algn="tl">
                    <a:srgbClr val="000000"/>
                  </a:outerShdw>
                </a:effectLst>
                <a:latin typeface="Arial" charset="0"/>
              </a:rPr>
              <a:t>complet avec des effectifs réduits: 5 contre 5, 6 contre 6, ou 7 contre 7.</a:t>
            </a:r>
          </a:p>
        </p:txBody>
      </p:sp>
      <p:sp>
        <p:nvSpPr>
          <p:cNvPr id="90116" name="ZoneTexte 3"/>
          <p:cNvSpPr txBox="1">
            <a:spLocks noChangeArrowheads="1"/>
          </p:cNvSpPr>
          <p:nvPr/>
        </p:nvSpPr>
        <p:spPr bwMode="auto">
          <a:xfrm>
            <a:off x="341313" y="46038"/>
            <a:ext cx="84613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200" b="1">
                <a:solidFill>
                  <a:srgbClr val="FFFFFF"/>
                </a:solidFill>
                <a:latin typeface="Calibri" pitchFamily="34" charset="0"/>
                <a:cs typeface="Calibri" pitchFamily="34" charset="0"/>
              </a:rPr>
              <a:t>CONSEQUENCE POUR LA PREPARATION PHYSIQUE : CAPACITE AEROBIE</a:t>
            </a:r>
          </a:p>
        </p:txBody>
      </p:sp>
    </p:spTree>
    <p:extLst>
      <p:ext uri="{BB962C8B-B14F-4D97-AF65-F5344CB8AC3E}">
        <p14:creationId xmlns:p14="http://schemas.microsoft.com/office/powerpoint/2010/main" val="3696814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466947">
                                            <p:txEl>
                                              <p:pRg st="0" end="0"/>
                                            </p:txEl>
                                          </p:spTgt>
                                        </p:tgtEl>
                                        <p:attrNameLst>
                                          <p:attrName>style.visibility</p:attrName>
                                        </p:attrNameLst>
                                      </p:cBhvr>
                                      <p:to>
                                        <p:strVal val="visible"/>
                                      </p:to>
                                    </p:set>
                                    <p:animEffect transition="in" filter="dissolve">
                                      <p:cBhvr>
                                        <p:cTn id="7" dur="500"/>
                                        <p:tgtEl>
                                          <p:spTgt spid="466947">
                                            <p:txEl>
                                              <p:pRg st="0" end="0"/>
                                            </p:txEl>
                                          </p:spTgt>
                                        </p:tgtEl>
                                      </p:cBhvr>
                                    </p:animEffect>
                                  </p:childTnLst>
                                  <p:subTnLst>
                                    <p:animClr clrSpc="rgb" dir="cw">
                                      <p:cBhvr override="childStyle">
                                        <p:cTn dur="1" fill="hold" display="0" masterRel="nextClick" afterEffect="1"/>
                                        <p:tgtEl>
                                          <p:spTgt spid="466947">
                                            <p:txEl>
                                              <p:pRg st="0" end="0"/>
                                            </p:txEl>
                                          </p:spTgt>
                                        </p:tgtEl>
                                        <p:attrNameLst>
                                          <p:attrName>ppt_c</p:attrName>
                                        </p:attrNameLst>
                                      </p:cBhvr>
                                      <p:to>
                                        <a:schemeClr val="hlink"/>
                                      </p:to>
                                    </p:animClr>
                                  </p:subTnLst>
                                </p:cTn>
                              </p:par>
                            </p:childTnLst>
                          </p:cTn>
                        </p:par>
                        <p:par>
                          <p:cTn id="8" fill="hold" nodeType="afterGroup">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466947">
                                            <p:txEl>
                                              <p:pRg st="1" end="1"/>
                                            </p:txEl>
                                          </p:spTgt>
                                        </p:tgtEl>
                                        <p:attrNameLst>
                                          <p:attrName>style.visibility</p:attrName>
                                        </p:attrNameLst>
                                      </p:cBhvr>
                                      <p:to>
                                        <p:strVal val="visible"/>
                                      </p:to>
                                    </p:set>
                                    <p:animEffect transition="in" filter="dissolve">
                                      <p:cBhvr>
                                        <p:cTn id="11" dur="500"/>
                                        <p:tgtEl>
                                          <p:spTgt spid="466947">
                                            <p:txEl>
                                              <p:pRg st="1" end="1"/>
                                            </p:txEl>
                                          </p:spTgt>
                                        </p:tgtEl>
                                      </p:cBhvr>
                                    </p:animEffect>
                                  </p:childTnLst>
                                  <p:subTnLst>
                                    <p:animClr clrSpc="rgb" dir="cw">
                                      <p:cBhvr override="childStyle">
                                        <p:cTn dur="1" fill="hold" display="0" masterRel="nextClick" afterEffect="1"/>
                                        <p:tgtEl>
                                          <p:spTgt spid="466947">
                                            <p:txEl>
                                              <p:pRg st="1" end="1"/>
                                            </p:txEl>
                                          </p:spTgt>
                                        </p:tgtEl>
                                        <p:attrNameLst>
                                          <p:attrName>ppt_c</p:attrName>
                                        </p:attrNameLst>
                                      </p:cBhvr>
                                      <p:to>
                                        <a:schemeClr val="hlink"/>
                                      </p:to>
                                    </p:animClr>
                                  </p:subTnLst>
                                </p:cTn>
                              </p:par>
                            </p:childTnLst>
                          </p:cTn>
                        </p:par>
                        <p:par>
                          <p:cTn id="12" fill="hold" nodeType="afterGroup">
                            <p:stCondLst>
                              <p:cond delay="5000"/>
                            </p:stCondLst>
                            <p:childTnLst>
                              <p:par>
                                <p:cTn id="13" presetID="9" presetClass="entr" presetSubtype="0" fill="hold" grpId="0" nodeType="afterEffect">
                                  <p:stCondLst>
                                    <p:cond delay="2000"/>
                                  </p:stCondLst>
                                  <p:childTnLst>
                                    <p:set>
                                      <p:cBhvr>
                                        <p:cTn id="14" dur="1" fill="hold">
                                          <p:stCondLst>
                                            <p:cond delay="0"/>
                                          </p:stCondLst>
                                        </p:cTn>
                                        <p:tgtEl>
                                          <p:spTgt spid="466947">
                                            <p:txEl>
                                              <p:pRg st="2" end="2"/>
                                            </p:txEl>
                                          </p:spTgt>
                                        </p:tgtEl>
                                        <p:attrNameLst>
                                          <p:attrName>style.visibility</p:attrName>
                                        </p:attrNameLst>
                                      </p:cBhvr>
                                      <p:to>
                                        <p:strVal val="visible"/>
                                      </p:to>
                                    </p:set>
                                    <p:animEffect transition="in" filter="dissolve">
                                      <p:cBhvr>
                                        <p:cTn id="15" dur="500"/>
                                        <p:tgtEl>
                                          <p:spTgt spid="466947">
                                            <p:txEl>
                                              <p:pRg st="2" end="2"/>
                                            </p:txEl>
                                          </p:spTgt>
                                        </p:tgtEl>
                                      </p:cBhvr>
                                    </p:animEffect>
                                  </p:childTnLst>
                                  <p:subTnLst>
                                    <p:animClr clrSpc="rgb" dir="cw">
                                      <p:cBhvr override="childStyle">
                                        <p:cTn dur="1" fill="hold" display="0" masterRel="nextClick" afterEffect="1"/>
                                        <p:tgtEl>
                                          <p:spTgt spid="466947">
                                            <p:txEl>
                                              <p:pRg st="2" end="2"/>
                                            </p:txEl>
                                          </p:spTgt>
                                        </p:tgtEl>
                                        <p:attrNameLst>
                                          <p:attrName>ppt_c</p:attrName>
                                        </p:attrNameLst>
                                      </p:cBhvr>
                                      <p:to>
                                        <a:schemeClr val="hlink"/>
                                      </p:to>
                                    </p:animClr>
                                  </p:subTnLst>
                                </p:cTn>
                              </p:par>
                            </p:childTnLst>
                          </p:cTn>
                        </p:par>
                        <p:par>
                          <p:cTn id="16" fill="hold" nodeType="afterGroup">
                            <p:stCondLst>
                              <p:cond delay="7500"/>
                            </p:stCondLst>
                            <p:childTnLst>
                              <p:par>
                                <p:cTn id="17" presetID="9" presetClass="entr" presetSubtype="0" fill="hold" grpId="0" nodeType="afterEffect">
                                  <p:stCondLst>
                                    <p:cond delay="2000"/>
                                  </p:stCondLst>
                                  <p:childTnLst>
                                    <p:set>
                                      <p:cBhvr>
                                        <p:cTn id="18" dur="1" fill="hold">
                                          <p:stCondLst>
                                            <p:cond delay="0"/>
                                          </p:stCondLst>
                                        </p:cTn>
                                        <p:tgtEl>
                                          <p:spTgt spid="466947">
                                            <p:txEl>
                                              <p:pRg st="3" end="3"/>
                                            </p:txEl>
                                          </p:spTgt>
                                        </p:tgtEl>
                                        <p:attrNameLst>
                                          <p:attrName>style.visibility</p:attrName>
                                        </p:attrNameLst>
                                      </p:cBhvr>
                                      <p:to>
                                        <p:strVal val="visible"/>
                                      </p:to>
                                    </p:set>
                                    <p:animEffect transition="in" filter="dissolve">
                                      <p:cBhvr>
                                        <p:cTn id="19" dur="500"/>
                                        <p:tgtEl>
                                          <p:spTgt spid="466947">
                                            <p:txEl>
                                              <p:pRg st="3" end="3"/>
                                            </p:txEl>
                                          </p:spTgt>
                                        </p:tgtEl>
                                      </p:cBhvr>
                                    </p:animEffect>
                                  </p:childTnLst>
                                  <p:subTnLst>
                                    <p:animClr clrSpc="rgb" dir="cw">
                                      <p:cBhvr override="childStyle">
                                        <p:cTn dur="1" fill="hold" display="0" masterRel="nextClick" afterEffect="1"/>
                                        <p:tgtEl>
                                          <p:spTgt spid="466947">
                                            <p:txEl>
                                              <p:pRg st="3" end="3"/>
                                            </p:txEl>
                                          </p:spTgt>
                                        </p:tgtEl>
                                        <p:attrNameLst>
                                          <p:attrName>ppt_c</p:attrName>
                                        </p:attrNameLst>
                                      </p:cBhvr>
                                      <p:to>
                                        <a:schemeClr val="hlink"/>
                                      </p:to>
                                    </p:animClr>
                                  </p:sub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466946">
                                            <p:txEl>
                                              <p:pRg st="0" end="0"/>
                                            </p:txEl>
                                          </p:spTgt>
                                        </p:tgtEl>
                                        <p:attrNameLst>
                                          <p:attrName>style.visibility</p:attrName>
                                        </p:attrNameLst>
                                      </p:cBhvr>
                                      <p:to>
                                        <p:strVal val="visible"/>
                                      </p:to>
                                    </p:set>
                                    <p:animEffect transition="in" filter="wipe(left)">
                                      <p:cBhvr>
                                        <p:cTn id="24" dur="2000"/>
                                        <p:tgtEl>
                                          <p:spTgt spid="466946">
                                            <p:txEl>
                                              <p:pRg st="0" end="0"/>
                                            </p:txEl>
                                          </p:spTgt>
                                        </p:tgtEl>
                                      </p:cBhvr>
                                    </p:animEffect>
                                  </p:childTnLst>
                                </p:cTn>
                              </p:par>
                            </p:childTnLst>
                          </p:cTn>
                        </p:par>
                        <p:par>
                          <p:cTn id="25" fill="hold" nodeType="afterGroup">
                            <p:stCondLst>
                              <p:cond delay="2000"/>
                            </p:stCondLst>
                            <p:childTnLst>
                              <p:par>
                                <p:cTn id="26" presetID="53" presetClass="entr" presetSubtype="16" fill="hold" nodeType="afterEffect">
                                  <p:stCondLst>
                                    <p:cond delay="0"/>
                                  </p:stCondLst>
                                  <p:childTnLst>
                                    <p:set>
                                      <p:cBhvr>
                                        <p:cTn id="27" dur="1" fill="hold">
                                          <p:stCondLst>
                                            <p:cond delay="0"/>
                                          </p:stCondLst>
                                        </p:cTn>
                                        <p:tgtEl>
                                          <p:spTgt spid="466946">
                                            <p:txEl>
                                              <p:pRg st="1" end="1"/>
                                            </p:txEl>
                                          </p:spTgt>
                                        </p:tgtEl>
                                        <p:attrNameLst>
                                          <p:attrName>style.visibility</p:attrName>
                                        </p:attrNameLst>
                                      </p:cBhvr>
                                      <p:to>
                                        <p:strVal val="visible"/>
                                      </p:to>
                                    </p:set>
                                    <p:anim calcmode="lin" valueType="num">
                                      <p:cBhvr>
                                        <p:cTn id="28" dur="2000" fill="hold"/>
                                        <p:tgtEl>
                                          <p:spTgt spid="466946">
                                            <p:txEl>
                                              <p:pRg st="1" end="1"/>
                                            </p:txEl>
                                          </p:spTgt>
                                        </p:tgtEl>
                                        <p:attrNameLst>
                                          <p:attrName>ppt_w</p:attrName>
                                        </p:attrNameLst>
                                      </p:cBhvr>
                                      <p:tavLst>
                                        <p:tav tm="0">
                                          <p:val>
                                            <p:fltVal val="0"/>
                                          </p:val>
                                        </p:tav>
                                        <p:tav tm="100000">
                                          <p:val>
                                            <p:strVal val="#ppt_w"/>
                                          </p:val>
                                        </p:tav>
                                      </p:tavLst>
                                    </p:anim>
                                    <p:anim calcmode="lin" valueType="num">
                                      <p:cBhvr>
                                        <p:cTn id="29" dur="2000" fill="hold"/>
                                        <p:tgtEl>
                                          <p:spTgt spid="466946">
                                            <p:txEl>
                                              <p:pRg st="1" end="1"/>
                                            </p:txEl>
                                          </p:spTgt>
                                        </p:tgtEl>
                                        <p:attrNameLst>
                                          <p:attrName>ppt_h</p:attrName>
                                        </p:attrNameLst>
                                      </p:cBhvr>
                                      <p:tavLst>
                                        <p:tav tm="0">
                                          <p:val>
                                            <p:fltVal val="0"/>
                                          </p:val>
                                        </p:tav>
                                        <p:tav tm="100000">
                                          <p:val>
                                            <p:strVal val="#ppt_h"/>
                                          </p:val>
                                        </p:tav>
                                      </p:tavLst>
                                    </p:anim>
                                    <p:animEffect transition="in" filter="fade">
                                      <p:cBhvr>
                                        <p:cTn id="30" dur="2000"/>
                                        <p:tgtEl>
                                          <p:spTgt spid="466946">
                                            <p:txEl>
                                              <p:pRg st="1" end="1"/>
                                            </p:txEl>
                                          </p:spTgt>
                                        </p:tgtEl>
                                      </p:cBhvr>
                                    </p:animEffect>
                                  </p:childTnLst>
                                </p:cTn>
                              </p:par>
                            </p:childTnLst>
                          </p:cTn>
                        </p:par>
                        <p:par>
                          <p:cTn id="31" fill="hold" nodeType="afterGroup">
                            <p:stCondLst>
                              <p:cond delay="4000"/>
                            </p:stCondLst>
                            <p:childTnLst>
                              <p:par>
                                <p:cTn id="32" presetID="53" presetClass="entr" presetSubtype="16" fill="hold" nodeType="afterEffect">
                                  <p:stCondLst>
                                    <p:cond delay="0"/>
                                  </p:stCondLst>
                                  <p:childTnLst>
                                    <p:set>
                                      <p:cBhvr>
                                        <p:cTn id="33" dur="1" fill="hold">
                                          <p:stCondLst>
                                            <p:cond delay="0"/>
                                          </p:stCondLst>
                                        </p:cTn>
                                        <p:tgtEl>
                                          <p:spTgt spid="466946">
                                            <p:txEl>
                                              <p:pRg st="2" end="2"/>
                                            </p:txEl>
                                          </p:spTgt>
                                        </p:tgtEl>
                                        <p:attrNameLst>
                                          <p:attrName>style.visibility</p:attrName>
                                        </p:attrNameLst>
                                      </p:cBhvr>
                                      <p:to>
                                        <p:strVal val="visible"/>
                                      </p:to>
                                    </p:set>
                                    <p:anim calcmode="lin" valueType="num">
                                      <p:cBhvr>
                                        <p:cTn id="34" dur="2000" fill="hold"/>
                                        <p:tgtEl>
                                          <p:spTgt spid="466946">
                                            <p:txEl>
                                              <p:pRg st="2" end="2"/>
                                            </p:txEl>
                                          </p:spTgt>
                                        </p:tgtEl>
                                        <p:attrNameLst>
                                          <p:attrName>ppt_w</p:attrName>
                                        </p:attrNameLst>
                                      </p:cBhvr>
                                      <p:tavLst>
                                        <p:tav tm="0">
                                          <p:val>
                                            <p:fltVal val="0"/>
                                          </p:val>
                                        </p:tav>
                                        <p:tav tm="100000">
                                          <p:val>
                                            <p:strVal val="#ppt_w"/>
                                          </p:val>
                                        </p:tav>
                                      </p:tavLst>
                                    </p:anim>
                                    <p:anim calcmode="lin" valueType="num">
                                      <p:cBhvr>
                                        <p:cTn id="35" dur="2000" fill="hold"/>
                                        <p:tgtEl>
                                          <p:spTgt spid="466946">
                                            <p:txEl>
                                              <p:pRg st="2" end="2"/>
                                            </p:txEl>
                                          </p:spTgt>
                                        </p:tgtEl>
                                        <p:attrNameLst>
                                          <p:attrName>ppt_h</p:attrName>
                                        </p:attrNameLst>
                                      </p:cBhvr>
                                      <p:tavLst>
                                        <p:tav tm="0">
                                          <p:val>
                                            <p:fltVal val="0"/>
                                          </p:val>
                                        </p:tav>
                                        <p:tav tm="100000">
                                          <p:val>
                                            <p:strVal val="#ppt_h"/>
                                          </p:val>
                                        </p:tav>
                                      </p:tavLst>
                                    </p:anim>
                                    <p:animEffect transition="in" filter="fade">
                                      <p:cBhvr>
                                        <p:cTn id="36" dur="2000"/>
                                        <p:tgtEl>
                                          <p:spTgt spid="466946">
                                            <p:txEl>
                                              <p:pRg st="2" end="2"/>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466946">
                                            <p:txEl>
                                              <p:pRg st="3" end="3"/>
                                            </p:txEl>
                                          </p:spTgt>
                                        </p:tgtEl>
                                        <p:attrNameLst>
                                          <p:attrName>style.visibility</p:attrName>
                                        </p:attrNameLst>
                                      </p:cBhvr>
                                      <p:to>
                                        <p:strVal val="visible"/>
                                      </p:to>
                                    </p:set>
                                    <p:animEffect transition="in" filter="wipe(left)">
                                      <p:cBhvr>
                                        <p:cTn id="41" dur="2000"/>
                                        <p:tgtEl>
                                          <p:spTgt spid="4669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947" grpId="0" build="p" autoUpdateAnimBg="0" advAuto="200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body" idx="1"/>
          </p:nvPr>
        </p:nvSpPr>
        <p:spPr>
          <a:xfrm>
            <a:off x="277813" y="5373688"/>
            <a:ext cx="8610600" cy="1223962"/>
          </a:xfrm>
        </p:spPr>
        <p:txBody>
          <a:bodyPr lIns="92075" tIns="46038" rIns="92075" bIns="46038"/>
          <a:lstStyle/>
          <a:p>
            <a:pPr marL="0" indent="0" eaLnBrk="1" hangingPunct="1">
              <a:lnSpc>
                <a:spcPct val="110000"/>
              </a:lnSpc>
              <a:spcBef>
                <a:spcPct val="0"/>
              </a:spcBef>
              <a:buFontTx/>
              <a:buNone/>
            </a:pPr>
            <a:r>
              <a:rPr lang="fr-FR" sz="2000" b="1" i="1" u="sng" dirty="0" smtClean="0">
                <a:solidFill>
                  <a:schemeClr val="bg1"/>
                </a:solidFill>
                <a:latin typeface="Calibri" pitchFamily="34" charset="0"/>
                <a:cs typeface="Calibri" pitchFamily="34" charset="0"/>
              </a:rPr>
              <a:t>Type contextualisé </a:t>
            </a:r>
            <a:r>
              <a:rPr lang="fr-FR" sz="2000" dirty="0" smtClean="0">
                <a:solidFill>
                  <a:schemeClr val="bg1"/>
                </a:solidFill>
                <a:latin typeface="Calibri" pitchFamily="34" charset="0"/>
                <a:cs typeface="Calibri" pitchFamily="34" charset="0"/>
              </a:rPr>
              <a:t>: Séquences types :  2- Avec ballon: </a:t>
            </a:r>
            <a:r>
              <a:rPr lang="fr-FR" sz="2000" dirty="0" smtClean="0">
                <a:solidFill>
                  <a:srgbClr val="FFFF00"/>
                </a:solidFill>
                <a:latin typeface="Calibri" pitchFamily="34" charset="0"/>
                <a:cs typeface="Calibri" pitchFamily="34" charset="0"/>
              </a:rPr>
              <a:t>3 à 5 sessions de 3 min de jeu pratiqué sur  1/2, 1/3, ou  1/4 de terrain à  2 contre 2 ou  3 contre 3 joueurs, avec 3 à 4 min de récupération passive.  </a:t>
            </a:r>
          </a:p>
        </p:txBody>
      </p:sp>
      <p:sp>
        <p:nvSpPr>
          <p:cNvPr id="117764" name="Text Box 4"/>
          <p:cNvSpPr txBox="1">
            <a:spLocks noChangeArrowheads="1"/>
          </p:cNvSpPr>
          <p:nvPr/>
        </p:nvSpPr>
        <p:spPr bwMode="auto">
          <a:xfrm>
            <a:off x="304800" y="885825"/>
            <a:ext cx="8656638" cy="1016000"/>
          </a:xfrm>
          <a:prstGeom prst="rect">
            <a:avLst/>
          </a:prstGeom>
          <a:noFill/>
          <a:ln w="9525">
            <a:noFill/>
            <a:miter lim="800000"/>
            <a:headEnd/>
            <a:tailEnd/>
          </a:ln>
          <a:effectLst/>
        </p:spPr>
        <p:txBody>
          <a:bodyPr wrap="none">
            <a:spAutoFit/>
          </a:bodyPr>
          <a:lstStyle/>
          <a:p>
            <a:pPr>
              <a:lnSpc>
                <a:spcPct val="110000"/>
              </a:lnSpc>
              <a:spcBef>
                <a:spcPct val="40000"/>
              </a:spcBef>
              <a:spcAft>
                <a:spcPct val="40000"/>
              </a:spcAft>
              <a:buFontTx/>
              <a:buChar char="-"/>
              <a:defRPr/>
            </a:pPr>
            <a:r>
              <a:rPr lang="fr-FR" sz="2000" dirty="0">
                <a:solidFill>
                  <a:srgbClr val="FFFF00"/>
                </a:solidFill>
                <a:effectLst>
                  <a:outerShdw blurRad="38100" dist="38100" dir="2700000" algn="tl">
                    <a:srgbClr val="000000"/>
                  </a:outerShdw>
                </a:effectLst>
                <a:latin typeface="Arial" charset="0"/>
              </a:rPr>
              <a:t>Il semble que l ’entraînement</a:t>
            </a:r>
            <a:r>
              <a:rPr lang="fr-FR" sz="2000" dirty="0">
                <a:solidFill>
                  <a:srgbClr val="FFFFFF"/>
                </a:solidFill>
                <a:effectLst>
                  <a:outerShdw blurRad="38100" dist="38100" dir="2700000" algn="tl">
                    <a:srgbClr val="000000"/>
                  </a:outerShdw>
                </a:effectLst>
                <a:latin typeface="Arial" charset="0"/>
              </a:rPr>
              <a:t> SYSTEMATIQUE </a:t>
            </a:r>
            <a:r>
              <a:rPr lang="fr-FR" sz="2000" dirty="0">
                <a:solidFill>
                  <a:srgbClr val="FFFF00"/>
                </a:solidFill>
                <a:effectLst>
                  <a:outerShdw blurRad="38100" dist="38100" dir="2700000" algn="tl">
                    <a:srgbClr val="000000"/>
                  </a:outerShdw>
                </a:effectLst>
                <a:latin typeface="Arial" charset="0"/>
              </a:rPr>
              <a:t>de la capacité lactique ne </a:t>
            </a:r>
          </a:p>
          <a:p>
            <a:pPr>
              <a:lnSpc>
                <a:spcPct val="110000"/>
              </a:lnSpc>
              <a:spcBef>
                <a:spcPct val="40000"/>
              </a:spcBef>
              <a:spcAft>
                <a:spcPct val="40000"/>
              </a:spcAft>
              <a:defRPr/>
            </a:pPr>
            <a:r>
              <a:rPr lang="fr-FR" sz="2000" dirty="0">
                <a:solidFill>
                  <a:srgbClr val="FFFF00"/>
                </a:solidFill>
                <a:effectLst>
                  <a:outerShdw blurRad="38100" dist="38100" dir="2700000" algn="tl">
                    <a:srgbClr val="000000"/>
                  </a:outerShdw>
                </a:effectLst>
                <a:latin typeface="Arial" charset="0"/>
              </a:rPr>
              <a:t>s ’impose pas dans le football actuel</a:t>
            </a:r>
            <a:endParaRPr lang="fr-FR" sz="2000" dirty="0">
              <a:solidFill>
                <a:srgbClr val="FFFF00"/>
              </a:solidFill>
              <a:latin typeface="Arial" charset="0"/>
            </a:endParaRPr>
          </a:p>
        </p:txBody>
      </p:sp>
      <p:sp>
        <p:nvSpPr>
          <p:cNvPr id="117765" name="Text Box 5"/>
          <p:cNvSpPr txBox="1">
            <a:spLocks noChangeArrowheads="1"/>
          </p:cNvSpPr>
          <p:nvPr/>
        </p:nvSpPr>
        <p:spPr bwMode="auto">
          <a:xfrm>
            <a:off x="250825" y="2257425"/>
            <a:ext cx="9148763" cy="1600200"/>
          </a:xfrm>
          <a:prstGeom prst="rect">
            <a:avLst/>
          </a:prstGeom>
          <a:noFill/>
          <a:ln w="9525">
            <a:noFill/>
            <a:miter lim="800000"/>
            <a:headEnd/>
            <a:tailEnd/>
          </a:ln>
          <a:effectLst/>
        </p:spPr>
        <p:txBody>
          <a:bodyPr wrap="none">
            <a:spAutoFit/>
          </a:bodyPr>
          <a:lstStyle/>
          <a:p>
            <a:pPr>
              <a:lnSpc>
                <a:spcPct val="110000"/>
              </a:lnSpc>
              <a:spcBef>
                <a:spcPct val="40000"/>
              </a:spcBef>
              <a:spcAft>
                <a:spcPct val="40000"/>
              </a:spcAft>
              <a:buFontTx/>
              <a:buChar char="-"/>
              <a:defRPr/>
            </a:pPr>
            <a:r>
              <a:rPr lang="fr-FR" sz="2000" dirty="0">
                <a:solidFill>
                  <a:srgbClr val="FFFF00"/>
                </a:solidFill>
                <a:effectLst>
                  <a:outerShdw blurRad="38100" dist="38100" dir="2700000" algn="tl">
                    <a:srgbClr val="000000"/>
                  </a:outerShdw>
                </a:effectLst>
                <a:latin typeface="Arial" charset="0"/>
              </a:rPr>
              <a:t>Cependant selon la période de la saison, une ou deux </a:t>
            </a:r>
            <a:r>
              <a:rPr lang="fr-FR" sz="2000" dirty="0">
                <a:solidFill>
                  <a:srgbClr val="FFFFFF"/>
                </a:solidFill>
                <a:effectLst>
                  <a:outerShdw blurRad="38100" dist="38100" dir="2700000" algn="tl">
                    <a:srgbClr val="000000"/>
                  </a:outerShdw>
                </a:effectLst>
                <a:latin typeface="Arial" charset="0"/>
              </a:rPr>
              <a:t>«séquences lactiques» </a:t>
            </a:r>
          </a:p>
          <a:p>
            <a:pPr>
              <a:lnSpc>
                <a:spcPct val="110000"/>
              </a:lnSpc>
              <a:spcBef>
                <a:spcPct val="40000"/>
              </a:spcBef>
              <a:spcAft>
                <a:spcPct val="40000"/>
              </a:spcAft>
              <a:defRPr/>
            </a:pPr>
            <a:r>
              <a:rPr lang="fr-FR" sz="2000" dirty="0">
                <a:solidFill>
                  <a:srgbClr val="FFFFFF"/>
                </a:solidFill>
                <a:latin typeface="Arial" charset="0"/>
              </a:rPr>
              <a:t>de  15 à 20 min</a:t>
            </a:r>
            <a:r>
              <a:rPr lang="fr-FR" sz="2000" b="1" i="1" dirty="0">
                <a:solidFill>
                  <a:srgbClr val="FFFFFF"/>
                </a:solidFill>
                <a:latin typeface="Arial" charset="0"/>
              </a:rPr>
              <a:t> </a:t>
            </a:r>
            <a:r>
              <a:rPr lang="fr-FR" sz="2000" dirty="0">
                <a:solidFill>
                  <a:srgbClr val="FFFFFF"/>
                </a:solidFill>
                <a:effectLst>
                  <a:outerShdw blurRad="38100" dist="38100" dir="2700000" algn="tl">
                    <a:srgbClr val="000000"/>
                  </a:outerShdw>
                </a:effectLst>
                <a:latin typeface="Arial" charset="0"/>
              </a:rPr>
              <a:t> chacune</a:t>
            </a:r>
            <a:r>
              <a:rPr lang="fr-FR" sz="2000" dirty="0">
                <a:solidFill>
                  <a:srgbClr val="FFFF00"/>
                </a:solidFill>
                <a:effectLst>
                  <a:outerShdw blurRad="38100" dist="38100" dir="2700000" algn="tl">
                    <a:srgbClr val="000000"/>
                  </a:outerShdw>
                </a:effectLst>
                <a:latin typeface="Arial" charset="0"/>
              </a:rPr>
              <a:t>, à placer entre des sessions aérobies </a:t>
            </a:r>
            <a:r>
              <a:rPr lang="fr-FR" sz="2000" dirty="0">
                <a:solidFill>
                  <a:srgbClr val="FFFF00"/>
                </a:solidFill>
                <a:latin typeface="Arial" charset="0"/>
              </a:rPr>
              <a:t>devraient</a:t>
            </a:r>
            <a:r>
              <a:rPr lang="fr-FR" sz="2000" i="1" dirty="0">
                <a:solidFill>
                  <a:srgbClr val="FFFF00"/>
                </a:solidFill>
                <a:latin typeface="Arial" charset="0"/>
              </a:rPr>
              <a:t> </a:t>
            </a:r>
            <a:r>
              <a:rPr lang="fr-FR" sz="2000" dirty="0">
                <a:solidFill>
                  <a:srgbClr val="FFFF00"/>
                </a:solidFill>
                <a:latin typeface="Arial" charset="0"/>
              </a:rPr>
              <a:t>être</a:t>
            </a:r>
            <a:r>
              <a:rPr lang="fr-FR" sz="2000" b="1" dirty="0">
                <a:solidFill>
                  <a:srgbClr val="FFFF00"/>
                </a:solidFill>
                <a:latin typeface="Arial" charset="0"/>
              </a:rPr>
              <a:t> </a:t>
            </a:r>
          </a:p>
          <a:p>
            <a:pPr>
              <a:lnSpc>
                <a:spcPct val="110000"/>
              </a:lnSpc>
              <a:spcBef>
                <a:spcPct val="40000"/>
              </a:spcBef>
              <a:spcAft>
                <a:spcPct val="40000"/>
              </a:spcAft>
              <a:defRPr/>
            </a:pPr>
            <a:r>
              <a:rPr lang="fr-FR" sz="2000" dirty="0">
                <a:solidFill>
                  <a:srgbClr val="FFFF00"/>
                </a:solidFill>
                <a:latin typeface="Arial" charset="0"/>
              </a:rPr>
              <a:t>hebdomadairement envisagés.</a:t>
            </a:r>
          </a:p>
        </p:txBody>
      </p:sp>
      <p:sp>
        <p:nvSpPr>
          <p:cNvPr id="117766" name="Text Box 6"/>
          <p:cNvSpPr txBox="1">
            <a:spLocks noChangeArrowheads="1"/>
          </p:cNvSpPr>
          <p:nvPr/>
        </p:nvSpPr>
        <p:spPr bwMode="auto">
          <a:xfrm>
            <a:off x="239713" y="4048125"/>
            <a:ext cx="90503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10000"/>
              </a:lnSpc>
            </a:pPr>
            <a:r>
              <a:rPr lang="fr-FR" sz="2000" b="1" i="1" u="sng">
                <a:solidFill>
                  <a:schemeClr val="bg1"/>
                </a:solidFill>
                <a:latin typeface="Arial" charset="0"/>
              </a:rPr>
              <a:t>Type athlétique </a:t>
            </a:r>
            <a:r>
              <a:rPr lang="fr-FR" sz="2000">
                <a:solidFill>
                  <a:srgbClr val="FFFF00"/>
                </a:solidFill>
                <a:latin typeface="Arial" charset="0"/>
              </a:rPr>
              <a:t>: Exercices types : 1- </a:t>
            </a:r>
            <a:r>
              <a:rPr lang="fr-FR" sz="2000">
                <a:solidFill>
                  <a:srgbClr val="FFFFFF"/>
                </a:solidFill>
                <a:latin typeface="Arial" charset="0"/>
              </a:rPr>
              <a:t>Sans ballon : </a:t>
            </a:r>
            <a:r>
              <a:rPr lang="fr-FR" sz="2000">
                <a:solidFill>
                  <a:srgbClr val="FFFF00"/>
                </a:solidFill>
                <a:latin typeface="Arial" charset="0"/>
              </a:rPr>
              <a:t>courses intenses de 1 à </a:t>
            </a:r>
          </a:p>
          <a:p>
            <a:pPr eaLnBrk="1" hangingPunct="1">
              <a:lnSpc>
                <a:spcPct val="110000"/>
              </a:lnSpc>
            </a:pPr>
            <a:r>
              <a:rPr lang="fr-FR" sz="2000">
                <a:solidFill>
                  <a:srgbClr val="FFFF00"/>
                </a:solidFill>
                <a:latin typeface="Arial" charset="0"/>
              </a:rPr>
              <a:t>3 min à des vitesses situées entre 100 et 120% de la VAM suivies de 2 à 3min</a:t>
            </a:r>
          </a:p>
          <a:p>
            <a:pPr eaLnBrk="1" hangingPunct="1">
              <a:lnSpc>
                <a:spcPct val="110000"/>
              </a:lnSpc>
            </a:pPr>
            <a:r>
              <a:rPr lang="fr-FR" sz="2000">
                <a:solidFill>
                  <a:srgbClr val="FFFF00"/>
                </a:solidFill>
                <a:latin typeface="Arial" charset="0"/>
              </a:rPr>
              <a:t> récupération. Le tout  x 3 à 5 fois.</a:t>
            </a:r>
          </a:p>
        </p:txBody>
      </p:sp>
      <p:sp>
        <p:nvSpPr>
          <p:cNvPr id="187398" name="ZoneTexte 1"/>
          <p:cNvSpPr txBox="1">
            <a:spLocks noChangeArrowheads="1"/>
          </p:cNvSpPr>
          <p:nvPr/>
        </p:nvSpPr>
        <p:spPr bwMode="auto">
          <a:xfrm>
            <a:off x="234950" y="180975"/>
            <a:ext cx="86010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sz="2200" b="1">
                <a:solidFill>
                  <a:srgbClr val="FFFFFF"/>
                </a:solidFill>
                <a:latin typeface="Calibri" pitchFamily="34" charset="0"/>
                <a:cs typeface="Calibri" pitchFamily="34" charset="0"/>
              </a:rPr>
              <a:t>CONSEQUENCE POUR LA PREPARATION PHYSIQUE : CAPACITE LACTIQUE</a:t>
            </a:r>
          </a:p>
        </p:txBody>
      </p:sp>
    </p:spTree>
    <p:extLst>
      <p:ext uri="{BB962C8B-B14F-4D97-AF65-F5344CB8AC3E}">
        <p14:creationId xmlns:p14="http://schemas.microsoft.com/office/powerpoint/2010/main" val="1244392706"/>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7764">
                                            <p:txEl>
                                              <p:pRg st="0" end="0"/>
                                            </p:txEl>
                                          </p:spTgt>
                                        </p:tgtEl>
                                        <p:attrNameLst>
                                          <p:attrName>style.visibility</p:attrName>
                                        </p:attrNameLst>
                                      </p:cBhvr>
                                      <p:to>
                                        <p:strVal val="visible"/>
                                      </p:to>
                                    </p:set>
                                    <p:animEffect transition="in" filter="wipe(left)">
                                      <p:cBhvr>
                                        <p:cTn id="7" dur="500"/>
                                        <p:tgtEl>
                                          <p:spTgt spid="117764">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17764">
                                            <p:txEl>
                                              <p:pRg st="1" end="1"/>
                                            </p:txEl>
                                          </p:spTgt>
                                        </p:tgtEl>
                                        <p:attrNameLst>
                                          <p:attrName>style.visibility</p:attrName>
                                        </p:attrNameLst>
                                      </p:cBhvr>
                                      <p:to>
                                        <p:strVal val="visible"/>
                                      </p:to>
                                    </p:set>
                                    <p:animEffect transition="in" filter="wipe(left)">
                                      <p:cBhvr>
                                        <p:cTn id="10" dur="500"/>
                                        <p:tgtEl>
                                          <p:spTgt spid="117764">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17765">
                                            <p:txEl>
                                              <p:pRg st="0" end="0"/>
                                            </p:txEl>
                                          </p:spTgt>
                                        </p:tgtEl>
                                        <p:attrNameLst>
                                          <p:attrName>style.visibility</p:attrName>
                                        </p:attrNameLst>
                                      </p:cBhvr>
                                      <p:to>
                                        <p:strVal val="visible"/>
                                      </p:to>
                                    </p:set>
                                    <p:animEffect transition="in" filter="wipe(left)">
                                      <p:cBhvr>
                                        <p:cTn id="15" dur="2000"/>
                                        <p:tgtEl>
                                          <p:spTgt spid="117765">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17765">
                                            <p:txEl>
                                              <p:pRg st="1" end="1"/>
                                            </p:txEl>
                                          </p:spTgt>
                                        </p:tgtEl>
                                        <p:attrNameLst>
                                          <p:attrName>style.visibility</p:attrName>
                                        </p:attrNameLst>
                                      </p:cBhvr>
                                      <p:to>
                                        <p:strVal val="visible"/>
                                      </p:to>
                                    </p:set>
                                    <p:animEffect transition="in" filter="wipe(left)">
                                      <p:cBhvr>
                                        <p:cTn id="20" dur="2000"/>
                                        <p:tgtEl>
                                          <p:spTgt spid="117765">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117765">
                                            <p:txEl>
                                              <p:pRg st="2" end="2"/>
                                            </p:txEl>
                                          </p:spTgt>
                                        </p:tgtEl>
                                        <p:attrNameLst>
                                          <p:attrName>style.visibility</p:attrName>
                                        </p:attrNameLst>
                                      </p:cBhvr>
                                      <p:to>
                                        <p:strVal val="visible"/>
                                      </p:to>
                                    </p:set>
                                    <p:animEffect transition="in" filter="wipe(left)">
                                      <p:cBhvr>
                                        <p:cTn id="25" dur="2000"/>
                                        <p:tgtEl>
                                          <p:spTgt spid="117765">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17766"/>
                                        </p:tgtEl>
                                        <p:attrNameLst>
                                          <p:attrName>style.visibility</p:attrName>
                                        </p:attrNameLst>
                                      </p:cBhvr>
                                      <p:to>
                                        <p:strVal val="visible"/>
                                      </p:to>
                                    </p:set>
                                    <p:anim calcmode="lin" valueType="num">
                                      <p:cBhvr>
                                        <p:cTn id="30" dur="500" fill="hold"/>
                                        <p:tgtEl>
                                          <p:spTgt spid="117766"/>
                                        </p:tgtEl>
                                        <p:attrNameLst>
                                          <p:attrName>ppt_w</p:attrName>
                                        </p:attrNameLst>
                                      </p:cBhvr>
                                      <p:tavLst>
                                        <p:tav tm="0">
                                          <p:val>
                                            <p:fltVal val="0"/>
                                          </p:val>
                                        </p:tav>
                                        <p:tav tm="100000">
                                          <p:val>
                                            <p:strVal val="#ppt_w"/>
                                          </p:val>
                                        </p:tav>
                                      </p:tavLst>
                                    </p:anim>
                                    <p:anim calcmode="lin" valueType="num">
                                      <p:cBhvr>
                                        <p:cTn id="31" dur="500" fill="hold"/>
                                        <p:tgtEl>
                                          <p:spTgt spid="117766"/>
                                        </p:tgtEl>
                                        <p:attrNameLst>
                                          <p:attrName>ppt_h</p:attrName>
                                        </p:attrNameLst>
                                      </p:cBhvr>
                                      <p:tavLst>
                                        <p:tav tm="0">
                                          <p:val>
                                            <p:fltVal val="0"/>
                                          </p:val>
                                        </p:tav>
                                        <p:tav tm="100000">
                                          <p:val>
                                            <p:strVal val="#ppt_h"/>
                                          </p:val>
                                        </p:tav>
                                      </p:tavLst>
                                    </p:anim>
                                    <p:animEffect transition="in" filter="fade">
                                      <p:cBhvr>
                                        <p:cTn id="32" dur="500"/>
                                        <p:tgtEl>
                                          <p:spTgt spid="11776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17762">
                                            <p:txEl>
                                              <p:pRg st="0" end="0"/>
                                            </p:txEl>
                                          </p:spTgt>
                                        </p:tgtEl>
                                        <p:attrNameLst>
                                          <p:attrName>style.visibility</p:attrName>
                                        </p:attrNameLst>
                                      </p:cBhvr>
                                      <p:to>
                                        <p:strVal val="visible"/>
                                      </p:to>
                                    </p:set>
                                    <p:anim calcmode="lin" valueType="num">
                                      <p:cBhvr>
                                        <p:cTn id="37" dur="500" fill="hold"/>
                                        <p:tgtEl>
                                          <p:spTgt spid="117762">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117762">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1177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build="p"/>
      <p:bldP spid="11776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Text Box 2"/>
          <p:cNvSpPr txBox="1">
            <a:spLocks noChangeArrowheads="1"/>
          </p:cNvSpPr>
          <p:nvPr/>
        </p:nvSpPr>
        <p:spPr bwMode="auto">
          <a:xfrm>
            <a:off x="381000" y="193675"/>
            <a:ext cx="85344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s-CL" b="1" dirty="0">
                <a:solidFill>
                  <a:schemeClr val="bg1"/>
                </a:solidFill>
                <a:latin typeface="Calibri" pitchFamily="34" charset="0"/>
                <a:cs typeface="Calibri" pitchFamily="34" charset="0"/>
              </a:rPr>
              <a:t>LA CAPACITE LACTIQUE </a:t>
            </a:r>
            <a:r>
              <a:rPr lang="es-CL" b="1" dirty="0" smtClean="0">
                <a:solidFill>
                  <a:schemeClr val="bg1"/>
                </a:solidFill>
                <a:latin typeface="Calibri" pitchFamily="34" charset="0"/>
                <a:cs typeface="Calibri" pitchFamily="34" charset="0"/>
              </a:rPr>
              <a:t>EST ET SERA PROBABLEMENT DE PLUS EN PLUS SOLLICITEE DANS L’EVOLUTION DU FOOTBALL DE DEMAIN, </a:t>
            </a:r>
          </a:p>
          <a:p>
            <a:pPr algn="ctr"/>
            <a:r>
              <a:rPr lang="es-CL" b="1" dirty="0" smtClean="0">
                <a:solidFill>
                  <a:schemeClr val="bg1"/>
                </a:solidFill>
                <a:latin typeface="Calibri" pitchFamily="34" charset="0"/>
                <a:cs typeface="Calibri" pitchFamily="34" charset="0"/>
              </a:rPr>
              <a:t>ET CE :</a:t>
            </a:r>
            <a:endParaRPr lang="es-CL" b="1" dirty="0">
              <a:solidFill>
                <a:schemeClr val="bg1"/>
              </a:solidFill>
              <a:latin typeface="Calibri" pitchFamily="34" charset="0"/>
              <a:cs typeface="Calibri" pitchFamily="34" charset="0"/>
            </a:endParaRPr>
          </a:p>
          <a:p>
            <a:endParaRPr lang="es-CL" u="sng" dirty="0">
              <a:solidFill>
                <a:srgbClr val="FFFF00"/>
              </a:solidFill>
              <a:latin typeface="Bookman Old Style" pitchFamily="18" charset="0"/>
              <a:cs typeface="Arial" charset="0"/>
            </a:endParaRPr>
          </a:p>
          <a:p>
            <a:r>
              <a:rPr lang="es-CL" sz="2000" u="sng" dirty="0">
                <a:solidFill>
                  <a:srgbClr val="FFFF00"/>
                </a:solidFill>
                <a:latin typeface="Arial" charset="0"/>
                <a:cs typeface="Arial" charset="0"/>
              </a:rPr>
              <a:t>EN FONCTION DES OPTIONS TACTIQUES</a:t>
            </a:r>
            <a:r>
              <a:rPr lang="es-CL" sz="2000" dirty="0">
                <a:solidFill>
                  <a:srgbClr val="FFFF00"/>
                </a:solidFill>
                <a:latin typeface="Arial" charset="0"/>
                <a:cs typeface="Arial" charset="0"/>
              </a:rPr>
              <a:t>:</a:t>
            </a:r>
          </a:p>
          <a:p>
            <a:endParaRPr lang="es-CL" sz="2000" dirty="0">
              <a:solidFill>
                <a:srgbClr val="FFFF00"/>
              </a:solidFill>
              <a:latin typeface="Arial" charset="0"/>
              <a:cs typeface="Arial" charset="0"/>
            </a:endParaRPr>
          </a:p>
          <a:p>
            <a:pPr>
              <a:buFontTx/>
              <a:buChar char="•"/>
            </a:pPr>
            <a:r>
              <a:rPr lang="es-CL" sz="2000" dirty="0">
                <a:solidFill>
                  <a:srgbClr val="FFFF00"/>
                </a:solidFill>
                <a:latin typeface="Arial" charset="0"/>
                <a:cs typeface="Arial" charset="0"/>
              </a:rPr>
              <a:t>  TOUS LES JOUEURS ATTAQUENT ET DEFENDENT,</a:t>
            </a:r>
          </a:p>
          <a:p>
            <a:endParaRPr lang="es-CL" sz="2000" dirty="0">
              <a:solidFill>
                <a:srgbClr val="FFFF00"/>
              </a:solidFill>
              <a:latin typeface="Arial" charset="0"/>
              <a:cs typeface="Arial" charset="0"/>
            </a:endParaRPr>
          </a:p>
          <a:p>
            <a:pPr>
              <a:buFontTx/>
              <a:buChar char="•"/>
            </a:pPr>
            <a:r>
              <a:rPr lang="es-CL" sz="2000" dirty="0">
                <a:solidFill>
                  <a:srgbClr val="FFFF00"/>
                </a:solidFill>
                <a:latin typeface="Arial" charset="0"/>
                <a:cs typeface="Arial" charset="0"/>
              </a:rPr>
              <a:t>   PRESSING UN CONTRE UN</a:t>
            </a:r>
          </a:p>
          <a:p>
            <a:endParaRPr lang="es-CL" sz="2000" dirty="0">
              <a:solidFill>
                <a:srgbClr val="FFFF00"/>
              </a:solidFill>
              <a:latin typeface="Arial" charset="0"/>
              <a:cs typeface="Arial" charset="0"/>
            </a:endParaRPr>
          </a:p>
          <a:p>
            <a:pPr>
              <a:buFontTx/>
              <a:buChar char="•"/>
            </a:pPr>
            <a:r>
              <a:rPr lang="es-CL" sz="2000" dirty="0">
                <a:solidFill>
                  <a:srgbClr val="FFFF00"/>
                </a:solidFill>
                <a:latin typeface="Arial" charset="0"/>
                <a:cs typeface="Arial" charset="0"/>
              </a:rPr>
              <a:t>  MONTEE DE LA DEFENSE …</a:t>
            </a:r>
            <a:endParaRPr lang="es-CL" sz="2000" u="sng" dirty="0">
              <a:solidFill>
                <a:srgbClr val="FFFF00"/>
              </a:solidFill>
              <a:latin typeface="Arial" charset="0"/>
              <a:cs typeface="Arial" charset="0"/>
            </a:endParaRPr>
          </a:p>
          <a:p>
            <a:endParaRPr lang="es-CL" sz="2000" dirty="0">
              <a:solidFill>
                <a:srgbClr val="FFFF00"/>
              </a:solidFill>
              <a:latin typeface="Arial" charset="0"/>
              <a:cs typeface="Arial" charset="0"/>
            </a:endParaRPr>
          </a:p>
          <a:p>
            <a:r>
              <a:rPr lang="es-CL" sz="2000" u="sng" dirty="0">
                <a:solidFill>
                  <a:srgbClr val="FFFF00"/>
                </a:solidFill>
                <a:latin typeface="Arial" charset="0"/>
                <a:cs typeface="Arial" charset="0"/>
              </a:rPr>
              <a:t>OU DANS CERTAINS MATCHES </a:t>
            </a:r>
            <a:r>
              <a:rPr lang="es-CL" sz="2000" u="sng" dirty="0" smtClean="0">
                <a:solidFill>
                  <a:srgbClr val="FFFF00"/>
                </a:solidFill>
                <a:latin typeface="Arial" charset="0"/>
                <a:cs typeface="Arial" charset="0"/>
              </a:rPr>
              <a:t>JOUÉS </a:t>
            </a:r>
            <a:r>
              <a:rPr lang="es-CL" sz="2000" u="sng" dirty="0">
                <a:solidFill>
                  <a:srgbClr val="FFFF00"/>
                </a:solidFill>
                <a:latin typeface="Arial" charset="0"/>
                <a:cs typeface="Arial" charset="0"/>
              </a:rPr>
              <a:t>CONTRE UN ADVERSAIRE MEILLEUR</a:t>
            </a:r>
            <a:r>
              <a:rPr lang="es-CL" sz="2000" dirty="0">
                <a:solidFill>
                  <a:srgbClr val="FFFF00"/>
                </a:solidFill>
                <a:latin typeface="Arial" charset="0"/>
                <a:cs typeface="Arial" charset="0"/>
              </a:rPr>
              <a:t>...</a:t>
            </a:r>
          </a:p>
          <a:p>
            <a:endParaRPr lang="es-CL" sz="2000" dirty="0">
              <a:solidFill>
                <a:srgbClr val="FFFF00"/>
              </a:solidFill>
              <a:latin typeface="Arial" charset="0"/>
              <a:cs typeface="Arial" charset="0"/>
            </a:endParaRPr>
          </a:p>
          <a:p>
            <a:r>
              <a:rPr lang="es-CL" sz="2000" dirty="0">
                <a:solidFill>
                  <a:srgbClr val="FFFF00"/>
                </a:solidFill>
                <a:latin typeface="Arial" charset="0"/>
                <a:cs typeface="Arial" charset="0"/>
              </a:rPr>
              <a:t>UNE BONNE </a:t>
            </a:r>
            <a:r>
              <a:rPr lang="es-CL" sz="2000" dirty="0">
                <a:solidFill>
                  <a:schemeClr val="bg1"/>
                </a:solidFill>
                <a:latin typeface="Arial" charset="0"/>
                <a:cs typeface="Arial" charset="0"/>
              </a:rPr>
              <a:t>CAPACITE LACTIQUE</a:t>
            </a:r>
            <a:r>
              <a:rPr lang="es-CL" sz="2000" dirty="0">
                <a:solidFill>
                  <a:srgbClr val="FFFF00"/>
                </a:solidFill>
                <a:latin typeface="Arial" charset="0"/>
                <a:cs typeface="Arial" charset="0"/>
              </a:rPr>
              <a:t> PEUT </a:t>
            </a:r>
            <a:r>
              <a:rPr lang="es-CL" sz="2000" dirty="0" smtClean="0">
                <a:solidFill>
                  <a:srgbClr val="FFFF00"/>
                </a:solidFill>
                <a:latin typeface="Arial" charset="0"/>
                <a:cs typeface="Arial" charset="0"/>
              </a:rPr>
              <a:t>S’AVÉRER </a:t>
            </a:r>
            <a:r>
              <a:rPr lang="es-CL" sz="2000" dirty="0">
                <a:solidFill>
                  <a:srgbClr val="FFFF00"/>
                </a:solidFill>
                <a:latin typeface="Arial" charset="0"/>
                <a:cs typeface="Arial" charset="0"/>
              </a:rPr>
              <a:t>PARFOIS </a:t>
            </a:r>
            <a:r>
              <a:rPr lang="es-CL" sz="2000" dirty="0" smtClean="0">
                <a:solidFill>
                  <a:srgbClr val="FFFF00"/>
                </a:solidFill>
                <a:latin typeface="Arial" charset="0"/>
                <a:cs typeface="Arial" charset="0"/>
              </a:rPr>
              <a:t>UTILE AUSSI </a:t>
            </a:r>
            <a:r>
              <a:rPr lang="es-CL" dirty="0">
                <a:solidFill>
                  <a:srgbClr val="FFFF00"/>
                </a:solidFill>
                <a:latin typeface="Arial" charset="0"/>
                <a:cs typeface="Arial" charset="0"/>
              </a:rPr>
              <a:t/>
            </a:r>
            <a:br>
              <a:rPr lang="es-CL" dirty="0">
                <a:solidFill>
                  <a:srgbClr val="FFFF00"/>
                </a:solidFill>
                <a:latin typeface="Arial" charset="0"/>
                <a:cs typeface="Arial" charset="0"/>
              </a:rPr>
            </a:br>
            <a:endParaRPr lang="es-CL" dirty="0">
              <a:solidFill>
                <a:srgbClr val="FFFF00"/>
              </a:solidFill>
              <a:latin typeface="Arial" charset="0"/>
              <a:cs typeface="Arial" charset="0"/>
            </a:endParaRPr>
          </a:p>
        </p:txBody>
      </p:sp>
    </p:spTree>
    <p:extLst>
      <p:ext uri="{BB962C8B-B14F-4D97-AF65-F5344CB8AC3E}">
        <p14:creationId xmlns:p14="http://schemas.microsoft.com/office/powerpoint/2010/main" val="35855649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442370">
                                            <p:txEl>
                                              <p:pRg st="0" end="0"/>
                                            </p:txEl>
                                          </p:spTgt>
                                        </p:tgtEl>
                                        <p:attrNameLst>
                                          <p:attrName>style.visibility</p:attrName>
                                        </p:attrNameLst>
                                      </p:cBhvr>
                                      <p:to>
                                        <p:strVal val="visible"/>
                                      </p:to>
                                    </p:set>
                                    <p:animEffect transition="in" filter="dissolve">
                                      <p:cBhvr>
                                        <p:cTn id="7" dur="500"/>
                                        <p:tgtEl>
                                          <p:spTgt spid="442370">
                                            <p:txEl>
                                              <p:pRg st="0" end="0"/>
                                            </p:txEl>
                                          </p:spTgt>
                                        </p:tgtEl>
                                      </p:cBhvr>
                                    </p:animEffect>
                                  </p:childTnLst>
                                </p:cTn>
                              </p:par>
                            </p:childTnLst>
                          </p:cTn>
                        </p:par>
                        <p:par>
                          <p:cTn id="8" fill="hold">
                            <p:stCondLst>
                              <p:cond delay="1500"/>
                            </p:stCondLst>
                            <p:childTnLst>
                              <p:par>
                                <p:cTn id="9" presetID="9" presetClass="entr" presetSubtype="0" fill="hold" grpId="0" nodeType="afterEffect">
                                  <p:stCondLst>
                                    <p:cond delay="2000"/>
                                  </p:stCondLst>
                                  <p:childTnLst>
                                    <p:set>
                                      <p:cBhvr>
                                        <p:cTn id="10" dur="1" fill="hold">
                                          <p:stCondLst>
                                            <p:cond delay="0"/>
                                          </p:stCondLst>
                                        </p:cTn>
                                        <p:tgtEl>
                                          <p:spTgt spid="442370">
                                            <p:txEl>
                                              <p:pRg st="1" end="1"/>
                                            </p:txEl>
                                          </p:spTgt>
                                        </p:tgtEl>
                                        <p:attrNameLst>
                                          <p:attrName>style.visibility</p:attrName>
                                        </p:attrNameLst>
                                      </p:cBhvr>
                                      <p:to>
                                        <p:strVal val="visible"/>
                                      </p:to>
                                    </p:set>
                                    <p:animEffect transition="in" filter="dissolve">
                                      <p:cBhvr>
                                        <p:cTn id="11" dur="500"/>
                                        <p:tgtEl>
                                          <p:spTgt spid="442370">
                                            <p:txEl>
                                              <p:pRg st="1" end="1"/>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1000"/>
                                  </p:stCondLst>
                                  <p:childTnLst>
                                    <p:set>
                                      <p:cBhvr>
                                        <p:cTn id="14" dur="1" fill="hold">
                                          <p:stCondLst>
                                            <p:cond delay="0"/>
                                          </p:stCondLst>
                                        </p:cTn>
                                        <p:tgtEl>
                                          <p:spTgt spid="442370">
                                            <p:txEl>
                                              <p:pRg st="3" end="3"/>
                                            </p:txEl>
                                          </p:spTgt>
                                        </p:tgtEl>
                                        <p:attrNameLst>
                                          <p:attrName>style.visibility</p:attrName>
                                        </p:attrNameLst>
                                      </p:cBhvr>
                                      <p:to>
                                        <p:strVal val="visible"/>
                                      </p:to>
                                    </p:set>
                                    <p:animEffect transition="in" filter="dissolve">
                                      <p:cBhvr>
                                        <p:cTn id="15" dur="500"/>
                                        <p:tgtEl>
                                          <p:spTgt spid="442370">
                                            <p:txEl>
                                              <p:pRg st="3" end="3"/>
                                            </p:txEl>
                                          </p:spTgt>
                                        </p:tgtEl>
                                      </p:cBhvr>
                                    </p:animEffect>
                                  </p:childTnLst>
                                </p:cTn>
                              </p:par>
                            </p:childTnLst>
                          </p:cTn>
                        </p:par>
                        <p:par>
                          <p:cTn id="16" fill="hold" nodeType="afterGroup">
                            <p:stCondLst>
                              <p:cond delay="5500"/>
                            </p:stCondLst>
                            <p:childTnLst>
                              <p:par>
                                <p:cTn id="17" presetID="9" presetClass="entr" presetSubtype="0" fill="hold" grpId="0" nodeType="afterEffect">
                                  <p:stCondLst>
                                    <p:cond delay="1000"/>
                                  </p:stCondLst>
                                  <p:childTnLst>
                                    <p:set>
                                      <p:cBhvr>
                                        <p:cTn id="18" dur="1" fill="hold">
                                          <p:stCondLst>
                                            <p:cond delay="0"/>
                                          </p:stCondLst>
                                        </p:cTn>
                                        <p:tgtEl>
                                          <p:spTgt spid="442370">
                                            <p:txEl>
                                              <p:pRg st="5" end="5"/>
                                            </p:txEl>
                                          </p:spTgt>
                                        </p:tgtEl>
                                        <p:attrNameLst>
                                          <p:attrName>style.visibility</p:attrName>
                                        </p:attrNameLst>
                                      </p:cBhvr>
                                      <p:to>
                                        <p:strVal val="visible"/>
                                      </p:to>
                                    </p:set>
                                    <p:animEffect transition="in" filter="dissolve">
                                      <p:cBhvr>
                                        <p:cTn id="19" dur="500"/>
                                        <p:tgtEl>
                                          <p:spTgt spid="442370">
                                            <p:txEl>
                                              <p:pRg st="5" end="5"/>
                                            </p:txEl>
                                          </p:spTgt>
                                        </p:tgtEl>
                                      </p:cBhvr>
                                    </p:animEffect>
                                  </p:childTnLst>
                                </p:cTn>
                              </p:par>
                            </p:childTnLst>
                          </p:cTn>
                        </p:par>
                        <p:par>
                          <p:cTn id="20" fill="hold" nodeType="afterGroup">
                            <p:stCondLst>
                              <p:cond delay="7000"/>
                            </p:stCondLst>
                            <p:childTnLst>
                              <p:par>
                                <p:cTn id="21" presetID="9" presetClass="entr" presetSubtype="0" fill="hold" grpId="0" nodeType="afterEffect">
                                  <p:stCondLst>
                                    <p:cond delay="1000"/>
                                  </p:stCondLst>
                                  <p:childTnLst>
                                    <p:set>
                                      <p:cBhvr>
                                        <p:cTn id="22" dur="1" fill="hold">
                                          <p:stCondLst>
                                            <p:cond delay="0"/>
                                          </p:stCondLst>
                                        </p:cTn>
                                        <p:tgtEl>
                                          <p:spTgt spid="442370">
                                            <p:txEl>
                                              <p:pRg st="7" end="7"/>
                                            </p:txEl>
                                          </p:spTgt>
                                        </p:tgtEl>
                                        <p:attrNameLst>
                                          <p:attrName>style.visibility</p:attrName>
                                        </p:attrNameLst>
                                      </p:cBhvr>
                                      <p:to>
                                        <p:strVal val="visible"/>
                                      </p:to>
                                    </p:set>
                                    <p:animEffect transition="in" filter="dissolve">
                                      <p:cBhvr>
                                        <p:cTn id="23" dur="500"/>
                                        <p:tgtEl>
                                          <p:spTgt spid="442370">
                                            <p:txEl>
                                              <p:pRg st="7" end="7"/>
                                            </p:txEl>
                                          </p:spTgt>
                                        </p:tgtEl>
                                      </p:cBhvr>
                                    </p:animEffect>
                                  </p:childTnLst>
                                </p:cTn>
                              </p:par>
                            </p:childTnLst>
                          </p:cTn>
                        </p:par>
                        <p:par>
                          <p:cTn id="24" fill="hold" nodeType="afterGroup">
                            <p:stCondLst>
                              <p:cond delay="8500"/>
                            </p:stCondLst>
                            <p:childTnLst>
                              <p:par>
                                <p:cTn id="25" presetID="9" presetClass="entr" presetSubtype="0" fill="hold" grpId="0" nodeType="afterEffect">
                                  <p:stCondLst>
                                    <p:cond delay="1000"/>
                                  </p:stCondLst>
                                  <p:childTnLst>
                                    <p:set>
                                      <p:cBhvr>
                                        <p:cTn id="26" dur="1" fill="hold">
                                          <p:stCondLst>
                                            <p:cond delay="0"/>
                                          </p:stCondLst>
                                        </p:cTn>
                                        <p:tgtEl>
                                          <p:spTgt spid="442370">
                                            <p:txEl>
                                              <p:pRg st="9" end="9"/>
                                            </p:txEl>
                                          </p:spTgt>
                                        </p:tgtEl>
                                        <p:attrNameLst>
                                          <p:attrName>style.visibility</p:attrName>
                                        </p:attrNameLst>
                                      </p:cBhvr>
                                      <p:to>
                                        <p:strVal val="visible"/>
                                      </p:to>
                                    </p:set>
                                    <p:animEffect transition="in" filter="dissolve">
                                      <p:cBhvr>
                                        <p:cTn id="27" dur="500"/>
                                        <p:tgtEl>
                                          <p:spTgt spid="442370">
                                            <p:txEl>
                                              <p:pRg st="9" end="9"/>
                                            </p:txEl>
                                          </p:spTgt>
                                        </p:tgtEl>
                                      </p:cBhvr>
                                    </p:animEffect>
                                  </p:childTnLst>
                                </p:cTn>
                              </p:par>
                            </p:childTnLst>
                          </p:cTn>
                        </p:par>
                        <p:par>
                          <p:cTn id="28" fill="hold" nodeType="afterGroup">
                            <p:stCondLst>
                              <p:cond delay="10000"/>
                            </p:stCondLst>
                            <p:childTnLst>
                              <p:par>
                                <p:cTn id="29" presetID="9" presetClass="entr" presetSubtype="0" fill="hold" grpId="0" nodeType="afterEffect">
                                  <p:stCondLst>
                                    <p:cond delay="1000"/>
                                  </p:stCondLst>
                                  <p:childTnLst>
                                    <p:set>
                                      <p:cBhvr>
                                        <p:cTn id="30" dur="1" fill="hold">
                                          <p:stCondLst>
                                            <p:cond delay="0"/>
                                          </p:stCondLst>
                                        </p:cTn>
                                        <p:tgtEl>
                                          <p:spTgt spid="442370">
                                            <p:txEl>
                                              <p:pRg st="11" end="11"/>
                                            </p:txEl>
                                          </p:spTgt>
                                        </p:tgtEl>
                                        <p:attrNameLst>
                                          <p:attrName>style.visibility</p:attrName>
                                        </p:attrNameLst>
                                      </p:cBhvr>
                                      <p:to>
                                        <p:strVal val="visible"/>
                                      </p:to>
                                    </p:set>
                                    <p:animEffect transition="in" filter="dissolve">
                                      <p:cBhvr>
                                        <p:cTn id="31" dur="500"/>
                                        <p:tgtEl>
                                          <p:spTgt spid="442370">
                                            <p:txEl>
                                              <p:pRg st="11" end="11"/>
                                            </p:txEl>
                                          </p:spTgt>
                                        </p:tgtEl>
                                      </p:cBhvr>
                                    </p:animEffect>
                                  </p:childTnLst>
                                </p:cTn>
                              </p:par>
                            </p:childTnLst>
                          </p:cTn>
                        </p:par>
                        <p:par>
                          <p:cTn id="32" fill="hold" nodeType="afterGroup">
                            <p:stCondLst>
                              <p:cond delay="11500"/>
                            </p:stCondLst>
                            <p:childTnLst>
                              <p:par>
                                <p:cTn id="33" presetID="9" presetClass="entr" presetSubtype="0" fill="hold" grpId="0" nodeType="afterEffect">
                                  <p:stCondLst>
                                    <p:cond delay="1000"/>
                                  </p:stCondLst>
                                  <p:childTnLst>
                                    <p:set>
                                      <p:cBhvr>
                                        <p:cTn id="34" dur="1" fill="hold">
                                          <p:stCondLst>
                                            <p:cond delay="0"/>
                                          </p:stCondLst>
                                        </p:cTn>
                                        <p:tgtEl>
                                          <p:spTgt spid="442370">
                                            <p:txEl>
                                              <p:pRg st="13" end="13"/>
                                            </p:txEl>
                                          </p:spTgt>
                                        </p:tgtEl>
                                        <p:attrNameLst>
                                          <p:attrName>style.visibility</p:attrName>
                                        </p:attrNameLst>
                                      </p:cBhvr>
                                      <p:to>
                                        <p:strVal val="visible"/>
                                      </p:to>
                                    </p:set>
                                    <p:animEffect transition="in" filter="dissolve">
                                      <p:cBhvr>
                                        <p:cTn id="35" dur="500"/>
                                        <p:tgtEl>
                                          <p:spTgt spid="442370">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70" grpId="0" build="p" autoUpdateAnimBg="0" advAuto="100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p:cNvPicPr>
            <a:picLocks noChangeAspect="1" noChangeArrowheads="1"/>
          </p:cNvPicPr>
          <p:nvPr/>
        </p:nvPicPr>
        <p:blipFill rotWithShape="1">
          <a:blip r:embed="rId2"/>
          <a:srcRect l="8214" t="15619" r="30215" b="17461"/>
          <a:stretch/>
        </p:blipFill>
        <p:spPr bwMode="auto">
          <a:xfrm>
            <a:off x="23813" y="1006475"/>
            <a:ext cx="9145587" cy="5591175"/>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necteur droit 2"/>
          <p:cNvCxnSpPr/>
          <p:nvPr/>
        </p:nvCxnSpPr>
        <p:spPr>
          <a:xfrm>
            <a:off x="1571625" y="2301875"/>
            <a:ext cx="3024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flipV="1">
            <a:off x="1571625" y="5229225"/>
            <a:ext cx="3024188" cy="25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Ellipse 9"/>
          <p:cNvSpPr/>
          <p:nvPr/>
        </p:nvSpPr>
        <p:spPr>
          <a:xfrm>
            <a:off x="2003425" y="2590800"/>
            <a:ext cx="228600" cy="287338"/>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13" name="Ellipse 12"/>
          <p:cNvSpPr/>
          <p:nvPr/>
        </p:nvSpPr>
        <p:spPr>
          <a:xfrm>
            <a:off x="2801938" y="3382963"/>
            <a:ext cx="228600" cy="287337"/>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14" name="Ellipse 13"/>
          <p:cNvSpPr/>
          <p:nvPr/>
        </p:nvSpPr>
        <p:spPr>
          <a:xfrm>
            <a:off x="3359150" y="2735263"/>
            <a:ext cx="228600" cy="287337"/>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15" name="Ellipse 14"/>
          <p:cNvSpPr/>
          <p:nvPr/>
        </p:nvSpPr>
        <p:spPr>
          <a:xfrm>
            <a:off x="2819400" y="3790950"/>
            <a:ext cx="228600" cy="287338"/>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16" name="Ellipse 15"/>
          <p:cNvSpPr/>
          <p:nvPr/>
        </p:nvSpPr>
        <p:spPr>
          <a:xfrm>
            <a:off x="3732213" y="4329113"/>
            <a:ext cx="228600" cy="28733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17" name="Ellipse 16"/>
          <p:cNvSpPr/>
          <p:nvPr/>
        </p:nvSpPr>
        <p:spPr>
          <a:xfrm>
            <a:off x="2206625" y="4318000"/>
            <a:ext cx="228600" cy="288925"/>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18" name="Ellipse 17"/>
          <p:cNvSpPr/>
          <p:nvPr/>
        </p:nvSpPr>
        <p:spPr>
          <a:xfrm>
            <a:off x="5351463" y="1989138"/>
            <a:ext cx="228600" cy="287337"/>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19" name="Ellipse 18"/>
          <p:cNvSpPr/>
          <p:nvPr/>
        </p:nvSpPr>
        <p:spPr>
          <a:xfrm>
            <a:off x="5638800" y="3429000"/>
            <a:ext cx="228600" cy="287338"/>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20" name="Ellipse 19"/>
          <p:cNvSpPr/>
          <p:nvPr/>
        </p:nvSpPr>
        <p:spPr>
          <a:xfrm>
            <a:off x="7727950" y="3357563"/>
            <a:ext cx="228600" cy="287337"/>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21" name="Ellipse 20"/>
          <p:cNvSpPr/>
          <p:nvPr/>
        </p:nvSpPr>
        <p:spPr>
          <a:xfrm>
            <a:off x="5902325" y="3716338"/>
            <a:ext cx="228600" cy="28733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22" name="Ellipse 21"/>
          <p:cNvSpPr/>
          <p:nvPr/>
        </p:nvSpPr>
        <p:spPr>
          <a:xfrm>
            <a:off x="7667625" y="3789363"/>
            <a:ext cx="228600" cy="288925"/>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23" name="Ellipse 22"/>
          <p:cNvSpPr/>
          <p:nvPr/>
        </p:nvSpPr>
        <p:spPr>
          <a:xfrm>
            <a:off x="5783263" y="2349500"/>
            <a:ext cx="228600" cy="288925"/>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cxnSp>
        <p:nvCxnSpPr>
          <p:cNvPr id="24" name="Connecteur droit 23"/>
          <p:cNvCxnSpPr/>
          <p:nvPr/>
        </p:nvCxnSpPr>
        <p:spPr>
          <a:xfrm>
            <a:off x="2867025" y="2085975"/>
            <a:ext cx="265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2867025" y="2085975"/>
            <a:ext cx="0" cy="2159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3155950" y="2085975"/>
            <a:ext cx="0" cy="2159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a:off x="2940050" y="5467350"/>
            <a:ext cx="2635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a:off x="2940050" y="5254625"/>
            <a:ext cx="0" cy="2159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3227388" y="5254625"/>
            <a:ext cx="0" cy="2159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4349" name="ZoneTexte 41"/>
          <p:cNvSpPr txBox="1">
            <a:spLocks noChangeArrowheads="1"/>
          </p:cNvSpPr>
          <p:nvPr/>
        </p:nvSpPr>
        <p:spPr bwMode="auto">
          <a:xfrm>
            <a:off x="1830388" y="53975"/>
            <a:ext cx="67786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fr-FR" b="1" smtClean="0">
                <a:solidFill>
                  <a:srgbClr val="FFFF00"/>
                </a:solidFill>
                <a:latin typeface="Calibri" pitchFamily="34" charset="0"/>
                <a:cs typeface="Calibri" pitchFamily="34" charset="0"/>
              </a:rPr>
              <a:t>2 c 2, 3 c 3 = travail lactique   ;            4 c 4 = PMA;  </a:t>
            </a:r>
          </a:p>
          <a:p>
            <a:pPr algn="ctr" eaLnBrk="1" fontAlgn="base" hangingPunct="1">
              <a:spcBef>
                <a:spcPct val="0"/>
              </a:spcBef>
              <a:spcAft>
                <a:spcPct val="0"/>
              </a:spcAft>
            </a:pPr>
            <a:r>
              <a:rPr lang="fr-FR" b="1" smtClean="0">
                <a:solidFill>
                  <a:srgbClr val="FFFF00"/>
                </a:solidFill>
                <a:latin typeface="Calibri" pitchFamily="34" charset="0"/>
                <a:cs typeface="Calibri" pitchFamily="34" charset="0"/>
              </a:rPr>
              <a:t>5 c 5, 6 c 6… = Endurance aérobie spécifique + PMA</a:t>
            </a:r>
          </a:p>
        </p:txBody>
      </p:sp>
      <p:cxnSp>
        <p:nvCxnSpPr>
          <p:cNvPr id="46" name="Connecteur droit 45"/>
          <p:cNvCxnSpPr/>
          <p:nvPr/>
        </p:nvCxnSpPr>
        <p:spPr>
          <a:xfrm>
            <a:off x="153988" y="5805488"/>
            <a:ext cx="0" cy="2159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a:off x="153988" y="5797550"/>
            <a:ext cx="26511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Ellipse 52"/>
          <p:cNvSpPr/>
          <p:nvPr/>
        </p:nvSpPr>
        <p:spPr>
          <a:xfrm>
            <a:off x="7015163" y="4652963"/>
            <a:ext cx="228600" cy="287337"/>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54" name="Ellipse 53"/>
          <p:cNvSpPr/>
          <p:nvPr/>
        </p:nvSpPr>
        <p:spPr>
          <a:xfrm>
            <a:off x="5219700" y="4962525"/>
            <a:ext cx="228600" cy="288925"/>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55" name="Ellipse 54"/>
          <p:cNvSpPr/>
          <p:nvPr/>
        </p:nvSpPr>
        <p:spPr>
          <a:xfrm>
            <a:off x="7367588" y="4581525"/>
            <a:ext cx="228600" cy="287338"/>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56" name="Ellipse 55"/>
          <p:cNvSpPr/>
          <p:nvPr/>
        </p:nvSpPr>
        <p:spPr>
          <a:xfrm>
            <a:off x="5788025" y="4941888"/>
            <a:ext cx="228600" cy="28733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43" name="Ellipse 42"/>
          <p:cNvSpPr/>
          <p:nvPr/>
        </p:nvSpPr>
        <p:spPr>
          <a:xfrm>
            <a:off x="7826375" y="1238250"/>
            <a:ext cx="452438" cy="35083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fr-FR" sz="2400" b="1" dirty="0">
                <a:solidFill>
                  <a:srgbClr val="000000"/>
                </a:solidFill>
                <a:latin typeface="Calibri" pitchFamily="34" charset="0"/>
                <a:cs typeface="Calibri" pitchFamily="34" charset="0"/>
              </a:rPr>
              <a:t>1</a:t>
            </a:r>
          </a:p>
        </p:txBody>
      </p:sp>
      <p:cxnSp>
        <p:nvCxnSpPr>
          <p:cNvPr id="65" name="Connecteur droit 64"/>
          <p:cNvCxnSpPr/>
          <p:nvPr/>
        </p:nvCxnSpPr>
        <p:spPr>
          <a:xfrm>
            <a:off x="153988" y="6021388"/>
            <a:ext cx="26511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Connecteur droit 72"/>
          <p:cNvCxnSpPr/>
          <p:nvPr/>
        </p:nvCxnSpPr>
        <p:spPr>
          <a:xfrm>
            <a:off x="4835525" y="5734050"/>
            <a:ext cx="0" cy="2159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Connecteur droit 73"/>
          <p:cNvCxnSpPr/>
          <p:nvPr/>
        </p:nvCxnSpPr>
        <p:spPr>
          <a:xfrm>
            <a:off x="4595813" y="5726113"/>
            <a:ext cx="26511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Connecteur droit 74"/>
          <p:cNvCxnSpPr/>
          <p:nvPr/>
        </p:nvCxnSpPr>
        <p:spPr>
          <a:xfrm>
            <a:off x="4595813" y="5949950"/>
            <a:ext cx="26511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a:off x="6661150" y="6813550"/>
            <a:ext cx="2635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Connecteur droit 58"/>
          <p:cNvCxnSpPr/>
          <p:nvPr/>
        </p:nvCxnSpPr>
        <p:spPr>
          <a:xfrm>
            <a:off x="6661150" y="6597650"/>
            <a:ext cx="0" cy="2159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p:nvCxnSpPr>
        <p:spPr>
          <a:xfrm>
            <a:off x="6948488" y="6597650"/>
            <a:ext cx="0" cy="2159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Connecteur droit 62"/>
          <p:cNvCxnSpPr/>
          <p:nvPr/>
        </p:nvCxnSpPr>
        <p:spPr>
          <a:xfrm>
            <a:off x="827088" y="2133600"/>
            <a:ext cx="26511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a:off x="827088" y="2133600"/>
            <a:ext cx="0" cy="2159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Connecteur droit 65"/>
          <p:cNvCxnSpPr/>
          <p:nvPr/>
        </p:nvCxnSpPr>
        <p:spPr>
          <a:xfrm>
            <a:off x="1116013" y="2133600"/>
            <a:ext cx="0" cy="2159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Connecteur droit 78"/>
          <p:cNvCxnSpPr/>
          <p:nvPr/>
        </p:nvCxnSpPr>
        <p:spPr>
          <a:xfrm>
            <a:off x="827088" y="5445125"/>
            <a:ext cx="2635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Connecteur droit 79"/>
          <p:cNvCxnSpPr/>
          <p:nvPr/>
        </p:nvCxnSpPr>
        <p:spPr>
          <a:xfrm>
            <a:off x="827088" y="5229225"/>
            <a:ext cx="0" cy="2159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Connecteur droit 80"/>
          <p:cNvCxnSpPr/>
          <p:nvPr/>
        </p:nvCxnSpPr>
        <p:spPr>
          <a:xfrm>
            <a:off x="1114425" y="5229225"/>
            <a:ext cx="0" cy="2159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Connecteur droit 84"/>
          <p:cNvCxnSpPr/>
          <p:nvPr/>
        </p:nvCxnSpPr>
        <p:spPr>
          <a:xfrm>
            <a:off x="6515100" y="836613"/>
            <a:ext cx="265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Connecteur droit 85"/>
          <p:cNvCxnSpPr/>
          <p:nvPr/>
        </p:nvCxnSpPr>
        <p:spPr>
          <a:xfrm>
            <a:off x="6515100" y="836613"/>
            <a:ext cx="0" cy="2159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Connecteur droit 86"/>
          <p:cNvCxnSpPr/>
          <p:nvPr/>
        </p:nvCxnSpPr>
        <p:spPr>
          <a:xfrm>
            <a:off x="6804025" y="836613"/>
            <a:ext cx="0" cy="2159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9100" y="2349500"/>
            <a:ext cx="1152525" cy="290512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88" name="Ellipse 87"/>
          <p:cNvSpPr/>
          <p:nvPr/>
        </p:nvSpPr>
        <p:spPr>
          <a:xfrm>
            <a:off x="611188" y="3644900"/>
            <a:ext cx="228600" cy="288925"/>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89" name="Ellipse 88"/>
          <p:cNvSpPr/>
          <p:nvPr/>
        </p:nvSpPr>
        <p:spPr>
          <a:xfrm>
            <a:off x="684213" y="2997200"/>
            <a:ext cx="228600" cy="287338"/>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90" name="Ellipse 89"/>
          <p:cNvSpPr/>
          <p:nvPr/>
        </p:nvSpPr>
        <p:spPr>
          <a:xfrm>
            <a:off x="1187450" y="3284538"/>
            <a:ext cx="228600" cy="287337"/>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91" name="Ellipse 90"/>
          <p:cNvSpPr/>
          <p:nvPr/>
        </p:nvSpPr>
        <p:spPr>
          <a:xfrm>
            <a:off x="1103313" y="3860800"/>
            <a:ext cx="228600" cy="288925"/>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7" name="Flèche vers le bas 6"/>
          <p:cNvSpPr/>
          <p:nvPr/>
        </p:nvSpPr>
        <p:spPr>
          <a:xfrm>
            <a:off x="6645275" y="5902325"/>
            <a:ext cx="303213" cy="658813"/>
          </a:xfrm>
          <a:prstGeom prst="downArrow">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8" name="Flèche droite 7"/>
          <p:cNvSpPr/>
          <p:nvPr/>
        </p:nvSpPr>
        <p:spPr>
          <a:xfrm rot="16200000">
            <a:off x="6361113" y="1282700"/>
            <a:ext cx="647700" cy="260350"/>
          </a:xfrm>
          <a:prstGeom prst="rightArrow">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92" name="Flèche droite 91"/>
          <p:cNvSpPr/>
          <p:nvPr/>
        </p:nvSpPr>
        <p:spPr>
          <a:xfrm rot="16200000">
            <a:off x="2678113" y="2543175"/>
            <a:ext cx="647700" cy="260350"/>
          </a:xfrm>
          <a:prstGeom prst="rightArrow">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93" name="Flèche droite 92"/>
          <p:cNvSpPr/>
          <p:nvPr/>
        </p:nvSpPr>
        <p:spPr>
          <a:xfrm rot="16200000">
            <a:off x="633413" y="2543175"/>
            <a:ext cx="647700" cy="260350"/>
          </a:xfrm>
          <a:prstGeom prst="rightArrow">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94" name="Ellipse 93"/>
          <p:cNvSpPr/>
          <p:nvPr/>
        </p:nvSpPr>
        <p:spPr>
          <a:xfrm>
            <a:off x="4064000" y="2462213"/>
            <a:ext cx="454025" cy="3524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fr-FR" sz="2400" b="1" dirty="0">
                <a:solidFill>
                  <a:srgbClr val="000000"/>
                </a:solidFill>
                <a:latin typeface="Calibri" pitchFamily="34" charset="0"/>
                <a:cs typeface="Calibri" pitchFamily="34" charset="0"/>
              </a:rPr>
              <a:t>3</a:t>
            </a:r>
          </a:p>
        </p:txBody>
      </p:sp>
      <p:sp>
        <p:nvSpPr>
          <p:cNvPr id="95" name="Flèche vers le bas 94"/>
          <p:cNvSpPr/>
          <p:nvPr/>
        </p:nvSpPr>
        <p:spPr>
          <a:xfrm>
            <a:off x="827088" y="4652963"/>
            <a:ext cx="303212" cy="658812"/>
          </a:xfrm>
          <a:prstGeom prst="downArrow">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96" name="Flèche vers le bas 95"/>
          <p:cNvSpPr/>
          <p:nvPr/>
        </p:nvSpPr>
        <p:spPr>
          <a:xfrm>
            <a:off x="2973388" y="4581525"/>
            <a:ext cx="303212" cy="658813"/>
          </a:xfrm>
          <a:prstGeom prst="downArrow">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sz="2400">
              <a:solidFill>
                <a:srgbClr val="FFFFFF"/>
              </a:solidFill>
            </a:endParaRPr>
          </a:p>
        </p:txBody>
      </p:sp>
      <p:sp>
        <p:nvSpPr>
          <p:cNvPr id="55355" name="ZoneTexte 8"/>
          <p:cNvSpPr txBox="1">
            <a:spLocks noChangeArrowheads="1"/>
          </p:cNvSpPr>
          <p:nvPr/>
        </p:nvSpPr>
        <p:spPr bwMode="auto">
          <a:xfrm>
            <a:off x="68263" y="77788"/>
            <a:ext cx="1522412"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fr-FR" b="1" smtClean="0">
                <a:solidFill>
                  <a:srgbClr val="FFFF00"/>
                </a:solidFill>
                <a:latin typeface="Calibri" pitchFamily="34" charset="0"/>
                <a:cs typeface="Calibri" pitchFamily="34" charset="0"/>
              </a:rPr>
              <a:t>20 joueurs</a:t>
            </a:r>
          </a:p>
        </p:txBody>
      </p:sp>
      <p:sp>
        <p:nvSpPr>
          <p:cNvPr id="61" name="Ellipse 60"/>
          <p:cNvSpPr/>
          <p:nvPr/>
        </p:nvSpPr>
        <p:spPr>
          <a:xfrm>
            <a:off x="5580063" y="115888"/>
            <a:ext cx="454025" cy="3524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fr-FR" sz="2400" b="1" dirty="0">
                <a:solidFill>
                  <a:srgbClr val="000000"/>
                </a:solidFill>
                <a:latin typeface="Calibri" pitchFamily="34" charset="0"/>
                <a:cs typeface="Calibri" pitchFamily="34" charset="0"/>
              </a:rPr>
              <a:t>2</a:t>
            </a:r>
          </a:p>
        </p:txBody>
      </p:sp>
      <p:sp>
        <p:nvSpPr>
          <p:cNvPr id="67" name="Ellipse 66"/>
          <p:cNvSpPr/>
          <p:nvPr/>
        </p:nvSpPr>
        <p:spPr>
          <a:xfrm>
            <a:off x="6084888" y="115888"/>
            <a:ext cx="454025" cy="3524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fr-FR" sz="2400" b="1" dirty="0">
                <a:solidFill>
                  <a:srgbClr val="000000"/>
                </a:solidFill>
                <a:latin typeface="Calibri" pitchFamily="34" charset="0"/>
                <a:cs typeface="Calibri" pitchFamily="34" charset="0"/>
              </a:rPr>
              <a:t>3</a:t>
            </a:r>
          </a:p>
        </p:txBody>
      </p:sp>
      <p:sp>
        <p:nvSpPr>
          <p:cNvPr id="68" name="Ellipse 67"/>
          <p:cNvSpPr/>
          <p:nvPr/>
        </p:nvSpPr>
        <p:spPr>
          <a:xfrm>
            <a:off x="8583613" y="485775"/>
            <a:ext cx="452437" cy="35083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fr-FR" sz="2400" b="1" dirty="0">
                <a:solidFill>
                  <a:srgbClr val="000000"/>
                </a:solidFill>
                <a:latin typeface="Calibri" pitchFamily="34" charset="0"/>
                <a:cs typeface="Calibri" pitchFamily="34" charset="0"/>
              </a:rPr>
              <a:t>1</a:t>
            </a:r>
          </a:p>
        </p:txBody>
      </p:sp>
      <p:sp>
        <p:nvSpPr>
          <p:cNvPr id="69" name="Ellipse 68"/>
          <p:cNvSpPr/>
          <p:nvPr/>
        </p:nvSpPr>
        <p:spPr>
          <a:xfrm>
            <a:off x="1104900" y="4725988"/>
            <a:ext cx="454025" cy="3524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fr-FR" sz="2400" b="1" dirty="0">
                <a:solidFill>
                  <a:srgbClr val="000000"/>
                </a:solidFill>
                <a:latin typeface="Calibri" pitchFamily="34" charset="0"/>
                <a:cs typeface="Calibri" pitchFamily="34" charset="0"/>
              </a:rPr>
              <a:t>2</a:t>
            </a:r>
          </a:p>
        </p:txBody>
      </p:sp>
    </p:spTree>
    <p:extLst>
      <p:ext uri="{BB962C8B-B14F-4D97-AF65-F5344CB8AC3E}">
        <p14:creationId xmlns:p14="http://schemas.microsoft.com/office/powerpoint/2010/main" val="3012206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84349">
                                            <p:txEl>
                                              <p:pRg st="1" end="1"/>
                                            </p:txEl>
                                          </p:spTgt>
                                        </p:tgtEl>
                                        <p:attrNameLst>
                                          <p:attrName>style.visibility</p:attrName>
                                        </p:attrNameLst>
                                      </p:cBhvr>
                                      <p:to>
                                        <p:strVal val="visible"/>
                                      </p:to>
                                    </p:set>
                                    <p:animEffect transition="in" filter="wipe(left)">
                                      <p:cBhvr>
                                        <p:cTn id="7" dur="2000"/>
                                        <p:tgtEl>
                                          <p:spTgt spid="184349">
                                            <p:txEl>
                                              <p:pRg st="1" end="1"/>
                                            </p:txEl>
                                          </p:spTgt>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 calcmode="lin" valueType="num">
                                      <p:cBhvr>
                                        <p:cTn id="10" dur="500" fill="hold"/>
                                        <p:tgtEl>
                                          <p:spTgt spid="68"/>
                                        </p:tgtEl>
                                        <p:attrNameLst>
                                          <p:attrName>ppt_w</p:attrName>
                                        </p:attrNameLst>
                                      </p:cBhvr>
                                      <p:tavLst>
                                        <p:tav tm="0">
                                          <p:val>
                                            <p:fltVal val="0"/>
                                          </p:val>
                                        </p:tav>
                                        <p:tav tm="100000">
                                          <p:val>
                                            <p:strVal val="#ppt_w"/>
                                          </p:val>
                                        </p:tav>
                                      </p:tavLst>
                                    </p:anim>
                                    <p:anim calcmode="lin" valueType="num">
                                      <p:cBhvr>
                                        <p:cTn id="11" dur="500" fill="hold"/>
                                        <p:tgtEl>
                                          <p:spTgt spid="68"/>
                                        </p:tgtEl>
                                        <p:attrNameLst>
                                          <p:attrName>ppt_h</p:attrName>
                                        </p:attrNameLst>
                                      </p:cBhvr>
                                      <p:tavLst>
                                        <p:tav tm="0">
                                          <p:val>
                                            <p:fltVal val="0"/>
                                          </p:val>
                                        </p:tav>
                                        <p:tav tm="100000">
                                          <p:val>
                                            <p:strVal val="#ppt_h"/>
                                          </p:val>
                                        </p:tav>
                                      </p:tavLst>
                                    </p:anim>
                                    <p:animEffect transition="in" filter="fade">
                                      <p:cBhvr>
                                        <p:cTn id="12" dur="500"/>
                                        <p:tgtEl>
                                          <p:spTgt spid="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500" fill="hold"/>
                                        <p:tgtEl>
                                          <p:spTgt spid="53"/>
                                        </p:tgtEl>
                                        <p:attrNameLst>
                                          <p:attrName>ppt_w</p:attrName>
                                        </p:attrNameLst>
                                      </p:cBhvr>
                                      <p:tavLst>
                                        <p:tav tm="0">
                                          <p:val>
                                            <p:fltVal val="0"/>
                                          </p:val>
                                        </p:tav>
                                        <p:tav tm="100000">
                                          <p:val>
                                            <p:strVal val="#ppt_w"/>
                                          </p:val>
                                        </p:tav>
                                      </p:tavLst>
                                    </p:anim>
                                    <p:anim calcmode="lin" valueType="num">
                                      <p:cBhvr>
                                        <p:cTn id="48" dur="500" fill="hold"/>
                                        <p:tgtEl>
                                          <p:spTgt spid="53"/>
                                        </p:tgtEl>
                                        <p:attrNameLst>
                                          <p:attrName>ppt_h</p:attrName>
                                        </p:attrNameLst>
                                      </p:cBhvr>
                                      <p:tavLst>
                                        <p:tav tm="0">
                                          <p:val>
                                            <p:fltVal val="0"/>
                                          </p:val>
                                        </p:tav>
                                        <p:tav tm="100000">
                                          <p:val>
                                            <p:strVal val="#ppt_h"/>
                                          </p:val>
                                        </p:tav>
                                      </p:tavLst>
                                    </p:anim>
                                    <p:animEffect transition="in" filter="fade">
                                      <p:cBhvr>
                                        <p:cTn id="49" dur="500"/>
                                        <p:tgtEl>
                                          <p:spTgt spid="5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4"/>
                                        </p:tgtEl>
                                        <p:attrNameLst>
                                          <p:attrName>style.visibility</p:attrName>
                                        </p:attrNameLst>
                                      </p:cBhvr>
                                      <p:to>
                                        <p:strVal val="visible"/>
                                      </p:to>
                                    </p:set>
                                    <p:anim calcmode="lin" valueType="num">
                                      <p:cBhvr>
                                        <p:cTn id="52" dur="500" fill="hold"/>
                                        <p:tgtEl>
                                          <p:spTgt spid="54"/>
                                        </p:tgtEl>
                                        <p:attrNameLst>
                                          <p:attrName>ppt_w</p:attrName>
                                        </p:attrNameLst>
                                      </p:cBhvr>
                                      <p:tavLst>
                                        <p:tav tm="0">
                                          <p:val>
                                            <p:fltVal val="0"/>
                                          </p:val>
                                        </p:tav>
                                        <p:tav tm="100000">
                                          <p:val>
                                            <p:strVal val="#ppt_w"/>
                                          </p:val>
                                        </p:tav>
                                      </p:tavLst>
                                    </p:anim>
                                    <p:anim calcmode="lin" valueType="num">
                                      <p:cBhvr>
                                        <p:cTn id="53" dur="500" fill="hold"/>
                                        <p:tgtEl>
                                          <p:spTgt spid="54"/>
                                        </p:tgtEl>
                                        <p:attrNameLst>
                                          <p:attrName>ppt_h</p:attrName>
                                        </p:attrNameLst>
                                      </p:cBhvr>
                                      <p:tavLst>
                                        <p:tav tm="0">
                                          <p:val>
                                            <p:fltVal val="0"/>
                                          </p:val>
                                        </p:tav>
                                        <p:tav tm="100000">
                                          <p:val>
                                            <p:strVal val="#ppt_h"/>
                                          </p:val>
                                        </p:tav>
                                      </p:tavLst>
                                    </p:anim>
                                    <p:animEffect transition="in" filter="fade">
                                      <p:cBhvr>
                                        <p:cTn id="54" dur="500"/>
                                        <p:tgtEl>
                                          <p:spTgt spid="54"/>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cBhvr>
                                        <p:cTn id="57" dur="500" fill="hold"/>
                                        <p:tgtEl>
                                          <p:spTgt spid="55"/>
                                        </p:tgtEl>
                                        <p:attrNameLst>
                                          <p:attrName>ppt_w</p:attrName>
                                        </p:attrNameLst>
                                      </p:cBhvr>
                                      <p:tavLst>
                                        <p:tav tm="0">
                                          <p:val>
                                            <p:fltVal val="0"/>
                                          </p:val>
                                        </p:tav>
                                        <p:tav tm="100000">
                                          <p:val>
                                            <p:strVal val="#ppt_w"/>
                                          </p:val>
                                        </p:tav>
                                      </p:tavLst>
                                    </p:anim>
                                    <p:anim calcmode="lin" valueType="num">
                                      <p:cBhvr>
                                        <p:cTn id="58" dur="500" fill="hold"/>
                                        <p:tgtEl>
                                          <p:spTgt spid="55"/>
                                        </p:tgtEl>
                                        <p:attrNameLst>
                                          <p:attrName>ppt_h</p:attrName>
                                        </p:attrNameLst>
                                      </p:cBhvr>
                                      <p:tavLst>
                                        <p:tav tm="0">
                                          <p:val>
                                            <p:fltVal val="0"/>
                                          </p:val>
                                        </p:tav>
                                        <p:tav tm="100000">
                                          <p:val>
                                            <p:strVal val="#ppt_h"/>
                                          </p:val>
                                        </p:tav>
                                      </p:tavLst>
                                    </p:anim>
                                    <p:animEffect transition="in" filter="fade">
                                      <p:cBhvr>
                                        <p:cTn id="59" dur="500"/>
                                        <p:tgtEl>
                                          <p:spTgt spid="55"/>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56"/>
                                        </p:tgtEl>
                                        <p:attrNameLst>
                                          <p:attrName>style.visibility</p:attrName>
                                        </p:attrNameLst>
                                      </p:cBhvr>
                                      <p:to>
                                        <p:strVal val="visible"/>
                                      </p:to>
                                    </p:set>
                                    <p:anim calcmode="lin" valueType="num">
                                      <p:cBhvr>
                                        <p:cTn id="62" dur="500" fill="hold"/>
                                        <p:tgtEl>
                                          <p:spTgt spid="56"/>
                                        </p:tgtEl>
                                        <p:attrNameLst>
                                          <p:attrName>ppt_w</p:attrName>
                                        </p:attrNameLst>
                                      </p:cBhvr>
                                      <p:tavLst>
                                        <p:tav tm="0">
                                          <p:val>
                                            <p:fltVal val="0"/>
                                          </p:val>
                                        </p:tav>
                                        <p:tav tm="100000">
                                          <p:val>
                                            <p:strVal val="#ppt_w"/>
                                          </p:val>
                                        </p:tav>
                                      </p:tavLst>
                                    </p:anim>
                                    <p:anim calcmode="lin" valueType="num">
                                      <p:cBhvr>
                                        <p:cTn id="63" dur="500" fill="hold"/>
                                        <p:tgtEl>
                                          <p:spTgt spid="56"/>
                                        </p:tgtEl>
                                        <p:attrNameLst>
                                          <p:attrName>ppt_h</p:attrName>
                                        </p:attrNameLst>
                                      </p:cBhvr>
                                      <p:tavLst>
                                        <p:tav tm="0">
                                          <p:val>
                                            <p:fltVal val="0"/>
                                          </p:val>
                                        </p:tav>
                                        <p:tav tm="100000">
                                          <p:val>
                                            <p:strVal val="#ppt_h"/>
                                          </p:val>
                                        </p:tav>
                                      </p:tavLst>
                                    </p:anim>
                                    <p:animEffect transition="in" filter="fade">
                                      <p:cBhvr>
                                        <p:cTn id="64" dur="500"/>
                                        <p:tgtEl>
                                          <p:spTgt spid="56"/>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p:cTn id="67" dur="500" fill="hold"/>
                                        <p:tgtEl>
                                          <p:spTgt spid="43"/>
                                        </p:tgtEl>
                                        <p:attrNameLst>
                                          <p:attrName>ppt_w</p:attrName>
                                        </p:attrNameLst>
                                      </p:cBhvr>
                                      <p:tavLst>
                                        <p:tav tm="0">
                                          <p:val>
                                            <p:fltVal val="0"/>
                                          </p:val>
                                        </p:tav>
                                        <p:tav tm="100000">
                                          <p:val>
                                            <p:strVal val="#ppt_w"/>
                                          </p:val>
                                        </p:tav>
                                      </p:tavLst>
                                    </p:anim>
                                    <p:anim calcmode="lin" valueType="num">
                                      <p:cBhvr>
                                        <p:cTn id="68" dur="500" fill="hold"/>
                                        <p:tgtEl>
                                          <p:spTgt spid="43"/>
                                        </p:tgtEl>
                                        <p:attrNameLst>
                                          <p:attrName>ppt_h</p:attrName>
                                        </p:attrNameLst>
                                      </p:cBhvr>
                                      <p:tavLst>
                                        <p:tav tm="0">
                                          <p:val>
                                            <p:fltVal val="0"/>
                                          </p:val>
                                        </p:tav>
                                        <p:tav tm="100000">
                                          <p:val>
                                            <p:strVal val="#ppt_h"/>
                                          </p:val>
                                        </p:tav>
                                      </p:tavLst>
                                    </p:anim>
                                    <p:animEffect transition="in" filter="fade">
                                      <p:cBhvr>
                                        <p:cTn id="69" dur="500"/>
                                        <p:tgtEl>
                                          <p:spTgt spid="43"/>
                                        </p:tgtEl>
                                      </p:cBhvr>
                                    </p:animEffect>
                                  </p:childTnLst>
                                </p:cTn>
                              </p:par>
                              <p:par>
                                <p:cTn id="70" presetID="53" presetClass="entr" presetSubtype="16" fill="hold" nodeType="withEffect">
                                  <p:stCondLst>
                                    <p:cond delay="0"/>
                                  </p:stCondLst>
                                  <p:childTnLst>
                                    <p:set>
                                      <p:cBhvr>
                                        <p:cTn id="71" dur="1" fill="hold">
                                          <p:stCondLst>
                                            <p:cond delay="0"/>
                                          </p:stCondLst>
                                        </p:cTn>
                                        <p:tgtEl>
                                          <p:spTgt spid="73"/>
                                        </p:tgtEl>
                                        <p:attrNameLst>
                                          <p:attrName>style.visibility</p:attrName>
                                        </p:attrNameLst>
                                      </p:cBhvr>
                                      <p:to>
                                        <p:strVal val="visible"/>
                                      </p:to>
                                    </p:set>
                                    <p:anim calcmode="lin" valueType="num">
                                      <p:cBhvr>
                                        <p:cTn id="72" dur="500" fill="hold"/>
                                        <p:tgtEl>
                                          <p:spTgt spid="73"/>
                                        </p:tgtEl>
                                        <p:attrNameLst>
                                          <p:attrName>ppt_w</p:attrName>
                                        </p:attrNameLst>
                                      </p:cBhvr>
                                      <p:tavLst>
                                        <p:tav tm="0">
                                          <p:val>
                                            <p:fltVal val="0"/>
                                          </p:val>
                                        </p:tav>
                                        <p:tav tm="100000">
                                          <p:val>
                                            <p:strVal val="#ppt_w"/>
                                          </p:val>
                                        </p:tav>
                                      </p:tavLst>
                                    </p:anim>
                                    <p:anim calcmode="lin" valueType="num">
                                      <p:cBhvr>
                                        <p:cTn id="73" dur="500" fill="hold"/>
                                        <p:tgtEl>
                                          <p:spTgt spid="73"/>
                                        </p:tgtEl>
                                        <p:attrNameLst>
                                          <p:attrName>ppt_h</p:attrName>
                                        </p:attrNameLst>
                                      </p:cBhvr>
                                      <p:tavLst>
                                        <p:tav tm="0">
                                          <p:val>
                                            <p:fltVal val="0"/>
                                          </p:val>
                                        </p:tav>
                                        <p:tav tm="100000">
                                          <p:val>
                                            <p:strVal val="#ppt_h"/>
                                          </p:val>
                                        </p:tav>
                                      </p:tavLst>
                                    </p:anim>
                                    <p:animEffect transition="in" filter="fade">
                                      <p:cBhvr>
                                        <p:cTn id="74" dur="500"/>
                                        <p:tgtEl>
                                          <p:spTgt spid="73"/>
                                        </p:tgtEl>
                                      </p:cBhvr>
                                    </p:animEffect>
                                  </p:childTnLst>
                                </p:cTn>
                              </p:par>
                              <p:par>
                                <p:cTn id="75" presetID="53" presetClass="entr" presetSubtype="16" fill="hold" nodeType="withEffect">
                                  <p:stCondLst>
                                    <p:cond delay="0"/>
                                  </p:stCondLst>
                                  <p:childTnLst>
                                    <p:set>
                                      <p:cBhvr>
                                        <p:cTn id="76" dur="1" fill="hold">
                                          <p:stCondLst>
                                            <p:cond delay="0"/>
                                          </p:stCondLst>
                                        </p:cTn>
                                        <p:tgtEl>
                                          <p:spTgt spid="57"/>
                                        </p:tgtEl>
                                        <p:attrNameLst>
                                          <p:attrName>style.visibility</p:attrName>
                                        </p:attrNameLst>
                                      </p:cBhvr>
                                      <p:to>
                                        <p:strVal val="visible"/>
                                      </p:to>
                                    </p:set>
                                    <p:anim calcmode="lin" valueType="num">
                                      <p:cBhvr>
                                        <p:cTn id="77" dur="500" fill="hold"/>
                                        <p:tgtEl>
                                          <p:spTgt spid="57"/>
                                        </p:tgtEl>
                                        <p:attrNameLst>
                                          <p:attrName>ppt_w</p:attrName>
                                        </p:attrNameLst>
                                      </p:cBhvr>
                                      <p:tavLst>
                                        <p:tav tm="0">
                                          <p:val>
                                            <p:fltVal val="0"/>
                                          </p:val>
                                        </p:tav>
                                        <p:tav tm="100000">
                                          <p:val>
                                            <p:strVal val="#ppt_w"/>
                                          </p:val>
                                        </p:tav>
                                      </p:tavLst>
                                    </p:anim>
                                    <p:anim calcmode="lin" valueType="num">
                                      <p:cBhvr>
                                        <p:cTn id="78" dur="500" fill="hold"/>
                                        <p:tgtEl>
                                          <p:spTgt spid="57"/>
                                        </p:tgtEl>
                                        <p:attrNameLst>
                                          <p:attrName>ppt_h</p:attrName>
                                        </p:attrNameLst>
                                      </p:cBhvr>
                                      <p:tavLst>
                                        <p:tav tm="0">
                                          <p:val>
                                            <p:fltVal val="0"/>
                                          </p:val>
                                        </p:tav>
                                        <p:tav tm="100000">
                                          <p:val>
                                            <p:strVal val="#ppt_h"/>
                                          </p:val>
                                        </p:tav>
                                      </p:tavLst>
                                    </p:anim>
                                    <p:animEffect transition="in" filter="fade">
                                      <p:cBhvr>
                                        <p:cTn id="79" dur="500"/>
                                        <p:tgtEl>
                                          <p:spTgt spid="57"/>
                                        </p:tgtEl>
                                      </p:cBhvr>
                                    </p:animEffect>
                                  </p:childTnLst>
                                </p:cTn>
                              </p:par>
                              <p:par>
                                <p:cTn id="80" presetID="53" presetClass="entr" presetSubtype="16" fill="hold" nodeType="withEffect">
                                  <p:stCondLst>
                                    <p:cond delay="0"/>
                                  </p:stCondLst>
                                  <p:childTnLst>
                                    <p:set>
                                      <p:cBhvr>
                                        <p:cTn id="81" dur="1" fill="hold">
                                          <p:stCondLst>
                                            <p:cond delay="0"/>
                                          </p:stCondLst>
                                        </p:cTn>
                                        <p:tgtEl>
                                          <p:spTgt spid="59"/>
                                        </p:tgtEl>
                                        <p:attrNameLst>
                                          <p:attrName>style.visibility</p:attrName>
                                        </p:attrNameLst>
                                      </p:cBhvr>
                                      <p:to>
                                        <p:strVal val="visible"/>
                                      </p:to>
                                    </p:set>
                                    <p:anim calcmode="lin" valueType="num">
                                      <p:cBhvr>
                                        <p:cTn id="82" dur="500" fill="hold"/>
                                        <p:tgtEl>
                                          <p:spTgt spid="59"/>
                                        </p:tgtEl>
                                        <p:attrNameLst>
                                          <p:attrName>ppt_w</p:attrName>
                                        </p:attrNameLst>
                                      </p:cBhvr>
                                      <p:tavLst>
                                        <p:tav tm="0">
                                          <p:val>
                                            <p:fltVal val="0"/>
                                          </p:val>
                                        </p:tav>
                                        <p:tav tm="100000">
                                          <p:val>
                                            <p:strVal val="#ppt_w"/>
                                          </p:val>
                                        </p:tav>
                                      </p:tavLst>
                                    </p:anim>
                                    <p:anim calcmode="lin" valueType="num">
                                      <p:cBhvr>
                                        <p:cTn id="83" dur="500" fill="hold"/>
                                        <p:tgtEl>
                                          <p:spTgt spid="59"/>
                                        </p:tgtEl>
                                        <p:attrNameLst>
                                          <p:attrName>ppt_h</p:attrName>
                                        </p:attrNameLst>
                                      </p:cBhvr>
                                      <p:tavLst>
                                        <p:tav tm="0">
                                          <p:val>
                                            <p:fltVal val="0"/>
                                          </p:val>
                                        </p:tav>
                                        <p:tav tm="100000">
                                          <p:val>
                                            <p:strVal val="#ppt_h"/>
                                          </p:val>
                                        </p:tav>
                                      </p:tavLst>
                                    </p:anim>
                                    <p:animEffect transition="in" filter="fade">
                                      <p:cBhvr>
                                        <p:cTn id="84" dur="500"/>
                                        <p:tgtEl>
                                          <p:spTgt spid="59"/>
                                        </p:tgtEl>
                                      </p:cBhvr>
                                    </p:animEffect>
                                  </p:childTnLst>
                                </p:cTn>
                              </p:par>
                              <p:par>
                                <p:cTn id="85" presetID="53" presetClass="entr" presetSubtype="16" fill="hold" nodeType="withEffect">
                                  <p:stCondLst>
                                    <p:cond delay="0"/>
                                  </p:stCondLst>
                                  <p:childTnLst>
                                    <p:set>
                                      <p:cBhvr>
                                        <p:cTn id="86" dur="1" fill="hold">
                                          <p:stCondLst>
                                            <p:cond delay="0"/>
                                          </p:stCondLst>
                                        </p:cTn>
                                        <p:tgtEl>
                                          <p:spTgt spid="62"/>
                                        </p:tgtEl>
                                        <p:attrNameLst>
                                          <p:attrName>style.visibility</p:attrName>
                                        </p:attrNameLst>
                                      </p:cBhvr>
                                      <p:to>
                                        <p:strVal val="visible"/>
                                      </p:to>
                                    </p:set>
                                    <p:anim calcmode="lin" valueType="num">
                                      <p:cBhvr>
                                        <p:cTn id="87" dur="500" fill="hold"/>
                                        <p:tgtEl>
                                          <p:spTgt spid="62"/>
                                        </p:tgtEl>
                                        <p:attrNameLst>
                                          <p:attrName>ppt_w</p:attrName>
                                        </p:attrNameLst>
                                      </p:cBhvr>
                                      <p:tavLst>
                                        <p:tav tm="0">
                                          <p:val>
                                            <p:fltVal val="0"/>
                                          </p:val>
                                        </p:tav>
                                        <p:tav tm="100000">
                                          <p:val>
                                            <p:strVal val="#ppt_w"/>
                                          </p:val>
                                        </p:tav>
                                      </p:tavLst>
                                    </p:anim>
                                    <p:anim calcmode="lin" valueType="num">
                                      <p:cBhvr>
                                        <p:cTn id="88" dur="500" fill="hold"/>
                                        <p:tgtEl>
                                          <p:spTgt spid="62"/>
                                        </p:tgtEl>
                                        <p:attrNameLst>
                                          <p:attrName>ppt_h</p:attrName>
                                        </p:attrNameLst>
                                      </p:cBhvr>
                                      <p:tavLst>
                                        <p:tav tm="0">
                                          <p:val>
                                            <p:fltVal val="0"/>
                                          </p:val>
                                        </p:tav>
                                        <p:tav tm="100000">
                                          <p:val>
                                            <p:strVal val="#ppt_h"/>
                                          </p:val>
                                        </p:tav>
                                      </p:tavLst>
                                    </p:anim>
                                    <p:animEffect transition="in" filter="fade">
                                      <p:cBhvr>
                                        <p:cTn id="89" dur="500"/>
                                        <p:tgtEl>
                                          <p:spTgt spid="62"/>
                                        </p:tgtEl>
                                      </p:cBhvr>
                                    </p:animEffect>
                                  </p:childTnLst>
                                </p:cTn>
                              </p:par>
                              <p:par>
                                <p:cTn id="90" presetID="53" presetClass="entr" presetSubtype="16" fill="hold" nodeType="withEffect">
                                  <p:stCondLst>
                                    <p:cond delay="0"/>
                                  </p:stCondLst>
                                  <p:childTnLst>
                                    <p:set>
                                      <p:cBhvr>
                                        <p:cTn id="91" dur="1" fill="hold">
                                          <p:stCondLst>
                                            <p:cond delay="0"/>
                                          </p:stCondLst>
                                        </p:cTn>
                                        <p:tgtEl>
                                          <p:spTgt spid="85"/>
                                        </p:tgtEl>
                                        <p:attrNameLst>
                                          <p:attrName>style.visibility</p:attrName>
                                        </p:attrNameLst>
                                      </p:cBhvr>
                                      <p:to>
                                        <p:strVal val="visible"/>
                                      </p:to>
                                    </p:set>
                                    <p:anim calcmode="lin" valueType="num">
                                      <p:cBhvr>
                                        <p:cTn id="92" dur="500" fill="hold"/>
                                        <p:tgtEl>
                                          <p:spTgt spid="85"/>
                                        </p:tgtEl>
                                        <p:attrNameLst>
                                          <p:attrName>ppt_w</p:attrName>
                                        </p:attrNameLst>
                                      </p:cBhvr>
                                      <p:tavLst>
                                        <p:tav tm="0">
                                          <p:val>
                                            <p:fltVal val="0"/>
                                          </p:val>
                                        </p:tav>
                                        <p:tav tm="100000">
                                          <p:val>
                                            <p:strVal val="#ppt_w"/>
                                          </p:val>
                                        </p:tav>
                                      </p:tavLst>
                                    </p:anim>
                                    <p:anim calcmode="lin" valueType="num">
                                      <p:cBhvr>
                                        <p:cTn id="93" dur="500" fill="hold"/>
                                        <p:tgtEl>
                                          <p:spTgt spid="85"/>
                                        </p:tgtEl>
                                        <p:attrNameLst>
                                          <p:attrName>ppt_h</p:attrName>
                                        </p:attrNameLst>
                                      </p:cBhvr>
                                      <p:tavLst>
                                        <p:tav tm="0">
                                          <p:val>
                                            <p:fltVal val="0"/>
                                          </p:val>
                                        </p:tav>
                                        <p:tav tm="100000">
                                          <p:val>
                                            <p:strVal val="#ppt_h"/>
                                          </p:val>
                                        </p:tav>
                                      </p:tavLst>
                                    </p:anim>
                                    <p:animEffect transition="in" filter="fade">
                                      <p:cBhvr>
                                        <p:cTn id="94" dur="500"/>
                                        <p:tgtEl>
                                          <p:spTgt spid="85"/>
                                        </p:tgtEl>
                                      </p:cBhvr>
                                    </p:animEffect>
                                  </p:childTnLst>
                                </p:cTn>
                              </p:par>
                              <p:par>
                                <p:cTn id="95" presetID="53" presetClass="entr" presetSubtype="16" fill="hold" nodeType="withEffect">
                                  <p:stCondLst>
                                    <p:cond delay="0"/>
                                  </p:stCondLst>
                                  <p:childTnLst>
                                    <p:set>
                                      <p:cBhvr>
                                        <p:cTn id="96" dur="1" fill="hold">
                                          <p:stCondLst>
                                            <p:cond delay="0"/>
                                          </p:stCondLst>
                                        </p:cTn>
                                        <p:tgtEl>
                                          <p:spTgt spid="86"/>
                                        </p:tgtEl>
                                        <p:attrNameLst>
                                          <p:attrName>style.visibility</p:attrName>
                                        </p:attrNameLst>
                                      </p:cBhvr>
                                      <p:to>
                                        <p:strVal val="visible"/>
                                      </p:to>
                                    </p:set>
                                    <p:anim calcmode="lin" valueType="num">
                                      <p:cBhvr>
                                        <p:cTn id="97" dur="500" fill="hold"/>
                                        <p:tgtEl>
                                          <p:spTgt spid="86"/>
                                        </p:tgtEl>
                                        <p:attrNameLst>
                                          <p:attrName>ppt_w</p:attrName>
                                        </p:attrNameLst>
                                      </p:cBhvr>
                                      <p:tavLst>
                                        <p:tav tm="0">
                                          <p:val>
                                            <p:fltVal val="0"/>
                                          </p:val>
                                        </p:tav>
                                        <p:tav tm="100000">
                                          <p:val>
                                            <p:strVal val="#ppt_w"/>
                                          </p:val>
                                        </p:tav>
                                      </p:tavLst>
                                    </p:anim>
                                    <p:anim calcmode="lin" valueType="num">
                                      <p:cBhvr>
                                        <p:cTn id="98" dur="500" fill="hold"/>
                                        <p:tgtEl>
                                          <p:spTgt spid="86"/>
                                        </p:tgtEl>
                                        <p:attrNameLst>
                                          <p:attrName>ppt_h</p:attrName>
                                        </p:attrNameLst>
                                      </p:cBhvr>
                                      <p:tavLst>
                                        <p:tav tm="0">
                                          <p:val>
                                            <p:fltVal val="0"/>
                                          </p:val>
                                        </p:tav>
                                        <p:tav tm="100000">
                                          <p:val>
                                            <p:strVal val="#ppt_h"/>
                                          </p:val>
                                        </p:tav>
                                      </p:tavLst>
                                    </p:anim>
                                    <p:animEffect transition="in" filter="fade">
                                      <p:cBhvr>
                                        <p:cTn id="99" dur="500"/>
                                        <p:tgtEl>
                                          <p:spTgt spid="86"/>
                                        </p:tgtEl>
                                      </p:cBhvr>
                                    </p:animEffect>
                                  </p:childTnLst>
                                </p:cTn>
                              </p:par>
                              <p:par>
                                <p:cTn id="100" presetID="53" presetClass="entr" presetSubtype="16" fill="hold" nodeType="withEffect">
                                  <p:stCondLst>
                                    <p:cond delay="0"/>
                                  </p:stCondLst>
                                  <p:childTnLst>
                                    <p:set>
                                      <p:cBhvr>
                                        <p:cTn id="101" dur="1" fill="hold">
                                          <p:stCondLst>
                                            <p:cond delay="0"/>
                                          </p:stCondLst>
                                        </p:cTn>
                                        <p:tgtEl>
                                          <p:spTgt spid="87"/>
                                        </p:tgtEl>
                                        <p:attrNameLst>
                                          <p:attrName>style.visibility</p:attrName>
                                        </p:attrNameLst>
                                      </p:cBhvr>
                                      <p:to>
                                        <p:strVal val="visible"/>
                                      </p:to>
                                    </p:set>
                                    <p:anim calcmode="lin" valueType="num">
                                      <p:cBhvr>
                                        <p:cTn id="102" dur="500" fill="hold"/>
                                        <p:tgtEl>
                                          <p:spTgt spid="87"/>
                                        </p:tgtEl>
                                        <p:attrNameLst>
                                          <p:attrName>ppt_w</p:attrName>
                                        </p:attrNameLst>
                                      </p:cBhvr>
                                      <p:tavLst>
                                        <p:tav tm="0">
                                          <p:val>
                                            <p:fltVal val="0"/>
                                          </p:val>
                                        </p:tav>
                                        <p:tav tm="100000">
                                          <p:val>
                                            <p:strVal val="#ppt_w"/>
                                          </p:val>
                                        </p:tav>
                                      </p:tavLst>
                                    </p:anim>
                                    <p:anim calcmode="lin" valueType="num">
                                      <p:cBhvr>
                                        <p:cTn id="103" dur="500" fill="hold"/>
                                        <p:tgtEl>
                                          <p:spTgt spid="87"/>
                                        </p:tgtEl>
                                        <p:attrNameLst>
                                          <p:attrName>ppt_h</p:attrName>
                                        </p:attrNameLst>
                                      </p:cBhvr>
                                      <p:tavLst>
                                        <p:tav tm="0">
                                          <p:val>
                                            <p:fltVal val="0"/>
                                          </p:val>
                                        </p:tav>
                                        <p:tav tm="100000">
                                          <p:val>
                                            <p:strVal val="#ppt_h"/>
                                          </p:val>
                                        </p:tav>
                                      </p:tavLst>
                                    </p:anim>
                                    <p:animEffect transition="in" filter="fade">
                                      <p:cBhvr>
                                        <p:cTn id="104" dur="500"/>
                                        <p:tgtEl>
                                          <p:spTgt spid="87"/>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7"/>
                                        </p:tgtEl>
                                        <p:attrNameLst>
                                          <p:attrName>style.visibility</p:attrName>
                                        </p:attrNameLst>
                                      </p:cBhvr>
                                      <p:to>
                                        <p:strVal val="visible"/>
                                      </p:to>
                                    </p:set>
                                    <p:anim calcmode="lin" valueType="num">
                                      <p:cBhvr>
                                        <p:cTn id="107" dur="500" fill="hold"/>
                                        <p:tgtEl>
                                          <p:spTgt spid="7"/>
                                        </p:tgtEl>
                                        <p:attrNameLst>
                                          <p:attrName>ppt_w</p:attrName>
                                        </p:attrNameLst>
                                      </p:cBhvr>
                                      <p:tavLst>
                                        <p:tav tm="0">
                                          <p:val>
                                            <p:fltVal val="0"/>
                                          </p:val>
                                        </p:tav>
                                        <p:tav tm="100000">
                                          <p:val>
                                            <p:strVal val="#ppt_w"/>
                                          </p:val>
                                        </p:tav>
                                      </p:tavLst>
                                    </p:anim>
                                    <p:anim calcmode="lin" valueType="num">
                                      <p:cBhvr>
                                        <p:cTn id="108" dur="500" fill="hold"/>
                                        <p:tgtEl>
                                          <p:spTgt spid="7"/>
                                        </p:tgtEl>
                                        <p:attrNameLst>
                                          <p:attrName>ppt_h</p:attrName>
                                        </p:attrNameLst>
                                      </p:cBhvr>
                                      <p:tavLst>
                                        <p:tav tm="0">
                                          <p:val>
                                            <p:fltVal val="0"/>
                                          </p:val>
                                        </p:tav>
                                        <p:tav tm="100000">
                                          <p:val>
                                            <p:strVal val="#ppt_h"/>
                                          </p:val>
                                        </p:tav>
                                      </p:tavLst>
                                    </p:anim>
                                    <p:animEffect transition="in" filter="fade">
                                      <p:cBhvr>
                                        <p:cTn id="109" dur="500"/>
                                        <p:tgtEl>
                                          <p:spTgt spid="7"/>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8"/>
                                        </p:tgtEl>
                                        <p:attrNameLst>
                                          <p:attrName>style.visibility</p:attrName>
                                        </p:attrNameLst>
                                      </p:cBhvr>
                                      <p:to>
                                        <p:strVal val="visible"/>
                                      </p:to>
                                    </p:set>
                                    <p:anim calcmode="lin" valueType="num">
                                      <p:cBhvr>
                                        <p:cTn id="112" dur="500" fill="hold"/>
                                        <p:tgtEl>
                                          <p:spTgt spid="8"/>
                                        </p:tgtEl>
                                        <p:attrNameLst>
                                          <p:attrName>ppt_w</p:attrName>
                                        </p:attrNameLst>
                                      </p:cBhvr>
                                      <p:tavLst>
                                        <p:tav tm="0">
                                          <p:val>
                                            <p:fltVal val="0"/>
                                          </p:val>
                                        </p:tav>
                                        <p:tav tm="100000">
                                          <p:val>
                                            <p:strVal val="#ppt_w"/>
                                          </p:val>
                                        </p:tav>
                                      </p:tavLst>
                                    </p:anim>
                                    <p:anim calcmode="lin" valueType="num">
                                      <p:cBhvr>
                                        <p:cTn id="113" dur="500" fill="hold"/>
                                        <p:tgtEl>
                                          <p:spTgt spid="8"/>
                                        </p:tgtEl>
                                        <p:attrNameLst>
                                          <p:attrName>ppt_h</p:attrName>
                                        </p:attrNameLst>
                                      </p:cBhvr>
                                      <p:tavLst>
                                        <p:tav tm="0">
                                          <p:val>
                                            <p:fltVal val="0"/>
                                          </p:val>
                                        </p:tav>
                                        <p:tav tm="100000">
                                          <p:val>
                                            <p:strVal val="#ppt_h"/>
                                          </p:val>
                                        </p:tav>
                                      </p:tavLst>
                                    </p:anim>
                                    <p:animEffect transition="in" filter="fade">
                                      <p:cBhvr>
                                        <p:cTn id="114" dur="500"/>
                                        <p:tgtEl>
                                          <p:spTgt spid="8"/>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8" fill="hold" nodeType="clickEffect">
                                  <p:stCondLst>
                                    <p:cond delay="0"/>
                                  </p:stCondLst>
                                  <p:childTnLst>
                                    <p:set>
                                      <p:cBhvr>
                                        <p:cTn id="118" dur="1" fill="hold">
                                          <p:stCondLst>
                                            <p:cond delay="0"/>
                                          </p:stCondLst>
                                        </p:cTn>
                                        <p:tgtEl>
                                          <p:spTgt spid="184349">
                                            <p:txEl>
                                              <p:pRg st="0" end="0"/>
                                            </p:txEl>
                                          </p:spTgt>
                                        </p:tgtEl>
                                        <p:attrNameLst>
                                          <p:attrName>style.visibility</p:attrName>
                                        </p:attrNameLst>
                                      </p:cBhvr>
                                      <p:to>
                                        <p:strVal val="visible"/>
                                      </p:to>
                                    </p:set>
                                    <p:animEffect transition="in" filter="wipe(left)">
                                      <p:cBhvr>
                                        <p:cTn id="119" dur="2000"/>
                                        <p:tgtEl>
                                          <p:spTgt spid="184349">
                                            <p:txEl>
                                              <p:pRg st="0" end="0"/>
                                            </p:txEl>
                                          </p:spTgt>
                                        </p:tgtEl>
                                      </p:cBhvr>
                                    </p:animEffect>
                                  </p:childTnLst>
                                </p:cTn>
                              </p:par>
                              <p:par>
                                <p:cTn id="120" presetID="22" presetClass="entr" presetSubtype="8" fill="hold" grpId="0" nodeType="withEffect">
                                  <p:stCondLst>
                                    <p:cond delay="0"/>
                                  </p:stCondLst>
                                  <p:childTnLst>
                                    <p:set>
                                      <p:cBhvr>
                                        <p:cTn id="121" dur="1" fill="hold">
                                          <p:stCondLst>
                                            <p:cond delay="0"/>
                                          </p:stCondLst>
                                        </p:cTn>
                                        <p:tgtEl>
                                          <p:spTgt spid="61"/>
                                        </p:tgtEl>
                                        <p:attrNameLst>
                                          <p:attrName>style.visibility</p:attrName>
                                        </p:attrNameLst>
                                      </p:cBhvr>
                                      <p:to>
                                        <p:strVal val="visible"/>
                                      </p:to>
                                    </p:set>
                                    <p:animEffect transition="in" filter="wipe(left)">
                                      <p:cBhvr>
                                        <p:cTn id="122" dur="1000"/>
                                        <p:tgtEl>
                                          <p:spTgt spid="61"/>
                                        </p:tgtEl>
                                      </p:cBhvr>
                                    </p:animEffect>
                                  </p:childTnLst>
                                </p:cTn>
                              </p:par>
                              <p:par>
                                <p:cTn id="123" presetID="22" presetClass="entr" presetSubtype="4" fill="hold" grpId="0" nodeType="withEffect">
                                  <p:stCondLst>
                                    <p:cond delay="0"/>
                                  </p:stCondLst>
                                  <p:childTnLst>
                                    <p:set>
                                      <p:cBhvr>
                                        <p:cTn id="124" dur="1" fill="hold">
                                          <p:stCondLst>
                                            <p:cond delay="0"/>
                                          </p:stCondLst>
                                        </p:cTn>
                                        <p:tgtEl>
                                          <p:spTgt spid="67"/>
                                        </p:tgtEl>
                                        <p:attrNameLst>
                                          <p:attrName>style.visibility</p:attrName>
                                        </p:attrNameLst>
                                      </p:cBhvr>
                                      <p:to>
                                        <p:strVal val="visible"/>
                                      </p:to>
                                    </p:set>
                                    <p:animEffect transition="in" filter="wipe(down)">
                                      <p:cBhvr>
                                        <p:cTn id="125" dur="1000"/>
                                        <p:tgtEl>
                                          <p:spTgt spid="67"/>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4" fill="hold" nodeType="clickEffect">
                                  <p:stCondLst>
                                    <p:cond delay="0"/>
                                  </p:stCondLst>
                                  <p:childTnLst>
                                    <p:set>
                                      <p:cBhvr>
                                        <p:cTn id="129" dur="1" fill="hold">
                                          <p:stCondLst>
                                            <p:cond delay="0"/>
                                          </p:stCondLst>
                                        </p:cTn>
                                        <p:tgtEl>
                                          <p:spTgt spid="63"/>
                                        </p:tgtEl>
                                        <p:attrNameLst>
                                          <p:attrName>style.visibility</p:attrName>
                                        </p:attrNameLst>
                                      </p:cBhvr>
                                      <p:to>
                                        <p:strVal val="visible"/>
                                      </p:to>
                                    </p:set>
                                    <p:animEffect transition="in" filter="wipe(down)">
                                      <p:cBhvr>
                                        <p:cTn id="130" dur="1000"/>
                                        <p:tgtEl>
                                          <p:spTgt spid="63"/>
                                        </p:tgtEl>
                                      </p:cBhvr>
                                    </p:animEffect>
                                  </p:childTnLst>
                                </p:cTn>
                              </p:par>
                              <p:par>
                                <p:cTn id="131" presetID="22" presetClass="entr" presetSubtype="4" fill="hold" nodeType="withEffect">
                                  <p:stCondLst>
                                    <p:cond delay="0"/>
                                  </p:stCondLst>
                                  <p:childTnLst>
                                    <p:set>
                                      <p:cBhvr>
                                        <p:cTn id="132" dur="1" fill="hold">
                                          <p:stCondLst>
                                            <p:cond delay="0"/>
                                          </p:stCondLst>
                                        </p:cTn>
                                        <p:tgtEl>
                                          <p:spTgt spid="64"/>
                                        </p:tgtEl>
                                        <p:attrNameLst>
                                          <p:attrName>style.visibility</p:attrName>
                                        </p:attrNameLst>
                                      </p:cBhvr>
                                      <p:to>
                                        <p:strVal val="visible"/>
                                      </p:to>
                                    </p:set>
                                    <p:animEffect transition="in" filter="wipe(down)">
                                      <p:cBhvr>
                                        <p:cTn id="133" dur="1000"/>
                                        <p:tgtEl>
                                          <p:spTgt spid="64"/>
                                        </p:tgtEl>
                                      </p:cBhvr>
                                    </p:animEffect>
                                  </p:childTnLst>
                                </p:cTn>
                              </p:par>
                              <p:par>
                                <p:cTn id="134" presetID="22" presetClass="entr" presetSubtype="4" fill="hold" nodeType="withEffect">
                                  <p:stCondLst>
                                    <p:cond delay="0"/>
                                  </p:stCondLst>
                                  <p:childTnLst>
                                    <p:set>
                                      <p:cBhvr>
                                        <p:cTn id="135" dur="1" fill="hold">
                                          <p:stCondLst>
                                            <p:cond delay="0"/>
                                          </p:stCondLst>
                                        </p:cTn>
                                        <p:tgtEl>
                                          <p:spTgt spid="66"/>
                                        </p:tgtEl>
                                        <p:attrNameLst>
                                          <p:attrName>style.visibility</p:attrName>
                                        </p:attrNameLst>
                                      </p:cBhvr>
                                      <p:to>
                                        <p:strVal val="visible"/>
                                      </p:to>
                                    </p:set>
                                    <p:animEffect transition="in" filter="wipe(down)">
                                      <p:cBhvr>
                                        <p:cTn id="136" dur="1000"/>
                                        <p:tgtEl>
                                          <p:spTgt spid="66"/>
                                        </p:tgtEl>
                                      </p:cBhvr>
                                    </p:animEffect>
                                  </p:childTnLst>
                                </p:cTn>
                              </p:par>
                              <p:par>
                                <p:cTn id="137" presetID="22" presetClass="entr" presetSubtype="4" fill="hold" nodeType="withEffect">
                                  <p:stCondLst>
                                    <p:cond delay="0"/>
                                  </p:stCondLst>
                                  <p:childTnLst>
                                    <p:set>
                                      <p:cBhvr>
                                        <p:cTn id="138" dur="1" fill="hold">
                                          <p:stCondLst>
                                            <p:cond delay="0"/>
                                          </p:stCondLst>
                                        </p:cTn>
                                        <p:tgtEl>
                                          <p:spTgt spid="79"/>
                                        </p:tgtEl>
                                        <p:attrNameLst>
                                          <p:attrName>style.visibility</p:attrName>
                                        </p:attrNameLst>
                                      </p:cBhvr>
                                      <p:to>
                                        <p:strVal val="visible"/>
                                      </p:to>
                                    </p:set>
                                    <p:animEffect transition="in" filter="wipe(down)">
                                      <p:cBhvr>
                                        <p:cTn id="139" dur="1000"/>
                                        <p:tgtEl>
                                          <p:spTgt spid="79"/>
                                        </p:tgtEl>
                                      </p:cBhvr>
                                    </p:animEffect>
                                  </p:childTnLst>
                                </p:cTn>
                              </p:par>
                              <p:par>
                                <p:cTn id="140" presetID="22" presetClass="entr" presetSubtype="4" fill="hold" nodeType="withEffect">
                                  <p:stCondLst>
                                    <p:cond delay="0"/>
                                  </p:stCondLst>
                                  <p:childTnLst>
                                    <p:set>
                                      <p:cBhvr>
                                        <p:cTn id="141" dur="1" fill="hold">
                                          <p:stCondLst>
                                            <p:cond delay="0"/>
                                          </p:stCondLst>
                                        </p:cTn>
                                        <p:tgtEl>
                                          <p:spTgt spid="80"/>
                                        </p:tgtEl>
                                        <p:attrNameLst>
                                          <p:attrName>style.visibility</p:attrName>
                                        </p:attrNameLst>
                                      </p:cBhvr>
                                      <p:to>
                                        <p:strVal val="visible"/>
                                      </p:to>
                                    </p:set>
                                    <p:animEffect transition="in" filter="wipe(down)">
                                      <p:cBhvr>
                                        <p:cTn id="142" dur="1000"/>
                                        <p:tgtEl>
                                          <p:spTgt spid="80"/>
                                        </p:tgtEl>
                                      </p:cBhvr>
                                    </p:animEffect>
                                  </p:childTnLst>
                                </p:cTn>
                              </p:par>
                              <p:par>
                                <p:cTn id="143" presetID="22" presetClass="entr" presetSubtype="4" fill="hold" nodeType="withEffect">
                                  <p:stCondLst>
                                    <p:cond delay="0"/>
                                  </p:stCondLst>
                                  <p:childTnLst>
                                    <p:set>
                                      <p:cBhvr>
                                        <p:cTn id="144" dur="1" fill="hold">
                                          <p:stCondLst>
                                            <p:cond delay="0"/>
                                          </p:stCondLst>
                                        </p:cTn>
                                        <p:tgtEl>
                                          <p:spTgt spid="81"/>
                                        </p:tgtEl>
                                        <p:attrNameLst>
                                          <p:attrName>style.visibility</p:attrName>
                                        </p:attrNameLst>
                                      </p:cBhvr>
                                      <p:to>
                                        <p:strVal val="visible"/>
                                      </p:to>
                                    </p:set>
                                    <p:animEffect transition="in" filter="wipe(down)">
                                      <p:cBhvr>
                                        <p:cTn id="145" dur="1000"/>
                                        <p:tgtEl>
                                          <p:spTgt spid="81"/>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5"/>
                                        </p:tgtEl>
                                        <p:attrNameLst>
                                          <p:attrName>style.visibility</p:attrName>
                                        </p:attrNameLst>
                                      </p:cBhvr>
                                      <p:to>
                                        <p:strVal val="visible"/>
                                      </p:to>
                                    </p:set>
                                    <p:animEffect transition="in" filter="wipe(down)">
                                      <p:cBhvr>
                                        <p:cTn id="148" dur="1000"/>
                                        <p:tgtEl>
                                          <p:spTgt spid="5"/>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88"/>
                                        </p:tgtEl>
                                        <p:attrNameLst>
                                          <p:attrName>style.visibility</p:attrName>
                                        </p:attrNameLst>
                                      </p:cBhvr>
                                      <p:to>
                                        <p:strVal val="visible"/>
                                      </p:to>
                                    </p:set>
                                    <p:animEffect transition="in" filter="wipe(down)">
                                      <p:cBhvr>
                                        <p:cTn id="151" dur="1000"/>
                                        <p:tgtEl>
                                          <p:spTgt spid="88"/>
                                        </p:tgtEl>
                                      </p:cBhvr>
                                    </p:animEffect>
                                  </p:childTnLst>
                                </p:cTn>
                              </p:par>
                              <p:par>
                                <p:cTn id="152" presetID="22" presetClass="entr" presetSubtype="4" fill="hold" grpId="0" nodeType="withEffect">
                                  <p:stCondLst>
                                    <p:cond delay="0"/>
                                  </p:stCondLst>
                                  <p:childTnLst>
                                    <p:set>
                                      <p:cBhvr>
                                        <p:cTn id="153" dur="1" fill="hold">
                                          <p:stCondLst>
                                            <p:cond delay="0"/>
                                          </p:stCondLst>
                                        </p:cTn>
                                        <p:tgtEl>
                                          <p:spTgt spid="89"/>
                                        </p:tgtEl>
                                        <p:attrNameLst>
                                          <p:attrName>style.visibility</p:attrName>
                                        </p:attrNameLst>
                                      </p:cBhvr>
                                      <p:to>
                                        <p:strVal val="visible"/>
                                      </p:to>
                                    </p:set>
                                    <p:animEffect transition="in" filter="wipe(down)">
                                      <p:cBhvr>
                                        <p:cTn id="154" dur="1000"/>
                                        <p:tgtEl>
                                          <p:spTgt spid="89"/>
                                        </p:tgtEl>
                                      </p:cBhvr>
                                    </p:animEffect>
                                  </p:childTnLst>
                                </p:cTn>
                              </p:par>
                              <p:par>
                                <p:cTn id="155" presetID="22" presetClass="entr" presetSubtype="4" fill="hold" grpId="0" nodeType="withEffect">
                                  <p:stCondLst>
                                    <p:cond delay="0"/>
                                  </p:stCondLst>
                                  <p:childTnLst>
                                    <p:set>
                                      <p:cBhvr>
                                        <p:cTn id="156" dur="1" fill="hold">
                                          <p:stCondLst>
                                            <p:cond delay="0"/>
                                          </p:stCondLst>
                                        </p:cTn>
                                        <p:tgtEl>
                                          <p:spTgt spid="90"/>
                                        </p:tgtEl>
                                        <p:attrNameLst>
                                          <p:attrName>style.visibility</p:attrName>
                                        </p:attrNameLst>
                                      </p:cBhvr>
                                      <p:to>
                                        <p:strVal val="visible"/>
                                      </p:to>
                                    </p:set>
                                    <p:animEffect transition="in" filter="wipe(down)">
                                      <p:cBhvr>
                                        <p:cTn id="157" dur="1000"/>
                                        <p:tgtEl>
                                          <p:spTgt spid="90"/>
                                        </p:tgtEl>
                                      </p:cBhvr>
                                    </p:animEffect>
                                  </p:childTnLst>
                                </p:cTn>
                              </p:par>
                              <p:par>
                                <p:cTn id="158" presetID="22" presetClass="entr" presetSubtype="4" fill="hold" grpId="0" nodeType="withEffect">
                                  <p:stCondLst>
                                    <p:cond delay="0"/>
                                  </p:stCondLst>
                                  <p:childTnLst>
                                    <p:set>
                                      <p:cBhvr>
                                        <p:cTn id="159" dur="1" fill="hold">
                                          <p:stCondLst>
                                            <p:cond delay="0"/>
                                          </p:stCondLst>
                                        </p:cTn>
                                        <p:tgtEl>
                                          <p:spTgt spid="91"/>
                                        </p:tgtEl>
                                        <p:attrNameLst>
                                          <p:attrName>style.visibility</p:attrName>
                                        </p:attrNameLst>
                                      </p:cBhvr>
                                      <p:to>
                                        <p:strVal val="visible"/>
                                      </p:to>
                                    </p:set>
                                    <p:animEffect transition="in" filter="wipe(down)">
                                      <p:cBhvr>
                                        <p:cTn id="160" dur="1000"/>
                                        <p:tgtEl>
                                          <p:spTgt spid="91"/>
                                        </p:tgtEl>
                                      </p:cBhvr>
                                    </p:animEffect>
                                  </p:childTnLst>
                                </p:cTn>
                              </p:par>
                              <p:par>
                                <p:cTn id="161" presetID="22" presetClass="entr" presetSubtype="4" fill="hold" grpId="0" nodeType="withEffect">
                                  <p:stCondLst>
                                    <p:cond delay="0"/>
                                  </p:stCondLst>
                                  <p:childTnLst>
                                    <p:set>
                                      <p:cBhvr>
                                        <p:cTn id="162" dur="1" fill="hold">
                                          <p:stCondLst>
                                            <p:cond delay="0"/>
                                          </p:stCondLst>
                                        </p:cTn>
                                        <p:tgtEl>
                                          <p:spTgt spid="93"/>
                                        </p:tgtEl>
                                        <p:attrNameLst>
                                          <p:attrName>style.visibility</p:attrName>
                                        </p:attrNameLst>
                                      </p:cBhvr>
                                      <p:to>
                                        <p:strVal val="visible"/>
                                      </p:to>
                                    </p:set>
                                    <p:animEffect transition="in" filter="wipe(down)">
                                      <p:cBhvr>
                                        <p:cTn id="163" dur="1000"/>
                                        <p:tgtEl>
                                          <p:spTgt spid="93"/>
                                        </p:tgtEl>
                                      </p:cBhvr>
                                    </p:animEffect>
                                  </p:childTnLst>
                                </p:cTn>
                              </p:par>
                              <p:par>
                                <p:cTn id="164" presetID="22" presetClass="entr" presetSubtype="4" fill="hold" grpId="0" nodeType="withEffect">
                                  <p:stCondLst>
                                    <p:cond delay="0"/>
                                  </p:stCondLst>
                                  <p:childTnLst>
                                    <p:set>
                                      <p:cBhvr>
                                        <p:cTn id="165" dur="1" fill="hold">
                                          <p:stCondLst>
                                            <p:cond delay="0"/>
                                          </p:stCondLst>
                                        </p:cTn>
                                        <p:tgtEl>
                                          <p:spTgt spid="95"/>
                                        </p:tgtEl>
                                        <p:attrNameLst>
                                          <p:attrName>style.visibility</p:attrName>
                                        </p:attrNameLst>
                                      </p:cBhvr>
                                      <p:to>
                                        <p:strVal val="visible"/>
                                      </p:to>
                                    </p:set>
                                    <p:animEffect transition="in" filter="wipe(down)">
                                      <p:cBhvr>
                                        <p:cTn id="166" dur="1000"/>
                                        <p:tgtEl>
                                          <p:spTgt spid="95"/>
                                        </p:tgtEl>
                                      </p:cBhvr>
                                    </p:animEffect>
                                  </p:childTnLst>
                                </p:cTn>
                              </p:par>
                              <p:par>
                                <p:cTn id="167" presetID="22" presetClass="entr" presetSubtype="4" fill="hold" grpId="0" nodeType="withEffect">
                                  <p:stCondLst>
                                    <p:cond delay="0"/>
                                  </p:stCondLst>
                                  <p:childTnLst>
                                    <p:set>
                                      <p:cBhvr>
                                        <p:cTn id="168" dur="1" fill="hold">
                                          <p:stCondLst>
                                            <p:cond delay="0"/>
                                          </p:stCondLst>
                                        </p:cTn>
                                        <p:tgtEl>
                                          <p:spTgt spid="69"/>
                                        </p:tgtEl>
                                        <p:attrNameLst>
                                          <p:attrName>style.visibility</p:attrName>
                                        </p:attrNameLst>
                                      </p:cBhvr>
                                      <p:to>
                                        <p:strVal val="visible"/>
                                      </p:to>
                                    </p:set>
                                    <p:animEffect transition="in" filter="wipe(down)">
                                      <p:cBhvr>
                                        <p:cTn id="169" dur="1000"/>
                                        <p:tgtEl>
                                          <p:spTgt spid="69"/>
                                        </p:tgtEl>
                                      </p:cBhvr>
                                    </p:animEffect>
                                  </p:childTnLst>
                                </p:cTn>
                              </p:par>
                            </p:childTnLst>
                          </p:cTn>
                        </p:par>
                      </p:childTnLst>
                    </p:cTn>
                  </p:par>
                  <p:par>
                    <p:cTn id="170" fill="hold" nodeType="clickPar">
                      <p:stCondLst>
                        <p:cond delay="indefinite"/>
                      </p:stCondLst>
                      <p:childTnLst>
                        <p:par>
                          <p:cTn id="171" fill="hold" nodeType="withGroup">
                            <p:stCondLst>
                              <p:cond delay="0"/>
                            </p:stCondLst>
                            <p:childTnLst>
                              <p:par>
                                <p:cTn id="172" presetID="22" presetClass="entr" presetSubtype="8" fill="hold" nodeType="clickEffect">
                                  <p:stCondLst>
                                    <p:cond delay="0"/>
                                  </p:stCondLst>
                                  <p:childTnLst>
                                    <p:set>
                                      <p:cBhvr>
                                        <p:cTn id="173" dur="1" fill="hold">
                                          <p:stCondLst>
                                            <p:cond delay="0"/>
                                          </p:stCondLst>
                                        </p:cTn>
                                        <p:tgtEl>
                                          <p:spTgt spid="3"/>
                                        </p:tgtEl>
                                        <p:attrNameLst>
                                          <p:attrName>style.visibility</p:attrName>
                                        </p:attrNameLst>
                                      </p:cBhvr>
                                      <p:to>
                                        <p:strVal val="visible"/>
                                      </p:to>
                                    </p:set>
                                    <p:animEffect transition="in" filter="wipe(left)">
                                      <p:cBhvr>
                                        <p:cTn id="174" dur="1000"/>
                                        <p:tgtEl>
                                          <p:spTgt spid="3"/>
                                        </p:tgtEl>
                                      </p:cBhvr>
                                    </p:animEffect>
                                  </p:childTnLst>
                                </p:cTn>
                              </p:par>
                              <p:par>
                                <p:cTn id="175" presetID="22" presetClass="entr" presetSubtype="8" fill="hold" nodeType="withEffect">
                                  <p:stCondLst>
                                    <p:cond delay="0"/>
                                  </p:stCondLst>
                                  <p:childTnLst>
                                    <p:set>
                                      <p:cBhvr>
                                        <p:cTn id="176" dur="1" fill="hold">
                                          <p:stCondLst>
                                            <p:cond delay="0"/>
                                          </p:stCondLst>
                                        </p:cTn>
                                        <p:tgtEl>
                                          <p:spTgt spid="6"/>
                                        </p:tgtEl>
                                        <p:attrNameLst>
                                          <p:attrName>style.visibility</p:attrName>
                                        </p:attrNameLst>
                                      </p:cBhvr>
                                      <p:to>
                                        <p:strVal val="visible"/>
                                      </p:to>
                                    </p:set>
                                    <p:animEffect transition="in" filter="wipe(left)">
                                      <p:cBhvr>
                                        <p:cTn id="177" dur="1000"/>
                                        <p:tgtEl>
                                          <p:spTgt spid="6"/>
                                        </p:tgtEl>
                                      </p:cBhvr>
                                    </p:animEffect>
                                  </p:childTnLst>
                                </p:cTn>
                              </p:par>
                              <p:par>
                                <p:cTn id="178" presetID="22" presetClass="entr" presetSubtype="8" fill="hold" grpId="0" nodeType="withEffect">
                                  <p:stCondLst>
                                    <p:cond delay="0"/>
                                  </p:stCondLst>
                                  <p:childTnLst>
                                    <p:set>
                                      <p:cBhvr>
                                        <p:cTn id="179" dur="1" fill="hold">
                                          <p:stCondLst>
                                            <p:cond delay="0"/>
                                          </p:stCondLst>
                                        </p:cTn>
                                        <p:tgtEl>
                                          <p:spTgt spid="10"/>
                                        </p:tgtEl>
                                        <p:attrNameLst>
                                          <p:attrName>style.visibility</p:attrName>
                                        </p:attrNameLst>
                                      </p:cBhvr>
                                      <p:to>
                                        <p:strVal val="visible"/>
                                      </p:to>
                                    </p:set>
                                    <p:animEffect transition="in" filter="wipe(left)">
                                      <p:cBhvr>
                                        <p:cTn id="180" dur="1000"/>
                                        <p:tgtEl>
                                          <p:spTgt spid="10"/>
                                        </p:tgtEl>
                                      </p:cBhvr>
                                    </p:animEffect>
                                  </p:childTnLst>
                                </p:cTn>
                              </p:par>
                              <p:par>
                                <p:cTn id="181" presetID="22" presetClass="entr" presetSubtype="8" fill="hold" grpId="0" nodeType="withEffect">
                                  <p:stCondLst>
                                    <p:cond delay="0"/>
                                  </p:stCondLst>
                                  <p:childTnLst>
                                    <p:set>
                                      <p:cBhvr>
                                        <p:cTn id="182" dur="1" fill="hold">
                                          <p:stCondLst>
                                            <p:cond delay="0"/>
                                          </p:stCondLst>
                                        </p:cTn>
                                        <p:tgtEl>
                                          <p:spTgt spid="13"/>
                                        </p:tgtEl>
                                        <p:attrNameLst>
                                          <p:attrName>style.visibility</p:attrName>
                                        </p:attrNameLst>
                                      </p:cBhvr>
                                      <p:to>
                                        <p:strVal val="visible"/>
                                      </p:to>
                                    </p:set>
                                    <p:animEffect transition="in" filter="wipe(left)">
                                      <p:cBhvr>
                                        <p:cTn id="183" dur="1000"/>
                                        <p:tgtEl>
                                          <p:spTgt spid="13"/>
                                        </p:tgtEl>
                                      </p:cBhvr>
                                    </p:animEffect>
                                  </p:childTnLst>
                                </p:cTn>
                              </p:par>
                              <p:par>
                                <p:cTn id="184" presetID="22" presetClass="entr" presetSubtype="8" fill="hold" grpId="0" nodeType="withEffect">
                                  <p:stCondLst>
                                    <p:cond delay="0"/>
                                  </p:stCondLst>
                                  <p:childTnLst>
                                    <p:set>
                                      <p:cBhvr>
                                        <p:cTn id="185" dur="1" fill="hold">
                                          <p:stCondLst>
                                            <p:cond delay="0"/>
                                          </p:stCondLst>
                                        </p:cTn>
                                        <p:tgtEl>
                                          <p:spTgt spid="14"/>
                                        </p:tgtEl>
                                        <p:attrNameLst>
                                          <p:attrName>style.visibility</p:attrName>
                                        </p:attrNameLst>
                                      </p:cBhvr>
                                      <p:to>
                                        <p:strVal val="visible"/>
                                      </p:to>
                                    </p:set>
                                    <p:animEffect transition="in" filter="wipe(left)">
                                      <p:cBhvr>
                                        <p:cTn id="186" dur="1000"/>
                                        <p:tgtEl>
                                          <p:spTgt spid="14"/>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15"/>
                                        </p:tgtEl>
                                        <p:attrNameLst>
                                          <p:attrName>style.visibility</p:attrName>
                                        </p:attrNameLst>
                                      </p:cBhvr>
                                      <p:to>
                                        <p:strVal val="visible"/>
                                      </p:to>
                                    </p:set>
                                    <p:animEffect transition="in" filter="wipe(left)">
                                      <p:cBhvr>
                                        <p:cTn id="189" dur="1000"/>
                                        <p:tgtEl>
                                          <p:spTgt spid="15"/>
                                        </p:tgtEl>
                                      </p:cBhvr>
                                    </p:animEffect>
                                  </p:childTnLst>
                                </p:cTn>
                              </p:par>
                              <p:par>
                                <p:cTn id="190" presetID="22" presetClass="entr" presetSubtype="8" fill="hold" grpId="0" nodeType="withEffect">
                                  <p:stCondLst>
                                    <p:cond delay="0"/>
                                  </p:stCondLst>
                                  <p:childTnLst>
                                    <p:set>
                                      <p:cBhvr>
                                        <p:cTn id="191" dur="1" fill="hold">
                                          <p:stCondLst>
                                            <p:cond delay="0"/>
                                          </p:stCondLst>
                                        </p:cTn>
                                        <p:tgtEl>
                                          <p:spTgt spid="16"/>
                                        </p:tgtEl>
                                        <p:attrNameLst>
                                          <p:attrName>style.visibility</p:attrName>
                                        </p:attrNameLst>
                                      </p:cBhvr>
                                      <p:to>
                                        <p:strVal val="visible"/>
                                      </p:to>
                                    </p:set>
                                    <p:animEffect transition="in" filter="wipe(left)">
                                      <p:cBhvr>
                                        <p:cTn id="192" dur="1000"/>
                                        <p:tgtEl>
                                          <p:spTgt spid="16"/>
                                        </p:tgtEl>
                                      </p:cBhvr>
                                    </p:animEffect>
                                  </p:childTnLst>
                                </p:cTn>
                              </p:par>
                              <p:par>
                                <p:cTn id="193" presetID="22" presetClass="entr" presetSubtype="8" fill="hold" grpId="0" nodeType="withEffect">
                                  <p:stCondLst>
                                    <p:cond delay="0"/>
                                  </p:stCondLst>
                                  <p:childTnLst>
                                    <p:set>
                                      <p:cBhvr>
                                        <p:cTn id="194" dur="1" fill="hold">
                                          <p:stCondLst>
                                            <p:cond delay="0"/>
                                          </p:stCondLst>
                                        </p:cTn>
                                        <p:tgtEl>
                                          <p:spTgt spid="17"/>
                                        </p:tgtEl>
                                        <p:attrNameLst>
                                          <p:attrName>style.visibility</p:attrName>
                                        </p:attrNameLst>
                                      </p:cBhvr>
                                      <p:to>
                                        <p:strVal val="visible"/>
                                      </p:to>
                                    </p:set>
                                    <p:animEffect transition="in" filter="wipe(left)">
                                      <p:cBhvr>
                                        <p:cTn id="195" dur="1000"/>
                                        <p:tgtEl>
                                          <p:spTgt spid="17"/>
                                        </p:tgtEl>
                                      </p:cBhvr>
                                    </p:animEffect>
                                  </p:childTnLst>
                                </p:cTn>
                              </p:par>
                              <p:par>
                                <p:cTn id="196" presetID="22" presetClass="entr" presetSubtype="8" fill="hold" nodeType="withEffect">
                                  <p:stCondLst>
                                    <p:cond delay="0"/>
                                  </p:stCondLst>
                                  <p:childTnLst>
                                    <p:set>
                                      <p:cBhvr>
                                        <p:cTn id="197" dur="1" fill="hold">
                                          <p:stCondLst>
                                            <p:cond delay="0"/>
                                          </p:stCondLst>
                                        </p:cTn>
                                        <p:tgtEl>
                                          <p:spTgt spid="24"/>
                                        </p:tgtEl>
                                        <p:attrNameLst>
                                          <p:attrName>style.visibility</p:attrName>
                                        </p:attrNameLst>
                                      </p:cBhvr>
                                      <p:to>
                                        <p:strVal val="visible"/>
                                      </p:to>
                                    </p:set>
                                    <p:animEffect transition="in" filter="wipe(left)">
                                      <p:cBhvr>
                                        <p:cTn id="198" dur="1000"/>
                                        <p:tgtEl>
                                          <p:spTgt spid="24"/>
                                        </p:tgtEl>
                                      </p:cBhvr>
                                    </p:animEffect>
                                  </p:childTnLst>
                                </p:cTn>
                              </p:par>
                              <p:par>
                                <p:cTn id="199" presetID="22" presetClass="entr" presetSubtype="8" fill="hold" nodeType="withEffect">
                                  <p:stCondLst>
                                    <p:cond delay="0"/>
                                  </p:stCondLst>
                                  <p:childTnLst>
                                    <p:set>
                                      <p:cBhvr>
                                        <p:cTn id="200" dur="1" fill="hold">
                                          <p:stCondLst>
                                            <p:cond delay="0"/>
                                          </p:stCondLst>
                                        </p:cTn>
                                        <p:tgtEl>
                                          <p:spTgt spid="27"/>
                                        </p:tgtEl>
                                        <p:attrNameLst>
                                          <p:attrName>style.visibility</p:attrName>
                                        </p:attrNameLst>
                                      </p:cBhvr>
                                      <p:to>
                                        <p:strVal val="visible"/>
                                      </p:to>
                                    </p:set>
                                    <p:animEffect transition="in" filter="wipe(left)">
                                      <p:cBhvr>
                                        <p:cTn id="201" dur="1000"/>
                                        <p:tgtEl>
                                          <p:spTgt spid="27"/>
                                        </p:tgtEl>
                                      </p:cBhvr>
                                    </p:animEffect>
                                  </p:childTnLst>
                                </p:cTn>
                              </p:par>
                              <p:par>
                                <p:cTn id="202" presetID="22" presetClass="entr" presetSubtype="8" fill="hold" nodeType="withEffect">
                                  <p:stCondLst>
                                    <p:cond delay="0"/>
                                  </p:stCondLst>
                                  <p:childTnLst>
                                    <p:set>
                                      <p:cBhvr>
                                        <p:cTn id="203" dur="1" fill="hold">
                                          <p:stCondLst>
                                            <p:cond delay="0"/>
                                          </p:stCondLst>
                                        </p:cTn>
                                        <p:tgtEl>
                                          <p:spTgt spid="31"/>
                                        </p:tgtEl>
                                        <p:attrNameLst>
                                          <p:attrName>style.visibility</p:attrName>
                                        </p:attrNameLst>
                                      </p:cBhvr>
                                      <p:to>
                                        <p:strVal val="visible"/>
                                      </p:to>
                                    </p:set>
                                    <p:animEffect transition="in" filter="wipe(left)">
                                      <p:cBhvr>
                                        <p:cTn id="204" dur="1000"/>
                                        <p:tgtEl>
                                          <p:spTgt spid="31"/>
                                        </p:tgtEl>
                                      </p:cBhvr>
                                    </p:animEffect>
                                  </p:childTnLst>
                                </p:cTn>
                              </p:par>
                              <p:par>
                                <p:cTn id="205" presetID="22" presetClass="entr" presetSubtype="8" fill="hold" nodeType="withEffect">
                                  <p:stCondLst>
                                    <p:cond delay="0"/>
                                  </p:stCondLst>
                                  <p:childTnLst>
                                    <p:set>
                                      <p:cBhvr>
                                        <p:cTn id="206" dur="1" fill="hold">
                                          <p:stCondLst>
                                            <p:cond delay="0"/>
                                          </p:stCondLst>
                                        </p:cTn>
                                        <p:tgtEl>
                                          <p:spTgt spid="35"/>
                                        </p:tgtEl>
                                        <p:attrNameLst>
                                          <p:attrName>style.visibility</p:attrName>
                                        </p:attrNameLst>
                                      </p:cBhvr>
                                      <p:to>
                                        <p:strVal val="visible"/>
                                      </p:to>
                                    </p:set>
                                    <p:animEffect transition="in" filter="wipe(left)">
                                      <p:cBhvr>
                                        <p:cTn id="207" dur="1000"/>
                                        <p:tgtEl>
                                          <p:spTgt spid="35"/>
                                        </p:tgtEl>
                                      </p:cBhvr>
                                    </p:animEffect>
                                  </p:childTnLst>
                                </p:cTn>
                              </p:par>
                              <p:par>
                                <p:cTn id="208" presetID="22" presetClass="entr" presetSubtype="8" fill="hold" nodeType="withEffect">
                                  <p:stCondLst>
                                    <p:cond delay="0"/>
                                  </p:stCondLst>
                                  <p:childTnLst>
                                    <p:set>
                                      <p:cBhvr>
                                        <p:cTn id="209" dur="1" fill="hold">
                                          <p:stCondLst>
                                            <p:cond delay="0"/>
                                          </p:stCondLst>
                                        </p:cTn>
                                        <p:tgtEl>
                                          <p:spTgt spid="36"/>
                                        </p:tgtEl>
                                        <p:attrNameLst>
                                          <p:attrName>style.visibility</p:attrName>
                                        </p:attrNameLst>
                                      </p:cBhvr>
                                      <p:to>
                                        <p:strVal val="visible"/>
                                      </p:to>
                                    </p:set>
                                    <p:animEffect transition="in" filter="wipe(left)">
                                      <p:cBhvr>
                                        <p:cTn id="210" dur="1000"/>
                                        <p:tgtEl>
                                          <p:spTgt spid="36"/>
                                        </p:tgtEl>
                                      </p:cBhvr>
                                    </p:animEffect>
                                  </p:childTnLst>
                                </p:cTn>
                              </p:par>
                              <p:par>
                                <p:cTn id="211" presetID="22" presetClass="entr" presetSubtype="8" fill="hold" nodeType="withEffect">
                                  <p:stCondLst>
                                    <p:cond delay="0"/>
                                  </p:stCondLst>
                                  <p:childTnLst>
                                    <p:set>
                                      <p:cBhvr>
                                        <p:cTn id="212" dur="1" fill="hold">
                                          <p:stCondLst>
                                            <p:cond delay="0"/>
                                          </p:stCondLst>
                                        </p:cTn>
                                        <p:tgtEl>
                                          <p:spTgt spid="37"/>
                                        </p:tgtEl>
                                        <p:attrNameLst>
                                          <p:attrName>style.visibility</p:attrName>
                                        </p:attrNameLst>
                                      </p:cBhvr>
                                      <p:to>
                                        <p:strVal val="visible"/>
                                      </p:to>
                                    </p:set>
                                    <p:animEffect transition="in" filter="wipe(left)">
                                      <p:cBhvr>
                                        <p:cTn id="213" dur="1000"/>
                                        <p:tgtEl>
                                          <p:spTgt spid="37"/>
                                        </p:tgtEl>
                                      </p:cBhvr>
                                    </p:animEffect>
                                  </p:childTnLst>
                                </p:cTn>
                              </p:par>
                              <p:par>
                                <p:cTn id="214" presetID="22" presetClass="entr" presetSubtype="8" fill="hold" grpId="0" nodeType="withEffect">
                                  <p:stCondLst>
                                    <p:cond delay="0"/>
                                  </p:stCondLst>
                                  <p:childTnLst>
                                    <p:set>
                                      <p:cBhvr>
                                        <p:cTn id="215" dur="1" fill="hold">
                                          <p:stCondLst>
                                            <p:cond delay="0"/>
                                          </p:stCondLst>
                                        </p:cTn>
                                        <p:tgtEl>
                                          <p:spTgt spid="92"/>
                                        </p:tgtEl>
                                        <p:attrNameLst>
                                          <p:attrName>style.visibility</p:attrName>
                                        </p:attrNameLst>
                                      </p:cBhvr>
                                      <p:to>
                                        <p:strVal val="visible"/>
                                      </p:to>
                                    </p:set>
                                    <p:animEffect transition="in" filter="wipe(left)">
                                      <p:cBhvr>
                                        <p:cTn id="216" dur="1000"/>
                                        <p:tgtEl>
                                          <p:spTgt spid="92"/>
                                        </p:tgtEl>
                                      </p:cBhvr>
                                    </p:animEffect>
                                  </p:childTnLst>
                                </p:cTn>
                              </p:par>
                              <p:par>
                                <p:cTn id="217" presetID="22" presetClass="entr" presetSubtype="8" fill="hold" grpId="0" nodeType="withEffect">
                                  <p:stCondLst>
                                    <p:cond delay="0"/>
                                  </p:stCondLst>
                                  <p:childTnLst>
                                    <p:set>
                                      <p:cBhvr>
                                        <p:cTn id="218" dur="1" fill="hold">
                                          <p:stCondLst>
                                            <p:cond delay="0"/>
                                          </p:stCondLst>
                                        </p:cTn>
                                        <p:tgtEl>
                                          <p:spTgt spid="96"/>
                                        </p:tgtEl>
                                        <p:attrNameLst>
                                          <p:attrName>style.visibility</p:attrName>
                                        </p:attrNameLst>
                                      </p:cBhvr>
                                      <p:to>
                                        <p:strVal val="visible"/>
                                      </p:to>
                                    </p:set>
                                    <p:animEffect transition="in" filter="wipe(left)">
                                      <p:cBhvr>
                                        <p:cTn id="219" dur="1000"/>
                                        <p:tgtEl>
                                          <p:spTgt spid="96"/>
                                        </p:tgtEl>
                                      </p:cBhvr>
                                    </p:animEffect>
                                  </p:childTnLst>
                                </p:cTn>
                              </p:par>
                              <p:par>
                                <p:cTn id="220" presetID="22" presetClass="entr" presetSubtype="4" fill="hold" grpId="0" nodeType="withEffect">
                                  <p:stCondLst>
                                    <p:cond delay="0"/>
                                  </p:stCondLst>
                                  <p:childTnLst>
                                    <p:set>
                                      <p:cBhvr>
                                        <p:cTn id="221" dur="1" fill="hold">
                                          <p:stCondLst>
                                            <p:cond delay="0"/>
                                          </p:stCondLst>
                                        </p:cTn>
                                        <p:tgtEl>
                                          <p:spTgt spid="94"/>
                                        </p:tgtEl>
                                        <p:attrNameLst>
                                          <p:attrName>style.visibility</p:attrName>
                                        </p:attrNameLst>
                                      </p:cBhvr>
                                      <p:to>
                                        <p:strVal val="visible"/>
                                      </p:to>
                                    </p:set>
                                    <p:animEffect transition="in" filter="wipe(down)">
                                      <p:cBhvr>
                                        <p:cTn id="222" dur="10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53" grpId="0" animBg="1"/>
      <p:bldP spid="54" grpId="0" animBg="1"/>
      <p:bldP spid="55" grpId="0" animBg="1"/>
      <p:bldP spid="56" grpId="0" animBg="1"/>
      <p:bldP spid="43" grpId="0" animBg="1"/>
      <p:bldP spid="5" grpId="0" animBg="1"/>
      <p:bldP spid="88" grpId="0" animBg="1"/>
      <p:bldP spid="89" grpId="0" animBg="1"/>
      <p:bldP spid="90" grpId="0" animBg="1"/>
      <p:bldP spid="91" grpId="0" animBg="1"/>
      <p:bldP spid="7" grpId="0" animBg="1"/>
      <p:bldP spid="8" grpId="0" animBg="1"/>
      <p:bldP spid="92" grpId="0" animBg="1"/>
      <p:bldP spid="93" grpId="0" animBg="1"/>
      <p:bldP spid="94" grpId="0" animBg="1"/>
      <p:bldP spid="95" grpId="0" animBg="1"/>
      <p:bldP spid="96" grpId="0" animBg="1"/>
      <p:bldP spid="61" grpId="0" animBg="1"/>
      <p:bldP spid="67" grpId="0" animBg="1"/>
      <p:bldP spid="68" grpId="0" animBg="1"/>
      <p:bldP spid="6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400" y="-100013"/>
            <a:ext cx="9288463" cy="7315201"/>
          </a:xfrm>
          <a:prstGeom prst="rect">
            <a:avLst/>
          </a:prstGeom>
          <a:noFill/>
        </p:spPr>
        <p:txBody>
          <a:bodyPr wrap="none">
            <a:spAutoFit/>
          </a:bodyPr>
          <a:lstStyle/>
          <a:p>
            <a:pPr fontAlgn="base">
              <a:lnSpc>
                <a:spcPts val="2200"/>
              </a:lnSpc>
              <a:spcBef>
                <a:spcPct val="0"/>
              </a:spcBef>
              <a:spcAft>
                <a:spcPct val="0"/>
              </a:spcAft>
              <a:defRPr/>
            </a:pPr>
            <a:endParaRPr lang="fr-FR" sz="2400" dirty="0">
              <a:solidFill>
                <a:srgbClr val="FFFFFF"/>
              </a:solidFill>
              <a:latin typeface="Calibri" pitchFamily="34" charset="0"/>
              <a:cs typeface="Calibri" pitchFamily="34" charset="0"/>
            </a:endParaRPr>
          </a:p>
          <a:p>
            <a:pPr fontAlgn="base">
              <a:lnSpc>
                <a:spcPts val="2200"/>
              </a:lnSpc>
              <a:spcBef>
                <a:spcPct val="0"/>
              </a:spcBef>
              <a:spcAft>
                <a:spcPct val="0"/>
              </a:spcAft>
              <a:defRPr/>
            </a:pPr>
            <a:r>
              <a:rPr lang="fr-FR" sz="2400" dirty="0">
                <a:solidFill>
                  <a:srgbClr val="FFFFFF"/>
                </a:solidFill>
                <a:latin typeface="Calibri" pitchFamily="34" charset="0"/>
                <a:cs typeface="Calibri" pitchFamily="34" charset="0"/>
              </a:rPr>
              <a:t>3- Pour la préparation physique « contextualisée », prévoir et organiser </a:t>
            </a:r>
            <a:r>
              <a:rPr lang="fr-FR" sz="2400" dirty="0">
                <a:solidFill>
                  <a:srgbClr val="FFFF00"/>
                </a:solidFill>
                <a:latin typeface="Calibri" pitchFamily="34" charset="0"/>
                <a:cs typeface="Calibri" pitchFamily="34" charset="0"/>
              </a:rPr>
              <a:t>:</a:t>
            </a:r>
          </a:p>
          <a:p>
            <a:pPr fontAlgn="base">
              <a:lnSpc>
                <a:spcPts val="2200"/>
              </a:lnSpc>
              <a:spcBef>
                <a:spcPct val="0"/>
              </a:spcBef>
              <a:spcAft>
                <a:spcPct val="0"/>
              </a:spcAft>
              <a:defRPr/>
            </a:pPr>
            <a:endParaRPr lang="fr-FR" sz="2400" dirty="0">
              <a:solidFill>
                <a:srgbClr val="FFFF00"/>
              </a:solidFill>
              <a:latin typeface="Calibri" pitchFamily="34" charset="0"/>
              <a:cs typeface="Calibri" pitchFamily="34" charset="0"/>
            </a:endParaRPr>
          </a:p>
          <a:p>
            <a:pPr marL="342900" indent="-342900" fontAlgn="base">
              <a:lnSpc>
                <a:spcPct val="150000"/>
              </a:lnSpc>
              <a:spcBef>
                <a:spcPct val="0"/>
              </a:spcBef>
              <a:spcAft>
                <a:spcPct val="0"/>
              </a:spcAft>
              <a:buFontTx/>
              <a:buChar char="-"/>
              <a:defRPr/>
            </a:pPr>
            <a:r>
              <a:rPr lang="fr-FR" sz="2400" b="1" dirty="0">
                <a:solidFill>
                  <a:srgbClr val="FFFF00"/>
                </a:solidFill>
                <a:latin typeface="Calibri" pitchFamily="34" charset="0"/>
                <a:cs typeface="Calibri" pitchFamily="34" charset="0"/>
              </a:rPr>
              <a:t>l’impact recherché (PMA, répétition de sprints, capacité lactique ?...)</a:t>
            </a:r>
          </a:p>
          <a:p>
            <a:pPr marL="342900" indent="-342900" fontAlgn="base">
              <a:lnSpc>
                <a:spcPct val="150000"/>
              </a:lnSpc>
              <a:spcBef>
                <a:spcPct val="0"/>
              </a:spcBef>
              <a:spcAft>
                <a:spcPct val="0"/>
              </a:spcAft>
              <a:buFontTx/>
              <a:buChar char="-"/>
              <a:defRPr/>
            </a:pPr>
            <a:endParaRPr lang="fr-FR" sz="1200" b="1" dirty="0">
              <a:solidFill>
                <a:srgbClr val="FFFF00"/>
              </a:solidFill>
              <a:latin typeface="Calibri" pitchFamily="34" charset="0"/>
              <a:cs typeface="Calibri" pitchFamily="34" charset="0"/>
            </a:endParaRPr>
          </a:p>
          <a:p>
            <a:pPr marL="342900" indent="-342900" fontAlgn="base">
              <a:lnSpc>
                <a:spcPct val="150000"/>
              </a:lnSpc>
              <a:spcBef>
                <a:spcPct val="0"/>
              </a:spcBef>
              <a:spcAft>
                <a:spcPct val="0"/>
              </a:spcAft>
              <a:buFontTx/>
              <a:buChar char="-"/>
              <a:defRPr/>
            </a:pPr>
            <a:r>
              <a:rPr lang="fr-FR" sz="2400" b="1" dirty="0">
                <a:solidFill>
                  <a:srgbClr val="FFFF00"/>
                </a:solidFill>
                <a:latin typeface="Calibri" pitchFamily="34" charset="0"/>
                <a:cs typeface="Calibri" pitchFamily="34" charset="0"/>
              </a:rPr>
              <a:t>les surfaces de jeu : diviser le terrain 2 ½, 4 ¼, surfaces de but, </a:t>
            </a:r>
          </a:p>
          <a:p>
            <a:pPr marL="363538" indent="-363538" fontAlgn="base">
              <a:lnSpc>
                <a:spcPct val="150000"/>
              </a:lnSpc>
              <a:spcBef>
                <a:spcPct val="0"/>
              </a:spcBef>
              <a:spcAft>
                <a:spcPct val="0"/>
              </a:spcAft>
              <a:defRPr/>
            </a:pPr>
            <a:r>
              <a:rPr lang="fr-FR" sz="2400" b="1" dirty="0">
                <a:solidFill>
                  <a:srgbClr val="FFFF00"/>
                </a:solidFill>
                <a:latin typeface="Calibri" pitchFamily="34" charset="0"/>
                <a:cs typeface="Calibri" pitchFamily="34" charset="0"/>
              </a:rPr>
              <a:t>     carré des corners, losanges central….en fonction du nombre de </a:t>
            </a:r>
          </a:p>
          <a:p>
            <a:pPr marL="363538" indent="-363538" fontAlgn="base">
              <a:lnSpc>
                <a:spcPct val="150000"/>
              </a:lnSpc>
              <a:spcBef>
                <a:spcPct val="0"/>
              </a:spcBef>
              <a:spcAft>
                <a:spcPct val="0"/>
              </a:spcAft>
              <a:defRPr/>
            </a:pPr>
            <a:r>
              <a:rPr lang="fr-FR" sz="2400" b="1" dirty="0">
                <a:solidFill>
                  <a:srgbClr val="FFFF00"/>
                </a:solidFill>
                <a:latin typeface="Calibri" pitchFamily="34" charset="0"/>
                <a:cs typeface="Calibri" pitchFamily="34" charset="0"/>
              </a:rPr>
              <a:t>     joueurs et de l’impact recherché,</a:t>
            </a:r>
          </a:p>
          <a:p>
            <a:pPr fontAlgn="base">
              <a:lnSpc>
                <a:spcPct val="150000"/>
              </a:lnSpc>
              <a:spcBef>
                <a:spcPct val="0"/>
              </a:spcBef>
              <a:spcAft>
                <a:spcPct val="0"/>
              </a:spcAft>
              <a:defRPr/>
            </a:pPr>
            <a:endParaRPr lang="fr-FR" sz="1200" b="1" dirty="0">
              <a:solidFill>
                <a:srgbClr val="FFFF00"/>
              </a:solidFill>
              <a:latin typeface="Calibri" pitchFamily="34" charset="0"/>
              <a:cs typeface="Calibri" pitchFamily="34" charset="0"/>
            </a:endParaRPr>
          </a:p>
          <a:p>
            <a:pPr fontAlgn="base">
              <a:lnSpc>
                <a:spcPct val="150000"/>
              </a:lnSpc>
              <a:spcBef>
                <a:spcPct val="0"/>
              </a:spcBef>
              <a:spcAft>
                <a:spcPct val="0"/>
              </a:spcAft>
              <a:defRPr/>
            </a:pPr>
            <a:r>
              <a:rPr lang="fr-FR" sz="2400" b="1" dirty="0">
                <a:solidFill>
                  <a:srgbClr val="FFFF00"/>
                </a:solidFill>
                <a:latin typeface="Calibri" pitchFamily="34" charset="0"/>
                <a:cs typeface="Calibri" pitchFamily="34" charset="0"/>
              </a:rPr>
              <a:t>-     les durées et les formes de jeu : continues ou intermittentes,</a:t>
            </a:r>
          </a:p>
          <a:p>
            <a:pPr fontAlgn="base">
              <a:lnSpc>
                <a:spcPct val="150000"/>
              </a:lnSpc>
              <a:spcBef>
                <a:spcPct val="0"/>
              </a:spcBef>
              <a:spcAft>
                <a:spcPct val="0"/>
              </a:spcAft>
              <a:defRPr/>
            </a:pPr>
            <a:endParaRPr lang="fr-FR" sz="1200" b="1" dirty="0">
              <a:solidFill>
                <a:srgbClr val="FFFF00"/>
              </a:solidFill>
              <a:latin typeface="Calibri" pitchFamily="34" charset="0"/>
              <a:cs typeface="Calibri" pitchFamily="34" charset="0"/>
            </a:endParaRPr>
          </a:p>
          <a:p>
            <a:pPr marL="342900" indent="-342900" fontAlgn="base">
              <a:lnSpc>
                <a:spcPct val="150000"/>
              </a:lnSpc>
              <a:spcBef>
                <a:spcPct val="0"/>
              </a:spcBef>
              <a:spcAft>
                <a:spcPct val="0"/>
              </a:spcAft>
              <a:buFontTx/>
              <a:buChar char="-"/>
              <a:defRPr/>
            </a:pPr>
            <a:r>
              <a:rPr lang="fr-FR" sz="2400" b="1" dirty="0">
                <a:solidFill>
                  <a:srgbClr val="FFFF00"/>
                </a:solidFill>
                <a:latin typeface="Calibri" pitchFamily="34" charset="0"/>
                <a:cs typeface="Calibri" pitchFamily="34" charset="0"/>
              </a:rPr>
              <a:t>le nombre de joueurs 2 c 2, 3 c 3, 4 c 4, 5 c 5,…avec 1, 2 ou sans </a:t>
            </a:r>
          </a:p>
          <a:p>
            <a:pPr fontAlgn="base">
              <a:lnSpc>
                <a:spcPct val="150000"/>
              </a:lnSpc>
              <a:spcBef>
                <a:spcPct val="0"/>
              </a:spcBef>
              <a:spcAft>
                <a:spcPct val="0"/>
              </a:spcAft>
              <a:defRPr/>
            </a:pPr>
            <a:r>
              <a:rPr lang="fr-FR" sz="2400" b="1" dirty="0">
                <a:solidFill>
                  <a:srgbClr val="FFFF00"/>
                </a:solidFill>
                <a:latin typeface="Calibri" pitchFamily="34" charset="0"/>
                <a:cs typeface="Calibri" pitchFamily="34" charset="0"/>
              </a:rPr>
              <a:t>     gardien de but…</a:t>
            </a:r>
          </a:p>
          <a:p>
            <a:pPr marL="342900" indent="-342900" fontAlgn="base">
              <a:lnSpc>
                <a:spcPct val="150000"/>
              </a:lnSpc>
              <a:spcBef>
                <a:spcPct val="0"/>
              </a:spcBef>
              <a:spcAft>
                <a:spcPct val="0"/>
              </a:spcAft>
              <a:buFontTx/>
              <a:buChar char="-"/>
              <a:defRPr/>
            </a:pPr>
            <a:endParaRPr lang="fr-FR" sz="1200" b="1" dirty="0">
              <a:solidFill>
                <a:srgbClr val="FFFF00"/>
              </a:solidFill>
              <a:latin typeface="Calibri" pitchFamily="34" charset="0"/>
              <a:cs typeface="Calibri" pitchFamily="34" charset="0"/>
            </a:endParaRPr>
          </a:p>
          <a:p>
            <a:pPr marL="342900" indent="-342900" fontAlgn="base">
              <a:lnSpc>
                <a:spcPct val="150000"/>
              </a:lnSpc>
              <a:spcBef>
                <a:spcPct val="0"/>
              </a:spcBef>
              <a:spcAft>
                <a:spcPct val="0"/>
              </a:spcAft>
              <a:buFontTx/>
              <a:buChar char="-"/>
              <a:defRPr/>
            </a:pPr>
            <a:r>
              <a:rPr lang="fr-FR" sz="2400" b="1" dirty="0">
                <a:solidFill>
                  <a:srgbClr val="FFFF00"/>
                </a:solidFill>
                <a:latin typeface="Calibri" pitchFamily="34" charset="0"/>
                <a:cs typeface="Calibri" pitchFamily="34" charset="0"/>
              </a:rPr>
              <a:t>le thème du jeu, le point de départ, le déroulement attendu, </a:t>
            </a:r>
          </a:p>
          <a:p>
            <a:pPr fontAlgn="base">
              <a:lnSpc>
                <a:spcPct val="150000"/>
              </a:lnSpc>
              <a:spcBef>
                <a:spcPct val="0"/>
              </a:spcBef>
              <a:spcAft>
                <a:spcPct val="0"/>
              </a:spcAft>
              <a:defRPr/>
            </a:pPr>
            <a:r>
              <a:rPr lang="fr-FR" sz="2400" b="1" dirty="0">
                <a:solidFill>
                  <a:srgbClr val="FFFF00"/>
                </a:solidFill>
                <a:latin typeface="Calibri" pitchFamily="34" charset="0"/>
                <a:cs typeface="Calibri" pitchFamily="34" charset="0"/>
              </a:rPr>
              <a:t>     l’impact recherché…</a:t>
            </a:r>
          </a:p>
          <a:p>
            <a:pPr marL="342900" indent="-342900" fontAlgn="base">
              <a:lnSpc>
                <a:spcPts val="2200"/>
              </a:lnSpc>
              <a:spcBef>
                <a:spcPct val="0"/>
              </a:spcBef>
              <a:spcAft>
                <a:spcPct val="0"/>
              </a:spcAft>
              <a:buFontTx/>
              <a:buChar char="-"/>
              <a:defRPr/>
            </a:pPr>
            <a:endParaRPr lang="fr-FR" sz="2400" b="1" dirty="0">
              <a:solidFill>
                <a:srgbClr val="FFFF00"/>
              </a:solidFill>
              <a:latin typeface="Calibri" pitchFamily="34" charset="0"/>
              <a:cs typeface="Calibri" pitchFamily="34" charset="0"/>
            </a:endParaRPr>
          </a:p>
        </p:txBody>
      </p:sp>
    </p:spTree>
    <p:extLst>
      <p:ext uri="{BB962C8B-B14F-4D97-AF65-F5344CB8AC3E}">
        <p14:creationId xmlns:p14="http://schemas.microsoft.com/office/powerpoint/2010/main" val="28436173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61975"/>
            <a:ext cx="9144000" cy="6062663"/>
          </a:xfrm>
          <a:prstGeom prst="rect">
            <a:avLst/>
          </a:prstGeom>
        </p:spPr>
        <p:txBody>
          <a:bodyPr>
            <a:spAutoFit/>
          </a:bodyPr>
          <a:lstStyle/>
          <a:p>
            <a:pPr marL="342900" indent="-342900" fontAlgn="base">
              <a:lnSpc>
                <a:spcPct val="150000"/>
              </a:lnSpc>
              <a:spcBef>
                <a:spcPct val="0"/>
              </a:spcBef>
              <a:spcAft>
                <a:spcPct val="0"/>
              </a:spcAft>
              <a:buFontTx/>
              <a:buChar char="-"/>
              <a:defRPr/>
            </a:pPr>
            <a:r>
              <a:rPr lang="fr-FR" sz="2400" b="1" dirty="0">
                <a:solidFill>
                  <a:srgbClr val="FFFF00"/>
                </a:solidFill>
                <a:latin typeface="Calibri" pitchFamily="34" charset="0"/>
                <a:cs typeface="Calibri" pitchFamily="34" charset="0"/>
              </a:rPr>
              <a:t>Les règles à respecter : nombre de touches minimum ou maximum du ballon par le joueur en possession. Si la consigne n’est pas respectée le ballon est donné à l’équipe adverse,</a:t>
            </a:r>
          </a:p>
          <a:p>
            <a:pPr fontAlgn="base">
              <a:spcBef>
                <a:spcPct val="0"/>
              </a:spcBef>
              <a:spcAft>
                <a:spcPct val="0"/>
              </a:spcAft>
              <a:defRPr/>
            </a:pPr>
            <a:endParaRPr lang="fr-FR" sz="2400" b="1" dirty="0">
              <a:solidFill>
                <a:srgbClr val="FFFF00"/>
              </a:solidFill>
              <a:latin typeface="Calibri" pitchFamily="34" charset="0"/>
              <a:cs typeface="Calibri" pitchFamily="34" charset="0"/>
            </a:endParaRPr>
          </a:p>
          <a:p>
            <a:pPr marL="342900" indent="-342900" fontAlgn="base">
              <a:lnSpc>
                <a:spcPct val="150000"/>
              </a:lnSpc>
              <a:spcBef>
                <a:spcPct val="0"/>
              </a:spcBef>
              <a:spcAft>
                <a:spcPct val="0"/>
              </a:spcAft>
              <a:buFontTx/>
              <a:buChar char="-"/>
              <a:defRPr/>
            </a:pPr>
            <a:r>
              <a:rPr lang="fr-FR" sz="2400" b="1" dirty="0">
                <a:solidFill>
                  <a:srgbClr val="FFFF00"/>
                </a:solidFill>
                <a:latin typeface="Calibri" pitchFamily="34" charset="0"/>
                <a:cs typeface="Calibri" pitchFamily="34" charset="0"/>
              </a:rPr>
              <a:t>les scores à atteindre</a:t>
            </a:r>
          </a:p>
          <a:p>
            <a:pPr marL="342900" indent="-342900" fontAlgn="base">
              <a:spcBef>
                <a:spcPct val="0"/>
              </a:spcBef>
              <a:spcAft>
                <a:spcPct val="0"/>
              </a:spcAft>
              <a:buFontTx/>
              <a:buChar char="-"/>
              <a:defRPr/>
            </a:pPr>
            <a:endParaRPr lang="fr-FR" sz="2400" b="1" dirty="0">
              <a:solidFill>
                <a:srgbClr val="FFFF00"/>
              </a:solidFill>
              <a:latin typeface="Calibri" pitchFamily="34" charset="0"/>
              <a:cs typeface="Calibri" pitchFamily="34" charset="0"/>
            </a:endParaRPr>
          </a:p>
          <a:p>
            <a:pPr marL="342900" indent="-342900" fontAlgn="base">
              <a:lnSpc>
                <a:spcPct val="150000"/>
              </a:lnSpc>
              <a:spcBef>
                <a:spcPct val="0"/>
              </a:spcBef>
              <a:spcAft>
                <a:spcPct val="0"/>
              </a:spcAft>
              <a:buFontTx/>
              <a:buChar char="-"/>
              <a:defRPr/>
            </a:pPr>
            <a:r>
              <a:rPr lang="fr-FR" sz="2400" b="1" dirty="0">
                <a:solidFill>
                  <a:srgbClr val="FFFF00"/>
                </a:solidFill>
                <a:latin typeface="Calibri" pitchFamily="34" charset="0"/>
                <a:cs typeface="Calibri" pitchFamily="34" charset="0"/>
              </a:rPr>
              <a:t>Les intensités à estimer (notes sur échelle de Borg), GPS, % de </a:t>
            </a:r>
            <a:r>
              <a:rPr lang="fr-FR" sz="2400" b="1" dirty="0" err="1">
                <a:solidFill>
                  <a:srgbClr val="FFFF00"/>
                </a:solidFill>
                <a:latin typeface="Calibri" pitchFamily="34" charset="0"/>
                <a:cs typeface="Calibri" pitchFamily="34" charset="0"/>
              </a:rPr>
              <a:t>FCmax</a:t>
            </a:r>
            <a:r>
              <a:rPr lang="fr-FR" sz="2400" b="1" dirty="0">
                <a:solidFill>
                  <a:srgbClr val="FFFF00"/>
                </a:solidFill>
                <a:latin typeface="Calibri" pitchFamily="34" charset="0"/>
                <a:cs typeface="Calibri" pitchFamily="34" charset="0"/>
              </a:rPr>
              <a:t> (a posteriori),</a:t>
            </a:r>
          </a:p>
          <a:p>
            <a:pPr marL="342900" indent="-342900" fontAlgn="base">
              <a:spcBef>
                <a:spcPct val="0"/>
              </a:spcBef>
              <a:spcAft>
                <a:spcPct val="0"/>
              </a:spcAft>
              <a:buFontTx/>
              <a:buChar char="-"/>
              <a:defRPr/>
            </a:pPr>
            <a:endParaRPr lang="fr-FR" sz="2400" b="1" dirty="0">
              <a:solidFill>
                <a:srgbClr val="FFFF00"/>
              </a:solidFill>
              <a:latin typeface="Calibri" pitchFamily="34" charset="0"/>
              <a:cs typeface="Calibri" pitchFamily="34" charset="0"/>
            </a:endParaRPr>
          </a:p>
          <a:p>
            <a:pPr marL="342900" indent="-342900" fontAlgn="base">
              <a:lnSpc>
                <a:spcPct val="150000"/>
              </a:lnSpc>
              <a:spcBef>
                <a:spcPct val="0"/>
              </a:spcBef>
              <a:spcAft>
                <a:spcPct val="0"/>
              </a:spcAft>
              <a:buFontTx/>
              <a:buChar char="-"/>
              <a:defRPr/>
            </a:pPr>
            <a:r>
              <a:rPr lang="fr-FR" sz="2400" b="1" dirty="0">
                <a:solidFill>
                  <a:srgbClr val="FFFF00"/>
                </a:solidFill>
                <a:latin typeface="Calibri" pitchFamily="34" charset="0"/>
                <a:cs typeface="Calibri" pitchFamily="34" charset="0"/>
              </a:rPr>
              <a:t>Les variations de thèmes et de formes de jeu…</a:t>
            </a:r>
          </a:p>
          <a:p>
            <a:pPr marL="342900" indent="-342900" fontAlgn="base">
              <a:spcBef>
                <a:spcPct val="0"/>
              </a:spcBef>
              <a:spcAft>
                <a:spcPct val="0"/>
              </a:spcAft>
              <a:buFontTx/>
              <a:buChar char="-"/>
              <a:defRPr/>
            </a:pPr>
            <a:endParaRPr lang="fr-FR" sz="2800" dirty="0">
              <a:solidFill>
                <a:srgbClr val="FFFF00"/>
              </a:solidFill>
              <a:latin typeface="Calibri" pitchFamily="34" charset="0"/>
              <a:cs typeface="Calibri" pitchFamily="34" charset="0"/>
            </a:endParaRPr>
          </a:p>
          <a:p>
            <a:pPr marL="342900" indent="-342900" fontAlgn="base">
              <a:lnSpc>
                <a:spcPct val="150000"/>
              </a:lnSpc>
              <a:spcBef>
                <a:spcPct val="0"/>
              </a:spcBef>
              <a:spcAft>
                <a:spcPct val="0"/>
              </a:spcAft>
              <a:buFontTx/>
              <a:buChar char="-"/>
              <a:defRPr/>
            </a:pPr>
            <a:r>
              <a:rPr lang="fr-FR" sz="2400" b="1" dirty="0">
                <a:solidFill>
                  <a:srgbClr val="FFFF00"/>
                </a:solidFill>
                <a:latin typeface="Calibri" pitchFamily="34" charset="0"/>
                <a:cs typeface="Calibri" pitchFamily="34" charset="0"/>
              </a:rPr>
              <a:t>Encouragements ou non ? Corrections ou non pendant le jeu…?</a:t>
            </a:r>
            <a:endParaRPr lang="fr-FR" sz="2400" dirty="0">
              <a:solidFill>
                <a:srgbClr val="FFFF00"/>
              </a:solidFill>
            </a:endParaRPr>
          </a:p>
        </p:txBody>
      </p:sp>
    </p:spTree>
    <p:extLst>
      <p:ext uri="{BB962C8B-B14F-4D97-AF65-F5344CB8AC3E}">
        <p14:creationId xmlns:p14="http://schemas.microsoft.com/office/powerpoint/2010/main" val="19487313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47361" y="2105442"/>
            <a:ext cx="6547177" cy="1695208"/>
          </a:xfrm>
          <a:prstGeom prst="rect">
            <a:avLst/>
          </a:prstGeom>
          <a:noFill/>
        </p:spPr>
        <p:txBody>
          <a:bodyPr wrap="none" rtlCol="0">
            <a:spAutoFit/>
          </a:bodyPr>
          <a:lstStyle/>
          <a:p>
            <a:pPr algn="ctr">
              <a:lnSpc>
                <a:spcPct val="200000"/>
              </a:lnSpc>
            </a:pPr>
            <a:r>
              <a:rPr lang="fr-FR" sz="2800" b="1" dirty="0" smtClean="0">
                <a:latin typeface="Calibri" pitchFamily="34" charset="0"/>
                <a:cs typeface="Calibri" pitchFamily="34" charset="0"/>
              </a:rPr>
              <a:t>TRAVAUX PRATIQUES A METTRE EN PLACE </a:t>
            </a:r>
          </a:p>
          <a:p>
            <a:pPr algn="ctr">
              <a:lnSpc>
                <a:spcPct val="200000"/>
              </a:lnSpc>
            </a:pPr>
            <a:r>
              <a:rPr lang="fr-FR" sz="2800" b="1" dirty="0" smtClean="0">
                <a:latin typeface="Calibri" pitchFamily="34" charset="0"/>
                <a:cs typeface="Calibri" pitchFamily="34" charset="0"/>
              </a:rPr>
              <a:t>POUR LA PROCHAINE SESSION</a:t>
            </a:r>
            <a:endParaRPr lang="fr-FR" sz="2800" b="1" dirty="0">
              <a:latin typeface="Calibri" pitchFamily="34" charset="0"/>
              <a:cs typeface="Calibri" pitchFamily="34" charset="0"/>
            </a:endParaRPr>
          </a:p>
        </p:txBody>
      </p:sp>
    </p:spTree>
    <p:extLst>
      <p:ext uri="{BB962C8B-B14F-4D97-AF65-F5344CB8AC3E}">
        <p14:creationId xmlns:p14="http://schemas.microsoft.com/office/powerpoint/2010/main" val="19938145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2"/>
          <p:cNvSpPr txBox="1">
            <a:spLocks noChangeArrowheads="1"/>
          </p:cNvSpPr>
          <p:nvPr/>
        </p:nvSpPr>
        <p:spPr bwMode="auto">
          <a:xfrm>
            <a:off x="1585913" y="228600"/>
            <a:ext cx="5608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800">
                <a:solidFill>
                  <a:srgbClr val="FFFFFF"/>
                </a:solidFill>
                <a:latin typeface="Calibri" pitchFamily="34" charset="0"/>
                <a:cs typeface="Calibri" pitchFamily="34" charset="0"/>
              </a:rPr>
              <a:t>CONSTRUIRE UN EXERCICE LACTIQUE</a:t>
            </a:r>
          </a:p>
        </p:txBody>
      </p:sp>
      <p:sp>
        <p:nvSpPr>
          <p:cNvPr id="236547" name="Text Box 4"/>
          <p:cNvSpPr txBox="1">
            <a:spLocks noChangeArrowheads="1"/>
          </p:cNvSpPr>
          <p:nvPr/>
        </p:nvSpPr>
        <p:spPr bwMode="auto">
          <a:xfrm>
            <a:off x="228600" y="1628775"/>
            <a:ext cx="171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FFFFFF"/>
                </a:solidFill>
                <a:latin typeface="Calibri" pitchFamily="34" charset="0"/>
                <a:cs typeface="Calibri" pitchFamily="34" charset="0"/>
              </a:rPr>
              <a:t>Quelle durée ?</a:t>
            </a:r>
          </a:p>
        </p:txBody>
      </p:sp>
      <p:sp>
        <p:nvSpPr>
          <p:cNvPr id="236548" name="Text Box 5"/>
          <p:cNvSpPr txBox="1">
            <a:spLocks noChangeArrowheads="1"/>
          </p:cNvSpPr>
          <p:nvPr/>
        </p:nvSpPr>
        <p:spPr bwMode="auto">
          <a:xfrm>
            <a:off x="2667000" y="1628775"/>
            <a:ext cx="1581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FFFFFF"/>
                </a:solidFill>
                <a:latin typeface="Calibri" pitchFamily="34" charset="0"/>
                <a:cs typeface="Calibri" pitchFamily="34" charset="0"/>
              </a:rPr>
              <a:t>1 Puissance : </a:t>
            </a:r>
          </a:p>
        </p:txBody>
      </p:sp>
      <p:sp>
        <p:nvSpPr>
          <p:cNvPr id="236549" name="Text Box 7"/>
          <p:cNvSpPr txBox="1">
            <a:spLocks noChangeArrowheads="1"/>
          </p:cNvSpPr>
          <p:nvPr/>
        </p:nvSpPr>
        <p:spPr bwMode="auto">
          <a:xfrm>
            <a:off x="2667000" y="2009775"/>
            <a:ext cx="1608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FFFFFF"/>
                </a:solidFill>
                <a:latin typeface="Calibri" pitchFamily="34" charset="0"/>
                <a:cs typeface="Calibri" pitchFamily="34" charset="0"/>
              </a:rPr>
              <a:t>2 Endurance :</a:t>
            </a:r>
          </a:p>
        </p:txBody>
      </p:sp>
      <p:sp>
        <p:nvSpPr>
          <p:cNvPr id="236550" name="Text Box 9"/>
          <p:cNvSpPr txBox="1">
            <a:spLocks noChangeArrowheads="1"/>
          </p:cNvSpPr>
          <p:nvPr/>
        </p:nvSpPr>
        <p:spPr bwMode="auto">
          <a:xfrm>
            <a:off x="228600" y="2619375"/>
            <a:ext cx="2012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FFFFFF"/>
                </a:solidFill>
                <a:latin typeface="Calibri" pitchFamily="34" charset="0"/>
                <a:cs typeface="Calibri" pitchFamily="34" charset="0"/>
              </a:rPr>
              <a:t>Quelle intensité ?</a:t>
            </a:r>
          </a:p>
        </p:txBody>
      </p:sp>
      <p:sp>
        <p:nvSpPr>
          <p:cNvPr id="236551" name="Text Box 10"/>
          <p:cNvSpPr txBox="1">
            <a:spLocks noChangeArrowheads="1"/>
          </p:cNvSpPr>
          <p:nvPr/>
        </p:nvSpPr>
        <p:spPr bwMode="auto">
          <a:xfrm>
            <a:off x="2532063" y="2578100"/>
            <a:ext cx="1581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FFFFFF"/>
                </a:solidFill>
                <a:latin typeface="Calibri" pitchFamily="34" charset="0"/>
                <a:cs typeface="Calibri" pitchFamily="34" charset="0"/>
              </a:rPr>
              <a:t>1 Puissance : </a:t>
            </a:r>
          </a:p>
        </p:txBody>
      </p:sp>
      <p:sp>
        <p:nvSpPr>
          <p:cNvPr id="236552" name="Text Box 11"/>
          <p:cNvSpPr txBox="1">
            <a:spLocks noChangeArrowheads="1"/>
          </p:cNvSpPr>
          <p:nvPr/>
        </p:nvSpPr>
        <p:spPr bwMode="auto">
          <a:xfrm>
            <a:off x="2532063" y="2959100"/>
            <a:ext cx="1608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FFFFFF"/>
                </a:solidFill>
                <a:latin typeface="Calibri" pitchFamily="34" charset="0"/>
                <a:cs typeface="Calibri" pitchFamily="34" charset="0"/>
              </a:rPr>
              <a:t>2 Endurance :</a:t>
            </a:r>
          </a:p>
        </p:txBody>
      </p:sp>
      <p:sp>
        <p:nvSpPr>
          <p:cNvPr id="236553" name="Text Box 14"/>
          <p:cNvSpPr txBox="1">
            <a:spLocks noChangeArrowheads="1"/>
          </p:cNvSpPr>
          <p:nvPr/>
        </p:nvSpPr>
        <p:spPr bwMode="auto">
          <a:xfrm>
            <a:off x="290513" y="3533775"/>
            <a:ext cx="2809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FFFFFF"/>
                </a:solidFill>
                <a:latin typeface="Calibri" pitchFamily="34" charset="0"/>
                <a:cs typeface="Calibri" pitchFamily="34" charset="0"/>
              </a:rPr>
              <a:t>Combien de répétitions ?</a:t>
            </a:r>
          </a:p>
        </p:txBody>
      </p:sp>
      <p:sp>
        <p:nvSpPr>
          <p:cNvPr id="236554" name="Text Box 15"/>
          <p:cNvSpPr txBox="1">
            <a:spLocks noChangeArrowheads="1"/>
          </p:cNvSpPr>
          <p:nvPr/>
        </p:nvSpPr>
        <p:spPr bwMode="auto">
          <a:xfrm>
            <a:off x="3657600" y="3568700"/>
            <a:ext cx="1581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FFFFFF"/>
                </a:solidFill>
                <a:latin typeface="Calibri" pitchFamily="34" charset="0"/>
                <a:cs typeface="Calibri" pitchFamily="34" charset="0"/>
              </a:rPr>
              <a:t>1 Puissance : </a:t>
            </a:r>
          </a:p>
        </p:txBody>
      </p:sp>
      <p:sp>
        <p:nvSpPr>
          <p:cNvPr id="236555" name="Text Box 16"/>
          <p:cNvSpPr txBox="1">
            <a:spLocks noChangeArrowheads="1"/>
          </p:cNvSpPr>
          <p:nvPr/>
        </p:nvSpPr>
        <p:spPr bwMode="auto">
          <a:xfrm>
            <a:off x="3657600" y="3949700"/>
            <a:ext cx="1608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FFFFFF"/>
                </a:solidFill>
                <a:latin typeface="Calibri" pitchFamily="34" charset="0"/>
                <a:cs typeface="Calibri" pitchFamily="34" charset="0"/>
              </a:rPr>
              <a:t>2 Endurance :</a:t>
            </a:r>
          </a:p>
        </p:txBody>
      </p:sp>
      <p:sp>
        <p:nvSpPr>
          <p:cNvPr id="236556" name="Text Box 19"/>
          <p:cNvSpPr txBox="1">
            <a:spLocks noChangeArrowheads="1"/>
          </p:cNvSpPr>
          <p:nvPr/>
        </p:nvSpPr>
        <p:spPr bwMode="auto">
          <a:xfrm>
            <a:off x="290513" y="4448175"/>
            <a:ext cx="309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FFFFFF"/>
                </a:solidFill>
                <a:latin typeface="Calibri" pitchFamily="34" charset="0"/>
                <a:cs typeface="Calibri" pitchFamily="34" charset="0"/>
              </a:rPr>
              <a:t>Quel type de récupération ?</a:t>
            </a:r>
          </a:p>
        </p:txBody>
      </p:sp>
      <p:sp>
        <p:nvSpPr>
          <p:cNvPr id="22548" name="Text Box 20"/>
          <p:cNvSpPr txBox="1">
            <a:spLocks noChangeArrowheads="1"/>
          </p:cNvSpPr>
          <p:nvPr/>
        </p:nvSpPr>
        <p:spPr bwMode="auto">
          <a:xfrm>
            <a:off x="4405313" y="4406900"/>
            <a:ext cx="2119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FFFFFF"/>
                </a:solidFill>
                <a:latin typeface="Calibri" pitchFamily="34" charset="0"/>
                <a:cs typeface="Calibri" pitchFamily="34" charset="0"/>
              </a:rPr>
              <a:t>Passive ou active ?</a:t>
            </a:r>
          </a:p>
        </p:txBody>
      </p:sp>
      <p:sp>
        <p:nvSpPr>
          <p:cNvPr id="236558" name="Text Box 21"/>
          <p:cNvSpPr txBox="1">
            <a:spLocks noChangeArrowheads="1"/>
          </p:cNvSpPr>
          <p:nvPr/>
        </p:nvSpPr>
        <p:spPr bwMode="auto">
          <a:xfrm>
            <a:off x="290513" y="4981575"/>
            <a:ext cx="3433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FFFFFF"/>
                </a:solidFill>
                <a:latin typeface="Calibri" pitchFamily="34" charset="0"/>
                <a:cs typeface="Calibri" pitchFamily="34" charset="0"/>
              </a:rPr>
              <a:t>Quelle durée de récupération ?</a:t>
            </a:r>
          </a:p>
        </p:txBody>
      </p:sp>
      <p:sp>
        <p:nvSpPr>
          <p:cNvPr id="236559" name="Text Box 22"/>
          <p:cNvSpPr txBox="1">
            <a:spLocks noChangeArrowheads="1"/>
          </p:cNvSpPr>
          <p:nvPr/>
        </p:nvSpPr>
        <p:spPr bwMode="auto">
          <a:xfrm>
            <a:off x="4329113" y="4981575"/>
            <a:ext cx="2655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FFFFFF"/>
                </a:solidFill>
                <a:latin typeface="Calibri" pitchFamily="34" charset="0"/>
                <a:cs typeface="Calibri" pitchFamily="34" charset="0"/>
              </a:rPr>
              <a:t>Entre chaque exercice : </a:t>
            </a:r>
          </a:p>
        </p:txBody>
      </p:sp>
      <p:sp>
        <p:nvSpPr>
          <p:cNvPr id="236560" name="Text Box 23"/>
          <p:cNvSpPr txBox="1">
            <a:spLocks noChangeArrowheads="1"/>
          </p:cNvSpPr>
          <p:nvPr/>
        </p:nvSpPr>
        <p:spPr bwMode="auto">
          <a:xfrm>
            <a:off x="4343400" y="5473700"/>
            <a:ext cx="2198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FFFFFF"/>
                </a:solidFill>
                <a:latin typeface="Calibri" pitchFamily="34" charset="0"/>
                <a:cs typeface="Calibri" pitchFamily="34" charset="0"/>
              </a:rPr>
              <a:t>Entre chaque série:</a:t>
            </a:r>
          </a:p>
        </p:txBody>
      </p:sp>
    </p:spTree>
    <p:extLst>
      <p:ext uri="{BB962C8B-B14F-4D97-AF65-F5344CB8AC3E}">
        <p14:creationId xmlns:p14="http://schemas.microsoft.com/office/powerpoint/2010/main" val="1107306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8"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ext Box 2"/>
          <p:cNvSpPr txBox="1">
            <a:spLocks noChangeArrowheads="1"/>
          </p:cNvSpPr>
          <p:nvPr/>
        </p:nvSpPr>
        <p:spPr bwMode="auto">
          <a:xfrm>
            <a:off x="717550" y="44450"/>
            <a:ext cx="76850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ltLang="fr-FR">
                <a:solidFill>
                  <a:srgbClr val="FFFFFF"/>
                </a:solidFill>
                <a:latin typeface="Calibri" pitchFamily="34" charset="0"/>
                <a:cs typeface="Calibri" pitchFamily="34" charset="0"/>
              </a:rPr>
              <a:t>CONSTRUIRE UN EXERCICE PAR REPETITION DE SPRINTS</a:t>
            </a:r>
          </a:p>
          <a:p>
            <a:pPr algn="ctr" eaLnBrk="1" hangingPunct="1"/>
            <a:r>
              <a:rPr lang="fr-FR" altLang="fr-FR">
                <a:solidFill>
                  <a:srgbClr val="FFFF00"/>
                </a:solidFill>
                <a:latin typeface="Calibri" pitchFamily="34" charset="0"/>
                <a:cs typeface="Calibri" pitchFamily="34" charset="0"/>
              </a:rPr>
              <a:t>1</a:t>
            </a:r>
            <a:r>
              <a:rPr lang="fr-FR" altLang="fr-FR" baseline="30000">
                <a:solidFill>
                  <a:srgbClr val="FFFF00"/>
                </a:solidFill>
                <a:latin typeface="Calibri" pitchFamily="34" charset="0"/>
                <a:cs typeface="Calibri" pitchFamily="34" charset="0"/>
              </a:rPr>
              <a:t>er</a:t>
            </a:r>
            <a:r>
              <a:rPr lang="fr-FR" altLang="fr-FR">
                <a:solidFill>
                  <a:srgbClr val="FFFF00"/>
                </a:solidFill>
                <a:latin typeface="Calibri" pitchFamily="34" charset="0"/>
                <a:cs typeface="Calibri" pitchFamily="34" charset="0"/>
              </a:rPr>
              <a:t> objectif : développement de la vitesse</a:t>
            </a:r>
          </a:p>
          <a:p>
            <a:pPr algn="ctr" eaLnBrk="1" hangingPunct="1"/>
            <a:r>
              <a:rPr lang="fr-FR" altLang="fr-FR">
                <a:solidFill>
                  <a:srgbClr val="99CCFF"/>
                </a:solidFill>
                <a:latin typeface="Calibri" pitchFamily="34" charset="0"/>
                <a:cs typeface="Calibri" pitchFamily="34" charset="0"/>
              </a:rPr>
              <a:t>2éme objectif : développement de l’endurance de la vitesse </a:t>
            </a:r>
          </a:p>
          <a:p>
            <a:pPr algn="ctr" eaLnBrk="1" hangingPunct="1"/>
            <a:r>
              <a:rPr lang="fr-FR" altLang="fr-FR">
                <a:solidFill>
                  <a:srgbClr val="99CCFF"/>
                </a:solidFill>
                <a:latin typeface="Calibri" pitchFamily="34" charset="0"/>
                <a:cs typeface="Calibri" pitchFamily="34" charset="0"/>
              </a:rPr>
              <a:t>+ pouvoir oxydatif musculaire</a:t>
            </a:r>
          </a:p>
        </p:txBody>
      </p:sp>
      <p:sp>
        <p:nvSpPr>
          <p:cNvPr id="237571" name="Text Box 3"/>
          <p:cNvSpPr txBox="1">
            <a:spLocks noChangeArrowheads="1"/>
          </p:cNvSpPr>
          <p:nvPr/>
        </p:nvSpPr>
        <p:spPr bwMode="auto">
          <a:xfrm>
            <a:off x="228600" y="1670050"/>
            <a:ext cx="171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FFFFFF"/>
                </a:solidFill>
                <a:latin typeface="Calibri" pitchFamily="34" charset="0"/>
                <a:cs typeface="Calibri" pitchFamily="34" charset="0"/>
              </a:rPr>
              <a:t>Quelle durée ?</a:t>
            </a:r>
          </a:p>
        </p:txBody>
      </p:sp>
      <p:sp>
        <p:nvSpPr>
          <p:cNvPr id="237572" name="Text Box 4"/>
          <p:cNvSpPr txBox="1">
            <a:spLocks noChangeArrowheads="1"/>
          </p:cNvSpPr>
          <p:nvPr/>
        </p:nvSpPr>
        <p:spPr bwMode="auto">
          <a:xfrm>
            <a:off x="2667000" y="1670050"/>
            <a:ext cx="1581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FFFF00"/>
                </a:solidFill>
                <a:latin typeface="Calibri" pitchFamily="34" charset="0"/>
                <a:cs typeface="Calibri" pitchFamily="34" charset="0"/>
              </a:rPr>
              <a:t>1 Puissance : </a:t>
            </a:r>
          </a:p>
        </p:txBody>
      </p:sp>
      <p:sp>
        <p:nvSpPr>
          <p:cNvPr id="237573" name="Text Box 6"/>
          <p:cNvSpPr txBox="1">
            <a:spLocks noChangeArrowheads="1"/>
          </p:cNvSpPr>
          <p:nvPr/>
        </p:nvSpPr>
        <p:spPr bwMode="auto">
          <a:xfrm>
            <a:off x="2667000" y="2051050"/>
            <a:ext cx="1608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99CCFF"/>
                </a:solidFill>
                <a:latin typeface="Calibri" pitchFamily="34" charset="0"/>
                <a:cs typeface="Calibri" pitchFamily="34" charset="0"/>
              </a:rPr>
              <a:t>2 Endurance :</a:t>
            </a:r>
          </a:p>
        </p:txBody>
      </p:sp>
      <p:sp>
        <p:nvSpPr>
          <p:cNvPr id="237574" name="Text Box 8"/>
          <p:cNvSpPr txBox="1">
            <a:spLocks noChangeArrowheads="1"/>
          </p:cNvSpPr>
          <p:nvPr/>
        </p:nvSpPr>
        <p:spPr bwMode="auto">
          <a:xfrm>
            <a:off x="228600" y="2660650"/>
            <a:ext cx="2012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FFFFFF"/>
                </a:solidFill>
                <a:latin typeface="Calibri" pitchFamily="34" charset="0"/>
                <a:cs typeface="Calibri" pitchFamily="34" charset="0"/>
              </a:rPr>
              <a:t>Quelle intensité ?</a:t>
            </a:r>
          </a:p>
        </p:txBody>
      </p:sp>
      <p:sp>
        <p:nvSpPr>
          <p:cNvPr id="237575" name="Text Box 9"/>
          <p:cNvSpPr txBox="1">
            <a:spLocks noChangeArrowheads="1"/>
          </p:cNvSpPr>
          <p:nvPr/>
        </p:nvSpPr>
        <p:spPr bwMode="auto">
          <a:xfrm>
            <a:off x="2532063" y="2619375"/>
            <a:ext cx="1581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FFFF00"/>
                </a:solidFill>
                <a:latin typeface="Calibri" pitchFamily="34" charset="0"/>
                <a:cs typeface="Calibri" pitchFamily="34" charset="0"/>
              </a:rPr>
              <a:t>1 Puissance : </a:t>
            </a:r>
          </a:p>
        </p:txBody>
      </p:sp>
      <p:sp>
        <p:nvSpPr>
          <p:cNvPr id="237576" name="Text Box 10"/>
          <p:cNvSpPr txBox="1">
            <a:spLocks noChangeArrowheads="1"/>
          </p:cNvSpPr>
          <p:nvPr/>
        </p:nvSpPr>
        <p:spPr bwMode="auto">
          <a:xfrm>
            <a:off x="2532063" y="3000375"/>
            <a:ext cx="1608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99CCFF"/>
                </a:solidFill>
                <a:latin typeface="Calibri" pitchFamily="34" charset="0"/>
                <a:cs typeface="Calibri" pitchFamily="34" charset="0"/>
              </a:rPr>
              <a:t>2 Endurance :</a:t>
            </a:r>
          </a:p>
        </p:txBody>
      </p:sp>
      <p:sp>
        <p:nvSpPr>
          <p:cNvPr id="237577" name="Text Box 13"/>
          <p:cNvSpPr txBox="1">
            <a:spLocks noChangeArrowheads="1"/>
          </p:cNvSpPr>
          <p:nvPr/>
        </p:nvSpPr>
        <p:spPr bwMode="auto">
          <a:xfrm>
            <a:off x="290513" y="3575050"/>
            <a:ext cx="3779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FFFFFF"/>
                </a:solidFill>
                <a:latin typeface="Calibri" pitchFamily="34" charset="0"/>
                <a:cs typeface="Calibri" pitchFamily="34" charset="0"/>
              </a:rPr>
              <a:t>Combien de répétitions par série ?</a:t>
            </a:r>
          </a:p>
        </p:txBody>
      </p:sp>
      <p:sp>
        <p:nvSpPr>
          <p:cNvPr id="237578" name="Text Box 14"/>
          <p:cNvSpPr txBox="1">
            <a:spLocks noChangeArrowheads="1"/>
          </p:cNvSpPr>
          <p:nvPr/>
        </p:nvSpPr>
        <p:spPr bwMode="auto">
          <a:xfrm>
            <a:off x="4356100" y="3609975"/>
            <a:ext cx="1581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FFFF00"/>
                </a:solidFill>
                <a:latin typeface="Calibri" pitchFamily="34" charset="0"/>
                <a:cs typeface="Calibri" pitchFamily="34" charset="0"/>
              </a:rPr>
              <a:t>1 Puissance : </a:t>
            </a:r>
          </a:p>
        </p:txBody>
      </p:sp>
      <p:sp>
        <p:nvSpPr>
          <p:cNvPr id="237579" name="Text Box 15"/>
          <p:cNvSpPr txBox="1">
            <a:spLocks noChangeArrowheads="1"/>
          </p:cNvSpPr>
          <p:nvPr/>
        </p:nvSpPr>
        <p:spPr bwMode="auto">
          <a:xfrm>
            <a:off x="4356100" y="3990975"/>
            <a:ext cx="1608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99CCFF"/>
                </a:solidFill>
                <a:latin typeface="Calibri" pitchFamily="34" charset="0"/>
                <a:cs typeface="Calibri" pitchFamily="34" charset="0"/>
              </a:rPr>
              <a:t>2 Endurance :</a:t>
            </a:r>
          </a:p>
        </p:txBody>
      </p:sp>
      <p:sp>
        <p:nvSpPr>
          <p:cNvPr id="237580" name="Text Box 18"/>
          <p:cNvSpPr txBox="1">
            <a:spLocks noChangeArrowheads="1"/>
          </p:cNvSpPr>
          <p:nvPr/>
        </p:nvSpPr>
        <p:spPr bwMode="auto">
          <a:xfrm>
            <a:off x="290513" y="4486275"/>
            <a:ext cx="309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FFFFFF"/>
                </a:solidFill>
                <a:latin typeface="Calibri" pitchFamily="34" charset="0"/>
                <a:cs typeface="Calibri" pitchFamily="34" charset="0"/>
              </a:rPr>
              <a:t>Quel type de récupération ?</a:t>
            </a:r>
          </a:p>
        </p:txBody>
      </p:sp>
      <p:sp>
        <p:nvSpPr>
          <p:cNvPr id="237581" name="Text Box 20"/>
          <p:cNvSpPr txBox="1">
            <a:spLocks noChangeArrowheads="1"/>
          </p:cNvSpPr>
          <p:nvPr/>
        </p:nvSpPr>
        <p:spPr bwMode="auto">
          <a:xfrm>
            <a:off x="290513" y="5019675"/>
            <a:ext cx="3433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FFFFFF"/>
                </a:solidFill>
                <a:latin typeface="Calibri" pitchFamily="34" charset="0"/>
                <a:cs typeface="Calibri" pitchFamily="34" charset="0"/>
              </a:rPr>
              <a:t>Quelle durée de récupération ?</a:t>
            </a:r>
          </a:p>
        </p:txBody>
      </p:sp>
      <p:sp>
        <p:nvSpPr>
          <p:cNvPr id="237582" name="Text Box 21"/>
          <p:cNvSpPr txBox="1">
            <a:spLocks noChangeArrowheads="1"/>
          </p:cNvSpPr>
          <p:nvPr/>
        </p:nvSpPr>
        <p:spPr bwMode="auto">
          <a:xfrm>
            <a:off x="3924300" y="5019675"/>
            <a:ext cx="2655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FFFFFF"/>
                </a:solidFill>
                <a:latin typeface="Calibri" pitchFamily="34" charset="0"/>
                <a:cs typeface="Calibri" pitchFamily="34" charset="0"/>
              </a:rPr>
              <a:t>Entre chaque exercice : </a:t>
            </a:r>
          </a:p>
        </p:txBody>
      </p:sp>
      <p:sp>
        <p:nvSpPr>
          <p:cNvPr id="237583" name="Text Box 22"/>
          <p:cNvSpPr txBox="1">
            <a:spLocks noChangeArrowheads="1"/>
          </p:cNvSpPr>
          <p:nvPr/>
        </p:nvSpPr>
        <p:spPr bwMode="auto">
          <a:xfrm>
            <a:off x="3924300" y="5511800"/>
            <a:ext cx="2198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FFFFFF"/>
                </a:solidFill>
                <a:latin typeface="Calibri" pitchFamily="34" charset="0"/>
                <a:cs typeface="Calibri" pitchFamily="34" charset="0"/>
              </a:rPr>
              <a:t>Entre chaque série:</a:t>
            </a:r>
          </a:p>
        </p:txBody>
      </p:sp>
      <p:sp>
        <p:nvSpPr>
          <p:cNvPr id="237584" name="Text Box 26"/>
          <p:cNvSpPr txBox="1">
            <a:spLocks noChangeArrowheads="1"/>
          </p:cNvSpPr>
          <p:nvPr/>
        </p:nvSpPr>
        <p:spPr bwMode="auto">
          <a:xfrm>
            <a:off x="277813" y="5949950"/>
            <a:ext cx="4252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FFFFFF"/>
                </a:solidFill>
                <a:latin typeface="Calibri" pitchFamily="34" charset="0"/>
                <a:cs typeface="Calibri" pitchFamily="34" charset="0"/>
              </a:rPr>
              <a:t>Combien de séries dans une séance ? : </a:t>
            </a:r>
          </a:p>
        </p:txBody>
      </p:sp>
      <p:sp>
        <p:nvSpPr>
          <p:cNvPr id="237585" name="Text Box 27"/>
          <p:cNvSpPr txBox="1">
            <a:spLocks noChangeArrowheads="1"/>
          </p:cNvSpPr>
          <p:nvPr/>
        </p:nvSpPr>
        <p:spPr bwMode="auto">
          <a:xfrm>
            <a:off x="233363" y="6375400"/>
            <a:ext cx="4257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2000">
                <a:solidFill>
                  <a:srgbClr val="FFFFFF"/>
                </a:solidFill>
                <a:latin typeface="Calibri" pitchFamily="34" charset="0"/>
                <a:cs typeface="Calibri" pitchFamily="34" charset="0"/>
              </a:rPr>
              <a:t>Combien de séances par microcycle ? : </a:t>
            </a:r>
          </a:p>
        </p:txBody>
      </p:sp>
    </p:spTree>
    <p:extLst>
      <p:ext uri="{BB962C8B-B14F-4D97-AF65-F5344CB8AC3E}">
        <p14:creationId xmlns:p14="http://schemas.microsoft.com/office/powerpoint/2010/main" val="34579674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079500" y="369888"/>
            <a:ext cx="1079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fr-FR" sz="1600" b="1">
                <a:solidFill>
                  <a:srgbClr val="FFFFFF"/>
                </a:solidFill>
                <a:latin typeface="Calibri" pitchFamily="34" charset="0"/>
              </a:rPr>
              <a:t>EXERCICES</a:t>
            </a:r>
            <a:endParaRPr lang="en-US" altLang="fr-FR" sz="1600">
              <a:solidFill>
                <a:srgbClr val="FFFFFF"/>
              </a:solidFill>
              <a:latin typeface="Calibri" pitchFamily="34" charset="0"/>
            </a:endParaRPr>
          </a:p>
        </p:txBody>
      </p:sp>
      <p:sp>
        <p:nvSpPr>
          <p:cNvPr id="20483" name="Text Box 3"/>
          <p:cNvSpPr txBox="1">
            <a:spLocks noChangeArrowheads="1"/>
          </p:cNvSpPr>
          <p:nvPr/>
        </p:nvSpPr>
        <p:spPr bwMode="auto">
          <a:xfrm>
            <a:off x="3060700" y="369888"/>
            <a:ext cx="1501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fr-FR" sz="1600" b="1">
                <a:solidFill>
                  <a:srgbClr val="FFFFFF"/>
                </a:solidFill>
                <a:latin typeface="Calibri" pitchFamily="34" charset="0"/>
              </a:rPr>
              <a:t>RECUPERATION</a:t>
            </a:r>
          </a:p>
        </p:txBody>
      </p:sp>
      <p:sp>
        <p:nvSpPr>
          <p:cNvPr id="20484" name="Text Box 4"/>
          <p:cNvSpPr txBox="1">
            <a:spLocks noChangeArrowheads="1"/>
          </p:cNvSpPr>
          <p:nvPr/>
        </p:nvSpPr>
        <p:spPr bwMode="auto">
          <a:xfrm>
            <a:off x="6062663" y="369888"/>
            <a:ext cx="25511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fr-FR" sz="1600" b="1">
                <a:solidFill>
                  <a:srgbClr val="FFFFFF"/>
                </a:solidFill>
                <a:latin typeface="Calibri" pitchFamily="34" charset="0"/>
              </a:rPr>
              <a:t>IMPACTS  PHYSIOLOGIQUES</a:t>
            </a:r>
            <a:endParaRPr lang="en-US" altLang="fr-FR" sz="1400">
              <a:solidFill>
                <a:srgbClr val="FFFFFF"/>
              </a:solidFill>
              <a:latin typeface="Calibri" pitchFamily="34" charset="0"/>
            </a:endParaRPr>
          </a:p>
        </p:txBody>
      </p:sp>
      <p:sp>
        <p:nvSpPr>
          <p:cNvPr id="20485" name="Text Box 5"/>
          <p:cNvSpPr txBox="1">
            <a:spLocks noChangeArrowheads="1"/>
          </p:cNvSpPr>
          <p:nvPr/>
        </p:nvSpPr>
        <p:spPr bwMode="auto">
          <a:xfrm>
            <a:off x="150813" y="735013"/>
            <a:ext cx="55165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fr-FR" sz="1600" b="1">
                <a:solidFill>
                  <a:srgbClr val="FFFFFF"/>
                </a:solidFill>
                <a:latin typeface="Calibri" pitchFamily="34" charset="0"/>
              </a:rPr>
              <a:t>INTENSITE                       DUREE               NATURE                  DUREE</a:t>
            </a:r>
          </a:p>
        </p:txBody>
      </p:sp>
      <p:sp>
        <p:nvSpPr>
          <p:cNvPr id="20486" name="Text Box 6"/>
          <p:cNvSpPr txBox="1">
            <a:spLocks noChangeArrowheads="1"/>
          </p:cNvSpPr>
          <p:nvPr/>
        </p:nvSpPr>
        <p:spPr bwMode="auto">
          <a:xfrm>
            <a:off x="6337300" y="1284288"/>
            <a:ext cx="1781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fr-FR" sz="1600" b="1">
                <a:solidFill>
                  <a:srgbClr val="FFFFFF"/>
                </a:solidFill>
                <a:latin typeface="Calibri" pitchFamily="34" charset="0"/>
              </a:rPr>
              <a:t>Endurance aérobie</a:t>
            </a:r>
            <a:endParaRPr lang="en-US" altLang="fr-FR" sz="1400">
              <a:solidFill>
                <a:srgbClr val="FFFFFF"/>
              </a:solidFill>
              <a:latin typeface="Calibri" pitchFamily="34" charset="0"/>
            </a:endParaRPr>
          </a:p>
        </p:txBody>
      </p:sp>
      <p:sp>
        <p:nvSpPr>
          <p:cNvPr id="238599" name="Line 7"/>
          <p:cNvSpPr>
            <a:spLocks noChangeShapeType="1"/>
          </p:cNvSpPr>
          <p:nvPr/>
        </p:nvSpPr>
        <p:spPr bwMode="auto">
          <a:xfrm>
            <a:off x="12700" y="674688"/>
            <a:ext cx="9144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8600" name="Line 8"/>
          <p:cNvSpPr>
            <a:spLocks noChangeShapeType="1"/>
          </p:cNvSpPr>
          <p:nvPr/>
        </p:nvSpPr>
        <p:spPr bwMode="auto">
          <a:xfrm>
            <a:off x="12700" y="1131888"/>
            <a:ext cx="9144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0491" name="Text Box 11"/>
          <p:cNvSpPr txBox="1">
            <a:spLocks noChangeArrowheads="1"/>
          </p:cNvSpPr>
          <p:nvPr/>
        </p:nvSpPr>
        <p:spPr bwMode="auto">
          <a:xfrm>
            <a:off x="6323013" y="2563813"/>
            <a:ext cx="24860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fr-FR" sz="1600" b="1">
                <a:solidFill>
                  <a:srgbClr val="FFFFFF"/>
                </a:solidFill>
                <a:latin typeface="Calibri" pitchFamily="34" charset="0"/>
              </a:rPr>
              <a:t>Endurance aéroboie + PAM</a:t>
            </a:r>
          </a:p>
        </p:txBody>
      </p:sp>
      <p:sp>
        <p:nvSpPr>
          <p:cNvPr id="20501" name="Text Box 21"/>
          <p:cNvSpPr txBox="1">
            <a:spLocks noChangeArrowheads="1"/>
          </p:cNvSpPr>
          <p:nvPr/>
        </p:nvSpPr>
        <p:spPr bwMode="auto">
          <a:xfrm>
            <a:off x="6299200" y="3722688"/>
            <a:ext cx="22367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fr-FR" sz="1600" b="1">
                <a:solidFill>
                  <a:srgbClr val="FFFFFF"/>
                </a:solidFill>
                <a:latin typeface="Calibri" pitchFamily="34" charset="0"/>
              </a:rPr>
              <a:t>Capacité lactique + PAM</a:t>
            </a:r>
          </a:p>
        </p:txBody>
      </p:sp>
      <p:sp>
        <p:nvSpPr>
          <p:cNvPr id="20506" name="Text Box 26"/>
          <p:cNvSpPr txBox="1">
            <a:spLocks noChangeArrowheads="1"/>
          </p:cNvSpPr>
          <p:nvPr/>
        </p:nvSpPr>
        <p:spPr bwMode="auto">
          <a:xfrm>
            <a:off x="6324600" y="4332288"/>
            <a:ext cx="1758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fr-FR" sz="1600" b="1">
                <a:solidFill>
                  <a:srgbClr val="FFFFFF"/>
                </a:solidFill>
                <a:latin typeface="Calibri" pitchFamily="34" charset="0"/>
              </a:rPr>
              <a:t>Puissance aérobie </a:t>
            </a:r>
          </a:p>
          <a:p>
            <a:r>
              <a:rPr lang="en-US" altLang="fr-FR" sz="1600" b="1">
                <a:solidFill>
                  <a:srgbClr val="FFFFFF"/>
                </a:solidFill>
                <a:latin typeface="Calibri" pitchFamily="34" charset="0"/>
              </a:rPr>
              <a:t>maximale</a:t>
            </a:r>
          </a:p>
        </p:txBody>
      </p:sp>
      <p:sp>
        <p:nvSpPr>
          <p:cNvPr id="238604" name="Line 27"/>
          <p:cNvSpPr>
            <a:spLocks noChangeShapeType="1"/>
          </p:cNvSpPr>
          <p:nvPr/>
        </p:nvSpPr>
        <p:spPr bwMode="auto">
          <a:xfrm flipH="1">
            <a:off x="2971800" y="685800"/>
            <a:ext cx="0" cy="51054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8605" name="Line 28"/>
          <p:cNvSpPr>
            <a:spLocks noChangeShapeType="1"/>
          </p:cNvSpPr>
          <p:nvPr/>
        </p:nvSpPr>
        <p:spPr bwMode="auto">
          <a:xfrm flipH="1">
            <a:off x="1905000" y="685800"/>
            <a:ext cx="0" cy="51054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8606" name="Line 29"/>
          <p:cNvSpPr>
            <a:spLocks noChangeShapeType="1"/>
          </p:cNvSpPr>
          <p:nvPr/>
        </p:nvSpPr>
        <p:spPr bwMode="auto">
          <a:xfrm flipH="1">
            <a:off x="4495800" y="685800"/>
            <a:ext cx="0" cy="51054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8607" name="Line 30"/>
          <p:cNvSpPr>
            <a:spLocks noChangeShapeType="1"/>
          </p:cNvSpPr>
          <p:nvPr/>
        </p:nvSpPr>
        <p:spPr bwMode="auto">
          <a:xfrm flipH="1">
            <a:off x="6019800" y="685800"/>
            <a:ext cx="0" cy="51054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38608" name="Line 31"/>
          <p:cNvSpPr>
            <a:spLocks noChangeShapeType="1"/>
          </p:cNvSpPr>
          <p:nvPr/>
        </p:nvSpPr>
        <p:spPr bwMode="auto">
          <a:xfrm>
            <a:off x="0" y="5791200"/>
            <a:ext cx="9144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0512" name="Line 32"/>
          <p:cNvSpPr>
            <a:spLocks noChangeShapeType="1"/>
          </p:cNvSpPr>
          <p:nvPr/>
        </p:nvSpPr>
        <p:spPr bwMode="auto">
          <a:xfrm>
            <a:off x="2984500" y="217488"/>
            <a:ext cx="0" cy="457200"/>
          </a:xfrm>
          <a:prstGeom prst="line">
            <a:avLst/>
          </a:prstGeom>
          <a:noFill/>
          <a:ln w="57150" cmpd="thinThick">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0513" name="Line 33"/>
          <p:cNvSpPr>
            <a:spLocks noChangeShapeType="1"/>
          </p:cNvSpPr>
          <p:nvPr/>
        </p:nvSpPr>
        <p:spPr bwMode="auto">
          <a:xfrm>
            <a:off x="6032500" y="217488"/>
            <a:ext cx="0" cy="457200"/>
          </a:xfrm>
          <a:prstGeom prst="line">
            <a:avLst/>
          </a:prstGeom>
          <a:noFill/>
          <a:ln w="57150" cmpd="thinThick">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0514" name="Rectangle 34"/>
          <p:cNvSpPr>
            <a:spLocks noChangeArrowheads="1"/>
          </p:cNvSpPr>
          <p:nvPr/>
        </p:nvSpPr>
        <p:spPr bwMode="auto">
          <a:xfrm>
            <a:off x="6332538" y="3189288"/>
            <a:ext cx="2212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altLang="fr-FR" sz="1600" b="1">
                <a:solidFill>
                  <a:srgbClr val="FFFFFF"/>
                </a:solidFill>
                <a:latin typeface="Calibri" pitchFamily="34" charset="0"/>
              </a:rPr>
              <a:t>PAM + capacité lactique</a:t>
            </a:r>
          </a:p>
        </p:txBody>
      </p:sp>
      <p:sp>
        <p:nvSpPr>
          <p:cNvPr id="20515" name="Text Box 35"/>
          <p:cNvSpPr txBox="1">
            <a:spLocks noChangeArrowheads="1"/>
          </p:cNvSpPr>
          <p:nvPr/>
        </p:nvSpPr>
        <p:spPr bwMode="auto">
          <a:xfrm>
            <a:off x="214313" y="5943600"/>
            <a:ext cx="89296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altLang="fr-FR" b="1">
                <a:solidFill>
                  <a:srgbClr val="FFFFFF"/>
                </a:solidFill>
                <a:latin typeface="Calibri" pitchFamily="34" charset="0"/>
              </a:rPr>
              <a:t>Vous disposez de 20 min.. Quels types d’exercice proposer pour répondre aux différents impacts physiologiques ci-dessus?</a:t>
            </a:r>
          </a:p>
        </p:txBody>
      </p:sp>
      <p:sp>
        <p:nvSpPr>
          <p:cNvPr id="238613" name="Line 36"/>
          <p:cNvSpPr>
            <a:spLocks noChangeShapeType="1"/>
          </p:cNvSpPr>
          <p:nvPr/>
        </p:nvSpPr>
        <p:spPr bwMode="auto">
          <a:xfrm>
            <a:off x="12700" y="228600"/>
            <a:ext cx="9144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0517" name="Text Box 37"/>
          <p:cNvSpPr txBox="1">
            <a:spLocks noChangeArrowheads="1"/>
          </p:cNvSpPr>
          <p:nvPr/>
        </p:nvSpPr>
        <p:spPr bwMode="auto">
          <a:xfrm>
            <a:off x="6227763" y="5013325"/>
            <a:ext cx="2565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fr-FR" sz="1600" b="1">
                <a:solidFill>
                  <a:srgbClr val="FFFFFF"/>
                </a:solidFill>
                <a:latin typeface="Calibri" pitchFamily="34" charset="0"/>
              </a:rPr>
              <a:t>Vitesse + capacité oxydative</a:t>
            </a:r>
          </a:p>
        </p:txBody>
      </p:sp>
    </p:spTree>
    <p:extLst>
      <p:ext uri="{BB962C8B-B14F-4D97-AF65-F5344CB8AC3E}">
        <p14:creationId xmlns:p14="http://schemas.microsoft.com/office/powerpoint/2010/main" val="1317388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iterate type="wd">
                                    <p:tmPct val="100000"/>
                                  </p:iterate>
                                  <p:childTnLst>
                                    <p:set>
                                      <p:cBhvr>
                                        <p:cTn id="6" dur="1" fill="hold">
                                          <p:stCondLst>
                                            <p:cond delay="0"/>
                                          </p:stCondLst>
                                        </p:cTn>
                                        <p:tgtEl>
                                          <p:spTgt spid="20515"/>
                                        </p:tgtEl>
                                        <p:attrNameLst>
                                          <p:attrName>style.visibility</p:attrName>
                                        </p:attrNameLst>
                                      </p:cBhvr>
                                      <p:to>
                                        <p:strVal val="visible"/>
                                      </p:to>
                                    </p:set>
                                    <p:animEffect transition="in" filter="dissolve">
                                      <p:cBhvr>
                                        <p:cTn id="7" dur="300"/>
                                        <p:tgtEl>
                                          <p:spTgt spid="20515"/>
                                        </p:tgtEl>
                                      </p:cBhvr>
                                    </p:animEffect>
                                  </p:childTnLst>
                                </p:cTn>
                              </p:par>
                            </p:childTnLst>
                          </p:cTn>
                        </p:par>
                        <p:par>
                          <p:cTn id="8" fill="hold" nodeType="afterGroup">
                            <p:stCondLst>
                              <p:cond delay="6400"/>
                            </p:stCondLst>
                            <p:childTnLst>
                              <p:par>
                                <p:cTn id="9" presetID="1" presetClass="entr" presetSubtype="0" fill="hold" grpId="0" nodeType="afterEffect">
                                  <p:stCondLst>
                                    <p:cond delay="0"/>
                                  </p:stCondLst>
                                  <p:childTnLst>
                                    <p:set>
                                      <p:cBhvr>
                                        <p:cTn id="10" dur="1" fill="hold">
                                          <p:stCondLst>
                                            <p:cond delay="499"/>
                                          </p:stCondLst>
                                        </p:cTn>
                                        <p:tgtEl>
                                          <p:spTgt spid="20482"/>
                                        </p:tgtEl>
                                        <p:attrNameLst>
                                          <p:attrName>style.visibility</p:attrName>
                                        </p:attrNameLst>
                                      </p:cBhvr>
                                      <p:to>
                                        <p:strVal val="visible"/>
                                      </p:to>
                                    </p:set>
                                  </p:childTnLst>
                                </p:cTn>
                              </p:par>
                            </p:childTnLst>
                          </p:cTn>
                        </p:par>
                        <p:par>
                          <p:cTn id="11" fill="hold" nodeType="afterGroup">
                            <p:stCondLst>
                              <p:cond delay="6900"/>
                            </p:stCondLst>
                            <p:childTnLst>
                              <p:par>
                                <p:cTn id="12" presetID="1" presetClass="entr" presetSubtype="0" fill="hold" grpId="0" nodeType="afterEffect">
                                  <p:stCondLst>
                                    <p:cond delay="0"/>
                                  </p:stCondLst>
                                  <p:childTnLst>
                                    <p:set>
                                      <p:cBhvr>
                                        <p:cTn id="13" dur="1" fill="hold">
                                          <p:stCondLst>
                                            <p:cond delay="499"/>
                                          </p:stCondLst>
                                        </p:cTn>
                                        <p:tgtEl>
                                          <p:spTgt spid="20483"/>
                                        </p:tgtEl>
                                        <p:attrNameLst>
                                          <p:attrName>style.visibility</p:attrName>
                                        </p:attrNameLst>
                                      </p:cBhvr>
                                      <p:to>
                                        <p:strVal val="visible"/>
                                      </p:to>
                                    </p:set>
                                  </p:childTnLst>
                                </p:cTn>
                              </p:par>
                            </p:childTnLst>
                          </p:cTn>
                        </p:par>
                        <p:par>
                          <p:cTn id="14" fill="hold" nodeType="afterGroup">
                            <p:stCondLst>
                              <p:cond delay="7400"/>
                            </p:stCondLst>
                            <p:childTnLst>
                              <p:par>
                                <p:cTn id="15" presetID="1" presetClass="entr" presetSubtype="0" fill="hold" grpId="0" nodeType="afterEffect">
                                  <p:stCondLst>
                                    <p:cond delay="0"/>
                                  </p:stCondLst>
                                  <p:childTnLst>
                                    <p:set>
                                      <p:cBhvr>
                                        <p:cTn id="16" dur="1" fill="hold">
                                          <p:stCondLst>
                                            <p:cond delay="499"/>
                                          </p:stCondLst>
                                        </p:cTn>
                                        <p:tgtEl>
                                          <p:spTgt spid="20484"/>
                                        </p:tgtEl>
                                        <p:attrNameLst>
                                          <p:attrName>style.visibility</p:attrName>
                                        </p:attrNameLst>
                                      </p:cBhvr>
                                      <p:to>
                                        <p:strVal val="visible"/>
                                      </p:to>
                                    </p:set>
                                  </p:childTnLst>
                                </p:cTn>
                              </p:par>
                            </p:childTnLst>
                          </p:cTn>
                        </p:par>
                        <p:par>
                          <p:cTn id="17" fill="hold" nodeType="afterGroup">
                            <p:stCondLst>
                              <p:cond delay="7900"/>
                            </p:stCondLst>
                            <p:childTnLst>
                              <p:par>
                                <p:cTn id="18" presetID="1" presetClass="entr" presetSubtype="0" fill="hold" grpId="0" nodeType="afterEffect">
                                  <p:stCondLst>
                                    <p:cond delay="0"/>
                                  </p:stCondLst>
                                  <p:childTnLst>
                                    <p:set>
                                      <p:cBhvr>
                                        <p:cTn id="19" dur="1" fill="hold">
                                          <p:stCondLst>
                                            <p:cond delay="499"/>
                                          </p:stCondLst>
                                        </p:cTn>
                                        <p:tgtEl>
                                          <p:spTgt spid="20485"/>
                                        </p:tgtEl>
                                        <p:attrNameLst>
                                          <p:attrName>style.visibility</p:attrName>
                                        </p:attrNameLst>
                                      </p:cBhvr>
                                      <p:to>
                                        <p:strVal val="visible"/>
                                      </p:to>
                                    </p:set>
                                  </p:childTnLst>
                                </p:cTn>
                              </p:par>
                            </p:childTnLst>
                          </p:cTn>
                        </p:par>
                        <p:par>
                          <p:cTn id="20" fill="hold" nodeType="afterGroup">
                            <p:stCondLst>
                              <p:cond delay="8400"/>
                            </p:stCondLst>
                            <p:childTnLst>
                              <p:par>
                                <p:cTn id="21" presetID="1" presetClass="entr" presetSubtype="0" fill="hold" grpId="0" nodeType="afterEffect">
                                  <p:stCondLst>
                                    <p:cond delay="0"/>
                                  </p:stCondLst>
                                  <p:childTnLst>
                                    <p:set>
                                      <p:cBhvr>
                                        <p:cTn id="22" dur="1" fill="hold">
                                          <p:stCondLst>
                                            <p:cond delay="499"/>
                                          </p:stCondLst>
                                        </p:cTn>
                                        <p:tgtEl>
                                          <p:spTgt spid="20512"/>
                                        </p:tgtEl>
                                        <p:attrNameLst>
                                          <p:attrName>style.visibility</p:attrName>
                                        </p:attrNameLst>
                                      </p:cBhvr>
                                      <p:to>
                                        <p:strVal val="visible"/>
                                      </p:to>
                                    </p:set>
                                  </p:childTnLst>
                                </p:cTn>
                              </p:par>
                            </p:childTnLst>
                          </p:cTn>
                        </p:par>
                        <p:par>
                          <p:cTn id="23" fill="hold" nodeType="afterGroup">
                            <p:stCondLst>
                              <p:cond delay="8900"/>
                            </p:stCondLst>
                            <p:childTnLst>
                              <p:par>
                                <p:cTn id="24" presetID="1" presetClass="entr" presetSubtype="0" fill="hold" grpId="0" nodeType="afterEffect">
                                  <p:stCondLst>
                                    <p:cond delay="0"/>
                                  </p:stCondLst>
                                  <p:childTnLst>
                                    <p:set>
                                      <p:cBhvr>
                                        <p:cTn id="25" dur="1" fill="hold">
                                          <p:stCondLst>
                                            <p:cond delay="499"/>
                                          </p:stCondLst>
                                        </p:cTn>
                                        <p:tgtEl>
                                          <p:spTgt spid="20513"/>
                                        </p:tgtEl>
                                        <p:attrNameLst>
                                          <p:attrName>style.visibility</p:attrName>
                                        </p:attrNameLst>
                                      </p:cBhvr>
                                      <p:to>
                                        <p:strVal val="visible"/>
                                      </p:to>
                                    </p:set>
                                  </p:childTnLst>
                                </p:cTn>
                              </p:par>
                            </p:childTnLst>
                          </p:cTn>
                        </p:par>
                        <p:par>
                          <p:cTn id="26" fill="hold" nodeType="afterGroup">
                            <p:stCondLst>
                              <p:cond delay="9400"/>
                            </p:stCondLst>
                            <p:childTnLst>
                              <p:par>
                                <p:cTn id="27" presetID="9" presetClass="entr" presetSubtype="0" fill="hold" grpId="0" nodeType="afterEffect">
                                  <p:stCondLst>
                                    <p:cond delay="2000"/>
                                  </p:stCondLst>
                                  <p:childTnLst>
                                    <p:set>
                                      <p:cBhvr>
                                        <p:cTn id="28" dur="1" fill="hold">
                                          <p:stCondLst>
                                            <p:cond delay="0"/>
                                          </p:stCondLst>
                                        </p:cTn>
                                        <p:tgtEl>
                                          <p:spTgt spid="20486"/>
                                        </p:tgtEl>
                                        <p:attrNameLst>
                                          <p:attrName>style.visibility</p:attrName>
                                        </p:attrNameLst>
                                      </p:cBhvr>
                                      <p:to>
                                        <p:strVal val="visible"/>
                                      </p:to>
                                    </p:set>
                                    <p:animEffect transition="in" filter="dissolve">
                                      <p:cBhvr>
                                        <p:cTn id="29" dur="500"/>
                                        <p:tgtEl>
                                          <p:spTgt spid="20486"/>
                                        </p:tgtEl>
                                      </p:cBhvr>
                                    </p:animEffect>
                                  </p:childTnLst>
                                </p:cTn>
                              </p:par>
                            </p:childTnLst>
                          </p:cTn>
                        </p:par>
                        <p:par>
                          <p:cTn id="30" fill="hold" nodeType="afterGroup">
                            <p:stCondLst>
                              <p:cond delay="11900"/>
                            </p:stCondLst>
                            <p:childTnLst>
                              <p:par>
                                <p:cTn id="31" presetID="9" presetClass="entr" presetSubtype="0" fill="hold" grpId="0" nodeType="afterEffect">
                                  <p:stCondLst>
                                    <p:cond delay="2000"/>
                                  </p:stCondLst>
                                  <p:childTnLst>
                                    <p:set>
                                      <p:cBhvr>
                                        <p:cTn id="32" dur="1" fill="hold">
                                          <p:stCondLst>
                                            <p:cond delay="0"/>
                                          </p:stCondLst>
                                        </p:cTn>
                                        <p:tgtEl>
                                          <p:spTgt spid="20491"/>
                                        </p:tgtEl>
                                        <p:attrNameLst>
                                          <p:attrName>style.visibility</p:attrName>
                                        </p:attrNameLst>
                                      </p:cBhvr>
                                      <p:to>
                                        <p:strVal val="visible"/>
                                      </p:to>
                                    </p:set>
                                    <p:animEffect transition="in" filter="dissolve">
                                      <p:cBhvr>
                                        <p:cTn id="33" dur="500"/>
                                        <p:tgtEl>
                                          <p:spTgt spid="20491"/>
                                        </p:tgtEl>
                                      </p:cBhvr>
                                    </p:animEffect>
                                  </p:childTnLst>
                                </p:cTn>
                              </p:par>
                            </p:childTnLst>
                          </p:cTn>
                        </p:par>
                        <p:par>
                          <p:cTn id="34" fill="hold" nodeType="afterGroup">
                            <p:stCondLst>
                              <p:cond delay="14400"/>
                            </p:stCondLst>
                            <p:childTnLst>
                              <p:par>
                                <p:cTn id="35" presetID="9" presetClass="entr" presetSubtype="0" fill="hold" grpId="0" nodeType="afterEffect">
                                  <p:stCondLst>
                                    <p:cond delay="2000"/>
                                  </p:stCondLst>
                                  <p:childTnLst>
                                    <p:set>
                                      <p:cBhvr>
                                        <p:cTn id="36" dur="1" fill="hold">
                                          <p:stCondLst>
                                            <p:cond delay="0"/>
                                          </p:stCondLst>
                                        </p:cTn>
                                        <p:tgtEl>
                                          <p:spTgt spid="20514"/>
                                        </p:tgtEl>
                                        <p:attrNameLst>
                                          <p:attrName>style.visibility</p:attrName>
                                        </p:attrNameLst>
                                      </p:cBhvr>
                                      <p:to>
                                        <p:strVal val="visible"/>
                                      </p:to>
                                    </p:set>
                                    <p:animEffect transition="in" filter="dissolve">
                                      <p:cBhvr>
                                        <p:cTn id="37" dur="500"/>
                                        <p:tgtEl>
                                          <p:spTgt spid="20514"/>
                                        </p:tgtEl>
                                      </p:cBhvr>
                                    </p:animEffect>
                                  </p:childTnLst>
                                </p:cTn>
                              </p:par>
                            </p:childTnLst>
                          </p:cTn>
                        </p:par>
                        <p:par>
                          <p:cTn id="38" fill="hold" nodeType="afterGroup">
                            <p:stCondLst>
                              <p:cond delay="16900"/>
                            </p:stCondLst>
                            <p:childTnLst>
                              <p:par>
                                <p:cTn id="39" presetID="9" presetClass="entr" presetSubtype="0" fill="hold" grpId="0" nodeType="afterEffect">
                                  <p:stCondLst>
                                    <p:cond delay="2000"/>
                                  </p:stCondLst>
                                  <p:childTnLst>
                                    <p:set>
                                      <p:cBhvr>
                                        <p:cTn id="40" dur="1" fill="hold">
                                          <p:stCondLst>
                                            <p:cond delay="0"/>
                                          </p:stCondLst>
                                        </p:cTn>
                                        <p:tgtEl>
                                          <p:spTgt spid="20501"/>
                                        </p:tgtEl>
                                        <p:attrNameLst>
                                          <p:attrName>style.visibility</p:attrName>
                                        </p:attrNameLst>
                                      </p:cBhvr>
                                      <p:to>
                                        <p:strVal val="visible"/>
                                      </p:to>
                                    </p:set>
                                    <p:animEffect transition="in" filter="dissolve">
                                      <p:cBhvr>
                                        <p:cTn id="41" dur="500"/>
                                        <p:tgtEl>
                                          <p:spTgt spid="20501"/>
                                        </p:tgtEl>
                                      </p:cBhvr>
                                    </p:animEffect>
                                  </p:childTnLst>
                                </p:cTn>
                              </p:par>
                            </p:childTnLst>
                          </p:cTn>
                        </p:par>
                        <p:par>
                          <p:cTn id="42" fill="hold" nodeType="afterGroup">
                            <p:stCondLst>
                              <p:cond delay="19400"/>
                            </p:stCondLst>
                            <p:childTnLst>
                              <p:par>
                                <p:cTn id="43" presetID="9" presetClass="entr" presetSubtype="0" fill="hold" grpId="0" nodeType="afterEffect">
                                  <p:stCondLst>
                                    <p:cond delay="2000"/>
                                  </p:stCondLst>
                                  <p:childTnLst>
                                    <p:set>
                                      <p:cBhvr>
                                        <p:cTn id="44" dur="1" fill="hold">
                                          <p:stCondLst>
                                            <p:cond delay="0"/>
                                          </p:stCondLst>
                                        </p:cTn>
                                        <p:tgtEl>
                                          <p:spTgt spid="20506"/>
                                        </p:tgtEl>
                                        <p:attrNameLst>
                                          <p:attrName>style.visibility</p:attrName>
                                        </p:attrNameLst>
                                      </p:cBhvr>
                                      <p:to>
                                        <p:strVal val="visible"/>
                                      </p:to>
                                    </p:set>
                                    <p:animEffect transition="in" filter="dissolve">
                                      <p:cBhvr>
                                        <p:cTn id="45" dur="500"/>
                                        <p:tgtEl>
                                          <p:spTgt spid="20506"/>
                                        </p:tgtEl>
                                      </p:cBhvr>
                                    </p:animEffect>
                                  </p:childTnLst>
                                </p:cTn>
                              </p:par>
                            </p:childTnLst>
                          </p:cTn>
                        </p:par>
                        <p:par>
                          <p:cTn id="46" fill="hold" nodeType="afterGroup">
                            <p:stCondLst>
                              <p:cond delay="21900"/>
                            </p:stCondLst>
                            <p:childTnLst>
                              <p:par>
                                <p:cTn id="47" presetID="9" presetClass="entr" presetSubtype="0" fill="hold" grpId="0" nodeType="afterEffect">
                                  <p:stCondLst>
                                    <p:cond delay="2000"/>
                                  </p:stCondLst>
                                  <p:childTnLst>
                                    <p:set>
                                      <p:cBhvr>
                                        <p:cTn id="48" dur="1" fill="hold">
                                          <p:stCondLst>
                                            <p:cond delay="0"/>
                                          </p:stCondLst>
                                        </p:cTn>
                                        <p:tgtEl>
                                          <p:spTgt spid="20517"/>
                                        </p:tgtEl>
                                        <p:attrNameLst>
                                          <p:attrName>style.visibility</p:attrName>
                                        </p:attrNameLst>
                                      </p:cBhvr>
                                      <p:to>
                                        <p:strVal val="visible"/>
                                      </p:to>
                                    </p:set>
                                    <p:animEffect transition="in" filter="dissolve">
                                      <p:cBhvr>
                                        <p:cTn id="49" dur="500"/>
                                        <p:tgtEl>
                                          <p:spTgt spid="20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utoUpdateAnimBg="0"/>
      <p:bldP spid="20483" grpId="0" autoUpdateAnimBg="0"/>
      <p:bldP spid="20484" grpId="0" autoUpdateAnimBg="0"/>
      <p:bldP spid="20485" grpId="0" autoUpdateAnimBg="0"/>
      <p:bldP spid="20486" grpId="0" autoUpdateAnimBg="0"/>
      <p:bldP spid="20491" grpId="0" autoUpdateAnimBg="0"/>
      <p:bldP spid="20501" grpId="0" autoUpdateAnimBg="0"/>
      <p:bldP spid="20506" grpId="0" autoUpdateAnimBg="0"/>
      <p:bldP spid="20512" grpId="0" animBg="1"/>
      <p:bldP spid="20513" grpId="0" animBg="1"/>
      <p:bldP spid="20514" grpId="0" autoUpdateAnimBg="0"/>
      <p:bldP spid="20515" grpId="0" autoUpdateAnimBg="0"/>
      <p:bldP spid="20517"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2"/>
          <p:cNvSpPr txBox="1">
            <a:spLocks noChangeArrowheads="1"/>
          </p:cNvSpPr>
          <p:nvPr/>
        </p:nvSpPr>
        <p:spPr bwMode="auto">
          <a:xfrm>
            <a:off x="107950" y="1412875"/>
            <a:ext cx="4176713" cy="4911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fr-FR" b="1" dirty="0" smtClean="0">
                <a:solidFill>
                  <a:schemeClr val="bg1"/>
                </a:solidFill>
                <a:latin typeface="Arial" pitchFamily="34" charset="0"/>
                <a:cs typeface="Arial" pitchFamily="34" charset="0"/>
              </a:rPr>
              <a:t>CHARGE EXTERNE  :</a:t>
            </a:r>
          </a:p>
          <a:p>
            <a:pPr eaLnBrk="1" hangingPunct="1">
              <a:defRPr/>
            </a:pPr>
            <a:r>
              <a:rPr lang="fr-FR" dirty="0" smtClean="0">
                <a:solidFill>
                  <a:schemeClr val="bg1"/>
                </a:solidFill>
                <a:latin typeface="Arial" pitchFamily="34" charset="0"/>
                <a:cs typeface="Arial" pitchFamily="34" charset="0"/>
              </a:rPr>
              <a:t>Sous la responsabilité des préparateurs physiques</a:t>
            </a:r>
          </a:p>
          <a:p>
            <a:pPr eaLnBrk="1" hangingPunct="1">
              <a:defRPr/>
            </a:pPr>
            <a:endParaRPr lang="fr-FR" sz="2000" dirty="0" smtClean="0">
              <a:solidFill>
                <a:srgbClr val="00B0F0"/>
              </a:solidFill>
              <a:latin typeface="Arial" pitchFamily="34" charset="0"/>
              <a:cs typeface="Arial" pitchFamily="34" charset="0"/>
            </a:endParaRPr>
          </a:p>
          <a:p>
            <a:pPr eaLnBrk="1" hangingPunct="1">
              <a:lnSpc>
                <a:spcPct val="140000"/>
              </a:lnSpc>
              <a:defRPr/>
            </a:pPr>
            <a:r>
              <a:rPr lang="fr-FR" sz="2000" i="1" dirty="0" smtClean="0">
                <a:solidFill>
                  <a:schemeClr val="accent6">
                    <a:lumMod val="20000"/>
                    <a:lumOff val="80000"/>
                  </a:schemeClr>
                </a:solidFill>
                <a:latin typeface="Arial" pitchFamily="34" charset="0"/>
                <a:cs typeface="Arial" pitchFamily="34" charset="0"/>
              </a:rPr>
              <a:t>Gestion des exercices : </a:t>
            </a:r>
            <a:r>
              <a:rPr lang="fr-FR" sz="2000" dirty="0" smtClean="0">
                <a:latin typeface="Arial" pitchFamily="34" charset="0"/>
                <a:cs typeface="Arial" pitchFamily="34" charset="0"/>
              </a:rPr>
              <a:t>fréquence, durée, intensité des exercices; durée et modalité des récupérations.</a:t>
            </a:r>
          </a:p>
          <a:p>
            <a:pPr eaLnBrk="1" hangingPunct="1">
              <a:lnSpc>
                <a:spcPct val="140000"/>
              </a:lnSpc>
              <a:defRPr/>
            </a:pPr>
            <a:r>
              <a:rPr lang="fr-FR" sz="2000" i="1" dirty="0" smtClean="0">
                <a:solidFill>
                  <a:schemeClr val="accent6">
                    <a:lumMod val="20000"/>
                    <a:lumOff val="80000"/>
                  </a:schemeClr>
                </a:solidFill>
                <a:latin typeface="Arial" pitchFamily="34" charset="0"/>
                <a:cs typeface="Arial" pitchFamily="34" charset="0"/>
              </a:rPr>
              <a:t>Gestion des microcycles et des </a:t>
            </a:r>
            <a:r>
              <a:rPr lang="fr-FR" sz="2000" i="1" dirty="0" err="1" smtClean="0">
                <a:solidFill>
                  <a:schemeClr val="accent6">
                    <a:lumMod val="20000"/>
                    <a:lumOff val="80000"/>
                  </a:schemeClr>
                </a:solidFill>
                <a:latin typeface="Arial" pitchFamily="34" charset="0"/>
                <a:cs typeface="Arial" pitchFamily="34" charset="0"/>
              </a:rPr>
              <a:t>mésocycles</a:t>
            </a:r>
            <a:r>
              <a:rPr lang="fr-FR" sz="2000" i="1" dirty="0" smtClean="0">
                <a:solidFill>
                  <a:schemeClr val="accent6">
                    <a:lumMod val="20000"/>
                    <a:lumOff val="80000"/>
                  </a:schemeClr>
                </a:solidFill>
                <a:latin typeface="Arial" pitchFamily="34" charset="0"/>
                <a:cs typeface="Arial" pitchFamily="34" charset="0"/>
              </a:rPr>
              <a:t> </a:t>
            </a:r>
            <a:r>
              <a:rPr lang="fr-FR" sz="2000" dirty="0" smtClean="0">
                <a:latin typeface="Arial" pitchFamily="34" charset="0"/>
                <a:cs typeface="Arial" pitchFamily="34" charset="0"/>
              </a:rPr>
              <a:t>: objectifs, durée, alternance, progressivité.</a:t>
            </a:r>
          </a:p>
          <a:p>
            <a:pPr eaLnBrk="1" hangingPunct="1">
              <a:lnSpc>
                <a:spcPct val="140000"/>
              </a:lnSpc>
              <a:defRPr/>
            </a:pPr>
            <a:r>
              <a:rPr lang="fr-FR" sz="1800" b="1" dirty="0" smtClean="0">
                <a:solidFill>
                  <a:schemeClr val="bg1"/>
                </a:solidFill>
                <a:latin typeface="Arial" pitchFamily="34" charset="0"/>
                <a:cs typeface="Arial" pitchFamily="34" charset="0"/>
              </a:rPr>
              <a:t>CONTRÔLE DE L’ENTRAÎNEMENT </a:t>
            </a:r>
            <a:endParaRPr lang="fr-FR" sz="1800" b="1" i="1" dirty="0" smtClean="0">
              <a:solidFill>
                <a:schemeClr val="bg1"/>
              </a:solidFill>
              <a:latin typeface="Arial" pitchFamily="34" charset="0"/>
              <a:cs typeface="Arial" pitchFamily="34" charset="0"/>
            </a:endParaRPr>
          </a:p>
        </p:txBody>
      </p:sp>
      <p:sp>
        <p:nvSpPr>
          <p:cNvPr id="65539" name="Text Box 3"/>
          <p:cNvSpPr txBox="1">
            <a:spLocks noChangeArrowheads="1"/>
          </p:cNvSpPr>
          <p:nvPr/>
        </p:nvSpPr>
        <p:spPr bwMode="auto">
          <a:xfrm>
            <a:off x="4429125" y="1412875"/>
            <a:ext cx="4606925" cy="49545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b="1">
                <a:solidFill>
                  <a:schemeClr val="bg1"/>
                </a:solidFill>
                <a:latin typeface="Arial" charset="0"/>
                <a:cs typeface="Arial" charset="0"/>
              </a:rPr>
              <a:t>CHARGE INTERNE :</a:t>
            </a:r>
          </a:p>
          <a:p>
            <a:pPr eaLnBrk="1" hangingPunct="1"/>
            <a:r>
              <a:rPr lang="fr-FR">
                <a:solidFill>
                  <a:schemeClr val="bg1"/>
                </a:solidFill>
                <a:latin typeface="Arial" charset="0"/>
                <a:cs typeface="Arial" charset="0"/>
              </a:rPr>
              <a:t>Sous la responsabilité du staff médical et paramédical + biologiste + préparateur mental.</a:t>
            </a:r>
          </a:p>
          <a:p>
            <a:pPr eaLnBrk="1" hangingPunct="1"/>
            <a:endParaRPr lang="fr-FR">
              <a:solidFill>
                <a:schemeClr val="bg1"/>
              </a:solidFill>
              <a:latin typeface="Arial" charset="0"/>
              <a:cs typeface="Arial" charset="0"/>
            </a:endParaRPr>
          </a:p>
          <a:p>
            <a:pPr eaLnBrk="1" hangingPunct="1">
              <a:lnSpc>
                <a:spcPct val="140000"/>
              </a:lnSpc>
            </a:pPr>
            <a:r>
              <a:rPr lang="fr-FR" sz="2000">
                <a:solidFill>
                  <a:srgbClr val="FFFF00"/>
                </a:solidFill>
                <a:latin typeface="Arial" charset="0"/>
                <a:cs typeface="Arial" charset="0"/>
              </a:rPr>
              <a:t>Analyse et surveillance des modifications biométriques, physiologiques, biologiques, comportementales, induites par</a:t>
            </a:r>
          </a:p>
          <a:p>
            <a:pPr eaLnBrk="1" hangingPunct="1">
              <a:lnSpc>
                <a:spcPct val="140000"/>
              </a:lnSpc>
            </a:pPr>
            <a:r>
              <a:rPr lang="fr-FR" sz="2000">
                <a:solidFill>
                  <a:srgbClr val="FFFF00"/>
                </a:solidFill>
                <a:latin typeface="Arial" charset="0"/>
                <a:cs typeface="Arial" charset="0"/>
              </a:rPr>
              <a:t>les charges externes.</a:t>
            </a:r>
          </a:p>
          <a:p>
            <a:pPr eaLnBrk="1" hangingPunct="1">
              <a:lnSpc>
                <a:spcPct val="140000"/>
              </a:lnSpc>
            </a:pPr>
            <a:endParaRPr lang="fr-FR" sz="2000">
              <a:solidFill>
                <a:srgbClr val="FFFF00"/>
              </a:solidFill>
              <a:latin typeface="Arial" charset="0"/>
              <a:cs typeface="Arial" charset="0"/>
            </a:endParaRPr>
          </a:p>
          <a:p>
            <a:pPr algn="ctr" eaLnBrk="1" hangingPunct="1">
              <a:lnSpc>
                <a:spcPct val="140000"/>
              </a:lnSpc>
            </a:pPr>
            <a:r>
              <a:rPr lang="fr-FR" sz="2000" b="1">
                <a:solidFill>
                  <a:schemeClr val="bg1"/>
                </a:solidFill>
                <a:latin typeface="Arial" charset="0"/>
                <a:cs typeface="Arial" charset="0"/>
              </a:rPr>
              <a:t>SUIVI DE L’ENTRAÎNEMENT </a:t>
            </a:r>
          </a:p>
        </p:txBody>
      </p:sp>
      <p:sp>
        <p:nvSpPr>
          <p:cNvPr id="65540" name="AutoShape 4"/>
          <p:cNvSpPr>
            <a:spLocks noChangeArrowheads="1"/>
          </p:cNvSpPr>
          <p:nvPr/>
        </p:nvSpPr>
        <p:spPr bwMode="auto">
          <a:xfrm>
            <a:off x="1619250" y="333375"/>
            <a:ext cx="6553200" cy="1079500"/>
          </a:xfrm>
          <a:prstGeom prst="curvedDownArrow">
            <a:avLst>
              <a:gd name="adj1" fmla="val 25069"/>
              <a:gd name="adj2" fmla="val 98816"/>
              <a:gd name="adj3" fmla="val 33333"/>
            </a:avLst>
          </a:prstGeom>
          <a:solidFill>
            <a:schemeClr val="tx1"/>
          </a:solidFill>
          <a:ln w="9525">
            <a:solidFill>
              <a:schemeClr val="tx1"/>
            </a:solidFill>
            <a:miter lim="800000"/>
            <a:headEnd/>
            <a:tailEnd/>
          </a:ln>
        </p:spPr>
        <p:txBody>
          <a:bodyPr wrap="none" anchor="ctr"/>
          <a:lstStyle/>
          <a:p>
            <a:endParaRPr lang="fr-FR"/>
          </a:p>
        </p:txBody>
      </p:sp>
      <p:sp>
        <p:nvSpPr>
          <p:cNvPr id="65541" name="AutoShape 5"/>
          <p:cNvSpPr>
            <a:spLocks noChangeArrowheads="1"/>
          </p:cNvSpPr>
          <p:nvPr/>
        </p:nvSpPr>
        <p:spPr bwMode="auto">
          <a:xfrm rot="10800000">
            <a:off x="1763713" y="6165850"/>
            <a:ext cx="4464050" cy="576263"/>
          </a:xfrm>
          <a:prstGeom prst="curvedDownArrow">
            <a:avLst>
              <a:gd name="adj1" fmla="val 8356"/>
              <a:gd name="adj2" fmla="val 149587"/>
              <a:gd name="adj3" fmla="val 30769"/>
            </a:avLst>
          </a:prstGeom>
          <a:solidFill>
            <a:schemeClr val="tx1"/>
          </a:solidFill>
          <a:ln w="9525">
            <a:solidFill>
              <a:schemeClr val="tx1"/>
            </a:solidFill>
            <a:miter lim="800000"/>
            <a:headEnd/>
            <a:tailEnd/>
          </a:ln>
        </p:spPr>
        <p:txBody>
          <a:bodyPr wrap="none" anchor="ctr"/>
          <a:lstStyle/>
          <a:p>
            <a:endParaRPr lang="fr-FR"/>
          </a:p>
        </p:txBody>
      </p:sp>
      <p:sp>
        <p:nvSpPr>
          <p:cNvPr id="94214" name="ZoneTexte 1"/>
          <p:cNvSpPr txBox="1">
            <a:spLocks noChangeArrowheads="1"/>
          </p:cNvSpPr>
          <p:nvPr/>
        </p:nvSpPr>
        <p:spPr bwMode="auto">
          <a:xfrm>
            <a:off x="2555875" y="574675"/>
            <a:ext cx="3962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b="1">
                <a:latin typeface="Calibri" pitchFamily="34" charset="0"/>
                <a:cs typeface="Calibri" pitchFamily="34" charset="0"/>
              </a:rPr>
              <a:t>SUPERVISION DU DIRECTEUR </a:t>
            </a:r>
          </a:p>
          <a:p>
            <a:pPr eaLnBrk="1" hangingPunct="1"/>
            <a:r>
              <a:rPr lang="fr-FR" b="1">
                <a:latin typeface="Calibri" pitchFamily="34" charset="0"/>
                <a:cs typeface="Calibri" pitchFamily="34" charset="0"/>
              </a:rPr>
              <a:t>SPORTIF ET DE L’ENTRAÎNEUR</a:t>
            </a:r>
          </a:p>
        </p:txBody>
      </p:sp>
    </p:spTree>
    <p:extLst>
      <p:ext uri="{BB962C8B-B14F-4D97-AF65-F5344CB8AC3E}">
        <p14:creationId xmlns:p14="http://schemas.microsoft.com/office/powerpoint/2010/main" val="1039040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62818">
                                            <p:txEl>
                                              <p:pRg st="0" end="0"/>
                                            </p:txEl>
                                          </p:spTgt>
                                        </p:tgtEl>
                                        <p:attrNameLst>
                                          <p:attrName>style.visibility</p:attrName>
                                        </p:attrNameLst>
                                      </p:cBhvr>
                                      <p:to>
                                        <p:strVal val="visible"/>
                                      </p:to>
                                    </p:set>
                                    <p:animEffect transition="in" filter="wipe(up)">
                                      <p:cBhvr>
                                        <p:cTn id="7" dur="500"/>
                                        <p:tgtEl>
                                          <p:spTgt spid="162818">
                                            <p:txEl>
                                              <p:pRg st="0" end="0"/>
                                            </p:txEl>
                                          </p:spTgt>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65539">
                                            <p:txEl>
                                              <p:pRg st="0" end="0"/>
                                            </p:txEl>
                                          </p:spTgt>
                                        </p:tgtEl>
                                        <p:attrNameLst>
                                          <p:attrName>style.visibility</p:attrName>
                                        </p:attrNameLst>
                                      </p:cBhvr>
                                      <p:to>
                                        <p:strVal val="visible"/>
                                      </p:to>
                                    </p:set>
                                    <p:animEffect transition="in" filter="wipe(up)">
                                      <p:cBhvr>
                                        <p:cTn id="11" dur="500"/>
                                        <p:tgtEl>
                                          <p:spTgt spid="6553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162818">
                                            <p:txEl>
                                              <p:pRg st="1" end="1"/>
                                            </p:txEl>
                                          </p:spTgt>
                                        </p:tgtEl>
                                        <p:attrNameLst>
                                          <p:attrName>style.visibility</p:attrName>
                                        </p:attrNameLst>
                                      </p:cBhvr>
                                      <p:to>
                                        <p:strVal val="visible"/>
                                      </p:to>
                                    </p:set>
                                    <p:animEffect transition="in" filter="wipe(up)">
                                      <p:cBhvr>
                                        <p:cTn id="16" dur="1500"/>
                                        <p:tgtEl>
                                          <p:spTgt spid="162818">
                                            <p:txEl>
                                              <p:pRg st="1" end="1"/>
                                            </p:txEl>
                                          </p:spTgt>
                                        </p:tgtEl>
                                      </p:cBhvr>
                                    </p:animEffect>
                                  </p:childTnLst>
                                </p:cTn>
                              </p:par>
                            </p:childTnLst>
                          </p:cTn>
                        </p:par>
                        <p:par>
                          <p:cTn id="17" fill="hold" nodeType="afterGroup">
                            <p:stCondLst>
                              <p:cond delay="1500"/>
                            </p:stCondLst>
                            <p:childTnLst>
                              <p:par>
                                <p:cTn id="18" presetID="22" presetClass="entr" presetSubtype="1" fill="hold" nodeType="afterEffect">
                                  <p:stCondLst>
                                    <p:cond delay="1500"/>
                                  </p:stCondLst>
                                  <p:childTnLst>
                                    <p:set>
                                      <p:cBhvr>
                                        <p:cTn id="19" dur="1" fill="hold">
                                          <p:stCondLst>
                                            <p:cond delay="0"/>
                                          </p:stCondLst>
                                        </p:cTn>
                                        <p:tgtEl>
                                          <p:spTgt spid="65539">
                                            <p:txEl>
                                              <p:pRg st="1" end="1"/>
                                            </p:txEl>
                                          </p:spTgt>
                                        </p:tgtEl>
                                        <p:attrNameLst>
                                          <p:attrName>style.visibility</p:attrName>
                                        </p:attrNameLst>
                                      </p:cBhvr>
                                      <p:to>
                                        <p:strVal val="visible"/>
                                      </p:to>
                                    </p:set>
                                    <p:animEffect transition="in" filter="wipe(up)">
                                      <p:cBhvr>
                                        <p:cTn id="20" dur="1500"/>
                                        <p:tgtEl>
                                          <p:spTgt spid="6553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162818">
                                            <p:txEl>
                                              <p:pRg st="3" end="3"/>
                                            </p:txEl>
                                          </p:spTgt>
                                        </p:tgtEl>
                                        <p:attrNameLst>
                                          <p:attrName>style.visibility</p:attrName>
                                        </p:attrNameLst>
                                      </p:cBhvr>
                                      <p:to>
                                        <p:strVal val="visible"/>
                                      </p:to>
                                    </p:set>
                                    <p:animEffect transition="in" filter="wipe(up)">
                                      <p:cBhvr>
                                        <p:cTn id="25" dur="1500"/>
                                        <p:tgtEl>
                                          <p:spTgt spid="162818">
                                            <p:txEl>
                                              <p:pRg st="3" end="3"/>
                                            </p:txEl>
                                          </p:spTgt>
                                        </p:tgtEl>
                                      </p:cBhvr>
                                    </p:animEffect>
                                  </p:childTnLst>
                                </p:cTn>
                              </p:par>
                            </p:childTnLst>
                          </p:cTn>
                        </p:par>
                        <p:par>
                          <p:cTn id="26" fill="hold" nodeType="afterGroup">
                            <p:stCondLst>
                              <p:cond delay="1500"/>
                            </p:stCondLst>
                            <p:childTnLst>
                              <p:par>
                                <p:cTn id="27" presetID="22" presetClass="entr" presetSubtype="1" fill="hold" nodeType="afterEffect">
                                  <p:stCondLst>
                                    <p:cond delay="1500"/>
                                  </p:stCondLst>
                                  <p:childTnLst>
                                    <p:set>
                                      <p:cBhvr>
                                        <p:cTn id="28" dur="1" fill="hold">
                                          <p:stCondLst>
                                            <p:cond delay="0"/>
                                          </p:stCondLst>
                                        </p:cTn>
                                        <p:tgtEl>
                                          <p:spTgt spid="162818">
                                            <p:txEl>
                                              <p:pRg st="4" end="4"/>
                                            </p:txEl>
                                          </p:spTgt>
                                        </p:tgtEl>
                                        <p:attrNameLst>
                                          <p:attrName>style.visibility</p:attrName>
                                        </p:attrNameLst>
                                      </p:cBhvr>
                                      <p:to>
                                        <p:strVal val="visible"/>
                                      </p:to>
                                    </p:set>
                                    <p:animEffect transition="in" filter="wipe(up)">
                                      <p:cBhvr>
                                        <p:cTn id="29" dur="1500"/>
                                        <p:tgtEl>
                                          <p:spTgt spid="162818">
                                            <p:txEl>
                                              <p:pRg st="4" end="4"/>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65539">
                                            <p:txEl>
                                              <p:pRg st="3" end="3"/>
                                            </p:txEl>
                                          </p:spTgt>
                                        </p:tgtEl>
                                        <p:attrNameLst>
                                          <p:attrName>style.visibility</p:attrName>
                                        </p:attrNameLst>
                                      </p:cBhvr>
                                      <p:to>
                                        <p:strVal val="visible"/>
                                      </p:to>
                                    </p:set>
                                    <p:animEffect transition="in" filter="wipe(up)">
                                      <p:cBhvr>
                                        <p:cTn id="34" dur="1500"/>
                                        <p:tgtEl>
                                          <p:spTgt spid="65539">
                                            <p:txEl>
                                              <p:pRg st="3" end="3"/>
                                            </p:txEl>
                                          </p:spTgt>
                                        </p:tgtEl>
                                      </p:cBhvr>
                                    </p:animEffect>
                                  </p:childTnLst>
                                </p:cTn>
                              </p:par>
                            </p:childTnLst>
                          </p:cTn>
                        </p:par>
                        <p:par>
                          <p:cTn id="35" fill="hold" nodeType="afterGroup">
                            <p:stCondLst>
                              <p:cond delay="1500"/>
                            </p:stCondLst>
                            <p:childTnLst>
                              <p:par>
                                <p:cTn id="36" presetID="22" presetClass="entr" presetSubtype="1" fill="hold" nodeType="afterEffect">
                                  <p:stCondLst>
                                    <p:cond delay="0"/>
                                  </p:stCondLst>
                                  <p:childTnLst>
                                    <p:set>
                                      <p:cBhvr>
                                        <p:cTn id="37" dur="1" fill="hold">
                                          <p:stCondLst>
                                            <p:cond delay="0"/>
                                          </p:stCondLst>
                                        </p:cTn>
                                        <p:tgtEl>
                                          <p:spTgt spid="65539">
                                            <p:txEl>
                                              <p:pRg st="4" end="4"/>
                                            </p:txEl>
                                          </p:spTgt>
                                        </p:tgtEl>
                                        <p:attrNameLst>
                                          <p:attrName>style.visibility</p:attrName>
                                        </p:attrNameLst>
                                      </p:cBhvr>
                                      <p:to>
                                        <p:strVal val="visible"/>
                                      </p:to>
                                    </p:set>
                                    <p:animEffect transition="in" filter="wipe(up)">
                                      <p:cBhvr>
                                        <p:cTn id="38" dur="1500"/>
                                        <p:tgtEl>
                                          <p:spTgt spid="65539">
                                            <p:txEl>
                                              <p:pRg st="4" end="4"/>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65540"/>
                                        </p:tgtEl>
                                        <p:attrNameLst>
                                          <p:attrName>style.visibility</p:attrName>
                                        </p:attrNameLst>
                                      </p:cBhvr>
                                      <p:to>
                                        <p:strVal val="visible"/>
                                      </p:to>
                                    </p:set>
                                    <p:animEffect transition="in" filter="wipe(left)">
                                      <p:cBhvr>
                                        <p:cTn id="43" dur="1500"/>
                                        <p:tgtEl>
                                          <p:spTgt spid="65540"/>
                                        </p:tgtEl>
                                      </p:cBhvr>
                                    </p:animEffect>
                                  </p:childTnLst>
                                </p:cTn>
                              </p:par>
                            </p:childTnLst>
                          </p:cTn>
                        </p:par>
                        <p:par>
                          <p:cTn id="44" fill="hold" nodeType="afterGroup">
                            <p:stCondLst>
                              <p:cond delay="1500"/>
                            </p:stCondLst>
                            <p:childTnLst>
                              <p:par>
                                <p:cTn id="45" presetID="53" presetClass="entr" presetSubtype="16" fill="hold" grpId="0" nodeType="afterEffect">
                                  <p:stCondLst>
                                    <p:cond delay="0"/>
                                  </p:stCondLst>
                                  <p:childTnLst>
                                    <p:set>
                                      <p:cBhvr>
                                        <p:cTn id="46" dur="1" fill="hold">
                                          <p:stCondLst>
                                            <p:cond delay="0"/>
                                          </p:stCondLst>
                                        </p:cTn>
                                        <p:tgtEl>
                                          <p:spTgt spid="94214"/>
                                        </p:tgtEl>
                                        <p:attrNameLst>
                                          <p:attrName>style.visibility</p:attrName>
                                        </p:attrNameLst>
                                      </p:cBhvr>
                                      <p:to>
                                        <p:strVal val="visible"/>
                                      </p:to>
                                    </p:set>
                                    <p:anim calcmode="lin" valueType="num">
                                      <p:cBhvr>
                                        <p:cTn id="47" dur="500" fill="hold"/>
                                        <p:tgtEl>
                                          <p:spTgt spid="94214"/>
                                        </p:tgtEl>
                                        <p:attrNameLst>
                                          <p:attrName>ppt_w</p:attrName>
                                        </p:attrNameLst>
                                      </p:cBhvr>
                                      <p:tavLst>
                                        <p:tav tm="0">
                                          <p:val>
                                            <p:fltVal val="0"/>
                                          </p:val>
                                        </p:tav>
                                        <p:tav tm="100000">
                                          <p:val>
                                            <p:strVal val="#ppt_w"/>
                                          </p:val>
                                        </p:tav>
                                      </p:tavLst>
                                    </p:anim>
                                    <p:anim calcmode="lin" valueType="num">
                                      <p:cBhvr>
                                        <p:cTn id="48" dur="500" fill="hold"/>
                                        <p:tgtEl>
                                          <p:spTgt spid="94214"/>
                                        </p:tgtEl>
                                        <p:attrNameLst>
                                          <p:attrName>ppt_h</p:attrName>
                                        </p:attrNameLst>
                                      </p:cBhvr>
                                      <p:tavLst>
                                        <p:tav tm="0">
                                          <p:val>
                                            <p:fltVal val="0"/>
                                          </p:val>
                                        </p:tav>
                                        <p:tav tm="100000">
                                          <p:val>
                                            <p:strVal val="#ppt_h"/>
                                          </p:val>
                                        </p:tav>
                                      </p:tavLst>
                                    </p:anim>
                                    <p:animEffect transition="in" filter="fade">
                                      <p:cBhvr>
                                        <p:cTn id="49" dur="500"/>
                                        <p:tgtEl>
                                          <p:spTgt spid="9421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nodeType="clickEffect">
                                  <p:stCondLst>
                                    <p:cond delay="0"/>
                                  </p:stCondLst>
                                  <p:childTnLst>
                                    <p:set>
                                      <p:cBhvr>
                                        <p:cTn id="53" dur="1" fill="hold">
                                          <p:stCondLst>
                                            <p:cond delay="0"/>
                                          </p:stCondLst>
                                        </p:cTn>
                                        <p:tgtEl>
                                          <p:spTgt spid="162818">
                                            <p:txEl>
                                              <p:pRg st="5" end="5"/>
                                            </p:txEl>
                                          </p:spTgt>
                                        </p:tgtEl>
                                        <p:attrNameLst>
                                          <p:attrName>style.visibility</p:attrName>
                                        </p:attrNameLst>
                                      </p:cBhvr>
                                      <p:to>
                                        <p:strVal val="visible"/>
                                      </p:to>
                                    </p:set>
                                    <p:animEffect transition="in" filter="wipe(left)">
                                      <p:cBhvr>
                                        <p:cTn id="54" dur="1500"/>
                                        <p:tgtEl>
                                          <p:spTgt spid="162818">
                                            <p:txEl>
                                              <p:pRg st="5" end="5"/>
                                            </p:txEl>
                                          </p:spTgt>
                                        </p:tgtEl>
                                      </p:cBhvr>
                                    </p:animEffect>
                                  </p:childTnLst>
                                </p:cTn>
                              </p:par>
                            </p:childTnLst>
                          </p:cTn>
                        </p:par>
                        <p:par>
                          <p:cTn id="55" fill="hold" nodeType="afterGroup">
                            <p:stCondLst>
                              <p:cond delay="1500"/>
                            </p:stCondLst>
                            <p:childTnLst>
                              <p:par>
                                <p:cTn id="56" presetID="22" presetClass="entr" presetSubtype="8" fill="hold" nodeType="afterEffect">
                                  <p:stCondLst>
                                    <p:cond delay="0"/>
                                  </p:stCondLst>
                                  <p:childTnLst>
                                    <p:set>
                                      <p:cBhvr>
                                        <p:cTn id="57" dur="1" fill="hold">
                                          <p:stCondLst>
                                            <p:cond delay="0"/>
                                          </p:stCondLst>
                                        </p:cTn>
                                        <p:tgtEl>
                                          <p:spTgt spid="65539">
                                            <p:txEl>
                                              <p:pRg st="6" end="6"/>
                                            </p:txEl>
                                          </p:spTgt>
                                        </p:tgtEl>
                                        <p:attrNameLst>
                                          <p:attrName>style.visibility</p:attrName>
                                        </p:attrNameLst>
                                      </p:cBhvr>
                                      <p:to>
                                        <p:strVal val="visible"/>
                                      </p:to>
                                    </p:set>
                                    <p:animEffect transition="in" filter="wipe(left)">
                                      <p:cBhvr>
                                        <p:cTn id="58" dur="1500"/>
                                        <p:tgtEl>
                                          <p:spTgt spid="65539">
                                            <p:txEl>
                                              <p:pRg st="6" end="6"/>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65541"/>
                                        </p:tgtEl>
                                        <p:attrNameLst>
                                          <p:attrName>style.visibility</p:attrName>
                                        </p:attrNameLst>
                                      </p:cBhvr>
                                      <p:to>
                                        <p:strVal val="visible"/>
                                      </p:to>
                                    </p:set>
                                    <p:animEffect transition="in" filter="wipe(right)">
                                      <p:cBhvr>
                                        <p:cTn id="63" dur="1500"/>
                                        <p:tgtEl>
                                          <p:spTgt spid="65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nimBg="1"/>
      <p:bldP spid="65541" grpId="0" animBg="1"/>
      <p:bldP spid="942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55576" y="2492896"/>
            <a:ext cx="7793928" cy="584775"/>
          </a:xfrm>
          <a:prstGeom prst="rect">
            <a:avLst/>
          </a:prstGeom>
          <a:noFill/>
        </p:spPr>
        <p:txBody>
          <a:bodyPr wrap="none" rtlCol="0">
            <a:spAutoFit/>
          </a:bodyPr>
          <a:lstStyle/>
          <a:p>
            <a:r>
              <a:rPr lang="fr-FR" sz="3200" b="1" dirty="0" smtClean="0">
                <a:effectLst>
                  <a:outerShdw blurRad="38100" dist="38100" dir="2700000" algn="tl">
                    <a:srgbClr val="000000">
                      <a:alpha val="43137"/>
                    </a:srgbClr>
                  </a:outerShdw>
                </a:effectLst>
                <a:latin typeface="Calibri" pitchFamily="34" charset="0"/>
                <a:cs typeface="Calibri" pitchFamily="34" charset="0"/>
              </a:rPr>
              <a:t>CHARGE EXTERNE : PREPARATEUR PHYSIQUE</a:t>
            </a:r>
            <a:endParaRPr lang="fr-FR" sz="3200" b="1" dirty="0">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27869810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oneTexte 1"/>
          <p:cNvSpPr txBox="1">
            <a:spLocks noChangeArrowheads="1"/>
          </p:cNvSpPr>
          <p:nvPr/>
        </p:nvSpPr>
        <p:spPr bwMode="auto">
          <a:xfrm>
            <a:off x="428625" y="312738"/>
            <a:ext cx="8086725" cy="52387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fr-FR" sz="2800" b="1" smtClean="0">
                <a:solidFill>
                  <a:srgbClr val="FFFF00"/>
                </a:solidFill>
                <a:latin typeface="Calibri" pitchFamily="34" charset="0"/>
              </a:rPr>
              <a:t>DIFFERENTES FORMES DE PREPARATIONS PHYSIQUES</a:t>
            </a:r>
          </a:p>
        </p:txBody>
      </p:sp>
      <p:cxnSp>
        <p:nvCxnSpPr>
          <p:cNvPr id="4" name="Connecteur droit avec flèche 3"/>
          <p:cNvCxnSpPr/>
          <p:nvPr/>
        </p:nvCxnSpPr>
        <p:spPr>
          <a:xfrm flipH="1">
            <a:off x="1547813" y="785813"/>
            <a:ext cx="952500" cy="62706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148" name="ZoneTexte 4"/>
          <p:cNvSpPr txBox="1">
            <a:spLocks noChangeArrowheads="1"/>
          </p:cNvSpPr>
          <p:nvPr/>
        </p:nvSpPr>
        <p:spPr bwMode="auto">
          <a:xfrm>
            <a:off x="142875" y="1412875"/>
            <a:ext cx="2428875" cy="923925"/>
          </a:xfrm>
          <a:prstGeom prst="rect">
            <a:avLst/>
          </a:prstGeom>
          <a:noFill/>
          <a:ln w="9525">
            <a:solidFill>
              <a:schemeClr val="bg1"/>
            </a:solidFill>
            <a:miter lim="800000"/>
            <a:headEnd/>
            <a:tailEnd/>
          </a:ln>
        </p:spPr>
        <p:txBody>
          <a:bodyPr>
            <a:spAutoFit/>
          </a:bodyPr>
          <a:lstStyle/>
          <a:p>
            <a:pPr algn="ctr" fontAlgn="base">
              <a:spcBef>
                <a:spcPct val="0"/>
              </a:spcBef>
              <a:spcAft>
                <a:spcPct val="0"/>
              </a:spcAft>
              <a:defRPr/>
            </a:pPr>
            <a:r>
              <a:rPr lang="fr-FR" b="1" dirty="0">
                <a:solidFill>
                  <a:srgbClr val="FFFFFF"/>
                </a:solidFill>
                <a:effectLst>
                  <a:outerShdw blurRad="38100" dist="38100" dir="2700000" algn="tl">
                    <a:srgbClr val="000000">
                      <a:alpha val="43137"/>
                    </a:srgbClr>
                  </a:outerShdw>
                </a:effectLst>
                <a:latin typeface="Calibri" pitchFamily="34" charset="0"/>
              </a:rPr>
              <a:t>TYPE ATHLETIQUE</a:t>
            </a:r>
          </a:p>
          <a:p>
            <a:pPr algn="ctr" fontAlgn="base">
              <a:spcBef>
                <a:spcPct val="0"/>
              </a:spcBef>
              <a:spcAft>
                <a:spcPct val="0"/>
              </a:spcAft>
              <a:defRPr/>
            </a:pPr>
            <a:r>
              <a:rPr lang="fr-FR" b="1" dirty="0">
                <a:solidFill>
                  <a:srgbClr val="FFFFFF"/>
                </a:solidFill>
                <a:effectLst>
                  <a:outerShdw blurRad="38100" dist="38100" dir="2700000" algn="tl">
                    <a:srgbClr val="000000">
                      <a:alpha val="43137"/>
                    </a:srgbClr>
                  </a:outerShdw>
                </a:effectLst>
                <a:latin typeface="Calibri" pitchFamily="34" charset="0"/>
              </a:rPr>
              <a:t>Le joueur « athlète »</a:t>
            </a:r>
          </a:p>
          <a:p>
            <a:pPr algn="ctr" fontAlgn="base">
              <a:spcBef>
                <a:spcPct val="0"/>
              </a:spcBef>
              <a:spcAft>
                <a:spcPct val="0"/>
              </a:spcAft>
              <a:defRPr/>
            </a:pPr>
            <a:endParaRPr lang="fr-FR" b="1" dirty="0">
              <a:solidFill>
                <a:srgbClr val="FFFFFF"/>
              </a:solidFill>
              <a:effectLst>
                <a:outerShdw blurRad="38100" dist="38100" dir="2700000" algn="tl">
                  <a:srgbClr val="000000">
                    <a:alpha val="43137"/>
                  </a:srgbClr>
                </a:outerShdw>
              </a:effectLst>
              <a:latin typeface="Calibri" pitchFamily="34" charset="0"/>
            </a:endParaRPr>
          </a:p>
        </p:txBody>
      </p:sp>
      <p:cxnSp>
        <p:nvCxnSpPr>
          <p:cNvPr id="7" name="Connecteur droit avec flèche 6"/>
          <p:cNvCxnSpPr/>
          <p:nvPr/>
        </p:nvCxnSpPr>
        <p:spPr>
          <a:xfrm>
            <a:off x="4143375" y="857250"/>
            <a:ext cx="0" cy="555625"/>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150" name="ZoneTexte 7"/>
          <p:cNvSpPr txBox="1">
            <a:spLocks noChangeArrowheads="1"/>
          </p:cNvSpPr>
          <p:nvPr/>
        </p:nvSpPr>
        <p:spPr bwMode="auto">
          <a:xfrm>
            <a:off x="2863850" y="1412875"/>
            <a:ext cx="2571750" cy="1016000"/>
          </a:xfrm>
          <a:prstGeom prst="rect">
            <a:avLst/>
          </a:prstGeom>
          <a:noFill/>
          <a:ln w="9525">
            <a:solidFill>
              <a:schemeClr val="bg1"/>
            </a:solidFill>
            <a:miter lim="800000"/>
            <a:headEnd/>
            <a:tailEnd/>
          </a:ln>
        </p:spPr>
        <p:txBody>
          <a:bodyPr>
            <a:spAutoFit/>
          </a:bodyPr>
          <a:lstStyle/>
          <a:p>
            <a:pPr algn="ctr" fontAlgn="base">
              <a:spcBef>
                <a:spcPct val="0"/>
              </a:spcBef>
              <a:spcAft>
                <a:spcPct val="0"/>
              </a:spcAft>
              <a:defRPr/>
            </a:pPr>
            <a:r>
              <a:rPr lang="fr-FR" b="1" dirty="0">
                <a:solidFill>
                  <a:srgbClr val="FFFFFF"/>
                </a:solidFill>
                <a:effectLst>
                  <a:outerShdw blurRad="38100" dist="38100" dir="2700000" algn="tl">
                    <a:srgbClr val="000000">
                      <a:alpha val="43137"/>
                    </a:srgbClr>
                  </a:outerShdw>
                </a:effectLst>
                <a:latin typeface="Calibri" pitchFamily="34" charset="0"/>
              </a:rPr>
              <a:t>TYPE INTEGRE</a:t>
            </a:r>
          </a:p>
          <a:p>
            <a:pPr algn="ctr" fontAlgn="base">
              <a:spcBef>
                <a:spcPct val="0"/>
              </a:spcBef>
              <a:spcAft>
                <a:spcPct val="0"/>
              </a:spcAft>
              <a:defRPr/>
            </a:pPr>
            <a:r>
              <a:rPr lang="fr-FR" b="1" dirty="0">
                <a:solidFill>
                  <a:srgbClr val="FFFFFF"/>
                </a:solidFill>
                <a:effectLst>
                  <a:outerShdw blurRad="38100" dist="38100" dir="2700000" algn="tl">
                    <a:srgbClr val="000000">
                      <a:alpha val="43137"/>
                    </a:srgbClr>
                  </a:outerShdw>
                </a:effectLst>
                <a:latin typeface="Calibri" pitchFamily="34" charset="0"/>
              </a:rPr>
              <a:t>Jeu programmé : boucle fermée, automatismes</a:t>
            </a:r>
          </a:p>
        </p:txBody>
      </p:sp>
      <p:cxnSp>
        <p:nvCxnSpPr>
          <p:cNvPr id="10" name="Connecteur droit avec flèche 9"/>
          <p:cNvCxnSpPr/>
          <p:nvPr/>
        </p:nvCxnSpPr>
        <p:spPr>
          <a:xfrm>
            <a:off x="5929313" y="857250"/>
            <a:ext cx="554037" cy="4841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152" name="ZoneTexte 10"/>
          <p:cNvSpPr txBox="1">
            <a:spLocks noChangeArrowheads="1"/>
          </p:cNvSpPr>
          <p:nvPr/>
        </p:nvSpPr>
        <p:spPr bwMode="auto">
          <a:xfrm>
            <a:off x="5651500" y="1412875"/>
            <a:ext cx="3384550" cy="923925"/>
          </a:xfrm>
          <a:prstGeom prst="rect">
            <a:avLst/>
          </a:prstGeom>
          <a:noFill/>
          <a:ln w="9525">
            <a:solidFill>
              <a:schemeClr val="bg1"/>
            </a:solidFill>
            <a:miter lim="800000"/>
            <a:headEnd/>
            <a:tailEnd/>
          </a:ln>
        </p:spPr>
        <p:txBody>
          <a:bodyPr>
            <a:spAutoFit/>
          </a:bodyPr>
          <a:lstStyle/>
          <a:p>
            <a:pPr algn="ctr" fontAlgn="base">
              <a:spcBef>
                <a:spcPct val="0"/>
              </a:spcBef>
              <a:spcAft>
                <a:spcPct val="0"/>
              </a:spcAft>
              <a:defRPr/>
            </a:pPr>
            <a:r>
              <a:rPr lang="fr-FR" b="1" dirty="0">
                <a:solidFill>
                  <a:srgbClr val="FFFFFF"/>
                </a:solidFill>
                <a:effectLst>
                  <a:outerShdw blurRad="38100" dist="38100" dir="2700000" algn="tl">
                    <a:srgbClr val="000000">
                      <a:alpha val="43137"/>
                    </a:srgbClr>
                  </a:outerShdw>
                </a:effectLst>
                <a:latin typeface="Calibri" pitchFamily="34" charset="0"/>
              </a:rPr>
              <a:t>TYPE CONTEXTUALISE</a:t>
            </a:r>
          </a:p>
          <a:p>
            <a:pPr algn="ctr" fontAlgn="base">
              <a:spcBef>
                <a:spcPct val="0"/>
              </a:spcBef>
              <a:spcAft>
                <a:spcPct val="0"/>
              </a:spcAft>
              <a:defRPr/>
            </a:pPr>
            <a:r>
              <a:rPr lang="fr-FR" b="1" dirty="0">
                <a:solidFill>
                  <a:srgbClr val="FFFFFF"/>
                </a:solidFill>
                <a:effectLst>
                  <a:outerShdw blurRad="38100" dist="38100" dir="2700000" algn="tl">
                    <a:srgbClr val="000000">
                      <a:alpha val="43137"/>
                    </a:srgbClr>
                  </a:outerShdw>
                </a:effectLst>
                <a:latin typeface="Calibri" pitchFamily="34" charset="0"/>
              </a:rPr>
              <a:t>Jeu à thème : boucle ouverte</a:t>
            </a:r>
          </a:p>
          <a:p>
            <a:pPr algn="ctr" fontAlgn="base">
              <a:spcBef>
                <a:spcPct val="0"/>
              </a:spcBef>
              <a:spcAft>
                <a:spcPct val="0"/>
              </a:spcAft>
              <a:defRPr/>
            </a:pPr>
            <a:r>
              <a:rPr lang="fr-FR" b="1" dirty="0">
                <a:solidFill>
                  <a:srgbClr val="FFFFFF"/>
                </a:solidFill>
                <a:effectLst>
                  <a:outerShdw blurRad="38100" dist="38100" dir="2700000" algn="tl">
                    <a:srgbClr val="000000">
                      <a:alpha val="43137"/>
                    </a:srgbClr>
                  </a:outerShdw>
                </a:effectLst>
                <a:latin typeface="Calibri" pitchFamily="34" charset="0"/>
              </a:rPr>
              <a:t>auto adaptation, créativité</a:t>
            </a:r>
          </a:p>
        </p:txBody>
      </p:sp>
      <p:sp>
        <p:nvSpPr>
          <p:cNvPr id="15369" name="ZoneTexte 8"/>
          <p:cNvSpPr txBox="1">
            <a:spLocks noChangeArrowheads="1"/>
          </p:cNvSpPr>
          <p:nvPr/>
        </p:nvSpPr>
        <p:spPr bwMode="auto">
          <a:xfrm>
            <a:off x="142875" y="2428875"/>
            <a:ext cx="24288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fr-FR" sz="2000" b="1" smtClean="0">
                <a:solidFill>
                  <a:srgbClr val="FFFF00"/>
                </a:solidFill>
                <a:latin typeface="Calibri" pitchFamily="34" charset="0"/>
              </a:rPr>
              <a:t>Exercices sans ballon</a:t>
            </a:r>
          </a:p>
          <a:p>
            <a:pPr eaLnBrk="1" fontAlgn="base" hangingPunct="1">
              <a:spcBef>
                <a:spcPct val="0"/>
              </a:spcBef>
              <a:spcAft>
                <a:spcPct val="0"/>
              </a:spcAft>
            </a:pPr>
            <a:endParaRPr lang="fr-FR" sz="2000" b="1" smtClean="0">
              <a:solidFill>
                <a:srgbClr val="FFFF00"/>
              </a:solidFill>
              <a:latin typeface="Calibri" pitchFamily="34" charset="0"/>
            </a:endParaRPr>
          </a:p>
          <a:p>
            <a:pPr eaLnBrk="1" fontAlgn="base" hangingPunct="1">
              <a:spcBef>
                <a:spcPct val="0"/>
              </a:spcBef>
              <a:spcAft>
                <a:spcPct val="0"/>
              </a:spcAft>
            </a:pPr>
            <a:r>
              <a:rPr lang="fr-FR" sz="2000" b="1" smtClean="0">
                <a:solidFill>
                  <a:srgbClr val="FFFF00"/>
                </a:solidFill>
                <a:latin typeface="Calibri" pitchFamily="34" charset="0"/>
              </a:rPr>
              <a:t>Avantages : </a:t>
            </a:r>
          </a:p>
          <a:p>
            <a:pPr eaLnBrk="1" fontAlgn="base" hangingPunct="1">
              <a:spcBef>
                <a:spcPct val="0"/>
              </a:spcBef>
              <a:spcAft>
                <a:spcPct val="0"/>
              </a:spcAft>
              <a:buFontTx/>
              <a:buChar char="-"/>
            </a:pPr>
            <a:r>
              <a:rPr lang="fr-FR" sz="1800" smtClean="0">
                <a:solidFill>
                  <a:srgbClr val="FFFFFF"/>
                </a:solidFill>
                <a:latin typeface="Calibri" pitchFamily="34" charset="0"/>
              </a:rPr>
              <a:t>meilleurs contrôle </a:t>
            </a:r>
          </a:p>
          <a:p>
            <a:pPr eaLnBrk="1" fontAlgn="base" hangingPunct="1">
              <a:spcBef>
                <a:spcPct val="0"/>
              </a:spcBef>
              <a:spcAft>
                <a:spcPct val="0"/>
              </a:spcAft>
            </a:pPr>
            <a:r>
              <a:rPr lang="fr-FR" sz="1800" smtClean="0">
                <a:solidFill>
                  <a:srgbClr val="FFFFFF"/>
                </a:solidFill>
                <a:latin typeface="Calibri" pitchFamily="34" charset="0"/>
              </a:rPr>
              <a:t>  de tous les paramètres</a:t>
            </a:r>
          </a:p>
          <a:p>
            <a:pPr eaLnBrk="1" fontAlgn="base" hangingPunct="1">
              <a:spcBef>
                <a:spcPct val="0"/>
              </a:spcBef>
              <a:spcAft>
                <a:spcPct val="0"/>
              </a:spcAft>
            </a:pPr>
            <a:r>
              <a:rPr lang="fr-FR" sz="1800" smtClean="0">
                <a:solidFill>
                  <a:srgbClr val="FFFFFF"/>
                </a:solidFill>
                <a:latin typeface="Calibri" pitchFamily="34" charset="0"/>
              </a:rPr>
              <a:t>  de l’exercice : </a:t>
            </a:r>
          </a:p>
          <a:p>
            <a:pPr eaLnBrk="1" fontAlgn="base" hangingPunct="1">
              <a:spcBef>
                <a:spcPct val="0"/>
              </a:spcBef>
              <a:spcAft>
                <a:spcPct val="0"/>
              </a:spcAft>
            </a:pPr>
            <a:r>
              <a:rPr lang="fr-FR" sz="1800" smtClean="0">
                <a:solidFill>
                  <a:srgbClr val="FFFFFF"/>
                </a:solidFill>
                <a:latin typeface="Calibri" pitchFamily="34" charset="0"/>
              </a:rPr>
              <a:t>  (intensité, durée, nbre</a:t>
            </a:r>
          </a:p>
          <a:p>
            <a:pPr eaLnBrk="1" fontAlgn="base" hangingPunct="1">
              <a:spcBef>
                <a:spcPct val="0"/>
              </a:spcBef>
              <a:spcAft>
                <a:spcPct val="0"/>
              </a:spcAft>
            </a:pPr>
            <a:r>
              <a:rPr lang="fr-FR" sz="1800" smtClean="0">
                <a:solidFill>
                  <a:srgbClr val="FFFFFF"/>
                </a:solidFill>
                <a:latin typeface="Calibri" pitchFamily="34" charset="0"/>
              </a:rPr>
              <a:t>  de répétions </a:t>
            </a:r>
          </a:p>
          <a:p>
            <a:pPr eaLnBrk="1" fontAlgn="base" hangingPunct="1">
              <a:spcBef>
                <a:spcPct val="0"/>
              </a:spcBef>
              <a:spcAft>
                <a:spcPct val="0"/>
              </a:spcAft>
            </a:pPr>
            <a:r>
              <a:rPr lang="fr-FR" sz="1800" smtClean="0">
                <a:solidFill>
                  <a:srgbClr val="FFFFFF"/>
                </a:solidFill>
                <a:latin typeface="Calibri" pitchFamily="34" charset="0"/>
              </a:rPr>
              <a:t>  récupération</a:t>
            </a:r>
          </a:p>
          <a:p>
            <a:pPr eaLnBrk="1" fontAlgn="base" hangingPunct="1">
              <a:spcBef>
                <a:spcPct val="0"/>
              </a:spcBef>
              <a:spcAft>
                <a:spcPct val="0"/>
              </a:spcAft>
              <a:buFontTx/>
              <a:buChar char="-"/>
            </a:pPr>
            <a:r>
              <a:rPr lang="fr-FR" sz="1800" smtClean="0">
                <a:solidFill>
                  <a:srgbClr val="FFFFFF"/>
                </a:solidFill>
                <a:latin typeface="Calibri" pitchFamily="34" charset="0"/>
              </a:rPr>
              <a:t>Permet de mieux </a:t>
            </a:r>
          </a:p>
          <a:p>
            <a:pPr eaLnBrk="1" fontAlgn="base" hangingPunct="1">
              <a:spcBef>
                <a:spcPct val="0"/>
              </a:spcBef>
              <a:spcAft>
                <a:spcPct val="0"/>
              </a:spcAft>
            </a:pPr>
            <a:r>
              <a:rPr lang="fr-FR" sz="1800" smtClean="0">
                <a:solidFill>
                  <a:srgbClr val="FFFFFF"/>
                </a:solidFill>
                <a:latin typeface="Calibri" pitchFamily="34" charset="0"/>
              </a:rPr>
              <a:t>  développer la qualité</a:t>
            </a:r>
          </a:p>
          <a:p>
            <a:pPr eaLnBrk="1" fontAlgn="base" hangingPunct="1">
              <a:spcBef>
                <a:spcPct val="0"/>
              </a:spcBef>
              <a:spcAft>
                <a:spcPct val="0"/>
              </a:spcAft>
            </a:pPr>
            <a:r>
              <a:rPr lang="fr-FR" sz="1800" smtClean="0">
                <a:solidFill>
                  <a:srgbClr val="FFFFFF"/>
                </a:solidFill>
                <a:latin typeface="Calibri" pitchFamily="34" charset="0"/>
              </a:rPr>
              <a:t>  visée</a:t>
            </a:r>
          </a:p>
          <a:p>
            <a:pPr eaLnBrk="1" fontAlgn="base" hangingPunct="1">
              <a:spcBef>
                <a:spcPct val="0"/>
              </a:spcBef>
              <a:spcAft>
                <a:spcPct val="0"/>
              </a:spcAft>
            </a:pPr>
            <a:endParaRPr lang="fr-FR" sz="2000" b="1" smtClean="0">
              <a:solidFill>
                <a:srgbClr val="FFFF00"/>
              </a:solidFill>
              <a:latin typeface="Calibri" pitchFamily="34" charset="0"/>
            </a:endParaRPr>
          </a:p>
          <a:p>
            <a:pPr eaLnBrk="1" fontAlgn="base" hangingPunct="1">
              <a:spcBef>
                <a:spcPct val="0"/>
              </a:spcBef>
              <a:spcAft>
                <a:spcPct val="0"/>
              </a:spcAft>
            </a:pPr>
            <a:r>
              <a:rPr lang="fr-FR" sz="2000" b="1" smtClean="0">
                <a:solidFill>
                  <a:srgbClr val="FFFF00"/>
                </a:solidFill>
                <a:latin typeface="Calibri" pitchFamily="34" charset="0"/>
              </a:rPr>
              <a:t>Limite : </a:t>
            </a:r>
            <a:r>
              <a:rPr lang="fr-FR" sz="1800" smtClean="0">
                <a:solidFill>
                  <a:srgbClr val="FFFFFF"/>
                </a:solidFill>
                <a:latin typeface="Calibri" pitchFamily="34" charset="0"/>
              </a:rPr>
              <a:t>Eloigné des </a:t>
            </a:r>
          </a:p>
          <a:p>
            <a:pPr eaLnBrk="1" fontAlgn="base" hangingPunct="1">
              <a:spcBef>
                <a:spcPct val="0"/>
              </a:spcBef>
              <a:spcAft>
                <a:spcPct val="0"/>
              </a:spcAft>
            </a:pPr>
            <a:r>
              <a:rPr lang="fr-FR" sz="1800" smtClean="0">
                <a:solidFill>
                  <a:srgbClr val="FFFFFF"/>
                </a:solidFill>
                <a:latin typeface="Calibri" pitchFamily="34" charset="0"/>
              </a:rPr>
              <a:t>  conditions du terrain</a:t>
            </a:r>
          </a:p>
        </p:txBody>
      </p:sp>
      <p:sp>
        <p:nvSpPr>
          <p:cNvPr id="15370" name="ZoneTexte 13"/>
          <p:cNvSpPr txBox="1">
            <a:spLocks noChangeArrowheads="1"/>
          </p:cNvSpPr>
          <p:nvPr/>
        </p:nvSpPr>
        <p:spPr bwMode="auto">
          <a:xfrm>
            <a:off x="2882900" y="2459038"/>
            <a:ext cx="284003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fr-FR" sz="2000" b="1" smtClean="0">
                <a:solidFill>
                  <a:srgbClr val="FFFF00"/>
                </a:solidFill>
                <a:latin typeface="Calibri" pitchFamily="34" charset="0"/>
              </a:rPr>
              <a:t>Exercices avec ballon :</a:t>
            </a:r>
          </a:p>
          <a:p>
            <a:pPr eaLnBrk="1" fontAlgn="base" hangingPunct="1">
              <a:spcBef>
                <a:spcPct val="0"/>
              </a:spcBef>
              <a:spcAft>
                <a:spcPct val="0"/>
              </a:spcAft>
            </a:pPr>
            <a:r>
              <a:rPr lang="fr-FR" sz="2000" b="1" smtClean="0">
                <a:solidFill>
                  <a:srgbClr val="FFFF00"/>
                </a:solidFill>
                <a:latin typeface="Calibri" pitchFamily="34" charset="0"/>
              </a:rPr>
              <a:t>1 joueur, 2  joueurs ou +</a:t>
            </a:r>
          </a:p>
          <a:p>
            <a:pPr eaLnBrk="1" fontAlgn="base" hangingPunct="1">
              <a:spcBef>
                <a:spcPct val="0"/>
              </a:spcBef>
              <a:spcAft>
                <a:spcPct val="0"/>
              </a:spcAft>
            </a:pPr>
            <a:r>
              <a:rPr lang="fr-FR" sz="2000" b="1" smtClean="0">
                <a:solidFill>
                  <a:srgbClr val="FFFF00"/>
                </a:solidFill>
                <a:latin typeface="Calibri" pitchFamily="34" charset="0"/>
              </a:rPr>
              <a:t>partenaires, 2 joueurs </a:t>
            </a:r>
          </a:p>
          <a:p>
            <a:pPr eaLnBrk="1" fontAlgn="base" hangingPunct="1">
              <a:spcBef>
                <a:spcPct val="0"/>
              </a:spcBef>
              <a:spcAft>
                <a:spcPct val="0"/>
              </a:spcAft>
            </a:pPr>
            <a:r>
              <a:rPr lang="fr-FR" sz="2000" b="1" smtClean="0">
                <a:solidFill>
                  <a:srgbClr val="FFFF00"/>
                </a:solidFill>
                <a:latin typeface="Calibri" pitchFamily="34" charset="0"/>
              </a:rPr>
              <a:t>ou + adversaires.</a:t>
            </a:r>
          </a:p>
          <a:p>
            <a:pPr eaLnBrk="1" fontAlgn="base" hangingPunct="1">
              <a:spcBef>
                <a:spcPct val="0"/>
              </a:spcBef>
              <a:spcAft>
                <a:spcPct val="0"/>
              </a:spcAft>
            </a:pPr>
            <a:endParaRPr lang="fr-FR" sz="2000" b="1" smtClean="0">
              <a:solidFill>
                <a:srgbClr val="FFFF00"/>
              </a:solidFill>
              <a:latin typeface="Calibri" pitchFamily="34" charset="0"/>
            </a:endParaRPr>
          </a:p>
          <a:p>
            <a:pPr eaLnBrk="1" fontAlgn="base" hangingPunct="1">
              <a:spcBef>
                <a:spcPct val="0"/>
              </a:spcBef>
              <a:spcAft>
                <a:spcPct val="0"/>
              </a:spcAft>
            </a:pPr>
            <a:r>
              <a:rPr lang="fr-FR" sz="2000" b="1" smtClean="0">
                <a:solidFill>
                  <a:srgbClr val="FFFF00"/>
                </a:solidFill>
                <a:latin typeface="Calibri" pitchFamily="34" charset="0"/>
              </a:rPr>
              <a:t>Avantages : </a:t>
            </a:r>
          </a:p>
          <a:p>
            <a:pPr eaLnBrk="1" fontAlgn="base" hangingPunct="1">
              <a:spcBef>
                <a:spcPct val="0"/>
              </a:spcBef>
              <a:spcAft>
                <a:spcPct val="0"/>
              </a:spcAft>
            </a:pPr>
            <a:r>
              <a:rPr lang="fr-FR" sz="2000" b="1" smtClean="0">
                <a:solidFill>
                  <a:srgbClr val="FFFF00"/>
                </a:solidFill>
                <a:latin typeface="Calibri" pitchFamily="34" charset="0"/>
              </a:rPr>
              <a:t>boucles fermées</a:t>
            </a:r>
          </a:p>
          <a:p>
            <a:pPr eaLnBrk="1" fontAlgn="base" hangingPunct="1">
              <a:spcBef>
                <a:spcPct val="0"/>
              </a:spcBef>
              <a:spcAft>
                <a:spcPct val="0"/>
              </a:spcAft>
            </a:pPr>
            <a:r>
              <a:rPr lang="fr-FR" sz="1800" smtClean="0">
                <a:solidFill>
                  <a:srgbClr val="FFFFFF"/>
                </a:solidFill>
                <a:latin typeface="Calibri" pitchFamily="34" charset="0"/>
              </a:rPr>
              <a:t>Amélioration des gammes</a:t>
            </a:r>
          </a:p>
          <a:p>
            <a:pPr eaLnBrk="1" fontAlgn="base" hangingPunct="1">
              <a:spcBef>
                <a:spcPct val="0"/>
              </a:spcBef>
              <a:spcAft>
                <a:spcPct val="0"/>
              </a:spcAft>
            </a:pPr>
            <a:r>
              <a:rPr lang="fr-FR" sz="1800" smtClean="0">
                <a:solidFill>
                  <a:srgbClr val="FFFFFF"/>
                </a:solidFill>
                <a:latin typeface="Calibri" pitchFamily="34" charset="0"/>
              </a:rPr>
              <a:t>technico-tactiques intégrées</a:t>
            </a:r>
          </a:p>
          <a:p>
            <a:pPr eaLnBrk="1" fontAlgn="base" hangingPunct="1">
              <a:spcBef>
                <a:spcPct val="0"/>
              </a:spcBef>
              <a:spcAft>
                <a:spcPct val="0"/>
              </a:spcAft>
            </a:pPr>
            <a:r>
              <a:rPr lang="fr-FR" sz="1800" smtClean="0">
                <a:solidFill>
                  <a:srgbClr val="FFFFFF"/>
                </a:solidFill>
                <a:latin typeface="Calibri" pitchFamily="34" charset="0"/>
              </a:rPr>
              <a:t>à la préparation physique</a:t>
            </a:r>
          </a:p>
          <a:p>
            <a:pPr eaLnBrk="1" fontAlgn="base" hangingPunct="1">
              <a:spcBef>
                <a:spcPct val="0"/>
              </a:spcBef>
              <a:spcAft>
                <a:spcPct val="0"/>
              </a:spcAft>
            </a:pPr>
            <a:endParaRPr lang="fr-FR" sz="1800" smtClean="0">
              <a:solidFill>
                <a:srgbClr val="FFFFFF"/>
              </a:solidFill>
              <a:latin typeface="Calibri" pitchFamily="34" charset="0"/>
            </a:endParaRPr>
          </a:p>
          <a:p>
            <a:pPr eaLnBrk="1" fontAlgn="base" hangingPunct="1">
              <a:spcBef>
                <a:spcPct val="0"/>
              </a:spcBef>
              <a:spcAft>
                <a:spcPct val="0"/>
              </a:spcAft>
            </a:pPr>
            <a:r>
              <a:rPr lang="fr-FR" sz="2000" b="1" smtClean="0">
                <a:solidFill>
                  <a:srgbClr val="FFFF00"/>
                </a:solidFill>
                <a:latin typeface="Calibri" pitchFamily="34" charset="0"/>
              </a:rPr>
              <a:t>Limite : </a:t>
            </a:r>
            <a:r>
              <a:rPr lang="fr-FR" sz="1800" smtClean="0">
                <a:solidFill>
                  <a:srgbClr val="FFFFFF"/>
                </a:solidFill>
                <a:latin typeface="Calibri" pitchFamily="34" charset="0"/>
              </a:rPr>
              <a:t>Intensités difficiles</a:t>
            </a:r>
          </a:p>
          <a:p>
            <a:pPr eaLnBrk="1" fontAlgn="base" hangingPunct="1">
              <a:spcBef>
                <a:spcPct val="0"/>
              </a:spcBef>
              <a:spcAft>
                <a:spcPct val="0"/>
              </a:spcAft>
            </a:pPr>
            <a:r>
              <a:rPr lang="fr-FR" sz="1800" smtClean="0">
                <a:solidFill>
                  <a:srgbClr val="FFFFFF"/>
                </a:solidFill>
                <a:latin typeface="Calibri" pitchFamily="34" charset="0"/>
              </a:rPr>
              <a:t>à contrôler … souvent infra</a:t>
            </a:r>
          </a:p>
          <a:p>
            <a:pPr eaLnBrk="1" fontAlgn="base" hangingPunct="1">
              <a:spcBef>
                <a:spcPct val="0"/>
              </a:spcBef>
              <a:spcAft>
                <a:spcPct val="0"/>
              </a:spcAft>
            </a:pPr>
            <a:r>
              <a:rPr lang="fr-FR" sz="1800" smtClean="0">
                <a:solidFill>
                  <a:srgbClr val="FFFFFF"/>
                </a:solidFill>
                <a:latin typeface="Calibri" pitchFamily="34" charset="0"/>
              </a:rPr>
              <a:t>maximales.</a:t>
            </a:r>
          </a:p>
          <a:p>
            <a:pPr eaLnBrk="1" fontAlgn="base" hangingPunct="1">
              <a:spcBef>
                <a:spcPct val="0"/>
              </a:spcBef>
              <a:spcAft>
                <a:spcPct val="0"/>
              </a:spcAft>
            </a:pPr>
            <a:endParaRPr lang="fr-FR" sz="2000" b="1" smtClean="0">
              <a:solidFill>
                <a:srgbClr val="000000"/>
              </a:solidFill>
              <a:latin typeface="Calibri" pitchFamily="34" charset="0"/>
            </a:endParaRPr>
          </a:p>
        </p:txBody>
      </p:sp>
      <p:sp>
        <p:nvSpPr>
          <p:cNvPr id="15371" name="ZoneTexte 17"/>
          <p:cNvSpPr txBox="1">
            <a:spLocks noChangeArrowheads="1"/>
          </p:cNvSpPr>
          <p:nvPr/>
        </p:nvSpPr>
        <p:spPr bwMode="auto">
          <a:xfrm>
            <a:off x="5888038" y="2428875"/>
            <a:ext cx="3255962"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fr-FR" sz="2000" b="1" smtClean="0">
                <a:solidFill>
                  <a:srgbClr val="FFFF00"/>
                </a:solidFill>
                <a:latin typeface="Calibri" pitchFamily="34" charset="0"/>
              </a:rPr>
              <a:t>Séquences de jeu dans les</a:t>
            </a:r>
          </a:p>
          <a:p>
            <a:pPr eaLnBrk="1" fontAlgn="base" hangingPunct="1">
              <a:spcBef>
                <a:spcPct val="0"/>
              </a:spcBef>
              <a:spcAft>
                <a:spcPct val="0"/>
              </a:spcAft>
            </a:pPr>
            <a:r>
              <a:rPr lang="fr-FR" sz="2000" b="1" smtClean="0">
                <a:solidFill>
                  <a:srgbClr val="FFFF00"/>
                </a:solidFill>
                <a:latin typeface="Calibri" pitchFamily="34" charset="0"/>
              </a:rPr>
              <a:t>conditions de match. </a:t>
            </a:r>
          </a:p>
          <a:p>
            <a:pPr eaLnBrk="1" fontAlgn="base" hangingPunct="1">
              <a:spcBef>
                <a:spcPct val="0"/>
              </a:spcBef>
              <a:spcAft>
                <a:spcPct val="0"/>
              </a:spcAft>
            </a:pPr>
            <a:r>
              <a:rPr lang="fr-FR" sz="2000" b="1" smtClean="0">
                <a:solidFill>
                  <a:srgbClr val="FFFF00"/>
                </a:solidFill>
                <a:latin typeface="Calibri" pitchFamily="34" charset="0"/>
              </a:rPr>
              <a:t>Paramètres  à maîtriser : nbe</a:t>
            </a:r>
          </a:p>
          <a:p>
            <a:pPr eaLnBrk="1" fontAlgn="base" hangingPunct="1">
              <a:spcBef>
                <a:spcPct val="0"/>
              </a:spcBef>
              <a:spcAft>
                <a:spcPct val="0"/>
              </a:spcAft>
            </a:pPr>
            <a:r>
              <a:rPr lang="fr-FR" sz="2000" b="1" smtClean="0">
                <a:solidFill>
                  <a:srgbClr val="FFFF00"/>
                </a:solidFill>
                <a:latin typeface="Calibri" pitchFamily="34" charset="0"/>
              </a:rPr>
              <a:t>de joueurs, surface de jeu,</a:t>
            </a:r>
          </a:p>
          <a:p>
            <a:pPr eaLnBrk="1" fontAlgn="base" hangingPunct="1">
              <a:spcBef>
                <a:spcPct val="0"/>
              </a:spcBef>
              <a:spcAft>
                <a:spcPct val="0"/>
              </a:spcAft>
            </a:pPr>
            <a:r>
              <a:rPr lang="fr-FR" sz="2000" b="1" smtClean="0">
                <a:solidFill>
                  <a:srgbClr val="FFFF00"/>
                </a:solidFill>
                <a:latin typeface="Calibri" pitchFamily="34" charset="0"/>
              </a:rPr>
              <a:t>durée, thème, règles…</a:t>
            </a:r>
          </a:p>
          <a:p>
            <a:pPr eaLnBrk="1" fontAlgn="base" hangingPunct="1">
              <a:spcBef>
                <a:spcPct val="0"/>
              </a:spcBef>
              <a:spcAft>
                <a:spcPct val="0"/>
              </a:spcAft>
            </a:pPr>
            <a:endParaRPr lang="fr-FR" sz="2000" b="1" smtClean="0">
              <a:solidFill>
                <a:srgbClr val="FFFF00"/>
              </a:solidFill>
              <a:latin typeface="Calibri" pitchFamily="34" charset="0"/>
            </a:endParaRPr>
          </a:p>
          <a:p>
            <a:pPr eaLnBrk="1" fontAlgn="base" hangingPunct="1">
              <a:spcBef>
                <a:spcPct val="0"/>
              </a:spcBef>
              <a:spcAft>
                <a:spcPct val="0"/>
              </a:spcAft>
            </a:pPr>
            <a:r>
              <a:rPr lang="fr-FR" sz="2000" b="1" smtClean="0">
                <a:solidFill>
                  <a:srgbClr val="FFFF00"/>
                </a:solidFill>
                <a:latin typeface="Calibri" pitchFamily="34" charset="0"/>
              </a:rPr>
              <a:t>Avantages :</a:t>
            </a:r>
          </a:p>
          <a:p>
            <a:pPr eaLnBrk="1" fontAlgn="base" hangingPunct="1">
              <a:spcBef>
                <a:spcPct val="0"/>
              </a:spcBef>
              <a:spcAft>
                <a:spcPct val="0"/>
              </a:spcAft>
            </a:pPr>
            <a:r>
              <a:rPr lang="fr-FR" sz="2000" b="1" smtClean="0">
                <a:solidFill>
                  <a:srgbClr val="FFFF00"/>
                </a:solidFill>
                <a:latin typeface="Calibri" pitchFamily="34" charset="0"/>
              </a:rPr>
              <a:t>Boucles ouvertes </a:t>
            </a:r>
          </a:p>
          <a:p>
            <a:pPr eaLnBrk="1" fontAlgn="base" hangingPunct="1">
              <a:spcBef>
                <a:spcPct val="0"/>
              </a:spcBef>
              <a:spcAft>
                <a:spcPct val="0"/>
              </a:spcAft>
            </a:pPr>
            <a:r>
              <a:rPr lang="fr-FR" sz="1800" smtClean="0">
                <a:solidFill>
                  <a:srgbClr val="FFFFFF"/>
                </a:solidFill>
                <a:latin typeface="Calibri" pitchFamily="34" charset="0"/>
              </a:rPr>
              <a:t>Amélioration des gammes</a:t>
            </a:r>
          </a:p>
          <a:p>
            <a:pPr eaLnBrk="1" fontAlgn="base" hangingPunct="1">
              <a:spcBef>
                <a:spcPct val="0"/>
              </a:spcBef>
              <a:spcAft>
                <a:spcPct val="0"/>
              </a:spcAft>
            </a:pPr>
            <a:r>
              <a:rPr lang="fr-FR" sz="1800" smtClean="0">
                <a:solidFill>
                  <a:srgbClr val="FFFFFF"/>
                </a:solidFill>
                <a:latin typeface="Calibri" pitchFamily="34" charset="0"/>
              </a:rPr>
              <a:t>technico-tactiques intégrées</a:t>
            </a:r>
          </a:p>
          <a:p>
            <a:pPr eaLnBrk="1" fontAlgn="base" hangingPunct="1">
              <a:spcBef>
                <a:spcPct val="0"/>
              </a:spcBef>
              <a:spcAft>
                <a:spcPct val="0"/>
              </a:spcAft>
            </a:pPr>
            <a:r>
              <a:rPr lang="fr-FR" sz="1800" smtClean="0">
                <a:solidFill>
                  <a:srgbClr val="FFFFFF"/>
                </a:solidFill>
                <a:latin typeface="Calibri" pitchFamily="34" charset="0"/>
              </a:rPr>
              <a:t>au jeu + intensités proches de</a:t>
            </a:r>
          </a:p>
          <a:p>
            <a:pPr eaLnBrk="1" fontAlgn="base" hangingPunct="1">
              <a:spcBef>
                <a:spcPct val="0"/>
              </a:spcBef>
              <a:spcAft>
                <a:spcPct val="0"/>
              </a:spcAft>
            </a:pPr>
            <a:r>
              <a:rPr lang="fr-FR" sz="1800" smtClean="0">
                <a:solidFill>
                  <a:srgbClr val="FFFFFF"/>
                </a:solidFill>
                <a:latin typeface="Calibri" pitchFamily="34" charset="0"/>
              </a:rPr>
              <a:t>celles du match.</a:t>
            </a:r>
          </a:p>
          <a:p>
            <a:pPr eaLnBrk="1" fontAlgn="base" hangingPunct="1">
              <a:spcBef>
                <a:spcPct val="0"/>
              </a:spcBef>
              <a:spcAft>
                <a:spcPct val="0"/>
              </a:spcAft>
            </a:pPr>
            <a:r>
              <a:rPr lang="fr-FR" sz="2000" b="1" smtClean="0">
                <a:solidFill>
                  <a:srgbClr val="FFFF00"/>
                </a:solidFill>
                <a:latin typeface="Calibri" pitchFamily="34" charset="0"/>
              </a:rPr>
              <a:t>Limites : </a:t>
            </a:r>
            <a:r>
              <a:rPr lang="fr-FR" sz="1800" smtClean="0">
                <a:solidFill>
                  <a:srgbClr val="FFFFFF"/>
                </a:solidFill>
                <a:latin typeface="Calibri" pitchFamily="34" charset="0"/>
              </a:rPr>
              <a:t>Intensités difficiles</a:t>
            </a:r>
          </a:p>
          <a:p>
            <a:pPr eaLnBrk="1" fontAlgn="base" hangingPunct="1">
              <a:spcBef>
                <a:spcPct val="0"/>
              </a:spcBef>
              <a:spcAft>
                <a:spcPct val="0"/>
              </a:spcAft>
            </a:pPr>
            <a:r>
              <a:rPr lang="fr-FR" sz="1800" smtClean="0">
                <a:solidFill>
                  <a:srgbClr val="FFFFFF"/>
                </a:solidFill>
                <a:latin typeface="Calibri" pitchFamily="34" charset="0"/>
              </a:rPr>
              <a:t>à contrôler  et correction des </a:t>
            </a:r>
          </a:p>
          <a:p>
            <a:pPr eaLnBrk="1" fontAlgn="base" hangingPunct="1">
              <a:spcBef>
                <a:spcPct val="0"/>
              </a:spcBef>
              <a:spcAft>
                <a:spcPct val="0"/>
              </a:spcAft>
            </a:pPr>
            <a:r>
              <a:rPr lang="fr-FR" sz="1800" smtClean="0">
                <a:solidFill>
                  <a:srgbClr val="FFFFFF"/>
                </a:solidFill>
                <a:latin typeface="Calibri" pitchFamily="34" charset="0"/>
              </a:rPr>
              <a:t>gestes techniques </a:t>
            </a:r>
            <a:r>
              <a:rPr lang="fr-FR" sz="1800" i="1" smtClean="0">
                <a:solidFill>
                  <a:srgbClr val="FFFFFF"/>
                </a:solidFill>
                <a:latin typeface="Calibri" pitchFamily="34" charset="0"/>
              </a:rPr>
              <a:t>a posteriori</a:t>
            </a:r>
            <a:r>
              <a:rPr lang="fr-FR" sz="2000" b="1" smtClean="0">
                <a:solidFill>
                  <a:srgbClr val="000000"/>
                </a:solidFill>
                <a:latin typeface="Calibri" pitchFamily="34" charset="0"/>
              </a:rPr>
              <a:t>.</a:t>
            </a:r>
            <a:endParaRPr lang="fr-FR" sz="1800" i="1" smtClean="0">
              <a:solidFill>
                <a:srgbClr val="FFFFFF"/>
              </a:solidFill>
              <a:latin typeface="Calibri" pitchFamily="34" charset="0"/>
            </a:endParaRPr>
          </a:p>
        </p:txBody>
      </p:sp>
    </p:spTree>
    <p:extLst>
      <p:ext uri="{BB962C8B-B14F-4D97-AF65-F5344CB8AC3E}">
        <p14:creationId xmlns:p14="http://schemas.microsoft.com/office/powerpoint/2010/main" val="3609298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500" fill="hold"/>
                                        <p:tgtEl>
                                          <p:spTgt spid="6148"/>
                                        </p:tgtEl>
                                        <p:attrNameLst>
                                          <p:attrName>ppt_w</p:attrName>
                                        </p:attrNameLst>
                                      </p:cBhvr>
                                      <p:tavLst>
                                        <p:tav tm="0">
                                          <p:val>
                                            <p:fltVal val="0"/>
                                          </p:val>
                                        </p:tav>
                                        <p:tav tm="100000">
                                          <p:val>
                                            <p:strVal val="#ppt_w"/>
                                          </p:val>
                                        </p:tav>
                                      </p:tavLst>
                                    </p:anim>
                                    <p:anim calcmode="lin" valueType="num">
                                      <p:cBhvr>
                                        <p:cTn id="8" dur="500" fill="hold"/>
                                        <p:tgtEl>
                                          <p:spTgt spid="6148"/>
                                        </p:tgtEl>
                                        <p:attrNameLst>
                                          <p:attrName>ppt_h</p:attrName>
                                        </p:attrNameLst>
                                      </p:cBhvr>
                                      <p:tavLst>
                                        <p:tav tm="0">
                                          <p:val>
                                            <p:fltVal val="0"/>
                                          </p:val>
                                        </p:tav>
                                        <p:tav tm="100000">
                                          <p:val>
                                            <p:strVal val="#ppt_h"/>
                                          </p:val>
                                        </p:tav>
                                      </p:tavLst>
                                    </p:anim>
                                    <p:animEffect transition="in" filter="fade">
                                      <p:cBhvr>
                                        <p:cTn id="9" dur="500"/>
                                        <p:tgtEl>
                                          <p:spTgt spid="614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369"/>
                                        </p:tgtEl>
                                        <p:attrNameLst>
                                          <p:attrName>style.visibility</p:attrName>
                                        </p:attrNameLst>
                                      </p:cBhvr>
                                      <p:to>
                                        <p:strVal val="visible"/>
                                      </p:to>
                                    </p:set>
                                    <p:anim calcmode="lin" valueType="num">
                                      <p:cBhvr>
                                        <p:cTn id="12" dur="500" fill="hold"/>
                                        <p:tgtEl>
                                          <p:spTgt spid="15369"/>
                                        </p:tgtEl>
                                        <p:attrNameLst>
                                          <p:attrName>ppt_w</p:attrName>
                                        </p:attrNameLst>
                                      </p:cBhvr>
                                      <p:tavLst>
                                        <p:tav tm="0">
                                          <p:val>
                                            <p:fltVal val="0"/>
                                          </p:val>
                                        </p:tav>
                                        <p:tav tm="100000">
                                          <p:val>
                                            <p:strVal val="#ppt_w"/>
                                          </p:val>
                                        </p:tav>
                                      </p:tavLst>
                                    </p:anim>
                                    <p:anim calcmode="lin" valueType="num">
                                      <p:cBhvr>
                                        <p:cTn id="13" dur="500" fill="hold"/>
                                        <p:tgtEl>
                                          <p:spTgt spid="15369"/>
                                        </p:tgtEl>
                                        <p:attrNameLst>
                                          <p:attrName>ppt_h</p:attrName>
                                        </p:attrNameLst>
                                      </p:cBhvr>
                                      <p:tavLst>
                                        <p:tav tm="0">
                                          <p:val>
                                            <p:fltVal val="0"/>
                                          </p:val>
                                        </p:tav>
                                        <p:tav tm="100000">
                                          <p:val>
                                            <p:strVal val="#ppt_h"/>
                                          </p:val>
                                        </p:tav>
                                      </p:tavLst>
                                    </p:anim>
                                    <p:animEffect transition="in" filter="fade">
                                      <p:cBhvr>
                                        <p:cTn id="14" dur="500"/>
                                        <p:tgtEl>
                                          <p:spTgt spid="1536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150"/>
                                        </p:tgtEl>
                                        <p:attrNameLst>
                                          <p:attrName>style.visibility</p:attrName>
                                        </p:attrNameLst>
                                      </p:cBhvr>
                                      <p:to>
                                        <p:strVal val="visible"/>
                                      </p:to>
                                    </p:set>
                                    <p:anim calcmode="lin" valueType="num">
                                      <p:cBhvr>
                                        <p:cTn id="19" dur="500" fill="hold"/>
                                        <p:tgtEl>
                                          <p:spTgt spid="6150"/>
                                        </p:tgtEl>
                                        <p:attrNameLst>
                                          <p:attrName>ppt_w</p:attrName>
                                        </p:attrNameLst>
                                      </p:cBhvr>
                                      <p:tavLst>
                                        <p:tav tm="0">
                                          <p:val>
                                            <p:fltVal val="0"/>
                                          </p:val>
                                        </p:tav>
                                        <p:tav tm="100000">
                                          <p:val>
                                            <p:strVal val="#ppt_w"/>
                                          </p:val>
                                        </p:tav>
                                      </p:tavLst>
                                    </p:anim>
                                    <p:anim calcmode="lin" valueType="num">
                                      <p:cBhvr>
                                        <p:cTn id="20" dur="500" fill="hold"/>
                                        <p:tgtEl>
                                          <p:spTgt spid="6150"/>
                                        </p:tgtEl>
                                        <p:attrNameLst>
                                          <p:attrName>ppt_h</p:attrName>
                                        </p:attrNameLst>
                                      </p:cBhvr>
                                      <p:tavLst>
                                        <p:tav tm="0">
                                          <p:val>
                                            <p:fltVal val="0"/>
                                          </p:val>
                                        </p:tav>
                                        <p:tav tm="100000">
                                          <p:val>
                                            <p:strVal val="#ppt_h"/>
                                          </p:val>
                                        </p:tav>
                                      </p:tavLst>
                                    </p:anim>
                                    <p:animEffect transition="in" filter="fade">
                                      <p:cBhvr>
                                        <p:cTn id="21" dur="500"/>
                                        <p:tgtEl>
                                          <p:spTgt spid="615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5370"/>
                                        </p:tgtEl>
                                        <p:attrNameLst>
                                          <p:attrName>style.visibility</p:attrName>
                                        </p:attrNameLst>
                                      </p:cBhvr>
                                      <p:to>
                                        <p:strVal val="visible"/>
                                      </p:to>
                                    </p:set>
                                    <p:anim calcmode="lin" valueType="num">
                                      <p:cBhvr>
                                        <p:cTn id="24" dur="500" fill="hold"/>
                                        <p:tgtEl>
                                          <p:spTgt spid="15370"/>
                                        </p:tgtEl>
                                        <p:attrNameLst>
                                          <p:attrName>ppt_w</p:attrName>
                                        </p:attrNameLst>
                                      </p:cBhvr>
                                      <p:tavLst>
                                        <p:tav tm="0">
                                          <p:val>
                                            <p:fltVal val="0"/>
                                          </p:val>
                                        </p:tav>
                                        <p:tav tm="100000">
                                          <p:val>
                                            <p:strVal val="#ppt_w"/>
                                          </p:val>
                                        </p:tav>
                                      </p:tavLst>
                                    </p:anim>
                                    <p:anim calcmode="lin" valueType="num">
                                      <p:cBhvr>
                                        <p:cTn id="25" dur="500" fill="hold"/>
                                        <p:tgtEl>
                                          <p:spTgt spid="15370"/>
                                        </p:tgtEl>
                                        <p:attrNameLst>
                                          <p:attrName>ppt_h</p:attrName>
                                        </p:attrNameLst>
                                      </p:cBhvr>
                                      <p:tavLst>
                                        <p:tav tm="0">
                                          <p:val>
                                            <p:fltVal val="0"/>
                                          </p:val>
                                        </p:tav>
                                        <p:tav tm="100000">
                                          <p:val>
                                            <p:strVal val="#ppt_h"/>
                                          </p:val>
                                        </p:tav>
                                      </p:tavLst>
                                    </p:anim>
                                    <p:animEffect transition="in" filter="fade">
                                      <p:cBhvr>
                                        <p:cTn id="26" dur="500"/>
                                        <p:tgtEl>
                                          <p:spTgt spid="1537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152"/>
                                        </p:tgtEl>
                                        <p:attrNameLst>
                                          <p:attrName>style.visibility</p:attrName>
                                        </p:attrNameLst>
                                      </p:cBhvr>
                                      <p:to>
                                        <p:strVal val="visible"/>
                                      </p:to>
                                    </p:set>
                                    <p:anim calcmode="lin" valueType="num">
                                      <p:cBhvr>
                                        <p:cTn id="31" dur="500" fill="hold"/>
                                        <p:tgtEl>
                                          <p:spTgt spid="6152"/>
                                        </p:tgtEl>
                                        <p:attrNameLst>
                                          <p:attrName>ppt_w</p:attrName>
                                        </p:attrNameLst>
                                      </p:cBhvr>
                                      <p:tavLst>
                                        <p:tav tm="0">
                                          <p:val>
                                            <p:fltVal val="0"/>
                                          </p:val>
                                        </p:tav>
                                        <p:tav tm="100000">
                                          <p:val>
                                            <p:strVal val="#ppt_w"/>
                                          </p:val>
                                        </p:tav>
                                      </p:tavLst>
                                    </p:anim>
                                    <p:anim calcmode="lin" valueType="num">
                                      <p:cBhvr>
                                        <p:cTn id="32" dur="500" fill="hold"/>
                                        <p:tgtEl>
                                          <p:spTgt spid="6152"/>
                                        </p:tgtEl>
                                        <p:attrNameLst>
                                          <p:attrName>ppt_h</p:attrName>
                                        </p:attrNameLst>
                                      </p:cBhvr>
                                      <p:tavLst>
                                        <p:tav tm="0">
                                          <p:val>
                                            <p:fltVal val="0"/>
                                          </p:val>
                                        </p:tav>
                                        <p:tav tm="100000">
                                          <p:val>
                                            <p:strVal val="#ppt_h"/>
                                          </p:val>
                                        </p:tav>
                                      </p:tavLst>
                                    </p:anim>
                                    <p:animEffect transition="in" filter="fade">
                                      <p:cBhvr>
                                        <p:cTn id="33" dur="500"/>
                                        <p:tgtEl>
                                          <p:spTgt spid="615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5371"/>
                                        </p:tgtEl>
                                        <p:attrNameLst>
                                          <p:attrName>style.visibility</p:attrName>
                                        </p:attrNameLst>
                                      </p:cBhvr>
                                      <p:to>
                                        <p:strVal val="visible"/>
                                      </p:to>
                                    </p:set>
                                    <p:anim calcmode="lin" valueType="num">
                                      <p:cBhvr>
                                        <p:cTn id="36" dur="500" fill="hold"/>
                                        <p:tgtEl>
                                          <p:spTgt spid="15371"/>
                                        </p:tgtEl>
                                        <p:attrNameLst>
                                          <p:attrName>ppt_w</p:attrName>
                                        </p:attrNameLst>
                                      </p:cBhvr>
                                      <p:tavLst>
                                        <p:tav tm="0">
                                          <p:val>
                                            <p:fltVal val="0"/>
                                          </p:val>
                                        </p:tav>
                                        <p:tav tm="100000">
                                          <p:val>
                                            <p:strVal val="#ppt_w"/>
                                          </p:val>
                                        </p:tav>
                                      </p:tavLst>
                                    </p:anim>
                                    <p:anim calcmode="lin" valueType="num">
                                      <p:cBhvr>
                                        <p:cTn id="37" dur="500" fill="hold"/>
                                        <p:tgtEl>
                                          <p:spTgt spid="15371"/>
                                        </p:tgtEl>
                                        <p:attrNameLst>
                                          <p:attrName>ppt_h</p:attrName>
                                        </p:attrNameLst>
                                      </p:cBhvr>
                                      <p:tavLst>
                                        <p:tav tm="0">
                                          <p:val>
                                            <p:fltVal val="0"/>
                                          </p:val>
                                        </p:tav>
                                        <p:tav tm="100000">
                                          <p:val>
                                            <p:strVal val="#ppt_h"/>
                                          </p:val>
                                        </p:tav>
                                      </p:tavLst>
                                    </p:anim>
                                    <p:animEffect transition="in" filter="fade">
                                      <p:cBhvr>
                                        <p:cTn id="38" dur="500"/>
                                        <p:tgtEl>
                                          <p:spTgt spid="15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6150" grpId="0" animBg="1"/>
      <p:bldP spid="6152" grpId="0" animBg="1"/>
      <p:bldP spid="15369" grpId="0"/>
      <p:bldP spid="15370" grpId="0"/>
      <p:bldP spid="153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1751618"/>
            <a:ext cx="8496944" cy="1077218"/>
          </a:xfrm>
          <a:prstGeom prst="rect">
            <a:avLst/>
          </a:prstGeom>
          <a:ln>
            <a:solidFill>
              <a:srgbClr val="FFFF00"/>
            </a:solidFill>
          </a:ln>
        </p:spPr>
        <p:txBody>
          <a:bodyPr wrap="square">
            <a:spAutoFit/>
          </a:bodyPr>
          <a:lstStyle/>
          <a:p>
            <a:pPr lvl="0" fontAlgn="base">
              <a:lnSpc>
                <a:spcPct val="200000"/>
              </a:lnSpc>
              <a:spcBef>
                <a:spcPct val="0"/>
              </a:spcBef>
              <a:spcAft>
                <a:spcPct val="0"/>
              </a:spcAft>
              <a:defRPr/>
            </a:pPr>
            <a:r>
              <a:rPr lang="fr-FR" sz="3200" b="1" dirty="0" smtClean="0">
                <a:solidFill>
                  <a:srgbClr val="FFFF00"/>
                </a:solidFill>
                <a:effectLst>
                  <a:outerShdw blurRad="38100" dist="38100" dir="2700000" algn="tl">
                    <a:srgbClr val="000000">
                      <a:alpha val="43137"/>
                    </a:srgbClr>
                  </a:outerShdw>
                </a:effectLst>
                <a:latin typeface="Calibri" pitchFamily="34" charset="0"/>
              </a:rPr>
              <a:t>1 - PREPARATION </a:t>
            </a:r>
            <a:r>
              <a:rPr lang="fr-FR" sz="3200" b="1" dirty="0">
                <a:solidFill>
                  <a:srgbClr val="FFFF00"/>
                </a:solidFill>
                <a:effectLst>
                  <a:outerShdw blurRad="38100" dist="38100" dir="2700000" algn="tl">
                    <a:srgbClr val="000000">
                      <a:alpha val="43137"/>
                    </a:srgbClr>
                  </a:outerShdw>
                </a:effectLst>
                <a:latin typeface="Calibri" pitchFamily="34" charset="0"/>
              </a:rPr>
              <a:t>PHYSIQUE TYPE ATHLETIQUE </a:t>
            </a:r>
            <a:r>
              <a:rPr lang="fr-FR" sz="3200" b="1" dirty="0">
                <a:solidFill>
                  <a:srgbClr val="FFFFFF"/>
                </a:solidFill>
                <a:effectLst>
                  <a:outerShdw blurRad="38100" dist="38100" dir="2700000" algn="tl">
                    <a:srgbClr val="000000">
                      <a:alpha val="43137"/>
                    </a:srgbClr>
                  </a:outerShdw>
                </a:effectLst>
                <a:latin typeface="Calibri" pitchFamily="34" charset="0"/>
              </a:rPr>
              <a:t> </a:t>
            </a:r>
          </a:p>
        </p:txBody>
      </p:sp>
    </p:spTree>
    <p:extLst>
      <p:ext uri="{BB962C8B-B14F-4D97-AF65-F5344CB8AC3E}">
        <p14:creationId xmlns:p14="http://schemas.microsoft.com/office/powerpoint/2010/main" val="400657212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Modèle par défaut">
  <a:themeElements>
    <a:clrScheme name="">
      <a:dk1>
        <a:srgbClr val="FFFF00"/>
      </a:dk1>
      <a:lt1>
        <a:srgbClr val="FFFFFF"/>
      </a:lt1>
      <a:dk2>
        <a:srgbClr val="FFFFFF"/>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Modèle par défaut">
  <a:themeElements>
    <a:clrScheme name="">
      <a:dk1>
        <a:srgbClr val="FFFF00"/>
      </a:dk1>
      <a:lt1>
        <a:srgbClr val="FFFFFF"/>
      </a:lt1>
      <a:dk2>
        <a:srgbClr val="FFFFFF"/>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Modèle par défaut">
  <a:themeElements>
    <a:clrScheme name="Modèle par défaut 8">
      <a:dk1>
        <a:srgbClr val="FFFF00"/>
      </a:dk1>
      <a:lt1>
        <a:srgbClr val="FFFFFF"/>
      </a:lt1>
      <a:dk2>
        <a:srgbClr val="F8F8F8"/>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odèle par défaut 8">
        <a:dk1>
          <a:srgbClr val="FFFF00"/>
        </a:dk1>
        <a:lt1>
          <a:srgbClr val="FFFFFF"/>
        </a:lt1>
        <a:dk2>
          <a:srgbClr val="F8F8F8"/>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Modèle par défaut">
  <a:themeElements>
    <a:clrScheme name="">
      <a:dk1>
        <a:srgbClr val="FFFF00"/>
      </a:dk1>
      <a:lt1>
        <a:srgbClr val="FFFFFF"/>
      </a:lt1>
      <a:dk2>
        <a:srgbClr val="FFFFFF"/>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odèle par défaut">
  <a:themeElements>
    <a:clrScheme name="">
      <a:dk1>
        <a:srgbClr val="FFFF00"/>
      </a:dk1>
      <a:lt1>
        <a:srgbClr val="FFFFFF"/>
      </a:lt1>
      <a:dk2>
        <a:srgbClr val="FFFF00"/>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2718</TotalTime>
  <Words>2790</Words>
  <Application>Microsoft Office PowerPoint</Application>
  <PresentationFormat>Affichage à l'écran (4:3)</PresentationFormat>
  <Paragraphs>638</Paragraphs>
  <Slides>59</Slides>
  <Notes>2</Notes>
  <HiddenSlides>0</HiddenSlides>
  <MMClips>0</MMClips>
  <ScaleCrop>false</ScaleCrop>
  <HeadingPairs>
    <vt:vector size="4" baseType="variant">
      <vt:variant>
        <vt:lpstr>Thème</vt:lpstr>
      </vt:variant>
      <vt:variant>
        <vt:i4>6</vt:i4>
      </vt:variant>
      <vt:variant>
        <vt:lpstr>Titres des diapositives</vt:lpstr>
      </vt:variant>
      <vt:variant>
        <vt:i4>59</vt:i4>
      </vt:variant>
    </vt:vector>
  </HeadingPairs>
  <TitlesOfParts>
    <vt:vector size="65" baseType="lpstr">
      <vt:lpstr>Thème Office</vt:lpstr>
      <vt:lpstr>2_Modèle par défaut</vt:lpstr>
      <vt:lpstr>3_Modèle par défaut</vt:lpstr>
      <vt:lpstr>4_Modèle par défaut</vt:lpstr>
      <vt:lpstr>7_Modèle par défaut</vt:lpstr>
      <vt:lpstr>Modèle par défaut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Georges Caz</dc:creator>
  <cp:lastModifiedBy>Georges Caz</cp:lastModifiedBy>
  <cp:revision>59</cp:revision>
  <dcterms:created xsi:type="dcterms:W3CDTF">2013-10-23T15:10:50Z</dcterms:created>
  <dcterms:modified xsi:type="dcterms:W3CDTF">2017-08-11T12:20:44Z</dcterms:modified>
</cp:coreProperties>
</file>