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6" r:id="rId2"/>
    <p:sldMasterId id="2147483706" r:id="rId3"/>
    <p:sldMasterId id="2147483735" r:id="rId4"/>
    <p:sldMasterId id="2147483750" r:id="rId5"/>
    <p:sldMasterId id="2147483765" r:id="rId6"/>
    <p:sldMasterId id="2147483777" r:id="rId7"/>
    <p:sldMasterId id="2147483792" r:id="rId8"/>
  </p:sldMasterIdLst>
  <p:notesMasterIdLst>
    <p:notesMasterId r:id="rId98"/>
  </p:notesMasterIdLst>
  <p:sldIdLst>
    <p:sldId id="413" r:id="rId9"/>
    <p:sldId id="490" r:id="rId10"/>
    <p:sldId id="309" r:id="rId11"/>
    <p:sldId id="491" r:id="rId12"/>
    <p:sldId id="457" r:id="rId13"/>
    <p:sldId id="311" r:id="rId14"/>
    <p:sldId id="456" r:id="rId15"/>
    <p:sldId id="366" r:id="rId16"/>
    <p:sldId id="314" r:id="rId17"/>
    <p:sldId id="371" r:id="rId18"/>
    <p:sldId id="481" r:id="rId19"/>
    <p:sldId id="492" r:id="rId20"/>
    <p:sldId id="273" r:id="rId21"/>
    <p:sldId id="297" r:id="rId22"/>
    <p:sldId id="291" r:id="rId23"/>
    <p:sldId id="432" r:id="rId24"/>
    <p:sldId id="472" r:id="rId25"/>
    <p:sldId id="498" r:id="rId26"/>
    <p:sldId id="433" r:id="rId27"/>
    <p:sldId id="316" r:id="rId28"/>
    <p:sldId id="416" r:id="rId29"/>
    <p:sldId id="318" r:id="rId30"/>
    <p:sldId id="261" r:id="rId31"/>
    <p:sldId id="274" r:id="rId32"/>
    <p:sldId id="296" r:id="rId33"/>
    <p:sldId id="299" r:id="rId34"/>
    <p:sldId id="404" r:id="rId35"/>
    <p:sldId id="405" r:id="rId36"/>
    <p:sldId id="283" r:id="rId37"/>
    <p:sldId id="268" r:id="rId38"/>
    <p:sldId id="434" r:id="rId39"/>
    <p:sldId id="435" r:id="rId40"/>
    <p:sldId id="294" r:id="rId41"/>
    <p:sldId id="328" r:id="rId42"/>
    <p:sldId id="258" r:id="rId43"/>
    <p:sldId id="301" r:id="rId44"/>
    <p:sldId id="446" r:id="rId45"/>
    <p:sldId id="320" r:id="rId46"/>
    <p:sldId id="295" r:id="rId47"/>
    <p:sldId id="493" r:id="rId48"/>
    <p:sldId id="447" r:id="rId49"/>
    <p:sldId id="407" r:id="rId50"/>
    <p:sldId id="488" r:id="rId51"/>
    <p:sldId id="494" r:id="rId52"/>
    <p:sldId id="475" r:id="rId53"/>
    <p:sldId id="408" r:id="rId54"/>
    <p:sldId id="449" r:id="rId55"/>
    <p:sldId id="486" r:id="rId56"/>
    <p:sldId id="487" r:id="rId57"/>
    <p:sldId id="500" r:id="rId58"/>
    <p:sldId id="499" r:id="rId59"/>
    <p:sldId id="476" r:id="rId60"/>
    <p:sldId id="452" r:id="rId61"/>
    <p:sldId id="454" r:id="rId62"/>
    <p:sldId id="453" r:id="rId63"/>
    <p:sldId id="455" r:id="rId64"/>
    <p:sldId id="450" r:id="rId65"/>
    <p:sldId id="477" r:id="rId66"/>
    <p:sldId id="451" r:id="rId67"/>
    <p:sldId id="495" r:id="rId68"/>
    <p:sldId id="414" r:id="rId69"/>
    <p:sldId id="478" r:id="rId70"/>
    <p:sldId id="352" r:id="rId71"/>
    <p:sldId id="496" r:id="rId72"/>
    <p:sldId id="506" r:id="rId73"/>
    <p:sldId id="357" r:id="rId74"/>
    <p:sldId id="443" r:id="rId75"/>
    <p:sldId id="412" r:id="rId76"/>
    <p:sldId id="330" r:id="rId77"/>
    <p:sldId id="484" r:id="rId78"/>
    <p:sldId id="459" r:id="rId79"/>
    <p:sldId id="504" r:id="rId80"/>
    <p:sldId id="358" r:id="rId81"/>
    <p:sldId id="359" r:id="rId82"/>
    <p:sldId id="438" r:id="rId83"/>
    <p:sldId id="360" r:id="rId84"/>
    <p:sldId id="462" r:id="rId85"/>
    <p:sldId id="505" r:id="rId86"/>
    <p:sldId id="464" r:id="rId87"/>
    <p:sldId id="465" r:id="rId88"/>
    <p:sldId id="467" r:id="rId89"/>
    <p:sldId id="463" r:id="rId90"/>
    <p:sldId id="470" r:id="rId91"/>
    <p:sldId id="469" r:id="rId92"/>
    <p:sldId id="497" r:id="rId93"/>
    <p:sldId id="466" r:id="rId94"/>
    <p:sldId id="503" r:id="rId95"/>
    <p:sldId id="502" r:id="rId96"/>
    <p:sldId id="333" r:id="rId97"/>
  </p:sldIdLst>
  <p:sldSz cx="9144000" cy="6858000" type="screen4x3"/>
  <p:notesSz cx="6858000" cy="9144000"/>
  <p:embeddedFontLst>
    <p:embeddedFont>
      <p:font typeface="ＭＳ Ｐゴシック" pitchFamily="34" charset="-128"/>
      <p:regular r:id="rId99"/>
    </p:embeddedFont>
    <p:embeddedFont>
      <p:font typeface="Calibri" pitchFamily="34" charset="0"/>
      <p:regular r:id="rId100"/>
      <p:bold r:id="rId101"/>
      <p:italic r:id="rId102"/>
      <p:boldItalic r:id="rId103"/>
    </p:embeddedFont>
    <p:embeddedFont>
      <p:font typeface="Bookman Old Style" pitchFamily="18" charset="0"/>
      <p:regular r:id="rId104"/>
      <p:bold r:id="rId105"/>
      <p:italic r:id="rId106"/>
      <p:boldItalic r:id="rId107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737" autoAdjust="0"/>
    <p:restoredTop sz="94660"/>
  </p:normalViewPr>
  <p:slideViewPr>
    <p:cSldViewPr>
      <p:cViewPr>
        <p:scale>
          <a:sx n="72" d="100"/>
          <a:sy n="72" d="100"/>
        </p:scale>
        <p:origin x="-10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07" Type="http://schemas.openxmlformats.org/officeDocument/2006/relationships/font" Target="fonts/font9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font" Target="fonts/font4.fntdata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font" Target="fonts/font5.fntdata"/><Relationship Id="rId108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font" Target="fonts/font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viewProps" Target="viewProps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8F4B6B-E790-4E28-83CB-77AB6F3C43F0}" type="datetimeFigureOut">
              <a:rPr lang="fr-FR"/>
              <a:pPr>
                <a:defRPr/>
              </a:pPr>
              <a:t>25/04/2016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ABD3C0-F242-42AC-AD15-F7E425FADD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308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0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A9BFBD-1E9A-4846-9A01-841E46878658}" type="slidenum">
              <a:rPr lang="fr-FR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23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0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FCB89-45C2-4C7F-924E-FD6561CA82AA}" type="slidenum">
              <a:rPr lang="fr-FR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FR"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89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3ED846-AB3C-4938-B958-C5B43FAE55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A173F-0ABE-41D8-BD80-F0A660B194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0C9C62-6656-44E3-8583-1A696566D9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898CAC-D42F-4F42-8D59-8FDF9260F6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A3DDA1-1718-4F9E-A082-9CC58F0687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15F98D-235C-45F7-A1B4-64C97A4148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719340-5B3B-49A7-BF8C-2AFE6458BD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737906-808E-4623-BA41-2D7E34339C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DE57CA-BC90-4FC4-BC4B-9AFEB33FAE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BF1D25-6E6B-4624-9299-16777D458E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BF4E13-A59F-47DB-A165-F6E5E39F27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6E878C-89C0-423F-8B95-7E7241CD81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468EA3-B425-436E-8553-8AA0E24287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79009C-8107-42F4-A125-A8C553E617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3D285E-128C-4EA2-886C-827AA44D22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A410CE-8599-4E24-B441-D693F2DD0F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8FECC8-B360-4DC6-B28B-024EE0C6C3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0350CC-6474-4877-AED6-2D7BFD0966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BC9E1F-0D3F-4584-BC59-107CCDE484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75B7F8-8F2E-45B7-A1FF-4E0BF13B8F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D1C24F-FE48-4311-B2E0-00A68021BF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F0196E-3A31-4F39-9EE4-93FFB94C03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396C5B-A955-47E7-930C-56C9E5A73F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FF5666-E930-4A7A-8726-F23E349B8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435A77-2175-4C95-BD67-33E3881089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8E12D-C710-47C1-964B-7E70A255FF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22C21D-B181-405B-9D9A-64C76A53C6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578ADF-B320-4411-80BB-FA08204AC0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8CF0A1-2244-4F54-A158-C31EA01242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536296-C15B-405C-AA54-EEB4C310C3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3863FD-3795-450E-AA02-D6410B5767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AB1D71-7A49-4E54-9E10-F28BB32A1D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5C5037-97D8-4AF8-9338-E26ED29699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B4D2A8-10D1-4210-ADDF-79952CB3EC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3F788-DA42-4645-93BD-838D0DFD581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7DEA25-8C8F-45AA-A210-C20C799307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B19607-3C29-484B-94E9-92863D0BDA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4DB6D8-BDBC-4CAF-92D7-72A33061CD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39F3E7-80E3-40E3-92BA-BF6D49CF89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CDF84F-48E4-4510-92BF-A777425354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61DDA4-868B-4FC8-9E44-2E285FF885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29791A-447F-4086-A05D-EFBF899242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FEF49A-9374-4177-AB6D-9E337B4EDD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8B3BB2-036A-479E-9C04-2B84C89623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4AC707-A130-48B7-82E6-D6829D7271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2D0259-B8DD-4722-9386-213C44BA1A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311AE0-F8F8-4CEA-A5E7-21B691A5B2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B55802-0B05-46A3-988F-BEE38A95F1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58FA8E-9CAE-4CC7-AFA0-ECCB258FA6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BCF605-238D-412B-B932-8932D76D0A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537E76-AB7A-4ABD-BCC1-F0D4A2C247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369632-6C4B-4287-A8D9-7374489D75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E47316-D993-4055-89A0-88A4254C24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52C4F7-47A0-4C28-AE8E-FF8239CF8E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EAF637-53A3-458D-B62A-778D2D7C5E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ADD719-A776-4F7A-9C11-00F6348BF0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7E7776-D9E5-49D7-BBE7-55F0C64F6A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6D1965-5DBB-48F9-9AE7-EC47D9098F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9336C5-F7F2-4530-9290-2EFE48A194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CB3F3E-346B-42C1-8126-56382026B0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C9BECE-F75A-417C-A8C1-574482236E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C5E171-1481-4610-8B32-CDF5200FFA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9B14E4-9E85-4B9B-8303-5B78C68B0B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E9581C-05C0-49D2-A273-15159EE27C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AC7AF1-E8D1-4D8D-BCF6-DE543CFCA9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19CCD3-F986-4A9C-8AE3-1AD4D564C6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7C871-C6F6-443E-828F-7F816EEAE9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503C69-04D0-4D22-BA27-CFF1F590E6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165FEA-2100-4DBC-9203-B6913ED8D3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70E9C6-719B-4875-9912-BC790C25BF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55D187-03FD-4DA7-95F6-5ADEF9E3D1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6655A1-D0B0-4908-800E-4BBF5E9ADF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869FF2-D611-49DE-90F3-BC5CCDA448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957C3E-4B58-45F5-B37E-871340A2B9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430CF2-C16F-495D-8668-CE1D4B627D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B29BFC-F23D-4F53-8552-A9B068BC9C8D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F154D7-F146-4A8D-B816-64C16C2CA11A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DA9BF1-87C2-4E5F-B50C-6E84FE627D66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C60BF1-58D2-4C56-B777-7144F6BE02E7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E1AAE6-D74C-4601-AE1C-C6323875CAE4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4AE2EE-0C87-41C2-9868-FD31AF797B4F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CAEA78-F570-4003-A50C-E57FFFF4C978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DE5B1D-3DEA-442A-92A5-8DF5F101AC80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531650-8EF5-4767-A5BF-19542CA53133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B91B07-F147-40F6-8C59-73A56316FE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C606DC-E3F0-4E0A-A0A2-E314623847CC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2D6413-43E5-4919-8A42-21682B4B311C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A2F507-C02B-40D0-B4D3-4E060E8AA5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7FBF77-08D0-45BD-ABD3-0197E1B55B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070472-2D84-40F8-BECA-42F216A20C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C92A84-88B4-4E39-BBD8-3A3055F9DE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26CDA-0DA3-4954-BD0C-F406E50EB7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7BCEC7-E045-453A-9EC7-C664B1B7AE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5DA0A5-8021-4C77-BB6B-1D3FBF59F6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1AB83A-4BF4-44A9-BFDB-DD0B2CE7E1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EFC94F-B6E6-44F4-B1C2-BE2FFDA91F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329B35-D239-4460-B38A-12AB12EBB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EE3287-BD3F-4865-8758-5BF4396638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D4E66B-89CA-4A12-8D2B-06C7F7F4AD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4ABEF5-3BA3-4320-9732-8C879C51CE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96B660-CC03-4BE5-8E15-6BA816E0A0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8A5818-3F98-4C30-B751-C05EBEEE5B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CC59DF-5604-4EEA-9B1D-77847EB186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FF70EB-9EF8-4B63-83FE-3CB942DAFD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712B4A-0611-45C4-AC7A-1BFEDF28A9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56C7C0-6570-420B-B7ED-BE145D9FA2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16EEB3-E860-48B7-8863-E60527F89C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0B125F-42DE-4EB1-AF3B-E9CC3959F6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8A8C6E-6C81-48D2-B5CD-EB795D4209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DCA9F4-7FE8-4D66-B07F-9F873CBE61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AA706C-16D7-499D-BDFF-D1E9F677C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Click to edit Master text styles</a:t>
            </a:r>
          </a:p>
          <a:p>
            <a:pPr lvl="1"/>
            <a:r>
              <a:rPr lang="es-CL"/>
              <a:t>Second level</a:t>
            </a:r>
          </a:p>
          <a:p>
            <a:pPr lvl="2"/>
            <a:r>
              <a:rPr lang="es-CL"/>
              <a:t>Third level</a:t>
            </a:r>
          </a:p>
          <a:p>
            <a:pPr lvl="3"/>
            <a:r>
              <a:rPr lang="es-CL"/>
              <a:t>Fourth level</a:t>
            </a:r>
          </a:p>
          <a:p>
            <a:pPr lvl="4"/>
            <a:r>
              <a:rPr lang="es-C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A48D06-A45C-409A-8233-474B3F676550}" type="slidenum">
              <a:rPr lang="es-CL"/>
              <a:pPr>
                <a:defRPr/>
              </a:pPr>
              <a:t>‹N°›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7EB2B2-EAB5-4480-A2CD-CDA7AF938A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chemeClr val="tx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4F17725-68EE-4B7C-89B3-0769EC8894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azorlageorges@gmail.com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video" Target="\private\var\folders\UA\UAwL7EnSG6OsGkk0Xkeb7k+++TI\-Tmp-\TemporaryItems\652D0E11.M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video" Target="\private\var\folders\UA\UAwL7EnSG6OsGkk0Xkeb7k+++TI\-Tmp-\TemporaryItems\70F6B1FB.wmv" TargetMode="External"/><Relationship Id="rId4" Type="http://schemas.openxmlformats.org/officeDocument/2006/relationships/image" Target="../media/image9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\private\var\folders\UA\UAwL7EnSG6OsGkk0Xkeb7k+++TI\-Tmp-\TemporaryItems\433E5200.wmv" TargetMode="External"/><Relationship Id="rId1" Type="http://schemas.openxmlformats.org/officeDocument/2006/relationships/video" Target="\private\var\folders\UA\UAwL7EnSG6OsGkk0Xkeb7k+++TI\-Tmp-\TemporaryItems\541F0FAD.MP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Word_97_-_20031.doc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\private\var\folders\UA\UAwL7EnSG6OsGkk0Xkeb7k+++TI\-Tmp-\TemporaryItems\01178768.WMV" TargetMode="External"/><Relationship Id="rId1" Type="http://schemas.openxmlformats.org/officeDocument/2006/relationships/video" Target="\private\var\folders\UA\UAwL7EnSG6OsGkk0Xkeb7k+++TI\-Tmp-\TemporaryItems\3079A07D.WMV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video" Target="\private\var\folders\UA\UAwL7EnSG6OsGkk0Xkeb7k+++TI\-Tmp-\TemporaryItems\2FBABD67.wmv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video" Target="\private\var\folders\UA\UAwL7EnSG6OsGkk0Xkeb7k+++TI\-Tmp-\TemporaryItems\0CE8CDAC.mp4" TargetMode="Externa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-20032.xls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-20033.xls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Word_97_-_20034.doc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33663" y="1503363"/>
            <a:ext cx="5616575" cy="18875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THE VAMEVAL TEST AND</a:t>
            </a:r>
          </a:p>
          <a:p>
            <a:pPr algn="ctr" eaLnBrk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USE OF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THE RESULTS IN FOOTBALL TRAINING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95388" y="4352925"/>
            <a:ext cx="3657600" cy="1979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GEORGES CAZORLA</a:t>
            </a:r>
          </a:p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  <a:hlinkClick r:id="rId2"/>
              </a:rPr>
              <a:t>cazorlageorges@gmail.com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18787" name="Image 9" descr="Macintosh HD:Users:PERF in Sport:Desktop:F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7113" y="4292600"/>
            <a:ext cx="25209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224463" y="6396038"/>
            <a:ext cx="394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/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Research Committee  </a:t>
            </a:r>
            <a:r>
              <a:rPr lang="fr-FR">
                <a:solidFill>
                  <a:srgbClr val="0070C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</a:t>
            </a:r>
            <a:r>
              <a:rPr lang="fr-FR">
                <a:solidFill>
                  <a:srgbClr val="FF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F-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DTN</a:t>
            </a:r>
            <a:endParaRPr lang="fr-FR">
              <a:solidFill>
                <a:srgbClr val="FF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pic>
        <p:nvPicPr>
          <p:cNvPr id="118789" name="Image 10" descr="Afficher l'image d'orig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593725"/>
            <a:ext cx="24257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ZoneTexte 1"/>
          <p:cNvSpPr txBox="1">
            <a:spLocks noChangeArrowheads="1"/>
          </p:cNvSpPr>
          <p:nvPr/>
        </p:nvSpPr>
        <p:spPr bwMode="auto">
          <a:xfrm>
            <a:off x="2659063" y="201613"/>
            <a:ext cx="53895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Elite Youth Player Development Workshop</a:t>
            </a:r>
          </a:p>
          <a:p>
            <a:pPr algn="ctr">
              <a:lnSpc>
                <a:spcPct val="150000"/>
              </a:lnSpc>
            </a:pPr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Nyon 15-18 April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19250"/>
            <a:ext cx="7994650" cy="41148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GB" sz="2400" dirty="0" smtClean="0">
                <a:latin typeface="Arial" pitchFamily="-72" charset="0"/>
              </a:rPr>
              <a:t>    A test is said to be functional when the result(s) can be used to guide and control coaching or training and to make modifications to training sessions</a:t>
            </a:r>
          </a:p>
        </p:txBody>
      </p:sp>
      <p:sp>
        <p:nvSpPr>
          <p:cNvPr id="128002" name="Text Box 3"/>
          <p:cNvSpPr txBox="1">
            <a:spLocks noChangeArrowheads="1"/>
          </p:cNvSpPr>
          <p:nvPr/>
        </p:nvSpPr>
        <p:spPr bwMode="auto">
          <a:xfrm>
            <a:off x="2895600" y="452438"/>
            <a:ext cx="3287713" cy="52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800" b="1">
                <a:solidFill>
                  <a:srgbClr val="FFFFFF"/>
                </a:solidFill>
                <a:latin typeface="Bookman Old Style" pitchFamily="-72" charset="0"/>
              </a:rPr>
              <a:t>FUNCTIONALITY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 build="p" autoUpdateAnimBg="0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29026" name="Text Box 5"/>
          <p:cNvSpPr txBox="1">
            <a:spLocks noChangeArrowheads="1"/>
          </p:cNvSpPr>
          <p:nvPr/>
        </p:nvSpPr>
        <p:spPr bwMode="auto">
          <a:xfrm>
            <a:off x="350838" y="908050"/>
            <a:ext cx="81375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1 – Definitions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2 – How to choose a test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3 – Comparison of the main tests: VAMEVAL protocols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4 – In-depth analysis of VAMEVAL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5 – How to use VAMEVAL test results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6 – How to use maximum aerobic speed (MAS) in </a:t>
            </a:r>
            <a:br>
              <a:rPr lang="fr-FR" sz="2800" b="1" i="1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700" y="2492375"/>
            <a:ext cx="487363" cy="288925"/>
          </a:xfrm>
          <a:prstGeom prst="rightArrow">
            <a:avLst>
              <a:gd name="adj1" fmla="val 50000"/>
              <a:gd name="adj2" fmla="val 845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9888" y="1125538"/>
            <a:ext cx="5278437" cy="28400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CLASSIFYING THE DIFFERENT TESTS FOR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EVALUATING AEROBIC CAPACITY: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AEROBIC ENDURANCE (AE),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MAXIMUM AEROBIC POWER (MAP)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OR MAXIMIM AEROBIC SPEED (MAS)</a:t>
            </a:r>
          </a:p>
        </p:txBody>
      </p:sp>
      <p:sp>
        <p:nvSpPr>
          <p:cNvPr id="4" name="Flèche vers le bas 3"/>
          <p:cNvSpPr/>
          <p:nvPr/>
        </p:nvSpPr>
        <p:spPr>
          <a:xfrm rot="2297912">
            <a:off x="2060575" y="4008438"/>
            <a:ext cx="136525" cy="13271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" name="Flèche vers le bas 4"/>
          <p:cNvSpPr/>
          <p:nvPr/>
        </p:nvSpPr>
        <p:spPr>
          <a:xfrm rot="19416910">
            <a:off x="5859463" y="3994150"/>
            <a:ext cx="117475" cy="13271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30052" name="ZoneTexte 5"/>
          <p:cNvSpPr txBox="1">
            <a:spLocks noChangeArrowheads="1"/>
          </p:cNvSpPr>
          <p:nvPr/>
        </p:nvSpPr>
        <p:spPr bwMode="auto">
          <a:xfrm>
            <a:off x="647700" y="5445125"/>
            <a:ext cx="275575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CONTINUOUS 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TESTS</a:t>
            </a:r>
          </a:p>
        </p:txBody>
      </p:sp>
      <p:sp>
        <p:nvSpPr>
          <p:cNvPr id="130053" name="ZoneTexte 6"/>
          <p:cNvSpPr txBox="1">
            <a:spLocks noChangeArrowheads="1"/>
          </p:cNvSpPr>
          <p:nvPr/>
        </p:nvSpPr>
        <p:spPr bwMode="auto">
          <a:xfrm>
            <a:off x="4778375" y="5445125"/>
            <a:ext cx="275838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PROGRESSIVE 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TESTS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115888"/>
            <a:ext cx="3022600" cy="752475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800" b="1" dirty="0" smtClean="0">
                <a:solidFill>
                  <a:srgbClr val="FFFF00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br>
              <a:rPr lang="fr-FR" sz="2800" b="1" dirty="0" smtClean="0">
                <a:solidFill>
                  <a:srgbClr val="FFFF00"/>
                </a:solidFill>
                <a:latin typeface="Bookman Old Style" pitchFamily="18" charset="0"/>
                <a:ea typeface="+mj-ea"/>
                <a:cs typeface="+mj-cs"/>
              </a:rPr>
            </a:br>
            <a:r>
              <a:rPr lang="fr-FR" sz="2800" b="1" dirty="0" smtClean="0">
                <a:solidFill>
                  <a:srgbClr val="FFFF00"/>
                </a:solidFill>
                <a:latin typeface="Bookman Old Style" pitchFamily="18" charset="0"/>
                <a:ea typeface="+mj-ea"/>
                <a:cs typeface="+mj-cs"/>
              </a:rPr>
              <a:t>TESTS </a:t>
            </a:r>
            <a:br>
              <a:rPr lang="fr-FR" sz="2800" b="1" dirty="0" smtClean="0">
                <a:solidFill>
                  <a:srgbClr val="FFFF00"/>
                </a:solidFill>
                <a:latin typeface="Bookman Old Style" pitchFamily="18" charset="0"/>
                <a:ea typeface="+mj-ea"/>
                <a:cs typeface="+mj-cs"/>
              </a:rPr>
            </a:br>
            <a:endParaRPr lang="fr-FR" sz="2800" dirty="0" smtClean="0">
              <a:solidFill>
                <a:srgbClr val="FFFF0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310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925" y="981075"/>
            <a:ext cx="3916363" cy="5761038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CONTINUOUS</a:t>
            </a:r>
          </a:p>
          <a:p>
            <a:pPr eaLnBrk="1" hangingPunct="1"/>
            <a:endParaRPr lang="fr-FR" b="1" dirty="0" smtClean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1" hangingPunct="1"/>
            <a:endParaRPr lang="fr-FR" b="1" dirty="0" smtClean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grpSp>
        <p:nvGrpSpPr>
          <p:cNvPr id="131075" name="Group 4"/>
          <p:cNvGrpSpPr>
            <a:grpSpLocks/>
          </p:cNvGrpSpPr>
          <p:nvPr/>
        </p:nvGrpSpPr>
        <p:grpSpPr bwMode="auto">
          <a:xfrm>
            <a:off x="422275" y="1484313"/>
            <a:ext cx="2895600" cy="381000"/>
            <a:chOff x="3360" y="1584"/>
            <a:chExt cx="1824" cy="240"/>
          </a:xfrm>
        </p:grpSpPr>
        <p:sp>
          <p:nvSpPr>
            <p:cNvPr id="131123" name="Line 5"/>
            <p:cNvSpPr>
              <a:spLocks noChangeShapeType="1"/>
            </p:cNvSpPr>
            <p:nvPr/>
          </p:nvSpPr>
          <p:spPr bwMode="auto">
            <a:xfrm>
              <a:off x="3360" y="1824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4" name="Line 6"/>
            <p:cNvSpPr>
              <a:spLocks noChangeShapeType="1"/>
            </p:cNvSpPr>
            <p:nvPr/>
          </p:nvSpPr>
          <p:spPr bwMode="auto">
            <a:xfrm flipV="1">
              <a:off x="3648" y="158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5" name="Line 7"/>
            <p:cNvSpPr>
              <a:spLocks noChangeShapeType="1"/>
            </p:cNvSpPr>
            <p:nvPr/>
          </p:nvSpPr>
          <p:spPr bwMode="auto">
            <a:xfrm>
              <a:off x="3648" y="158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6" name="Line 8"/>
            <p:cNvSpPr>
              <a:spLocks noChangeShapeType="1"/>
            </p:cNvSpPr>
            <p:nvPr/>
          </p:nvSpPr>
          <p:spPr bwMode="auto">
            <a:xfrm>
              <a:off x="4752" y="158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7" name="Line 9"/>
            <p:cNvSpPr>
              <a:spLocks noChangeShapeType="1"/>
            </p:cNvSpPr>
            <p:nvPr/>
          </p:nvSpPr>
          <p:spPr bwMode="auto">
            <a:xfrm>
              <a:off x="4752" y="1824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076" name="Text Box 10"/>
          <p:cNvSpPr txBox="1">
            <a:spLocks noChangeArrowheads="1"/>
          </p:cNvSpPr>
          <p:nvPr/>
        </p:nvSpPr>
        <p:spPr bwMode="auto">
          <a:xfrm>
            <a:off x="34925" y="2133600"/>
            <a:ext cx="365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 </a:t>
            </a:r>
            <a:r>
              <a:rPr lang="fr-FR" sz="28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PROGRESSIVE</a:t>
            </a:r>
            <a:endParaRPr lang="fr-FR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1077" name="Text Box 12"/>
          <p:cNvSpPr txBox="1">
            <a:spLocks noChangeArrowheads="1"/>
          </p:cNvSpPr>
          <p:nvPr/>
        </p:nvSpPr>
        <p:spPr bwMode="auto">
          <a:xfrm>
            <a:off x="711200" y="2708275"/>
            <a:ext cx="164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CONTINUOUS</a:t>
            </a:r>
          </a:p>
        </p:txBody>
      </p:sp>
      <p:grpSp>
        <p:nvGrpSpPr>
          <p:cNvPr id="131078" name="Group 13"/>
          <p:cNvGrpSpPr>
            <a:grpSpLocks/>
          </p:cNvGrpSpPr>
          <p:nvPr/>
        </p:nvGrpSpPr>
        <p:grpSpPr bwMode="auto">
          <a:xfrm>
            <a:off x="2963863" y="2189163"/>
            <a:ext cx="609600" cy="457200"/>
            <a:chOff x="4464" y="2256"/>
            <a:chExt cx="384" cy="288"/>
          </a:xfrm>
        </p:grpSpPr>
        <p:sp>
          <p:nvSpPr>
            <p:cNvPr id="131116" name="Line 14"/>
            <p:cNvSpPr>
              <a:spLocks noChangeShapeType="1"/>
            </p:cNvSpPr>
            <p:nvPr/>
          </p:nvSpPr>
          <p:spPr bwMode="auto">
            <a:xfrm>
              <a:off x="4464" y="254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7" name="Line 15"/>
            <p:cNvSpPr>
              <a:spLocks noChangeShapeType="1"/>
            </p:cNvSpPr>
            <p:nvPr/>
          </p:nvSpPr>
          <p:spPr bwMode="auto">
            <a:xfrm flipV="1">
              <a:off x="4560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8" name="Line 16"/>
            <p:cNvSpPr>
              <a:spLocks noChangeShapeType="1"/>
            </p:cNvSpPr>
            <p:nvPr/>
          </p:nvSpPr>
          <p:spPr bwMode="auto">
            <a:xfrm>
              <a:off x="4560" y="24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9" name="Line 17"/>
            <p:cNvSpPr>
              <a:spLocks noChangeShapeType="1"/>
            </p:cNvSpPr>
            <p:nvPr/>
          </p:nvSpPr>
          <p:spPr bwMode="auto">
            <a:xfrm flipV="1">
              <a:off x="4656" y="235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0" name="Line 18"/>
            <p:cNvSpPr>
              <a:spLocks noChangeShapeType="1"/>
            </p:cNvSpPr>
            <p:nvPr/>
          </p:nvSpPr>
          <p:spPr bwMode="auto">
            <a:xfrm>
              <a:off x="4656" y="23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1" name="Line 19"/>
            <p:cNvSpPr>
              <a:spLocks noChangeShapeType="1"/>
            </p:cNvSpPr>
            <p:nvPr/>
          </p:nvSpPr>
          <p:spPr bwMode="auto">
            <a:xfrm flipV="1">
              <a:off x="4752" y="225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2" name="Line 20"/>
            <p:cNvSpPr>
              <a:spLocks noChangeShapeType="1"/>
            </p:cNvSpPr>
            <p:nvPr/>
          </p:nvSpPr>
          <p:spPr bwMode="auto">
            <a:xfrm>
              <a:off x="4752" y="225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079" name="Text Box 21"/>
          <p:cNvSpPr txBox="1">
            <a:spLocks noChangeArrowheads="1"/>
          </p:cNvSpPr>
          <p:nvPr/>
        </p:nvSpPr>
        <p:spPr bwMode="auto">
          <a:xfrm>
            <a:off x="711200" y="4430713"/>
            <a:ext cx="1343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INTERVALS</a:t>
            </a:r>
          </a:p>
        </p:txBody>
      </p:sp>
      <p:sp>
        <p:nvSpPr>
          <p:cNvPr id="325654" name="Rectangle 22"/>
          <p:cNvSpPr>
            <a:spLocks noChangeArrowheads="1"/>
          </p:cNvSpPr>
          <p:nvPr/>
        </p:nvSpPr>
        <p:spPr bwMode="auto">
          <a:xfrm>
            <a:off x="2982913" y="5284788"/>
            <a:ext cx="152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1081" name="Line 23"/>
          <p:cNvSpPr>
            <a:spLocks noChangeShapeType="1"/>
          </p:cNvSpPr>
          <p:nvPr/>
        </p:nvSpPr>
        <p:spPr bwMode="auto">
          <a:xfrm>
            <a:off x="2857500" y="5589588"/>
            <a:ext cx="101441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656" name="Rectangle 24"/>
          <p:cNvSpPr>
            <a:spLocks noChangeArrowheads="1"/>
          </p:cNvSpPr>
          <p:nvPr/>
        </p:nvSpPr>
        <p:spPr bwMode="auto">
          <a:xfrm>
            <a:off x="2781300" y="5437188"/>
            <a:ext cx="152400" cy="1524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5657" name="Rectangle 25"/>
          <p:cNvSpPr>
            <a:spLocks noChangeArrowheads="1"/>
          </p:cNvSpPr>
          <p:nvPr/>
        </p:nvSpPr>
        <p:spPr bwMode="auto">
          <a:xfrm>
            <a:off x="3198813" y="5132388"/>
            <a:ext cx="152400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5658" name="Rectangle 26"/>
          <p:cNvSpPr>
            <a:spLocks noChangeArrowheads="1"/>
          </p:cNvSpPr>
          <p:nvPr/>
        </p:nvSpPr>
        <p:spPr bwMode="auto">
          <a:xfrm>
            <a:off x="3414713" y="4979988"/>
            <a:ext cx="152400" cy="60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5659" name="Rectangle 27"/>
          <p:cNvSpPr>
            <a:spLocks noChangeArrowheads="1"/>
          </p:cNvSpPr>
          <p:nvPr/>
        </p:nvSpPr>
        <p:spPr bwMode="auto">
          <a:xfrm>
            <a:off x="3630613" y="4751388"/>
            <a:ext cx="1524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5662" name="Line 30"/>
          <p:cNvSpPr>
            <a:spLocks noChangeShapeType="1"/>
          </p:cNvSpPr>
          <p:nvPr/>
        </p:nvSpPr>
        <p:spPr bwMode="auto">
          <a:xfrm flipV="1">
            <a:off x="3989388" y="1204913"/>
            <a:ext cx="719137" cy="315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663" name="Text Box 31"/>
          <p:cNvSpPr txBox="1">
            <a:spLocks noChangeArrowheads="1"/>
          </p:cNvSpPr>
          <p:nvPr/>
        </p:nvSpPr>
        <p:spPr bwMode="auto">
          <a:xfrm>
            <a:off x="4670425" y="931863"/>
            <a:ext cx="4351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Tests by K. COOPER (1968) </a:t>
            </a:r>
            <a:r>
              <a:rPr lang="fr-FR" sz="20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: endurance?</a:t>
            </a:r>
          </a:p>
        </p:txBody>
      </p:sp>
      <p:sp>
        <p:nvSpPr>
          <p:cNvPr id="325664" name="Line 32"/>
          <p:cNvSpPr>
            <a:spLocks noChangeShapeType="1"/>
          </p:cNvSpPr>
          <p:nvPr/>
        </p:nvSpPr>
        <p:spPr bwMode="auto">
          <a:xfrm>
            <a:off x="3989388" y="1520825"/>
            <a:ext cx="681037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665" name="Text Box 33"/>
          <p:cNvSpPr txBox="1">
            <a:spLocks noChangeArrowheads="1"/>
          </p:cNvSpPr>
          <p:nvPr/>
        </p:nvSpPr>
        <p:spPr bwMode="auto">
          <a:xfrm>
            <a:off x="4673600" y="1593850"/>
            <a:ext cx="345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Time limit:  % MAS </a:t>
            </a:r>
            <a:r>
              <a:rPr lang="fr-FR" sz="20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(endurance)</a:t>
            </a:r>
          </a:p>
        </p:txBody>
      </p:sp>
      <p:sp>
        <p:nvSpPr>
          <p:cNvPr id="131090" name="ZoneTexte 1"/>
          <p:cNvSpPr txBox="1">
            <a:spLocks noChangeArrowheads="1"/>
          </p:cNvSpPr>
          <p:nvPr/>
        </p:nvSpPr>
        <p:spPr bwMode="auto">
          <a:xfrm>
            <a:off x="927100" y="4987925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SPRINT RACE</a:t>
            </a:r>
          </a:p>
        </p:txBody>
      </p:sp>
      <p:sp>
        <p:nvSpPr>
          <p:cNvPr id="131091" name="ZoneTexte 34"/>
          <p:cNvSpPr txBox="1">
            <a:spLocks noChangeArrowheads="1"/>
          </p:cNvSpPr>
          <p:nvPr/>
        </p:nvSpPr>
        <p:spPr bwMode="auto">
          <a:xfrm>
            <a:off x="927100" y="5780088"/>
            <a:ext cx="1608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SHUTTLE RUNS</a:t>
            </a: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3976688" y="4102100"/>
            <a:ext cx="731837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686300" y="3789363"/>
            <a:ext cx="4676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Shuttle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test (Léger </a:t>
            </a:r>
            <a:r>
              <a:rPr lang="fr-FR" sz="20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and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Lambert 1982)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: </a:t>
            </a:r>
            <a:b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MAP</a:t>
            </a: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3989388" y="3003550"/>
            <a:ext cx="658812" cy="24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675188" y="2779713"/>
            <a:ext cx="431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 by Léger and Boucher (1980): </a:t>
            </a:r>
            <a:r>
              <a:rPr lang="fr-FR" sz="20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</a:t>
            </a:r>
            <a:r>
              <a:rPr lang="fr-FR" sz="20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3989388" y="3244850"/>
            <a:ext cx="695325" cy="239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4684713" y="3332163"/>
            <a:ext cx="3132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 VAM-EVAL (1993): </a:t>
            </a:r>
            <a:r>
              <a:rPr lang="fr-FR" sz="20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</a:t>
            </a: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986213" y="4987925"/>
            <a:ext cx="688975" cy="7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4521200" y="4792663"/>
            <a:ext cx="44962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Test by 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University</a:t>
            </a:r>
            <a:r>
              <a:rPr lang="fr-FR" sz="20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Bordeaux 2 (1990): </a:t>
            </a:r>
            <a:endParaRPr lang="fr-FR" sz="2000" dirty="0" smtClean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fr-FR" sz="20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</a:t>
            </a:r>
            <a:r>
              <a:rPr lang="fr-FR" sz="20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+ HR - Lactate</a:t>
            </a:r>
          </a:p>
        </p:txBody>
      </p:sp>
      <p:sp>
        <p:nvSpPr>
          <p:cNvPr id="46" name="Line 30"/>
          <p:cNvSpPr>
            <a:spLocks noChangeShapeType="1"/>
          </p:cNvSpPr>
          <p:nvPr/>
        </p:nvSpPr>
        <p:spPr bwMode="auto">
          <a:xfrm flipV="1">
            <a:off x="4022725" y="5892800"/>
            <a:ext cx="685800" cy="103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2"/>
          <p:cNvSpPr>
            <a:spLocks noChangeShapeType="1"/>
          </p:cNvSpPr>
          <p:nvPr/>
        </p:nvSpPr>
        <p:spPr bwMode="auto">
          <a:xfrm>
            <a:off x="4022725" y="5995988"/>
            <a:ext cx="68580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4670425" y="5692775"/>
            <a:ext cx="44323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Yoyo Test (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Bangsbo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2008 ) : 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&gt;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 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+ RVA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787900" y="6076950"/>
            <a:ext cx="43561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30-15s Intermittent </a:t>
            </a:r>
            <a:r>
              <a:rPr lang="fr-FR" sz="18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Test (</a:t>
            </a:r>
            <a:r>
              <a:rPr lang="fr-FR" sz="18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Buchheit</a:t>
            </a:r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2008) </a:t>
            </a:r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: </a:t>
            </a:r>
            <a:r>
              <a:rPr lang="fr-FR" sz="18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&gt;</a:t>
            </a:r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 + </a:t>
            </a:r>
            <a:r>
              <a:rPr lang="fr-FR" sz="18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RVA </a:t>
            </a:r>
          </a:p>
          <a:p>
            <a:r>
              <a:rPr lang="fr-FR" sz="1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590925" y="2005013"/>
            <a:ext cx="0" cy="6731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3019425" y="2708275"/>
            <a:ext cx="5715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2963863" y="1989138"/>
            <a:ext cx="598487" cy="6572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107" name="ZoneTexte 49"/>
          <p:cNvSpPr txBox="1">
            <a:spLocks noChangeArrowheads="1"/>
          </p:cNvSpPr>
          <p:nvPr/>
        </p:nvSpPr>
        <p:spPr bwMode="auto">
          <a:xfrm>
            <a:off x="927100" y="3275013"/>
            <a:ext cx="1419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SPRINT RACE</a:t>
            </a: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3003550" y="3484563"/>
            <a:ext cx="152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1109" name="Line 23"/>
          <p:cNvSpPr>
            <a:spLocks noChangeShapeType="1"/>
          </p:cNvSpPr>
          <p:nvPr/>
        </p:nvSpPr>
        <p:spPr bwMode="auto">
          <a:xfrm>
            <a:off x="2827338" y="3789363"/>
            <a:ext cx="842962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2859088" y="3636963"/>
            <a:ext cx="152400" cy="1524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4" name="Rectangle 25"/>
          <p:cNvSpPr>
            <a:spLocks noChangeArrowheads="1"/>
          </p:cNvSpPr>
          <p:nvPr/>
        </p:nvSpPr>
        <p:spPr bwMode="auto">
          <a:xfrm>
            <a:off x="3146425" y="3332163"/>
            <a:ext cx="152400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5" name="Rectangle 26"/>
          <p:cNvSpPr>
            <a:spLocks noChangeArrowheads="1"/>
          </p:cNvSpPr>
          <p:nvPr/>
        </p:nvSpPr>
        <p:spPr bwMode="auto">
          <a:xfrm>
            <a:off x="3290888" y="3179763"/>
            <a:ext cx="152400" cy="60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3435350" y="2951163"/>
            <a:ext cx="1524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1114" name="ZoneTexte 56"/>
          <p:cNvSpPr txBox="1">
            <a:spLocks noChangeArrowheads="1"/>
          </p:cNvSpPr>
          <p:nvPr/>
        </p:nvSpPr>
        <p:spPr bwMode="auto">
          <a:xfrm>
            <a:off x="927100" y="3933825"/>
            <a:ext cx="1608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SHUTTLE RUNS</a:t>
            </a:r>
          </a:p>
        </p:txBody>
      </p:sp>
      <p:sp>
        <p:nvSpPr>
          <p:cNvPr id="5" name="Ellipse 4"/>
          <p:cNvSpPr/>
          <p:nvPr/>
        </p:nvSpPr>
        <p:spPr>
          <a:xfrm>
            <a:off x="4365625" y="3179763"/>
            <a:ext cx="3878263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62" grpId="0" animBg="1"/>
      <p:bldP spid="325663" grpId="0" autoUpdateAnimBg="0"/>
      <p:bldP spid="325664" grpId="0" animBg="1"/>
      <p:bldP spid="325665" grpId="0" autoUpdateAnimBg="0"/>
      <p:bldP spid="36" grpId="0" animBg="1"/>
      <p:bldP spid="37" grpId="0"/>
      <p:bldP spid="38" grpId="0" animBg="1"/>
      <p:bldP spid="39" grpId="0"/>
      <p:bldP spid="40" grpId="0" animBg="1"/>
      <p:bldP spid="41" grpId="0"/>
      <p:bldP spid="44" grpId="0" animBg="1"/>
      <p:bldP spid="46" grpId="0" animBg="1"/>
      <p:bldP spid="47" grpId="0" animBg="1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63606" y="2882900"/>
            <a:ext cx="24902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TRACK SPRINTS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150" y="993775"/>
            <a:ext cx="4215962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1 –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CONTINUOUS 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TESTS</a:t>
            </a:r>
            <a:endParaRPr lang="fr-FR" sz="3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Arc 3"/>
          <p:cNvSpPr>
            <a:spLocks/>
          </p:cNvSpPr>
          <p:nvPr/>
        </p:nvSpPr>
        <p:spPr bwMode="auto">
          <a:xfrm>
            <a:off x="647700" y="2000250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4146" name="Line 4"/>
          <p:cNvSpPr>
            <a:spLocks noChangeShapeType="1"/>
          </p:cNvSpPr>
          <p:nvPr/>
        </p:nvSpPr>
        <p:spPr bwMode="auto">
          <a:xfrm>
            <a:off x="1255713" y="1997075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7" name="Line 5"/>
          <p:cNvSpPr>
            <a:spLocks noChangeShapeType="1"/>
          </p:cNvSpPr>
          <p:nvPr/>
        </p:nvSpPr>
        <p:spPr bwMode="auto">
          <a:xfrm>
            <a:off x="1255713" y="3368675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8" name="Arc 6"/>
          <p:cNvSpPr>
            <a:spLocks/>
          </p:cNvSpPr>
          <p:nvPr/>
        </p:nvSpPr>
        <p:spPr bwMode="auto">
          <a:xfrm rot="10620000">
            <a:off x="3313113" y="1997075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33" name="Arc 3"/>
          <p:cNvSpPr>
            <a:spLocks/>
          </p:cNvSpPr>
          <p:nvPr/>
        </p:nvSpPr>
        <p:spPr bwMode="auto">
          <a:xfrm>
            <a:off x="539750" y="1908175"/>
            <a:ext cx="685800" cy="1592263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9050" cap="rnd">
            <a:solidFill>
              <a:srgbClr val="FFFF00"/>
            </a:solidFill>
            <a:prstDash val="sysDash"/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1119188" y="3500438"/>
            <a:ext cx="2338387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6"/>
          <p:cNvSpPr>
            <a:spLocks/>
          </p:cNvSpPr>
          <p:nvPr/>
        </p:nvSpPr>
        <p:spPr bwMode="auto">
          <a:xfrm rot="10620000">
            <a:off x="3387725" y="1905000"/>
            <a:ext cx="717550" cy="1577975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9050" cap="rnd">
            <a:solidFill>
              <a:srgbClr val="FFFF00"/>
            </a:solidFill>
            <a:prstDash val="sysDash"/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H="1">
            <a:off x="1119188" y="1908175"/>
            <a:ext cx="2338387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153" name="ZoneTexte 39"/>
          <p:cNvSpPr txBox="1">
            <a:spLocks noChangeArrowheads="1"/>
          </p:cNvSpPr>
          <p:nvPr/>
        </p:nvSpPr>
        <p:spPr bwMode="auto">
          <a:xfrm>
            <a:off x="952500" y="1476375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 pitchFamily="-72" charset="0"/>
                <a:ea typeface="Calibri" pitchFamily="-72" charset="0"/>
                <a:cs typeface="Calibri" pitchFamily="-72" charset="0"/>
              </a:rPr>
              <a:t>Start</a:t>
            </a:r>
          </a:p>
        </p:txBody>
      </p:sp>
      <p:cxnSp>
        <p:nvCxnSpPr>
          <p:cNvPr id="42" name="Connecteur droit 41"/>
          <p:cNvCxnSpPr/>
          <p:nvPr/>
        </p:nvCxnSpPr>
        <p:spPr>
          <a:xfrm>
            <a:off x="1225550" y="1814513"/>
            <a:ext cx="0" cy="1857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155" name="ZoneTexte 42"/>
          <p:cNvSpPr txBox="1">
            <a:spLocks noChangeArrowheads="1"/>
          </p:cNvSpPr>
          <p:nvPr/>
        </p:nvSpPr>
        <p:spPr bwMode="auto">
          <a:xfrm>
            <a:off x="1135789" y="187325"/>
            <a:ext cx="70264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CONTINUOUS 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TESTS</a:t>
            </a:r>
          </a:p>
          <a:p>
            <a:pPr algn="ctr"/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</a:p>
          <a:p>
            <a:pPr algn="ctr"/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Test of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either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1) 12 min or 2) 2400m  (K. COOPER 1965)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95288" y="3878263"/>
            <a:ext cx="7683835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ADVANTAGES  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Very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accessible,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only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an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athletics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track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and a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stopwatch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(or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watch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) </a:t>
            </a:r>
            <a:r>
              <a:rPr lang="fr-FR" sz="1800" dirty="0" err="1" smtClean="0">
                <a:latin typeface="Calibri" pitchFamily="34" charset="0"/>
                <a:ea typeface="+mn-ea"/>
                <a:cs typeface="Calibri" pitchFamily="34" charset="0"/>
              </a:rPr>
              <a:t>required</a:t>
            </a:r>
            <a:endParaRPr lang="fr-FR" sz="1800" dirty="0">
              <a:latin typeface="Calibri" pitchFamily="34" charset="0"/>
              <a:ea typeface="+mn-ea"/>
              <a:cs typeface="Calibri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 smtClean="0">
                <a:latin typeface="Calibri" pitchFamily="34" charset="0"/>
                <a:ea typeface="+mn-ea"/>
                <a:cs typeface="Calibri" pitchFamily="34" charset="0"/>
              </a:rPr>
              <a:t>Benchmarks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available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set by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sex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and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age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(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children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, teenagers,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adults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, seniors)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rgbClr val="FFFF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DISADVANTAGES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No warm-up: danger for at-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risk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individuals</a:t>
            </a:r>
            <a:endParaRPr lang="fr-FR" sz="1800" dirty="0">
              <a:latin typeface="Calibri" pitchFamily="34" charset="0"/>
              <a:ea typeface="+mn-ea"/>
              <a:cs typeface="Calibri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Need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to know how to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run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at a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regular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speed as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fast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as possible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Varying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correlation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with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VO2max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depending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on the group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800" dirty="0" err="1" smtClean="0">
                <a:latin typeface="Calibri" pitchFamily="34" charset="0"/>
                <a:ea typeface="+mn-ea"/>
                <a:cs typeface="Calibri" pitchFamily="34" charset="0"/>
              </a:rPr>
              <a:t>Does</a:t>
            </a:r>
            <a:r>
              <a:rPr lang="fr-FR" sz="1800" dirty="0" smtClean="0">
                <a:latin typeface="Calibri" pitchFamily="34" charset="0"/>
                <a:ea typeface="+mn-ea"/>
                <a:cs typeface="Calibri" pitchFamily="34" charset="0"/>
              </a:rPr>
              <a:t> not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give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maximum </a:t>
            </a:r>
            <a:r>
              <a:rPr lang="fr-FR" sz="1800" dirty="0" err="1"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1800" dirty="0">
                <a:latin typeface="Calibri" pitchFamily="34" charset="0"/>
                <a:ea typeface="+mn-ea"/>
                <a:cs typeface="Calibri" pitchFamily="34" charset="0"/>
              </a:rPr>
              <a:t> speed (MAS)	        </a:t>
            </a:r>
          </a:p>
        </p:txBody>
      </p:sp>
      <p:sp>
        <p:nvSpPr>
          <p:cNvPr id="45" name="ZoneTexte 44"/>
          <p:cNvSpPr txBox="1">
            <a:spLocks noChangeArrowheads="1"/>
          </p:cNvSpPr>
          <p:nvPr/>
        </p:nvSpPr>
        <p:spPr bwMode="auto">
          <a:xfrm>
            <a:off x="4167188" y="1816100"/>
            <a:ext cx="497681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There are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two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variations of the Cooper test. The</a:t>
            </a:r>
          </a:p>
          <a:p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aim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the 12 minute test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to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as far as possible</a:t>
            </a:r>
          </a:p>
          <a:p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while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in the 2400m test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it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to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as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fast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as</a:t>
            </a:r>
          </a:p>
          <a:p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possible. The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result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indicates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level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physical</a:t>
            </a:r>
            <a:endParaRPr lang="fr-FR" sz="18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fitness of the participant.</a:t>
            </a:r>
            <a:endParaRPr lang="fr-FR" sz="1800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1597025" y="1141413"/>
            <a:ext cx="5292725" cy="368300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1597025" y="1141413"/>
            <a:ext cx="5302250" cy="369570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71" name="Line 4"/>
          <p:cNvSpPr>
            <a:spLocks noChangeShapeType="1"/>
          </p:cNvSpPr>
          <p:nvPr/>
        </p:nvSpPr>
        <p:spPr bwMode="auto">
          <a:xfrm flipV="1">
            <a:off x="1597025" y="4716463"/>
            <a:ext cx="3175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2" name="Line 5"/>
          <p:cNvSpPr>
            <a:spLocks noChangeShapeType="1"/>
          </p:cNvSpPr>
          <p:nvPr/>
        </p:nvSpPr>
        <p:spPr bwMode="auto">
          <a:xfrm flipV="1">
            <a:off x="3365500" y="4716463"/>
            <a:ext cx="0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3" name="Line 6"/>
          <p:cNvSpPr>
            <a:spLocks noChangeShapeType="1"/>
          </p:cNvSpPr>
          <p:nvPr/>
        </p:nvSpPr>
        <p:spPr bwMode="auto">
          <a:xfrm flipV="1">
            <a:off x="5132388" y="4716463"/>
            <a:ext cx="1587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 flipV="1">
            <a:off x="6899275" y="4716463"/>
            <a:ext cx="3175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>
            <a:off x="1597025" y="1149350"/>
            <a:ext cx="3175" cy="36798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6" name="Line 9"/>
          <p:cNvSpPr>
            <a:spLocks noChangeShapeType="1"/>
          </p:cNvSpPr>
          <p:nvPr/>
        </p:nvSpPr>
        <p:spPr bwMode="auto">
          <a:xfrm>
            <a:off x="1500188" y="4837113"/>
            <a:ext cx="195262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7" name="Line 10"/>
          <p:cNvSpPr>
            <a:spLocks noChangeShapeType="1"/>
          </p:cNvSpPr>
          <p:nvPr/>
        </p:nvSpPr>
        <p:spPr bwMode="auto">
          <a:xfrm>
            <a:off x="1500188" y="3592513"/>
            <a:ext cx="195262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8" name="Line 11"/>
          <p:cNvSpPr>
            <a:spLocks noChangeShapeType="1"/>
          </p:cNvSpPr>
          <p:nvPr/>
        </p:nvSpPr>
        <p:spPr bwMode="auto">
          <a:xfrm>
            <a:off x="1500188" y="2386013"/>
            <a:ext cx="195262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9" name="Line 12"/>
          <p:cNvSpPr>
            <a:spLocks noChangeShapeType="1"/>
          </p:cNvSpPr>
          <p:nvPr/>
        </p:nvSpPr>
        <p:spPr bwMode="auto">
          <a:xfrm>
            <a:off x="1500188" y="1141413"/>
            <a:ext cx="195262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80" name="Rectangle 13"/>
          <p:cNvSpPr>
            <a:spLocks noChangeArrowheads="1"/>
          </p:cNvSpPr>
          <p:nvPr/>
        </p:nvSpPr>
        <p:spPr bwMode="auto">
          <a:xfrm>
            <a:off x="2844800" y="449263"/>
            <a:ext cx="33702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81" name="Rectangle 14"/>
          <p:cNvSpPr>
            <a:spLocks noChangeArrowheads="1"/>
          </p:cNvSpPr>
          <p:nvPr/>
        </p:nvSpPr>
        <p:spPr bwMode="auto">
          <a:xfrm>
            <a:off x="2497138" y="692150"/>
            <a:ext cx="24209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800" b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TIME LIMIT</a:t>
            </a:r>
            <a:endParaRPr lang="fr-FR" sz="280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5182" name="Rectangle 15"/>
          <p:cNvSpPr>
            <a:spLocks noChangeArrowheads="1"/>
          </p:cNvSpPr>
          <p:nvPr/>
        </p:nvSpPr>
        <p:spPr bwMode="auto">
          <a:xfrm>
            <a:off x="1390650" y="5119688"/>
            <a:ext cx="419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83" name="Rectangle 16"/>
          <p:cNvSpPr>
            <a:spLocks noChangeArrowheads="1"/>
          </p:cNvSpPr>
          <p:nvPr/>
        </p:nvSpPr>
        <p:spPr bwMode="auto">
          <a:xfrm>
            <a:off x="1493838" y="5208588"/>
            <a:ext cx="233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84" name="Rectangle 17"/>
          <p:cNvSpPr>
            <a:spLocks noChangeArrowheads="1"/>
          </p:cNvSpPr>
          <p:nvPr/>
        </p:nvSpPr>
        <p:spPr bwMode="auto">
          <a:xfrm>
            <a:off x="3054350" y="5119688"/>
            <a:ext cx="630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85" name="Rectangle 18"/>
          <p:cNvSpPr>
            <a:spLocks noChangeArrowheads="1"/>
          </p:cNvSpPr>
          <p:nvPr/>
        </p:nvSpPr>
        <p:spPr bwMode="auto">
          <a:xfrm>
            <a:off x="3155950" y="5208588"/>
            <a:ext cx="466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50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86" name="Rectangle 19"/>
          <p:cNvSpPr>
            <a:spLocks noChangeArrowheads="1"/>
          </p:cNvSpPr>
          <p:nvPr/>
        </p:nvSpPr>
        <p:spPr bwMode="auto">
          <a:xfrm>
            <a:off x="4718050" y="5119688"/>
            <a:ext cx="844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87" name="Rectangle 20"/>
          <p:cNvSpPr>
            <a:spLocks noChangeArrowheads="1"/>
          </p:cNvSpPr>
          <p:nvPr/>
        </p:nvSpPr>
        <p:spPr bwMode="auto">
          <a:xfrm>
            <a:off x="4821238" y="5208588"/>
            <a:ext cx="6985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100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88" name="Rectangle 21"/>
          <p:cNvSpPr>
            <a:spLocks noChangeArrowheads="1"/>
          </p:cNvSpPr>
          <p:nvPr/>
        </p:nvSpPr>
        <p:spPr bwMode="auto">
          <a:xfrm>
            <a:off x="6483350" y="5119688"/>
            <a:ext cx="844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89" name="Rectangle 22"/>
          <p:cNvSpPr>
            <a:spLocks noChangeArrowheads="1"/>
          </p:cNvSpPr>
          <p:nvPr/>
        </p:nvSpPr>
        <p:spPr bwMode="auto">
          <a:xfrm>
            <a:off x="6588125" y="5208588"/>
            <a:ext cx="6985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150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90" name="Rectangle 23"/>
          <p:cNvSpPr>
            <a:spLocks noChangeArrowheads="1"/>
          </p:cNvSpPr>
          <p:nvPr/>
        </p:nvSpPr>
        <p:spPr bwMode="auto">
          <a:xfrm>
            <a:off x="800100" y="3913188"/>
            <a:ext cx="63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91" name="Rectangle 24"/>
          <p:cNvSpPr>
            <a:spLocks noChangeArrowheads="1"/>
          </p:cNvSpPr>
          <p:nvPr/>
        </p:nvSpPr>
        <p:spPr bwMode="auto">
          <a:xfrm>
            <a:off x="904875" y="4002088"/>
            <a:ext cx="466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40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92" name="Rectangle 25"/>
          <p:cNvSpPr>
            <a:spLocks noChangeArrowheads="1"/>
          </p:cNvSpPr>
          <p:nvPr/>
        </p:nvSpPr>
        <p:spPr bwMode="auto">
          <a:xfrm>
            <a:off x="800100" y="2668588"/>
            <a:ext cx="63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93" name="Rectangle 26"/>
          <p:cNvSpPr>
            <a:spLocks noChangeArrowheads="1"/>
          </p:cNvSpPr>
          <p:nvPr/>
        </p:nvSpPr>
        <p:spPr bwMode="auto">
          <a:xfrm>
            <a:off x="904875" y="2757488"/>
            <a:ext cx="466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45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94" name="Rectangle 27"/>
          <p:cNvSpPr>
            <a:spLocks noChangeArrowheads="1"/>
          </p:cNvSpPr>
          <p:nvPr/>
        </p:nvSpPr>
        <p:spPr bwMode="auto">
          <a:xfrm>
            <a:off x="800100" y="1425575"/>
            <a:ext cx="635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95" name="Rectangle 28"/>
          <p:cNvSpPr>
            <a:spLocks noChangeArrowheads="1"/>
          </p:cNvSpPr>
          <p:nvPr/>
        </p:nvSpPr>
        <p:spPr bwMode="auto">
          <a:xfrm>
            <a:off x="904875" y="1514475"/>
            <a:ext cx="4667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300"/>
              <a:t>50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35196" name="Rectangle 29"/>
          <p:cNvSpPr>
            <a:spLocks noChangeArrowheads="1"/>
          </p:cNvSpPr>
          <p:nvPr/>
        </p:nvSpPr>
        <p:spPr bwMode="auto">
          <a:xfrm rot="-5400000">
            <a:off x="-1063625" y="2795588"/>
            <a:ext cx="30718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800" b="1"/>
              <a:t>VO</a:t>
            </a:r>
            <a:r>
              <a:rPr lang="fr-FR" sz="2800" b="1" baseline="-25000"/>
              <a:t>2</a:t>
            </a:r>
            <a:r>
              <a:rPr lang="fr-FR" sz="2800" b="1"/>
              <a:t> (ml kg</a:t>
            </a:r>
            <a:r>
              <a:rPr lang="fr-FR" sz="2800" b="1" baseline="30000"/>
              <a:t>-1</a:t>
            </a:r>
            <a:r>
              <a:rPr lang="fr-FR" sz="2800" b="1"/>
              <a:t> min</a:t>
            </a:r>
            <a:r>
              <a:rPr lang="fr-FR" sz="2800" b="1" baseline="30000"/>
              <a:t>-1</a:t>
            </a:r>
            <a:r>
              <a:rPr lang="fr-FR" sz="2800" b="1"/>
              <a:t>)</a:t>
            </a:r>
            <a:endParaRPr lang="fr-FR" sz="2800">
              <a:latin typeface="Times New Roman" pitchFamily="-72" charset="0"/>
            </a:endParaRPr>
          </a:p>
        </p:txBody>
      </p:sp>
      <p:sp>
        <p:nvSpPr>
          <p:cNvPr id="135197" name="Rectangle 30"/>
          <p:cNvSpPr>
            <a:spLocks noChangeArrowheads="1"/>
          </p:cNvSpPr>
          <p:nvPr/>
        </p:nvSpPr>
        <p:spPr bwMode="auto">
          <a:xfrm>
            <a:off x="2809875" y="5697538"/>
            <a:ext cx="256857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198" name="Rectangle 31"/>
          <p:cNvSpPr>
            <a:spLocks noChangeArrowheads="1"/>
          </p:cNvSpPr>
          <p:nvPr/>
        </p:nvSpPr>
        <p:spPr bwMode="auto">
          <a:xfrm>
            <a:off x="2914650" y="5772150"/>
            <a:ext cx="1865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>
                <a:latin typeface="Calibri" pitchFamily="-72" charset="0"/>
                <a:ea typeface="Calibri" pitchFamily="-72" charset="0"/>
                <a:cs typeface="Calibri" pitchFamily="-72" charset="0"/>
              </a:rPr>
              <a:t>Duration (min)</a:t>
            </a:r>
            <a:endParaRPr lang="fr-FR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5199" name="Rectangle 32"/>
          <p:cNvSpPr>
            <a:spLocks noChangeArrowheads="1"/>
          </p:cNvSpPr>
          <p:nvPr/>
        </p:nvSpPr>
        <p:spPr bwMode="auto">
          <a:xfrm>
            <a:off x="2185988" y="1308100"/>
            <a:ext cx="197008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200" name="Rectangle 33"/>
          <p:cNvSpPr>
            <a:spLocks noChangeArrowheads="1"/>
          </p:cNvSpPr>
          <p:nvPr/>
        </p:nvSpPr>
        <p:spPr bwMode="auto">
          <a:xfrm>
            <a:off x="2292350" y="1227138"/>
            <a:ext cx="214788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</a:rPr>
              <a:t>VO</a:t>
            </a:r>
            <a:r>
              <a:rPr lang="fr-FR" sz="3900" baseline="-25000">
                <a:solidFill>
                  <a:srgbClr val="000000"/>
                </a:solidFill>
              </a:rPr>
              <a:t>2</a:t>
            </a:r>
            <a:r>
              <a:rPr lang="fr-FR" sz="3900">
                <a:solidFill>
                  <a:srgbClr val="000000"/>
                </a:solidFill>
              </a:rPr>
              <a:t>max</a:t>
            </a:r>
            <a:endParaRPr lang="fr-FR" sz="1800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35201" name="Rectangle 34"/>
          <p:cNvSpPr>
            <a:spLocks noChangeArrowheads="1"/>
          </p:cNvSpPr>
          <p:nvPr/>
        </p:nvSpPr>
        <p:spPr bwMode="auto">
          <a:xfrm>
            <a:off x="4025900" y="3570288"/>
            <a:ext cx="508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202" name="Rectangle 35"/>
          <p:cNvSpPr>
            <a:spLocks noChangeArrowheads="1"/>
          </p:cNvSpPr>
          <p:nvPr/>
        </p:nvSpPr>
        <p:spPr bwMode="auto">
          <a:xfrm>
            <a:off x="4135438" y="4046538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800">
              <a:latin typeface="Times New Roman" pitchFamily="-72" charset="0"/>
            </a:endParaRPr>
          </a:p>
        </p:txBody>
      </p:sp>
      <p:sp>
        <p:nvSpPr>
          <p:cNvPr id="135203" name="Rectangle 36"/>
          <p:cNvSpPr>
            <a:spLocks noChangeArrowheads="1"/>
          </p:cNvSpPr>
          <p:nvPr/>
        </p:nvSpPr>
        <p:spPr bwMode="auto">
          <a:xfrm>
            <a:off x="5888038" y="3817938"/>
            <a:ext cx="5095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204" name="Rectangle 37"/>
          <p:cNvSpPr>
            <a:spLocks noChangeArrowheads="1"/>
          </p:cNvSpPr>
          <p:nvPr/>
        </p:nvSpPr>
        <p:spPr bwMode="auto">
          <a:xfrm>
            <a:off x="5888038" y="3817938"/>
            <a:ext cx="330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</a:rPr>
              <a:t>B</a:t>
            </a:r>
            <a:endParaRPr lang="fr-FR" sz="1800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35205" name="Line 38"/>
          <p:cNvSpPr>
            <a:spLocks noChangeShapeType="1"/>
          </p:cNvSpPr>
          <p:nvPr/>
        </p:nvSpPr>
        <p:spPr bwMode="auto">
          <a:xfrm>
            <a:off x="1620838" y="4198938"/>
            <a:ext cx="4191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06" name="Line 39"/>
          <p:cNvSpPr>
            <a:spLocks noChangeShapeType="1"/>
          </p:cNvSpPr>
          <p:nvPr/>
        </p:nvSpPr>
        <p:spPr bwMode="auto">
          <a:xfrm>
            <a:off x="1620838" y="4351338"/>
            <a:ext cx="20574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07" name="Line 40"/>
          <p:cNvSpPr>
            <a:spLocks noChangeShapeType="1"/>
          </p:cNvSpPr>
          <p:nvPr/>
        </p:nvSpPr>
        <p:spPr bwMode="auto">
          <a:xfrm>
            <a:off x="1620838" y="2903538"/>
            <a:ext cx="16002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08" name="Line 41"/>
          <p:cNvSpPr>
            <a:spLocks noChangeShapeType="1"/>
          </p:cNvSpPr>
          <p:nvPr/>
        </p:nvSpPr>
        <p:spPr bwMode="auto">
          <a:xfrm>
            <a:off x="1620838" y="3055938"/>
            <a:ext cx="762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09" name="Line 42"/>
          <p:cNvSpPr>
            <a:spLocks noChangeShapeType="1"/>
          </p:cNvSpPr>
          <p:nvPr/>
        </p:nvSpPr>
        <p:spPr bwMode="auto">
          <a:xfrm>
            <a:off x="1620838" y="1684338"/>
            <a:ext cx="30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10" name="Line 43"/>
          <p:cNvSpPr>
            <a:spLocks noChangeShapeType="1"/>
          </p:cNvSpPr>
          <p:nvPr/>
        </p:nvSpPr>
        <p:spPr bwMode="auto">
          <a:xfrm>
            <a:off x="1620838" y="1836738"/>
            <a:ext cx="1524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11" name="Rectangle 44"/>
          <p:cNvSpPr>
            <a:spLocks noChangeArrowheads="1"/>
          </p:cNvSpPr>
          <p:nvPr/>
        </p:nvSpPr>
        <p:spPr bwMode="auto">
          <a:xfrm>
            <a:off x="3754438" y="4122738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35212" name="Text Box 45"/>
          <p:cNvSpPr txBox="1">
            <a:spLocks noChangeArrowheads="1"/>
          </p:cNvSpPr>
          <p:nvPr/>
        </p:nvSpPr>
        <p:spPr bwMode="auto">
          <a:xfrm>
            <a:off x="6878638" y="1227138"/>
            <a:ext cx="1223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/>
              <a:t>100%</a:t>
            </a:r>
            <a:endParaRPr lang="fr-FR"/>
          </a:p>
        </p:txBody>
      </p:sp>
      <p:sp>
        <p:nvSpPr>
          <p:cNvPr id="135213" name="Text Box 46"/>
          <p:cNvSpPr txBox="1">
            <a:spLocks noChangeArrowheads="1"/>
          </p:cNvSpPr>
          <p:nvPr/>
        </p:nvSpPr>
        <p:spPr bwMode="auto">
          <a:xfrm>
            <a:off x="7016750" y="2614613"/>
            <a:ext cx="996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/>
              <a:t>90%</a:t>
            </a:r>
            <a:endParaRPr lang="fr-FR"/>
          </a:p>
        </p:txBody>
      </p:sp>
      <p:sp>
        <p:nvSpPr>
          <p:cNvPr id="135214" name="Text Box 47"/>
          <p:cNvSpPr txBox="1">
            <a:spLocks noChangeArrowheads="1"/>
          </p:cNvSpPr>
          <p:nvPr/>
        </p:nvSpPr>
        <p:spPr bwMode="auto">
          <a:xfrm>
            <a:off x="7031038" y="3890963"/>
            <a:ext cx="996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/>
              <a:t>80%</a:t>
            </a:r>
            <a:endParaRPr lang="fr-FR"/>
          </a:p>
        </p:txBody>
      </p:sp>
      <p:sp>
        <p:nvSpPr>
          <p:cNvPr id="135215" name="Freeform 48"/>
          <p:cNvSpPr>
            <a:spLocks/>
          </p:cNvSpPr>
          <p:nvPr/>
        </p:nvSpPr>
        <p:spPr bwMode="auto">
          <a:xfrm>
            <a:off x="1849438" y="1684338"/>
            <a:ext cx="3886200" cy="2514600"/>
          </a:xfrm>
          <a:custGeom>
            <a:avLst/>
            <a:gdLst>
              <a:gd name="T0" fmla="*/ 0 w 2448"/>
              <a:gd name="T1" fmla="*/ 0 h 1584"/>
              <a:gd name="T2" fmla="*/ 2147483647 w 2448"/>
              <a:gd name="T3" fmla="*/ 2147483647 h 1584"/>
              <a:gd name="T4" fmla="*/ 2147483647 w 2448"/>
              <a:gd name="T5" fmla="*/ 2147483647 h 1584"/>
              <a:gd name="T6" fmla="*/ 0 60000 65536"/>
              <a:gd name="T7" fmla="*/ 0 60000 65536"/>
              <a:gd name="T8" fmla="*/ 0 60000 65536"/>
              <a:gd name="T9" fmla="*/ 0 w 2448"/>
              <a:gd name="T10" fmla="*/ 0 h 1584"/>
              <a:gd name="T11" fmla="*/ 2448 w 2448"/>
              <a:gd name="T12" fmla="*/ 1584 h 1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8" h="1584">
                <a:moveTo>
                  <a:pt x="0" y="0"/>
                </a:moveTo>
                <a:cubicBezTo>
                  <a:pt x="204" y="252"/>
                  <a:pt x="408" y="504"/>
                  <a:pt x="816" y="768"/>
                </a:cubicBezTo>
                <a:cubicBezTo>
                  <a:pt x="1224" y="1032"/>
                  <a:pt x="2176" y="1448"/>
                  <a:pt x="2448" y="1584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216" name="Freeform 49"/>
          <p:cNvSpPr>
            <a:spLocks/>
          </p:cNvSpPr>
          <p:nvPr/>
        </p:nvSpPr>
        <p:spPr bwMode="auto">
          <a:xfrm>
            <a:off x="1773238" y="1760538"/>
            <a:ext cx="1828800" cy="2590800"/>
          </a:xfrm>
          <a:custGeom>
            <a:avLst/>
            <a:gdLst>
              <a:gd name="T0" fmla="*/ 0 w 1152"/>
              <a:gd name="T1" fmla="*/ 0 h 1632"/>
              <a:gd name="T2" fmla="*/ 2147483647 w 1152"/>
              <a:gd name="T3" fmla="*/ 2147483647 h 1632"/>
              <a:gd name="T4" fmla="*/ 2147483647 w 1152"/>
              <a:gd name="T5" fmla="*/ 2147483647 h 1632"/>
              <a:gd name="T6" fmla="*/ 0 60000 65536"/>
              <a:gd name="T7" fmla="*/ 0 60000 65536"/>
              <a:gd name="T8" fmla="*/ 0 60000 65536"/>
              <a:gd name="T9" fmla="*/ 0 w 1152"/>
              <a:gd name="T10" fmla="*/ 0 h 1632"/>
              <a:gd name="T11" fmla="*/ 1152 w 1152"/>
              <a:gd name="T12" fmla="*/ 1632 h 16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1632">
                <a:moveTo>
                  <a:pt x="0" y="0"/>
                </a:moveTo>
                <a:cubicBezTo>
                  <a:pt x="72" y="272"/>
                  <a:pt x="144" y="544"/>
                  <a:pt x="336" y="816"/>
                </a:cubicBezTo>
                <a:cubicBezTo>
                  <a:pt x="528" y="1088"/>
                  <a:pt x="1016" y="1496"/>
                  <a:pt x="1152" y="1632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35217" name="Text Box 2"/>
          <p:cNvSpPr txBox="1">
            <a:spLocks noChangeArrowheads="1"/>
          </p:cNvSpPr>
          <p:nvPr/>
        </p:nvSpPr>
        <p:spPr bwMode="auto">
          <a:xfrm>
            <a:off x="2143125" y="112713"/>
            <a:ext cx="430470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CONTINUOUS 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TESTS (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continued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)</a:t>
            </a:r>
          </a:p>
        </p:txBody>
      </p:sp>
      <p:sp>
        <p:nvSpPr>
          <p:cNvPr id="135218" name="ZoneTexte 1"/>
          <p:cNvSpPr txBox="1">
            <a:spLocks noChangeArrowheads="1"/>
          </p:cNvSpPr>
          <p:nvPr/>
        </p:nvSpPr>
        <p:spPr bwMode="auto">
          <a:xfrm rot="-5400000">
            <a:off x="7604919" y="2850357"/>
            <a:ext cx="1857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>
                <a:latin typeface="Calibri" pitchFamily="-72" charset="0"/>
                <a:ea typeface="Calibri" pitchFamily="-72" charset="0"/>
                <a:cs typeface="Calibri" pitchFamily="-72" charset="0"/>
              </a:rPr>
              <a:t>% of MAS </a:t>
            </a: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7880350" y="5772150"/>
            <a:ext cx="1243013" cy="10207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66750" y="6245225"/>
            <a:ext cx="5675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Calibri" pitchFamily="-72" charset="0"/>
                <a:ea typeface="Calibri" pitchFamily="-72" charset="0"/>
                <a:cs typeface="Calibri" pitchFamily="-72" charset="0"/>
              </a:rPr>
              <a:t>Must know MAS and how to use a beep test machine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695700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695700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3627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36196" name="Line 22"/>
          <p:cNvSpPr>
            <a:spLocks noChangeShapeType="1"/>
          </p:cNvSpPr>
          <p:nvPr/>
        </p:nvSpPr>
        <p:spPr bwMode="auto">
          <a:xfrm>
            <a:off x="6477000" y="33147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197" name="Text Box 23"/>
          <p:cNvSpPr txBox="1">
            <a:spLocks noChangeArrowheads="1"/>
          </p:cNvSpPr>
          <p:nvPr/>
        </p:nvSpPr>
        <p:spPr bwMode="auto">
          <a:xfrm>
            <a:off x="6386513" y="3314700"/>
            <a:ext cx="301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36198" name="Text Box 24"/>
          <p:cNvSpPr txBox="1">
            <a:spLocks noChangeArrowheads="1"/>
          </p:cNvSpPr>
          <p:nvPr/>
        </p:nvSpPr>
        <p:spPr bwMode="auto">
          <a:xfrm>
            <a:off x="4191000" y="33147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36199" name="Line 25"/>
          <p:cNvSpPr>
            <a:spLocks noChangeShapeType="1"/>
          </p:cNvSpPr>
          <p:nvPr/>
        </p:nvSpPr>
        <p:spPr bwMode="auto">
          <a:xfrm flipV="1">
            <a:off x="4267200" y="3314700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0" name="Line 26"/>
          <p:cNvSpPr>
            <a:spLocks noChangeShapeType="1"/>
          </p:cNvSpPr>
          <p:nvPr/>
        </p:nvSpPr>
        <p:spPr bwMode="auto">
          <a:xfrm flipV="1">
            <a:off x="2133600" y="33147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1" name="Text Box 27"/>
          <p:cNvSpPr txBox="1">
            <a:spLocks noChangeArrowheads="1"/>
          </p:cNvSpPr>
          <p:nvPr/>
        </p:nvSpPr>
        <p:spPr bwMode="auto">
          <a:xfrm>
            <a:off x="2057400" y="33147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36202" name="Line 28"/>
          <p:cNvSpPr>
            <a:spLocks noChangeShapeType="1"/>
          </p:cNvSpPr>
          <p:nvPr/>
        </p:nvSpPr>
        <p:spPr bwMode="auto">
          <a:xfrm>
            <a:off x="2133600" y="59817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3" name="Line 29"/>
          <p:cNvSpPr>
            <a:spLocks noChangeShapeType="1"/>
          </p:cNvSpPr>
          <p:nvPr/>
        </p:nvSpPr>
        <p:spPr bwMode="auto">
          <a:xfrm>
            <a:off x="838200" y="54483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4" name="Line 30"/>
          <p:cNvSpPr>
            <a:spLocks noChangeShapeType="1"/>
          </p:cNvSpPr>
          <p:nvPr/>
        </p:nvSpPr>
        <p:spPr bwMode="auto">
          <a:xfrm>
            <a:off x="685800" y="40767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5" name="Line 31"/>
          <p:cNvSpPr>
            <a:spLocks noChangeShapeType="1"/>
          </p:cNvSpPr>
          <p:nvPr/>
        </p:nvSpPr>
        <p:spPr bwMode="auto">
          <a:xfrm>
            <a:off x="7848600" y="40005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6" name="Line 32"/>
          <p:cNvSpPr>
            <a:spLocks noChangeShapeType="1"/>
          </p:cNvSpPr>
          <p:nvPr/>
        </p:nvSpPr>
        <p:spPr bwMode="auto">
          <a:xfrm>
            <a:off x="7924800" y="5143500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7" name="Text Box 33"/>
          <p:cNvSpPr txBox="1">
            <a:spLocks noChangeArrowheads="1"/>
          </p:cNvSpPr>
          <p:nvPr/>
        </p:nvSpPr>
        <p:spPr bwMode="auto">
          <a:xfrm>
            <a:off x="7772400" y="40005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36208" name="Text Box 34"/>
          <p:cNvSpPr txBox="1">
            <a:spLocks noChangeArrowheads="1"/>
          </p:cNvSpPr>
          <p:nvPr/>
        </p:nvSpPr>
        <p:spPr bwMode="auto">
          <a:xfrm>
            <a:off x="7848600" y="51435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36209" name="Text Box 37"/>
          <p:cNvSpPr txBox="1">
            <a:spLocks noChangeArrowheads="1"/>
          </p:cNvSpPr>
          <p:nvPr/>
        </p:nvSpPr>
        <p:spPr bwMode="auto">
          <a:xfrm>
            <a:off x="2043113" y="5905500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36210" name="Text Box 38"/>
          <p:cNvSpPr txBox="1">
            <a:spLocks noChangeArrowheads="1"/>
          </p:cNvSpPr>
          <p:nvPr/>
        </p:nvSpPr>
        <p:spPr bwMode="auto">
          <a:xfrm>
            <a:off x="762000" y="5448300"/>
            <a:ext cx="381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36211" name="Text Box 39"/>
          <p:cNvSpPr txBox="1">
            <a:spLocks noChangeArrowheads="1"/>
          </p:cNvSpPr>
          <p:nvPr/>
        </p:nvSpPr>
        <p:spPr bwMode="auto">
          <a:xfrm>
            <a:off x="609600" y="40767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695700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36213" name="Line 28"/>
          <p:cNvSpPr>
            <a:spLocks noChangeShapeType="1"/>
          </p:cNvSpPr>
          <p:nvPr/>
        </p:nvSpPr>
        <p:spPr bwMode="auto">
          <a:xfrm>
            <a:off x="4252913" y="600075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14" name="Text Box 37"/>
          <p:cNvSpPr txBox="1">
            <a:spLocks noChangeArrowheads="1"/>
          </p:cNvSpPr>
          <p:nvPr/>
        </p:nvSpPr>
        <p:spPr bwMode="auto">
          <a:xfrm>
            <a:off x="4162425" y="5924550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36215" name="Line 28"/>
          <p:cNvSpPr>
            <a:spLocks noChangeShapeType="1"/>
          </p:cNvSpPr>
          <p:nvPr/>
        </p:nvSpPr>
        <p:spPr bwMode="auto">
          <a:xfrm>
            <a:off x="6484938" y="600075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16" name="Text Box 37"/>
          <p:cNvSpPr txBox="1">
            <a:spLocks noChangeArrowheads="1"/>
          </p:cNvSpPr>
          <p:nvPr/>
        </p:nvSpPr>
        <p:spPr bwMode="auto">
          <a:xfrm>
            <a:off x="6394450" y="5924550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79413" y="3587750"/>
            <a:ext cx="1730375" cy="2897188"/>
          </a:xfrm>
          <a:custGeom>
            <a:avLst/>
            <a:gdLst>
              <a:gd name="connsiteX0" fmla="*/ 1730350 w 1730350"/>
              <a:gd name="connsiteY0" fmla="*/ 251 h 2898196"/>
              <a:gd name="connsiteX1" fmla="*/ 1055101 w 1730350"/>
              <a:gd name="connsiteY1" fmla="*/ 98725 h 2898196"/>
              <a:gd name="connsiteX2" fmla="*/ 337648 w 1730350"/>
              <a:gd name="connsiteY2" fmla="*/ 605162 h 2898196"/>
              <a:gd name="connsiteX3" fmla="*/ 24 w 1730350"/>
              <a:gd name="connsiteY3" fmla="*/ 1463291 h 2898196"/>
              <a:gd name="connsiteX4" fmla="*/ 351716 w 1730350"/>
              <a:gd name="connsiteY4" fmla="*/ 2391759 h 2898196"/>
              <a:gd name="connsiteX5" fmla="*/ 1266116 w 1730350"/>
              <a:gd name="connsiteY5" fmla="*/ 2898196 h 2898196"/>
              <a:gd name="connsiteX6" fmla="*/ 1266116 w 1730350"/>
              <a:gd name="connsiteY6" fmla="*/ 2898196 h 2898196"/>
              <a:gd name="connsiteX7" fmla="*/ 1266116 w 1730350"/>
              <a:gd name="connsiteY7" fmla="*/ 2898196 h 2898196"/>
              <a:gd name="connsiteX8" fmla="*/ 1266116 w 1730350"/>
              <a:gd name="connsiteY8" fmla="*/ 2898196 h 289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0350" h="2898196">
                <a:moveTo>
                  <a:pt x="1730350" y="251"/>
                </a:moveTo>
                <a:cubicBezTo>
                  <a:pt x="1508784" y="-921"/>
                  <a:pt x="1287218" y="-2093"/>
                  <a:pt x="1055101" y="98725"/>
                </a:cubicBezTo>
                <a:cubicBezTo>
                  <a:pt x="822984" y="199543"/>
                  <a:pt x="513494" y="377734"/>
                  <a:pt x="337648" y="605162"/>
                </a:cubicBezTo>
                <a:cubicBezTo>
                  <a:pt x="161802" y="832590"/>
                  <a:pt x="-2321" y="1165525"/>
                  <a:pt x="24" y="1463291"/>
                </a:cubicBezTo>
                <a:cubicBezTo>
                  <a:pt x="2369" y="1761057"/>
                  <a:pt x="140701" y="2152608"/>
                  <a:pt x="351716" y="2391759"/>
                </a:cubicBezTo>
                <a:cubicBezTo>
                  <a:pt x="562731" y="2630910"/>
                  <a:pt x="1266116" y="2898196"/>
                  <a:pt x="1266116" y="2898196"/>
                </a:cubicBezTo>
                <a:lnTo>
                  <a:pt x="1266116" y="2898196"/>
                </a:lnTo>
                <a:lnTo>
                  <a:pt x="1266116" y="2898196"/>
                </a:lnTo>
                <a:lnTo>
                  <a:pt x="1266116" y="289819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9" name="Forme libre 8"/>
          <p:cNvSpPr/>
          <p:nvPr/>
        </p:nvSpPr>
        <p:spPr>
          <a:xfrm>
            <a:off x="1598613" y="5543550"/>
            <a:ext cx="6546850" cy="1095375"/>
          </a:xfrm>
          <a:custGeom>
            <a:avLst/>
            <a:gdLst>
              <a:gd name="connsiteX0" fmla="*/ 5333 w 6546810"/>
              <a:gd name="connsiteY0" fmla="*/ 956603 h 1095081"/>
              <a:gd name="connsiteX1" fmla="*/ 694650 w 6546810"/>
              <a:gd name="connsiteY1" fmla="*/ 1026941 h 1095081"/>
              <a:gd name="connsiteX2" fmla="*/ 5055634 w 6546810"/>
              <a:gd name="connsiteY2" fmla="*/ 1012873 h 1095081"/>
              <a:gd name="connsiteX3" fmla="*/ 6546810 w 6546810"/>
              <a:gd name="connsiteY3" fmla="*/ 0 h 1095081"/>
              <a:gd name="connsiteX4" fmla="*/ 6546810 w 6546810"/>
              <a:gd name="connsiteY4" fmla="*/ 0 h 109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6810" h="1095081">
                <a:moveTo>
                  <a:pt x="5333" y="956603"/>
                </a:moveTo>
                <a:cubicBezTo>
                  <a:pt x="-70867" y="987083"/>
                  <a:pt x="694650" y="1026941"/>
                  <a:pt x="694650" y="1026941"/>
                </a:cubicBezTo>
                <a:cubicBezTo>
                  <a:pt x="1536367" y="1036319"/>
                  <a:pt x="4080274" y="1184030"/>
                  <a:pt x="5055634" y="1012873"/>
                </a:cubicBezTo>
                <a:cubicBezTo>
                  <a:pt x="6030994" y="841716"/>
                  <a:pt x="6546810" y="0"/>
                  <a:pt x="6546810" y="0"/>
                </a:cubicBezTo>
                <a:lnTo>
                  <a:pt x="6546810" y="0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0" name="Forme libre 9"/>
          <p:cNvSpPr/>
          <p:nvPr/>
        </p:nvSpPr>
        <p:spPr>
          <a:xfrm>
            <a:off x="6513513" y="3573463"/>
            <a:ext cx="1814512" cy="1997075"/>
          </a:xfrm>
          <a:custGeom>
            <a:avLst/>
            <a:gdLst>
              <a:gd name="connsiteX0" fmla="*/ 1631852 w 1815100"/>
              <a:gd name="connsiteY0" fmla="*/ 1997614 h 1997614"/>
              <a:gd name="connsiteX1" fmla="*/ 1814732 w 1815100"/>
              <a:gd name="connsiteY1" fmla="*/ 1434906 h 1997614"/>
              <a:gd name="connsiteX2" fmla="*/ 1589649 w 1815100"/>
              <a:gd name="connsiteY2" fmla="*/ 773725 h 1997614"/>
              <a:gd name="connsiteX3" fmla="*/ 731520 w 1815100"/>
              <a:gd name="connsiteY3" fmla="*/ 126611 h 1997614"/>
              <a:gd name="connsiteX4" fmla="*/ 0 w 1815100"/>
              <a:gd name="connsiteY4" fmla="*/ 2 h 1997614"/>
              <a:gd name="connsiteX5" fmla="*/ 0 w 1815100"/>
              <a:gd name="connsiteY5" fmla="*/ 2 h 199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100" h="1997614">
                <a:moveTo>
                  <a:pt x="1631852" y="1997614"/>
                </a:moveTo>
                <a:cubicBezTo>
                  <a:pt x="1726809" y="1818250"/>
                  <a:pt x="1821766" y="1638887"/>
                  <a:pt x="1814732" y="1434906"/>
                </a:cubicBezTo>
                <a:cubicBezTo>
                  <a:pt x="1807698" y="1230925"/>
                  <a:pt x="1770184" y="991774"/>
                  <a:pt x="1589649" y="773725"/>
                </a:cubicBezTo>
                <a:cubicBezTo>
                  <a:pt x="1409114" y="555676"/>
                  <a:pt x="996461" y="255565"/>
                  <a:pt x="731520" y="126611"/>
                </a:cubicBezTo>
                <a:cubicBezTo>
                  <a:pt x="466578" y="-2343"/>
                  <a:pt x="0" y="2"/>
                  <a:pt x="0" y="2"/>
                </a:cubicBezTo>
                <a:lnTo>
                  <a:pt x="0" y="2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1" name="Forme libre 10"/>
          <p:cNvSpPr/>
          <p:nvPr/>
        </p:nvSpPr>
        <p:spPr>
          <a:xfrm>
            <a:off x="2279650" y="3503613"/>
            <a:ext cx="4121150" cy="84137"/>
          </a:xfrm>
          <a:custGeom>
            <a:avLst/>
            <a:gdLst>
              <a:gd name="connsiteX0" fmla="*/ 4121834 w 4121834"/>
              <a:gd name="connsiteY0" fmla="*/ 56271 h 84406"/>
              <a:gd name="connsiteX1" fmla="*/ 1364566 w 4121834"/>
              <a:gd name="connsiteY1" fmla="*/ 0 h 84406"/>
              <a:gd name="connsiteX2" fmla="*/ 0 w 4121834"/>
              <a:gd name="connsiteY2" fmla="*/ 84406 h 84406"/>
              <a:gd name="connsiteX3" fmla="*/ 0 w 4121834"/>
              <a:gd name="connsiteY3" fmla="*/ 84406 h 8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834" h="84406">
                <a:moveTo>
                  <a:pt x="4121834" y="56271"/>
                </a:moveTo>
                <a:lnTo>
                  <a:pt x="1364566" y="0"/>
                </a:lnTo>
                <a:cubicBezTo>
                  <a:pt x="677594" y="4689"/>
                  <a:pt x="0" y="84406"/>
                  <a:pt x="0" y="84406"/>
                </a:cubicBezTo>
                <a:lnTo>
                  <a:pt x="0" y="8440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300" y="4340225"/>
            <a:ext cx="1243013" cy="10207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20650" y="765175"/>
            <a:ext cx="86899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Decide the percentage of MAS (90, 95, 100, 105 or 110 % of MAS), </a:t>
            </a:r>
          </a:p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regulate the beeper and measure the time set  for each speed</a:t>
            </a:r>
          </a:p>
          <a:p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For percentages lower than MAS monitoring HR throughout the test </a:t>
            </a:r>
            <a:b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and for 3 minutes afterwards can be an excellent way to establish</a:t>
            </a:r>
            <a:b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 physiological profile throughout the season.</a:t>
            </a:r>
          </a:p>
          <a:p>
            <a:endParaRPr lang="fr-FR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17700" y="118022"/>
            <a:ext cx="4845050" cy="588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ESTABLISHING A TIME LIMIT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Line 2"/>
          <p:cNvSpPr>
            <a:spLocks noChangeShapeType="1"/>
          </p:cNvSpPr>
          <p:nvPr/>
        </p:nvSpPr>
        <p:spPr bwMode="auto">
          <a:xfrm>
            <a:off x="1676400" y="304800"/>
            <a:ext cx="0" cy="4800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18" name="Line 3"/>
          <p:cNvSpPr>
            <a:spLocks noChangeShapeType="1"/>
          </p:cNvSpPr>
          <p:nvPr/>
        </p:nvSpPr>
        <p:spPr bwMode="auto">
          <a:xfrm>
            <a:off x="1676400" y="5105400"/>
            <a:ext cx="7162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19" name="Text Box 4"/>
          <p:cNvSpPr txBox="1">
            <a:spLocks noChangeArrowheads="1"/>
          </p:cNvSpPr>
          <p:nvPr/>
        </p:nvSpPr>
        <p:spPr bwMode="auto">
          <a:xfrm>
            <a:off x="1600200" y="5029200"/>
            <a:ext cx="6675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     I       I       I       I       I      I       I       I       I       I       I      I        I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</a:rPr>
              <a:t>  - 2              0              2             4              6              8             10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048000" y="457200"/>
            <a:ext cx="2971800" cy="4648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470" name="Freeform 6"/>
          <p:cNvSpPr>
            <a:spLocks/>
          </p:cNvSpPr>
          <p:nvPr/>
        </p:nvSpPr>
        <p:spPr bwMode="auto">
          <a:xfrm>
            <a:off x="2514600" y="558800"/>
            <a:ext cx="6400800" cy="3949700"/>
          </a:xfrm>
          <a:custGeom>
            <a:avLst/>
            <a:gdLst>
              <a:gd name="T0" fmla="*/ 0 w 4032"/>
              <a:gd name="T1" fmla="*/ 2147483647 h 2488"/>
              <a:gd name="T2" fmla="*/ 483870000 w 4032"/>
              <a:gd name="T3" fmla="*/ 2147483647 h 2488"/>
              <a:gd name="T4" fmla="*/ 725805000 w 4032"/>
              <a:gd name="T5" fmla="*/ 2147483647 h 2488"/>
              <a:gd name="T6" fmla="*/ 725805000 w 4032"/>
              <a:gd name="T7" fmla="*/ 2147483647 h 2488"/>
              <a:gd name="T8" fmla="*/ 846772500 w 4032"/>
              <a:gd name="T9" fmla="*/ 2147483647 h 2488"/>
              <a:gd name="T10" fmla="*/ 846772500 w 4032"/>
              <a:gd name="T11" fmla="*/ 2147483647 h 2488"/>
              <a:gd name="T12" fmla="*/ 967740000 w 4032"/>
              <a:gd name="T13" fmla="*/ 1653222500 h 2488"/>
              <a:gd name="T14" fmla="*/ 1330642500 w 4032"/>
              <a:gd name="T15" fmla="*/ 1048385000 h 2488"/>
              <a:gd name="T16" fmla="*/ 2147483647 w 4032"/>
              <a:gd name="T17" fmla="*/ 806450000 h 2488"/>
              <a:gd name="T18" fmla="*/ 2147483647 w 4032"/>
              <a:gd name="T19" fmla="*/ 443547500 h 2488"/>
              <a:gd name="T20" fmla="*/ 2147483647 w 4032"/>
              <a:gd name="T21" fmla="*/ 2147483647 h 2488"/>
              <a:gd name="T22" fmla="*/ 2147483647 w 4032"/>
              <a:gd name="T23" fmla="*/ 2147483647 h 2488"/>
              <a:gd name="T24" fmla="*/ 2147483647 w 4032"/>
              <a:gd name="T25" fmla="*/ 2147483647 h 2488"/>
              <a:gd name="T26" fmla="*/ 2147483647 w 4032"/>
              <a:gd name="T27" fmla="*/ 2147483647 h 2488"/>
              <a:gd name="T28" fmla="*/ 2147483647 w 4032"/>
              <a:gd name="T29" fmla="*/ 2147483647 h 2488"/>
              <a:gd name="T30" fmla="*/ 2147483647 w 4032"/>
              <a:gd name="T31" fmla="*/ 2147483647 h 24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032"/>
              <a:gd name="T49" fmla="*/ 0 h 2488"/>
              <a:gd name="T50" fmla="*/ 4032 w 4032"/>
              <a:gd name="T51" fmla="*/ 2488 h 248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032" h="2488">
                <a:moveTo>
                  <a:pt x="0" y="2480"/>
                </a:moveTo>
                <a:cubicBezTo>
                  <a:pt x="72" y="2484"/>
                  <a:pt x="144" y="2488"/>
                  <a:pt x="192" y="2480"/>
                </a:cubicBezTo>
                <a:cubicBezTo>
                  <a:pt x="240" y="2472"/>
                  <a:pt x="272" y="2448"/>
                  <a:pt x="288" y="2432"/>
                </a:cubicBezTo>
                <a:cubicBezTo>
                  <a:pt x="304" y="2416"/>
                  <a:pt x="280" y="2464"/>
                  <a:pt x="288" y="2384"/>
                </a:cubicBezTo>
                <a:cubicBezTo>
                  <a:pt x="296" y="2304"/>
                  <a:pt x="328" y="2104"/>
                  <a:pt x="336" y="1952"/>
                </a:cubicBezTo>
                <a:cubicBezTo>
                  <a:pt x="344" y="1800"/>
                  <a:pt x="328" y="1688"/>
                  <a:pt x="336" y="1472"/>
                </a:cubicBezTo>
                <a:cubicBezTo>
                  <a:pt x="344" y="1256"/>
                  <a:pt x="352" y="832"/>
                  <a:pt x="384" y="656"/>
                </a:cubicBezTo>
                <a:cubicBezTo>
                  <a:pt x="416" y="480"/>
                  <a:pt x="408" y="472"/>
                  <a:pt x="528" y="416"/>
                </a:cubicBezTo>
                <a:cubicBezTo>
                  <a:pt x="648" y="360"/>
                  <a:pt x="824" y="360"/>
                  <a:pt x="1104" y="320"/>
                </a:cubicBezTo>
                <a:cubicBezTo>
                  <a:pt x="1384" y="280"/>
                  <a:pt x="1968" y="0"/>
                  <a:pt x="2208" y="176"/>
                </a:cubicBezTo>
                <a:cubicBezTo>
                  <a:pt x="2448" y="352"/>
                  <a:pt x="2480" y="1144"/>
                  <a:pt x="2544" y="1376"/>
                </a:cubicBezTo>
                <a:cubicBezTo>
                  <a:pt x="2608" y="1608"/>
                  <a:pt x="2568" y="1496"/>
                  <a:pt x="2592" y="1568"/>
                </a:cubicBezTo>
                <a:cubicBezTo>
                  <a:pt x="2616" y="1640"/>
                  <a:pt x="2648" y="1736"/>
                  <a:pt x="2688" y="1808"/>
                </a:cubicBezTo>
                <a:cubicBezTo>
                  <a:pt x="2728" y="1880"/>
                  <a:pt x="2760" y="1928"/>
                  <a:pt x="2832" y="2000"/>
                </a:cubicBezTo>
                <a:cubicBezTo>
                  <a:pt x="2904" y="2072"/>
                  <a:pt x="2920" y="2192"/>
                  <a:pt x="3120" y="2240"/>
                </a:cubicBezTo>
                <a:cubicBezTo>
                  <a:pt x="3320" y="2288"/>
                  <a:pt x="3880" y="2280"/>
                  <a:pt x="4032" y="2288"/>
                </a:cubicBezTo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2471" name="Freeform 7"/>
          <p:cNvSpPr>
            <a:spLocks/>
          </p:cNvSpPr>
          <p:nvPr/>
        </p:nvSpPr>
        <p:spPr bwMode="auto">
          <a:xfrm>
            <a:off x="2514600" y="1143000"/>
            <a:ext cx="6629400" cy="3289300"/>
          </a:xfrm>
          <a:custGeom>
            <a:avLst/>
            <a:gdLst>
              <a:gd name="T0" fmla="*/ 0 w 4176"/>
              <a:gd name="T1" fmla="*/ 2147483647 h 2072"/>
              <a:gd name="T2" fmla="*/ 604837500 w 4176"/>
              <a:gd name="T3" fmla="*/ 2147483647 h 2072"/>
              <a:gd name="T4" fmla="*/ 846772500 w 4176"/>
              <a:gd name="T5" fmla="*/ 2147483647 h 2072"/>
              <a:gd name="T6" fmla="*/ 846772500 w 4176"/>
              <a:gd name="T7" fmla="*/ 2147483647 h 2072"/>
              <a:gd name="T8" fmla="*/ 846772500 w 4176"/>
              <a:gd name="T9" fmla="*/ 1693545000 h 2072"/>
              <a:gd name="T10" fmla="*/ 1451610000 w 4176"/>
              <a:gd name="T11" fmla="*/ 846772500 h 2072"/>
              <a:gd name="T12" fmla="*/ 2147483647 w 4176"/>
              <a:gd name="T13" fmla="*/ 241935000 h 2072"/>
              <a:gd name="T14" fmla="*/ 2147483647 w 4176"/>
              <a:gd name="T15" fmla="*/ 120967500 h 2072"/>
              <a:gd name="T16" fmla="*/ 2147483647 w 4176"/>
              <a:gd name="T17" fmla="*/ 241935000 h 2072"/>
              <a:gd name="T18" fmla="*/ 2147483647 w 4176"/>
              <a:gd name="T19" fmla="*/ 1572577500 h 2072"/>
              <a:gd name="T20" fmla="*/ 2147483647 w 4176"/>
              <a:gd name="T21" fmla="*/ 2147483647 h 2072"/>
              <a:gd name="T22" fmla="*/ 2147483647 w 4176"/>
              <a:gd name="T23" fmla="*/ 2147483647 h 2072"/>
              <a:gd name="T24" fmla="*/ 2147483647 w 4176"/>
              <a:gd name="T25" fmla="*/ 2147483647 h 2072"/>
              <a:gd name="T26" fmla="*/ 2147483647 w 4176"/>
              <a:gd name="T27" fmla="*/ 2147483647 h 2072"/>
              <a:gd name="T28" fmla="*/ 2147483647 w 4176"/>
              <a:gd name="T29" fmla="*/ 2147483647 h 2072"/>
              <a:gd name="T30" fmla="*/ 2147483647 w 4176"/>
              <a:gd name="T31" fmla="*/ 2147483647 h 20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6"/>
              <a:gd name="T49" fmla="*/ 0 h 2072"/>
              <a:gd name="T50" fmla="*/ 4176 w 4176"/>
              <a:gd name="T51" fmla="*/ 2072 h 20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6" h="2072">
                <a:moveTo>
                  <a:pt x="0" y="2064"/>
                </a:moveTo>
                <a:cubicBezTo>
                  <a:pt x="92" y="2068"/>
                  <a:pt x="184" y="2072"/>
                  <a:pt x="240" y="2064"/>
                </a:cubicBezTo>
                <a:cubicBezTo>
                  <a:pt x="296" y="2056"/>
                  <a:pt x="320" y="2064"/>
                  <a:pt x="336" y="2016"/>
                </a:cubicBezTo>
                <a:cubicBezTo>
                  <a:pt x="352" y="1968"/>
                  <a:pt x="336" y="2000"/>
                  <a:pt x="336" y="1776"/>
                </a:cubicBezTo>
                <a:cubicBezTo>
                  <a:pt x="336" y="1552"/>
                  <a:pt x="296" y="912"/>
                  <a:pt x="336" y="672"/>
                </a:cubicBezTo>
                <a:cubicBezTo>
                  <a:pt x="376" y="432"/>
                  <a:pt x="352" y="432"/>
                  <a:pt x="576" y="336"/>
                </a:cubicBezTo>
                <a:cubicBezTo>
                  <a:pt x="800" y="240"/>
                  <a:pt x="1440" y="144"/>
                  <a:pt x="1680" y="96"/>
                </a:cubicBezTo>
                <a:cubicBezTo>
                  <a:pt x="1920" y="48"/>
                  <a:pt x="1920" y="48"/>
                  <a:pt x="2016" y="48"/>
                </a:cubicBezTo>
                <a:cubicBezTo>
                  <a:pt x="2112" y="48"/>
                  <a:pt x="2200" y="0"/>
                  <a:pt x="2256" y="96"/>
                </a:cubicBezTo>
                <a:cubicBezTo>
                  <a:pt x="2312" y="192"/>
                  <a:pt x="2312" y="456"/>
                  <a:pt x="2352" y="624"/>
                </a:cubicBezTo>
                <a:cubicBezTo>
                  <a:pt x="2392" y="792"/>
                  <a:pt x="2448" y="960"/>
                  <a:pt x="2496" y="1104"/>
                </a:cubicBezTo>
                <a:cubicBezTo>
                  <a:pt x="2544" y="1248"/>
                  <a:pt x="2568" y="1376"/>
                  <a:pt x="2640" y="1488"/>
                </a:cubicBezTo>
                <a:cubicBezTo>
                  <a:pt x="2712" y="1600"/>
                  <a:pt x="2752" y="1720"/>
                  <a:pt x="2928" y="1776"/>
                </a:cubicBezTo>
                <a:cubicBezTo>
                  <a:pt x="3104" y="1832"/>
                  <a:pt x="3496" y="1816"/>
                  <a:pt x="3696" y="1824"/>
                </a:cubicBezTo>
                <a:cubicBezTo>
                  <a:pt x="3896" y="1832"/>
                  <a:pt x="4080" y="1824"/>
                  <a:pt x="4128" y="1824"/>
                </a:cubicBezTo>
                <a:cubicBezTo>
                  <a:pt x="4176" y="1824"/>
                  <a:pt x="4080" y="1824"/>
                  <a:pt x="3984" y="1824"/>
                </a:cubicBezTo>
              </a:path>
            </a:pathLst>
          </a:custGeom>
          <a:noFill/>
          <a:ln w="57150">
            <a:solidFill>
              <a:srgbClr val="66FF33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3048000" y="4876800"/>
            <a:ext cx="2971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810000" y="44958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Exercise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6232525" y="4937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Untrained</a:t>
            </a:r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 flipH="1">
            <a:off x="5867400" y="685800"/>
            <a:ext cx="381000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6477000" y="144780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Overtrained</a:t>
            </a: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 flipH="1">
            <a:off x="6172200" y="1676400"/>
            <a:ext cx="38100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629400" y="236220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Trained</a:t>
            </a:r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H="1">
            <a:off x="6248400" y="2590800"/>
            <a:ext cx="3810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31" name="Text Box 16"/>
          <p:cNvSpPr txBox="1">
            <a:spLocks noChangeArrowheads="1"/>
          </p:cNvSpPr>
          <p:nvPr/>
        </p:nvSpPr>
        <p:spPr bwMode="auto">
          <a:xfrm>
            <a:off x="1066800" y="457200"/>
            <a:ext cx="70485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180 -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60000"/>
              </a:lnSpc>
            </a:pPr>
            <a:r>
              <a:rPr lang="en-US" sz="1800">
                <a:solidFill>
                  <a:srgbClr val="FFFF00"/>
                </a:solidFill>
              </a:rPr>
              <a:t>160 -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800">
                <a:solidFill>
                  <a:srgbClr val="FFFF00"/>
                </a:solidFill>
              </a:rPr>
              <a:t>140 -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800">
                <a:solidFill>
                  <a:srgbClr val="FFFF00"/>
                </a:solidFill>
              </a:rPr>
              <a:t>120 -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800">
                <a:solidFill>
                  <a:srgbClr val="FFFF00"/>
                </a:solidFill>
              </a:rPr>
              <a:t>100 -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800">
                <a:solidFill>
                  <a:srgbClr val="FFFF00"/>
                </a:solidFill>
              </a:rPr>
              <a:t>80 -</a:t>
            </a: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/>
            <a:endParaRPr lang="en-US" sz="1800">
              <a:solidFill>
                <a:srgbClr val="FFFF00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800">
                <a:solidFill>
                  <a:srgbClr val="FFFF00"/>
                </a:solidFill>
              </a:rPr>
              <a:t>60 -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137232" name="Text Box 17"/>
          <p:cNvSpPr txBox="1">
            <a:spLocks noChangeArrowheads="1"/>
          </p:cNvSpPr>
          <p:nvPr/>
        </p:nvSpPr>
        <p:spPr bwMode="auto">
          <a:xfrm>
            <a:off x="228600" y="6107113"/>
            <a:ext cx="891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FFFF00"/>
                </a:solidFill>
              </a:rPr>
              <a:t>Evolution </a:t>
            </a:r>
            <a:r>
              <a:rPr lang="en-US" sz="1800" dirty="0">
                <a:solidFill>
                  <a:srgbClr val="FFFF00"/>
                </a:solidFill>
              </a:rPr>
              <a:t>of the HR curve during and after a 6 minute run maintained at </a:t>
            </a:r>
            <a:r>
              <a:rPr lang="en-US" sz="1800" dirty="0">
                <a:solidFill>
                  <a:schemeClr val="bg1"/>
                </a:solidFill>
              </a:rPr>
              <a:t>90</a:t>
            </a:r>
            <a:r>
              <a:rPr lang="en-US" sz="1800" dirty="0" smtClean="0">
                <a:solidFill>
                  <a:schemeClr val="bg1"/>
                </a:solidFill>
              </a:rPr>
              <a:t>% </a:t>
            </a:r>
            <a:r>
              <a:rPr lang="en-US" sz="1800" dirty="0">
                <a:solidFill>
                  <a:schemeClr val="bg1"/>
                </a:solidFill>
              </a:rPr>
              <a:t>MAS</a:t>
            </a:r>
            <a:endParaRPr lang="en-US" b="1" dirty="0">
              <a:solidFill>
                <a:schemeClr val="bg1"/>
              </a:solidFill>
              <a:latin typeface="Times New Roman" pitchFamily="-72" charset="0"/>
            </a:endParaRPr>
          </a:p>
        </p:txBody>
      </p:sp>
      <p:sp>
        <p:nvSpPr>
          <p:cNvPr id="137233" name="Text Box 18"/>
          <p:cNvSpPr txBox="1">
            <a:spLocks noChangeArrowheads="1"/>
          </p:cNvSpPr>
          <p:nvPr/>
        </p:nvSpPr>
        <p:spPr bwMode="auto">
          <a:xfrm>
            <a:off x="4343400" y="57150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Duration (min)</a:t>
            </a:r>
          </a:p>
        </p:txBody>
      </p:sp>
      <p:sp>
        <p:nvSpPr>
          <p:cNvPr id="137234" name="Text Box 19"/>
          <p:cNvSpPr txBox="1">
            <a:spLocks noChangeArrowheads="1"/>
          </p:cNvSpPr>
          <p:nvPr/>
        </p:nvSpPr>
        <p:spPr bwMode="auto">
          <a:xfrm rot="-5392407">
            <a:off x="-446087" y="2990850"/>
            <a:ext cx="204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00"/>
                </a:solidFill>
              </a:rPr>
              <a:t>Heart rate (bpm)</a:t>
            </a:r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>
            <a:off x="4038600" y="1143000"/>
            <a:ext cx="0" cy="685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 flipV="1">
            <a:off x="4724400" y="1371600"/>
            <a:ext cx="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6" name="Oval 22"/>
          <p:cNvSpPr>
            <a:spLocks noChangeArrowheads="1"/>
          </p:cNvSpPr>
          <p:nvPr/>
        </p:nvSpPr>
        <p:spPr bwMode="auto">
          <a:xfrm>
            <a:off x="2286000" y="3962400"/>
            <a:ext cx="990600" cy="99060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2487" name="Oval 23"/>
          <p:cNvSpPr>
            <a:spLocks noChangeArrowheads="1"/>
          </p:cNvSpPr>
          <p:nvPr/>
        </p:nvSpPr>
        <p:spPr bwMode="auto">
          <a:xfrm>
            <a:off x="6019800" y="2895600"/>
            <a:ext cx="3124200" cy="21336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2488" name="Oval 24"/>
          <p:cNvSpPr>
            <a:spLocks noChangeArrowheads="1"/>
          </p:cNvSpPr>
          <p:nvPr/>
        </p:nvSpPr>
        <p:spPr bwMode="auto">
          <a:xfrm>
            <a:off x="5181600" y="6096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1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62489" name="Oval 25"/>
          <p:cNvSpPr>
            <a:spLocks noChangeArrowheads="1"/>
          </p:cNvSpPr>
          <p:nvPr/>
        </p:nvSpPr>
        <p:spPr bwMode="auto">
          <a:xfrm>
            <a:off x="5181600" y="11430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3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5181600" y="19050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2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3981450" y="2971800"/>
            <a:ext cx="1095375" cy="6508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solidFill>
                  <a:srgbClr val="FFFF00"/>
                </a:solidFill>
              </a:rPr>
              <a:t>Lactate:</a:t>
            </a:r>
          </a:p>
          <a:p>
            <a:pPr algn="ctr" eaLnBrk="0" hangingPunct="0">
              <a:defRPr/>
            </a:pPr>
            <a:r>
              <a:rPr lang="en-US" sz="1800">
                <a:solidFill>
                  <a:srgbClr val="FFFF00"/>
                </a:solidFill>
              </a:rPr>
              <a:t>1 &gt; 3 &gt; 2</a:t>
            </a:r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2514600" y="1371600"/>
            <a:ext cx="6477000" cy="3670300"/>
          </a:xfrm>
          <a:custGeom>
            <a:avLst/>
            <a:gdLst>
              <a:gd name="T0" fmla="*/ 0 w 4080"/>
              <a:gd name="T1" fmla="*/ 2147483647 h 2312"/>
              <a:gd name="T2" fmla="*/ 483870000 w 4080"/>
              <a:gd name="T3" fmla="*/ 2147483647 h 2312"/>
              <a:gd name="T4" fmla="*/ 846772500 w 4080"/>
              <a:gd name="T5" fmla="*/ 2147483647 h 2312"/>
              <a:gd name="T6" fmla="*/ 967740000 w 4080"/>
              <a:gd name="T7" fmla="*/ 1713706250 h 2312"/>
              <a:gd name="T8" fmla="*/ 967740000 w 4080"/>
              <a:gd name="T9" fmla="*/ 1592738750 h 2312"/>
              <a:gd name="T10" fmla="*/ 1088707500 w 4080"/>
              <a:gd name="T11" fmla="*/ 1229836250 h 2312"/>
              <a:gd name="T12" fmla="*/ 2147483647 w 4080"/>
              <a:gd name="T13" fmla="*/ 866933750 h 2312"/>
              <a:gd name="T14" fmla="*/ 2147483647 w 4080"/>
              <a:gd name="T15" fmla="*/ 383063750 h 2312"/>
              <a:gd name="T16" fmla="*/ 2147483647 w 4080"/>
              <a:gd name="T17" fmla="*/ 262096250 h 2312"/>
              <a:gd name="T18" fmla="*/ 2147483647 w 4080"/>
              <a:gd name="T19" fmla="*/ 383063750 h 2312"/>
              <a:gd name="T20" fmla="*/ 2147483647 w 4080"/>
              <a:gd name="T21" fmla="*/ 2147483647 h 2312"/>
              <a:gd name="T22" fmla="*/ 2147483647 w 4080"/>
              <a:gd name="T23" fmla="*/ 2147483647 h 2312"/>
              <a:gd name="T24" fmla="*/ 2147483647 w 4080"/>
              <a:gd name="T25" fmla="*/ 2147483647 h 2312"/>
              <a:gd name="T26" fmla="*/ 2147483647 w 4080"/>
              <a:gd name="T27" fmla="*/ 2147483647 h 2312"/>
              <a:gd name="T28" fmla="*/ 2147483647 w 4080"/>
              <a:gd name="T29" fmla="*/ 2147483647 h 2312"/>
              <a:gd name="T30" fmla="*/ 2147483647 w 4080"/>
              <a:gd name="T31" fmla="*/ 2147483647 h 23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080"/>
              <a:gd name="T49" fmla="*/ 0 h 2312"/>
              <a:gd name="T50" fmla="*/ 4080 w 4080"/>
              <a:gd name="T51" fmla="*/ 2312 h 23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080" h="2312">
                <a:moveTo>
                  <a:pt x="0" y="2120"/>
                </a:moveTo>
                <a:cubicBezTo>
                  <a:pt x="68" y="2124"/>
                  <a:pt x="136" y="2128"/>
                  <a:pt x="192" y="2120"/>
                </a:cubicBezTo>
                <a:cubicBezTo>
                  <a:pt x="248" y="2112"/>
                  <a:pt x="304" y="2312"/>
                  <a:pt x="336" y="2072"/>
                </a:cubicBezTo>
                <a:cubicBezTo>
                  <a:pt x="368" y="1832"/>
                  <a:pt x="376" y="920"/>
                  <a:pt x="384" y="680"/>
                </a:cubicBezTo>
                <a:cubicBezTo>
                  <a:pt x="392" y="440"/>
                  <a:pt x="376" y="664"/>
                  <a:pt x="384" y="632"/>
                </a:cubicBezTo>
                <a:cubicBezTo>
                  <a:pt x="392" y="600"/>
                  <a:pt x="352" y="536"/>
                  <a:pt x="432" y="488"/>
                </a:cubicBezTo>
                <a:cubicBezTo>
                  <a:pt x="512" y="440"/>
                  <a:pt x="632" y="400"/>
                  <a:pt x="864" y="344"/>
                </a:cubicBezTo>
                <a:cubicBezTo>
                  <a:pt x="1096" y="288"/>
                  <a:pt x="1608" y="192"/>
                  <a:pt x="1824" y="152"/>
                </a:cubicBezTo>
                <a:cubicBezTo>
                  <a:pt x="2040" y="112"/>
                  <a:pt x="2096" y="104"/>
                  <a:pt x="2160" y="104"/>
                </a:cubicBezTo>
                <a:cubicBezTo>
                  <a:pt x="2224" y="104"/>
                  <a:pt x="2176" y="0"/>
                  <a:pt x="2208" y="152"/>
                </a:cubicBezTo>
                <a:cubicBezTo>
                  <a:pt x="2240" y="304"/>
                  <a:pt x="2312" y="808"/>
                  <a:pt x="2352" y="1016"/>
                </a:cubicBezTo>
                <a:cubicBezTo>
                  <a:pt x="2392" y="1224"/>
                  <a:pt x="2408" y="1280"/>
                  <a:pt x="2448" y="1400"/>
                </a:cubicBezTo>
                <a:cubicBezTo>
                  <a:pt x="2488" y="1520"/>
                  <a:pt x="2512" y="1656"/>
                  <a:pt x="2592" y="1736"/>
                </a:cubicBezTo>
                <a:cubicBezTo>
                  <a:pt x="2672" y="1816"/>
                  <a:pt x="2776" y="1848"/>
                  <a:pt x="2928" y="1880"/>
                </a:cubicBezTo>
                <a:cubicBezTo>
                  <a:pt x="3080" y="1912"/>
                  <a:pt x="3312" y="1920"/>
                  <a:pt x="3504" y="1928"/>
                </a:cubicBezTo>
                <a:cubicBezTo>
                  <a:pt x="3696" y="1936"/>
                  <a:pt x="3984" y="1928"/>
                  <a:pt x="4080" y="1928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75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 autoUpdateAnimBg="0"/>
      <p:bldP spid="62470" grpId="0" animBg="1"/>
      <p:bldP spid="62471" grpId="0" animBg="1"/>
      <p:bldP spid="62472" grpId="0" animBg="1"/>
      <p:bldP spid="62473" grpId="0" autoUpdateAnimBg="0"/>
      <p:bldP spid="62474" grpId="0" autoUpdateAnimBg="0"/>
      <p:bldP spid="62475" grpId="0" animBg="1"/>
      <p:bldP spid="62476" grpId="0" autoUpdateAnimBg="0"/>
      <p:bldP spid="62477" grpId="0" animBg="1"/>
      <p:bldP spid="62478" grpId="0" autoUpdateAnimBg="0"/>
      <p:bldP spid="62479" grpId="0" animBg="1"/>
      <p:bldP spid="62484" grpId="0" animBg="1"/>
      <p:bldP spid="62485" grpId="0" animBg="1"/>
      <p:bldP spid="62486" grpId="0" animBg="1"/>
      <p:bldP spid="62487" grpId="0" animBg="1"/>
      <p:bldP spid="62488" grpId="0" animBg="1" autoUpdateAnimBg="0"/>
      <p:bldP spid="62489" grpId="0" animBg="1" autoUpdateAnimBg="0"/>
      <p:bldP spid="62490" grpId="0" animBg="1" autoUpdateAnimBg="0"/>
      <p:bldP spid="62491" grpId="0" animBg="1" autoUpdateAnimBg="0"/>
      <p:bldP spid="624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913" y="1503363"/>
            <a:ext cx="5688012" cy="15652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II -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PROGRESSIVE 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TESTS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SHUTTLE RUNS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8242" name="ZoneTexte 2"/>
          <p:cNvSpPr txBox="1">
            <a:spLocks noChangeArrowheads="1"/>
          </p:cNvSpPr>
          <p:nvPr/>
        </p:nvSpPr>
        <p:spPr bwMode="auto">
          <a:xfrm>
            <a:off x="1547664" y="3787775"/>
            <a:ext cx="56673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-72" charset="2"/>
              <a:buChar char="Ø"/>
            </a:pPr>
            <a:r>
              <a:rPr lang="fr-FR" sz="2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LEGER AND BOUCHER (1980)</a:t>
            </a:r>
          </a:p>
          <a:p>
            <a:pPr marL="285750" indent="-285750">
              <a:lnSpc>
                <a:spcPct val="150000"/>
              </a:lnSpc>
              <a:buFont typeface="Wingdings" pitchFamily="-72" charset="2"/>
              <a:buChar char="Ø"/>
            </a:pPr>
            <a:r>
              <a:rPr lang="fr-FR" sz="2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VAMEVAL (Cazorla and Léger; 1993)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19810" name="Text Box 5"/>
          <p:cNvSpPr txBox="1">
            <a:spLocks noChangeArrowheads="1"/>
          </p:cNvSpPr>
          <p:nvPr/>
        </p:nvSpPr>
        <p:spPr bwMode="auto">
          <a:xfrm>
            <a:off x="395288" y="1341438"/>
            <a:ext cx="81375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1 – Definitions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2 – How to choose a test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3 – Comparison of the main tests: VAMEVAL protocols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4 – In-depth analysis of VAMEVAL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5 – How to use VAMEVAL test results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6 – How to use maximum aerobic speed (MAS) in </a:t>
            </a:r>
            <a:br>
              <a:rPr lang="fr-FR" sz="2800" b="1" i="1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0" y="1700213"/>
            <a:ext cx="487363" cy="288925"/>
          </a:xfrm>
          <a:prstGeom prst="rightArrow">
            <a:avLst>
              <a:gd name="adj1" fmla="val 50000"/>
              <a:gd name="adj2" fmla="val 845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3" y="931863"/>
            <a:ext cx="9148763" cy="46926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fr-FR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Materials</a:t>
            </a:r>
            <a:r>
              <a:rPr lang="fr-FR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needed</a:t>
            </a:r>
            <a:r>
              <a:rPr lang="fr-FR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and </a:t>
            </a:r>
            <a:r>
              <a:rPr lang="fr-FR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principles</a:t>
            </a:r>
            <a:r>
              <a:rPr lang="fr-FR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of the </a:t>
            </a:r>
            <a:r>
              <a:rPr lang="fr-FR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three</a:t>
            </a:r>
            <a:r>
              <a:rPr lang="fr-FR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following</a:t>
            </a:r>
            <a:r>
              <a:rPr lang="fr-FR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tests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: </a:t>
            </a:r>
          </a:p>
          <a:p>
            <a:pPr algn="ctr" eaLnBrk="0" hangingPunct="0">
              <a:lnSpc>
                <a:spcPct val="140000"/>
              </a:lnSpc>
            </a:pP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« Move to the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next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marker at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beep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. </a:t>
            </a:r>
          </a:p>
          <a:p>
            <a:pPr algn="ctr" eaLnBrk="0" hangingPunct="0">
              <a:lnSpc>
                <a:spcPct val="140000"/>
              </a:lnSpc>
            </a:pP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The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between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beeps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reduces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increasing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the speed as the test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protocol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progresses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. »</a:t>
            </a:r>
            <a:endParaRPr lang="fr-FR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39266" name="Rectangle 19"/>
          <p:cNvSpPr>
            <a:spLocks noChangeArrowheads="1"/>
          </p:cNvSpPr>
          <p:nvPr/>
        </p:nvSpPr>
        <p:spPr bwMode="auto">
          <a:xfrm>
            <a:off x="838200" y="1828800"/>
            <a:ext cx="7188200" cy="223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800" b="1" i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- Multiple 20m or 50m sections of track</a:t>
            </a:r>
          </a:p>
          <a:p>
            <a:pPr eaLnBrk="0" hangingPunct="0">
              <a:lnSpc>
                <a:spcPct val="140000"/>
              </a:lnSpc>
            </a:pPr>
            <a:r>
              <a:rPr lang="fr-FR" sz="2800" b="1" i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- Markers placed every 20m or 50m</a:t>
            </a:r>
          </a:p>
          <a:p>
            <a:pPr eaLnBrk="0" hangingPunct="0">
              <a:lnSpc>
                <a:spcPct val="130000"/>
              </a:lnSpc>
            </a:pPr>
            <a:r>
              <a:rPr lang="fr-FR" sz="2800" b="1" i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- 1 CD (supplied by UEFA?) with timed beeps or a beeper</a:t>
            </a:r>
            <a:endParaRPr lang="fr-FR" sz="2800" i="1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3288" y="255588"/>
            <a:ext cx="6275051" cy="523220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 -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PROGRESSIVE 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TESTS IN A LINE</a:t>
            </a:r>
            <a:endParaRPr lang="fr-FR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7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838200" y="5257800"/>
            <a:ext cx="1655763" cy="13620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Arc 2"/>
          <p:cNvSpPr>
            <a:spLocks/>
          </p:cNvSpPr>
          <p:nvPr/>
        </p:nvSpPr>
        <p:spPr bwMode="auto">
          <a:xfrm>
            <a:off x="611188" y="7651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290" name="Line 3"/>
          <p:cNvSpPr>
            <a:spLocks noChangeShapeType="1"/>
          </p:cNvSpPr>
          <p:nvPr/>
        </p:nvSpPr>
        <p:spPr bwMode="auto">
          <a:xfrm>
            <a:off x="1219200" y="7620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1" name="Line 4"/>
          <p:cNvSpPr>
            <a:spLocks noChangeShapeType="1"/>
          </p:cNvSpPr>
          <p:nvPr/>
        </p:nvSpPr>
        <p:spPr bwMode="auto">
          <a:xfrm>
            <a:off x="1219200" y="21336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2" name="Arc 5"/>
          <p:cNvSpPr>
            <a:spLocks/>
          </p:cNvSpPr>
          <p:nvPr/>
        </p:nvSpPr>
        <p:spPr bwMode="auto">
          <a:xfrm rot="10620000">
            <a:off x="3276600" y="7620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293" name="Line 6"/>
          <p:cNvSpPr>
            <a:spLocks noChangeShapeType="1"/>
          </p:cNvSpPr>
          <p:nvPr/>
        </p:nvSpPr>
        <p:spPr bwMode="auto">
          <a:xfrm flipH="1">
            <a:off x="21336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4" name="Line 7"/>
          <p:cNvSpPr>
            <a:spLocks noChangeShapeType="1"/>
          </p:cNvSpPr>
          <p:nvPr/>
        </p:nvSpPr>
        <p:spPr bwMode="auto">
          <a:xfrm>
            <a:off x="22098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5" name="Line 8"/>
          <p:cNvSpPr>
            <a:spLocks noChangeShapeType="1"/>
          </p:cNvSpPr>
          <p:nvPr/>
        </p:nvSpPr>
        <p:spPr bwMode="auto">
          <a:xfrm flipH="1">
            <a:off x="21336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6" name="Line 9"/>
          <p:cNvSpPr>
            <a:spLocks noChangeShapeType="1"/>
          </p:cNvSpPr>
          <p:nvPr/>
        </p:nvSpPr>
        <p:spPr bwMode="auto">
          <a:xfrm>
            <a:off x="12192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7" name="Line 10"/>
          <p:cNvSpPr>
            <a:spLocks noChangeShapeType="1"/>
          </p:cNvSpPr>
          <p:nvPr/>
        </p:nvSpPr>
        <p:spPr bwMode="auto">
          <a:xfrm flipH="1">
            <a:off x="11430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8" name="Line 11"/>
          <p:cNvSpPr>
            <a:spLocks noChangeShapeType="1"/>
          </p:cNvSpPr>
          <p:nvPr/>
        </p:nvSpPr>
        <p:spPr bwMode="auto">
          <a:xfrm flipH="1">
            <a:off x="3048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9" name="Line 12"/>
          <p:cNvSpPr>
            <a:spLocks noChangeShapeType="1"/>
          </p:cNvSpPr>
          <p:nvPr/>
        </p:nvSpPr>
        <p:spPr bwMode="auto">
          <a:xfrm>
            <a:off x="3810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0" name="Line 13"/>
          <p:cNvSpPr>
            <a:spLocks noChangeShapeType="1"/>
          </p:cNvSpPr>
          <p:nvPr/>
        </p:nvSpPr>
        <p:spPr bwMode="auto">
          <a:xfrm flipH="1">
            <a:off x="304800" y="1447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1" name="Line 14"/>
          <p:cNvSpPr>
            <a:spLocks noChangeShapeType="1"/>
          </p:cNvSpPr>
          <p:nvPr/>
        </p:nvSpPr>
        <p:spPr bwMode="auto">
          <a:xfrm flipH="1">
            <a:off x="11430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2" name="Line 15"/>
          <p:cNvSpPr>
            <a:spLocks noChangeShapeType="1"/>
          </p:cNvSpPr>
          <p:nvPr/>
        </p:nvSpPr>
        <p:spPr bwMode="auto">
          <a:xfrm flipH="1">
            <a:off x="11430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3" name="Line 16"/>
          <p:cNvSpPr>
            <a:spLocks noChangeShapeType="1"/>
          </p:cNvSpPr>
          <p:nvPr/>
        </p:nvSpPr>
        <p:spPr bwMode="auto">
          <a:xfrm>
            <a:off x="12192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4" name="Line 17"/>
          <p:cNvSpPr>
            <a:spLocks noChangeShapeType="1"/>
          </p:cNvSpPr>
          <p:nvPr/>
        </p:nvSpPr>
        <p:spPr bwMode="auto">
          <a:xfrm flipH="1">
            <a:off x="21336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5" name="Line 18"/>
          <p:cNvSpPr>
            <a:spLocks noChangeShapeType="1"/>
          </p:cNvSpPr>
          <p:nvPr/>
        </p:nvSpPr>
        <p:spPr bwMode="auto">
          <a:xfrm>
            <a:off x="33528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6" name="Line 19"/>
          <p:cNvSpPr>
            <a:spLocks noChangeShapeType="1"/>
          </p:cNvSpPr>
          <p:nvPr/>
        </p:nvSpPr>
        <p:spPr bwMode="auto">
          <a:xfrm flipH="1">
            <a:off x="32766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7" name="Line 20"/>
          <p:cNvSpPr>
            <a:spLocks noChangeShapeType="1"/>
          </p:cNvSpPr>
          <p:nvPr/>
        </p:nvSpPr>
        <p:spPr bwMode="auto">
          <a:xfrm flipH="1">
            <a:off x="32766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8" name="Line 21"/>
          <p:cNvSpPr>
            <a:spLocks noChangeShapeType="1"/>
          </p:cNvSpPr>
          <p:nvPr/>
        </p:nvSpPr>
        <p:spPr bwMode="auto">
          <a:xfrm flipH="1">
            <a:off x="21336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09" name="Line 22"/>
          <p:cNvSpPr>
            <a:spLocks noChangeShapeType="1"/>
          </p:cNvSpPr>
          <p:nvPr/>
        </p:nvSpPr>
        <p:spPr bwMode="auto">
          <a:xfrm>
            <a:off x="22098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0" name="Line 23"/>
          <p:cNvSpPr>
            <a:spLocks noChangeShapeType="1"/>
          </p:cNvSpPr>
          <p:nvPr/>
        </p:nvSpPr>
        <p:spPr bwMode="auto">
          <a:xfrm flipH="1">
            <a:off x="11430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1" name="Line 24"/>
          <p:cNvSpPr>
            <a:spLocks noChangeShapeType="1"/>
          </p:cNvSpPr>
          <p:nvPr/>
        </p:nvSpPr>
        <p:spPr bwMode="auto">
          <a:xfrm flipH="1">
            <a:off x="41148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2" name="Line 25"/>
          <p:cNvSpPr>
            <a:spLocks noChangeShapeType="1"/>
          </p:cNvSpPr>
          <p:nvPr/>
        </p:nvSpPr>
        <p:spPr bwMode="auto">
          <a:xfrm>
            <a:off x="41910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3" name="Line 26"/>
          <p:cNvSpPr>
            <a:spLocks noChangeShapeType="1"/>
          </p:cNvSpPr>
          <p:nvPr/>
        </p:nvSpPr>
        <p:spPr bwMode="auto">
          <a:xfrm flipH="1">
            <a:off x="4114800" y="1447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4" name="Line 27"/>
          <p:cNvSpPr>
            <a:spLocks noChangeShapeType="1"/>
          </p:cNvSpPr>
          <p:nvPr/>
        </p:nvSpPr>
        <p:spPr bwMode="auto">
          <a:xfrm>
            <a:off x="33528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5" name="Line 28"/>
          <p:cNvSpPr>
            <a:spLocks noChangeShapeType="1"/>
          </p:cNvSpPr>
          <p:nvPr/>
        </p:nvSpPr>
        <p:spPr bwMode="auto">
          <a:xfrm flipH="1">
            <a:off x="32766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6" name="Line 29"/>
          <p:cNvSpPr>
            <a:spLocks noChangeShapeType="1"/>
          </p:cNvSpPr>
          <p:nvPr/>
        </p:nvSpPr>
        <p:spPr bwMode="auto">
          <a:xfrm flipH="1">
            <a:off x="32766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17" name="Line 30"/>
          <p:cNvSpPr>
            <a:spLocks noChangeShapeType="1"/>
          </p:cNvSpPr>
          <p:nvPr/>
        </p:nvSpPr>
        <p:spPr bwMode="auto">
          <a:xfrm>
            <a:off x="2362200" y="6096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023" name="Rectangle 31"/>
          <p:cNvSpPr>
            <a:spLocks noChangeArrowheads="1"/>
          </p:cNvSpPr>
          <p:nvPr/>
        </p:nvSpPr>
        <p:spPr bwMode="auto">
          <a:xfrm>
            <a:off x="2500313" y="303213"/>
            <a:ext cx="608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50 m</a:t>
            </a:r>
          </a:p>
        </p:txBody>
      </p:sp>
      <p:sp>
        <p:nvSpPr>
          <p:cNvPr id="140319" name="Text Box 32"/>
          <p:cNvSpPr txBox="1">
            <a:spLocks noChangeArrowheads="1"/>
          </p:cNvSpPr>
          <p:nvPr/>
        </p:nvSpPr>
        <p:spPr bwMode="auto">
          <a:xfrm>
            <a:off x="228600" y="2713038"/>
            <a:ext cx="353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/>
              <a:t>Léger and Boucher test, 1980</a:t>
            </a:r>
          </a:p>
        </p:txBody>
      </p:sp>
      <p:sp>
        <p:nvSpPr>
          <p:cNvPr id="140320" name="Arc 33"/>
          <p:cNvSpPr>
            <a:spLocks/>
          </p:cNvSpPr>
          <p:nvPr/>
        </p:nvSpPr>
        <p:spPr bwMode="auto">
          <a:xfrm>
            <a:off x="4954588" y="7651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321" name="Line 34"/>
          <p:cNvSpPr>
            <a:spLocks noChangeShapeType="1"/>
          </p:cNvSpPr>
          <p:nvPr/>
        </p:nvSpPr>
        <p:spPr bwMode="auto">
          <a:xfrm>
            <a:off x="5562600" y="7620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2" name="Line 35"/>
          <p:cNvSpPr>
            <a:spLocks noChangeShapeType="1"/>
          </p:cNvSpPr>
          <p:nvPr/>
        </p:nvSpPr>
        <p:spPr bwMode="auto">
          <a:xfrm>
            <a:off x="5562600" y="21336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3" name="Arc 36"/>
          <p:cNvSpPr>
            <a:spLocks/>
          </p:cNvSpPr>
          <p:nvPr/>
        </p:nvSpPr>
        <p:spPr bwMode="auto">
          <a:xfrm rot="10620000">
            <a:off x="7620000" y="7620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324" name="Line 37"/>
          <p:cNvSpPr>
            <a:spLocks noChangeShapeType="1"/>
          </p:cNvSpPr>
          <p:nvPr/>
        </p:nvSpPr>
        <p:spPr bwMode="auto">
          <a:xfrm flipH="1">
            <a:off x="5562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5" name="Line 38"/>
          <p:cNvSpPr>
            <a:spLocks noChangeShapeType="1"/>
          </p:cNvSpPr>
          <p:nvPr/>
        </p:nvSpPr>
        <p:spPr bwMode="auto">
          <a:xfrm>
            <a:off x="56388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6" name="Line 39"/>
          <p:cNvSpPr>
            <a:spLocks noChangeShapeType="1"/>
          </p:cNvSpPr>
          <p:nvPr/>
        </p:nvSpPr>
        <p:spPr bwMode="auto">
          <a:xfrm flipH="1">
            <a:off x="55626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7" name="Line 40"/>
          <p:cNvSpPr>
            <a:spLocks noChangeShapeType="1"/>
          </p:cNvSpPr>
          <p:nvPr/>
        </p:nvSpPr>
        <p:spPr bwMode="auto">
          <a:xfrm flipH="1">
            <a:off x="60960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8" name="Line 41"/>
          <p:cNvSpPr>
            <a:spLocks noChangeShapeType="1"/>
          </p:cNvSpPr>
          <p:nvPr/>
        </p:nvSpPr>
        <p:spPr bwMode="auto">
          <a:xfrm>
            <a:off x="61722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29" name="Line 42"/>
          <p:cNvSpPr>
            <a:spLocks noChangeShapeType="1"/>
          </p:cNvSpPr>
          <p:nvPr/>
        </p:nvSpPr>
        <p:spPr bwMode="auto">
          <a:xfrm flipH="1">
            <a:off x="60960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0" name="Line 43"/>
          <p:cNvSpPr>
            <a:spLocks noChangeShapeType="1"/>
          </p:cNvSpPr>
          <p:nvPr/>
        </p:nvSpPr>
        <p:spPr bwMode="auto">
          <a:xfrm flipH="1">
            <a:off x="66294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1" name="Line 44"/>
          <p:cNvSpPr>
            <a:spLocks noChangeShapeType="1"/>
          </p:cNvSpPr>
          <p:nvPr/>
        </p:nvSpPr>
        <p:spPr bwMode="auto">
          <a:xfrm>
            <a:off x="6705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2" name="Line 45"/>
          <p:cNvSpPr>
            <a:spLocks noChangeShapeType="1"/>
          </p:cNvSpPr>
          <p:nvPr/>
        </p:nvSpPr>
        <p:spPr bwMode="auto">
          <a:xfrm flipH="1">
            <a:off x="66294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3" name="Line 46"/>
          <p:cNvSpPr>
            <a:spLocks noChangeShapeType="1"/>
          </p:cNvSpPr>
          <p:nvPr/>
        </p:nvSpPr>
        <p:spPr bwMode="auto">
          <a:xfrm flipH="1">
            <a:off x="5029200" y="68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4" name="Line 47"/>
          <p:cNvSpPr>
            <a:spLocks noChangeShapeType="1"/>
          </p:cNvSpPr>
          <p:nvPr/>
        </p:nvSpPr>
        <p:spPr bwMode="auto">
          <a:xfrm>
            <a:off x="5105400" y="68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5" name="Line 48"/>
          <p:cNvSpPr>
            <a:spLocks noChangeShapeType="1"/>
          </p:cNvSpPr>
          <p:nvPr/>
        </p:nvSpPr>
        <p:spPr bwMode="auto">
          <a:xfrm flipH="1">
            <a:off x="5029200" y="838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6" name="Line 49"/>
          <p:cNvSpPr>
            <a:spLocks noChangeShapeType="1"/>
          </p:cNvSpPr>
          <p:nvPr/>
        </p:nvSpPr>
        <p:spPr bwMode="auto">
          <a:xfrm flipH="1">
            <a:off x="4800600" y="1066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7" name="Line 50"/>
          <p:cNvSpPr>
            <a:spLocks noChangeShapeType="1"/>
          </p:cNvSpPr>
          <p:nvPr/>
        </p:nvSpPr>
        <p:spPr bwMode="auto">
          <a:xfrm>
            <a:off x="4876800" y="1066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8" name="Line 51"/>
          <p:cNvSpPr>
            <a:spLocks noChangeShapeType="1"/>
          </p:cNvSpPr>
          <p:nvPr/>
        </p:nvSpPr>
        <p:spPr bwMode="auto">
          <a:xfrm flipH="1">
            <a:off x="4800600" y="1219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39" name="Line 52"/>
          <p:cNvSpPr>
            <a:spLocks noChangeShapeType="1"/>
          </p:cNvSpPr>
          <p:nvPr/>
        </p:nvSpPr>
        <p:spPr bwMode="auto">
          <a:xfrm flipH="1">
            <a:off x="4800600" y="1676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0" name="Line 53"/>
          <p:cNvSpPr>
            <a:spLocks noChangeShapeType="1"/>
          </p:cNvSpPr>
          <p:nvPr/>
        </p:nvSpPr>
        <p:spPr bwMode="auto">
          <a:xfrm>
            <a:off x="4876800" y="1676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1" name="Line 54"/>
          <p:cNvSpPr>
            <a:spLocks noChangeShapeType="1"/>
          </p:cNvSpPr>
          <p:nvPr/>
        </p:nvSpPr>
        <p:spPr bwMode="auto">
          <a:xfrm flipH="1">
            <a:off x="4800600" y="1828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2" name="Line 55"/>
          <p:cNvSpPr>
            <a:spLocks noChangeShapeType="1"/>
          </p:cNvSpPr>
          <p:nvPr/>
        </p:nvSpPr>
        <p:spPr bwMode="auto">
          <a:xfrm flipH="1">
            <a:off x="51054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3" name="Line 56"/>
          <p:cNvSpPr>
            <a:spLocks noChangeShapeType="1"/>
          </p:cNvSpPr>
          <p:nvPr/>
        </p:nvSpPr>
        <p:spPr bwMode="auto">
          <a:xfrm>
            <a:off x="51816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4" name="Line 57"/>
          <p:cNvSpPr>
            <a:spLocks noChangeShapeType="1"/>
          </p:cNvSpPr>
          <p:nvPr/>
        </p:nvSpPr>
        <p:spPr bwMode="auto">
          <a:xfrm flipH="1">
            <a:off x="5105400" y="2209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5" name="Line 58"/>
          <p:cNvSpPr>
            <a:spLocks noChangeShapeType="1"/>
          </p:cNvSpPr>
          <p:nvPr/>
        </p:nvSpPr>
        <p:spPr bwMode="auto">
          <a:xfrm flipH="1">
            <a:off x="56388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6" name="Line 59"/>
          <p:cNvSpPr>
            <a:spLocks noChangeShapeType="1"/>
          </p:cNvSpPr>
          <p:nvPr/>
        </p:nvSpPr>
        <p:spPr bwMode="auto">
          <a:xfrm>
            <a:off x="57150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7" name="Line 60"/>
          <p:cNvSpPr>
            <a:spLocks noChangeShapeType="1"/>
          </p:cNvSpPr>
          <p:nvPr/>
        </p:nvSpPr>
        <p:spPr bwMode="auto">
          <a:xfrm flipH="1">
            <a:off x="56388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8" name="Line 61"/>
          <p:cNvSpPr>
            <a:spLocks noChangeShapeType="1"/>
          </p:cNvSpPr>
          <p:nvPr/>
        </p:nvSpPr>
        <p:spPr bwMode="auto">
          <a:xfrm flipH="1">
            <a:off x="62484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49" name="Line 62"/>
          <p:cNvSpPr>
            <a:spLocks noChangeShapeType="1"/>
          </p:cNvSpPr>
          <p:nvPr/>
        </p:nvSpPr>
        <p:spPr bwMode="auto">
          <a:xfrm>
            <a:off x="63246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0" name="Line 63"/>
          <p:cNvSpPr>
            <a:spLocks noChangeShapeType="1"/>
          </p:cNvSpPr>
          <p:nvPr/>
        </p:nvSpPr>
        <p:spPr bwMode="auto">
          <a:xfrm flipH="1">
            <a:off x="62484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1" name="Line 64"/>
          <p:cNvSpPr>
            <a:spLocks noChangeShapeType="1"/>
          </p:cNvSpPr>
          <p:nvPr/>
        </p:nvSpPr>
        <p:spPr bwMode="auto">
          <a:xfrm flipH="1">
            <a:off x="68580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2" name="Line 65"/>
          <p:cNvSpPr>
            <a:spLocks noChangeShapeType="1"/>
          </p:cNvSpPr>
          <p:nvPr/>
        </p:nvSpPr>
        <p:spPr bwMode="auto">
          <a:xfrm>
            <a:off x="69342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3" name="Line 66"/>
          <p:cNvSpPr>
            <a:spLocks noChangeShapeType="1"/>
          </p:cNvSpPr>
          <p:nvPr/>
        </p:nvSpPr>
        <p:spPr bwMode="auto">
          <a:xfrm flipH="1">
            <a:off x="68580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4" name="Line 67"/>
          <p:cNvSpPr>
            <a:spLocks noChangeShapeType="1"/>
          </p:cNvSpPr>
          <p:nvPr/>
        </p:nvSpPr>
        <p:spPr bwMode="auto">
          <a:xfrm flipH="1">
            <a:off x="73914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5" name="Line 68"/>
          <p:cNvSpPr>
            <a:spLocks noChangeShapeType="1"/>
          </p:cNvSpPr>
          <p:nvPr/>
        </p:nvSpPr>
        <p:spPr bwMode="auto">
          <a:xfrm>
            <a:off x="74676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6" name="Line 69"/>
          <p:cNvSpPr>
            <a:spLocks noChangeShapeType="1"/>
          </p:cNvSpPr>
          <p:nvPr/>
        </p:nvSpPr>
        <p:spPr bwMode="auto">
          <a:xfrm flipH="1">
            <a:off x="73914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7" name="Line 70"/>
          <p:cNvSpPr>
            <a:spLocks noChangeShapeType="1"/>
          </p:cNvSpPr>
          <p:nvPr/>
        </p:nvSpPr>
        <p:spPr bwMode="auto">
          <a:xfrm flipH="1">
            <a:off x="72390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8" name="Line 71"/>
          <p:cNvSpPr>
            <a:spLocks noChangeShapeType="1"/>
          </p:cNvSpPr>
          <p:nvPr/>
        </p:nvSpPr>
        <p:spPr bwMode="auto">
          <a:xfrm>
            <a:off x="73152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59" name="Line 72"/>
          <p:cNvSpPr>
            <a:spLocks noChangeShapeType="1"/>
          </p:cNvSpPr>
          <p:nvPr/>
        </p:nvSpPr>
        <p:spPr bwMode="auto">
          <a:xfrm flipH="1">
            <a:off x="72390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0" name="Line 73"/>
          <p:cNvSpPr>
            <a:spLocks noChangeShapeType="1"/>
          </p:cNvSpPr>
          <p:nvPr/>
        </p:nvSpPr>
        <p:spPr bwMode="auto">
          <a:xfrm flipH="1">
            <a:off x="77724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1" name="Line 74"/>
          <p:cNvSpPr>
            <a:spLocks noChangeShapeType="1"/>
          </p:cNvSpPr>
          <p:nvPr/>
        </p:nvSpPr>
        <p:spPr bwMode="auto">
          <a:xfrm>
            <a:off x="7848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2" name="Line 75"/>
          <p:cNvSpPr>
            <a:spLocks noChangeShapeType="1"/>
          </p:cNvSpPr>
          <p:nvPr/>
        </p:nvSpPr>
        <p:spPr bwMode="auto">
          <a:xfrm flipH="1">
            <a:off x="77724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3" name="Line 76"/>
          <p:cNvSpPr>
            <a:spLocks noChangeShapeType="1"/>
          </p:cNvSpPr>
          <p:nvPr/>
        </p:nvSpPr>
        <p:spPr bwMode="auto">
          <a:xfrm flipH="1">
            <a:off x="8229600" y="914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4" name="Line 77"/>
          <p:cNvSpPr>
            <a:spLocks noChangeShapeType="1"/>
          </p:cNvSpPr>
          <p:nvPr/>
        </p:nvSpPr>
        <p:spPr bwMode="auto">
          <a:xfrm>
            <a:off x="8305800" y="914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5" name="Line 78"/>
          <p:cNvSpPr>
            <a:spLocks noChangeShapeType="1"/>
          </p:cNvSpPr>
          <p:nvPr/>
        </p:nvSpPr>
        <p:spPr bwMode="auto">
          <a:xfrm flipH="1">
            <a:off x="8229600" y="1066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6" name="Line 79"/>
          <p:cNvSpPr>
            <a:spLocks noChangeShapeType="1"/>
          </p:cNvSpPr>
          <p:nvPr/>
        </p:nvSpPr>
        <p:spPr bwMode="auto">
          <a:xfrm flipH="1">
            <a:off x="8382000" y="1524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7" name="Line 80"/>
          <p:cNvSpPr>
            <a:spLocks noChangeShapeType="1"/>
          </p:cNvSpPr>
          <p:nvPr/>
        </p:nvSpPr>
        <p:spPr bwMode="auto">
          <a:xfrm>
            <a:off x="8458200" y="1524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8" name="Line 81"/>
          <p:cNvSpPr>
            <a:spLocks noChangeShapeType="1"/>
          </p:cNvSpPr>
          <p:nvPr/>
        </p:nvSpPr>
        <p:spPr bwMode="auto">
          <a:xfrm flipH="1">
            <a:off x="8382000" y="1676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69" name="Line 82"/>
          <p:cNvSpPr>
            <a:spLocks noChangeShapeType="1"/>
          </p:cNvSpPr>
          <p:nvPr/>
        </p:nvSpPr>
        <p:spPr bwMode="auto">
          <a:xfrm flipH="1">
            <a:off x="80010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70" name="Line 83"/>
          <p:cNvSpPr>
            <a:spLocks noChangeShapeType="1"/>
          </p:cNvSpPr>
          <p:nvPr/>
        </p:nvSpPr>
        <p:spPr bwMode="auto">
          <a:xfrm>
            <a:off x="80772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71" name="Line 84"/>
          <p:cNvSpPr>
            <a:spLocks noChangeShapeType="1"/>
          </p:cNvSpPr>
          <p:nvPr/>
        </p:nvSpPr>
        <p:spPr bwMode="auto">
          <a:xfrm flipH="1">
            <a:off x="8001000" y="2209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72" name="Line 85"/>
          <p:cNvSpPr>
            <a:spLocks noChangeShapeType="1"/>
          </p:cNvSpPr>
          <p:nvPr/>
        </p:nvSpPr>
        <p:spPr bwMode="auto">
          <a:xfrm>
            <a:off x="6858000" y="6096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078" name="Rectangle 86"/>
          <p:cNvSpPr>
            <a:spLocks noChangeArrowheads="1"/>
          </p:cNvSpPr>
          <p:nvPr/>
        </p:nvSpPr>
        <p:spPr bwMode="auto">
          <a:xfrm>
            <a:off x="6781800" y="152400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20 m</a:t>
            </a:r>
          </a:p>
        </p:txBody>
      </p:sp>
      <p:sp>
        <p:nvSpPr>
          <p:cNvPr id="140374" name="Text Box 87"/>
          <p:cNvSpPr txBox="1">
            <a:spLocks noChangeArrowheads="1"/>
          </p:cNvSpPr>
          <p:nvPr/>
        </p:nvSpPr>
        <p:spPr bwMode="auto">
          <a:xfrm>
            <a:off x="3948113" y="2667000"/>
            <a:ext cx="5147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dirty="0"/>
              <a:t>VAM-EVAL Tests (Cazorla and Léger, 1993)</a:t>
            </a:r>
          </a:p>
        </p:txBody>
      </p:sp>
      <p:sp>
        <p:nvSpPr>
          <p:cNvPr id="140375" name="Text Box 88"/>
          <p:cNvSpPr txBox="1">
            <a:spLocks noChangeArrowheads="1"/>
          </p:cNvSpPr>
          <p:nvPr/>
        </p:nvSpPr>
        <p:spPr bwMode="auto">
          <a:xfrm>
            <a:off x="1185863" y="1116013"/>
            <a:ext cx="2386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/>
              <a:t>2 minute stages</a:t>
            </a:r>
          </a:p>
          <a:p>
            <a:pPr algn="ctr" eaLnBrk="0" hangingPunct="0"/>
            <a:r>
              <a:rPr lang="fr-FR" sz="1600" b="1"/>
              <a:t>Stage increase : 1km/h</a:t>
            </a:r>
          </a:p>
        </p:txBody>
      </p:sp>
      <p:sp>
        <p:nvSpPr>
          <p:cNvPr id="140376" name="Text Box 89"/>
          <p:cNvSpPr txBox="1">
            <a:spLocks noChangeArrowheads="1"/>
          </p:cNvSpPr>
          <p:nvPr/>
        </p:nvSpPr>
        <p:spPr bwMode="auto">
          <a:xfrm>
            <a:off x="5272088" y="1125538"/>
            <a:ext cx="2613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/>
              <a:t>1 minute stages</a:t>
            </a:r>
          </a:p>
          <a:p>
            <a:pPr algn="ctr" eaLnBrk="0" hangingPunct="0"/>
            <a:r>
              <a:rPr lang="fr-FR" sz="1600" b="1"/>
              <a:t>Stage increase : 1/2 km/h</a:t>
            </a:r>
          </a:p>
        </p:txBody>
      </p:sp>
      <p:sp>
        <p:nvSpPr>
          <p:cNvPr id="140377" name="Text Box 91"/>
          <p:cNvSpPr txBox="1">
            <a:spLocks noChangeArrowheads="1"/>
          </p:cNvSpPr>
          <p:nvPr/>
        </p:nvSpPr>
        <p:spPr bwMode="auto">
          <a:xfrm>
            <a:off x="4724400" y="6216650"/>
            <a:ext cx="354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/>
              <a:t>With and without HR monitors</a:t>
            </a:r>
          </a:p>
        </p:txBody>
      </p:sp>
      <p:sp>
        <p:nvSpPr>
          <p:cNvPr id="140378" name="Text Box 93"/>
          <p:cNvSpPr txBox="1">
            <a:spLocks noChangeArrowheads="1"/>
          </p:cNvSpPr>
          <p:nvPr/>
        </p:nvSpPr>
        <p:spPr bwMode="auto">
          <a:xfrm>
            <a:off x="107049" y="5932488"/>
            <a:ext cx="36006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dirty="0" err="1" smtClean="0"/>
              <a:t>University</a:t>
            </a:r>
            <a:r>
              <a:rPr lang="fr-FR" sz="2000" dirty="0" smtClean="0"/>
              <a:t> of </a:t>
            </a:r>
            <a:r>
              <a:rPr lang="fr-FR" sz="2000" dirty="0"/>
              <a:t>Bordeaux 2 test, </a:t>
            </a:r>
          </a:p>
          <a:p>
            <a:pPr algn="ctr" eaLnBrk="0" hangingPunct="0"/>
            <a:r>
              <a:rPr lang="fr-FR" sz="2000" dirty="0"/>
              <a:t>Cazorla (1992)</a:t>
            </a:r>
          </a:p>
        </p:txBody>
      </p:sp>
      <p:sp>
        <p:nvSpPr>
          <p:cNvPr id="140379" name="Arc 94"/>
          <p:cNvSpPr>
            <a:spLocks/>
          </p:cNvSpPr>
          <p:nvPr/>
        </p:nvSpPr>
        <p:spPr bwMode="auto">
          <a:xfrm>
            <a:off x="652463" y="40798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380" name="Line 95"/>
          <p:cNvSpPr>
            <a:spLocks noChangeShapeType="1"/>
          </p:cNvSpPr>
          <p:nvPr/>
        </p:nvSpPr>
        <p:spPr bwMode="auto">
          <a:xfrm>
            <a:off x="1258888" y="40767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1" name="Line 96"/>
          <p:cNvSpPr>
            <a:spLocks noChangeShapeType="1"/>
          </p:cNvSpPr>
          <p:nvPr/>
        </p:nvSpPr>
        <p:spPr bwMode="auto">
          <a:xfrm>
            <a:off x="1258888" y="54483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2" name="Arc 97"/>
          <p:cNvSpPr>
            <a:spLocks/>
          </p:cNvSpPr>
          <p:nvPr/>
        </p:nvSpPr>
        <p:spPr bwMode="auto">
          <a:xfrm rot="10620000">
            <a:off x="3316288" y="40767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0383" name="Line 98"/>
          <p:cNvSpPr>
            <a:spLocks noChangeShapeType="1"/>
          </p:cNvSpPr>
          <p:nvPr/>
        </p:nvSpPr>
        <p:spPr bwMode="auto">
          <a:xfrm flipH="1">
            <a:off x="1258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4" name="Line 99"/>
          <p:cNvSpPr>
            <a:spLocks noChangeShapeType="1"/>
          </p:cNvSpPr>
          <p:nvPr/>
        </p:nvSpPr>
        <p:spPr bwMode="auto">
          <a:xfrm>
            <a:off x="13350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5" name="Line 100"/>
          <p:cNvSpPr>
            <a:spLocks noChangeShapeType="1"/>
          </p:cNvSpPr>
          <p:nvPr/>
        </p:nvSpPr>
        <p:spPr bwMode="auto">
          <a:xfrm flipH="1">
            <a:off x="12588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6" name="Line 101"/>
          <p:cNvSpPr>
            <a:spLocks noChangeShapeType="1"/>
          </p:cNvSpPr>
          <p:nvPr/>
        </p:nvSpPr>
        <p:spPr bwMode="auto">
          <a:xfrm flipH="1">
            <a:off x="17922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7" name="Line 102"/>
          <p:cNvSpPr>
            <a:spLocks noChangeShapeType="1"/>
          </p:cNvSpPr>
          <p:nvPr/>
        </p:nvSpPr>
        <p:spPr bwMode="auto">
          <a:xfrm>
            <a:off x="18684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8" name="Line 103"/>
          <p:cNvSpPr>
            <a:spLocks noChangeShapeType="1"/>
          </p:cNvSpPr>
          <p:nvPr/>
        </p:nvSpPr>
        <p:spPr bwMode="auto">
          <a:xfrm flipH="1">
            <a:off x="17922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89" name="Line 104"/>
          <p:cNvSpPr>
            <a:spLocks noChangeShapeType="1"/>
          </p:cNvSpPr>
          <p:nvPr/>
        </p:nvSpPr>
        <p:spPr bwMode="auto">
          <a:xfrm flipH="1">
            <a:off x="23256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0" name="Line 105"/>
          <p:cNvSpPr>
            <a:spLocks noChangeShapeType="1"/>
          </p:cNvSpPr>
          <p:nvPr/>
        </p:nvSpPr>
        <p:spPr bwMode="auto">
          <a:xfrm>
            <a:off x="2401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1" name="Line 106"/>
          <p:cNvSpPr>
            <a:spLocks noChangeShapeType="1"/>
          </p:cNvSpPr>
          <p:nvPr/>
        </p:nvSpPr>
        <p:spPr bwMode="auto">
          <a:xfrm flipH="1">
            <a:off x="23256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2" name="Line 107"/>
          <p:cNvSpPr>
            <a:spLocks noChangeShapeType="1"/>
          </p:cNvSpPr>
          <p:nvPr/>
        </p:nvSpPr>
        <p:spPr bwMode="auto">
          <a:xfrm flipH="1">
            <a:off x="725488" y="4000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3" name="Line 108"/>
          <p:cNvSpPr>
            <a:spLocks noChangeShapeType="1"/>
          </p:cNvSpPr>
          <p:nvPr/>
        </p:nvSpPr>
        <p:spPr bwMode="auto">
          <a:xfrm>
            <a:off x="801688" y="4000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4" name="Line 109"/>
          <p:cNvSpPr>
            <a:spLocks noChangeShapeType="1"/>
          </p:cNvSpPr>
          <p:nvPr/>
        </p:nvSpPr>
        <p:spPr bwMode="auto">
          <a:xfrm flipH="1">
            <a:off x="725488" y="4152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5" name="Line 110"/>
          <p:cNvSpPr>
            <a:spLocks noChangeShapeType="1"/>
          </p:cNvSpPr>
          <p:nvPr/>
        </p:nvSpPr>
        <p:spPr bwMode="auto">
          <a:xfrm flipH="1">
            <a:off x="496888" y="4381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6" name="Line 111"/>
          <p:cNvSpPr>
            <a:spLocks noChangeShapeType="1"/>
          </p:cNvSpPr>
          <p:nvPr/>
        </p:nvSpPr>
        <p:spPr bwMode="auto">
          <a:xfrm>
            <a:off x="573088" y="4381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7" name="Line 112"/>
          <p:cNvSpPr>
            <a:spLocks noChangeShapeType="1"/>
          </p:cNvSpPr>
          <p:nvPr/>
        </p:nvSpPr>
        <p:spPr bwMode="auto">
          <a:xfrm flipH="1">
            <a:off x="496888" y="4533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8" name="Line 113"/>
          <p:cNvSpPr>
            <a:spLocks noChangeShapeType="1"/>
          </p:cNvSpPr>
          <p:nvPr/>
        </p:nvSpPr>
        <p:spPr bwMode="auto">
          <a:xfrm flipH="1">
            <a:off x="496888" y="4991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399" name="Line 114"/>
          <p:cNvSpPr>
            <a:spLocks noChangeShapeType="1"/>
          </p:cNvSpPr>
          <p:nvPr/>
        </p:nvSpPr>
        <p:spPr bwMode="auto">
          <a:xfrm>
            <a:off x="573088" y="4991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0" name="Line 115"/>
          <p:cNvSpPr>
            <a:spLocks noChangeShapeType="1"/>
          </p:cNvSpPr>
          <p:nvPr/>
        </p:nvSpPr>
        <p:spPr bwMode="auto">
          <a:xfrm flipH="1">
            <a:off x="496888" y="5143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1" name="Line 116"/>
          <p:cNvSpPr>
            <a:spLocks noChangeShapeType="1"/>
          </p:cNvSpPr>
          <p:nvPr/>
        </p:nvSpPr>
        <p:spPr bwMode="auto">
          <a:xfrm flipH="1">
            <a:off x="8016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2" name="Line 117"/>
          <p:cNvSpPr>
            <a:spLocks noChangeShapeType="1"/>
          </p:cNvSpPr>
          <p:nvPr/>
        </p:nvSpPr>
        <p:spPr bwMode="auto">
          <a:xfrm>
            <a:off x="8778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3" name="Line 118"/>
          <p:cNvSpPr>
            <a:spLocks noChangeShapeType="1"/>
          </p:cNvSpPr>
          <p:nvPr/>
        </p:nvSpPr>
        <p:spPr bwMode="auto">
          <a:xfrm flipH="1">
            <a:off x="801688" y="5524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4" name="Line 119"/>
          <p:cNvSpPr>
            <a:spLocks noChangeShapeType="1"/>
          </p:cNvSpPr>
          <p:nvPr/>
        </p:nvSpPr>
        <p:spPr bwMode="auto">
          <a:xfrm flipH="1">
            <a:off x="13350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5" name="Line 120"/>
          <p:cNvSpPr>
            <a:spLocks noChangeShapeType="1"/>
          </p:cNvSpPr>
          <p:nvPr/>
        </p:nvSpPr>
        <p:spPr bwMode="auto">
          <a:xfrm>
            <a:off x="14112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6" name="Line 121"/>
          <p:cNvSpPr>
            <a:spLocks noChangeShapeType="1"/>
          </p:cNvSpPr>
          <p:nvPr/>
        </p:nvSpPr>
        <p:spPr bwMode="auto">
          <a:xfrm flipH="1">
            <a:off x="13350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7" name="Line 122"/>
          <p:cNvSpPr>
            <a:spLocks noChangeShapeType="1"/>
          </p:cNvSpPr>
          <p:nvPr/>
        </p:nvSpPr>
        <p:spPr bwMode="auto">
          <a:xfrm flipH="1">
            <a:off x="19446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8" name="Line 123"/>
          <p:cNvSpPr>
            <a:spLocks noChangeShapeType="1"/>
          </p:cNvSpPr>
          <p:nvPr/>
        </p:nvSpPr>
        <p:spPr bwMode="auto">
          <a:xfrm>
            <a:off x="20208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09" name="Line 124"/>
          <p:cNvSpPr>
            <a:spLocks noChangeShapeType="1"/>
          </p:cNvSpPr>
          <p:nvPr/>
        </p:nvSpPr>
        <p:spPr bwMode="auto">
          <a:xfrm flipH="1">
            <a:off x="19446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0" name="Line 125"/>
          <p:cNvSpPr>
            <a:spLocks noChangeShapeType="1"/>
          </p:cNvSpPr>
          <p:nvPr/>
        </p:nvSpPr>
        <p:spPr bwMode="auto">
          <a:xfrm flipH="1">
            <a:off x="25542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1" name="Line 126"/>
          <p:cNvSpPr>
            <a:spLocks noChangeShapeType="1"/>
          </p:cNvSpPr>
          <p:nvPr/>
        </p:nvSpPr>
        <p:spPr bwMode="auto">
          <a:xfrm>
            <a:off x="26304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2" name="Line 127"/>
          <p:cNvSpPr>
            <a:spLocks noChangeShapeType="1"/>
          </p:cNvSpPr>
          <p:nvPr/>
        </p:nvSpPr>
        <p:spPr bwMode="auto">
          <a:xfrm flipH="1">
            <a:off x="25542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3" name="Line 128"/>
          <p:cNvSpPr>
            <a:spLocks noChangeShapeType="1"/>
          </p:cNvSpPr>
          <p:nvPr/>
        </p:nvSpPr>
        <p:spPr bwMode="auto">
          <a:xfrm flipH="1">
            <a:off x="30876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4" name="Line 129"/>
          <p:cNvSpPr>
            <a:spLocks noChangeShapeType="1"/>
          </p:cNvSpPr>
          <p:nvPr/>
        </p:nvSpPr>
        <p:spPr bwMode="auto">
          <a:xfrm>
            <a:off x="31638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5" name="Line 130"/>
          <p:cNvSpPr>
            <a:spLocks noChangeShapeType="1"/>
          </p:cNvSpPr>
          <p:nvPr/>
        </p:nvSpPr>
        <p:spPr bwMode="auto">
          <a:xfrm flipH="1">
            <a:off x="30876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6" name="Line 131"/>
          <p:cNvSpPr>
            <a:spLocks noChangeShapeType="1"/>
          </p:cNvSpPr>
          <p:nvPr/>
        </p:nvSpPr>
        <p:spPr bwMode="auto">
          <a:xfrm flipH="1">
            <a:off x="29352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7" name="Line 132"/>
          <p:cNvSpPr>
            <a:spLocks noChangeShapeType="1"/>
          </p:cNvSpPr>
          <p:nvPr/>
        </p:nvSpPr>
        <p:spPr bwMode="auto">
          <a:xfrm>
            <a:off x="30114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8" name="Line 133"/>
          <p:cNvSpPr>
            <a:spLocks noChangeShapeType="1"/>
          </p:cNvSpPr>
          <p:nvPr/>
        </p:nvSpPr>
        <p:spPr bwMode="auto">
          <a:xfrm flipH="1">
            <a:off x="29352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19" name="Line 134"/>
          <p:cNvSpPr>
            <a:spLocks noChangeShapeType="1"/>
          </p:cNvSpPr>
          <p:nvPr/>
        </p:nvSpPr>
        <p:spPr bwMode="auto">
          <a:xfrm flipH="1">
            <a:off x="34686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0" name="Line 135"/>
          <p:cNvSpPr>
            <a:spLocks noChangeShapeType="1"/>
          </p:cNvSpPr>
          <p:nvPr/>
        </p:nvSpPr>
        <p:spPr bwMode="auto">
          <a:xfrm>
            <a:off x="3544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1" name="Line 136"/>
          <p:cNvSpPr>
            <a:spLocks noChangeShapeType="1"/>
          </p:cNvSpPr>
          <p:nvPr/>
        </p:nvSpPr>
        <p:spPr bwMode="auto">
          <a:xfrm flipH="1">
            <a:off x="34686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2" name="Line 137"/>
          <p:cNvSpPr>
            <a:spLocks noChangeShapeType="1"/>
          </p:cNvSpPr>
          <p:nvPr/>
        </p:nvSpPr>
        <p:spPr bwMode="auto">
          <a:xfrm flipH="1">
            <a:off x="3925888" y="4229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3" name="Line 138"/>
          <p:cNvSpPr>
            <a:spLocks noChangeShapeType="1"/>
          </p:cNvSpPr>
          <p:nvPr/>
        </p:nvSpPr>
        <p:spPr bwMode="auto">
          <a:xfrm>
            <a:off x="4002088" y="4229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4" name="Line 139"/>
          <p:cNvSpPr>
            <a:spLocks noChangeShapeType="1"/>
          </p:cNvSpPr>
          <p:nvPr/>
        </p:nvSpPr>
        <p:spPr bwMode="auto">
          <a:xfrm flipH="1">
            <a:off x="3925888" y="4381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5" name="Line 140"/>
          <p:cNvSpPr>
            <a:spLocks noChangeShapeType="1"/>
          </p:cNvSpPr>
          <p:nvPr/>
        </p:nvSpPr>
        <p:spPr bwMode="auto">
          <a:xfrm flipH="1">
            <a:off x="4078288" y="48387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6" name="Line 141"/>
          <p:cNvSpPr>
            <a:spLocks noChangeShapeType="1"/>
          </p:cNvSpPr>
          <p:nvPr/>
        </p:nvSpPr>
        <p:spPr bwMode="auto">
          <a:xfrm>
            <a:off x="4154488" y="48387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7" name="Line 142"/>
          <p:cNvSpPr>
            <a:spLocks noChangeShapeType="1"/>
          </p:cNvSpPr>
          <p:nvPr/>
        </p:nvSpPr>
        <p:spPr bwMode="auto">
          <a:xfrm flipH="1">
            <a:off x="4078288" y="49911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8" name="Line 143"/>
          <p:cNvSpPr>
            <a:spLocks noChangeShapeType="1"/>
          </p:cNvSpPr>
          <p:nvPr/>
        </p:nvSpPr>
        <p:spPr bwMode="auto">
          <a:xfrm flipH="1">
            <a:off x="36972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29" name="Line 144"/>
          <p:cNvSpPr>
            <a:spLocks noChangeShapeType="1"/>
          </p:cNvSpPr>
          <p:nvPr/>
        </p:nvSpPr>
        <p:spPr bwMode="auto">
          <a:xfrm>
            <a:off x="37734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30" name="Line 145"/>
          <p:cNvSpPr>
            <a:spLocks noChangeShapeType="1"/>
          </p:cNvSpPr>
          <p:nvPr/>
        </p:nvSpPr>
        <p:spPr bwMode="auto">
          <a:xfrm flipH="1">
            <a:off x="3697288" y="5524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431" name="Line 146"/>
          <p:cNvSpPr>
            <a:spLocks noChangeShapeType="1"/>
          </p:cNvSpPr>
          <p:nvPr/>
        </p:nvSpPr>
        <p:spPr bwMode="auto">
          <a:xfrm>
            <a:off x="2554288" y="39243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139" name="Rectangle 147"/>
          <p:cNvSpPr>
            <a:spLocks noChangeArrowheads="1"/>
          </p:cNvSpPr>
          <p:nvPr/>
        </p:nvSpPr>
        <p:spPr bwMode="auto">
          <a:xfrm>
            <a:off x="2478088" y="3467100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20 m</a:t>
            </a:r>
          </a:p>
        </p:txBody>
      </p:sp>
      <p:sp>
        <p:nvSpPr>
          <p:cNvPr id="140433" name="Text Box 148"/>
          <p:cNvSpPr txBox="1">
            <a:spLocks noChangeArrowheads="1"/>
          </p:cNvSpPr>
          <p:nvPr/>
        </p:nvSpPr>
        <p:spPr bwMode="auto">
          <a:xfrm>
            <a:off x="1012825" y="4316413"/>
            <a:ext cx="27828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/>
              <a:t>3 min stages, 1min rest </a:t>
            </a:r>
          </a:p>
          <a:p>
            <a:pPr algn="ctr" eaLnBrk="0" hangingPunct="0"/>
            <a:r>
              <a:rPr lang="fr-FR" sz="1600" b="1"/>
              <a:t>Speed : 8,10,12, 13, 14, 15, </a:t>
            </a:r>
          </a:p>
          <a:p>
            <a:pPr algn="ctr" eaLnBrk="0" hangingPunct="0"/>
            <a:r>
              <a:rPr lang="fr-FR" sz="1600" b="1"/>
              <a:t>16, 17, 18…km/h </a:t>
            </a:r>
          </a:p>
        </p:txBody>
      </p:sp>
      <p:pic>
        <p:nvPicPr>
          <p:cNvPr id="140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3109913"/>
            <a:ext cx="2852738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505200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505200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1722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2957513" y="3503613"/>
            <a:ext cx="268287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endParaRPr lang="fr-FR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141317" name="Line 6"/>
          <p:cNvSpPr>
            <a:spLocks noChangeShapeType="1"/>
          </p:cNvSpPr>
          <p:nvPr/>
        </p:nvSpPr>
        <p:spPr bwMode="auto">
          <a:xfrm>
            <a:off x="2133600" y="3505200"/>
            <a:ext cx="0" cy="2667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18" name="Line 7"/>
          <p:cNvSpPr>
            <a:spLocks noChangeShapeType="1"/>
          </p:cNvSpPr>
          <p:nvPr/>
        </p:nvSpPr>
        <p:spPr bwMode="auto">
          <a:xfrm>
            <a:off x="6477000" y="3505200"/>
            <a:ext cx="0" cy="2667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19" name="Line 8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0" name="Line 9"/>
          <p:cNvSpPr>
            <a:spLocks noChangeShapeType="1"/>
          </p:cNvSpPr>
          <p:nvPr/>
        </p:nvSpPr>
        <p:spPr bwMode="auto">
          <a:xfrm>
            <a:off x="4267200" y="1905000"/>
            <a:ext cx="0" cy="4267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1" name="Oval 10"/>
          <p:cNvSpPr>
            <a:spLocks noChangeArrowheads="1"/>
          </p:cNvSpPr>
          <p:nvPr/>
        </p:nvSpPr>
        <p:spPr bwMode="auto">
          <a:xfrm>
            <a:off x="3200400" y="2971800"/>
            <a:ext cx="2133600" cy="21336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  <a:latin typeface="Bookman Old Style" pitchFamily="-72" charset="0"/>
            </a:endParaRPr>
          </a:p>
        </p:txBody>
      </p:sp>
      <p:sp>
        <p:nvSpPr>
          <p:cNvPr id="141322" name="Line 11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3" name="Line 12"/>
          <p:cNvSpPr>
            <a:spLocks noChangeShapeType="1"/>
          </p:cNvSpPr>
          <p:nvPr/>
        </p:nvSpPr>
        <p:spPr bwMode="auto">
          <a:xfrm flipH="1" flipV="1">
            <a:off x="762000" y="4267200"/>
            <a:ext cx="1371600" cy="685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4" name="Text Box 13"/>
          <p:cNvSpPr txBox="1">
            <a:spLocks noChangeArrowheads="1"/>
          </p:cNvSpPr>
          <p:nvPr/>
        </p:nvSpPr>
        <p:spPr bwMode="auto">
          <a:xfrm>
            <a:off x="2133600" y="48006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38.20 m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25" name="Line 14"/>
          <p:cNvSpPr>
            <a:spLocks noChangeShapeType="1"/>
          </p:cNvSpPr>
          <p:nvPr/>
        </p:nvSpPr>
        <p:spPr bwMode="auto">
          <a:xfrm flipV="1">
            <a:off x="2514600" y="3581400"/>
            <a:ext cx="0" cy="11430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6" name="Line 15"/>
          <p:cNvSpPr>
            <a:spLocks noChangeShapeType="1"/>
          </p:cNvSpPr>
          <p:nvPr/>
        </p:nvSpPr>
        <p:spPr bwMode="auto">
          <a:xfrm>
            <a:off x="2514600" y="5029200"/>
            <a:ext cx="0" cy="11430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7" name="Text Box 16"/>
          <p:cNvSpPr txBox="1">
            <a:spLocks noChangeArrowheads="1"/>
          </p:cNvSpPr>
          <p:nvPr/>
        </p:nvSpPr>
        <p:spPr bwMode="auto">
          <a:xfrm rot="1543794">
            <a:off x="6584950" y="4879648"/>
            <a:ext cx="106680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baseline="30000" dirty="0" smtClean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19.10 </a:t>
            </a:r>
            <a:r>
              <a:rPr lang="fr-FR" sz="2000" b="1" baseline="30000" dirty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m</a:t>
            </a:r>
          </a:p>
        </p:txBody>
      </p:sp>
      <p:sp>
        <p:nvSpPr>
          <p:cNvPr id="141328" name="Text Box 17"/>
          <p:cNvSpPr txBox="1">
            <a:spLocks noChangeArrowheads="1"/>
          </p:cNvSpPr>
          <p:nvPr/>
        </p:nvSpPr>
        <p:spPr bwMode="auto">
          <a:xfrm>
            <a:off x="5029200" y="586740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20 m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29" name="Line 18"/>
          <p:cNvSpPr>
            <a:spLocks noChangeShapeType="1"/>
          </p:cNvSpPr>
          <p:nvPr/>
        </p:nvSpPr>
        <p:spPr bwMode="auto">
          <a:xfrm flipH="1">
            <a:off x="4267200" y="5943600"/>
            <a:ext cx="6858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0" name="Line 19"/>
          <p:cNvSpPr>
            <a:spLocks noChangeShapeType="1"/>
          </p:cNvSpPr>
          <p:nvPr/>
        </p:nvSpPr>
        <p:spPr bwMode="auto">
          <a:xfrm>
            <a:off x="5715000" y="5943600"/>
            <a:ext cx="762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1" name="Line 20"/>
          <p:cNvSpPr>
            <a:spLocks noChangeShapeType="1"/>
          </p:cNvSpPr>
          <p:nvPr/>
        </p:nvSpPr>
        <p:spPr bwMode="auto">
          <a:xfrm flipH="1" flipV="1">
            <a:off x="6477000" y="4800600"/>
            <a:ext cx="1219200" cy="6096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2" name="Text Box 21"/>
          <p:cNvSpPr txBox="1">
            <a:spLocks noChangeArrowheads="1"/>
          </p:cNvSpPr>
          <p:nvPr/>
        </p:nvSpPr>
        <p:spPr bwMode="auto">
          <a:xfrm rot="1455557">
            <a:off x="1014413" y="4358948"/>
            <a:ext cx="1271587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baseline="30000" dirty="0" smtClean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19.10 </a:t>
            </a:r>
            <a:r>
              <a:rPr lang="fr-FR" sz="2000" b="1" baseline="30000" dirty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m</a:t>
            </a:r>
          </a:p>
        </p:txBody>
      </p:sp>
      <p:sp>
        <p:nvSpPr>
          <p:cNvPr id="141333" name="Line 22"/>
          <p:cNvSpPr>
            <a:spLocks noChangeShapeType="1"/>
          </p:cNvSpPr>
          <p:nvPr/>
        </p:nvSpPr>
        <p:spPr bwMode="auto">
          <a:xfrm>
            <a:off x="6477000" y="31242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4" name="Text Box 23"/>
          <p:cNvSpPr txBox="1">
            <a:spLocks noChangeArrowheads="1"/>
          </p:cNvSpPr>
          <p:nvPr/>
        </p:nvSpPr>
        <p:spPr bwMode="auto">
          <a:xfrm>
            <a:off x="6386513" y="3124200"/>
            <a:ext cx="301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35" name="Text Box 24"/>
          <p:cNvSpPr txBox="1">
            <a:spLocks noChangeArrowheads="1"/>
          </p:cNvSpPr>
          <p:nvPr/>
        </p:nvSpPr>
        <p:spPr bwMode="auto">
          <a:xfrm>
            <a:off x="4191000" y="31242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36" name="Line 25"/>
          <p:cNvSpPr>
            <a:spLocks noChangeShapeType="1"/>
          </p:cNvSpPr>
          <p:nvPr/>
        </p:nvSpPr>
        <p:spPr bwMode="auto">
          <a:xfrm flipV="1">
            <a:off x="4267200" y="3124200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7" name="Line 26"/>
          <p:cNvSpPr>
            <a:spLocks noChangeShapeType="1"/>
          </p:cNvSpPr>
          <p:nvPr/>
        </p:nvSpPr>
        <p:spPr bwMode="auto">
          <a:xfrm flipV="1">
            <a:off x="2133600" y="31242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8" name="Text Box 27"/>
          <p:cNvSpPr txBox="1">
            <a:spLocks noChangeArrowheads="1"/>
          </p:cNvSpPr>
          <p:nvPr/>
        </p:nvSpPr>
        <p:spPr bwMode="auto">
          <a:xfrm>
            <a:off x="2057400" y="31242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39" name="Line 28"/>
          <p:cNvSpPr>
            <a:spLocks noChangeShapeType="1"/>
          </p:cNvSpPr>
          <p:nvPr/>
        </p:nvSpPr>
        <p:spPr bwMode="auto">
          <a:xfrm>
            <a:off x="2133600" y="57912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40" name="Line 29"/>
          <p:cNvSpPr>
            <a:spLocks noChangeShapeType="1"/>
          </p:cNvSpPr>
          <p:nvPr/>
        </p:nvSpPr>
        <p:spPr bwMode="auto">
          <a:xfrm>
            <a:off x="838200" y="52578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41" name="Line 30"/>
          <p:cNvSpPr>
            <a:spLocks noChangeShapeType="1"/>
          </p:cNvSpPr>
          <p:nvPr/>
        </p:nvSpPr>
        <p:spPr bwMode="auto">
          <a:xfrm>
            <a:off x="685800" y="38862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42" name="Line 31"/>
          <p:cNvSpPr>
            <a:spLocks noChangeShapeType="1"/>
          </p:cNvSpPr>
          <p:nvPr/>
        </p:nvSpPr>
        <p:spPr bwMode="auto">
          <a:xfrm>
            <a:off x="7848600" y="38100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43" name="Line 32"/>
          <p:cNvSpPr>
            <a:spLocks noChangeShapeType="1"/>
          </p:cNvSpPr>
          <p:nvPr/>
        </p:nvSpPr>
        <p:spPr bwMode="auto">
          <a:xfrm>
            <a:off x="7924800" y="4953000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44" name="Text Box 33"/>
          <p:cNvSpPr txBox="1">
            <a:spLocks noChangeArrowheads="1"/>
          </p:cNvSpPr>
          <p:nvPr/>
        </p:nvSpPr>
        <p:spPr bwMode="auto">
          <a:xfrm>
            <a:off x="7772400" y="38100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45" name="Text Box 34"/>
          <p:cNvSpPr txBox="1">
            <a:spLocks noChangeArrowheads="1"/>
          </p:cNvSpPr>
          <p:nvPr/>
        </p:nvSpPr>
        <p:spPr bwMode="auto">
          <a:xfrm>
            <a:off x="7848600" y="49530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46" name="Text Box 35"/>
          <p:cNvSpPr txBox="1">
            <a:spLocks noChangeArrowheads="1"/>
          </p:cNvSpPr>
          <p:nvPr/>
        </p:nvSpPr>
        <p:spPr bwMode="auto">
          <a:xfrm>
            <a:off x="6386513" y="5715000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47" name="Text Box 36"/>
          <p:cNvSpPr txBox="1">
            <a:spLocks noChangeArrowheads="1"/>
          </p:cNvSpPr>
          <p:nvPr/>
        </p:nvSpPr>
        <p:spPr bwMode="auto">
          <a:xfrm>
            <a:off x="4176713" y="5715000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48" name="Text Box 37"/>
          <p:cNvSpPr txBox="1">
            <a:spLocks noChangeArrowheads="1"/>
          </p:cNvSpPr>
          <p:nvPr/>
        </p:nvSpPr>
        <p:spPr bwMode="auto">
          <a:xfrm>
            <a:off x="2043113" y="5715000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49" name="Text Box 38"/>
          <p:cNvSpPr txBox="1">
            <a:spLocks noChangeArrowheads="1"/>
          </p:cNvSpPr>
          <p:nvPr/>
        </p:nvSpPr>
        <p:spPr bwMode="auto">
          <a:xfrm>
            <a:off x="762000" y="5257800"/>
            <a:ext cx="381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50" name="Text Box 39"/>
          <p:cNvSpPr txBox="1">
            <a:spLocks noChangeArrowheads="1"/>
          </p:cNvSpPr>
          <p:nvPr/>
        </p:nvSpPr>
        <p:spPr bwMode="auto">
          <a:xfrm>
            <a:off x="609600" y="38862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41351" name="Text Box 40"/>
          <p:cNvSpPr txBox="1">
            <a:spLocks noChangeArrowheads="1"/>
          </p:cNvSpPr>
          <p:nvPr/>
        </p:nvSpPr>
        <p:spPr bwMode="auto">
          <a:xfrm>
            <a:off x="228600" y="5664200"/>
            <a:ext cx="1981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70000"/>
              </a:lnSpc>
            </a:pPr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eaLnBrk="0" hangingPunct="0">
              <a:lnSpc>
                <a:spcPct val="180000"/>
              </a:lnSpc>
            </a:pPr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Touchline</a:t>
            </a:r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52" name="Text Box 41"/>
          <p:cNvSpPr txBox="1">
            <a:spLocks noChangeArrowheads="1"/>
          </p:cNvSpPr>
          <p:nvPr/>
        </p:nvSpPr>
        <p:spPr bwMode="auto">
          <a:xfrm>
            <a:off x="3429000" y="3733800"/>
            <a:ext cx="1600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Centre circle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53" name="Text Box 42"/>
          <p:cNvSpPr txBox="1">
            <a:spLocks noChangeArrowheads="1"/>
          </p:cNvSpPr>
          <p:nvPr/>
        </p:nvSpPr>
        <p:spPr bwMode="auto">
          <a:xfrm>
            <a:off x="914400" y="1828800"/>
            <a:ext cx="23749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Touchline</a:t>
            </a:r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227013" y="333375"/>
            <a:ext cx="8610600" cy="838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fr-FR" sz="28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fr-FR" sz="28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pitchFamily="-72" charset="0"/>
                <a:cs typeface="Arial" pitchFamily="-72" charset="0"/>
              </a:rPr>
              <a:t>How to measure out a 200m track on a football pitch</a:t>
            </a:r>
          </a:p>
        </p:txBody>
      </p:sp>
      <p:sp>
        <p:nvSpPr>
          <p:cNvPr id="141355" name="Line 44"/>
          <p:cNvSpPr>
            <a:spLocks noChangeShapeType="1"/>
          </p:cNvSpPr>
          <p:nvPr/>
        </p:nvSpPr>
        <p:spPr bwMode="auto">
          <a:xfrm flipV="1">
            <a:off x="2667000" y="1905000"/>
            <a:ext cx="3810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56" name="Line 45"/>
          <p:cNvSpPr>
            <a:spLocks noChangeShapeType="1"/>
          </p:cNvSpPr>
          <p:nvPr/>
        </p:nvSpPr>
        <p:spPr bwMode="auto">
          <a:xfrm flipH="1" flipV="1">
            <a:off x="152400" y="624840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57" name="Text Box 46"/>
          <p:cNvSpPr txBox="1">
            <a:spLocks noChangeArrowheads="1"/>
          </p:cNvSpPr>
          <p:nvPr/>
        </p:nvSpPr>
        <p:spPr bwMode="auto">
          <a:xfrm>
            <a:off x="4343400" y="1905000"/>
            <a:ext cx="28956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fr-FR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fr-FR" b="1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Half-way line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41358" name="Line 47"/>
          <p:cNvSpPr>
            <a:spLocks noChangeShapeType="1"/>
          </p:cNvSpPr>
          <p:nvPr/>
        </p:nvSpPr>
        <p:spPr bwMode="auto">
          <a:xfrm flipH="1">
            <a:off x="4267200" y="2438400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505200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025" descr="652D0E11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3529013" cy="2646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2338" name="ZoneTexte 3"/>
          <p:cNvSpPr txBox="1">
            <a:spLocks noChangeArrowheads="1"/>
          </p:cNvSpPr>
          <p:nvPr/>
        </p:nvSpPr>
        <p:spPr bwMode="auto">
          <a:xfrm>
            <a:off x="3957202" y="287338"/>
            <a:ext cx="529042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UNIVERSITY OF MONTREAL TEST</a:t>
            </a:r>
            <a:endParaRPr lang="fr-FR" b="1" i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Léger L. and Boucher R. An indirect </a:t>
            </a:r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continuous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running</a:t>
            </a:r>
          </a:p>
          <a:p>
            <a:pPr algn="ctr"/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Multistage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field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test: Université de Montréal</a:t>
            </a:r>
          </a:p>
          <a:p>
            <a:pPr algn="ctr"/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Track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Test</a:t>
            </a:r>
            <a:r>
              <a:rPr lang="fr-FR" sz="1800" i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 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 J </a:t>
            </a:r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Appl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Sport </a:t>
            </a:r>
            <a:r>
              <a:rPr lang="fr-FR" sz="1800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Sci</a:t>
            </a:r>
            <a:r>
              <a:rPr lang="fr-FR" sz="1800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 5: 77-84, 1980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3068638"/>
            <a:ext cx="8693150" cy="3471862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  <a:spcAft>
                <a:spcPct val="15000"/>
              </a:spcAft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ADVANTAGES</a:t>
            </a:r>
          </a:p>
          <a:p>
            <a:pPr>
              <a:spcBef>
                <a:spcPct val="30000"/>
              </a:spcBef>
              <a:spcAft>
                <a:spcPct val="15000"/>
              </a:spcAft>
              <a:buFont typeface="Wingdings" pitchFamily="-72" charset="2"/>
              <a:buChar char="Ø"/>
            </a:pP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Benchmark 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test/trials</a:t>
            </a:r>
          </a:p>
          <a:p>
            <a:pPr>
              <a:spcBef>
                <a:spcPct val="30000"/>
              </a:spcBef>
              <a:spcAft>
                <a:spcPct val="15000"/>
              </a:spcAft>
              <a:buFont typeface="Wingdings" pitchFamily="-72" charset="2"/>
              <a:buChar char="Ø"/>
            </a:pP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Valid</a:t>
            </a: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(Léger et Boucher 1980; Lacour et al.1991) for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measuring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VO2max and MAS</a:t>
            </a:r>
          </a:p>
          <a:p>
            <a:pPr>
              <a:spcBef>
                <a:spcPct val="30000"/>
              </a:spcBef>
              <a:spcAft>
                <a:spcPct val="15000"/>
              </a:spcAft>
              <a:buFont typeface="Wingdings" pitchFamily="-72" charset="2"/>
              <a:buChar char="Ø"/>
            </a:pPr>
            <a:endParaRPr lang="fr-FR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30000"/>
              </a:spcBef>
              <a:spcAft>
                <a:spcPct val="15000"/>
              </a:spcAft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DISADVANTAGES</a:t>
            </a:r>
          </a:p>
          <a:p>
            <a:pPr>
              <a:spcBef>
                <a:spcPct val="30000"/>
              </a:spcBef>
              <a:spcAft>
                <a:spcPct val="15000"/>
              </a:spcAft>
              <a:buFont typeface="Wingdings" pitchFamily="-72" charset="2"/>
              <a:buChar char="Ø"/>
            </a:pP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50m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intervals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too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long to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run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at a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regular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pace</a:t>
            </a:r>
          </a:p>
          <a:p>
            <a:pPr>
              <a:spcBef>
                <a:spcPct val="30000"/>
              </a:spcBef>
              <a:spcAft>
                <a:spcPct val="15000"/>
              </a:spcAft>
              <a:buFont typeface="Wingdings" pitchFamily="-72" charset="2"/>
              <a:buChar char="Ø"/>
            </a:pP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1km/</a:t>
            </a:r>
            <a:r>
              <a:rPr lang="fr-F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hr</a:t>
            </a:r>
            <a:r>
              <a:rPr lang="fr-FR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increase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per stage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too</a:t>
            </a:r>
            <a:r>
              <a:rPr lang="fr-F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much</a:t>
            </a:r>
            <a:endParaRPr lang="fr-FR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30000"/>
              </a:spcBef>
              <a:spcAft>
                <a:spcPct val="15000"/>
              </a:spcAft>
            </a:pP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a </a:t>
            </a:r>
            <a:r>
              <a:rPr lang="fr-FR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</a:t>
            </a: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</a:t>
            </a: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scores </a:t>
            </a:r>
            <a:r>
              <a:rPr lang="fr-FR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averagely</a:t>
            </a: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  <a:r>
              <a:rPr lang="fr-FR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precision</a:t>
            </a: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fr-FR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accessibility</a:t>
            </a:r>
            <a:endParaRPr lang="fr-FR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72" charset="0"/>
            </a:endParaRPr>
          </a:p>
        </p:txBody>
      </p:sp>
      <p:sp>
        <p:nvSpPr>
          <p:cNvPr id="142340" name="Arc 2"/>
          <p:cNvSpPr>
            <a:spLocks/>
          </p:cNvSpPr>
          <p:nvPr/>
        </p:nvSpPr>
        <p:spPr bwMode="auto">
          <a:xfrm>
            <a:off x="4732338" y="2043113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2341" name="Line 3"/>
          <p:cNvSpPr>
            <a:spLocks noChangeShapeType="1"/>
          </p:cNvSpPr>
          <p:nvPr/>
        </p:nvSpPr>
        <p:spPr bwMode="auto">
          <a:xfrm>
            <a:off x="5340350" y="2039938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2" name="Line 4"/>
          <p:cNvSpPr>
            <a:spLocks noChangeShapeType="1"/>
          </p:cNvSpPr>
          <p:nvPr/>
        </p:nvSpPr>
        <p:spPr bwMode="auto">
          <a:xfrm>
            <a:off x="5340350" y="3411538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3" name="Arc 5"/>
          <p:cNvSpPr>
            <a:spLocks/>
          </p:cNvSpPr>
          <p:nvPr/>
        </p:nvSpPr>
        <p:spPr bwMode="auto">
          <a:xfrm rot="10620000">
            <a:off x="7397750" y="2039938"/>
            <a:ext cx="685800" cy="1373187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2344" name="Line 6"/>
          <p:cNvSpPr>
            <a:spLocks noChangeShapeType="1"/>
          </p:cNvSpPr>
          <p:nvPr/>
        </p:nvSpPr>
        <p:spPr bwMode="auto">
          <a:xfrm flipH="1">
            <a:off x="62547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5" name="Line 7"/>
          <p:cNvSpPr>
            <a:spLocks noChangeShapeType="1"/>
          </p:cNvSpPr>
          <p:nvPr/>
        </p:nvSpPr>
        <p:spPr bwMode="auto">
          <a:xfrm>
            <a:off x="63309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6" name="Line 8"/>
          <p:cNvSpPr>
            <a:spLocks noChangeShapeType="1"/>
          </p:cNvSpPr>
          <p:nvPr/>
        </p:nvSpPr>
        <p:spPr bwMode="auto">
          <a:xfrm flipH="1">
            <a:off x="6254750" y="18875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7" name="Line 9"/>
          <p:cNvSpPr>
            <a:spLocks noChangeShapeType="1"/>
          </p:cNvSpPr>
          <p:nvPr/>
        </p:nvSpPr>
        <p:spPr bwMode="auto">
          <a:xfrm>
            <a:off x="53403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8" name="Line 10"/>
          <p:cNvSpPr>
            <a:spLocks noChangeShapeType="1"/>
          </p:cNvSpPr>
          <p:nvPr/>
        </p:nvSpPr>
        <p:spPr bwMode="auto">
          <a:xfrm flipH="1">
            <a:off x="5264150" y="18875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9" name="Line 11"/>
          <p:cNvSpPr>
            <a:spLocks noChangeShapeType="1"/>
          </p:cNvSpPr>
          <p:nvPr/>
        </p:nvSpPr>
        <p:spPr bwMode="auto">
          <a:xfrm flipH="1">
            <a:off x="4425950" y="25733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0" name="Line 12"/>
          <p:cNvSpPr>
            <a:spLocks noChangeShapeType="1"/>
          </p:cNvSpPr>
          <p:nvPr/>
        </p:nvSpPr>
        <p:spPr bwMode="auto">
          <a:xfrm>
            <a:off x="4502150" y="25733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1" name="Line 13"/>
          <p:cNvSpPr>
            <a:spLocks noChangeShapeType="1"/>
          </p:cNvSpPr>
          <p:nvPr/>
        </p:nvSpPr>
        <p:spPr bwMode="auto">
          <a:xfrm flipH="1">
            <a:off x="4425950" y="27257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2" name="Line 14"/>
          <p:cNvSpPr>
            <a:spLocks noChangeShapeType="1"/>
          </p:cNvSpPr>
          <p:nvPr/>
        </p:nvSpPr>
        <p:spPr bwMode="auto">
          <a:xfrm flipH="1">
            <a:off x="52641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3" name="Line 15"/>
          <p:cNvSpPr>
            <a:spLocks noChangeShapeType="1"/>
          </p:cNvSpPr>
          <p:nvPr/>
        </p:nvSpPr>
        <p:spPr bwMode="auto">
          <a:xfrm flipH="1">
            <a:off x="52641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4" name="Line 16"/>
          <p:cNvSpPr>
            <a:spLocks noChangeShapeType="1"/>
          </p:cNvSpPr>
          <p:nvPr/>
        </p:nvSpPr>
        <p:spPr bwMode="auto">
          <a:xfrm>
            <a:off x="53403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5" name="Line 17"/>
          <p:cNvSpPr>
            <a:spLocks noChangeShapeType="1"/>
          </p:cNvSpPr>
          <p:nvPr/>
        </p:nvSpPr>
        <p:spPr bwMode="auto">
          <a:xfrm flipH="1">
            <a:off x="6254750" y="37163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6" name="Line 18"/>
          <p:cNvSpPr>
            <a:spLocks noChangeShapeType="1"/>
          </p:cNvSpPr>
          <p:nvPr/>
        </p:nvSpPr>
        <p:spPr bwMode="auto">
          <a:xfrm>
            <a:off x="74739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7" name="Line 19"/>
          <p:cNvSpPr>
            <a:spLocks noChangeShapeType="1"/>
          </p:cNvSpPr>
          <p:nvPr/>
        </p:nvSpPr>
        <p:spPr bwMode="auto">
          <a:xfrm flipH="1">
            <a:off x="7397750" y="37163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8" name="Line 20"/>
          <p:cNvSpPr>
            <a:spLocks noChangeShapeType="1"/>
          </p:cNvSpPr>
          <p:nvPr/>
        </p:nvSpPr>
        <p:spPr bwMode="auto">
          <a:xfrm flipH="1">
            <a:off x="73977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9" name="Line 21"/>
          <p:cNvSpPr>
            <a:spLocks noChangeShapeType="1"/>
          </p:cNvSpPr>
          <p:nvPr/>
        </p:nvSpPr>
        <p:spPr bwMode="auto">
          <a:xfrm flipH="1">
            <a:off x="62547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0" name="Line 22"/>
          <p:cNvSpPr>
            <a:spLocks noChangeShapeType="1"/>
          </p:cNvSpPr>
          <p:nvPr/>
        </p:nvSpPr>
        <p:spPr bwMode="auto">
          <a:xfrm>
            <a:off x="6330950" y="35639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1" name="Line 23"/>
          <p:cNvSpPr>
            <a:spLocks noChangeShapeType="1"/>
          </p:cNvSpPr>
          <p:nvPr/>
        </p:nvSpPr>
        <p:spPr bwMode="auto">
          <a:xfrm flipH="1">
            <a:off x="5264150" y="37163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2" name="Line 24"/>
          <p:cNvSpPr>
            <a:spLocks noChangeShapeType="1"/>
          </p:cNvSpPr>
          <p:nvPr/>
        </p:nvSpPr>
        <p:spPr bwMode="auto">
          <a:xfrm flipH="1">
            <a:off x="8235950" y="25733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3" name="Line 25"/>
          <p:cNvSpPr>
            <a:spLocks noChangeShapeType="1"/>
          </p:cNvSpPr>
          <p:nvPr/>
        </p:nvSpPr>
        <p:spPr bwMode="auto">
          <a:xfrm>
            <a:off x="8312150" y="25733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4" name="Line 26"/>
          <p:cNvSpPr>
            <a:spLocks noChangeShapeType="1"/>
          </p:cNvSpPr>
          <p:nvPr/>
        </p:nvSpPr>
        <p:spPr bwMode="auto">
          <a:xfrm flipH="1">
            <a:off x="8235950" y="27257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5" name="Line 27"/>
          <p:cNvSpPr>
            <a:spLocks noChangeShapeType="1"/>
          </p:cNvSpPr>
          <p:nvPr/>
        </p:nvSpPr>
        <p:spPr bwMode="auto">
          <a:xfrm>
            <a:off x="74739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6" name="Line 28"/>
          <p:cNvSpPr>
            <a:spLocks noChangeShapeType="1"/>
          </p:cNvSpPr>
          <p:nvPr/>
        </p:nvSpPr>
        <p:spPr bwMode="auto">
          <a:xfrm flipH="1">
            <a:off x="7397750" y="173513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7" name="Line 29"/>
          <p:cNvSpPr>
            <a:spLocks noChangeShapeType="1"/>
          </p:cNvSpPr>
          <p:nvPr/>
        </p:nvSpPr>
        <p:spPr bwMode="auto">
          <a:xfrm flipH="1">
            <a:off x="7397750" y="188753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68" name="Line 30"/>
          <p:cNvSpPr>
            <a:spLocks noChangeShapeType="1"/>
          </p:cNvSpPr>
          <p:nvPr/>
        </p:nvSpPr>
        <p:spPr bwMode="auto">
          <a:xfrm>
            <a:off x="6483350" y="1887538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6621463" y="1581150"/>
            <a:ext cx="608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50 m</a:t>
            </a:r>
          </a:p>
        </p:txBody>
      </p:sp>
      <p:sp>
        <p:nvSpPr>
          <p:cNvPr id="142370" name="Text Box 88"/>
          <p:cNvSpPr txBox="1">
            <a:spLocks noChangeArrowheads="1"/>
          </p:cNvSpPr>
          <p:nvPr/>
        </p:nvSpPr>
        <p:spPr bwMode="auto">
          <a:xfrm>
            <a:off x="5310188" y="2393950"/>
            <a:ext cx="2386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/>
              <a:t>2 min stages</a:t>
            </a:r>
          </a:p>
          <a:p>
            <a:pPr algn="ctr" eaLnBrk="0" hangingPunct="0"/>
            <a:r>
              <a:rPr lang="fr-FR" sz="1600" b="1"/>
              <a:t>Stage increase : 1km/h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42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23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2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025" descr="70F6B1FB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3527425" cy="19827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62" name="ZoneTexte 2"/>
          <p:cNvSpPr txBox="1">
            <a:spLocks noChangeArrowheads="1"/>
          </p:cNvSpPr>
          <p:nvPr/>
        </p:nvSpPr>
        <p:spPr bwMode="auto">
          <a:xfrm>
            <a:off x="4979988" y="192088"/>
            <a:ext cx="29241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Calibri" pitchFamily="-72" charset="0"/>
                <a:ea typeface="Calibri" pitchFamily="-72" charset="0"/>
                <a:cs typeface="Calibri" pitchFamily="-72" charset="0"/>
              </a:rPr>
              <a:t>VAMEVAL TEST</a:t>
            </a:r>
          </a:p>
          <a:p>
            <a:pPr algn="ctr"/>
            <a:r>
              <a:rPr lang="fr-FR" sz="1800" b="1" i="1">
                <a:latin typeface="Calibri" pitchFamily="-72" charset="0"/>
                <a:ea typeface="Calibri" pitchFamily="-72" charset="0"/>
                <a:cs typeface="Calibri" pitchFamily="-72" charset="0"/>
              </a:rPr>
              <a:t>Cazorla G. and Léger L. 1993.</a:t>
            </a:r>
          </a:p>
          <a:p>
            <a:pPr algn="ctr"/>
            <a:endParaRPr lang="fr-FR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43363" name="Arc 3"/>
          <p:cNvSpPr>
            <a:spLocks/>
          </p:cNvSpPr>
          <p:nvPr/>
        </p:nvSpPr>
        <p:spPr bwMode="auto">
          <a:xfrm>
            <a:off x="4737100" y="18065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5345113" y="18034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345113" y="31750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6" name="Arc 6"/>
          <p:cNvSpPr>
            <a:spLocks/>
          </p:cNvSpPr>
          <p:nvPr/>
        </p:nvSpPr>
        <p:spPr bwMode="auto">
          <a:xfrm rot="10620000">
            <a:off x="7402513" y="18034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 flipH="1">
            <a:off x="53451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54213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flipH="1">
            <a:off x="5345113" y="1727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H="1">
            <a:off x="58785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59547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5878513" y="1727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 flipH="1">
            <a:off x="64119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64881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 flipH="1">
            <a:off x="6411913" y="1727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6" name="Line 16"/>
          <p:cNvSpPr>
            <a:spLocks noChangeShapeType="1"/>
          </p:cNvSpPr>
          <p:nvPr/>
        </p:nvSpPr>
        <p:spPr bwMode="auto">
          <a:xfrm flipH="1">
            <a:off x="4811713" y="172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7" name="Line 17"/>
          <p:cNvSpPr>
            <a:spLocks noChangeShapeType="1"/>
          </p:cNvSpPr>
          <p:nvPr/>
        </p:nvSpPr>
        <p:spPr bwMode="auto">
          <a:xfrm>
            <a:off x="4887913" y="172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8" name="Line 18"/>
          <p:cNvSpPr>
            <a:spLocks noChangeShapeType="1"/>
          </p:cNvSpPr>
          <p:nvPr/>
        </p:nvSpPr>
        <p:spPr bwMode="auto">
          <a:xfrm flipH="1">
            <a:off x="4811713" y="187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79" name="Line 19"/>
          <p:cNvSpPr>
            <a:spLocks noChangeShapeType="1"/>
          </p:cNvSpPr>
          <p:nvPr/>
        </p:nvSpPr>
        <p:spPr bwMode="auto">
          <a:xfrm flipH="1">
            <a:off x="4583113" y="2108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0" name="Line 20"/>
          <p:cNvSpPr>
            <a:spLocks noChangeShapeType="1"/>
          </p:cNvSpPr>
          <p:nvPr/>
        </p:nvSpPr>
        <p:spPr bwMode="auto">
          <a:xfrm>
            <a:off x="4659313" y="2108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1" name="Line 21"/>
          <p:cNvSpPr>
            <a:spLocks noChangeShapeType="1"/>
          </p:cNvSpPr>
          <p:nvPr/>
        </p:nvSpPr>
        <p:spPr bwMode="auto">
          <a:xfrm flipH="1">
            <a:off x="4583113" y="2260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2" name="Line 22"/>
          <p:cNvSpPr>
            <a:spLocks noChangeShapeType="1"/>
          </p:cNvSpPr>
          <p:nvPr/>
        </p:nvSpPr>
        <p:spPr bwMode="auto">
          <a:xfrm flipH="1">
            <a:off x="4583113" y="2717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3" name="Line 23"/>
          <p:cNvSpPr>
            <a:spLocks noChangeShapeType="1"/>
          </p:cNvSpPr>
          <p:nvPr/>
        </p:nvSpPr>
        <p:spPr bwMode="auto">
          <a:xfrm>
            <a:off x="4659313" y="2717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4" name="Line 24"/>
          <p:cNvSpPr>
            <a:spLocks noChangeShapeType="1"/>
          </p:cNvSpPr>
          <p:nvPr/>
        </p:nvSpPr>
        <p:spPr bwMode="auto">
          <a:xfrm flipH="1">
            <a:off x="4583113" y="2870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5" name="Line 25"/>
          <p:cNvSpPr>
            <a:spLocks noChangeShapeType="1"/>
          </p:cNvSpPr>
          <p:nvPr/>
        </p:nvSpPr>
        <p:spPr bwMode="auto">
          <a:xfrm flipH="1">
            <a:off x="4887913" y="3098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6" name="Line 26"/>
          <p:cNvSpPr>
            <a:spLocks noChangeShapeType="1"/>
          </p:cNvSpPr>
          <p:nvPr/>
        </p:nvSpPr>
        <p:spPr bwMode="auto">
          <a:xfrm>
            <a:off x="4964113" y="3098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7" name="Line 27"/>
          <p:cNvSpPr>
            <a:spLocks noChangeShapeType="1"/>
          </p:cNvSpPr>
          <p:nvPr/>
        </p:nvSpPr>
        <p:spPr bwMode="auto">
          <a:xfrm flipH="1">
            <a:off x="4887913" y="3251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8" name="Line 28"/>
          <p:cNvSpPr>
            <a:spLocks noChangeShapeType="1"/>
          </p:cNvSpPr>
          <p:nvPr/>
        </p:nvSpPr>
        <p:spPr bwMode="auto">
          <a:xfrm flipH="1">
            <a:off x="54213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9" name="Line 29"/>
          <p:cNvSpPr>
            <a:spLocks noChangeShapeType="1"/>
          </p:cNvSpPr>
          <p:nvPr/>
        </p:nvSpPr>
        <p:spPr bwMode="auto">
          <a:xfrm>
            <a:off x="54975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0" name="Line 30"/>
          <p:cNvSpPr>
            <a:spLocks noChangeShapeType="1"/>
          </p:cNvSpPr>
          <p:nvPr/>
        </p:nvSpPr>
        <p:spPr bwMode="auto">
          <a:xfrm flipH="1">
            <a:off x="5421313" y="3403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1" name="Line 31"/>
          <p:cNvSpPr>
            <a:spLocks noChangeShapeType="1"/>
          </p:cNvSpPr>
          <p:nvPr/>
        </p:nvSpPr>
        <p:spPr bwMode="auto">
          <a:xfrm flipH="1">
            <a:off x="60309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2" name="Line 32"/>
          <p:cNvSpPr>
            <a:spLocks noChangeShapeType="1"/>
          </p:cNvSpPr>
          <p:nvPr/>
        </p:nvSpPr>
        <p:spPr bwMode="auto">
          <a:xfrm>
            <a:off x="61071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3" name="Line 33"/>
          <p:cNvSpPr>
            <a:spLocks noChangeShapeType="1"/>
          </p:cNvSpPr>
          <p:nvPr/>
        </p:nvSpPr>
        <p:spPr bwMode="auto">
          <a:xfrm flipH="1">
            <a:off x="6030913" y="3403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4" name="Line 34"/>
          <p:cNvSpPr>
            <a:spLocks noChangeShapeType="1"/>
          </p:cNvSpPr>
          <p:nvPr/>
        </p:nvSpPr>
        <p:spPr bwMode="auto">
          <a:xfrm flipH="1">
            <a:off x="66405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5" name="Line 35"/>
          <p:cNvSpPr>
            <a:spLocks noChangeShapeType="1"/>
          </p:cNvSpPr>
          <p:nvPr/>
        </p:nvSpPr>
        <p:spPr bwMode="auto">
          <a:xfrm>
            <a:off x="67167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6" name="Line 36"/>
          <p:cNvSpPr>
            <a:spLocks noChangeShapeType="1"/>
          </p:cNvSpPr>
          <p:nvPr/>
        </p:nvSpPr>
        <p:spPr bwMode="auto">
          <a:xfrm flipH="1">
            <a:off x="6640513" y="3403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7" name="Line 37"/>
          <p:cNvSpPr>
            <a:spLocks noChangeShapeType="1"/>
          </p:cNvSpPr>
          <p:nvPr/>
        </p:nvSpPr>
        <p:spPr bwMode="auto">
          <a:xfrm flipH="1">
            <a:off x="71739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8" name="Line 38"/>
          <p:cNvSpPr>
            <a:spLocks noChangeShapeType="1"/>
          </p:cNvSpPr>
          <p:nvPr/>
        </p:nvSpPr>
        <p:spPr bwMode="auto">
          <a:xfrm>
            <a:off x="7250113" y="3251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9" name="Line 39"/>
          <p:cNvSpPr>
            <a:spLocks noChangeShapeType="1"/>
          </p:cNvSpPr>
          <p:nvPr/>
        </p:nvSpPr>
        <p:spPr bwMode="auto">
          <a:xfrm flipH="1">
            <a:off x="7173913" y="3403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0" name="Line 40"/>
          <p:cNvSpPr>
            <a:spLocks noChangeShapeType="1"/>
          </p:cNvSpPr>
          <p:nvPr/>
        </p:nvSpPr>
        <p:spPr bwMode="auto">
          <a:xfrm flipH="1">
            <a:off x="70215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1" name="Line 41"/>
          <p:cNvSpPr>
            <a:spLocks noChangeShapeType="1"/>
          </p:cNvSpPr>
          <p:nvPr/>
        </p:nvSpPr>
        <p:spPr bwMode="auto">
          <a:xfrm>
            <a:off x="70977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2" name="Line 42"/>
          <p:cNvSpPr>
            <a:spLocks noChangeShapeType="1"/>
          </p:cNvSpPr>
          <p:nvPr/>
        </p:nvSpPr>
        <p:spPr bwMode="auto">
          <a:xfrm flipH="1">
            <a:off x="7021513" y="1727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3" name="Line 43"/>
          <p:cNvSpPr>
            <a:spLocks noChangeShapeType="1"/>
          </p:cNvSpPr>
          <p:nvPr/>
        </p:nvSpPr>
        <p:spPr bwMode="auto">
          <a:xfrm flipH="1">
            <a:off x="75549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4" name="Line 44"/>
          <p:cNvSpPr>
            <a:spLocks noChangeShapeType="1"/>
          </p:cNvSpPr>
          <p:nvPr/>
        </p:nvSpPr>
        <p:spPr bwMode="auto">
          <a:xfrm>
            <a:off x="7631113" y="1574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5" name="Line 45"/>
          <p:cNvSpPr>
            <a:spLocks noChangeShapeType="1"/>
          </p:cNvSpPr>
          <p:nvPr/>
        </p:nvSpPr>
        <p:spPr bwMode="auto">
          <a:xfrm flipH="1">
            <a:off x="7554913" y="1727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6" name="Line 46"/>
          <p:cNvSpPr>
            <a:spLocks noChangeShapeType="1"/>
          </p:cNvSpPr>
          <p:nvPr/>
        </p:nvSpPr>
        <p:spPr bwMode="auto">
          <a:xfrm flipH="1">
            <a:off x="8012113" y="195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7" name="Line 47"/>
          <p:cNvSpPr>
            <a:spLocks noChangeShapeType="1"/>
          </p:cNvSpPr>
          <p:nvPr/>
        </p:nvSpPr>
        <p:spPr bwMode="auto">
          <a:xfrm>
            <a:off x="8088313" y="195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8" name="Line 48"/>
          <p:cNvSpPr>
            <a:spLocks noChangeShapeType="1"/>
          </p:cNvSpPr>
          <p:nvPr/>
        </p:nvSpPr>
        <p:spPr bwMode="auto">
          <a:xfrm flipH="1">
            <a:off x="8012113" y="2108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9" name="Line 49"/>
          <p:cNvSpPr>
            <a:spLocks noChangeShapeType="1"/>
          </p:cNvSpPr>
          <p:nvPr/>
        </p:nvSpPr>
        <p:spPr bwMode="auto">
          <a:xfrm flipH="1">
            <a:off x="8164513" y="256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0" name="Line 50"/>
          <p:cNvSpPr>
            <a:spLocks noChangeShapeType="1"/>
          </p:cNvSpPr>
          <p:nvPr/>
        </p:nvSpPr>
        <p:spPr bwMode="auto">
          <a:xfrm>
            <a:off x="8240713" y="256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1" name="Line 51"/>
          <p:cNvSpPr>
            <a:spLocks noChangeShapeType="1"/>
          </p:cNvSpPr>
          <p:nvPr/>
        </p:nvSpPr>
        <p:spPr bwMode="auto">
          <a:xfrm flipH="1">
            <a:off x="8164513" y="2717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2" name="Line 52"/>
          <p:cNvSpPr>
            <a:spLocks noChangeShapeType="1"/>
          </p:cNvSpPr>
          <p:nvPr/>
        </p:nvSpPr>
        <p:spPr bwMode="auto">
          <a:xfrm flipH="1">
            <a:off x="7783513" y="3098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3" name="Line 53"/>
          <p:cNvSpPr>
            <a:spLocks noChangeShapeType="1"/>
          </p:cNvSpPr>
          <p:nvPr/>
        </p:nvSpPr>
        <p:spPr bwMode="auto">
          <a:xfrm>
            <a:off x="7859713" y="3098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4" name="Line 54"/>
          <p:cNvSpPr>
            <a:spLocks noChangeShapeType="1"/>
          </p:cNvSpPr>
          <p:nvPr/>
        </p:nvSpPr>
        <p:spPr bwMode="auto">
          <a:xfrm flipH="1">
            <a:off x="7783513" y="3251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5" name="Line 56"/>
          <p:cNvSpPr>
            <a:spLocks noChangeShapeType="1"/>
          </p:cNvSpPr>
          <p:nvPr/>
        </p:nvSpPr>
        <p:spPr bwMode="auto">
          <a:xfrm>
            <a:off x="6640513" y="16510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6550025" y="1268413"/>
            <a:ext cx="59848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20 m</a:t>
            </a:r>
          </a:p>
        </p:txBody>
      </p:sp>
      <p:pic>
        <p:nvPicPr>
          <p:cNvPr id="143417" name="Picture 58"/>
          <p:cNvPicPr>
            <a:picLocks noChangeArrowheads="1"/>
          </p:cNvPicPr>
          <p:nvPr/>
        </p:nvPicPr>
        <p:blipFill>
          <a:blip r:embed="rId4">
            <a:lum bright="24000"/>
          </a:blip>
          <a:srcRect/>
          <a:stretch>
            <a:fillRect/>
          </a:stretch>
        </p:blipFill>
        <p:spPr bwMode="auto">
          <a:xfrm>
            <a:off x="107950" y="2260600"/>
            <a:ext cx="3527425" cy="239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18" name="ZoneTexte 58"/>
          <p:cNvSpPr txBox="1">
            <a:spLocks noChangeArrowheads="1"/>
          </p:cNvSpPr>
          <p:nvPr/>
        </p:nvSpPr>
        <p:spPr bwMode="auto">
          <a:xfrm>
            <a:off x="71438" y="4868863"/>
            <a:ext cx="9097962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   ADVANTAGES</a:t>
            </a:r>
          </a:p>
          <a:p>
            <a:pPr>
              <a:buFont typeface="Wingdings" pitchFamily="-72" charset="2"/>
              <a:buChar char="Ø"/>
            </a:pP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Indirect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validity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using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the Léger and Boucher test,</a:t>
            </a:r>
          </a:p>
          <a:p>
            <a:pPr>
              <a:buFont typeface="Wingdings" pitchFamily="-72" charset="2"/>
              <a:buChar char="Ø"/>
            </a:pP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Precise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calculation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of MAS</a:t>
            </a:r>
          </a:p>
          <a:p>
            <a:pPr>
              <a:buFont typeface="Wingdings" pitchFamily="-72" charset="2"/>
              <a:buChar char="Ø"/>
            </a:pP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Possible 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extrapolation of VO2max</a:t>
            </a:r>
          </a:p>
          <a:p>
            <a:pPr>
              <a:buFont typeface="Wingdings" pitchFamily="-72" charset="2"/>
              <a:buChar char="Ø"/>
            </a:pP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Benchmark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results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are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available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for footballers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4" fill="hold"/>
                                        <p:tgtEl>
                                          <p:spTgt spid="143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33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462267"/>
            <a:ext cx="8135938" cy="155575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2-2 CONTINUOUS SHUTTLE RUNS TEST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(Léger et al. 1981)</a:t>
            </a:r>
          </a:p>
        </p:txBody>
      </p:sp>
      <p:sp>
        <p:nvSpPr>
          <p:cNvPr id="3" name="Rectangle 2"/>
          <p:cNvSpPr/>
          <p:nvPr/>
        </p:nvSpPr>
        <p:spPr>
          <a:xfrm>
            <a:off x="915735" y="1122362"/>
            <a:ext cx="7544053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 -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PROGRESSIVE 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TESTS (</a:t>
            </a:r>
            <a:r>
              <a:rPr lang="fr-F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continued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fr-FR" sz="32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025" descr="541F0FAD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 t="4053" b="9802"/>
          <a:stretch>
            <a:fillRect/>
          </a:stretch>
        </p:blipFill>
        <p:spPr bwMode="auto">
          <a:xfrm>
            <a:off x="179388" y="2349500"/>
            <a:ext cx="3459162" cy="2154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995738" y="404813"/>
            <a:ext cx="5183187" cy="1525587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36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SHUTTLE-RUN TEST 20m </a:t>
            </a:r>
          </a:p>
          <a:p>
            <a:pPr>
              <a:defRPr/>
            </a:pPr>
            <a:endParaRPr lang="fr-FR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defRPr/>
            </a:pPr>
            <a:r>
              <a:rPr lang="fr-FR" sz="1800" b="1" i="1">
                <a:latin typeface="Calibri" pitchFamily="-72" charset="0"/>
                <a:ea typeface="Calibri" pitchFamily="-72" charset="0"/>
                <a:cs typeface="Calibri" pitchFamily="-72" charset="0"/>
              </a:rPr>
              <a:t>Léger L. and Lambert J. 1982. Eur. J. Appl. Physiol</a:t>
            </a:r>
            <a:r>
              <a:rPr lang="fr-FR" sz="2000" b="1">
                <a:latin typeface="Calibri" pitchFamily="-72" charset="0"/>
                <a:ea typeface="Calibri" pitchFamily="-72" charset="0"/>
                <a:cs typeface="Calibri" pitchFamily="-72" charset="0"/>
              </a:rPr>
              <a:t>. </a:t>
            </a:r>
            <a:r>
              <a:rPr lang="fr-FR" sz="1800" b="1" i="1">
                <a:latin typeface="Calibri" pitchFamily="-72" charset="0"/>
                <a:ea typeface="Calibri" pitchFamily="-72" charset="0"/>
                <a:cs typeface="Calibri" pitchFamily="-72" charset="0"/>
              </a:rPr>
              <a:t>49</a:t>
            </a:r>
          </a:p>
          <a:p>
            <a:pPr>
              <a:defRPr/>
            </a:pPr>
            <a:endParaRPr lang="fr-FR" sz="2000" b="1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pic>
        <p:nvPicPr>
          <p:cNvPr id="145411" name="Picture 1027" descr="433E5200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9388" y="260350"/>
            <a:ext cx="3459162" cy="19446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4787900" y="1943100"/>
            <a:ext cx="0" cy="4078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885113" y="1844675"/>
            <a:ext cx="0" cy="41767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398963" y="2500313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403725" y="3068638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08488" y="3644900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408488" y="4238625"/>
            <a:ext cx="215900" cy="217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427538" y="4797425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427538" y="5300663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408488" y="5805488"/>
            <a:ext cx="215900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4787900" y="2608263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826000" y="3181350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826000" y="3757613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800600" y="4346575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787900" y="4905375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787900" y="5408613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826000" y="5956300"/>
            <a:ext cx="3240088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643438" y="2716213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4643438" y="3860800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4643438" y="4454525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4643438" y="3284538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4643438" y="5013325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4643438" y="5516563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4643438" y="6045200"/>
            <a:ext cx="324167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35" name="ZoneTexte 16"/>
          <p:cNvSpPr txBox="1">
            <a:spLocks noChangeArrowheads="1"/>
          </p:cNvSpPr>
          <p:nvPr/>
        </p:nvSpPr>
        <p:spPr bwMode="auto">
          <a:xfrm>
            <a:off x="5940425" y="1835150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20 m</a:t>
            </a:r>
          </a:p>
        </p:txBody>
      </p:sp>
      <p:cxnSp>
        <p:nvCxnSpPr>
          <p:cNvPr id="19" name="Connecteur droit avec flèche 18"/>
          <p:cNvCxnSpPr>
            <a:stCxn id="145435" idx="3"/>
          </p:cNvCxnSpPr>
          <p:nvPr/>
        </p:nvCxnSpPr>
        <p:spPr>
          <a:xfrm>
            <a:off x="6591300" y="2019300"/>
            <a:ext cx="12160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45435" idx="1"/>
          </p:cNvCxnSpPr>
          <p:nvPr/>
        </p:nvCxnSpPr>
        <p:spPr>
          <a:xfrm flipH="1">
            <a:off x="4826000" y="2019300"/>
            <a:ext cx="11144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179388" y="5119688"/>
            <a:ext cx="40319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Extremely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popular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in France and </a:t>
            </a: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around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b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the world in over 60 countries</a:t>
            </a:r>
          </a:p>
          <a:p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Used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in </a:t>
            </a: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schools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in France but </a:t>
            </a: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also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part of</a:t>
            </a:r>
            <a:b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aerboic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fitness tests for </a:t>
            </a:r>
            <a:r>
              <a:rPr lang="fr-FR" sz="18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firefighters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,</a:t>
            </a:r>
            <a:b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18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navy</a:t>
            </a:r>
            <a:r>
              <a:rPr lang="fr-FR" sz="18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and </a:t>
            </a:r>
            <a:r>
              <a:rPr lang="fr-FR" sz="1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police..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45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11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45411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5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45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09"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14540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4"/>
          <p:cNvPicPr>
            <a:picLocks noChangeAspect="1" noChangeArrowheads="1"/>
          </p:cNvPicPr>
          <p:nvPr/>
        </p:nvPicPr>
        <p:blipFill>
          <a:blip r:embed="rId2"/>
          <a:srcRect l="14633" t="12465" r="28001" b="5388"/>
          <a:stretch>
            <a:fillRect/>
          </a:stretch>
        </p:blipFill>
        <p:spPr bwMode="auto">
          <a:xfrm>
            <a:off x="430213" y="765175"/>
            <a:ext cx="8208962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977900" y="7938"/>
            <a:ext cx="759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Standards calculated based on results collected from 37 countries</a:t>
            </a:r>
          </a:p>
        </p:txBody>
      </p:sp>
      <p:sp>
        <p:nvSpPr>
          <p:cNvPr id="146435" name="ZoneTexte 1"/>
          <p:cNvSpPr txBox="1">
            <a:spLocks noChangeArrowheads="1"/>
          </p:cNvSpPr>
          <p:nvPr/>
        </p:nvSpPr>
        <p:spPr bwMode="auto">
          <a:xfrm>
            <a:off x="179388" y="398463"/>
            <a:ext cx="8710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Olds T. Tomkinson G. Léger L. Cazorla G. 2006. </a:t>
            </a:r>
            <a:r>
              <a:rPr lang="fr-FR" sz="1800" i="1">
                <a:latin typeface="Calibri" pitchFamily="-72" charset="0"/>
                <a:ea typeface="Calibri" pitchFamily="-72" charset="0"/>
                <a:cs typeface="Calibri" pitchFamily="-72" charset="0"/>
              </a:rPr>
              <a:t>Journal of Sports Sciences 24(10): 1025-1038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5"/>
          <p:cNvPicPr>
            <a:picLocks noChangeAspect="1" noChangeArrowheads="1"/>
          </p:cNvPicPr>
          <p:nvPr/>
        </p:nvPicPr>
        <p:blipFill>
          <a:blip r:embed="rId2"/>
          <a:srcRect l="16930" t="12465" r="33179" b="5113"/>
          <a:stretch>
            <a:fillRect/>
          </a:stretch>
        </p:blipFill>
        <p:spPr bwMode="auto">
          <a:xfrm>
            <a:off x="827088" y="333375"/>
            <a:ext cx="734536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Text Box 6"/>
          <p:cNvSpPr txBox="1">
            <a:spLocks noChangeArrowheads="1"/>
          </p:cNvSpPr>
          <p:nvPr/>
        </p:nvSpPr>
        <p:spPr bwMode="auto">
          <a:xfrm rot="-5400000">
            <a:off x="-1897856" y="3088481"/>
            <a:ext cx="4694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Speed attained at the last stage (km.h</a:t>
            </a:r>
            <a:r>
              <a:rPr lang="fr-FR" sz="2000" baseline="30000"/>
              <a:t>-1</a:t>
            </a:r>
            <a:r>
              <a:rPr lang="fr-FR" sz="2000"/>
              <a:t>)</a:t>
            </a:r>
          </a:p>
        </p:txBody>
      </p:sp>
      <p:sp>
        <p:nvSpPr>
          <p:cNvPr id="147459" name="Text Box 7"/>
          <p:cNvSpPr txBox="1">
            <a:spLocks noChangeArrowheads="1"/>
          </p:cNvSpPr>
          <p:nvPr/>
        </p:nvSpPr>
        <p:spPr bwMode="auto">
          <a:xfrm>
            <a:off x="4106863" y="5553075"/>
            <a:ext cx="636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Times New Roman" pitchFamily="-72" charset="0"/>
                <a:cs typeface="Times New Roman" pitchFamily="-72" charset="0"/>
              </a:rPr>
              <a:t>Â</a:t>
            </a:r>
            <a:r>
              <a:rPr lang="fr-FR" sz="2000">
                <a:solidFill>
                  <a:schemeClr val="bg1"/>
                </a:solidFill>
              </a:rPr>
              <a:t>ge</a:t>
            </a:r>
          </a:p>
        </p:txBody>
      </p:sp>
      <p:sp>
        <p:nvSpPr>
          <p:cNvPr id="147460" name="Text Box 8"/>
          <p:cNvSpPr txBox="1">
            <a:spLocks noChangeArrowheads="1"/>
          </p:cNvSpPr>
          <p:nvPr/>
        </p:nvSpPr>
        <p:spPr bwMode="auto">
          <a:xfrm>
            <a:off x="5494338" y="1879600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1" name="Text Box 9"/>
          <p:cNvSpPr txBox="1">
            <a:spLocks noChangeArrowheads="1"/>
          </p:cNvSpPr>
          <p:nvPr/>
        </p:nvSpPr>
        <p:spPr bwMode="auto">
          <a:xfrm>
            <a:off x="5076825" y="2095500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2" name="Text Box 10"/>
          <p:cNvSpPr txBox="1">
            <a:spLocks noChangeArrowheads="1"/>
          </p:cNvSpPr>
          <p:nvPr/>
        </p:nvSpPr>
        <p:spPr bwMode="auto">
          <a:xfrm>
            <a:off x="4643438" y="2239963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3" name="Text Box 11"/>
          <p:cNvSpPr txBox="1">
            <a:spLocks noChangeArrowheads="1"/>
          </p:cNvSpPr>
          <p:nvPr/>
        </p:nvSpPr>
        <p:spPr bwMode="auto">
          <a:xfrm>
            <a:off x="4211638" y="2527300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4" name="Text Box 12"/>
          <p:cNvSpPr txBox="1">
            <a:spLocks noChangeArrowheads="1"/>
          </p:cNvSpPr>
          <p:nvPr/>
        </p:nvSpPr>
        <p:spPr bwMode="auto">
          <a:xfrm>
            <a:off x="3779838" y="2743200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5" name="Text Box 13"/>
          <p:cNvSpPr txBox="1">
            <a:spLocks noChangeArrowheads="1"/>
          </p:cNvSpPr>
          <p:nvPr/>
        </p:nvSpPr>
        <p:spPr bwMode="auto">
          <a:xfrm>
            <a:off x="3348038" y="2887663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6" name="Text Box 14"/>
          <p:cNvSpPr txBox="1">
            <a:spLocks noChangeArrowheads="1"/>
          </p:cNvSpPr>
          <p:nvPr/>
        </p:nvSpPr>
        <p:spPr bwMode="auto">
          <a:xfrm>
            <a:off x="2916238" y="3175000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7" name="Text Box 15"/>
          <p:cNvSpPr txBox="1">
            <a:spLocks noChangeArrowheads="1"/>
          </p:cNvSpPr>
          <p:nvPr/>
        </p:nvSpPr>
        <p:spPr bwMode="auto">
          <a:xfrm>
            <a:off x="2541588" y="3535363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8" name="Text Box 16"/>
          <p:cNvSpPr txBox="1">
            <a:spLocks noChangeArrowheads="1"/>
          </p:cNvSpPr>
          <p:nvPr/>
        </p:nvSpPr>
        <p:spPr bwMode="auto">
          <a:xfrm>
            <a:off x="2124075" y="3932238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69" name="Line 17"/>
          <p:cNvSpPr>
            <a:spLocks noChangeShapeType="1"/>
          </p:cNvSpPr>
          <p:nvPr/>
        </p:nvSpPr>
        <p:spPr bwMode="auto">
          <a:xfrm>
            <a:off x="1331913" y="2276475"/>
            <a:ext cx="6840537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470" name="Line 18"/>
          <p:cNvSpPr>
            <a:spLocks noChangeShapeType="1"/>
          </p:cNvSpPr>
          <p:nvPr/>
        </p:nvSpPr>
        <p:spPr bwMode="auto">
          <a:xfrm>
            <a:off x="1331913" y="3213100"/>
            <a:ext cx="6840537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471" name="Line 19"/>
          <p:cNvSpPr>
            <a:spLocks noChangeShapeType="1"/>
          </p:cNvSpPr>
          <p:nvPr/>
        </p:nvSpPr>
        <p:spPr bwMode="auto">
          <a:xfrm>
            <a:off x="1403350" y="4148138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472" name="Line 20"/>
          <p:cNvSpPr>
            <a:spLocks noChangeShapeType="1"/>
          </p:cNvSpPr>
          <p:nvPr/>
        </p:nvSpPr>
        <p:spPr bwMode="auto">
          <a:xfrm>
            <a:off x="1403350" y="5084763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473" name="Text Box 21"/>
          <p:cNvSpPr txBox="1">
            <a:spLocks noChangeArrowheads="1"/>
          </p:cNvSpPr>
          <p:nvPr/>
        </p:nvSpPr>
        <p:spPr bwMode="auto">
          <a:xfrm>
            <a:off x="6732588" y="1484313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74" name="Text Box 22"/>
          <p:cNvSpPr txBox="1">
            <a:spLocks noChangeArrowheads="1"/>
          </p:cNvSpPr>
          <p:nvPr/>
        </p:nvSpPr>
        <p:spPr bwMode="auto">
          <a:xfrm>
            <a:off x="6300788" y="1484313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75" name="Text Box 23"/>
          <p:cNvSpPr txBox="1">
            <a:spLocks noChangeArrowheads="1"/>
          </p:cNvSpPr>
          <p:nvPr/>
        </p:nvSpPr>
        <p:spPr bwMode="auto">
          <a:xfrm>
            <a:off x="5867400" y="1628775"/>
            <a:ext cx="30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33CC"/>
                </a:solidFill>
                <a:latin typeface="Times New Roman" pitchFamily="-72" charset="0"/>
                <a:sym typeface="Symbol" pitchFamily="-72" charset="2"/>
              </a:rPr>
              <a:t></a:t>
            </a:r>
          </a:p>
        </p:txBody>
      </p:sp>
      <p:sp>
        <p:nvSpPr>
          <p:cNvPr id="147476" name="Line 24"/>
          <p:cNvSpPr>
            <a:spLocks noChangeShapeType="1"/>
          </p:cNvSpPr>
          <p:nvPr/>
        </p:nvSpPr>
        <p:spPr bwMode="auto">
          <a:xfrm>
            <a:off x="1403350" y="1412875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95" name="Freeform 27"/>
          <p:cNvSpPr>
            <a:spLocks/>
          </p:cNvSpPr>
          <p:nvPr/>
        </p:nvSpPr>
        <p:spPr bwMode="auto">
          <a:xfrm>
            <a:off x="2268538" y="1676400"/>
            <a:ext cx="4608512" cy="2471738"/>
          </a:xfrm>
          <a:custGeom>
            <a:avLst/>
            <a:gdLst>
              <a:gd name="T0" fmla="*/ 0 w 2903"/>
              <a:gd name="T1" fmla="*/ 2147483647 h 1557"/>
              <a:gd name="T2" fmla="*/ 2147483647 w 2903"/>
              <a:gd name="T3" fmla="*/ 2147483647 h 1557"/>
              <a:gd name="T4" fmla="*/ 2147483647 w 2903"/>
              <a:gd name="T5" fmla="*/ 2147483647 h 1557"/>
              <a:gd name="T6" fmla="*/ 2147483647 w 2903"/>
              <a:gd name="T7" fmla="*/ 2147483647 h 1557"/>
              <a:gd name="T8" fmla="*/ 2147483647 w 2903"/>
              <a:gd name="T9" fmla="*/ 2147483647 h 1557"/>
              <a:gd name="T10" fmla="*/ 2147483647 w 2903"/>
              <a:gd name="T11" fmla="*/ 2147483647 h 1557"/>
              <a:gd name="T12" fmla="*/ 2147483647 w 2903"/>
              <a:gd name="T13" fmla="*/ 2147483647 h 1557"/>
              <a:gd name="T14" fmla="*/ 2147483647 w 2903"/>
              <a:gd name="T15" fmla="*/ 2147483647 h 1557"/>
              <a:gd name="T16" fmla="*/ 2147483647 w 2903"/>
              <a:gd name="T17" fmla="*/ 2147483647 h 1557"/>
              <a:gd name="T18" fmla="*/ 2147483647 w 2903"/>
              <a:gd name="T19" fmla="*/ 2147483647 h 1557"/>
              <a:gd name="T20" fmla="*/ 2147483647 w 2903"/>
              <a:gd name="T21" fmla="*/ 2147483647 h 15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03"/>
              <a:gd name="T34" fmla="*/ 0 h 1557"/>
              <a:gd name="T35" fmla="*/ 2903 w 2903"/>
              <a:gd name="T36" fmla="*/ 1557 h 15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03" h="1557">
                <a:moveTo>
                  <a:pt x="0" y="1557"/>
                </a:moveTo>
                <a:cubicBezTo>
                  <a:pt x="181" y="1387"/>
                  <a:pt x="362" y="1217"/>
                  <a:pt x="498" y="1104"/>
                </a:cubicBezTo>
                <a:cubicBezTo>
                  <a:pt x="634" y="991"/>
                  <a:pt x="725" y="930"/>
                  <a:pt x="816" y="877"/>
                </a:cubicBezTo>
                <a:cubicBezTo>
                  <a:pt x="907" y="824"/>
                  <a:pt x="960" y="816"/>
                  <a:pt x="1043" y="786"/>
                </a:cubicBezTo>
                <a:cubicBezTo>
                  <a:pt x="1126" y="756"/>
                  <a:pt x="1224" y="740"/>
                  <a:pt x="1315" y="695"/>
                </a:cubicBezTo>
                <a:cubicBezTo>
                  <a:pt x="1406" y="650"/>
                  <a:pt x="1496" y="567"/>
                  <a:pt x="1587" y="514"/>
                </a:cubicBezTo>
                <a:cubicBezTo>
                  <a:pt x="1678" y="461"/>
                  <a:pt x="1768" y="423"/>
                  <a:pt x="1859" y="378"/>
                </a:cubicBezTo>
                <a:cubicBezTo>
                  <a:pt x="1950" y="333"/>
                  <a:pt x="2048" y="287"/>
                  <a:pt x="2131" y="242"/>
                </a:cubicBezTo>
                <a:cubicBezTo>
                  <a:pt x="2214" y="197"/>
                  <a:pt x="2275" y="144"/>
                  <a:pt x="2358" y="106"/>
                </a:cubicBezTo>
                <a:cubicBezTo>
                  <a:pt x="2441" y="68"/>
                  <a:pt x="2539" y="30"/>
                  <a:pt x="2630" y="15"/>
                </a:cubicBezTo>
                <a:cubicBezTo>
                  <a:pt x="2721" y="0"/>
                  <a:pt x="2858" y="15"/>
                  <a:pt x="2903" y="15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47478" name="Text Box 28"/>
          <p:cNvSpPr txBox="1">
            <a:spLocks noChangeArrowheads="1"/>
          </p:cNvSpPr>
          <p:nvPr/>
        </p:nvSpPr>
        <p:spPr bwMode="auto">
          <a:xfrm>
            <a:off x="2522538" y="3932238"/>
            <a:ext cx="32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79" name="Text Box 29"/>
          <p:cNvSpPr txBox="1">
            <a:spLocks noChangeArrowheads="1"/>
          </p:cNvSpPr>
          <p:nvPr/>
        </p:nvSpPr>
        <p:spPr bwMode="auto">
          <a:xfrm>
            <a:off x="2916238" y="3716338"/>
            <a:ext cx="32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0" name="Text Box 30"/>
          <p:cNvSpPr txBox="1">
            <a:spLocks noChangeArrowheads="1"/>
          </p:cNvSpPr>
          <p:nvPr/>
        </p:nvSpPr>
        <p:spPr bwMode="auto">
          <a:xfrm>
            <a:off x="3348038" y="3571875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1" name="Text Box 31"/>
          <p:cNvSpPr txBox="1">
            <a:spLocks noChangeArrowheads="1"/>
          </p:cNvSpPr>
          <p:nvPr/>
        </p:nvSpPr>
        <p:spPr bwMode="auto">
          <a:xfrm>
            <a:off x="3779838" y="3429000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2" name="Text Box 32"/>
          <p:cNvSpPr txBox="1">
            <a:spLocks noChangeArrowheads="1"/>
          </p:cNvSpPr>
          <p:nvPr/>
        </p:nvSpPr>
        <p:spPr bwMode="auto">
          <a:xfrm>
            <a:off x="4211638" y="3355975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3" name="Text Box 33"/>
          <p:cNvSpPr txBox="1">
            <a:spLocks noChangeArrowheads="1"/>
          </p:cNvSpPr>
          <p:nvPr/>
        </p:nvSpPr>
        <p:spPr bwMode="auto">
          <a:xfrm>
            <a:off x="4572000" y="3297238"/>
            <a:ext cx="32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4" name="Text Box 34"/>
          <p:cNvSpPr txBox="1">
            <a:spLocks noChangeArrowheads="1"/>
          </p:cNvSpPr>
          <p:nvPr/>
        </p:nvSpPr>
        <p:spPr bwMode="auto">
          <a:xfrm>
            <a:off x="5003800" y="3297238"/>
            <a:ext cx="32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5" name="Text Box 35"/>
          <p:cNvSpPr txBox="1">
            <a:spLocks noChangeArrowheads="1"/>
          </p:cNvSpPr>
          <p:nvPr/>
        </p:nvSpPr>
        <p:spPr bwMode="auto">
          <a:xfrm>
            <a:off x="5435600" y="3225800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6" name="Text Box 36"/>
          <p:cNvSpPr txBox="1">
            <a:spLocks noChangeArrowheads="1"/>
          </p:cNvSpPr>
          <p:nvPr/>
        </p:nvSpPr>
        <p:spPr bwMode="auto">
          <a:xfrm>
            <a:off x="5867400" y="3225800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7" name="Text Box 37"/>
          <p:cNvSpPr txBox="1">
            <a:spLocks noChangeArrowheads="1"/>
          </p:cNvSpPr>
          <p:nvPr/>
        </p:nvSpPr>
        <p:spPr bwMode="auto">
          <a:xfrm>
            <a:off x="6300788" y="3225800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8" name="Text Box 38"/>
          <p:cNvSpPr txBox="1">
            <a:spLocks noChangeArrowheads="1"/>
          </p:cNvSpPr>
          <p:nvPr/>
        </p:nvSpPr>
        <p:spPr bwMode="auto">
          <a:xfrm>
            <a:off x="6732588" y="3140075"/>
            <a:ext cx="320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147489" name="Text Box 39"/>
          <p:cNvSpPr txBox="1">
            <a:spLocks noChangeArrowheads="1"/>
          </p:cNvSpPr>
          <p:nvPr/>
        </p:nvSpPr>
        <p:spPr bwMode="auto">
          <a:xfrm>
            <a:off x="2124075" y="4221163"/>
            <a:ext cx="32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0000"/>
                </a:solidFill>
                <a:ea typeface="Arial" pitchFamily="-72" charset="0"/>
                <a:cs typeface="Arial" pitchFamily="-72" charset="0"/>
                <a:sym typeface="Wingdings" pitchFamily="-72" charset="2"/>
              </a:rPr>
              <a:t></a:t>
            </a:r>
          </a:p>
        </p:txBody>
      </p:sp>
      <p:sp>
        <p:nvSpPr>
          <p:cNvPr id="84008" name="Freeform 40"/>
          <p:cNvSpPr>
            <a:spLocks/>
          </p:cNvSpPr>
          <p:nvPr/>
        </p:nvSpPr>
        <p:spPr bwMode="auto">
          <a:xfrm>
            <a:off x="2268538" y="3284538"/>
            <a:ext cx="4608512" cy="1079500"/>
          </a:xfrm>
          <a:custGeom>
            <a:avLst/>
            <a:gdLst>
              <a:gd name="T0" fmla="*/ 0 w 2903"/>
              <a:gd name="T1" fmla="*/ 2147483647 h 680"/>
              <a:gd name="T2" fmla="*/ 2147483647 w 2903"/>
              <a:gd name="T3" fmla="*/ 2147483647 h 680"/>
              <a:gd name="T4" fmla="*/ 2147483647 w 2903"/>
              <a:gd name="T5" fmla="*/ 2147483647 h 680"/>
              <a:gd name="T6" fmla="*/ 2147483647 w 2903"/>
              <a:gd name="T7" fmla="*/ 2147483647 h 680"/>
              <a:gd name="T8" fmla="*/ 2147483647 w 2903"/>
              <a:gd name="T9" fmla="*/ 2147483647 h 680"/>
              <a:gd name="T10" fmla="*/ 2147483647 w 2903"/>
              <a:gd name="T11" fmla="*/ 2147483647 h 680"/>
              <a:gd name="T12" fmla="*/ 2147483647 w 2903"/>
              <a:gd name="T13" fmla="*/ 2147483647 h 680"/>
              <a:gd name="T14" fmla="*/ 2147483647 w 2903"/>
              <a:gd name="T15" fmla="*/ 2147483647 h 680"/>
              <a:gd name="T16" fmla="*/ 2147483647 w 2903"/>
              <a:gd name="T17" fmla="*/ 2147483647 h 680"/>
              <a:gd name="T18" fmla="*/ 2147483647 w 2903"/>
              <a:gd name="T19" fmla="*/ 2147483647 h 680"/>
              <a:gd name="T20" fmla="*/ 2147483647 w 2903"/>
              <a:gd name="T21" fmla="*/ 2147483647 h 680"/>
              <a:gd name="T22" fmla="*/ 2147483647 w 2903"/>
              <a:gd name="T23" fmla="*/ 0 h 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903"/>
              <a:gd name="T37" fmla="*/ 0 h 680"/>
              <a:gd name="T38" fmla="*/ 2903 w 2903"/>
              <a:gd name="T39" fmla="*/ 680 h 6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903" h="680">
                <a:moveTo>
                  <a:pt x="0" y="680"/>
                </a:moveTo>
                <a:cubicBezTo>
                  <a:pt x="94" y="616"/>
                  <a:pt x="189" y="552"/>
                  <a:pt x="272" y="499"/>
                </a:cubicBezTo>
                <a:cubicBezTo>
                  <a:pt x="355" y="446"/>
                  <a:pt x="415" y="401"/>
                  <a:pt x="498" y="363"/>
                </a:cubicBezTo>
                <a:cubicBezTo>
                  <a:pt x="581" y="325"/>
                  <a:pt x="680" y="302"/>
                  <a:pt x="771" y="272"/>
                </a:cubicBezTo>
                <a:cubicBezTo>
                  <a:pt x="862" y="242"/>
                  <a:pt x="952" y="204"/>
                  <a:pt x="1043" y="181"/>
                </a:cubicBezTo>
                <a:cubicBezTo>
                  <a:pt x="1134" y="158"/>
                  <a:pt x="1232" y="151"/>
                  <a:pt x="1315" y="136"/>
                </a:cubicBezTo>
                <a:cubicBezTo>
                  <a:pt x="1398" y="121"/>
                  <a:pt x="1459" y="98"/>
                  <a:pt x="1542" y="91"/>
                </a:cubicBezTo>
                <a:cubicBezTo>
                  <a:pt x="1625" y="84"/>
                  <a:pt x="1723" y="99"/>
                  <a:pt x="1814" y="91"/>
                </a:cubicBezTo>
                <a:cubicBezTo>
                  <a:pt x="1905" y="83"/>
                  <a:pt x="1995" y="53"/>
                  <a:pt x="2086" y="45"/>
                </a:cubicBezTo>
                <a:cubicBezTo>
                  <a:pt x="2177" y="37"/>
                  <a:pt x="2267" y="45"/>
                  <a:pt x="2358" y="45"/>
                </a:cubicBezTo>
                <a:cubicBezTo>
                  <a:pt x="2449" y="45"/>
                  <a:pt x="2539" y="52"/>
                  <a:pt x="2630" y="45"/>
                </a:cubicBezTo>
                <a:cubicBezTo>
                  <a:pt x="2721" y="38"/>
                  <a:pt x="2858" y="7"/>
                  <a:pt x="2903" y="0"/>
                </a:cubicBezTo>
              </a:path>
            </a:pathLst>
          </a:custGeom>
          <a:noFill/>
          <a:ln w="19050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2672365" y="-32626"/>
            <a:ext cx="4264309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How do </a:t>
            </a: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French </a:t>
            </a:r>
            <a:r>
              <a:rPr lang="fr-FR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adolescents </a:t>
            </a:r>
            <a:r>
              <a:rPr lang="fr-FR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rank</a:t>
            </a:r>
            <a:r>
              <a:rPr lang="fr-FR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?</a:t>
            </a: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72" charset="0"/>
            </a:endParaRPr>
          </a:p>
        </p:txBody>
      </p:sp>
      <p:sp>
        <p:nvSpPr>
          <p:cNvPr id="147492" name="ZoneTexte 1"/>
          <p:cNvSpPr txBox="1">
            <a:spLocks noChangeArrowheads="1"/>
          </p:cNvSpPr>
          <p:nvPr/>
        </p:nvSpPr>
        <p:spPr bwMode="auto">
          <a:xfrm>
            <a:off x="179388" y="6373813"/>
            <a:ext cx="8710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Olds T. Tomkinson G. Léger L. Cazorla G. 2006. </a:t>
            </a:r>
            <a:r>
              <a:rPr lang="fr-FR" sz="1800" i="1">
                <a:latin typeface="Calibri" pitchFamily="-72" charset="0"/>
                <a:ea typeface="Calibri" pitchFamily="-72" charset="0"/>
                <a:cs typeface="Calibri" pitchFamily="-72" charset="0"/>
              </a:rPr>
              <a:t>Journal of Sports Sciences 24(10): 1025-1038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5" grpId="0" animBg="1"/>
      <p:bldP spid="8400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381000"/>
            <a:ext cx="8763000" cy="22098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fr-FR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 Based on the stage reached and the age of the participant an equation and/or a correlation table can be used to extrapolate VO</a:t>
            </a:r>
            <a:r>
              <a:rPr lang="fr-FR" sz="20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2</a:t>
            </a:r>
            <a:r>
              <a:rPr lang="fr-FR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max.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fr-FR" sz="200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-72" charset="0"/>
            </a:endParaRPr>
          </a:p>
          <a:p>
            <a:pPr algn="ctr" eaLnBrk="1" hangingPunct="1">
              <a:lnSpc>
                <a:spcPct val="140000"/>
              </a:lnSpc>
              <a:buFontTx/>
              <a:buNone/>
            </a:pPr>
            <a:r>
              <a:rPr lang="fr-FR" sz="2000" u="sng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Equation</a:t>
            </a:r>
            <a:r>
              <a:rPr lang="fr-FR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 :  VO</a:t>
            </a:r>
            <a:r>
              <a:rPr lang="fr-FR" sz="20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2</a:t>
            </a:r>
            <a:r>
              <a:rPr lang="fr-FR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72" charset="0"/>
              </a:rPr>
              <a:t>max = 31.025 + 3.238 speed (km/h) - 3.248 age (years) + 0.1536 speed (km/h) x age (years) (as per Léger et al. 1983- 84)</a:t>
            </a:r>
          </a:p>
        </p:txBody>
      </p:sp>
      <p:graphicFrame>
        <p:nvGraphicFramePr>
          <p:cNvPr id="485379" name="Group 3"/>
          <p:cNvGraphicFramePr>
            <a:graphicFrameLocks noGrp="1"/>
          </p:cNvGraphicFramePr>
          <p:nvPr/>
        </p:nvGraphicFramePr>
        <p:xfrm>
          <a:off x="228600" y="3429000"/>
          <a:ext cx="8686800" cy="2379663"/>
        </p:xfrm>
        <a:graphic>
          <a:graphicData uri="http://schemas.openxmlformats.org/drawingml/2006/table">
            <a:tbl>
              <a:tblPr/>
              <a:tblGrid>
                <a:gridCol w="736600"/>
                <a:gridCol w="7950200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Predicted VO</a:t>
                      </a:r>
                      <a:r>
                        <a:rPr kumimoji="0" lang="fr-F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2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max (ml.min</a:t>
                      </a:r>
                      <a:r>
                        <a:rPr kumimoji="0" lang="fr-F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-1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.kg</a:t>
                      </a:r>
                      <a:r>
                        <a:rPr kumimoji="0" lang="fr-FR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-1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) by 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(min)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   6       7        8       9       10       11       </a:t>
                      </a: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12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    13       14       15       16       17       18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65.5   64.4    63     62     60.6    59.5    58.1   56.7    55.7    54.3     53.2   51.8     50.8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67.6   66.5    65.5  64.1  63       62       </a:t>
                      </a: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60.6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59.5    58.5    57.1     56      54.6     53.6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69.7   68.6    67.6  66.5  65.5    64.4    63.4   62       60.9    59.9     58.8   57.8     56.7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5393" name="Text Box 17"/>
          <p:cNvSpPr txBox="1">
            <a:spLocks noChangeArrowheads="1"/>
          </p:cNvSpPr>
          <p:nvPr/>
        </p:nvSpPr>
        <p:spPr bwMode="auto">
          <a:xfrm>
            <a:off x="457200" y="2895600"/>
            <a:ext cx="51816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FR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Table</a:t>
            </a:r>
            <a:r>
              <a:rPr 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: Example of part of a correlation table</a:t>
            </a:r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179388" y="6021388"/>
            <a:ext cx="86613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But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this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test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also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depends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on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agility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when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changing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direction and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not </a:t>
            </a:r>
            <a:b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directly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give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maximum </a:t>
            </a:r>
            <a:r>
              <a:rPr lang="fr-FR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aerobic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speed (MAS) in a straight line.</a:t>
            </a:r>
            <a:endParaRPr lang="fr-FR" sz="2000" dirty="0">
              <a:latin typeface="Times New Roman" pitchFamily="-72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500563" y="3789363"/>
            <a:ext cx="576262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" name="Ellipse 6"/>
          <p:cNvSpPr/>
          <p:nvPr/>
        </p:nvSpPr>
        <p:spPr>
          <a:xfrm>
            <a:off x="4500563" y="4797425"/>
            <a:ext cx="576262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8" name="Ellipse 7"/>
          <p:cNvSpPr/>
          <p:nvPr/>
        </p:nvSpPr>
        <p:spPr>
          <a:xfrm>
            <a:off x="179388" y="4797425"/>
            <a:ext cx="576262" cy="5143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755650" y="4149725"/>
            <a:ext cx="3744913" cy="792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>
            <a:stCxn id="8" idx="6"/>
            <a:endCxn id="7" idx="2"/>
          </p:cNvCxnSpPr>
          <p:nvPr/>
        </p:nvCxnSpPr>
        <p:spPr>
          <a:xfrm flipV="1">
            <a:off x="755650" y="5054600"/>
            <a:ext cx="3744913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85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00" name="Rectangle 12"/>
          <p:cNvSpPr>
            <a:spLocks noChangeArrowheads="1"/>
          </p:cNvSpPr>
          <p:nvPr/>
        </p:nvSpPr>
        <p:spPr bwMode="auto">
          <a:xfrm>
            <a:off x="34925" y="2997200"/>
            <a:ext cx="3673475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MAX OXYGEN CONSUMPTION: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	 VO</a:t>
            </a:r>
            <a:r>
              <a:rPr lang="es-CL" sz="1800" b="1" baseline="-2500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max</a:t>
            </a:r>
            <a:endParaRPr lang="es-CL" sz="1800" b="1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Genetic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factors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+ training)</a:t>
            </a:r>
          </a:p>
        </p:txBody>
      </p:sp>
      <p:sp>
        <p:nvSpPr>
          <p:cNvPr id="549906" name="Rectangle 18"/>
          <p:cNvSpPr>
            <a:spLocks noChangeArrowheads="1"/>
          </p:cNvSpPr>
          <p:nvPr/>
        </p:nvSpPr>
        <p:spPr bwMode="auto">
          <a:xfrm>
            <a:off x="3851275" y="2997200"/>
            <a:ext cx="2282825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AEROBIC ENDURANCE: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  % of VO2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max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      (Training)</a:t>
            </a:r>
          </a:p>
        </p:txBody>
      </p:sp>
      <p:sp>
        <p:nvSpPr>
          <p:cNvPr id="549907" name="Rectangle 19"/>
          <p:cNvSpPr>
            <a:spLocks noChangeArrowheads="1"/>
          </p:cNvSpPr>
          <p:nvPr/>
        </p:nvSpPr>
        <p:spPr bwMode="auto">
          <a:xfrm>
            <a:off x="6227763" y="2997200"/>
            <a:ext cx="2916237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ECONOMY OF MOVEMENT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(Training +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drills</a:t>
            </a:r>
            <a:endParaRPr lang="es-CL" sz="1800" b="1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+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specific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strength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exercises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)</a:t>
            </a:r>
          </a:p>
        </p:txBody>
      </p:sp>
      <p:sp>
        <p:nvSpPr>
          <p:cNvPr id="549914" name="Line 26"/>
          <p:cNvSpPr>
            <a:spLocks noChangeShapeType="1"/>
          </p:cNvSpPr>
          <p:nvPr/>
        </p:nvSpPr>
        <p:spPr bwMode="auto">
          <a:xfrm>
            <a:off x="2895600" y="3835400"/>
            <a:ext cx="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916" name="Line 28"/>
          <p:cNvSpPr>
            <a:spLocks noChangeShapeType="1"/>
          </p:cNvSpPr>
          <p:nvPr/>
        </p:nvSpPr>
        <p:spPr bwMode="auto">
          <a:xfrm>
            <a:off x="7315200" y="3835400"/>
            <a:ext cx="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917" name="Line 29"/>
          <p:cNvSpPr>
            <a:spLocks noChangeShapeType="1"/>
          </p:cNvSpPr>
          <p:nvPr/>
        </p:nvSpPr>
        <p:spPr bwMode="auto">
          <a:xfrm>
            <a:off x="2895600" y="4216400"/>
            <a:ext cx="441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918" name="Line 30"/>
          <p:cNvSpPr>
            <a:spLocks noChangeShapeType="1"/>
          </p:cNvSpPr>
          <p:nvPr/>
        </p:nvSpPr>
        <p:spPr bwMode="auto">
          <a:xfrm>
            <a:off x="5076825" y="4216400"/>
            <a:ext cx="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919" name="Rectangle 31"/>
          <p:cNvSpPr>
            <a:spLocks noChangeArrowheads="1"/>
          </p:cNvSpPr>
          <p:nvPr/>
        </p:nvSpPr>
        <p:spPr bwMode="auto">
          <a:xfrm>
            <a:off x="2713038" y="1989138"/>
            <a:ext cx="3260725" cy="32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sz="1400" b="1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AEROBIC CAPACITY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sz="1400" b="1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06750" y="4503738"/>
            <a:ext cx="3441700" cy="366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MAXIMUM AEROBIC SPEED (MAS)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50825" y="1052513"/>
            <a:ext cx="1800225" cy="1044575"/>
          </a:xfrm>
          <a:prstGeom prst="wedgeRoundRectCallout">
            <a:avLst>
              <a:gd name="adj1" fmla="val 13879"/>
              <a:gd name="adj2" fmla="val 13789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Maximal rate of </a:t>
            </a:r>
            <a:r>
              <a:rPr lang="fr-FR" sz="19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oxygen</a:t>
            </a:r>
            <a:r>
              <a:rPr lang="fr-FR" sz="1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9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consumption</a:t>
            </a:r>
            <a:endParaRPr lang="fr-FR" sz="19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227763" y="1044575"/>
            <a:ext cx="2879725" cy="1409700"/>
          </a:xfrm>
          <a:prstGeom prst="wedgeRoundRectCallout">
            <a:avLst>
              <a:gd name="adj1" fmla="val -62234"/>
              <a:gd name="adj2" fmla="val 94277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 of VO2max, MAP (maximum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aerobic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power) or MAS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which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used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for long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periods</a:t>
            </a:r>
            <a:endParaRPr lang="fr-FR" sz="1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81922" y="5181600"/>
            <a:ext cx="2209800" cy="1358900"/>
          </a:xfrm>
          <a:prstGeom prst="wedgeRoundRectCallout">
            <a:avLst>
              <a:gd name="adj1" fmla="val 5518"/>
              <a:gd name="adj2" fmla="val -147670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Smallest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amount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energy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needed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 move over a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given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distance at a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given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speed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4140200" y="2314575"/>
            <a:ext cx="0" cy="3397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2051050" y="2636838"/>
            <a:ext cx="5113338" cy="1746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7164388" y="2636838"/>
            <a:ext cx="0" cy="3603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051050" y="2654300"/>
            <a:ext cx="0" cy="3429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105400" y="2646363"/>
            <a:ext cx="0" cy="3508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850" name="ZoneTexte 20"/>
          <p:cNvSpPr txBox="1">
            <a:spLocks noChangeArrowheads="1"/>
          </p:cNvSpPr>
          <p:nvPr/>
        </p:nvSpPr>
        <p:spPr bwMode="auto">
          <a:xfrm>
            <a:off x="2293938" y="265113"/>
            <a:ext cx="4206875" cy="52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SOME INITIAL DEFINITIONS</a:t>
            </a:r>
          </a:p>
        </p:txBody>
      </p:sp>
      <p:sp>
        <p:nvSpPr>
          <p:cNvPr id="6" name="Rectangle à coins arrondis 5"/>
          <p:cNvSpPr>
            <a:spLocks noChangeArrowheads="1"/>
          </p:cNvSpPr>
          <p:nvPr/>
        </p:nvSpPr>
        <p:spPr bwMode="auto">
          <a:xfrm>
            <a:off x="0" y="5181600"/>
            <a:ext cx="4608513" cy="1603375"/>
          </a:xfrm>
          <a:prstGeom prst="wedgeRoundRectCallout">
            <a:avLst>
              <a:gd name="adj1" fmla="val 24648"/>
              <a:gd name="adj2" fmla="val -69306"/>
              <a:gd name="adj3" fmla="val 16667"/>
            </a:avLst>
          </a:prstGeom>
          <a:solidFill>
            <a:srgbClr val="FFFFCC"/>
          </a:solidFill>
          <a:ln w="25400">
            <a:solidFill>
              <a:srgbClr val="00956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MAS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the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lowest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speed at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which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VO2 max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attained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It </a:t>
            </a:r>
            <a:r>
              <a:rPr lang="fr-FR" sz="1800" b="1" dirty="0" err="1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the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result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of the interaction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between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VO2max and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economy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of </a:t>
            </a:r>
            <a:r>
              <a:rPr lang="fr-FR" sz="1800" b="1" dirty="0" err="1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movement</a:t>
            </a: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, and </a:t>
            </a:r>
            <a:r>
              <a:rPr lang="fr-FR" sz="1800" b="1" dirty="0" err="1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an 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important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measure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for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managing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 training </a:t>
            </a:r>
            <a:r>
              <a:rPr lang="fr-FR" sz="1800" b="1" dirty="0" err="1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intensity</a:t>
            </a:r>
            <a:endParaRPr lang="fr-FR" sz="1800" b="1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0852" name="ZoneTexte 7"/>
          <p:cNvSpPr txBox="1">
            <a:spLocks noChangeArrowheads="1"/>
          </p:cNvSpPr>
          <p:nvPr/>
        </p:nvSpPr>
        <p:spPr bwMode="auto">
          <a:xfrm>
            <a:off x="1042988" y="2852738"/>
            <a:ext cx="30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</a:t>
            </a:r>
            <a:endParaRPr lang="fr-FR" sz="3600">
              <a:solidFill>
                <a:srgbClr val="000000"/>
              </a:solidFill>
              <a:latin typeface="Bookman Old Style" pitchFamily="-72" charset="0"/>
            </a:endParaRPr>
          </a:p>
        </p:txBody>
      </p:sp>
      <p:sp>
        <p:nvSpPr>
          <p:cNvPr id="120853" name="ZoneTexte 21"/>
          <p:cNvSpPr txBox="1">
            <a:spLocks noChangeArrowheads="1"/>
          </p:cNvSpPr>
          <p:nvPr/>
        </p:nvSpPr>
        <p:spPr bwMode="auto">
          <a:xfrm>
            <a:off x="4932363" y="2852738"/>
            <a:ext cx="30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</a:t>
            </a:r>
            <a:endParaRPr lang="fr-FR" sz="3600">
              <a:solidFill>
                <a:srgbClr val="000000"/>
              </a:solidFill>
              <a:latin typeface="Bookman Old Style" pitchFamily="-72" charset="0"/>
            </a:endParaRPr>
          </a:p>
        </p:txBody>
      </p:sp>
      <p:sp>
        <p:nvSpPr>
          <p:cNvPr id="8" name="Ellipse 7"/>
          <p:cNvSpPr/>
          <p:nvPr/>
        </p:nvSpPr>
        <p:spPr>
          <a:xfrm rot="20823053">
            <a:off x="63500" y="4092575"/>
            <a:ext cx="6865938" cy="28765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4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14" grpId="0" animBg="1"/>
      <p:bldP spid="549916" grpId="0" animBg="1"/>
      <p:bldP spid="549917" grpId="0" animBg="1"/>
      <p:bldP spid="549918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2413" cy="1295400"/>
          </a:xfrm>
        </p:spPr>
        <p:txBody>
          <a:bodyPr lIns="92075" tIns="46038" rIns="92075" bIns="46038"/>
          <a:lstStyle/>
          <a:p>
            <a:pPr eaLnBrk="1" hangingPunct="1"/>
            <a:r>
              <a:rPr lang="en-GB" sz="2400" b="1" smtClean="0">
                <a:solidFill>
                  <a:schemeClr val="tx1"/>
                </a:solidFill>
                <a:latin typeface="Arial" pitchFamily="-72" charset="0"/>
              </a:rPr>
              <a:t>Prediction of maximum aerobic speed during “normal” running based on knowledge of maximum aerobic speed during shuttle runs</a:t>
            </a:r>
            <a:endParaRPr lang="en-GB" sz="2000" smtClean="0">
              <a:solidFill>
                <a:schemeClr val="accent2"/>
              </a:solidFill>
            </a:endParaRPr>
          </a:p>
        </p:txBody>
      </p:sp>
      <p:graphicFrame>
        <p:nvGraphicFramePr>
          <p:cNvPr id="2068" name="Object 20"/>
          <p:cNvGraphicFramePr>
            <a:graphicFrameLocks noGrp="1"/>
          </p:cNvGraphicFramePr>
          <p:nvPr>
            <p:ph type="tbl" idx="1"/>
          </p:nvPr>
        </p:nvGraphicFramePr>
        <p:xfrm>
          <a:off x="1114425" y="1752600"/>
          <a:ext cx="7216775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Document" r:id="rId3" imgW="8737600" imgH="4521200" progId="Word.Document.8">
                  <p:embed/>
                </p:oleObj>
              </mc:Choice>
              <mc:Fallback>
                <p:oleObj name="Document" r:id="rId3" imgW="8737600" imgH="4521200" progId="Word.Document.8">
                  <p:embed/>
                  <p:pic>
                    <p:nvPicPr>
                      <p:cNvPr id="0" name="Picture 2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752600"/>
                        <a:ext cx="7216775" cy="37274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1" name="Line 4"/>
          <p:cNvSpPr>
            <a:spLocks noChangeShapeType="1"/>
          </p:cNvSpPr>
          <p:nvPr/>
        </p:nvSpPr>
        <p:spPr bwMode="auto">
          <a:xfrm>
            <a:off x="2701159" y="1772816"/>
            <a:ext cx="0" cy="3733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2" name="Line 5"/>
          <p:cNvSpPr>
            <a:spLocks noChangeShapeType="1"/>
          </p:cNvSpPr>
          <p:nvPr/>
        </p:nvSpPr>
        <p:spPr bwMode="auto">
          <a:xfrm>
            <a:off x="4409090" y="1772816"/>
            <a:ext cx="0" cy="3733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3" name="Line 6"/>
          <p:cNvSpPr>
            <a:spLocks noChangeShapeType="1"/>
          </p:cNvSpPr>
          <p:nvPr/>
        </p:nvSpPr>
        <p:spPr bwMode="auto">
          <a:xfrm>
            <a:off x="6172200" y="1745226"/>
            <a:ext cx="0" cy="3733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4" name="Line 7"/>
          <p:cNvSpPr>
            <a:spLocks noChangeShapeType="1"/>
          </p:cNvSpPr>
          <p:nvPr/>
        </p:nvSpPr>
        <p:spPr bwMode="auto">
          <a:xfrm>
            <a:off x="1115616" y="2514600"/>
            <a:ext cx="7200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432" name="Rectangle 8"/>
          <p:cNvSpPr>
            <a:spLocks noChangeArrowheads="1"/>
          </p:cNvSpPr>
          <p:nvPr/>
        </p:nvSpPr>
        <p:spPr bwMode="auto">
          <a:xfrm>
            <a:off x="304800" y="5943600"/>
            <a:ext cx="8839200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Cazorla , Léger ,1993.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297" y="980728"/>
            <a:ext cx="7058025" cy="15652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II -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PROGRESSIVE 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TEST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2-3 INTERMITTENT</a:t>
            </a: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SPRINTS</a:t>
            </a:r>
          </a:p>
        </p:txBody>
      </p:sp>
      <p:sp>
        <p:nvSpPr>
          <p:cNvPr id="150530" name="ZoneTexte 2"/>
          <p:cNvSpPr txBox="1">
            <a:spLocks noChangeArrowheads="1"/>
          </p:cNvSpPr>
          <p:nvPr/>
        </p:nvSpPr>
        <p:spPr bwMode="auto">
          <a:xfrm>
            <a:off x="0" y="3787775"/>
            <a:ext cx="882015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-72" charset="2"/>
              <a:buChar char="Ø"/>
            </a:pPr>
            <a:r>
              <a:rPr lang="fr-FR" sz="2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UNIVERSITY OF </a:t>
            </a:r>
            <a:r>
              <a:rPr lang="fr-FR" sz="2800" dirty="0">
                <a:latin typeface="Calibri" pitchFamily="-72" charset="0"/>
                <a:ea typeface="Calibri" pitchFamily="-72" charset="0"/>
                <a:cs typeface="Calibri" pitchFamily="-72" charset="0"/>
              </a:rPr>
              <a:t>BORDEAUX 2 TEST </a:t>
            </a:r>
            <a:r>
              <a:rPr lang="fr-FR" i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(Cazorla G., 1993</a:t>
            </a:r>
            <a:r>
              <a:rPr lang="fr-FR" sz="2800" i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)</a:t>
            </a:r>
          </a:p>
          <a:p>
            <a:pPr marL="285750" indent="-285750" algn="ctr">
              <a:lnSpc>
                <a:spcPct val="150000"/>
              </a:lnSpc>
            </a:pP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This test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should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only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used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if the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players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have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heart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rate monitors to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measure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their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cardiac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adaptation and if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their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lactate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levels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measured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during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test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93"/>
          <p:cNvSpPr txBox="1">
            <a:spLocks noChangeArrowheads="1"/>
          </p:cNvSpPr>
          <p:nvPr/>
        </p:nvSpPr>
        <p:spPr bwMode="auto">
          <a:xfrm>
            <a:off x="1660525" y="3744913"/>
            <a:ext cx="62190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dirty="0" err="1" smtClean="0"/>
              <a:t>University</a:t>
            </a:r>
            <a:r>
              <a:rPr lang="fr-FR" sz="2000" dirty="0" smtClean="0"/>
              <a:t> of </a:t>
            </a:r>
            <a:r>
              <a:rPr lang="fr-FR" sz="2000" dirty="0"/>
              <a:t>Bordeaux 2 </a:t>
            </a:r>
            <a:r>
              <a:rPr lang="fr-FR" sz="2000" dirty="0" smtClean="0"/>
              <a:t>Test, </a:t>
            </a:r>
            <a:r>
              <a:rPr lang="fr-FR" sz="2000" dirty="0"/>
              <a:t>(TUB2, Cazorla, 1992)</a:t>
            </a:r>
          </a:p>
        </p:txBody>
      </p:sp>
      <p:sp>
        <p:nvSpPr>
          <p:cNvPr id="151554" name="Arc 94"/>
          <p:cNvSpPr>
            <a:spLocks/>
          </p:cNvSpPr>
          <p:nvPr/>
        </p:nvSpPr>
        <p:spPr bwMode="auto">
          <a:xfrm>
            <a:off x="2870200" y="1593850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51555" name="Line 95"/>
          <p:cNvSpPr>
            <a:spLocks noChangeShapeType="1"/>
          </p:cNvSpPr>
          <p:nvPr/>
        </p:nvSpPr>
        <p:spPr bwMode="auto">
          <a:xfrm>
            <a:off x="3476625" y="1590675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" name="Line 96"/>
          <p:cNvSpPr>
            <a:spLocks noChangeShapeType="1"/>
          </p:cNvSpPr>
          <p:nvPr/>
        </p:nvSpPr>
        <p:spPr bwMode="auto">
          <a:xfrm>
            <a:off x="3476625" y="2962275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7" name="Arc 97"/>
          <p:cNvSpPr>
            <a:spLocks/>
          </p:cNvSpPr>
          <p:nvPr/>
        </p:nvSpPr>
        <p:spPr bwMode="auto">
          <a:xfrm rot="10620000">
            <a:off x="5534025" y="1590675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51558" name="Line 98"/>
          <p:cNvSpPr>
            <a:spLocks noChangeShapeType="1"/>
          </p:cNvSpPr>
          <p:nvPr/>
        </p:nvSpPr>
        <p:spPr bwMode="auto">
          <a:xfrm flipH="1">
            <a:off x="34766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9" name="Line 99"/>
          <p:cNvSpPr>
            <a:spLocks noChangeShapeType="1"/>
          </p:cNvSpPr>
          <p:nvPr/>
        </p:nvSpPr>
        <p:spPr bwMode="auto">
          <a:xfrm>
            <a:off x="35528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0" name="Line 100"/>
          <p:cNvSpPr>
            <a:spLocks noChangeShapeType="1"/>
          </p:cNvSpPr>
          <p:nvPr/>
        </p:nvSpPr>
        <p:spPr bwMode="auto">
          <a:xfrm flipH="1">
            <a:off x="3476625" y="1514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1" name="Line 101"/>
          <p:cNvSpPr>
            <a:spLocks noChangeShapeType="1"/>
          </p:cNvSpPr>
          <p:nvPr/>
        </p:nvSpPr>
        <p:spPr bwMode="auto">
          <a:xfrm flipH="1">
            <a:off x="40100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2" name="Line 102"/>
          <p:cNvSpPr>
            <a:spLocks noChangeShapeType="1"/>
          </p:cNvSpPr>
          <p:nvPr/>
        </p:nvSpPr>
        <p:spPr bwMode="auto">
          <a:xfrm>
            <a:off x="40862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3" name="Line 103"/>
          <p:cNvSpPr>
            <a:spLocks noChangeShapeType="1"/>
          </p:cNvSpPr>
          <p:nvPr/>
        </p:nvSpPr>
        <p:spPr bwMode="auto">
          <a:xfrm flipH="1">
            <a:off x="4010025" y="1514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4" name="Line 104"/>
          <p:cNvSpPr>
            <a:spLocks noChangeShapeType="1"/>
          </p:cNvSpPr>
          <p:nvPr/>
        </p:nvSpPr>
        <p:spPr bwMode="auto">
          <a:xfrm flipH="1">
            <a:off x="45434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5" name="Line 105"/>
          <p:cNvSpPr>
            <a:spLocks noChangeShapeType="1"/>
          </p:cNvSpPr>
          <p:nvPr/>
        </p:nvSpPr>
        <p:spPr bwMode="auto">
          <a:xfrm>
            <a:off x="46196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6" name="Line 106"/>
          <p:cNvSpPr>
            <a:spLocks noChangeShapeType="1"/>
          </p:cNvSpPr>
          <p:nvPr/>
        </p:nvSpPr>
        <p:spPr bwMode="auto">
          <a:xfrm flipH="1">
            <a:off x="4543425" y="1514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7" name="Line 107"/>
          <p:cNvSpPr>
            <a:spLocks noChangeShapeType="1"/>
          </p:cNvSpPr>
          <p:nvPr/>
        </p:nvSpPr>
        <p:spPr bwMode="auto">
          <a:xfrm flipH="1">
            <a:off x="2943225" y="1514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8" name="Line 108"/>
          <p:cNvSpPr>
            <a:spLocks noChangeShapeType="1"/>
          </p:cNvSpPr>
          <p:nvPr/>
        </p:nvSpPr>
        <p:spPr bwMode="auto">
          <a:xfrm>
            <a:off x="3019425" y="1514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69" name="Line 109"/>
          <p:cNvSpPr>
            <a:spLocks noChangeShapeType="1"/>
          </p:cNvSpPr>
          <p:nvPr/>
        </p:nvSpPr>
        <p:spPr bwMode="auto">
          <a:xfrm flipH="1">
            <a:off x="2943225" y="1666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0" name="Line 110"/>
          <p:cNvSpPr>
            <a:spLocks noChangeShapeType="1"/>
          </p:cNvSpPr>
          <p:nvPr/>
        </p:nvSpPr>
        <p:spPr bwMode="auto">
          <a:xfrm flipH="1">
            <a:off x="2714625" y="1895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1" name="Line 111"/>
          <p:cNvSpPr>
            <a:spLocks noChangeShapeType="1"/>
          </p:cNvSpPr>
          <p:nvPr/>
        </p:nvSpPr>
        <p:spPr bwMode="auto">
          <a:xfrm>
            <a:off x="2790825" y="1895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2" name="Line 112"/>
          <p:cNvSpPr>
            <a:spLocks noChangeShapeType="1"/>
          </p:cNvSpPr>
          <p:nvPr/>
        </p:nvSpPr>
        <p:spPr bwMode="auto">
          <a:xfrm flipH="1">
            <a:off x="2714625" y="2047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3" name="Line 113"/>
          <p:cNvSpPr>
            <a:spLocks noChangeShapeType="1"/>
          </p:cNvSpPr>
          <p:nvPr/>
        </p:nvSpPr>
        <p:spPr bwMode="auto">
          <a:xfrm flipH="1">
            <a:off x="2714625" y="2505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4" name="Line 114"/>
          <p:cNvSpPr>
            <a:spLocks noChangeShapeType="1"/>
          </p:cNvSpPr>
          <p:nvPr/>
        </p:nvSpPr>
        <p:spPr bwMode="auto">
          <a:xfrm>
            <a:off x="2790825" y="2505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5" name="Line 115"/>
          <p:cNvSpPr>
            <a:spLocks noChangeShapeType="1"/>
          </p:cNvSpPr>
          <p:nvPr/>
        </p:nvSpPr>
        <p:spPr bwMode="auto">
          <a:xfrm flipH="1">
            <a:off x="2714625" y="2657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6" name="Line 116"/>
          <p:cNvSpPr>
            <a:spLocks noChangeShapeType="1"/>
          </p:cNvSpPr>
          <p:nvPr/>
        </p:nvSpPr>
        <p:spPr bwMode="auto">
          <a:xfrm flipH="1">
            <a:off x="3019425" y="2886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7" name="Line 117"/>
          <p:cNvSpPr>
            <a:spLocks noChangeShapeType="1"/>
          </p:cNvSpPr>
          <p:nvPr/>
        </p:nvSpPr>
        <p:spPr bwMode="auto">
          <a:xfrm>
            <a:off x="3095625" y="2886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8" name="Line 118"/>
          <p:cNvSpPr>
            <a:spLocks noChangeShapeType="1"/>
          </p:cNvSpPr>
          <p:nvPr/>
        </p:nvSpPr>
        <p:spPr bwMode="auto">
          <a:xfrm flipH="1">
            <a:off x="3019425" y="3038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79" name="Line 119"/>
          <p:cNvSpPr>
            <a:spLocks noChangeShapeType="1"/>
          </p:cNvSpPr>
          <p:nvPr/>
        </p:nvSpPr>
        <p:spPr bwMode="auto">
          <a:xfrm flipH="1">
            <a:off x="35528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0" name="Line 120"/>
          <p:cNvSpPr>
            <a:spLocks noChangeShapeType="1"/>
          </p:cNvSpPr>
          <p:nvPr/>
        </p:nvSpPr>
        <p:spPr bwMode="auto">
          <a:xfrm>
            <a:off x="36290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1" name="Line 121"/>
          <p:cNvSpPr>
            <a:spLocks noChangeShapeType="1"/>
          </p:cNvSpPr>
          <p:nvPr/>
        </p:nvSpPr>
        <p:spPr bwMode="auto">
          <a:xfrm flipH="1">
            <a:off x="3552825" y="3190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2" name="Line 122"/>
          <p:cNvSpPr>
            <a:spLocks noChangeShapeType="1"/>
          </p:cNvSpPr>
          <p:nvPr/>
        </p:nvSpPr>
        <p:spPr bwMode="auto">
          <a:xfrm flipH="1">
            <a:off x="41624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3" name="Line 123"/>
          <p:cNvSpPr>
            <a:spLocks noChangeShapeType="1"/>
          </p:cNvSpPr>
          <p:nvPr/>
        </p:nvSpPr>
        <p:spPr bwMode="auto">
          <a:xfrm>
            <a:off x="42386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4" name="Line 124"/>
          <p:cNvSpPr>
            <a:spLocks noChangeShapeType="1"/>
          </p:cNvSpPr>
          <p:nvPr/>
        </p:nvSpPr>
        <p:spPr bwMode="auto">
          <a:xfrm flipH="1">
            <a:off x="4162425" y="3190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5" name="Line 125"/>
          <p:cNvSpPr>
            <a:spLocks noChangeShapeType="1"/>
          </p:cNvSpPr>
          <p:nvPr/>
        </p:nvSpPr>
        <p:spPr bwMode="auto">
          <a:xfrm flipH="1">
            <a:off x="47720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6" name="Line 126"/>
          <p:cNvSpPr>
            <a:spLocks noChangeShapeType="1"/>
          </p:cNvSpPr>
          <p:nvPr/>
        </p:nvSpPr>
        <p:spPr bwMode="auto">
          <a:xfrm>
            <a:off x="48482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7" name="Line 127"/>
          <p:cNvSpPr>
            <a:spLocks noChangeShapeType="1"/>
          </p:cNvSpPr>
          <p:nvPr/>
        </p:nvSpPr>
        <p:spPr bwMode="auto">
          <a:xfrm flipH="1">
            <a:off x="4772025" y="3190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8" name="Line 128"/>
          <p:cNvSpPr>
            <a:spLocks noChangeShapeType="1"/>
          </p:cNvSpPr>
          <p:nvPr/>
        </p:nvSpPr>
        <p:spPr bwMode="auto">
          <a:xfrm flipH="1">
            <a:off x="53054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89" name="Line 129"/>
          <p:cNvSpPr>
            <a:spLocks noChangeShapeType="1"/>
          </p:cNvSpPr>
          <p:nvPr/>
        </p:nvSpPr>
        <p:spPr bwMode="auto">
          <a:xfrm>
            <a:off x="5381625" y="30384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0" name="Line 130"/>
          <p:cNvSpPr>
            <a:spLocks noChangeShapeType="1"/>
          </p:cNvSpPr>
          <p:nvPr/>
        </p:nvSpPr>
        <p:spPr bwMode="auto">
          <a:xfrm flipH="1">
            <a:off x="5305425" y="31908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1" name="Line 131"/>
          <p:cNvSpPr>
            <a:spLocks noChangeShapeType="1"/>
          </p:cNvSpPr>
          <p:nvPr/>
        </p:nvSpPr>
        <p:spPr bwMode="auto">
          <a:xfrm flipH="1">
            <a:off x="51530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2" name="Line 132"/>
          <p:cNvSpPr>
            <a:spLocks noChangeShapeType="1"/>
          </p:cNvSpPr>
          <p:nvPr/>
        </p:nvSpPr>
        <p:spPr bwMode="auto">
          <a:xfrm>
            <a:off x="52292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3" name="Line 133"/>
          <p:cNvSpPr>
            <a:spLocks noChangeShapeType="1"/>
          </p:cNvSpPr>
          <p:nvPr/>
        </p:nvSpPr>
        <p:spPr bwMode="auto">
          <a:xfrm flipH="1">
            <a:off x="5153025" y="1514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4" name="Line 134"/>
          <p:cNvSpPr>
            <a:spLocks noChangeShapeType="1"/>
          </p:cNvSpPr>
          <p:nvPr/>
        </p:nvSpPr>
        <p:spPr bwMode="auto">
          <a:xfrm flipH="1">
            <a:off x="56864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5" name="Line 135"/>
          <p:cNvSpPr>
            <a:spLocks noChangeShapeType="1"/>
          </p:cNvSpPr>
          <p:nvPr/>
        </p:nvSpPr>
        <p:spPr bwMode="auto">
          <a:xfrm>
            <a:off x="5762625" y="1362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6" name="Line 136"/>
          <p:cNvSpPr>
            <a:spLocks noChangeShapeType="1"/>
          </p:cNvSpPr>
          <p:nvPr/>
        </p:nvSpPr>
        <p:spPr bwMode="auto">
          <a:xfrm flipH="1">
            <a:off x="5686425" y="1514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7" name="Line 137"/>
          <p:cNvSpPr>
            <a:spLocks noChangeShapeType="1"/>
          </p:cNvSpPr>
          <p:nvPr/>
        </p:nvSpPr>
        <p:spPr bwMode="auto">
          <a:xfrm flipH="1">
            <a:off x="6143625" y="1743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8" name="Line 138"/>
          <p:cNvSpPr>
            <a:spLocks noChangeShapeType="1"/>
          </p:cNvSpPr>
          <p:nvPr/>
        </p:nvSpPr>
        <p:spPr bwMode="auto">
          <a:xfrm>
            <a:off x="6219825" y="1743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99" name="Line 139"/>
          <p:cNvSpPr>
            <a:spLocks noChangeShapeType="1"/>
          </p:cNvSpPr>
          <p:nvPr/>
        </p:nvSpPr>
        <p:spPr bwMode="auto">
          <a:xfrm flipH="1">
            <a:off x="6143625" y="1895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0" name="Line 140"/>
          <p:cNvSpPr>
            <a:spLocks noChangeShapeType="1"/>
          </p:cNvSpPr>
          <p:nvPr/>
        </p:nvSpPr>
        <p:spPr bwMode="auto">
          <a:xfrm flipH="1">
            <a:off x="6296025" y="23526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1" name="Line 141"/>
          <p:cNvSpPr>
            <a:spLocks noChangeShapeType="1"/>
          </p:cNvSpPr>
          <p:nvPr/>
        </p:nvSpPr>
        <p:spPr bwMode="auto">
          <a:xfrm>
            <a:off x="6372225" y="23526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2" name="Line 142"/>
          <p:cNvSpPr>
            <a:spLocks noChangeShapeType="1"/>
          </p:cNvSpPr>
          <p:nvPr/>
        </p:nvSpPr>
        <p:spPr bwMode="auto">
          <a:xfrm flipH="1">
            <a:off x="6296025" y="25050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3" name="Line 143"/>
          <p:cNvSpPr>
            <a:spLocks noChangeShapeType="1"/>
          </p:cNvSpPr>
          <p:nvPr/>
        </p:nvSpPr>
        <p:spPr bwMode="auto">
          <a:xfrm flipH="1">
            <a:off x="5915025" y="2886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4" name="Line 144"/>
          <p:cNvSpPr>
            <a:spLocks noChangeShapeType="1"/>
          </p:cNvSpPr>
          <p:nvPr/>
        </p:nvSpPr>
        <p:spPr bwMode="auto">
          <a:xfrm>
            <a:off x="5991225" y="288607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5" name="Line 145"/>
          <p:cNvSpPr>
            <a:spLocks noChangeShapeType="1"/>
          </p:cNvSpPr>
          <p:nvPr/>
        </p:nvSpPr>
        <p:spPr bwMode="auto">
          <a:xfrm flipH="1">
            <a:off x="5915025" y="303847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606" name="Line 146"/>
          <p:cNvSpPr>
            <a:spLocks noChangeShapeType="1"/>
          </p:cNvSpPr>
          <p:nvPr/>
        </p:nvSpPr>
        <p:spPr bwMode="auto">
          <a:xfrm>
            <a:off x="4772025" y="1438275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147"/>
          <p:cNvSpPr>
            <a:spLocks noChangeArrowheads="1"/>
          </p:cNvSpPr>
          <p:nvPr/>
        </p:nvSpPr>
        <p:spPr bwMode="auto">
          <a:xfrm>
            <a:off x="4695825" y="981075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20 m</a:t>
            </a:r>
          </a:p>
        </p:txBody>
      </p:sp>
      <p:sp>
        <p:nvSpPr>
          <p:cNvPr id="151608" name="Text Box 148"/>
          <p:cNvSpPr txBox="1">
            <a:spLocks noChangeArrowheads="1"/>
          </p:cNvSpPr>
          <p:nvPr/>
        </p:nvSpPr>
        <p:spPr bwMode="auto">
          <a:xfrm>
            <a:off x="3263900" y="2108200"/>
            <a:ext cx="2679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/>
              <a:t>3 min intervals, 1 min rest</a:t>
            </a:r>
          </a:p>
        </p:txBody>
      </p:sp>
      <p:sp>
        <p:nvSpPr>
          <p:cNvPr id="151609" name="Rectangle 57"/>
          <p:cNvSpPr>
            <a:spLocks noChangeArrowheads="1"/>
          </p:cNvSpPr>
          <p:nvPr/>
        </p:nvSpPr>
        <p:spPr bwMode="auto">
          <a:xfrm>
            <a:off x="107950" y="4581525"/>
            <a:ext cx="9036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b="1"/>
              <a:t>Sports co et al version: Speed: 8,10,12, 13, 14, 15, 16, 17, 18…km/h</a:t>
            </a:r>
          </a:p>
          <a:p>
            <a:pPr algn="ctr"/>
            <a:endParaRPr lang="fr-FR" sz="1800" b="1"/>
          </a:p>
          <a:p>
            <a:r>
              <a:rPr lang="fr-FR" sz="1800" b="1"/>
              <a:t>Long sprint version: Speed: 12, 14, 16, 17, 18, 19, 20, 21, 22, 23…km/h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4" name="Picture 4"/>
          <p:cNvPicPr>
            <a:picLocks noChangeAspect="1" noChangeArrowheads="1"/>
          </p:cNvPicPr>
          <p:nvPr/>
        </p:nvPicPr>
        <p:blipFill>
          <a:blip r:embed="rId4"/>
          <a:srcRect t="4657" b="9077"/>
          <a:stretch>
            <a:fillRect/>
          </a:stretch>
        </p:blipFill>
        <p:spPr bwMode="auto">
          <a:xfrm>
            <a:off x="144463" y="3725863"/>
            <a:ext cx="44275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5" name="Rectangle 5"/>
          <p:cNvSpPr>
            <a:spLocks noChangeArrowheads="1"/>
          </p:cNvSpPr>
          <p:nvPr/>
        </p:nvSpPr>
        <p:spPr bwMode="auto">
          <a:xfrm>
            <a:off x="4787900" y="188913"/>
            <a:ext cx="4572000" cy="289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Bordeaux 2  test  	   TUB2 </a:t>
            </a:r>
            <a:r>
              <a:rPr lang="fr-FR" sz="1800" i="1" dirty="0">
                <a:solidFill>
                  <a:srgbClr val="FFFF00"/>
                </a:solidFill>
              </a:rPr>
              <a:t>(Cazorla G, 1992)</a:t>
            </a:r>
          </a:p>
          <a:p>
            <a:pPr>
              <a:buFontTx/>
              <a:buChar char="-"/>
            </a:pPr>
            <a:r>
              <a:rPr lang="fr-FR" sz="1800" b="1" dirty="0"/>
              <a:t>3 minute </a:t>
            </a:r>
            <a:r>
              <a:rPr lang="fr-FR" sz="1800" b="1" dirty="0" err="1"/>
              <a:t>intervals</a:t>
            </a:r>
            <a:r>
              <a:rPr lang="fr-FR" sz="1800" b="1" dirty="0"/>
              <a:t>.</a:t>
            </a:r>
          </a:p>
          <a:p>
            <a:pPr>
              <a:buFontTx/>
              <a:buChar char="-"/>
            </a:pPr>
            <a:endParaRPr lang="fr-FR" sz="1800" b="1" dirty="0"/>
          </a:p>
          <a:p>
            <a:r>
              <a:rPr lang="fr-FR" sz="1800" b="1" dirty="0"/>
              <a:t>- </a:t>
            </a:r>
            <a:r>
              <a:rPr lang="fr-FR" sz="1800" b="1" dirty="0" err="1"/>
              <a:t>Increase</a:t>
            </a:r>
            <a:r>
              <a:rPr lang="fr-FR" sz="1800" b="1" dirty="0"/>
              <a:t> the speed </a:t>
            </a:r>
            <a:r>
              <a:rPr lang="fr-FR" sz="1800" b="1" dirty="0" err="1"/>
              <a:t>after</a:t>
            </a:r>
            <a:r>
              <a:rPr lang="fr-FR" sz="1800" b="1" dirty="0"/>
              <a:t> </a:t>
            </a:r>
            <a:r>
              <a:rPr lang="fr-FR" sz="1800" b="1" dirty="0" err="1"/>
              <a:t>each</a:t>
            </a:r>
            <a:r>
              <a:rPr lang="fr-FR" sz="1800" b="1" dirty="0"/>
              <a:t> </a:t>
            </a:r>
            <a:r>
              <a:rPr lang="fr-FR" sz="1800" b="1" dirty="0" err="1"/>
              <a:t>interval</a:t>
            </a:r>
            <a:r>
              <a:rPr lang="fr-FR" sz="1800" b="1" dirty="0"/>
              <a:t> = 8, 10, 12, 13, 14, 15, 16, 17, 18 km/h....</a:t>
            </a:r>
          </a:p>
          <a:p>
            <a:endParaRPr lang="fr-FR" sz="1800" b="1" dirty="0"/>
          </a:p>
          <a:p>
            <a:r>
              <a:rPr lang="fr-FR" sz="1800" b="1" dirty="0"/>
              <a:t>- 1 minute </a:t>
            </a:r>
            <a:r>
              <a:rPr lang="fr-FR" sz="1800" b="1" dirty="0" err="1"/>
              <a:t>rest</a:t>
            </a:r>
            <a:r>
              <a:rPr lang="fr-FR" sz="1800" b="1" dirty="0"/>
              <a:t> </a:t>
            </a:r>
            <a:r>
              <a:rPr lang="fr-FR" sz="1800" b="1" dirty="0" err="1"/>
              <a:t>between</a:t>
            </a:r>
            <a:r>
              <a:rPr lang="fr-FR" sz="1800" b="1" dirty="0"/>
              <a:t> </a:t>
            </a:r>
            <a:r>
              <a:rPr lang="fr-FR" sz="1800" b="1" dirty="0" err="1"/>
              <a:t>each</a:t>
            </a:r>
            <a:r>
              <a:rPr lang="fr-FR" sz="1800" b="1" dirty="0"/>
              <a:t> </a:t>
            </a:r>
            <a:r>
              <a:rPr lang="fr-FR" sz="1800" b="1" dirty="0" err="1"/>
              <a:t>interval</a:t>
            </a:r>
            <a:r>
              <a:rPr lang="fr-FR" sz="1800" b="1" dirty="0"/>
              <a:t> (</a:t>
            </a:r>
            <a:r>
              <a:rPr lang="fr-FR" sz="1800" b="1" dirty="0" err="1"/>
              <a:t>Calculations</a:t>
            </a:r>
            <a:r>
              <a:rPr lang="fr-FR" sz="1800" b="1" dirty="0"/>
              <a:t>, record HR and note HR </a:t>
            </a:r>
            <a:r>
              <a:rPr lang="fr-FR" sz="1800" b="1" dirty="0" err="1"/>
              <a:t>recovery</a:t>
            </a:r>
            <a:r>
              <a:rPr lang="fr-FR" sz="1800" b="1" dirty="0"/>
              <a:t> rates </a:t>
            </a:r>
            <a:r>
              <a:rPr lang="fr-FR" sz="1800" b="1" dirty="0" err="1"/>
              <a:t>between</a:t>
            </a:r>
            <a:r>
              <a:rPr lang="fr-FR" sz="1800" b="1" dirty="0"/>
              <a:t> </a:t>
            </a:r>
            <a:r>
              <a:rPr lang="fr-FR" sz="1800" b="1" dirty="0" err="1"/>
              <a:t>each</a:t>
            </a:r>
            <a:r>
              <a:rPr lang="fr-FR" sz="1800" b="1" dirty="0"/>
              <a:t> </a:t>
            </a:r>
            <a:r>
              <a:rPr lang="fr-FR" sz="1800" b="1" dirty="0" err="1"/>
              <a:t>interval</a:t>
            </a:r>
            <a:r>
              <a:rPr lang="fr-FR" sz="1800" b="1" dirty="0"/>
              <a:t>).</a:t>
            </a:r>
          </a:p>
        </p:txBody>
      </p:sp>
      <p:pic>
        <p:nvPicPr>
          <p:cNvPr id="152579" name="Picture 1027" descr="3079A07D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44463" y="142875"/>
            <a:ext cx="4427537" cy="3321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2580" name="Picture 1028" descr="01178768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932363" y="3725863"/>
            <a:ext cx="4021137" cy="301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6" fill="hold"/>
                                        <p:tgtEl>
                                          <p:spTgt spid="152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2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2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258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257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2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2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2654" y="754063"/>
            <a:ext cx="6045630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PROGRESSIVE TESTS</a:t>
            </a:r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2-4 </a:t>
            </a:r>
            <a:r>
              <a:rPr lang="fr-F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INTERMITTENT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SHUTTLE RUNS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444875"/>
            <a:ext cx="9144000" cy="1220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TEST 30-15 Intermittent Fitness Test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Buchheit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M. 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2008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Yo-Yo Intermittent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Recovery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Test </a:t>
            </a:r>
            <a:r>
              <a:rPr lang="fr-F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Bansgsbo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J. et al. 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2008</a:t>
            </a:r>
            <a:r>
              <a:rPr lang="fr-FR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/>
          <a:srcRect l="55882" t="51572" r="33873" b="28065"/>
          <a:stretch>
            <a:fillRect/>
          </a:stretch>
        </p:blipFill>
        <p:spPr bwMode="auto">
          <a:xfrm>
            <a:off x="8464550" y="6286500"/>
            <a:ext cx="5683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1026" descr="2FBABD67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 l="8717" r="3290" b="12099"/>
          <a:stretch>
            <a:fillRect/>
          </a:stretch>
        </p:blipFill>
        <p:spPr bwMode="auto">
          <a:xfrm>
            <a:off x="60325" y="319088"/>
            <a:ext cx="3516313" cy="2635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09825" y="3800475"/>
            <a:ext cx="6264275" cy="23034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n>
                <a:solidFill>
                  <a:schemeClr val="tx1"/>
                </a:solidFill>
              </a:ln>
              <a:noFill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Connecteur droit 4"/>
          <p:cNvCxnSpPr>
            <a:stCxn id="3" idx="0"/>
            <a:endCxn id="3" idx="2"/>
          </p:cNvCxnSpPr>
          <p:nvPr/>
        </p:nvCxnSpPr>
        <p:spPr>
          <a:xfrm>
            <a:off x="5541963" y="3800475"/>
            <a:ext cx="0" cy="230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29" name="ZoneTexte 5"/>
          <p:cNvSpPr txBox="1">
            <a:spLocks noChangeArrowheads="1"/>
          </p:cNvSpPr>
          <p:nvPr/>
        </p:nvSpPr>
        <p:spPr bwMode="auto">
          <a:xfrm>
            <a:off x="8240713" y="3430588"/>
            <a:ext cx="75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Line A</a:t>
            </a:r>
          </a:p>
        </p:txBody>
      </p:sp>
      <p:sp>
        <p:nvSpPr>
          <p:cNvPr id="154630" name="ZoneTexte 6"/>
          <p:cNvSpPr txBox="1">
            <a:spLocks noChangeArrowheads="1"/>
          </p:cNvSpPr>
          <p:nvPr/>
        </p:nvSpPr>
        <p:spPr bwMode="auto">
          <a:xfrm>
            <a:off x="5110163" y="343058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Line B</a:t>
            </a:r>
          </a:p>
        </p:txBody>
      </p:sp>
      <p:sp>
        <p:nvSpPr>
          <p:cNvPr id="154631" name="ZoneTexte 7"/>
          <p:cNvSpPr txBox="1">
            <a:spLocks noChangeArrowheads="1"/>
          </p:cNvSpPr>
          <p:nvPr/>
        </p:nvSpPr>
        <p:spPr bwMode="auto">
          <a:xfrm>
            <a:off x="2089150" y="3444875"/>
            <a:ext cx="739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Line C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2409825" y="5888038"/>
            <a:ext cx="626427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411413" y="4773613"/>
            <a:ext cx="63373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237413" y="5745163"/>
            <a:ext cx="1436687" cy="0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3708400" y="6156325"/>
            <a:ext cx="54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4852988" y="5192713"/>
            <a:ext cx="2817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Walk to return to start point</a:t>
            </a:r>
          </a:p>
        </p:txBody>
      </p:sp>
      <p:sp>
        <p:nvSpPr>
          <p:cNvPr id="21" name="Arc 20"/>
          <p:cNvSpPr/>
          <p:nvPr/>
        </p:nvSpPr>
        <p:spPr>
          <a:xfrm>
            <a:off x="7021513" y="5441950"/>
            <a:ext cx="617537" cy="504825"/>
          </a:xfrm>
          <a:prstGeom prst="arc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436813" y="4005263"/>
            <a:ext cx="6237287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39" name="ZoneTexte 10"/>
          <p:cNvSpPr txBox="1">
            <a:spLocks noChangeArrowheads="1"/>
          </p:cNvSpPr>
          <p:nvPr/>
        </p:nvSpPr>
        <p:spPr bwMode="auto">
          <a:xfrm>
            <a:off x="5238750" y="3813175"/>
            <a:ext cx="5984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40m</a:t>
            </a:r>
          </a:p>
        </p:txBody>
      </p:sp>
      <p:sp>
        <p:nvSpPr>
          <p:cNvPr id="12" name="Arc 11"/>
          <p:cNvSpPr/>
          <p:nvPr/>
        </p:nvSpPr>
        <p:spPr>
          <a:xfrm rot="11523005">
            <a:off x="3308350" y="5553075"/>
            <a:ext cx="914400" cy="790575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43350" y="319088"/>
            <a:ext cx="4846638" cy="17399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TEST 30-15 </a:t>
            </a:r>
          </a:p>
          <a:p>
            <a:pPr algn="ctr">
              <a:defRPr/>
            </a:pPr>
            <a:r>
              <a:rPr lang="fr-F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Intermittent Fitness Test</a:t>
            </a:r>
          </a:p>
          <a:p>
            <a:pPr algn="ctr">
              <a:defRPr/>
            </a:pPr>
            <a:endParaRPr lang="fr-FR" sz="1800" b="1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>
              <a:defRPr/>
            </a:pPr>
            <a:r>
              <a:rPr lang="fr-FR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Buchheit M. </a:t>
            </a:r>
            <a:r>
              <a:rPr lang="fr-FR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Science &amp; Sports 23: 2008</a:t>
            </a:r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2441575" y="4945063"/>
            <a:ext cx="6265863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2436813" y="4581525"/>
            <a:ext cx="623887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436813" y="5745163"/>
            <a:ext cx="482758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4748213" y="4365625"/>
            <a:ext cx="831850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 l="51219" t="21854" r="25000" b="46016"/>
          <a:stretch>
            <a:fillRect/>
          </a:stretch>
        </p:blipFill>
        <p:spPr bwMode="auto">
          <a:xfrm>
            <a:off x="95250" y="4030663"/>
            <a:ext cx="1955800" cy="148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7" name="Connecteur droit 26"/>
          <p:cNvCxnSpPr/>
          <p:nvPr/>
        </p:nvCxnSpPr>
        <p:spPr>
          <a:xfrm>
            <a:off x="2411413" y="4365625"/>
            <a:ext cx="2439987" cy="1588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2411413" y="6040438"/>
            <a:ext cx="626427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2494" fill="hold"/>
                                        <p:tgtEl>
                                          <p:spTgt spid="154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154626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4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4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626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025" descr="0CE8CDAC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3359150" cy="2520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/>
          <a:srcRect l="55882" t="51572" r="33873" b="28065"/>
          <a:stretch>
            <a:fillRect/>
          </a:stretch>
        </p:blipFill>
        <p:spPr bwMode="auto">
          <a:xfrm>
            <a:off x="8388350" y="6237288"/>
            <a:ext cx="5683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19250" y="3267075"/>
            <a:ext cx="6265863" cy="23050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643438" y="3357563"/>
            <a:ext cx="0" cy="230346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5788" y="3357563"/>
            <a:ext cx="1033462" cy="230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10" name="Connecteur droit 9"/>
          <p:cNvCxnSpPr/>
          <p:nvPr/>
        </p:nvCxnSpPr>
        <p:spPr>
          <a:xfrm>
            <a:off x="1619250" y="5516563"/>
            <a:ext cx="313213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619250" y="5454650"/>
            <a:ext cx="302418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585788" y="5445125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85788" y="5516563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44650" y="5084763"/>
            <a:ext cx="313213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1644650" y="5013325"/>
            <a:ext cx="302418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611188" y="5013325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11188" y="5084763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1644650" y="4724400"/>
            <a:ext cx="313213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1644650" y="4652963"/>
            <a:ext cx="302418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611188" y="4652963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11188" y="4724400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1644650" y="4292600"/>
            <a:ext cx="313213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1644650" y="4221163"/>
            <a:ext cx="302418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611188" y="4221163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11188" y="4292600"/>
            <a:ext cx="103346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670" name="ZoneTexte 32"/>
          <p:cNvSpPr txBox="1">
            <a:spLocks noChangeArrowheads="1"/>
          </p:cNvSpPr>
          <p:nvPr/>
        </p:nvSpPr>
        <p:spPr bwMode="auto">
          <a:xfrm>
            <a:off x="2673350" y="334645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latin typeface="Times New Roman" pitchFamily="-72" charset="0"/>
              </a:rPr>
              <a:t>20m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1644650" y="3573463"/>
            <a:ext cx="911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3276600" y="3573463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3492500" y="184150"/>
            <a:ext cx="5784850" cy="1158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Yo-Yo Intermittent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Recovery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Test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Bansgsbo</a:t>
            </a:r>
            <a:r>
              <a:rPr lang="fr-F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J., </a:t>
            </a:r>
            <a:r>
              <a:rPr lang="fr-FR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Laia</a:t>
            </a:r>
            <a:r>
              <a:rPr lang="fr-F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M., </a:t>
            </a:r>
            <a:r>
              <a:rPr lang="fr-FR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Krustrup</a:t>
            </a:r>
            <a:r>
              <a:rPr lang="fr-F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P</a:t>
            </a:r>
            <a:r>
              <a:rPr lang="fr-F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lang="fr-FR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2008. Sport Med 38(1</a:t>
            </a:r>
            <a:r>
              <a:rPr lang="fr-F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000" fill="hold"/>
                                        <p:tgtEl>
                                          <p:spTgt spid="1556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55649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5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556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64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858" name="Group 1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48414"/>
              </p:ext>
            </p:extLst>
          </p:nvPr>
        </p:nvGraphicFramePr>
        <p:xfrm>
          <a:off x="107950" y="296863"/>
          <a:ext cx="9036050" cy="6509640"/>
        </p:xfrm>
        <a:graphic>
          <a:graphicData uri="http://schemas.openxmlformats.org/drawingml/2006/table">
            <a:tbl>
              <a:tblPr/>
              <a:tblGrid>
                <a:gridCol w="1600200"/>
                <a:gridCol w="831850"/>
                <a:gridCol w="1252538"/>
                <a:gridCol w="708025"/>
                <a:gridCol w="647700"/>
                <a:gridCol w="936625"/>
                <a:gridCol w="935037"/>
                <a:gridCol w="720725"/>
                <a:gridCol w="917575"/>
                <a:gridCol w="485775"/>
              </a:tblGrid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n = 10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VO2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(L.min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VO2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ml.min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.kg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Sp.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L.Bou.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HR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(b.min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Lactate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mMol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/L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CRP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(mg/L)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30-15s BUCHHEIT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64,20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20,10*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+ 3,75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10,82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465%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0,700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5,59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1,13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10,06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YO-YO Test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63,50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18,31*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+ 1,96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10,50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426%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0,686*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0,44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4,01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0,77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9,64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2,27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0,130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Vit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km.h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LEGER BOUCHER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4,87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62,78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16,35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Réf.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347%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0,268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33%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REFERENCE TEST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5,12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1,47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0,065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VAMEVAL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4,84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62,20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16,65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+ 0.3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324%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0,254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30%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5,22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2,68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8,34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1,62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0,059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7%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SHUTTLE RUNS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 L. LEGER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63,40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13,36*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- 2,99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193,4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332%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0,335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39%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7,62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1,11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10,19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1,32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0,043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627313" y="-57150"/>
            <a:ext cx="4370387" cy="45720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COMPARISON OF THE FIVE TESTS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708400" y="981075"/>
            <a:ext cx="1439863" cy="5761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" name="Rectangle à coins arrondis 5"/>
          <p:cNvSpPr/>
          <p:nvPr/>
        </p:nvSpPr>
        <p:spPr>
          <a:xfrm>
            <a:off x="1692275" y="981075"/>
            <a:ext cx="1922463" cy="5761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" name="Rectangle à coins arrondis 6"/>
          <p:cNvSpPr/>
          <p:nvPr/>
        </p:nvSpPr>
        <p:spPr>
          <a:xfrm>
            <a:off x="6011863" y="981075"/>
            <a:ext cx="1655762" cy="5761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9" name="Rectangle à coins arrondis 8"/>
          <p:cNvSpPr/>
          <p:nvPr/>
        </p:nvSpPr>
        <p:spPr>
          <a:xfrm>
            <a:off x="7740650" y="981075"/>
            <a:ext cx="1403350" cy="5761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4" name="Rectangle à coins arrondis 3"/>
          <p:cNvSpPr/>
          <p:nvPr/>
        </p:nvSpPr>
        <p:spPr>
          <a:xfrm>
            <a:off x="109538" y="3392488"/>
            <a:ext cx="9037637" cy="936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8" name="Rectangle à coins arrondis 7"/>
          <p:cNvSpPr/>
          <p:nvPr/>
        </p:nvSpPr>
        <p:spPr>
          <a:xfrm>
            <a:off x="80963" y="3429000"/>
            <a:ext cx="9036050" cy="2016125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4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1258888" y="2365375"/>
            <a:ext cx="279400" cy="9826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57698" name="Line 23"/>
          <p:cNvSpPr>
            <a:spLocks noChangeShapeType="1"/>
          </p:cNvSpPr>
          <p:nvPr/>
        </p:nvSpPr>
        <p:spPr bwMode="auto">
          <a:xfrm>
            <a:off x="2109788" y="3352800"/>
            <a:ext cx="1016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900113" y="2503488"/>
            <a:ext cx="287337" cy="8493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601788" y="2232025"/>
            <a:ext cx="238125" cy="11049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912938" y="2138363"/>
            <a:ext cx="282575" cy="11985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2617788" y="1844675"/>
            <a:ext cx="249237" cy="15081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2908300" y="1700213"/>
            <a:ext cx="304800" cy="163988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3924300" y="1335088"/>
            <a:ext cx="287338" cy="19970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3249613" y="1628775"/>
            <a:ext cx="263525" cy="170815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3573463" y="1500188"/>
            <a:ext cx="292100" cy="18367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4297363" y="1196975"/>
            <a:ext cx="296862" cy="2133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468313" y="225425"/>
            <a:ext cx="0" cy="312261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68313" y="404813"/>
            <a:ext cx="4881562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10" name="ZoneTexte 22"/>
          <p:cNvSpPr txBox="1">
            <a:spLocks noChangeArrowheads="1"/>
          </p:cNvSpPr>
          <p:nvPr/>
        </p:nvSpPr>
        <p:spPr bwMode="auto">
          <a:xfrm>
            <a:off x="5349875" y="188913"/>
            <a:ext cx="2687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Max speed (40m sprint)</a:t>
            </a:r>
          </a:p>
        </p:txBody>
      </p:sp>
      <p:sp>
        <p:nvSpPr>
          <p:cNvPr id="157711" name="ZoneTexte 25"/>
          <p:cNvSpPr txBox="1">
            <a:spLocks noChangeArrowheads="1"/>
          </p:cNvSpPr>
          <p:nvPr/>
        </p:nvSpPr>
        <p:spPr bwMode="auto">
          <a:xfrm>
            <a:off x="5362575" y="1300163"/>
            <a:ext cx="2771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Speed at VO2max (MAS)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2263775" y="1989138"/>
            <a:ext cx="280988" cy="13589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4665663" y="1052513"/>
            <a:ext cx="296862" cy="22574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57714" name="ZoneTexte 41"/>
          <p:cNvSpPr txBox="1">
            <a:spLocks noChangeArrowheads="1"/>
          </p:cNvSpPr>
          <p:nvPr/>
        </p:nvSpPr>
        <p:spPr bwMode="auto">
          <a:xfrm>
            <a:off x="625475" y="935038"/>
            <a:ext cx="337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Speed using anerobic reserves</a:t>
            </a:r>
          </a:p>
        </p:txBody>
      </p:sp>
      <p:cxnSp>
        <p:nvCxnSpPr>
          <p:cNvPr id="46" name="Connecteur droit 45"/>
          <p:cNvCxnSpPr/>
          <p:nvPr/>
        </p:nvCxnSpPr>
        <p:spPr>
          <a:xfrm>
            <a:off x="468313" y="1484313"/>
            <a:ext cx="4881562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468313" y="3309938"/>
            <a:ext cx="4894262" cy="4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èche droite 48"/>
          <p:cNvSpPr/>
          <p:nvPr/>
        </p:nvSpPr>
        <p:spPr>
          <a:xfrm rot="16200000">
            <a:off x="4144962" y="104776"/>
            <a:ext cx="360363" cy="2397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0" name="Flèche droite 49"/>
          <p:cNvSpPr/>
          <p:nvPr/>
        </p:nvSpPr>
        <p:spPr>
          <a:xfrm>
            <a:off x="5003800" y="2441575"/>
            <a:ext cx="576263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7719" name="ZoneTexte 50"/>
          <p:cNvSpPr txBox="1">
            <a:spLocks noChangeArrowheads="1"/>
          </p:cNvSpPr>
          <p:nvPr/>
        </p:nvSpPr>
        <p:spPr bwMode="auto">
          <a:xfrm>
            <a:off x="5589588" y="2308225"/>
            <a:ext cx="314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Speed in IFT  or V Yo-Yo test</a:t>
            </a:r>
          </a:p>
        </p:txBody>
      </p:sp>
      <p:sp>
        <p:nvSpPr>
          <p:cNvPr id="52" name="ZoneTexte 51"/>
          <p:cNvSpPr txBox="1">
            <a:spLocks noChangeArrowheads="1"/>
          </p:cNvSpPr>
          <p:nvPr/>
        </p:nvSpPr>
        <p:spPr bwMode="auto">
          <a:xfrm>
            <a:off x="34925" y="3716338"/>
            <a:ext cx="928356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shuttle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tests at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increasing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speeds claim 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to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most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specific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</a:t>
            </a:r>
            <a:endParaRPr lang="fr-FR" sz="1800" dirty="0">
              <a:solidFill>
                <a:srgbClr val="FFFFFF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800" dirty="0" err="1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They</a:t>
            </a: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evaluate</a:t>
            </a: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several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parameters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at the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same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time:</a:t>
            </a:r>
          </a:p>
          <a:p>
            <a:pPr>
              <a:buFont typeface="Wingdings" pitchFamily="-72" charset="2"/>
              <a:buChar char="Ø"/>
            </a:pP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MAS 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+ </a:t>
            </a:r>
            <a:r>
              <a:rPr lang="fr-FR" sz="1800" dirty="0" err="1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anaerobic</a:t>
            </a:r>
            <a:r>
              <a:rPr lang="fr-FR" sz="1800" dirty="0" smtClean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speed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reserves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(ASR),</a:t>
            </a:r>
          </a:p>
          <a:p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+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quality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between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intervals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,</a:t>
            </a:r>
          </a:p>
          <a:p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+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Acceleration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ability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after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a stop,</a:t>
            </a:r>
          </a:p>
          <a:p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+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Agility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in </a:t>
            </a:r>
            <a:r>
              <a:rPr lang="fr-FR" sz="18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changing</a:t>
            </a:r>
            <a:r>
              <a:rPr lang="fr-FR" sz="18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direction</a:t>
            </a:r>
          </a:p>
          <a:p>
            <a:pPr>
              <a:buFont typeface="Wingdings" pitchFamily="-72" charset="2"/>
              <a:buChar char="Ø"/>
            </a:pPr>
            <a:endParaRPr lang="fr-FR" sz="18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Even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if </a:t>
            </a:r>
            <a:r>
              <a:rPr lang="fr-FR" sz="18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sz="18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one of </a:t>
            </a:r>
            <a:r>
              <a:rPr lang="fr-FR" sz="18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these</a:t>
            </a:r>
            <a:r>
              <a:rPr lang="fr-FR" sz="18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b="1" dirty="0" err="1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parameters</a:t>
            </a:r>
            <a:r>
              <a:rPr lang="fr-FR" sz="18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of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relevancein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team sports, the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two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tests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above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</a:p>
          <a:p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do 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not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allow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for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any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individualisation to show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development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any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given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factor</a:t>
            </a:r>
            <a:endParaRPr lang="fr-FR" sz="18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Isn’t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practising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sport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under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consideration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best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way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establishing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18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specificity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8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of a </a:t>
            </a:r>
            <a:r>
              <a:rPr lang="fr-FR" sz="18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test?</a:t>
            </a:r>
            <a:endParaRPr lang="fr-FR" sz="18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endParaRPr lang="fr-FR" sz="18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57721" name="ZoneTexte 52"/>
          <p:cNvSpPr txBox="1">
            <a:spLocks noChangeArrowheads="1"/>
          </p:cNvSpPr>
          <p:nvPr/>
        </p:nvSpPr>
        <p:spPr bwMode="auto">
          <a:xfrm>
            <a:off x="1676400" y="3429000"/>
            <a:ext cx="2922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i="1">
                <a:solidFill>
                  <a:srgbClr val="FFFF00"/>
                </a:solidFill>
                <a:latin typeface="Bookman Old Style" pitchFamily="-72" charset="0"/>
              </a:rPr>
              <a:t>According to Buchheit 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08017"/>
            <a:ext cx="4657725" cy="519113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CONCLUSION AND THOUGHTS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25400" y="1125538"/>
            <a:ext cx="893917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1-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Whatever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the progressive 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test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on the pitch, 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max HR  and VO2max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endParaRPr lang="fr-FR" sz="2000" b="1" dirty="0" smtClean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reached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</a:t>
            </a:r>
          </a:p>
          <a:p>
            <a:endParaRPr lang="fr-FR" sz="2000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2- Maximum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aerobic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speed (MAS)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calculated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using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three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tests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studied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:</a:t>
            </a: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Léger and Boucher, VAM-EVAL and TUB2 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(</a:t>
            </a:r>
            <a:r>
              <a:rPr lang="fr-FR" sz="2000" i="1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thesis</a:t>
            </a:r>
            <a:r>
              <a:rPr lang="fr-FR" sz="2000" i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2000" i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Josselin </a:t>
            </a:r>
            <a:r>
              <a:rPr lang="fr-FR" sz="2000" i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Laffond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).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These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tests are</a:t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recommended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for use in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managing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training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intensity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along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with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knowledge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of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athletes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’ MAS. </a:t>
            </a: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3- The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shuttle-run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test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to test VO2max in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children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, teenagers and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adults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but not MAS. 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This test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only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recommended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to </a:t>
            </a:r>
            <a:r>
              <a:rPr lang="fr-FR" sz="20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estimate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aerobic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ability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.</a:t>
            </a:r>
          </a:p>
          <a:p>
            <a:endParaRPr lang="fr-FR" sz="2000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4-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shuttle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tests (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Bangsbo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Buchheit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)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overestimate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MAS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because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they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use 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anaerobic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components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much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higher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than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anaerobic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speed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reserves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are. </a:t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Based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on the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fact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that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they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are more </a:t>
            </a:r>
            <a:r>
              <a:rPr lang="fr-FR" sz="20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practical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(or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specific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),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these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tests are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mostly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used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in team sports but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their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functionality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questionable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487363" y="836613"/>
            <a:ext cx="8656637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1 –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Definitions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2 – How to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choose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a test</a:t>
            </a: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3 –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Comparison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of the main tests: VAMEVAL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protocols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4 – In-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depth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analysis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of VAMEVAL</a:t>
            </a: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5 – How to use VAMEVAL test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results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6 – How to use maximum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aerobic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speed (MAS) in </a:t>
            </a:r>
            <a:b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  <a:p>
            <a:pPr>
              <a:lnSpc>
                <a:spcPct val="170000"/>
              </a:lnSpc>
            </a:pP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0" y="1773238"/>
            <a:ext cx="487363" cy="287337"/>
          </a:xfrm>
          <a:prstGeom prst="rightArrow">
            <a:avLst>
              <a:gd name="adj1" fmla="val 50000"/>
              <a:gd name="adj2" fmla="val 8501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59746" name="Text Box 5"/>
          <p:cNvSpPr txBox="1">
            <a:spLocks noChangeArrowheads="1"/>
          </p:cNvSpPr>
          <p:nvPr/>
        </p:nvSpPr>
        <p:spPr bwMode="auto">
          <a:xfrm>
            <a:off x="381000" y="990600"/>
            <a:ext cx="858348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1 –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Definitions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2 – How to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choose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a test</a:t>
            </a: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3 –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Comparison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of the main tests: VAMEVAL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protocols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4 – In-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depth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analysis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of VAMEVAL</a:t>
            </a: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5 – How to use VAMEVAL test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results</a:t>
            </a:r>
            <a:endParaRPr lang="fr-FR" sz="2800" b="1" i="1" dirty="0">
              <a:solidFill>
                <a:srgbClr val="FFFFFF"/>
              </a:solidFill>
              <a:latin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6 – How to use maximum </a:t>
            </a:r>
            <a:r>
              <a:rPr lang="fr-FR" sz="2800" b="1" i="1" dirty="0" err="1">
                <a:solidFill>
                  <a:srgbClr val="FFFFFF"/>
                </a:solidFill>
                <a:latin typeface="Calibri" pitchFamily="-72" charset="0"/>
              </a:rPr>
              <a:t>aerobic</a:t>
            </a: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 speed (MAS) in </a:t>
            </a:r>
            <a:b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 dirty="0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700" y="3213100"/>
            <a:ext cx="487363" cy="287338"/>
          </a:xfrm>
          <a:prstGeom prst="rightArrow">
            <a:avLst>
              <a:gd name="adj1" fmla="val 50000"/>
              <a:gd name="adj2" fmla="val 8501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/>
          <p:cNvPicPr>
            <a:picLocks noChangeAspect="1" noChangeArrowheads="1"/>
          </p:cNvPicPr>
          <p:nvPr/>
        </p:nvPicPr>
        <p:blipFill>
          <a:blip r:embed="rId2"/>
          <a:srcRect l="-139" t="5386" r="139" b="23543"/>
          <a:stretch>
            <a:fillRect/>
          </a:stretch>
        </p:blipFill>
        <p:spPr bwMode="auto">
          <a:xfrm>
            <a:off x="1979613" y="1268413"/>
            <a:ext cx="4608512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ZoneTexte 1"/>
          <p:cNvSpPr txBox="1">
            <a:spLocks noChangeArrowheads="1"/>
          </p:cNvSpPr>
          <p:nvPr/>
        </p:nvSpPr>
        <p:spPr bwMode="auto">
          <a:xfrm>
            <a:off x="263525" y="6021388"/>
            <a:ext cx="8040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Comparison of incremental increases in the Léger-Boucher and </a:t>
            </a:r>
            <a:b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VAMEVAL tests. The rate of speed increase is identical in each.</a:t>
            </a:r>
          </a:p>
        </p:txBody>
      </p:sp>
      <p:sp>
        <p:nvSpPr>
          <p:cNvPr id="160771" name="Rectangle 2"/>
          <p:cNvSpPr>
            <a:spLocks noChangeArrowheads="1"/>
          </p:cNvSpPr>
          <p:nvPr/>
        </p:nvSpPr>
        <p:spPr bwMode="auto">
          <a:xfrm>
            <a:off x="971550" y="188913"/>
            <a:ext cx="66246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 i="1">
                <a:latin typeface="Calibri" pitchFamily="-72" charset="0"/>
                <a:ea typeface="Calibri" pitchFamily="-72" charset="0"/>
                <a:cs typeface="Calibri" pitchFamily="-72" charset="0"/>
              </a:rPr>
              <a:t>Léger L. and Boucher R</a:t>
            </a:r>
            <a:r>
              <a:rPr lang="fr-FR" sz="1800" i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. An indirect continuous running</a:t>
            </a:r>
          </a:p>
          <a:p>
            <a:pPr algn="ctr"/>
            <a:r>
              <a:rPr lang="fr-FR" sz="1800" i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Multistage field test : The Université de Montréal</a:t>
            </a:r>
          </a:p>
          <a:p>
            <a:pPr algn="ctr"/>
            <a:r>
              <a:rPr lang="fr-FR" sz="1800" i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Track Test.. Can J Appl Sport Sci. 5: 77-84, 1980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975" name="Group 12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366055"/>
              </p:ext>
            </p:extLst>
          </p:nvPr>
        </p:nvGraphicFramePr>
        <p:xfrm>
          <a:off x="34925" y="620713"/>
          <a:ext cx="9037638" cy="6229224"/>
        </p:xfrm>
        <a:graphic>
          <a:graphicData uri="http://schemas.openxmlformats.org/drawingml/2006/table">
            <a:tbl>
              <a:tblPr/>
              <a:tblGrid>
                <a:gridCol w="1600200"/>
                <a:gridCol w="833438"/>
                <a:gridCol w="1250950"/>
                <a:gridCol w="708025"/>
                <a:gridCol w="649287"/>
                <a:gridCol w="935038"/>
                <a:gridCol w="936625"/>
                <a:gridCol w="719137"/>
                <a:gridCol w="919163"/>
                <a:gridCol w="485775"/>
              </a:tblGrid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n = 10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VO2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(L.min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VO2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ml.min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.kg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km.h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sp.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L.Bou.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HR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(b.min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-1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Lactate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(mMol/L)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Δ CRP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(mg/L)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30-15s BUCHHEIT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64,20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20,10*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+ 3,75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10,82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465%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0,700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5,59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1,13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10,06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YO-YO Test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63,50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18,31*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+ 1,96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10,50 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426%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0,686*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0,44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4,01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0,77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9,64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2,27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92%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0,130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LEGER BOUCHER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4,87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62,78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16,35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Réf.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347%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0,268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33%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BENCHMARK TEST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5,12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1,47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0,065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VAMEVAL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4,84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62,20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16,65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+ 0.3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192,5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324%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0,254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30%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5,22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2,68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8,34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1,62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0,059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7%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SHUTTLE RUNS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72" charset="0"/>
                        <a:ea typeface="Calibri" pitchFamily="-72" charset="0"/>
                        <a:cs typeface="Calibri" pitchFamily="-7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L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. LEGER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4,91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63,40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13,36*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- 2,99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193,4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8,14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332%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0,335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39%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0,64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7,62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1,11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10,19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1,32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54%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0,043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72" charset="0"/>
                          <a:ea typeface="Calibri" pitchFamily="-72" charset="0"/>
                          <a:cs typeface="Calibri" pitchFamily="-72" charset="0"/>
                        </a:rPr>
                        <a:t>5%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à coins arrondis 7"/>
          <p:cNvSpPr/>
          <p:nvPr/>
        </p:nvSpPr>
        <p:spPr>
          <a:xfrm>
            <a:off x="0" y="3284984"/>
            <a:ext cx="9036050" cy="2160240"/>
          </a:xfrm>
          <a:prstGeom prst="round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61972" name="ZoneTexte 3"/>
          <p:cNvSpPr txBox="1">
            <a:spLocks noChangeArrowheads="1"/>
          </p:cNvSpPr>
          <p:nvPr/>
        </p:nvSpPr>
        <p:spPr bwMode="auto">
          <a:xfrm>
            <a:off x="88900" y="127000"/>
            <a:ext cx="899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Calibri" pitchFamily="-72" charset="0"/>
                <a:ea typeface="Calibri" pitchFamily="-72" charset="0"/>
                <a:cs typeface="Calibri" pitchFamily="-72" charset="0"/>
              </a:rPr>
              <a:t>NO SIGNIFICANT DIFFERENCE BETWEEN THE LEGER-BOUCHER AND VAMEVAL TESTS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017838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017838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5684838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2820" name="Line 22"/>
          <p:cNvSpPr>
            <a:spLocks noChangeShapeType="1"/>
          </p:cNvSpPr>
          <p:nvPr/>
        </p:nvSpPr>
        <p:spPr bwMode="auto">
          <a:xfrm>
            <a:off x="6477000" y="263683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1" name="Text Box 23"/>
          <p:cNvSpPr txBox="1">
            <a:spLocks noChangeArrowheads="1"/>
          </p:cNvSpPr>
          <p:nvPr/>
        </p:nvSpPr>
        <p:spPr bwMode="auto">
          <a:xfrm>
            <a:off x="6386513" y="2636838"/>
            <a:ext cx="301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62822" name="Text Box 24"/>
          <p:cNvSpPr txBox="1">
            <a:spLocks noChangeArrowheads="1"/>
          </p:cNvSpPr>
          <p:nvPr/>
        </p:nvSpPr>
        <p:spPr bwMode="auto">
          <a:xfrm>
            <a:off x="4191000" y="2636838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62823" name="Line 25"/>
          <p:cNvSpPr>
            <a:spLocks noChangeShapeType="1"/>
          </p:cNvSpPr>
          <p:nvPr/>
        </p:nvSpPr>
        <p:spPr bwMode="auto">
          <a:xfrm flipV="1">
            <a:off x="4267200" y="2636838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4" name="Line 26"/>
          <p:cNvSpPr>
            <a:spLocks noChangeShapeType="1"/>
          </p:cNvSpPr>
          <p:nvPr/>
        </p:nvSpPr>
        <p:spPr bwMode="auto">
          <a:xfrm flipV="1">
            <a:off x="2133600" y="263683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5" name="Text Box 27"/>
          <p:cNvSpPr txBox="1">
            <a:spLocks noChangeArrowheads="1"/>
          </p:cNvSpPr>
          <p:nvPr/>
        </p:nvSpPr>
        <p:spPr bwMode="auto">
          <a:xfrm>
            <a:off x="2057400" y="2636838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62826" name="Line 28"/>
          <p:cNvSpPr>
            <a:spLocks noChangeShapeType="1"/>
          </p:cNvSpPr>
          <p:nvPr/>
        </p:nvSpPr>
        <p:spPr bwMode="auto">
          <a:xfrm>
            <a:off x="2133600" y="530383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7" name="Line 29"/>
          <p:cNvSpPr>
            <a:spLocks noChangeShapeType="1"/>
          </p:cNvSpPr>
          <p:nvPr/>
        </p:nvSpPr>
        <p:spPr bwMode="auto">
          <a:xfrm>
            <a:off x="838200" y="477043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8" name="Line 30"/>
          <p:cNvSpPr>
            <a:spLocks noChangeShapeType="1"/>
          </p:cNvSpPr>
          <p:nvPr/>
        </p:nvSpPr>
        <p:spPr bwMode="auto">
          <a:xfrm>
            <a:off x="685800" y="339883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9" name="Line 31"/>
          <p:cNvSpPr>
            <a:spLocks noChangeShapeType="1"/>
          </p:cNvSpPr>
          <p:nvPr/>
        </p:nvSpPr>
        <p:spPr bwMode="auto">
          <a:xfrm>
            <a:off x="7848600" y="332263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0" name="Line 32"/>
          <p:cNvSpPr>
            <a:spLocks noChangeShapeType="1"/>
          </p:cNvSpPr>
          <p:nvPr/>
        </p:nvSpPr>
        <p:spPr bwMode="auto">
          <a:xfrm>
            <a:off x="7924800" y="4465638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1" name="Text Box 33"/>
          <p:cNvSpPr txBox="1">
            <a:spLocks noChangeArrowheads="1"/>
          </p:cNvSpPr>
          <p:nvPr/>
        </p:nvSpPr>
        <p:spPr bwMode="auto">
          <a:xfrm>
            <a:off x="7772400" y="3322638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62832" name="Text Box 34"/>
          <p:cNvSpPr txBox="1">
            <a:spLocks noChangeArrowheads="1"/>
          </p:cNvSpPr>
          <p:nvPr/>
        </p:nvSpPr>
        <p:spPr bwMode="auto">
          <a:xfrm>
            <a:off x="7870825" y="4398963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62833" name="Text Box 37"/>
          <p:cNvSpPr txBox="1">
            <a:spLocks noChangeArrowheads="1"/>
          </p:cNvSpPr>
          <p:nvPr/>
        </p:nvSpPr>
        <p:spPr bwMode="auto">
          <a:xfrm>
            <a:off x="2043113" y="5227638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62834" name="Text Box 38"/>
          <p:cNvSpPr txBox="1">
            <a:spLocks noChangeArrowheads="1"/>
          </p:cNvSpPr>
          <p:nvPr/>
        </p:nvSpPr>
        <p:spPr bwMode="auto">
          <a:xfrm>
            <a:off x="762000" y="4770438"/>
            <a:ext cx="381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62835" name="Text Box 39"/>
          <p:cNvSpPr txBox="1">
            <a:spLocks noChangeArrowheads="1"/>
          </p:cNvSpPr>
          <p:nvPr/>
        </p:nvSpPr>
        <p:spPr bwMode="auto">
          <a:xfrm>
            <a:off x="609600" y="3398838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017838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2837" name="Line 28"/>
          <p:cNvSpPr>
            <a:spLocks noChangeShapeType="1"/>
          </p:cNvSpPr>
          <p:nvPr/>
        </p:nvSpPr>
        <p:spPr bwMode="auto">
          <a:xfrm>
            <a:off x="4252913" y="532288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8" name="Text Box 37"/>
          <p:cNvSpPr txBox="1">
            <a:spLocks noChangeArrowheads="1"/>
          </p:cNvSpPr>
          <p:nvPr/>
        </p:nvSpPr>
        <p:spPr bwMode="auto">
          <a:xfrm>
            <a:off x="4162425" y="5246688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62839" name="Line 28"/>
          <p:cNvSpPr>
            <a:spLocks noChangeShapeType="1"/>
          </p:cNvSpPr>
          <p:nvPr/>
        </p:nvSpPr>
        <p:spPr bwMode="auto">
          <a:xfrm>
            <a:off x="6484938" y="532288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0" name="Text Box 37"/>
          <p:cNvSpPr txBox="1">
            <a:spLocks noChangeArrowheads="1"/>
          </p:cNvSpPr>
          <p:nvPr/>
        </p:nvSpPr>
        <p:spPr bwMode="auto">
          <a:xfrm>
            <a:off x="6394450" y="5246688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300" y="3660775"/>
            <a:ext cx="1243013" cy="1022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62843" name="Rectangle 2"/>
          <p:cNvSpPr>
            <a:spLocks noChangeArrowheads="1"/>
          </p:cNvSpPr>
          <p:nvPr/>
        </p:nvSpPr>
        <p:spPr bwMode="auto">
          <a:xfrm>
            <a:off x="5918200" y="5662613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4" name="Rectangle 36"/>
          <p:cNvSpPr>
            <a:spLocks noChangeArrowheads="1"/>
          </p:cNvSpPr>
          <p:nvPr/>
        </p:nvSpPr>
        <p:spPr bwMode="auto">
          <a:xfrm>
            <a:off x="2133600" y="2730500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5" name="Rectangle 34"/>
          <p:cNvSpPr>
            <a:spLocks noChangeArrowheads="1"/>
          </p:cNvSpPr>
          <p:nvPr/>
        </p:nvSpPr>
        <p:spPr bwMode="auto">
          <a:xfrm>
            <a:off x="1624013" y="5613400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6" name="Rectangle 35"/>
          <p:cNvSpPr>
            <a:spLocks noChangeArrowheads="1"/>
          </p:cNvSpPr>
          <p:nvPr/>
        </p:nvSpPr>
        <p:spPr bwMode="auto">
          <a:xfrm rot="-3011193">
            <a:off x="7725569" y="4876007"/>
            <a:ext cx="61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7" name="Rectangle 37"/>
          <p:cNvSpPr>
            <a:spLocks noChangeArrowheads="1"/>
          </p:cNvSpPr>
          <p:nvPr/>
        </p:nvSpPr>
        <p:spPr bwMode="auto">
          <a:xfrm rot="3740642">
            <a:off x="7747000" y="3600451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8" name="Rectangle 38"/>
          <p:cNvSpPr>
            <a:spLocks noChangeArrowheads="1"/>
          </p:cNvSpPr>
          <p:nvPr/>
        </p:nvSpPr>
        <p:spPr bwMode="auto">
          <a:xfrm rot="3134490">
            <a:off x="246063" y="4879975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49" name="Rectangle 39"/>
          <p:cNvSpPr>
            <a:spLocks noChangeArrowheads="1"/>
          </p:cNvSpPr>
          <p:nvPr/>
        </p:nvSpPr>
        <p:spPr bwMode="auto">
          <a:xfrm>
            <a:off x="4344988" y="2782888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50" name="Rectangle 40"/>
          <p:cNvSpPr>
            <a:spLocks noChangeArrowheads="1"/>
          </p:cNvSpPr>
          <p:nvPr/>
        </p:nvSpPr>
        <p:spPr bwMode="auto">
          <a:xfrm rot="642935">
            <a:off x="6499225" y="2782888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51" name="Rectangle 41"/>
          <p:cNvSpPr>
            <a:spLocks noChangeArrowheads="1"/>
          </p:cNvSpPr>
          <p:nvPr/>
        </p:nvSpPr>
        <p:spPr bwMode="auto">
          <a:xfrm>
            <a:off x="3759200" y="5662613"/>
            <a:ext cx="61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162852" name="Rectangle 42"/>
          <p:cNvSpPr>
            <a:spLocks noChangeArrowheads="1"/>
          </p:cNvSpPr>
          <p:nvPr/>
        </p:nvSpPr>
        <p:spPr bwMode="auto">
          <a:xfrm rot="-2505727">
            <a:off x="712788" y="3067050"/>
            <a:ext cx="61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⁰⁰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⁰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2247900" y="5765800"/>
            <a:ext cx="3286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44" name="Flèche droite 43"/>
          <p:cNvSpPr/>
          <p:nvPr/>
        </p:nvSpPr>
        <p:spPr>
          <a:xfrm>
            <a:off x="4386263" y="5822950"/>
            <a:ext cx="327025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46" name="Flèche droite 45"/>
          <p:cNvSpPr/>
          <p:nvPr/>
        </p:nvSpPr>
        <p:spPr>
          <a:xfrm>
            <a:off x="6524625" y="5780088"/>
            <a:ext cx="327025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" name="Flèche gauche 6"/>
          <p:cNvSpPr/>
          <p:nvPr/>
        </p:nvSpPr>
        <p:spPr>
          <a:xfrm>
            <a:off x="6022975" y="2889250"/>
            <a:ext cx="371475" cy="6191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3" name="Flèche gauche 52"/>
          <p:cNvSpPr/>
          <p:nvPr/>
        </p:nvSpPr>
        <p:spPr>
          <a:xfrm rot="20791983">
            <a:off x="1671638" y="2871788"/>
            <a:ext cx="371475" cy="6032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4" name="Flèche gauche 53"/>
          <p:cNvSpPr/>
          <p:nvPr/>
        </p:nvSpPr>
        <p:spPr>
          <a:xfrm flipV="1">
            <a:off x="3881438" y="2871788"/>
            <a:ext cx="371475" cy="762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62859" name="ZoneTexte 7"/>
          <p:cNvSpPr txBox="1">
            <a:spLocks noChangeArrowheads="1"/>
          </p:cNvSpPr>
          <p:nvPr/>
        </p:nvSpPr>
        <p:spPr bwMode="auto">
          <a:xfrm>
            <a:off x="182563" y="1155700"/>
            <a:ext cx="83643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By putting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three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or four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players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at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marker,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several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teams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tested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at the </a:t>
            </a:r>
            <a:r>
              <a:rPr lang="fr-FR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same</a:t>
            </a: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time.</a:t>
            </a:r>
            <a:endParaRPr lang="fr-FR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63842" name="Text Box 5"/>
          <p:cNvSpPr txBox="1">
            <a:spLocks noChangeArrowheads="1"/>
          </p:cNvSpPr>
          <p:nvPr/>
        </p:nvSpPr>
        <p:spPr bwMode="auto">
          <a:xfrm>
            <a:off x="381000" y="1066800"/>
            <a:ext cx="81375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1 – Definitions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2 – How to choose a test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3 – Comparison of the main tests: VAMEVAL protocols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4 – In-depth analysis of VAMEVAL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5 – How to use VAMEVAL test results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6 – How to use maximum aerobic speed (MAS) in </a:t>
            </a:r>
            <a:br>
              <a:rPr lang="fr-FR" sz="2800" b="1" i="1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700" y="3933825"/>
            <a:ext cx="487363" cy="287338"/>
          </a:xfrm>
          <a:prstGeom prst="rightArrow">
            <a:avLst>
              <a:gd name="adj1" fmla="val 50000"/>
              <a:gd name="adj2" fmla="val 8501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11238" y="1916113"/>
            <a:ext cx="6950075" cy="201612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HOW TO USE RESULTS OF THE VAMEVAL TEST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TO </a:t>
            </a:r>
            <a:r>
              <a:rPr lang="fr-F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ASSESS 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THE PHYSIOLOGICAL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CAPACITY OF A FOOTBALLER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tilisdateur\Pictures\img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2700" y="34925"/>
            <a:ext cx="485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620620" y="1268413"/>
            <a:ext cx="267194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Where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you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find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examples</a:t>
            </a:r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using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MAS to </a:t>
            </a:r>
            <a:r>
              <a:rPr lang="fr-FR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manage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the </a:t>
            </a: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intensity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b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different</a:t>
            </a: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training</a:t>
            </a:r>
            <a:b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sessions?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473075" y="3463925"/>
            <a:ext cx="289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>
                <a:solidFill>
                  <a:schemeClr val="bg1"/>
                </a:solidFill>
                <a:latin typeface="Calibri" pitchFamily="-72" charset="0"/>
              </a:rPr>
              <a:t>www.</a:t>
            </a:r>
            <a:r>
              <a:rPr lang="fr-FR" b="1" i="1">
                <a:solidFill>
                  <a:schemeClr val="bg1"/>
                </a:solidFill>
                <a:latin typeface="Calibri" pitchFamily="-72" charset="0"/>
              </a:rPr>
              <a:t>cress-sport.com</a:t>
            </a:r>
            <a:endParaRPr lang="fr-FR" i="1">
              <a:solidFill>
                <a:schemeClr val="bg1"/>
              </a:solidFill>
              <a:latin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2"/>
          <p:cNvPicPr>
            <a:picLocks noChangeAspect="1" noChangeArrowheads="1"/>
          </p:cNvPicPr>
          <p:nvPr/>
        </p:nvPicPr>
        <p:blipFill>
          <a:blip r:embed="rId2"/>
          <a:srcRect l="7988" t="3212" r="5377" b="3777"/>
          <a:stretch>
            <a:fillRect/>
          </a:stretch>
        </p:blipFill>
        <p:spPr bwMode="auto">
          <a:xfrm rot="-5400000">
            <a:off x="1623219" y="-996156"/>
            <a:ext cx="5975350" cy="906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7308850" y="1916113"/>
            <a:ext cx="647700" cy="28892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H="1">
            <a:off x="539750" y="2162175"/>
            <a:ext cx="6862763" cy="2274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15900" y="4292600"/>
            <a:ext cx="647700" cy="28892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7" name="Connecteur droit avec flèche 6"/>
          <p:cNvCxnSpPr>
            <a:stCxn id="6" idx="6"/>
          </p:cNvCxnSpPr>
          <p:nvPr/>
        </p:nvCxnSpPr>
        <p:spPr>
          <a:xfrm>
            <a:off x="863600" y="4437063"/>
            <a:ext cx="6538913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7235825" y="4292600"/>
            <a:ext cx="649288" cy="28892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01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67938" name="Text Box 3"/>
          <p:cNvSpPr txBox="1">
            <a:spLocks noChangeArrowheads="1"/>
          </p:cNvSpPr>
          <p:nvPr/>
        </p:nvSpPr>
        <p:spPr bwMode="auto">
          <a:xfrm>
            <a:off x="1579296" y="533400"/>
            <a:ext cx="62600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Standard </a:t>
            </a:r>
            <a:r>
              <a:rPr lang="fr-FR" dirty="0" err="1">
                <a:solidFill>
                  <a:srgbClr val="FFFF00"/>
                </a:solidFill>
              </a:rPr>
              <a:t>measurement</a:t>
            </a:r>
            <a:r>
              <a:rPr lang="fr-FR" dirty="0">
                <a:solidFill>
                  <a:srgbClr val="FFFF00"/>
                </a:solidFill>
              </a:rPr>
              <a:t> of </a:t>
            </a:r>
            <a:r>
              <a:rPr lang="fr-FR" dirty="0" err="1">
                <a:solidFill>
                  <a:srgbClr val="FFFF00"/>
                </a:solidFill>
              </a:rPr>
              <a:t>heart</a:t>
            </a:r>
            <a:r>
              <a:rPr lang="fr-FR" dirty="0">
                <a:solidFill>
                  <a:srgbClr val="FFFF00"/>
                </a:solidFill>
              </a:rPr>
              <a:t> rate </a:t>
            </a:r>
            <a:r>
              <a:rPr lang="fr-FR" dirty="0" err="1">
                <a:solidFill>
                  <a:srgbClr val="FFFF00"/>
                </a:solidFill>
              </a:rPr>
              <a:t>during</a:t>
            </a:r>
            <a:r>
              <a:rPr lang="fr-FR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the </a:t>
            </a:r>
            <a:r>
              <a:rPr lang="fr-FR" dirty="0" smtClean="0">
                <a:solidFill>
                  <a:srgbClr val="FFFF00"/>
                </a:solidFill>
              </a:rPr>
              <a:t>VAMEVAL </a:t>
            </a:r>
            <a:r>
              <a:rPr lang="fr-FR" dirty="0">
                <a:solidFill>
                  <a:srgbClr val="FFFF00"/>
                </a:solidFill>
              </a:rPr>
              <a:t>test </a:t>
            </a:r>
            <a:r>
              <a:rPr lang="fr-FR" sz="1800" dirty="0">
                <a:solidFill>
                  <a:srgbClr val="FFFF00"/>
                </a:solidFill>
              </a:rPr>
              <a:t>(</a:t>
            </a:r>
            <a:r>
              <a:rPr lang="fr-FR" sz="1800" dirty="0" err="1" smtClean="0">
                <a:solidFill>
                  <a:srgbClr val="FFFF00"/>
                </a:solidFill>
              </a:rPr>
              <a:t>Biologiciel</a:t>
            </a:r>
            <a:r>
              <a:rPr lang="fr-FR" sz="1800" dirty="0" smtClean="0">
                <a:solidFill>
                  <a:srgbClr val="FFFF00"/>
                </a:solidFill>
                <a:ea typeface="Arial" pitchFamily="-72" charset="0"/>
                <a:cs typeface="Arial" pitchFamily="-72" charset="0"/>
              </a:rPr>
              <a:t>®)</a:t>
            </a:r>
            <a:endParaRPr lang="fr-FR" sz="1800" dirty="0">
              <a:solidFill>
                <a:srgbClr val="FFFF00"/>
              </a:solidFill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1560513" y="71438"/>
            <a:ext cx="560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>
                <a:solidFill>
                  <a:srgbClr val="FFFF00"/>
                </a:solidFill>
                <a:latin typeface="Bookman Old Style" pitchFamily="-72" charset="0"/>
              </a:rPr>
              <a:t>WITH A HEART RATE MONITOR...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 noChangeArrowheads="1"/>
          </p:cNvPicPr>
          <p:nvPr/>
        </p:nvPicPr>
        <p:blipFill>
          <a:blip r:embed="rId2"/>
          <a:srcRect t="17934"/>
          <a:stretch>
            <a:fillRect/>
          </a:stretch>
        </p:blipFill>
        <p:spPr bwMode="auto">
          <a:xfrm>
            <a:off x="381000" y="1528763"/>
            <a:ext cx="8458200" cy="532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68962" name="Text Box 3"/>
          <p:cNvSpPr txBox="1">
            <a:spLocks noChangeArrowheads="1"/>
          </p:cNvSpPr>
          <p:nvPr/>
        </p:nvSpPr>
        <p:spPr bwMode="auto">
          <a:xfrm>
            <a:off x="0" y="0"/>
            <a:ext cx="85010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FFF00"/>
                </a:solidFill>
              </a:rPr>
              <a:t>Calculating the ratio between heart rate and running speed and defining </a:t>
            </a:r>
            <a:br>
              <a:rPr lang="fr-FR" sz="2000">
                <a:solidFill>
                  <a:srgbClr val="FFFF00"/>
                </a:solidFill>
              </a:rPr>
            </a:br>
            <a:r>
              <a:rPr lang="fr-FR" sz="2000">
                <a:solidFill>
                  <a:srgbClr val="FFFF00"/>
                </a:solidFill>
              </a:rPr>
              <a:t>training zones: </a:t>
            </a:r>
            <a:r>
              <a:rPr lang="fr-FR" sz="1600">
                <a:solidFill>
                  <a:srgbClr val="FFFF00"/>
                </a:solidFill>
              </a:rPr>
              <a:t>A.R.: active recovery, WU: Warm-up, MAE: moderate aerobic endurance,</a:t>
            </a:r>
            <a:br>
              <a:rPr lang="fr-FR" sz="1600">
                <a:solidFill>
                  <a:srgbClr val="FFFF00"/>
                </a:solidFill>
              </a:rPr>
            </a:br>
            <a:r>
              <a:rPr lang="fr-FR" sz="1600">
                <a:solidFill>
                  <a:srgbClr val="FFFF00"/>
                </a:solidFill>
              </a:rPr>
              <a:t>T: transition zone, AnE + MAP: anaerobic endurance + maximum aerobic power.</a:t>
            </a:r>
          </a:p>
          <a:p>
            <a:r>
              <a:rPr lang="fr-FR" sz="1600">
                <a:solidFill>
                  <a:srgbClr val="FFFF00"/>
                </a:solidFill>
              </a:rPr>
              <a:t>HR, % of MAP (or MAS), speeds and interval times over the 400m distance used here are</a:t>
            </a:r>
          </a:p>
          <a:p>
            <a:r>
              <a:rPr lang="fr-FR" sz="1600">
                <a:solidFill>
                  <a:srgbClr val="FFFF00"/>
                </a:solidFill>
              </a:rPr>
              <a:t>Automatically calculated for each zone by Biologiciel (the software used)</a:t>
            </a:r>
            <a:r>
              <a:rPr lang="fr-FR" sz="1600">
                <a:solidFill>
                  <a:srgbClr val="FFFF00"/>
                </a:solidFill>
                <a:ea typeface="Arial" pitchFamily="-72" charset="0"/>
                <a:cs typeface="Arial" pitchFamily="-72" charset="0"/>
              </a:rPr>
              <a:t>.</a:t>
            </a:r>
            <a:endParaRPr lang="fr-FR" sz="1600">
              <a:solidFill>
                <a:srgbClr val="FFFF00"/>
              </a:solidFill>
            </a:endParaRPr>
          </a:p>
          <a:p>
            <a:endParaRPr lang="fr-FR" sz="1600">
              <a:solidFill>
                <a:srgbClr val="FFFF00"/>
              </a:solidFill>
            </a:endParaRPr>
          </a:p>
        </p:txBody>
      </p:sp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4114800" y="6338888"/>
            <a:ext cx="3306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Equations allow HR to be extrapolated  </a:t>
            </a:r>
          </a:p>
          <a:p>
            <a:r>
              <a:rPr lang="fr-FR" sz="1400">
                <a:solidFill>
                  <a:srgbClr val="000000"/>
                </a:solidFill>
              </a:rPr>
              <a:t>based on run speed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7050" y="404813"/>
            <a:ext cx="8135938" cy="5643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Numerous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tests are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currently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used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in football to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evaluate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capacity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However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the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majority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of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them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have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never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been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scientifically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+mn-ea"/>
                <a:cs typeface="Calibri" pitchFamily="34" charset="0"/>
              </a:rPr>
              <a:t>validated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When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a coach or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physical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trainer uses one of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these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tests, 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the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following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questions arise:</a:t>
            </a: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Is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this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useful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What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do I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want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to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achieve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with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this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Why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use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this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instead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of </a:t>
            </a:r>
            <a:r>
              <a:rPr lang="fr-FR" sz="2800" dirty="0" err="1" smtClean="0">
                <a:latin typeface="Calibri" pitchFamily="34" charset="0"/>
                <a:ea typeface="+mn-ea"/>
                <a:cs typeface="Calibri" pitchFamily="34" charset="0"/>
              </a:rPr>
              <a:t>another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 one?</a:t>
            </a:r>
            <a:endParaRPr lang="fr-FR" sz="2800" dirty="0">
              <a:latin typeface="Calibri" pitchFamily="34" charset="0"/>
              <a:ea typeface="+mn-ea"/>
              <a:cs typeface="Calibri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How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can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I use the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results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I </a:t>
            </a:r>
            <a:r>
              <a:rPr lang="fr-FR" sz="2800" dirty="0" err="1" smtClean="0">
                <a:latin typeface="Calibri" pitchFamily="34" charset="0"/>
                <a:ea typeface="+mn-ea"/>
                <a:cs typeface="Calibri" pitchFamily="34" charset="0"/>
              </a:rPr>
              <a:t>get</a:t>
            </a:r>
            <a:r>
              <a:rPr lang="fr-FR" sz="2800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from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800" dirty="0" err="1">
                <a:latin typeface="Calibri" pitchFamily="34" charset="0"/>
                <a:ea typeface="+mn-ea"/>
                <a:cs typeface="Calibri" pitchFamily="34" charset="0"/>
              </a:rPr>
              <a:t>this</a:t>
            </a:r>
            <a:r>
              <a:rPr lang="fr-FR" sz="2800" dirty="0">
                <a:latin typeface="Calibri" pitchFamily="34" charset="0"/>
                <a:ea typeface="+mn-ea"/>
                <a:cs typeface="Calibri" pitchFamily="34" charset="0"/>
              </a:rPr>
              <a:t> test?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9900" y="2205038"/>
            <a:ext cx="5494338" cy="2025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ESTABLISHING THE LOAD</a:t>
            </a:r>
            <a:b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OF A MATCH OR TRAINING SESSION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ON THE BODY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ZoneTexte 3"/>
          <p:cNvSpPr txBox="1">
            <a:spLocks noChangeArrowheads="1"/>
          </p:cNvSpPr>
          <p:nvPr/>
        </p:nvSpPr>
        <p:spPr bwMode="auto">
          <a:xfrm>
            <a:off x="142875" y="6500813"/>
            <a:ext cx="1360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i="1">
                <a:solidFill>
                  <a:schemeClr val="bg1"/>
                </a:solidFill>
                <a:latin typeface="Times New Roman" pitchFamily="-72" charset="0"/>
              </a:rPr>
              <a:t>Cazorla et al. 2009</a:t>
            </a:r>
          </a:p>
        </p:txBody>
      </p:sp>
      <p:sp>
        <p:nvSpPr>
          <p:cNvPr id="171010" name="ZoneTexte 1"/>
          <p:cNvSpPr txBox="1">
            <a:spLocks noChangeArrowheads="1"/>
          </p:cNvSpPr>
          <p:nvPr/>
        </p:nvSpPr>
        <p:spPr bwMode="auto">
          <a:xfrm>
            <a:off x="8027988" y="1095375"/>
            <a:ext cx="97313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GPS + </a:t>
            </a:r>
            <a:b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video</a:t>
            </a:r>
          </a:p>
        </p:txBody>
      </p:sp>
      <p:sp>
        <p:nvSpPr>
          <p:cNvPr id="171011" name="ZoneTexte 2"/>
          <p:cNvSpPr txBox="1">
            <a:spLocks noChangeArrowheads="1"/>
          </p:cNvSpPr>
          <p:nvPr/>
        </p:nvSpPr>
        <p:spPr bwMode="auto">
          <a:xfrm>
            <a:off x="109538" y="4811713"/>
            <a:ext cx="15494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GPS + MAS</a:t>
            </a:r>
            <a:b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knowledge</a:t>
            </a:r>
          </a:p>
        </p:txBody>
      </p:sp>
      <p:grpSp>
        <p:nvGrpSpPr>
          <p:cNvPr id="171012" name="Group 4"/>
          <p:cNvGrpSpPr>
            <a:grpSpLocks noChangeAspect="1"/>
          </p:cNvGrpSpPr>
          <p:nvPr/>
        </p:nvGrpSpPr>
        <p:grpSpPr bwMode="auto">
          <a:xfrm>
            <a:off x="-7938" y="-6350"/>
            <a:ext cx="7594601" cy="3670300"/>
            <a:chOff x="-497" y="-10"/>
            <a:chExt cx="4784" cy="2312"/>
          </a:xfrm>
        </p:grpSpPr>
        <p:sp>
          <p:nvSpPr>
            <p:cNvPr id="17116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" y="-10"/>
              <a:ext cx="4059" cy="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65" name="Rectangle 5"/>
            <p:cNvSpPr>
              <a:spLocks noChangeArrowheads="1"/>
            </p:cNvSpPr>
            <p:nvPr/>
          </p:nvSpPr>
          <p:spPr bwMode="auto">
            <a:xfrm>
              <a:off x="-497" y="8"/>
              <a:ext cx="4784" cy="224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6" name="Freeform 6"/>
            <p:cNvSpPr>
              <a:spLocks/>
            </p:cNvSpPr>
            <p:nvPr/>
          </p:nvSpPr>
          <p:spPr bwMode="auto">
            <a:xfrm>
              <a:off x="412" y="1763"/>
              <a:ext cx="3623" cy="147"/>
            </a:xfrm>
            <a:custGeom>
              <a:avLst/>
              <a:gdLst>
                <a:gd name="T0" fmla="*/ 0 w 3623"/>
                <a:gd name="T1" fmla="*/ 147 h 147"/>
                <a:gd name="T2" fmla="*/ 170 w 3623"/>
                <a:gd name="T3" fmla="*/ 0 h 147"/>
                <a:gd name="T4" fmla="*/ 3623 w 3623"/>
                <a:gd name="T5" fmla="*/ 0 h 147"/>
                <a:gd name="T6" fmla="*/ 3453 w 3623"/>
                <a:gd name="T7" fmla="*/ 147 h 147"/>
                <a:gd name="T8" fmla="*/ 0 w 3623"/>
                <a:gd name="T9" fmla="*/ 1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3"/>
                <a:gd name="T16" fmla="*/ 0 h 147"/>
                <a:gd name="T17" fmla="*/ 3623 w 3623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3" h="147">
                  <a:moveTo>
                    <a:pt x="0" y="147"/>
                  </a:moveTo>
                  <a:lnTo>
                    <a:pt x="170" y="0"/>
                  </a:lnTo>
                  <a:lnTo>
                    <a:pt x="3623" y="0"/>
                  </a:lnTo>
                  <a:lnTo>
                    <a:pt x="3453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7" name="Freeform 7"/>
            <p:cNvSpPr>
              <a:spLocks/>
            </p:cNvSpPr>
            <p:nvPr/>
          </p:nvSpPr>
          <p:spPr bwMode="auto">
            <a:xfrm>
              <a:off x="412" y="318"/>
              <a:ext cx="170" cy="1592"/>
            </a:xfrm>
            <a:custGeom>
              <a:avLst/>
              <a:gdLst>
                <a:gd name="T0" fmla="*/ 0 w 170"/>
                <a:gd name="T1" fmla="*/ 1592 h 1592"/>
                <a:gd name="T2" fmla="*/ 0 w 170"/>
                <a:gd name="T3" fmla="*/ 147 h 1592"/>
                <a:gd name="T4" fmla="*/ 170 w 170"/>
                <a:gd name="T5" fmla="*/ 0 h 1592"/>
                <a:gd name="T6" fmla="*/ 170 w 170"/>
                <a:gd name="T7" fmla="*/ 1445 h 1592"/>
                <a:gd name="T8" fmla="*/ 0 w 170"/>
                <a:gd name="T9" fmla="*/ 1592 h 1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592"/>
                <a:gd name="T17" fmla="*/ 170 w 170"/>
                <a:gd name="T18" fmla="*/ 1592 h 15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592">
                  <a:moveTo>
                    <a:pt x="0" y="1592"/>
                  </a:moveTo>
                  <a:lnTo>
                    <a:pt x="0" y="147"/>
                  </a:lnTo>
                  <a:lnTo>
                    <a:pt x="170" y="0"/>
                  </a:lnTo>
                  <a:lnTo>
                    <a:pt x="170" y="1445"/>
                  </a:lnTo>
                  <a:lnTo>
                    <a:pt x="0" y="15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8" name="Rectangle 8"/>
            <p:cNvSpPr>
              <a:spLocks noChangeArrowheads="1"/>
            </p:cNvSpPr>
            <p:nvPr/>
          </p:nvSpPr>
          <p:spPr bwMode="auto">
            <a:xfrm>
              <a:off x="582" y="318"/>
              <a:ext cx="3453" cy="14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9" name="Freeform 9"/>
            <p:cNvSpPr>
              <a:spLocks/>
            </p:cNvSpPr>
            <p:nvPr/>
          </p:nvSpPr>
          <p:spPr bwMode="auto">
            <a:xfrm>
              <a:off x="412" y="1763"/>
              <a:ext cx="3623" cy="147"/>
            </a:xfrm>
            <a:custGeom>
              <a:avLst/>
              <a:gdLst>
                <a:gd name="T0" fmla="*/ 0 w 640"/>
                <a:gd name="T1" fmla="*/ 147 h 23"/>
                <a:gd name="T2" fmla="*/ 170 w 640"/>
                <a:gd name="T3" fmla="*/ 0 h 23"/>
                <a:gd name="T4" fmla="*/ 3623 w 640"/>
                <a:gd name="T5" fmla="*/ 0 h 23"/>
                <a:gd name="T6" fmla="*/ 0 60000 65536"/>
                <a:gd name="T7" fmla="*/ 0 60000 65536"/>
                <a:gd name="T8" fmla="*/ 0 60000 65536"/>
                <a:gd name="T9" fmla="*/ 0 w 640"/>
                <a:gd name="T10" fmla="*/ 0 h 23"/>
                <a:gd name="T11" fmla="*/ 640 w 64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3">
                  <a:moveTo>
                    <a:pt x="0" y="23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0" name="Freeform 10"/>
            <p:cNvSpPr>
              <a:spLocks/>
            </p:cNvSpPr>
            <p:nvPr/>
          </p:nvSpPr>
          <p:spPr bwMode="auto">
            <a:xfrm>
              <a:off x="412" y="1525"/>
              <a:ext cx="3623" cy="141"/>
            </a:xfrm>
            <a:custGeom>
              <a:avLst/>
              <a:gdLst>
                <a:gd name="T0" fmla="*/ 0 w 640"/>
                <a:gd name="T1" fmla="*/ 141 h 22"/>
                <a:gd name="T2" fmla="*/ 170 w 640"/>
                <a:gd name="T3" fmla="*/ 0 h 22"/>
                <a:gd name="T4" fmla="*/ 3623 w 640"/>
                <a:gd name="T5" fmla="*/ 0 h 22"/>
                <a:gd name="T6" fmla="*/ 0 60000 65536"/>
                <a:gd name="T7" fmla="*/ 0 60000 65536"/>
                <a:gd name="T8" fmla="*/ 0 60000 65536"/>
                <a:gd name="T9" fmla="*/ 0 w 640"/>
                <a:gd name="T10" fmla="*/ 0 h 22"/>
                <a:gd name="T11" fmla="*/ 640 w 640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2">
                  <a:moveTo>
                    <a:pt x="0" y="22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1" name="Freeform 11"/>
            <p:cNvSpPr>
              <a:spLocks/>
            </p:cNvSpPr>
            <p:nvPr/>
          </p:nvSpPr>
          <p:spPr bwMode="auto">
            <a:xfrm>
              <a:off x="412" y="1281"/>
              <a:ext cx="3623" cy="148"/>
            </a:xfrm>
            <a:custGeom>
              <a:avLst/>
              <a:gdLst>
                <a:gd name="T0" fmla="*/ 0 w 640"/>
                <a:gd name="T1" fmla="*/ 148 h 23"/>
                <a:gd name="T2" fmla="*/ 170 w 640"/>
                <a:gd name="T3" fmla="*/ 0 h 23"/>
                <a:gd name="T4" fmla="*/ 3623 w 640"/>
                <a:gd name="T5" fmla="*/ 0 h 23"/>
                <a:gd name="T6" fmla="*/ 0 60000 65536"/>
                <a:gd name="T7" fmla="*/ 0 60000 65536"/>
                <a:gd name="T8" fmla="*/ 0 60000 65536"/>
                <a:gd name="T9" fmla="*/ 0 w 640"/>
                <a:gd name="T10" fmla="*/ 0 h 23"/>
                <a:gd name="T11" fmla="*/ 640 w 64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3">
                  <a:moveTo>
                    <a:pt x="0" y="23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2" name="Freeform 12"/>
            <p:cNvSpPr>
              <a:spLocks/>
            </p:cNvSpPr>
            <p:nvPr/>
          </p:nvSpPr>
          <p:spPr bwMode="auto">
            <a:xfrm>
              <a:off x="412" y="1043"/>
              <a:ext cx="3623" cy="142"/>
            </a:xfrm>
            <a:custGeom>
              <a:avLst/>
              <a:gdLst>
                <a:gd name="T0" fmla="*/ 0 w 640"/>
                <a:gd name="T1" fmla="*/ 142 h 22"/>
                <a:gd name="T2" fmla="*/ 170 w 640"/>
                <a:gd name="T3" fmla="*/ 0 h 22"/>
                <a:gd name="T4" fmla="*/ 3623 w 640"/>
                <a:gd name="T5" fmla="*/ 0 h 22"/>
                <a:gd name="T6" fmla="*/ 0 60000 65536"/>
                <a:gd name="T7" fmla="*/ 0 60000 65536"/>
                <a:gd name="T8" fmla="*/ 0 60000 65536"/>
                <a:gd name="T9" fmla="*/ 0 w 640"/>
                <a:gd name="T10" fmla="*/ 0 h 22"/>
                <a:gd name="T11" fmla="*/ 640 w 640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2">
                  <a:moveTo>
                    <a:pt x="0" y="22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3" name="Freeform 13"/>
            <p:cNvSpPr>
              <a:spLocks/>
            </p:cNvSpPr>
            <p:nvPr/>
          </p:nvSpPr>
          <p:spPr bwMode="auto">
            <a:xfrm>
              <a:off x="412" y="799"/>
              <a:ext cx="3623" cy="148"/>
            </a:xfrm>
            <a:custGeom>
              <a:avLst/>
              <a:gdLst>
                <a:gd name="T0" fmla="*/ 0 w 640"/>
                <a:gd name="T1" fmla="*/ 148 h 23"/>
                <a:gd name="T2" fmla="*/ 170 w 640"/>
                <a:gd name="T3" fmla="*/ 0 h 23"/>
                <a:gd name="T4" fmla="*/ 3623 w 640"/>
                <a:gd name="T5" fmla="*/ 0 h 23"/>
                <a:gd name="T6" fmla="*/ 0 60000 65536"/>
                <a:gd name="T7" fmla="*/ 0 60000 65536"/>
                <a:gd name="T8" fmla="*/ 0 60000 65536"/>
                <a:gd name="T9" fmla="*/ 0 w 640"/>
                <a:gd name="T10" fmla="*/ 0 h 23"/>
                <a:gd name="T11" fmla="*/ 640 w 64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3">
                  <a:moveTo>
                    <a:pt x="0" y="23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4" name="Freeform 14"/>
            <p:cNvSpPr>
              <a:spLocks/>
            </p:cNvSpPr>
            <p:nvPr/>
          </p:nvSpPr>
          <p:spPr bwMode="auto">
            <a:xfrm>
              <a:off x="412" y="562"/>
              <a:ext cx="3623" cy="141"/>
            </a:xfrm>
            <a:custGeom>
              <a:avLst/>
              <a:gdLst>
                <a:gd name="T0" fmla="*/ 0 w 640"/>
                <a:gd name="T1" fmla="*/ 141 h 22"/>
                <a:gd name="T2" fmla="*/ 170 w 640"/>
                <a:gd name="T3" fmla="*/ 0 h 22"/>
                <a:gd name="T4" fmla="*/ 3623 w 640"/>
                <a:gd name="T5" fmla="*/ 0 h 22"/>
                <a:gd name="T6" fmla="*/ 0 60000 65536"/>
                <a:gd name="T7" fmla="*/ 0 60000 65536"/>
                <a:gd name="T8" fmla="*/ 0 60000 65536"/>
                <a:gd name="T9" fmla="*/ 0 w 640"/>
                <a:gd name="T10" fmla="*/ 0 h 22"/>
                <a:gd name="T11" fmla="*/ 640 w 640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2">
                  <a:moveTo>
                    <a:pt x="0" y="22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5" name="Freeform 15"/>
            <p:cNvSpPr>
              <a:spLocks/>
            </p:cNvSpPr>
            <p:nvPr/>
          </p:nvSpPr>
          <p:spPr bwMode="auto">
            <a:xfrm>
              <a:off x="412" y="318"/>
              <a:ext cx="3623" cy="147"/>
            </a:xfrm>
            <a:custGeom>
              <a:avLst/>
              <a:gdLst>
                <a:gd name="T0" fmla="*/ 0 w 640"/>
                <a:gd name="T1" fmla="*/ 147 h 23"/>
                <a:gd name="T2" fmla="*/ 170 w 640"/>
                <a:gd name="T3" fmla="*/ 0 h 23"/>
                <a:gd name="T4" fmla="*/ 3623 w 640"/>
                <a:gd name="T5" fmla="*/ 0 h 23"/>
                <a:gd name="T6" fmla="*/ 0 60000 65536"/>
                <a:gd name="T7" fmla="*/ 0 60000 65536"/>
                <a:gd name="T8" fmla="*/ 0 60000 65536"/>
                <a:gd name="T9" fmla="*/ 0 w 640"/>
                <a:gd name="T10" fmla="*/ 0 h 23"/>
                <a:gd name="T11" fmla="*/ 640 w 640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23">
                  <a:moveTo>
                    <a:pt x="0" y="23"/>
                  </a:moveTo>
                  <a:lnTo>
                    <a:pt x="30" y="0"/>
                  </a:lnTo>
                  <a:lnTo>
                    <a:pt x="6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6" name="Freeform 16"/>
            <p:cNvSpPr>
              <a:spLocks/>
            </p:cNvSpPr>
            <p:nvPr/>
          </p:nvSpPr>
          <p:spPr bwMode="auto">
            <a:xfrm>
              <a:off x="412" y="1763"/>
              <a:ext cx="3623" cy="147"/>
            </a:xfrm>
            <a:custGeom>
              <a:avLst/>
              <a:gdLst>
                <a:gd name="T0" fmla="*/ 3623 w 3623"/>
                <a:gd name="T1" fmla="*/ 0 h 147"/>
                <a:gd name="T2" fmla="*/ 3453 w 3623"/>
                <a:gd name="T3" fmla="*/ 147 h 147"/>
                <a:gd name="T4" fmla="*/ 0 w 3623"/>
                <a:gd name="T5" fmla="*/ 147 h 147"/>
                <a:gd name="T6" fmla="*/ 170 w 3623"/>
                <a:gd name="T7" fmla="*/ 0 h 147"/>
                <a:gd name="T8" fmla="*/ 3623 w 3623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3"/>
                <a:gd name="T16" fmla="*/ 0 h 147"/>
                <a:gd name="T17" fmla="*/ 3623 w 3623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3" h="147">
                  <a:moveTo>
                    <a:pt x="3623" y="0"/>
                  </a:moveTo>
                  <a:lnTo>
                    <a:pt x="3453" y="147"/>
                  </a:lnTo>
                  <a:lnTo>
                    <a:pt x="0" y="147"/>
                  </a:lnTo>
                  <a:lnTo>
                    <a:pt x="170" y="0"/>
                  </a:lnTo>
                  <a:lnTo>
                    <a:pt x="3623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7" name="Freeform 17"/>
            <p:cNvSpPr>
              <a:spLocks/>
            </p:cNvSpPr>
            <p:nvPr/>
          </p:nvSpPr>
          <p:spPr bwMode="auto">
            <a:xfrm>
              <a:off x="412" y="318"/>
              <a:ext cx="170" cy="1592"/>
            </a:xfrm>
            <a:custGeom>
              <a:avLst/>
              <a:gdLst>
                <a:gd name="T0" fmla="*/ 0 w 170"/>
                <a:gd name="T1" fmla="*/ 1592 h 1592"/>
                <a:gd name="T2" fmla="*/ 0 w 170"/>
                <a:gd name="T3" fmla="*/ 147 h 1592"/>
                <a:gd name="T4" fmla="*/ 170 w 170"/>
                <a:gd name="T5" fmla="*/ 0 h 1592"/>
                <a:gd name="T6" fmla="*/ 170 w 170"/>
                <a:gd name="T7" fmla="*/ 1445 h 1592"/>
                <a:gd name="T8" fmla="*/ 0 w 170"/>
                <a:gd name="T9" fmla="*/ 1592 h 1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592"/>
                <a:gd name="T17" fmla="*/ 170 w 170"/>
                <a:gd name="T18" fmla="*/ 1592 h 15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592">
                  <a:moveTo>
                    <a:pt x="0" y="1592"/>
                  </a:moveTo>
                  <a:lnTo>
                    <a:pt x="0" y="147"/>
                  </a:lnTo>
                  <a:lnTo>
                    <a:pt x="170" y="0"/>
                  </a:lnTo>
                  <a:lnTo>
                    <a:pt x="170" y="1445"/>
                  </a:lnTo>
                  <a:lnTo>
                    <a:pt x="0" y="1592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8" name="Rectangle 18"/>
            <p:cNvSpPr>
              <a:spLocks noChangeArrowheads="1"/>
            </p:cNvSpPr>
            <p:nvPr/>
          </p:nvSpPr>
          <p:spPr bwMode="auto">
            <a:xfrm>
              <a:off x="582" y="318"/>
              <a:ext cx="3453" cy="1445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79" name="Freeform 19"/>
            <p:cNvSpPr>
              <a:spLocks/>
            </p:cNvSpPr>
            <p:nvPr/>
          </p:nvSpPr>
          <p:spPr bwMode="auto">
            <a:xfrm>
              <a:off x="808" y="1557"/>
              <a:ext cx="68" cy="308"/>
            </a:xfrm>
            <a:custGeom>
              <a:avLst/>
              <a:gdLst>
                <a:gd name="T0" fmla="*/ 0 w 68"/>
                <a:gd name="T1" fmla="*/ 308 h 308"/>
                <a:gd name="T2" fmla="*/ 0 w 68"/>
                <a:gd name="T3" fmla="*/ 58 h 308"/>
                <a:gd name="T4" fmla="*/ 68 w 68"/>
                <a:gd name="T5" fmla="*/ 0 h 308"/>
                <a:gd name="T6" fmla="*/ 68 w 68"/>
                <a:gd name="T7" fmla="*/ 250 h 308"/>
                <a:gd name="T8" fmla="*/ 0 w 68"/>
                <a:gd name="T9" fmla="*/ 308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308"/>
                <a:gd name="T17" fmla="*/ 68 w 68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308">
                  <a:moveTo>
                    <a:pt x="0" y="308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250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0" name="Freeform 20"/>
            <p:cNvSpPr>
              <a:spLocks/>
            </p:cNvSpPr>
            <p:nvPr/>
          </p:nvSpPr>
          <p:spPr bwMode="auto">
            <a:xfrm>
              <a:off x="808" y="1557"/>
              <a:ext cx="68" cy="308"/>
            </a:xfrm>
            <a:custGeom>
              <a:avLst/>
              <a:gdLst>
                <a:gd name="T0" fmla="*/ 0 w 68"/>
                <a:gd name="T1" fmla="*/ 308 h 308"/>
                <a:gd name="T2" fmla="*/ 0 w 68"/>
                <a:gd name="T3" fmla="*/ 58 h 308"/>
                <a:gd name="T4" fmla="*/ 68 w 68"/>
                <a:gd name="T5" fmla="*/ 0 h 308"/>
                <a:gd name="T6" fmla="*/ 68 w 68"/>
                <a:gd name="T7" fmla="*/ 250 h 308"/>
                <a:gd name="T8" fmla="*/ 0 w 68"/>
                <a:gd name="T9" fmla="*/ 308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308"/>
                <a:gd name="T17" fmla="*/ 68 w 68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308">
                  <a:moveTo>
                    <a:pt x="0" y="308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250"/>
                  </a:lnTo>
                  <a:lnTo>
                    <a:pt x="0" y="30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1" name="Rectangle 21"/>
            <p:cNvSpPr>
              <a:spLocks noChangeArrowheads="1"/>
            </p:cNvSpPr>
            <p:nvPr/>
          </p:nvSpPr>
          <p:spPr bwMode="auto">
            <a:xfrm>
              <a:off x="610" y="1615"/>
              <a:ext cx="198" cy="2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2" name="Rectangle 22"/>
            <p:cNvSpPr>
              <a:spLocks noChangeArrowheads="1"/>
            </p:cNvSpPr>
            <p:nvPr/>
          </p:nvSpPr>
          <p:spPr bwMode="auto">
            <a:xfrm>
              <a:off x="610" y="1615"/>
              <a:ext cx="198" cy="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3" name="Freeform 23"/>
            <p:cNvSpPr>
              <a:spLocks/>
            </p:cNvSpPr>
            <p:nvPr/>
          </p:nvSpPr>
          <p:spPr bwMode="auto">
            <a:xfrm>
              <a:off x="610" y="1557"/>
              <a:ext cx="266" cy="58"/>
            </a:xfrm>
            <a:custGeom>
              <a:avLst/>
              <a:gdLst>
                <a:gd name="T0" fmla="*/ 198 w 266"/>
                <a:gd name="T1" fmla="*/ 58 h 58"/>
                <a:gd name="T2" fmla="*/ 266 w 266"/>
                <a:gd name="T3" fmla="*/ 0 h 58"/>
                <a:gd name="T4" fmla="*/ 68 w 266"/>
                <a:gd name="T5" fmla="*/ 0 h 58"/>
                <a:gd name="T6" fmla="*/ 0 w 266"/>
                <a:gd name="T7" fmla="*/ 58 h 58"/>
                <a:gd name="T8" fmla="*/ 198 w 266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8"/>
                <a:gd name="T17" fmla="*/ 266 w 26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8">
                  <a:moveTo>
                    <a:pt x="198" y="58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4" name="Freeform 24"/>
            <p:cNvSpPr>
              <a:spLocks/>
            </p:cNvSpPr>
            <p:nvPr/>
          </p:nvSpPr>
          <p:spPr bwMode="auto">
            <a:xfrm>
              <a:off x="610" y="1557"/>
              <a:ext cx="266" cy="58"/>
            </a:xfrm>
            <a:custGeom>
              <a:avLst/>
              <a:gdLst>
                <a:gd name="T0" fmla="*/ 198 w 266"/>
                <a:gd name="T1" fmla="*/ 58 h 58"/>
                <a:gd name="T2" fmla="*/ 266 w 266"/>
                <a:gd name="T3" fmla="*/ 0 h 58"/>
                <a:gd name="T4" fmla="*/ 68 w 266"/>
                <a:gd name="T5" fmla="*/ 0 h 58"/>
                <a:gd name="T6" fmla="*/ 0 w 266"/>
                <a:gd name="T7" fmla="*/ 58 h 58"/>
                <a:gd name="T8" fmla="*/ 198 w 266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8"/>
                <a:gd name="T17" fmla="*/ 266 w 26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8">
                  <a:moveTo>
                    <a:pt x="198" y="58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5" name="Freeform 25"/>
            <p:cNvSpPr>
              <a:spLocks/>
            </p:cNvSpPr>
            <p:nvPr/>
          </p:nvSpPr>
          <p:spPr bwMode="auto">
            <a:xfrm>
              <a:off x="808" y="1518"/>
              <a:ext cx="68" cy="97"/>
            </a:xfrm>
            <a:custGeom>
              <a:avLst/>
              <a:gdLst>
                <a:gd name="T0" fmla="*/ 0 w 68"/>
                <a:gd name="T1" fmla="*/ 97 h 97"/>
                <a:gd name="T2" fmla="*/ 0 w 68"/>
                <a:gd name="T3" fmla="*/ 58 h 97"/>
                <a:gd name="T4" fmla="*/ 68 w 68"/>
                <a:gd name="T5" fmla="*/ 0 h 97"/>
                <a:gd name="T6" fmla="*/ 68 w 68"/>
                <a:gd name="T7" fmla="*/ 39 h 97"/>
                <a:gd name="T8" fmla="*/ 0 w 68"/>
                <a:gd name="T9" fmla="*/ 9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97"/>
                <a:gd name="T17" fmla="*/ 68 w 68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97">
                  <a:moveTo>
                    <a:pt x="0" y="97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39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6" name="Rectangle 26"/>
            <p:cNvSpPr>
              <a:spLocks noChangeArrowheads="1"/>
            </p:cNvSpPr>
            <p:nvPr/>
          </p:nvSpPr>
          <p:spPr bwMode="auto">
            <a:xfrm>
              <a:off x="610" y="1576"/>
              <a:ext cx="198" cy="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7" name="Freeform 27"/>
            <p:cNvSpPr>
              <a:spLocks/>
            </p:cNvSpPr>
            <p:nvPr/>
          </p:nvSpPr>
          <p:spPr bwMode="auto">
            <a:xfrm>
              <a:off x="610" y="1518"/>
              <a:ext cx="266" cy="58"/>
            </a:xfrm>
            <a:custGeom>
              <a:avLst/>
              <a:gdLst>
                <a:gd name="T0" fmla="*/ 198 w 266"/>
                <a:gd name="T1" fmla="*/ 58 h 58"/>
                <a:gd name="T2" fmla="*/ 266 w 266"/>
                <a:gd name="T3" fmla="*/ 0 h 58"/>
                <a:gd name="T4" fmla="*/ 68 w 266"/>
                <a:gd name="T5" fmla="*/ 0 h 58"/>
                <a:gd name="T6" fmla="*/ 0 w 266"/>
                <a:gd name="T7" fmla="*/ 58 h 58"/>
                <a:gd name="T8" fmla="*/ 198 w 266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8"/>
                <a:gd name="T17" fmla="*/ 266 w 26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8">
                  <a:moveTo>
                    <a:pt x="198" y="58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8" name="Rectangle 28"/>
            <p:cNvSpPr>
              <a:spLocks noChangeArrowheads="1"/>
            </p:cNvSpPr>
            <p:nvPr/>
          </p:nvSpPr>
          <p:spPr bwMode="auto">
            <a:xfrm>
              <a:off x="644" y="1666"/>
              <a:ext cx="130" cy="1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89" name="Rectangle 29"/>
            <p:cNvSpPr>
              <a:spLocks noChangeArrowheads="1"/>
            </p:cNvSpPr>
            <p:nvPr/>
          </p:nvSpPr>
          <p:spPr bwMode="auto">
            <a:xfrm rot="-5400000">
              <a:off x="652" y="1690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5,2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90" name="Rectangle 30"/>
            <p:cNvSpPr>
              <a:spLocks noChangeArrowheads="1"/>
            </p:cNvSpPr>
            <p:nvPr/>
          </p:nvSpPr>
          <p:spPr bwMode="auto">
            <a:xfrm>
              <a:off x="655" y="1538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0,8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91" name="Freeform 31"/>
            <p:cNvSpPr>
              <a:spLocks/>
            </p:cNvSpPr>
            <p:nvPr/>
          </p:nvSpPr>
          <p:spPr bwMode="auto">
            <a:xfrm>
              <a:off x="1301" y="1332"/>
              <a:ext cx="68" cy="533"/>
            </a:xfrm>
            <a:custGeom>
              <a:avLst/>
              <a:gdLst>
                <a:gd name="T0" fmla="*/ 0 w 68"/>
                <a:gd name="T1" fmla="*/ 533 h 533"/>
                <a:gd name="T2" fmla="*/ 0 w 68"/>
                <a:gd name="T3" fmla="*/ 58 h 533"/>
                <a:gd name="T4" fmla="*/ 68 w 68"/>
                <a:gd name="T5" fmla="*/ 0 h 533"/>
                <a:gd name="T6" fmla="*/ 68 w 68"/>
                <a:gd name="T7" fmla="*/ 475 h 533"/>
                <a:gd name="T8" fmla="*/ 0 w 68"/>
                <a:gd name="T9" fmla="*/ 533 h 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533"/>
                <a:gd name="T17" fmla="*/ 68 w 68"/>
                <a:gd name="T18" fmla="*/ 533 h 5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533">
                  <a:moveTo>
                    <a:pt x="0" y="533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475"/>
                  </a:lnTo>
                  <a:lnTo>
                    <a:pt x="0" y="5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2" name="Freeform 32"/>
            <p:cNvSpPr>
              <a:spLocks/>
            </p:cNvSpPr>
            <p:nvPr/>
          </p:nvSpPr>
          <p:spPr bwMode="auto">
            <a:xfrm>
              <a:off x="1301" y="1332"/>
              <a:ext cx="68" cy="533"/>
            </a:xfrm>
            <a:custGeom>
              <a:avLst/>
              <a:gdLst>
                <a:gd name="T0" fmla="*/ 0 w 68"/>
                <a:gd name="T1" fmla="*/ 533 h 533"/>
                <a:gd name="T2" fmla="*/ 0 w 68"/>
                <a:gd name="T3" fmla="*/ 58 h 533"/>
                <a:gd name="T4" fmla="*/ 68 w 68"/>
                <a:gd name="T5" fmla="*/ 0 h 533"/>
                <a:gd name="T6" fmla="*/ 68 w 68"/>
                <a:gd name="T7" fmla="*/ 475 h 533"/>
                <a:gd name="T8" fmla="*/ 0 w 68"/>
                <a:gd name="T9" fmla="*/ 533 h 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533"/>
                <a:gd name="T17" fmla="*/ 68 w 68"/>
                <a:gd name="T18" fmla="*/ 533 h 5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533">
                  <a:moveTo>
                    <a:pt x="0" y="533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475"/>
                  </a:lnTo>
                  <a:lnTo>
                    <a:pt x="0" y="53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3" name="Rectangle 33"/>
            <p:cNvSpPr>
              <a:spLocks noChangeArrowheads="1"/>
            </p:cNvSpPr>
            <p:nvPr/>
          </p:nvSpPr>
          <p:spPr bwMode="auto">
            <a:xfrm>
              <a:off x="1108" y="1390"/>
              <a:ext cx="193" cy="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4" name="Rectangle 34"/>
            <p:cNvSpPr>
              <a:spLocks noChangeArrowheads="1"/>
            </p:cNvSpPr>
            <p:nvPr/>
          </p:nvSpPr>
          <p:spPr bwMode="auto">
            <a:xfrm>
              <a:off x="1108" y="1390"/>
              <a:ext cx="193" cy="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5" name="Freeform 35"/>
            <p:cNvSpPr>
              <a:spLocks/>
            </p:cNvSpPr>
            <p:nvPr/>
          </p:nvSpPr>
          <p:spPr bwMode="auto">
            <a:xfrm>
              <a:off x="1108" y="1332"/>
              <a:ext cx="261" cy="58"/>
            </a:xfrm>
            <a:custGeom>
              <a:avLst/>
              <a:gdLst>
                <a:gd name="T0" fmla="*/ 193 w 261"/>
                <a:gd name="T1" fmla="*/ 58 h 58"/>
                <a:gd name="T2" fmla="*/ 261 w 261"/>
                <a:gd name="T3" fmla="*/ 0 h 58"/>
                <a:gd name="T4" fmla="*/ 62 w 261"/>
                <a:gd name="T5" fmla="*/ 0 h 58"/>
                <a:gd name="T6" fmla="*/ 0 w 261"/>
                <a:gd name="T7" fmla="*/ 58 h 58"/>
                <a:gd name="T8" fmla="*/ 193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3" y="58"/>
                  </a:moveTo>
                  <a:lnTo>
                    <a:pt x="261" y="0"/>
                  </a:lnTo>
                  <a:lnTo>
                    <a:pt x="62" y="0"/>
                  </a:lnTo>
                  <a:lnTo>
                    <a:pt x="0" y="58"/>
                  </a:lnTo>
                  <a:lnTo>
                    <a:pt x="193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6" name="Freeform 36"/>
            <p:cNvSpPr>
              <a:spLocks/>
            </p:cNvSpPr>
            <p:nvPr/>
          </p:nvSpPr>
          <p:spPr bwMode="auto">
            <a:xfrm>
              <a:off x="1108" y="1332"/>
              <a:ext cx="261" cy="58"/>
            </a:xfrm>
            <a:custGeom>
              <a:avLst/>
              <a:gdLst>
                <a:gd name="T0" fmla="*/ 193 w 261"/>
                <a:gd name="T1" fmla="*/ 58 h 58"/>
                <a:gd name="T2" fmla="*/ 261 w 261"/>
                <a:gd name="T3" fmla="*/ 0 h 58"/>
                <a:gd name="T4" fmla="*/ 62 w 261"/>
                <a:gd name="T5" fmla="*/ 0 h 58"/>
                <a:gd name="T6" fmla="*/ 0 w 261"/>
                <a:gd name="T7" fmla="*/ 58 h 58"/>
                <a:gd name="T8" fmla="*/ 193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3" y="58"/>
                  </a:moveTo>
                  <a:lnTo>
                    <a:pt x="261" y="0"/>
                  </a:lnTo>
                  <a:lnTo>
                    <a:pt x="62" y="0"/>
                  </a:lnTo>
                  <a:lnTo>
                    <a:pt x="0" y="58"/>
                  </a:lnTo>
                  <a:lnTo>
                    <a:pt x="193" y="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7" name="Freeform 37"/>
            <p:cNvSpPr>
              <a:spLocks/>
            </p:cNvSpPr>
            <p:nvPr/>
          </p:nvSpPr>
          <p:spPr bwMode="auto">
            <a:xfrm>
              <a:off x="1301" y="1242"/>
              <a:ext cx="68" cy="148"/>
            </a:xfrm>
            <a:custGeom>
              <a:avLst/>
              <a:gdLst>
                <a:gd name="T0" fmla="*/ 0 w 68"/>
                <a:gd name="T1" fmla="*/ 148 h 148"/>
                <a:gd name="T2" fmla="*/ 0 w 68"/>
                <a:gd name="T3" fmla="*/ 58 h 148"/>
                <a:gd name="T4" fmla="*/ 68 w 68"/>
                <a:gd name="T5" fmla="*/ 0 h 148"/>
                <a:gd name="T6" fmla="*/ 68 w 68"/>
                <a:gd name="T7" fmla="*/ 90 h 148"/>
                <a:gd name="T8" fmla="*/ 0 w 68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48"/>
                <a:gd name="T17" fmla="*/ 68 w 68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48">
                  <a:moveTo>
                    <a:pt x="0" y="148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9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8" name="Rectangle 38"/>
            <p:cNvSpPr>
              <a:spLocks noChangeArrowheads="1"/>
            </p:cNvSpPr>
            <p:nvPr/>
          </p:nvSpPr>
          <p:spPr bwMode="auto">
            <a:xfrm>
              <a:off x="1108" y="1300"/>
              <a:ext cx="193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99" name="Freeform 39"/>
            <p:cNvSpPr>
              <a:spLocks/>
            </p:cNvSpPr>
            <p:nvPr/>
          </p:nvSpPr>
          <p:spPr bwMode="auto">
            <a:xfrm>
              <a:off x="1108" y="1242"/>
              <a:ext cx="261" cy="58"/>
            </a:xfrm>
            <a:custGeom>
              <a:avLst/>
              <a:gdLst>
                <a:gd name="T0" fmla="*/ 193 w 261"/>
                <a:gd name="T1" fmla="*/ 58 h 58"/>
                <a:gd name="T2" fmla="*/ 261 w 261"/>
                <a:gd name="T3" fmla="*/ 0 h 58"/>
                <a:gd name="T4" fmla="*/ 62 w 261"/>
                <a:gd name="T5" fmla="*/ 0 h 58"/>
                <a:gd name="T6" fmla="*/ 0 w 261"/>
                <a:gd name="T7" fmla="*/ 58 h 58"/>
                <a:gd name="T8" fmla="*/ 193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3" y="58"/>
                  </a:moveTo>
                  <a:lnTo>
                    <a:pt x="261" y="0"/>
                  </a:lnTo>
                  <a:lnTo>
                    <a:pt x="62" y="0"/>
                  </a:lnTo>
                  <a:lnTo>
                    <a:pt x="0" y="58"/>
                  </a:lnTo>
                  <a:lnTo>
                    <a:pt x="193" y="5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0" name="Rectangle 40"/>
            <p:cNvSpPr>
              <a:spLocks noChangeArrowheads="1"/>
            </p:cNvSpPr>
            <p:nvPr/>
          </p:nvSpPr>
          <p:spPr bwMode="auto">
            <a:xfrm>
              <a:off x="1137" y="1557"/>
              <a:ext cx="130" cy="1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1" name="Rectangle 41"/>
            <p:cNvSpPr>
              <a:spLocks noChangeArrowheads="1"/>
            </p:cNvSpPr>
            <p:nvPr/>
          </p:nvSpPr>
          <p:spPr bwMode="auto">
            <a:xfrm rot="-5400000">
              <a:off x="1144" y="1579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9,9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02" name="Rectangle 42"/>
            <p:cNvSpPr>
              <a:spLocks noChangeArrowheads="1"/>
            </p:cNvSpPr>
            <p:nvPr/>
          </p:nvSpPr>
          <p:spPr bwMode="auto">
            <a:xfrm>
              <a:off x="1148" y="1294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1,8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03" name="Freeform 43"/>
            <p:cNvSpPr>
              <a:spLocks/>
            </p:cNvSpPr>
            <p:nvPr/>
          </p:nvSpPr>
          <p:spPr bwMode="auto">
            <a:xfrm>
              <a:off x="1793" y="973"/>
              <a:ext cx="68" cy="892"/>
            </a:xfrm>
            <a:custGeom>
              <a:avLst/>
              <a:gdLst>
                <a:gd name="T0" fmla="*/ 0 w 68"/>
                <a:gd name="T1" fmla="*/ 892 h 892"/>
                <a:gd name="T2" fmla="*/ 0 w 68"/>
                <a:gd name="T3" fmla="*/ 57 h 892"/>
                <a:gd name="T4" fmla="*/ 68 w 68"/>
                <a:gd name="T5" fmla="*/ 0 h 892"/>
                <a:gd name="T6" fmla="*/ 68 w 68"/>
                <a:gd name="T7" fmla="*/ 834 h 892"/>
                <a:gd name="T8" fmla="*/ 0 w 68"/>
                <a:gd name="T9" fmla="*/ 892 h 8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2"/>
                <a:gd name="T17" fmla="*/ 68 w 68"/>
                <a:gd name="T18" fmla="*/ 892 h 8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2">
                  <a:moveTo>
                    <a:pt x="0" y="892"/>
                  </a:moveTo>
                  <a:lnTo>
                    <a:pt x="0" y="57"/>
                  </a:lnTo>
                  <a:lnTo>
                    <a:pt x="68" y="0"/>
                  </a:lnTo>
                  <a:lnTo>
                    <a:pt x="68" y="834"/>
                  </a:lnTo>
                  <a:lnTo>
                    <a:pt x="0" y="8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4" name="Freeform 44"/>
            <p:cNvSpPr>
              <a:spLocks/>
            </p:cNvSpPr>
            <p:nvPr/>
          </p:nvSpPr>
          <p:spPr bwMode="auto">
            <a:xfrm>
              <a:off x="1793" y="973"/>
              <a:ext cx="68" cy="892"/>
            </a:xfrm>
            <a:custGeom>
              <a:avLst/>
              <a:gdLst>
                <a:gd name="T0" fmla="*/ 0 w 68"/>
                <a:gd name="T1" fmla="*/ 892 h 892"/>
                <a:gd name="T2" fmla="*/ 0 w 68"/>
                <a:gd name="T3" fmla="*/ 57 h 892"/>
                <a:gd name="T4" fmla="*/ 68 w 68"/>
                <a:gd name="T5" fmla="*/ 0 h 892"/>
                <a:gd name="T6" fmla="*/ 68 w 68"/>
                <a:gd name="T7" fmla="*/ 834 h 892"/>
                <a:gd name="T8" fmla="*/ 0 w 68"/>
                <a:gd name="T9" fmla="*/ 892 h 8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2"/>
                <a:gd name="T17" fmla="*/ 68 w 68"/>
                <a:gd name="T18" fmla="*/ 892 h 8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2">
                  <a:moveTo>
                    <a:pt x="0" y="892"/>
                  </a:moveTo>
                  <a:lnTo>
                    <a:pt x="0" y="57"/>
                  </a:lnTo>
                  <a:lnTo>
                    <a:pt x="68" y="0"/>
                  </a:lnTo>
                  <a:lnTo>
                    <a:pt x="68" y="834"/>
                  </a:lnTo>
                  <a:lnTo>
                    <a:pt x="0" y="89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5" name="Rectangle 45"/>
            <p:cNvSpPr>
              <a:spLocks noChangeArrowheads="1"/>
            </p:cNvSpPr>
            <p:nvPr/>
          </p:nvSpPr>
          <p:spPr bwMode="auto">
            <a:xfrm>
              <a:off x="1601" y="1030"/>
              <a:ext cx="192" cy="8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6" name="Rectangle 46"/>
            <p:cNvSpPr>
              <a:spLocks noChangeArrowheads="1"/>
            </p:cNvSpPr>
            <p:nvPr/>
          </p:nvSpPr>
          <p:spPr bwMode="auto">
            <a:xfrm>
              <a:off x="1601" y="1030"/>
              <a:ext cx="192" cy="8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7" name="Freeform 47"/>
            <p:cNvSpPr>
              <a:spLocks/>
            </p:cNvSpPr>
            <p:nvPr/>
          </p:nvSpPr>
          <p:spPr bwMode="auto">
            <a:xfrm>
              <a:off x="1601" y="973"/>
              <a:ext cx="260" cy="57"/>
            </a:xfrm>
            <a:custGeom>
              <a:avLst/>
              <a:gdLst>
                <a:gd name="T0" fmla="*/ 192 w 260"/>
                <a:gd name="T1" fmla="*/ 57 h 57"/>
                <a:gd name="T2" fmla="*/ 260 w 260"/>
                <a:gd name="T3" fmla="*/ 0 h 57"/>
                <a:gd name="T4" fmla="*/ 62 w 260"/>
                <a:gd name="T5" fmla="*/ 0 h 57"/>
                <a:gd name="T6" fmla="*/ 0 w 260"/>
                <a:gd name="T7" fmla="*/ 57 h 57"/>
                <a:gd name="T8" fmla="*/ 192 w 260"/>
                <a:gd name="T9" fmla="*/ 5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7"/>
                <a:gd name="T17" fmla="*/ 260 w 260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7">
                  <a:moveTo>
                    <a:pt x="192" y="57"/>
                  </a:moveTo>
                  <a:lnTo>
                    <a:pt x="260" y="0"/>
                  </a:lnTo>
                  <a:lnTo>
                    <a:pt x="62" y="0"/>
                  </a:lnTo>
                  <a:lnTo>
                    <a:pt x="0" y="57"/>
                  </a:lnTo>
                  <a:lnTo>
                    <a:pt x="192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8" name="Freeform 48"/>
            <p:cNvSpPr>
              <a:spLocks/>
            </p:cNvSpPr>
            <p:nvPr/>
          </p:nvSpPr>
          <p:spPr bwMode="auto">
            <a:xfrm>
              <a:off x="1601" y="973"/>
              <a:ext cx="260" cy="57"/>
            </a:xfrm>
            <a:custGeom>
              <a:avLst/>
              <a:gdLst>
                <a:gd name="T0" fmla="*/ 192 w 260"/>
                <a:gd name="T1" fmla="*/ 57 h 57"/>
                <a:gd name="T2" fmla="*/ 260 w 260"/>
                <a:gd name="T3" fmla="*/ 0 h 57"/>
                <a:gd name="T4" fmla="*/ 62 w 260"/>
                <a:gd name="T5" fmla="*/ 0 h 57"/>
                <a:gd name="T6" fmla="*/ 0 w 260"/>
                <a:gd name="T7" fmla="*/ 57 h 57"/>
                <a:gd name="T8" fmla="*/ 192 w 260"/>
                <a:gd name="T9" fmla="*/ 5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7"/>
                <a:gd name="T17" fmla="*/ 260 w 260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7">
                  <a:moveTo>
                    <a:pt x="192" y="57"/>
                  </a:moveTo>
                  <a:lnTo>
                    <a:pt x="260" y="0"/>
                  </a:lnTo>
                  <a:lnTo>
                    <a:pt x="62" y="0"/>
                  </a:lnTo>
                  <a:lnTo>
                    <a:pt x="0" y="57"/>
                  </a:lnTo>
                  <a:lnTo>
                    <a:pt x="192" y="5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09" name="Freeform 49"/>
            <p:cNvSpPr>
              <a:spLocks/>
            </p:cNvSpPr>
            <p:nvPr/>
          </p:nvSpPr>
          <p:spPr bwMode="auto">
            <a:xfrm>
              <a:off x="1793" y="902"/>
              <a:ext cx="68" cy="128"/>
            </a:xfrm>
            <a:custGeom>
              <a:avLst/>
              <a:gdLst>
                <a:gd name="T0" fmla="*/ 0 w 68"/>
                <a:gd name="T1" fmla="*/ 128 h 128"/>
                <a:gd name="T2" fmla="*/ 0 w 68"/>
                <a:gd name="T3" fmla="*/ 58 h 128"/>
                <a:gd name="T4" fmla="*/ 68 w 68"/>
                <a:gd name="T5" fmla="*/ 0 h 128"/>
                <a:gd name="T6" fmla="*/ 68 w 68"/>
                <a:gd name="T7" fmla="*/ 71 h 128"/>
                <a:gd name="T8" fmla="*/ 0 w 68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28"/>
                <a:gd name="T17" fmla="*/ 68 w 68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28">
                  <a:moveTo>
                    <a:pt x="0" y="128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71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0" name="Rectangle 50"/>
            <p:cNvSpPr>
              <a:spLocks noChangeArrowheads="1"/>
            </p:cNvSpPr>
            <p:nvPr/>
          </p:nvSpPr>
          <p:spPr bwMode="auto">
            <a:xfrm>
              <a:off x="1601" y="960"/>
              <a:ext cx="192" cy="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1" name="Freeform 51"/>
            <p:cNvSpPr>
              <a:spLocks/>
            </p:cNvSpPr>
            <p:nvPr/>
          </p:nvSpPr>
          <p:spPr bwMode="auto">
            <a:xfrm>
              <a:off x="1601" y="902"/>
              <a:ext cx="260" cy="58"/>
            </a:xfrm>
            <a:custGeom>
              <a:avLst/>
              <a:gdLst>
                <a:gd name="T0" fmla="*/ 192 w 260"/>
                <a:gd name="T1" fmla="*/ 58 h 58"/>
                <a:gd name="T2" fmla="*/ 260 w 260"/>
                <a:gd name="T3" fmla="*/ 0 h 58"/>
                <a:gd name="T4" fmla="*/ 62 w 260"/>
                <a:gd name="T5" fmla="*/ 0 h 58"/>
                <a:gd name="T6" fmla="*/ 0 w 260"/>
                <a:gd name="T7" fmla="*/ 58 h 58"/>
                <a:gd name="T8" fmla="*/ 192 w 260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8"/>
                <a:gd name="T17" fmla="*/ 260 w 260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8">
                  <a:moveTo>
                    <a:pt x="192" y="58"/>
                  </a:moveTo>
                  <a:lnTo>
                    <a:pt x="260" y="0"/>
                  </a:lnTo>
                  <a:lnTo>
                    <a:pt x="62" y="0"/>
                  </a:lnTo>
                  <a:lnTo>
                    <a:pt x="0" y="58"/>
                  </a:lnTo>
                  <a:lnTo>
                    <a:pt x="192" y="5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2" name="Rectangle 52"/>
            <p:cNvSpPr>
              <a:spLocks noChangeArrowheads="1"/>
            </p:cNvSpPr>
            <p:nvPr/>
          </p:nvSpPr>
          <p:spPr bwMode="auto">
            <a:xfrm>
              <a:off x="1635" y="1358"/>
              <a:ext cx="130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3" name="Rectangle 53"/>
            <p:cNvSpPr>
              <a:spLocks noChangeArrowheads="1"/>
            </p:cNvSpPr>
            <p:nvPr/>
          </p:nvSpPr>
          <p:spPr bwMode="auto">
            <a:xfrm rot="-5400000">
              <a:off x="1621" y="1403"/>
              <a:ext cx="15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17,3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14" name="Rectangle 54"/>
            <p:cNvSpPr>
              <a:spLocks noChangeArrowheads="1"/>
            </p:cNvSpPr>
            <p:nvPr/>
          </p:nvSpPr>
          <p:spPr bwMode="auto">
            <a:xfrm>
              <a:off x="1646" y="940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1,5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15" name="Freeform 55"/>
            <p:cNvSpPr>
              <a:spLocks/>
            </p:cNvSpPr>
            <p:nvPr/>
          </p:nvSpPr>
          <p:spPr bwMode="auto">
            <a:xfrm>
              <a:off x="2286" y="639"/>
              <a:ext cx="68" cy="1226"/>
            </a:xfrm>
            <a:custGeom>
              <a:avLst/>
              <a:gdLst>
                <a:gd name="T0" fmla="*/ 0 w 68"/>
                <a:gd name="T1" fmla="*/ 1226 h 1226"/>
                <a:gd name="T2" fmla="*/ 0 w 68"/>
                <a:gd name="T3" fmla="*/ 64 h 1226"/>
                <a:gd name="T4" fmla="*/ 68 w 68"/>
                <a:gd name="T5" fmla="*/ 0 h 1226"/>
                <a:gd name="T6" fmla="*/ 68 w 68"/>
                <a:gd name="T7" fmla="*/ 1168 h 1226"/>
                <a:gd name="T8" fmla="*/ 0 w 68"/>
                <a:gd name="T9" fmla="*/ 1226 h 1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226"/>
                <a:gd name="T17" fmla="*/ 68 w 68"/>
                <a:gd name="T18" fmla="*/ 1226 h 1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226">
                  <a:moveTo>
                    <a:pt x="0" y="1226"/>
                  </a:moveTo>
                  <a:lnTo>
                    <a:pt x="0" y="64"/>
                  </a:lnTo>
                  <a:lnTo>
                    <a:pt x="68" y="0"/>
                  </a:lnTo>
                  <a:lnTo>
                    <a:pt x="68" y="1168"/>
                  </a:lnTo>
                  <a:lnTo>
                    <a:pt x="0" y="12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6" name="Freeform 56"/>
            <p:cNvSpPr>
              <a:spLocks/>
            </p:cNvSpPr>
            <p:nvPr/>
          </p:nvSpPr>
          <p:spPr bwMode="auto">
            <a:xfrm>
              <a:off x="2286" y="639"/>
              <a:ext cx="68" cy="1226"/>
            </a:xfrm>
            <a:custGeom>
              <a:avLst/>
              <a:gdLst>
                <a:gd name="T0" fmla="*/ 0 w 68"/>
                <a:gd name="T1" fmla="*/ 1226 h 1226"/>
                <a:gd name="T2" fmla="*/ 0 w 68"/>
                <a:gd name="T3" fmla="*/ 64 h 1226"/>
                <a:gd name="T4" fmla="*/ 68 w 68"/>
                <a:gd name="T5" fmla="*/ 0 h 1226"/>
                <a:gd name="T6" fmla="*/ 68 w 68"/>
                <a:gd name="T7" fmla="*/ 1168 h 1226"/>
                <a:gd name="T8" fmla="*/ 0 w 68"/>
                <a:gd name="T9" fmla="*/ 1226 h 1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226"/>
                <a:gd name="T17" fmla="*/ 68 w 68"/>
                <a:gd name="T18" fmla="*/ 1226 h 1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226">
                  <a:moveTo>
                    <a:pt x="0" y="1226"/>
                  </a:moveTo>
                  <a:lnTo>
                    <a:pt x="0" y="64"/>
                  </a:lnTo>
                  <a:lnTo>
                    <a:pt x="68" y="0"/>
                  </a:lnTo>
                  <a:lnTo>
                    <a:pt x="68" y="1168"/>
                  </a:lnTo>
                  <a:lnTo>
                    <a:pt x="0" y="122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7" name="Rectangle 57"/>
            <p:cNvSpPr>
              <a:spLocks noChangeArrowheads="1"/>
            </p:cNvSpPr>
            <p:nvPr/>
          </p:nvSpPr>
          <p:spPr bwMode="auto">
            <a:xfrm>
              <a:off x="2093" y="703"/>
              <a:ext cx="193" cy="11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8" name="Rectangle 58"/>
            <p:cNvSpPr>
              <a:spLocks noChangeArrowheads="1"/>
            </p:cNvSpPr>
            <p:nvPr/>
          </p:nvSpPr>
          <p:spPr bwMode="auto">
            <a:xfrm>
              <a:off x="2093" y="703"/>
              <a:ext cx="193" cy="11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19" name="Freeform 59"/>
            <p:cNvSpPr>
              <a:spLocks/>
            </p:cNvSpPr>
            <p:nvPr/>
          </p:nvSpPr>
          <p:spPr bwMode="auto">
            <a:xfrm>
              <a:off x="2093" y="639"/>
              <a:ext cx="261" cy="64"/>
            </a:xfrm>
            <a:custGeom>
              <a:avLst/>
              <a:gdLst>
                <a:gd name="T0" fmla="*/ 193 w 261"/>
                <a:gd name="T1" fmla="*/ 64 h 64"/>
                <a:gd name="T2" fmla="*/ 261 w 261"/>
                <a:gd name="T3" fmla="*/ 0 h 64"/>
                <a:gd name="T4" fmla="*/ 68 w 261"/>
                <a:gd name="T5" fmla="*/ 0 h 64"/>
                <a:gd name="T6" fmla="*/ 0 w 261"/>
                <a:gd name="T7" fmla="*/ 64 h 64"/>
                <a:gd name="T8" fmla="*/ 193 w 261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64"/>
                <a:gd name="T17" fmla="*/ 261 w 26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64">
                  <a:moveTo>
                    <a:pt x="193" y="64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64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0" name="Freeform 60"/>
            <p:cNvSpPr>
              <a:spLocks/>
            </p:cNvSpPr>
            <p:nvPr/>
          </p:nvSpPr>
          <p:spPr bwMode="auto">
            <a:xfrm>
              <a:off x="2093" y="639"/>
              <a:ext cx="261" cy="64"/>
            </a:xfrm>
            <a:custGeom>
              <a:avLst/>
              <a:gdLst>
                <a:gd name="T0" fmla="*/ 193 w 261"/>
                <a:gd name="T1" fmla="*/ 64 h 64"/>
                <a:gd name="T2" fmla="*/ 261 w 261"/>
                <a:gd name="T3" fmla="*/ 0 h 64"/>
                <a:gd name="T4" fmla="*/ 68 w 261"/>
                <a:gd name="T5" fmla="*/ 0 h 64"/>
                <a:gd name="T6" fmla="*/ 0 w 261"/>
                <a:gd name="T7" fmla="*/ 64 h 64"/>
                <a:gd name="T8" fmla="*/ 193 w 261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64"/>
                <a:gd name="T17" fmla="*/ 261 w 26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64">
                  <a:moveTo>
                    <a:pt x="193" y="64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64"/>
                  </a:lnTo>
                  <a:lnTo>
                    <a:pt x="193" y="6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1" name="Freeform 61"/>
            <p:cNvSpPr>
              <a:spLocks/>
            </p:cNvSpPr>
            <p:nvPr/>
          </p:nvSpPr>
          <p:spPr bwMode="auto">
            <a:xfrm>
              <a:off x="2286" y="542"/>
              <a:ext cx="68" cy="161"/>
            </a:xfrm>
            <a:custGeom>
              <a:avLst/>
              <a:gdLst>
                <a:gd name="T0" fmla="*/ 0 w 68"/>
                <a:gd name="T1" fmla="*/ 161 h 161"/>
                <a:gd name="T2" fmla="*/ 0 w 68"/>
                <a:gd name="T3" fmla="*/ 65 h 161"/>
                <a:gd name="T4" fmla="*/ 68 w 68"/>
                <a:gd name="T5" fmla="*/ 0 h 161"/>
                <a:gd name="T6" fmla="*/ 68 w 68"/>
                <a:gd name="T7" fmla="*/ 97 h 161"/>
                <a:gd name="T8" fmla="*/ 0 w 68"/>
                <a:gd name="T9" fmla="*/ 161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61"/>
                <a:gd name="T17" fmla="*/ 68 w 68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61">
                  <a:moveTo>
                    <a:pt x="0" y="161"/>
                  </a:moveTo>
                  <a:lnTo>
                    <a:pt x="0" y="65"/>
                  </a:lnTo>
                  <a:lnTo>
                    <a:pt x="68" y="0"/>
                  </a:lnTo>
                  <a:lnTo>
                    <a:pt x="68" y="97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2" name="Rectangle 62"/>
            <p:cNvSpPr>
              <a:spLocks noChangeArrowheads="1"/>
            </p:cNvSpPr>
            <p:nvPr/>
          </p:nvSpPr>
          <p:spPr bwMode="auto">
            <a:xfrm>
              <a:off x="2093" y="607"/>
              <a:ext cx="193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3" name="Freeform 63"/>
            <p:cNvSpPr>
              <a:spLocks/>
            </p:cNvSpPr>
            <p:nvPr/>
          </p:nvSpPr>
          <p:spPr bwMode="auto">
            <a:xfrm>
              <a:off x="2093" y="542"/>
              <a:ext cx="261" cy="65"/>
            </a:xfrm>
            <a:custGeom>
              <a:avLst/>
              <a:gdLst>
                <a:gd name="T0" fmla="*/ 193 w 261"/>
                <a:gd name="T1" fmla="*/ 65 h 65"/>
                <a:gd name="T2" fmla="*/ 261 w 261"/>
                <a:gd name="T3" fmla="*/ 0 h 65"/>
                <a:gd name="T4" fmla="*/ 68 w 261"/>
                <a:gd name="T5" fmla="*/ 0 h 65"/>
                <a:gd name="T6" fmla="*/ 0 w 261"/>
                <a:gd name="T7" fmla="*/ 65 h 65"/>
                <a:gd name="T8" fmla="*/ 193 w 261"/>
                <a:gd name="T9" fmla="*/ 65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65"/>
                <a:gd name="T17" fmla="*/ 261 w 261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65">
                  <a:moveTo>
                    <a:pt x="193" y="65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65"/>
                  </a:lnTo>
                  <a:lnTo>
                    <a:pt x="193" y="65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4" name="Rectangle 64"/>
            <p:cNvSpPr>
              <a:spLocks noChangeArrowheads="1"/>
            </p:cNvSpPr>
            <p:nvPr/>
          </p:nvSpPr>
          <p:spPr bwMode="auto">
            <a:xfrm>
              <a:off x="2122" y="1191"/>
              <a:ext cx="130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5" name="Rectangle 65"/>
            <p:cNvSpPr>
              <a:spLocks noChangeArrowheads="1"/>
            </p:cNvSpPr>
            <p:nvPr/>
          </p:nvSpPr>
          <p:spPr bwMode="auto">
            <a:xfrm rot="-5400000">
              <a:off x="2108" y="1237"/>
              <a:ext cx="15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24,2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26" name="Rectangle 66"/>
            <p:cNvSpPr>
              <a:spLocks noChangeArrowheads="1"/>
            </p:cNvSpPr>
            <p:nvPr/>
          </p:nvSpPr>
          <p:spPr bwMode="auto">
            <a:xfrm>
              <a:off x="2133" y="600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27" name="Freeform 67"/>
            <p:cNvSpPr>
              <a:spLocks/>
            </p:cNvSpPr>
            <p:nvPr/>
          </p:nvSpPr>
          <p:spPr bwMode="auto">
            <a:xfrm>
              <a:off x="2784" y="934"/>
              <a:ext cx="62" cy="931"/>
            </a:xfrm>
            <a:custGeom>
              <a:avLst/>
              <a:gdLst>
                <a:gd name="T0" fmla="*/ 0 w 62"/>
                <a:gd name="T1" fmla="*/ 931 h 931"/>
                <a:gd name="T2" fmla="*/ 0 w 62"/>
                <a:gd name="T3" fmla="*/ 58 h 931"/>
                <a:gd name="T4" fmla="*/ 62 w 62"/>
                <a:gd name="T5" fmla="*/ 0 h 931"/>
                <a:gd name="T6" fmla="*/ 62 w 62"/>
                <a:gd name="T7" fmla="*/ 873 h 931"/>
                <a:gd name="T8" fmla="*/ 0 w 62"/>
                <a:gd name="T9" fmla="*/ 931 h 9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931"/>
                <a:gd name="T17" fmla="*/ 62 w 62"/>
                <a:gd name="T18" fmla="*/ 931 h 9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931">
                  <a:moveTo>
                    <a:pt x="0" y="931"/>
                  </a:moveTo>
                  <a:lnTo>
                    <a:pt x="0" y="58"/>
                  </a:lnTo>
                  <a:lnTo>
                    <a:pt x="62" y="0"/>
                  </a:lnTo>
                  <a:lnTo>
                    <a:pt x="62" y="873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8" name="Freeform 68"/>
            <p:cNvSpPr>
              <a:spLocks/>
            </p:cNvSpPr>
            <p:nvPr/>
          </p:nvSpPr>
          <p:spPr bwMode="auto">
            <a:xfrm>
              <a:off x="2784" y="934"/>
              <a:ext cx="62" cy="931"/>
            </a:xfrm>
            <a:custGeom>
              <a:avLst/>
              <a:gdLst>
                <a:gd name="T0" fmla="*/ 0 w 62"/>
                <a:gd name="T1" fmla="*/ 931 h 931"/>
                <a:gd name="T2" fmla="*/ 0 w 62"/>
                <a:gd name="T3" fmla="*/ 58 h 931"/>
                <a:gd name="T4" fmla="*/ 62 w 62"/>
                <a:gd name="T5" fmla="*/ 0 h 931"/>
                <a:gd name="T6" fmla="*/ 62 w 62"/>
                <a:gd name="T7" fmla="*/ 873 h 931"/>
                <a:gd name="T8" fmla="*/ 0 w 62"/>
                <a:gd name="T9" fmla="*/ 931 h 9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931"/>
                <a:gd name="T17" fmla="*/ 62 w 62"/>
                <a:gd name="T18" fmla="*/ 931 h 9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931">
                  <a:moveTo>
                    <a:pt x="0" y="931"/>
                  </a:moveTo>
                  <a:lnTo>
                    <a:pt x="0" y="58"/>
                  </a:lnTo>
                  <a:lnTo>
                    <a:pt x="62" y="0"/>
                  </a:lnTo>
                  <a:lnTo>
                    <a:pt x="62" y="873"/>
                  </a:lnTo>
                  <a:lnTo>
                    <a:pt x="0" y="93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29" name="Rectangle 69"/>
            <p:cNvSpPr>
              <a:spLocks noChangeArrowheads="1"/>
            </p:cNvSpPr>
            <p:nvPr/>
          </p:nvSpPr>
          <p:spPr bwMode="auto">
            <a:xfrm>
              <a:off x="2586" y="992"/>
              <a:ext cx="198" cy="8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0" name="Rectangle 70"/>
            <p:cNvSpPr>
              <a:spLocks noChangeArrowheads="1"/>
            </p:cNvSpPr>
            <p:nvPr/>
          </p:nvSpPr>
          <p:spPr bwMode="auto">
            <a:xfrm>
              <a:off x="2586" y="992"/>
              <a:ext cx="198" cy="8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1" name="Freeform 71"/>
            <p:cNvSpPr>
              <a:spLocks/>
            </p:cNvSpPr>
            <p:nvPr/>
          </p:nvSpPr>
          <p:spPr bwMode="auto">
            <a:xfrm>
              <a:off x="2586" y="934"/>
              <a:ext cx="260" cy="58"/>
            </a:xfrm>
            <a:custGeom>
              <a:avLst/>
              <a:gdLst>
                <a:gd name="T0" fmla="*/ 198 w 260"/>
                <a:gd name="T1" fmla="*/ 58 h 58"/>
                <a:gd name="T2" fmla="*/ 260 w 260"/>
                <a:gd name="T3" fmla="*/ 0 h 58"/>
                <a:gd name="T4" fmla="*/ 68 w 260"/>
                <a:gd name="T5" fmla="*/ 0 h 58"/>
                <a:gd name="T6" fmla="*/ 0 w 260"/>
                <a:gd name="T7" fmla="*/ 58 h 58"/>
                <a:gd name="T8" fmla="*/ 198 w 260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8"/>
                <a:gd name="T17" fmla="*/ 260 w 260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8">
                  <a:moveTo>
                    <a:pt x="198" y="58"/>
                  </a:moveTo>
                  <a:lnTo>
                    <a:pt x="260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2" name="Freeform 72"/>
            <p:cNvSpPr>
              <a:spLocks/>
            </p:cNvSpPr>
            <p:nvPr/>
          </p:nvSpPr>
          <p:spPr bwMode="auto">
            <a:xfrm>
              <a:off x="2586" y="934"/>
              <a:ext cx="260" cy="58"/>
            </a:xfrm>
            <a:custGeom>
              <a:avLst/>
              <a:gdLst>
                <a:gd name="T0" fmla="*/ 198 w 260"/>
                <a:gd name="T1" fmla="*/ 58 h 58"/>
                <a:gd name="T2" fmla="*/ 260 w 260"/>
                <a:gd name="T3" fmla="*/ 0 h 58"/>
                <a:gd name="T4" fmla="*/ 68 w 260"/>
                <a:gd name="T5" fmla="*/ 0 h 58"/>
                <a:gd name="T6" fmla="*/ 0 w 260"/>
                <a:gd name="T7" fmla="*/ 58 h 58"/>
                <a:gd name="T8" fmla="*/ 198 w 260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8"/>
                <a:gd name="T17" fmla="*/ 260 w 260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8">
                  <a:moveTo>
                    <a:pt x="198" y="58"/>
                  </a:moveTo>
                  <a:lnTo>
                    <a:pt x="260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3" name="Freeform 73"/>
            <p:cNvSpPr>
              <a:spLocks/>
            </p:cNvSpPr>
            <p:nvPr/>
          </p:nvSpPr>
          <p:spPr bwMode="auto">
            <a:xfrm>
              <a:off x="2784" y="870"/>
              <a:ext cx="62" cy="122"/>
            </a:xfrm>
            <a:custGeom>
              <a:avLst/>
              <a:gdLst>
                <a:gd name="T0" fmla="*/ 0 w 62"/>
                <a:gd name="T1" fmla="*/ 122 h 122"/>
                <a:gd name="T2" fmla="*/ 0 w 62"/>
                <a:gd name="T3" fmla="*/ 58 h 122"/>
                <a:gd name="T4" fmla="*/ 62 w 62"/>
                <a:gd name="T5" fmla="*/ 0 h 122"/>
                <a:gd name="T6" fmla="*/ 62 w 62"/>
                <a:gd name="T7" fmla="*/ 64 h 122"/>
                <a:gd name="T8" fmla="*/ 0 w 62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22"/>
                <a:gd name="T17" fmla="*/ 62 w 62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22">
                  <a:moveTo>
                    <a:pt x="0" y="122"/>
                  </a:moveTo>
                  <a:lnTo>
                    <a:pt x="0" y="58"/>
                  </a:lnTo>
                  <a:lnTo>
                    <a:pt x="62" y="0"/>
                  </a:lnTo>
                  <a:lnTo>
                    <a:pt x="62" y="64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4" name="Rectangle 74"/>
            <p:cNvSpPr>
              <a:spLocks noChangeArrowheads="1"/>
            </p:cNvSpPr>
            <p:nvPr/>
          </p:nvSpPr>
          <p:spPr bwMode="auto">
            <a:xfrm>
              <a:off x="2586" y="928"/>
              <a:ext cx="198" cy="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5" name="Freeform 75"/>
            <p:cNvSpPr>
              <a:spLocks/>
            </p:cNvSpPr>
            <p:nvPr/>
          </p:nvSpPr>
          <p:spPr bwMode="auto">
            <a:xfrm>
              <a:off x="2586" y="870"/>
              <a:ext cx="260" cy="58"/>
            </a:xfrm>
            <a:custGeom>
              <a:avLst/>
              <a:gdLst>
                <a:gd name="T0" fmla="*/ 198 w 260"/>
                <a:gd name="T1" fmla="*/ 58 h 58"/>
                <a:gd name="T2" fmla="*/ 260 w 260"/>
                <a:gd name="T3" fmla="*/ 0 h 58"/>
                <a:gd name="T4" fmla="*/ 68 w 260"/>
                <a:gd name="T5" fmla="*/ 0 h 58"/>
                <a:gd name="T6" fmla="*/ 0 w 260"/>
                <a:gd name="T7" fmla="*/ 58 h 58"/>
                <a:gd name="T8" fmla="*/ 198 w 260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8"/>
                <a:gd name="T17" fmla="*/ 260 w 260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8">
                  <a:moveTo>
                    <a:pt x="198" y="58"/>
                  </a:moveTo>
                  <a:lnTo>
                    <a:pt x="260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6" name="Rectangle 76"/>
            <p:cNvSpPr>
              <a:spLocks noChangeArrowheads="1"/>
            </p:cNvSpPr>
            <p:nvPr/>
          </p:nvSpPr>
          <p:spPr bwMode="auto">
            <a:xfrm>
              <a:off x="2620" y="1339"/>
              <a:ext cx="130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37" name="Rectangle 77"/>
            <p:cNvSpPr>
              <a:spLocks noChangeArrowheads="1"/>
            </p:cNvSpPr>
            <p:nvPr/>
          </p:nvSpPr>
          <p:spPr bwMode="auto">
            <a:xfrm rot="-5400000">
              <a:off x="2606" y="1384"/>
              <a:ext cx="15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18,1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38" name="Rectangle 78"/>
            <p:cNvSpPr>
              <a:spLocks noChangeArrowheads="1"/>
            </p:cNvSpPr>
            <p:nvPr/>
          </p:nvSpPr>
          <p:spPr bwMode="auto">
            <a:xfrm>
              <a:off x="2631" y="908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1,3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39" name="Freeform 79"/>
            <p:cNvSpPr>
              <a:spLocks/>
            </p:cNvSpPr>
            <p:nvPr/>
          </p:nvSpPr>
          <p:spPr bwMode="auto">
            <a:xfrm>
              <a:off x="3276" y="812"/>
              <a:ext cx="63" cy="1053"/>
            </a:xfrm>
            <a:custGeom>
              <a:avLst/>
              <a:gdLst>
                <a:gd name="T0" fmla="*/ 0 w 63"/>
                <a:gd name="T1" fmla="*/ 1053 h 1053"/>
                <a:gd name="T2" fmla="*/ 0 w 63"/>
                <a:gd name="T3" fmla="*/ 58 h 1053"/>
                <a:gd name="T4" fmla="*/ 63 w 63"/>
                <a:gd name="T5" fmla="*/ 0 h 1053"/>
                <a:gd name="T6" fmla="*/ 63 w 63"/>
                <a:gd name="T7" fmla="*/ 995 h 1053"/>
                <a:gd name="T8" fmla="*/ 0 w 63"/>
                <a:gd name="T9" fmla="*/ 1053 h 10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53"/>
                <a:gd name="T17" fmla="*/ 63 w 63"/>
                <a:gd name="T18" fmla="*/ 1053 h 10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53">
                  <a:moveTo>
                    <a:pt x="0" y="1053"/>
                  </a:moveTo>
                  <a:lnTo>
                    <a:pt x="0" y="58"/>
                  </a:lnTo>
                  <a:lnTo>
                    <a:pt x="63" y="0"/>
                  </a:lnTo>
                  <a:lnTo>
                    <a:pt x="63" y="995"/>
                  </a:lnTo>
                  <a:lnTo>
                    <a:pt x="0" y="10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0" name="Freeform 80"/>
            <p:cNvSpPr>
              <a:spLocks/>
            </p:cNvSpPr>
            <p:nvPr/>
          </p:nvSpPr>
          <p:spPr bwMode="auto">
            <a:xfrm>
              <a:off x="3276" y="812"/>
              <a:ext cx="63" cy="1053"/>
            </a:xfrm>
            <a:custGeom>
              <a:avLst/>
              <a:gdLst>
                <a:gd name="T0" fmla="*/ 0 w 63"/>
                <a:gd name="T1" fmla="*/ 1053 h 1053"/>
                <a:gd name="T2" fmla="*/ 0 w 63"/>
                <a:gd name="T3" fmla="*/ 58 h 1053"/>
                <a:gd name="T4" fmla="*/ 63 w 63"/>
                <a:gd name="T5" fmla="*/ 0 h 1053"/>
                <a:gd name="T6" fmla="*/ 63 w 63"/>
                <a:gd name="T7" fmla="*/ 995 h 1053"/>
                <a:gd name="T8" fmla="*/ 0 w 63"/>
                <a:gd name="T9" fmla="*/ 1053 h 10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53"/>
                <a:gd name="T17" fmla="*/ 63 w 63"/>
                <a:gd name="T18" fmla="*/ 1053 h 10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53">
                  <a:moveTo>
                    <a:pt x="0" y="1053"/>
                  </a:moveTo>
                  <a:lnTo>
                    <a:pt x="0" y="58"/>
                  </a:lnTo>
                  <a:lnTo>
                    <a:pt x="63" y="0"/>
                  </a:lnTo>
                  <a:lnTo>
                    <a:pt x="63" y="995"/>
                  </a:lnTo>
                  <a:lnTo>
                    <a:pt x="0" y="105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1" name="Rectangle 81"/>
            <p:cNvSpPr>
              <a:spLocks noChangeArrowheads="1"/>
            </p:cNvSpPr>
            <p:nvPr/>
          </p:nvSpPr>
          <p:spPr bwMode="auto">
            <a:xfrm>
              <a:off x="3078" y="870"/>
              <a:ext cx="198" cy="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2" name="Rectangle 82"/>
            <p:cNvSpPr>
              <a:spLocks noChangeArrowheads="1"/>
            </p:cNvSpPr>
            <p:nvPr/>
          </p:nvSpPr>
          <p:spPr bwMode="auto">
            <a:xfrm>
              <a:off x="3078" y="870"/>
              <a:ext cx="198" cy="9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3" name="Freeform 83"/>
            <p:cNvSpPr>
              <a:spLocks/>
            </p:cNvSpPr>
            <p:nvPr/>
          </p:nvSpPr>
          <p:spPr bwMode="auto">
            <a:xfrm>
              <a:off x="3078" y="812"/>
              <a:ext cx="261" cy="58"/>
            </a:xfrm>
            <a:custGeom>
              <a:avLst/>
              <a:gdLst>
                <a:gd name="T0" fmla="*/ 198 w 261"/>
                <a:gd name="T1" fmla="*/ 58 h 58"/>
                <a:gd name="T2" fmla="*/ 261 w 261"/>
                <a:gd name="T3" fmla="*/ 0 h 58"/>
                <a:gd name="T4" fmla="*/ 68 w 261"/>
                <a:gd name="T5" fmla="*/ 0 h 58"/>
                <a:gd name="T6" fmla="*/ 0 w 261"/>
                <a:gd name="T7" fmla="*/ 58 h 58"/>
                <a:gd name="T8" fmla="*/ 198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8" y="58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4" name="Freeform 84"/>
            <p:cNvSpPr>
              <a:spLocks/>
            </p:cNvSpPr>
            <p:nvPr/>
          </p:nvSpPr>
          <p:spPr bwMode="auto">
            <a:xfrm>
              <a:off x="3078" y="812"/>
              <a:ext cx="261" cy="58"/>
            </a:xfrm>
            <a:custGeom>
              <a:avLst/>
              <a:gdLst>
                <a:gd name="T0" fmla="*/ 198 w 261"/>
                <a:gd name="T1" fmla="*/ 58 h 58"/>
                <a:gd name="T2" fmla="*/ 261 w 261"/>
                <a:gd name="T3" fmla="*/ 0 h 58"/>
                <a:gd name="T4" fmla="*/ 68 w 261"/>
                <a:gd name="T5" fmla="*/ 0 h 58"/>
                <a:gd name="T6" fmla="*/ 0 w 261"/>
                <a:gd name="T7" fmla="*/ 58 h 58"/>
                <a:gd name="T8" fmla="*/ 198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8" y="58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5" name="Freeform 85"/>
            <p:cNvSpPr>
              <a:spLocks/>
            </p:cNvSpPr>
            <p:nvPr/>
          </p:nvSpPr>
          <p:spPr bwMode="auto">
            <a:xfrm>
              <a:off x="3276" y="600"/>
              <a:ext cx="63" cy="270"/>
            </a:xfrm>
            <a:custGeom>
              <a:avLst/>
              <a:gdLst>
                <a:gd name="T0" fmla="*/ 0 w 63"/>
                <a:gd name="T1" fmla="*/ 270 h 270"/>
                <a:gd name="T2" fmla="*/ 0 w 63"/>
                <a:gd name="T3" fmla="*/ 58 h 270"/>
                <a:gd name="T4" fmla="*/ 63 w 63"/>
                <a:gd name="T5" fmla="*/ 0 h 270"/>
                <a:gd name="T6" fmla="*/ 63 w 63"/>
                <a:gd name="T7" fmla="*/ 212 h 270"/>
                <a:gd name="T8" fmla="*/ 0 w 63"/>
                <a:gd name="T9" fmla="*/ 27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70"/>
                <a:gd name="T17" fmla="*/ 63 w 6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70">
                  <a:moveTo>
                    <a:pt x="0" y="270"/>
                  </a:moveTo>
                  <a:lnTo>
                    <a:pt x="0" y="58"/>
                  </a:lnTo>
                  <a:lnTo>
                    <a:pt x="63" y="0"/>
                  </a:lnTo>
                  <a:lnTo>
                    <a:pt x="63" y="212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6" name="Rectangle 86"/>
            <p:cNvSpPr>
              <a:spLocks noChangeArrowheads="1"/>
            </p:cNvSpPr>
            <p:nvPr/>
          </p:nvSpPr>
          <p:spPr bwMode="auto">
            <a:xfrm>
              <a:off x="3078" y="658"/>
              <a:ext cx="198" cy="2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7" name="Freeform 87"/>
            <p:cNvSpPr>
              <a:spLocks/>
            </p:cNvSpPr>
            <p:nvPr/>
          </p:nvSpPr>
          <p:spPr bwMode="auto">
            <a:xfrm>
              <a:off x="3078" y="600"/>
              <a:ext cx="261" cy="58"/>
            </a:xfrm>
            <a:custGeom>
              <a:avLst/>
              <a:gdLst>
                <a:gd name="T0" fmla="*/ 198 w 261"/>
                <a:gd name="T1" fmla="*/ 58 h 58"/>
                <a:gd name="T2" fmla="*/ 261 w 261"/>
                <a:gd name="T3" fmla="*/ 0 h 58"/>
                <a:gd name="T4" fmla="*/ 68 w 261"/>
                <a:gd name="T5" fmla="*/ 0 h 58"/>
                <a:gd name="T6" fmla="*/ 0 w 261"/>
                <a:gd name="T7" fmla="*/ 58 h 58"/>
                <a:gd name="T8" fmla="*/ 198 w 261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58"/>
                <a:gd name="T17" fmla="*/ 261 w 26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58">
                  <a:moveTo>
                    <a:pt x="198" y="58"/>
                  </a:moveTo>
                  <a:lnTo>
                    <a:pt x="261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8" name="Rectangle 88"/>
            <p:cNvSpPr>
              <a:spLocks noChangeArrowheads="1"/>
            </p:cNvSpPr>
            <p:nvPr/>
          </p:nvSpPr>
          <p:spPr bwMode="auto">
            <a:xfrm>
              <a:off x="3112" y="1274"/>
              <a:ext cx="130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49" name="Rectangle 89"/>
            <p:cNvSpPr>
              <a:spLocks noChangeArrowheads="1"/>
            </p:cNvSpPr>
            <p:nvPr/>
          </p:nvSpPr>
          <p:spPr bwMode="auto">
            <a:xfrm rot="-5400000">
              <a:off x="3098" y="1320"/>
              <a:ext cx="15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20,7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50" name="Rectangle 90"/>
            <p:cNvSpPr>
              <a:spLocks noChangeArrowheads="1"/>
            </p:cNvSpPr>
            <p:nvPr/>
          </p:nvSpPr>
          <p:spPr bwMode="auto">
            <a:xfrm>
              <a:off x="3124" y="709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4,4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51" name="Freeform 91"/>
            <p:cNvSpPr>
              <a:spLocks/>
            </p:cNvSpPr>
            <p:nvPr/>
          </p:nvSpPr>
          <p:spPr bwMode="auto">
            <a:xfrm>
              <a:off x="3769" y="786"/>
              <a:ext cx="68" cy="1079"/>
            </a:xfrm>
            <a:custGeom>
              <a:avLst/>
              <a:gdLst>
                <a:gd name="T0" fmla="*/ 0 w 68"/>
                <a:gd name="T1" fmla="*/ 1079 h 1079"/>
                <a:gd name="T2" fmla="*/ 0 w 68"/>
                <a:gd name="T3" fmla="*/ 58 h 1079"/>
                <a:gd name="T4" fmla="*/ 68 w 68"/>
                <a:gd name="T5" fmla="*/ 0 h 1079"/>
                <a:gd name="T6" fmla="*/ 68 w 68"/>
                <a:gd name="T7" fmla="*/ 1021 h 1079"/>
                <a:gd name="T8" fmla="*/ 0 w 68"/>
                <a:gd name="T9" fmla="*/ 1079 h 1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079"/>
                <a:gd name="T17" fmla="*/ 68 w 68"/>
                <a:gd name="T18" fmla="*/ 1079 h 10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079">
                  <a:moveTo>
                    <a:pt x="0" y="1079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1021"/>
                  </a:lnTo>
                  <a:lnTo>
                    <a:pt x="0" y="10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2" name="Freeform 92"/>
            <p:cNvSpPr>
              <a:spLocks/>
            </p:cNvSpPr>
            <p:nvPr/>
          </p:nvSpPr>
          <p:spPr bwMode="auto">
            <a:xfrm>
              <a:off x="3769" y="786"/>
              <a:ext cx="68" cy="1079"/>
            </a:xfrm>
            <a:custGeom>
              <a:avLst/>
              <a:gdLst>
                <a:gd name="T0" fmla="*/ 0 w 68"/>
                <a:gd name="T1" fmla="*/ 1079 h 1079"/>
                <a:gd name="T2" fmla="*/ 0 w 68"/>
                <a:gd name="T3" fmla="*/ 58 h 1079"/>
                <a:gd name="T4" fmla="*/ 68 w 68"/>
                <a:gd name="T5" fmla="*/ 0 h 1079"/>
                <a:gd name="T6" fmla="*/ 68 w 68"/>
                <a:gd name="T7" fmla="*/ 1021 h 1079"/>
                <a:gd name="T8" fmla="*/ 0 w 68"/>
                <a:gd name="T9" fmla="*/ 1079 h 1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079"/>
                <a:gd name="T17" fmla="*/ 68 w 68"/>
                <a:gd name="T18" fmla="*/ 1079 h 10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079">
                  <a:moveTo>
                    <a:pt x="0" y="1079"/>
                  </a:moveTo>
                  <a:lnTo>
                    <a:pt x="0" y="58"/>
                  </a:lnTo>
                  <a:lnTo>
                    <a:pt x="68" y="0"/>
                  </a:lnTo>
                  <a:lnTo>
                    <a:pt x="68" y="1021"/>
                  </a:lnTo>
                  <a:lnTo>
                    <a:pt x="0" y="107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3" name="Rectangle 93"/>
            <p:cNvSpPr>
              <a:spLocks noChangeArrowheads="1"/>
            </p:cNvSpPr>
            <p:nvPr/>
          </p:nvSpPr>
          <p:spPr bwMode="auto">
            <a:xfrm>
              <a:off x="3571" y="844"/>
              <a:ext cx="198" cy="1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4" name="Rectangle 94"/>
            <p:cNvSpPr>
              <a:spLocks noChangeArrowheads="1"/>
            </p:cNvSpPr>
            <p:nvPr/>
          </p:nvSpPr>
          <p:spPr bwMode="auto">
            <a:xfrm>
              <a:off x="3571" y="844"/>
              <a:ext cx="198" cy="10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5" name="Freeform 95"/>
            <p:cNvSpPr>
              <a:spLocks/>
            </p:cNvSpPr>
            <p:nvPr/>
          </p:nvSpPr>
          <p:spPr bwMode="auto">
            <a:xfrm>
              <a:off x="3571" y="786"/>
              <a:ext cx="266" cy="58"/>
            </a:xfrm>
            <a:custGeom>
              <a:avLst/>
              <a:gdLst>
                <a:gd name="T0" fmla="*/ 198 w 266"/>
                <a:gd name="T1" fmla="*/ 58 h 58"/>
                <a:gd name="T2" fmla="*/ 266 w 266"/>
                <a:gd name="T3" fmla="*/ 0 h 58"/>
                <a:gd name="T4" fmla="*/ 68 w 266"/>
                <a:gd name="T5" fmla="*/ 0 h 58"/>
                <a:gd name="T6" fmla="*/ 0 w 266"/>
                <a:gd name="T7" fmla="*/ 58 h 58"/>
                <a:gd name="T8" fmla="*/ 198 w 266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8"/>
                <a:gd name="T17" fmla="*/ 266 w 26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8">
                  <a:moveTo>
                    <a:pt x="198" y="58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6" name="Freeform 96"/>
            <p:cNvSpPr>
              <a:spLocks/>
            </p:cNvSpPr>
            <p:nvPr/>
          </p:nvSpPr>
          <p:spPr bwMode="auto">
            <a:xfrm>
              <a:off x="3571" y="786"/>
              <a:ext cx="266" cy="58"/>
            </a:xfrm>
            <a:custGeom>
              <a:avLst/>
              <a:gdLst>
                <a:gd name="T0" fmla="*/ 198 w 266"/>
                <a:gd name="T1" fmla="*/ 58 h 58"/>
                <a:gd name="T2" fmla="*/ 266 w 266"/>
                <a:gd name="T3" fmla="*/ 0 h 58"/>
                <a:gd name="T4" fmla="*/ 68 w 266"/>
                <a:gd name="T5" fmla="*/ 0 h 58"/>
                <a:gd name="T6" fmla="*/ 0 w 266"/>
                <a:gd name="T7" fmla="*/ 58 h 58"/>
                <a:gd name="T8" fmla="*/ 198 w 266"/>
                <a:gd name="T9" fmla="*/ 5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8"/>
                <a:gd name="T17" fmla="*/ 266 w 26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8">
                  <a:moveTo>
                    <a:pt x="198" y="58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198" y="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7" name="Freeform 97"/>
            <p:cNvSpPr>
              <a:spLocks/>
            </p:cNvSpPr>
            <p:nvPr/>
          </p:nvSpPr>
          <p:spPr bwMode="auto">
            <a:xfrm>
              <a:off x="3769" y="684"/>
              <a:ext cx="68" cy="160"/>
            </a:xfrm>
            <a:custGeom>
              <a:avLst/>
              <a:gdLst>
                <a:gd name="T0" fmla="*/ 0 w 68"/>
                <a:gd name="T1" fmla="*/ 160 h 160"/>
                <a:gd name="T2" fmla="*/ 0 w 68"/>
                <a:gd name="T3" fmla="*/ 57 h 160"/>
                <a:gd name="T4" fmla="*/ 68 w 68"/>
                <a:gd name="T5" fmla="*/ 0 h 160"/>
                <a:gd name="T6" fmla="*/ 68 w 68"/>
                <a:gd name="T7" fmla="*/ 102 h 160"/>
                <a:gd name="T8" fmla="*/ 0 w 68"/>
                <a:gd name="T9" fmla="*/ 16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60"/>
                <a:gd name="T17" fmla="*/ 68 w 68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60">
                  <a:moveTo>
                    <a:pt x="0" y="160"/>
                  </a:moveTo>
                  <a:lnTo>
                    <a:pt x="0" y="57"/>
                  </a:lnTo>
                  <a:lnTo>
                    <a:pt x="68" y="0"/>
                  </a:lnTo>
                  <a:lnTo>
                    <a:pt x="68" y="102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8" name="Rectangle 98"/>
            <p:cNvSpPr>
              <a:spLocks noChangeArrowheads="1"/>
            </p:cNvSpPr>
            <p:nvPr/>
          </p:nvSpPr>
          <p:spPr bwMode="auto">
            <a:xfrm>
              <a:off x="3571" y="741"/>
              <a:ext cx="198" cy="1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59" name="Freeform 99"/>
            <p:cNvSpPr>
              <a:spLocks/>
            </p:cNvSpPr>
            <p:nvPr/>
          </p:nvSpPr>
          <p:spPr bwMode="auto">
            <a:xfrm>
              <a:off x="3571" y="684"/>
              <a:ext cx="266" cy="57"/>
            </a:xfrm>
            <a:custGeom>
              <a:avLst/>
              <a:gdLst>
                <a:gd name="T0" fmla="*/ 198 w 266"/>
                <a:gd name="T1" fmla="*/ 57 h 57"/>
                <a:gd name="T2" fmla="*/ 266 w 266"/>
                <a:gd name="T3" fmla="*/ 0 h 57"/>
                <a:gd name="T4" fmla="*/ 68 w 266"/>
                <a:gd name="T5" fmla="*/ 0 h 57"/>
                <a:gd name="T6" fmla="*/ 0 w 266"/>
                <a:gd name="T7" fmla="*/ 57 h 57"/>
                <a:gd name="T8" fmla="*/ 198 w 266"/>
                <a:gd name="T9" fmla="*/ 5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57"/>
                <a:gd name="T17" fmla="*/ 266 w 266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57">
                  <a:moveTo>
                    <a:pt x="198" y="57"/>
                  </a:moveTo>
                  <a:lnTo>
                    <a:pt x="266" y="0"/>
                  </a:lnTo>
                  <a:lnTo>
                    <a:pt x="68" y="0"/>
                  </a:lnTo>
                  <a:lnTo>
                    <a:pt x="0" y="57"/>
                  </a:lnTo>
                  <a:lnTo>
                    <a:pt x="198" y="5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60" name="Rectangle 100"/>
            <p:cNvSpPr>
              <a:spLocks noChangeArrowheads="1"/>
            </p:cNvSpPr>
            <p:nvPr/>
          </p:nvSpPr>
          <p:spPr bwMode="auto">
            <a:xfrm>
              <a:off x="3605" y="1262"/>
              <a:ext cx="130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261" name="Rectangle 101"/>
            <p:cNvSpPr>
              <a:spLocks noChangeArrowheads="1"/>
            </p:cNvSpPr>
            <p:nvPr/>
          </p:nvSpPr>
          <p:spPr bwMode="auto">
            <a:xfrm rot="-5400000">
              <a:off x="3591" y="1307"/>
              <a:ext cx="15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21,1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62" name="Rectangle 102"/>
            <p:cNvSpPr>
              <a:spLocks noChangeArrowheads="1"/>
            </p:cNvSpPr>
            <p:nvPr/>
          </p:nvSpPr>
          <p:spPr bwMode="auto">
            <a:xfrm>
              <a:off x="3616" y="735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2,2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63" name="Line 103"/>
            <p:cNvSpPr>
              <a:spLocks noChangeShapeType="1"/>
            </p:cNvSpPr>
            <p:nvPr/>
          </p:nvSpPr>
          <p:spPr bwMode="auto">
            <a:xfrm flipV="1">
              <a:off x="412" y="465"/>
              <a:ext cx="0" cy="14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4" name="Line 104"/>
            <p:cNvSpPr>
              <a:spLocks noChangeShapeType="1"/>
            </p:cNvSpPr>
            <p:nvPr/>
          </p:nvSpPr>
          <p:spPr bwMode="auto">
            <a:xfrm flipH="1">
              <a:off x="389" y="191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5" name="Line 105"/>
            <p:cNvSpPr>
              <a:spLocks noChangeShapeType="1"/>
            </p:cNvSpPr>
            <p:nvPr/>
          </p:nvSpPr>
          <p:spPr bwMode="auto">
            <a:xfrm flipH="1">
              <a:off x="389" y="1666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6" name="Line 106"/>
            <p:cNvSpPr>
              <a:spLocks noChangeShapeType="1"/>
            </p:cNvSpPr>
            <p:nvPr/>
          </p:nvSpPr>
          <p:spPr bwMode="auto">
            <a:xfrm flipH="1">
              <a:off x="389" y="1429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7" name="Line 107"/>
            <p:cNvSpPr>
              <a:spLocks noChangeShapeType="1"/>
            </p:cNvSpPr>
            <p:nvPr/>
          </p:nvSpPr>
          <p:spPr bwMode="auto">
            <a:xfrm flipH="1">
              <a:off x="389" y="1185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8" name="Line 108"/>
            <p:cNvSpPr>
              <a:spLocks noChangeShapeType="1"/>
            </p:cNvSpPr>
            <p:nvPr/>
          </p:nvSpPr>
          <p:spPr bwMode="auto">
            <a:xfrm flipH="1">
              <a:off x="389" y="947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69" name="Line 109"/>
            <p:cNvSpPr>
              <a:spLocks noChangeShapeType="1"/>
            </p:cNvSpPr>
            <p:nvPr/>
          </p:nvSpPr>
          <p:spPr bwMode="auto">
            <a:xfrm flipH="1">
              <a:off x="389" y="70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0" name="Line 110"/>
            <p:cNvSpPr>
              <a:spLocks noChangeShapeType="1"/>
            </p:cNvSpPr>
            <p:nvPr/>
          </p:nvSpPr>
          <p:spPr bwMode="auto">
            <a:xfrm flipH="1">
              <a:off x="389" y="465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71" name="Rectangle 111"/>
            <p:cNvSpPr>
              <a:spLocks noChangeArrowheads="1"/>
            </p:cNvSpPr>
            <p:nvPr/>
          </p:nvSpPr>
          <p:spPr bwMode="auto">
            <a:xfrm>
              <a:off x="293" y="1865"/>
              <a:ext cx="1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0,0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2" name="Rectangle 112"/>
            <p:cNvSpPr>
              <a:spLocks noChangeArrowheads="1"/>
            </p:cNvSpPr>
            <p:nvPr/>
          </p:nvSpPr>
          <p:spPr bwMode="auto">
            <a:xfrm>
              <a:off x="293" y="1621"/>
              <a:ext cx="1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5,0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3" name="Rectangle 113"/>
            <p:cNvSpPr>
              <a:spLocks noChangeArrowheads="1"/>
            </p:cNvSpPr>
            <p:nvPr/>
          </p:nvSpPr>
          <p:spPr bwMode="auto">
            <a:xfrm>
              <a:off x="259" y="1384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10,0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4" name="Rectangle 114"/>
            <p:cNvSpPr>
              <a:spLocks noChangeArrowheads="1"/>
            </p:cNvSpPr>
            <p:nvPr/>
          </p:nvSpPr>
          <p:spPr bwMode="auto">
            <a:xfrm>
              <a:off x="259" y="1140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15,0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5" name="Rectangle 115"/>
            <p:cNvSpPr>
              <a:spLocks noChangeArrowheads="1"/>
            </p:cNvSpPr>
            <p:nvPr/>
          </p:nvSpPr>
          <p:spPr bwMode="auto">
            <a:xfrm>
              <a:off x="259" y="902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20,0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6" name="Rectangle 116"/>
            <p:cNvSpPr>
              <a:spLocks noChangeArrowheads="1"/>
            </p:cNvSpPr>
            <p:nvPr/>
          </p:nvSpPr>
          <p:spPr bwMode="auto">
            <a:xfrm>
              <a:off x="259" y="658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25,0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7" name="Rectangle 117"/>
            <p:cNvSpPr>
              <a:spLocks noChangeArrowheads="1"/>
            </p:cNvSpPr>
            <p:nvPr/>
          </p:nvSpPr>
          <p:spPr bwMode="auto">
            <a:xfrm>
              <a:off x="259" y="420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30,0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8" name="Rectangle 118"/>
            <p:cNvSpPr>
              <a:spLocks noChangeArrowheads="1"/>
            </p:cNvSpPr>
            <p:nvPr/>
          </p:nvSpPr>
          <p:spPr bwMode="auto">
            <a:xfrm rot="-5400000">
              <a:off x="-166" y="1139"/>
              <a:ext cx="65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Speed (km/h)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79" name="Line 119"/>
            <p:cNvSpPr>
              <a:spLocks noChangeShapeType="1"/>
            </p:cNvSpPr>
            <p:nvPr/>
          </p:nvSpPr>
          <p:spPr bwMode="auto">
            <a:xfrm>
              <a:off x="412" y="1910"/>
              <a:ext cx="34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0" name="Line 120"/>
            <p:cNvSpPr>
              <a:spLocks noChangeShapeType="1"/>
            </p:cNvSpPr>
            <p:nvPr/>
          </p:nvSpPr>
          <p:spPr bwMode="auto">
            <a:xfrm>
              <a:off x="412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1" name="Line 121"/>
            <p:cNvSpPr>
              <a:spLocks noChangeShapeType="1"/>
            </p:cNvSpPr>
            <p:nvPr/>
          </p:nvSpPr>
          <p:spPr bwMode="auto">
            <a:xfrm>
              <a:off x="904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2" name="Line 122"/>
            <p:cNvSpPr>
              <a:spLocks noChangeShapeType="1"/>
            </p:cNvSpPr>
            <p:nvPr/>
          </p:nvSpPr>
          <p:spPr bwMode="auto">
            <a:xfrm>
              <a:off x="1403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3" name="Line 123"/>
            <p:cNvSpPr>
              <a:spLocks noChangeShapeType="1"/>
            </p:cNvSpPr>
            <p:nvPr/>
          </p:nvSpPr>
          <p:spPr bwMode="auto">
            <a:xfrm>
              <a:off x="1895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4" name="Line 124"/>
            <p:cNvSpPr>
              <a:spLocks noChangeShapeType="1"/>
            </p:cNvSpPr>
            <p:nvPr/>
          </p:nvSpPr>
          <p:spPr bwMode="auto">
            <a:xfrm>
              <a:off x="2388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5" name="Line 125"/>
            <p:cNvSpPr>
              <a:spLocks noChangeShapeType="1"/>
            </p:cNvSpPr>
            <p:nvPr/>
          </p:nvSpPr>
          <p:spPr bwMode="auto">
            <a:xfrm>
              <a:off x="2880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6" name="Line 126"/>
            <p:cNvSpPr>
              <a:spLocks noChangeShapeType="1"/>
            </p:cNvSpPr>
            <p:nvPr/>
          </p:nvSpPr>
          <p:spPr bwMode="auto">
            <a:xfrm>
              <a:off x="3373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7" name="Line 127"/>
            <p:cNvSpPr>
              <a:spLocks noChangeShapeType="1"/>
            </p:cNvSpPr>
            <p:nvPr/>
          </p:nvSpPr>
          <p:spPr bwMode="auto">
            <a:xfrm>
              <a:off x="3865" y="1910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88" name="Rectangle 128"/>
            <p:cNvSpPr>
              <a:spLocks noChangeArrowheads="1"/>
            </p:cNvSpPr>
            <p:nvPr/>
          </p:nvSpPr>
          <p:spPr bwMode="auto">
            <a:xfrm>
              <a:off x="548" y="1955"/>
              <a:ext cx="1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Walk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89" name="Rectangle 129"/>
            <p:cNvSpPr>
              <a:spLocks noChangeArrowheads="1"/>
            </p:cNvSpPr>
            <p:nvPr/>
          </p:nvSpPr>
          <p:spPr bwMode="auto">
            <a:xfrm>
              <a:off x="964" y="1955"/>
              <a:ext cx="4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Moderate run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0" name="Rectangle 131"/>
            <p:cNvSpPr>
              <a:spLocks noChangeArrowheads="1"/>
            </p:cNvSpPr>
            <p:nvPr/>
          </p:nvSpPr>
          <p:spPr bwMode="auto">
            <a:xfrm>
              <a:off x="1587" y="1961"/>
              <a:ext cx="28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Fast run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1" name="Rectangle 133"/>
            <p:cNvSpPr>
              <a:spLocks noChangeArrowheads="1"/>
            </p:cNvSpPr>
            <p:nvPr/>
          </p:nvSpPr>
          <p:spPr bwMode="auto">
            <a:xfrm>
              <a:off x="1946" y="1955"/>
              <a:ext cx="42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from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2" name="Rectangle 134"/>
            <p:cNvSpPr>
              <a:spLocks noChangeArrowheads="1"/>
            </p:cNvSpPr>
            <p:nvPr/>
          </p:nvSpPr>
          <p:spPr bwMode="auto">
            <a:xfrm>
              <a:off x="2046" y="2065"/>
              <a:ext cx="2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moving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3" name="Rectangle 135"/>
            <p:cNvSpPr>
              <a:spLocks noChangeArrowheads="1"/>
            </p:cNvSpPr>
            <p:nvPr/>
          </p:nvSpPr>
          <p:spPr bwMode="auto">
            <a:xfrm>
              <a:off x="2410" y="1955"/>
              <a:ext cx="42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from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4" name="Rectangle 136"/>
            <p:cNvSpPr>
              <a:spLocks noChangeArrowheads="1"/>
            </p:cNvSpPr>
            <p:nvPr/>
          </p:nvSpPr>
          <p:spPr bwMode="auto">
            <a:xfrm>
              <a:off x="2378" y="2052"/>
              <a:ext cx="47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standing start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5" name="Rectangle 137"/>
            <p:cNvSpPr>
              <a:spLocks noChangeArrowheads="1"/>
            </p:cNvSpPr>
            <p:nvPr/>
          </p:nvSpPr>
          <p:spPr bwMode="auto">
            <a:xfrm>
              <a:off x="2914" y="1955"/>
              <a:ext cx="4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after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6" name="Rectangle 138"/>
            <p:cNvSpPr>
              <a:spLocks noChangeArrowheads="1"/>
            </p:cNvSpPr>
            <p:nvPr/>
          </p:nvSpPr>
          <p:spPr bwMode="auto">
            <a:xfrm>
              <a:off x="2971" y="2052"/>
              <a:ext cx="3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direction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7" name="Rectangle 139"/>
            <p:cNvSpPr>
              <a:spLocks noChangeArrowheads="1"/>
            </p:cNvSpPr>
            <p:nvPr/>
          </p:nvSpPr>
          <p:spPr bwMode="auto">
            <a:xfrm>
              <a:off x="2988" y="2148"/>
              <a:ext cx="25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change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8" name="Rectangle 140"/>
            <p:cNvSpPr>
              <a:spLocks noChangeArrowheads="1"/>
            </p:cNvSpPr>
            <p:nvPr/>
          </p:nvSpPr>
          <p:spPr bwMode="auto">
            <a:xfrm>
              <a:off x="3424" y="1955"/>
              <a:ext cx="41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with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299" name="Rectangle 141"/>
            <p:cNvSpPr>
              <a:spLocks noChangeArrowheads="1"/>
            </p:cNvSpPr>
            <p:nvPr/>
          </p:nvSpPr>
          <p:spPr bwMode="auto">
            <a:xfrm>
              <a:off x="3526" y="2052"/>
              <a:ext cx="1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ball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300" name="Rectangle 142"/>
            <p:cNvSpPr>
              <a:spLocks noChangeArrowheads="1"/>
            </p:cNvSpPr>
            <p:nvPr/>
          </p:nvSpPr>
          <p:spPr bwMode="auto">
            <a:xfrm>
              <a:off x="701" y="73"/>
              <a:ext cx="22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Bookman Old Style" pitchFamily="-72" charset="0"/>
                  <a:ea typeface="Arial" pitchFamily="-72" charset="0"/>
                  <a:cs typeface="Arial" pitchFamily="-72" charset="0"/>
                </a:rPr>
                <a:t>Run speed during a match (km/h)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301" name="Rectangle 143"/>
            <p:cNvSpPr>
              <a:spLocks noChangeArrowheads="1"/>
            </p:cNvSpPr>
            <p:nvPr/>
          </p:nvSpPr>
          <p:spPr bwMode="auto">
            <a:xfrm>
              <a:off x="3339" y="46"/>
              <a:ext cx="948" cy="27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302" name="Rectangle 144"/>
            <p:cNvSpPr>
              <a:spLocks noChangeArrowheads="1"/>
            </p:cNvSpPr>
            <p:nvPr/>
          </p:nvSpPr>
          <p:spPr bwMode="auto">
            <a:xfrm flipH="1">
              <a:off x="3373" y="73"/>
              <a:ext cx="51" cy="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303" name="Rectangle 145"/>
            <p:cNvSpPr>
              <a:spLocks noChangeArrowheads="1"/>
            </p:cNvSpPr>
            <p:nvPr/>
          </p:nvSpPr>
          <p:spPr bwMode="auto">
            <a:xfrm>
              <a:off x="3468" y="50"/>
              <a:ext cx="66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Standard deviation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304" name="Rectangle 147"/>
            <p:cNvSpPr>
              <a:spLocks noChangeArrowheads="1"/>
            </p:cNvSpPr>
            <p:nvPr/>
          </p:nvSpPr>
          <p:spPr bwMode="auto">
            <a:xfrm>
              <a:off x="3379" y="205"/>
              <a:ext cx="40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305" name="Rectangle 148"/>
            <p:cNvSpPr>
              <a:spLocks noChangeArrowheads="1"/>
            </p:cNvSpPr>
            <p:nvPr/>
          </p:nvSpPr>
          <p:spPr bwMode="auto">
            <a:xfrm>
              <a:off x="3466" y="164"/>
              <a:ext cx="2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Average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</p:grpSp>
      <p:grpSp>
        <p:nvGrpSpPr>
          <p:cNvPr id="171013" name="Group 152"/>
          <p:cNvGrpSpPr>
            <a:grpSpLocks noChangeAspect="1"/>
          </p:cNvGrpSpPr>
          <p:nvPr/>
        </p:nvGrpSpPr>
        <p:grpSpPr bwMode="auto">
          <a:xfrm>
            <a:off x="1733550" y="3538538"/>
            <a:ext cx="7434263" cy="3316287"/>
            <a:chOff x="1358" y="2258"/>
            <a:chExt cx="4683" cy="2089"/>
          </a:xfrm>
        </p:grpSpPr>
        <p:sp>
          <p:nvSpPr>
            <p:cNvPr id="171014" name="AutoShape 151"/>
            <p:cNvSpPr>
              <a:spLocks noChangeAspect="1" noChangeArrowheads="1" noTextEdit="1"/>
            </p:cNvSpPr>
            <p:nvPr/>
          </p:nvSpPr>
          <p:spPr bwMode="auto">
            <a:xfrm>
              <a:off x="1701" y="2278"/>
              <a:ext cx="4058" cy="2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15" name="Rectangle 153"/>
            <p:cNvSpPr>
              <a:spLocks noChangeArrowheads="1"/>
            </p:cNvSpPr>
            <p:nvPr/>
          </p:nvSpPr>
          <p:spPr bwMode="auto">
            <a:xfrm>
              <a:off x="1358" y="2258"/>
              <a:ext cx="4683" cy="208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16" name="Freeform 154"/>
            <p:cNvSpPr>
              <a:spLocks/>
            </p:cNvSpPr>
            <p:nvPr/>
          </p:nvSpPr>
          <p:spPr bwMode="auto">
            <a:xfrm>
              <a:off x="2222" y="3836"/>
              <a:ext cx="3480" cy="130"/>
            </a:xfrm>
            <a:custGeom>
              <a:avLst/>
              <a:gdLst>
                <a:gd name="T0" fmla="*/ 0 w 3480"/>
                <a:gd name="T1" fmla="*/ 130 h 130"/>
                <a:gd name="T2" fmla="*/ 163 w 3480"/>
                <a:gd name="T3" fmla="*/ 0 h 130"/>
                <a:gd name="T4" fmla="*/ 3480 w 3480"/>
                <a:gd name="T5" fmla="*/ 0 h 130"/>
                <a:gd name="T6" fmla="*/ 3317 w 3480"/>
                <a:gd name="T7" fmla="*/ 130 h 130"/>
                <a:gd name="T8" fmla="*/ 0 w 3480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80"/>
                <a:gd name="T16" fmla="*/ 0 h 130"/>
                <a:gd name="T17" fmla="*/ 3480 w 348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80" h="130">
                  <a:moveTo>
                    <a:pt x="0" y="130"/>
                  </a:moveTo>
                  <a:lnTo>
                    <a:pt x="163" y="0"/>
                  </a:lnTo>
                  <a:lnTo>
                    <a:pt x="3480" y="0"/>
                  </a:lnTo>
                  <a:lnTo>
                    <a:pt x="3317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17" name="Freeform 155"/>
            <p:cNvSpPr>
              <a:spLocks/>
            </p:cNvSpPr>
            <p:nvPr/>
          </p:nvSpPr>
          <p:spPr bwMode="auto">
            <a:xfrm>
              <a:off x="2222" y="2539"/>
              <a:ext cx="163" cy="1427"/>
            </a:xfrm>
            <a:custGeom>
              <a:avLst/>
              <a:gdLst>
                <a:gd name="T0" fmla="*/ 0 w 163"/>
                <a:gd name="T1" fmla="*/ 1427 h 1427"/>
                <a:gd name="T2" fmla="*/ 0 w 163"/>
                <a:gd name="T3" fmla="*/ 124 h 1427"/>
                <a:gd name="T4" fmla="*/ 163 w 163"/>
                <a:gd name="T5" fmla="*/ 0 h 1427"/>
                <a:gd name="T6" fmla="*/ 163 w 163"/>
                <a:gd name="T7" fmla="*/ 1297 h 1427"/>
                <a:gd name="T8" fmla="*/ 0 w 163"/>
                <a:gd name="T9" fmla="*/ 1427 h 1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"/>
                <a:gd name="T16" fmla="*/ 0 h 1427"/>
                <a:gd name="T17" fmla="*/ 163 w 163"/>
                <a:gd name="T18" fmla="*/ 1427 h 14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" h="1427">
                  <a:moveTo>
                    <a:pt x="0" y="1427"/>
                  </a:moveTo>
                  <a:lnTo>
                    <a:pt x="0" y="124"/>
                  </a:lnTo>
                  <a:lnTo>
                    <a:pt x="163" y="0"/>
                  </a:lnTo>
                  <a:lnTo>
                    <a:pt x="163" y="1297"/>
                  </a:lnTo>
                  <a:lnTo>
                    <a:pt x="0" y="1427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18" name="Rectangle 156"/>
            <p:cNvSpPr>
              <a:spLocks noChangeArrowheads="1"/>
            </p:cNvSpPr>
            <p:nvPr/>
          </p:nvSpPr>
          <p:spPr bwMode="auto">
            <a:xfrm>
              <a:off x="2385" y="2539"/>
              <a:ext cx="3317" cy="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19" name="Freeform 157"/>
            <p:cNvSpPr>
              <a:spLocks/>
            </p:cNvSpPr>
            <p:nvPr/>
          </p:nvSpPr>
          <p:spPr bwMode="auto">
            <a:xfrm>
              <a:off x="2222" y="3836"/>
              <a:ext cx="3480" cy="130"/>
            </a:xfrm>
            <a:custGeom>
              <a:avLst/>
              <a:gdLst>
                <a:gd name="T0" fmla="*/ 0 w 576"/>
                <a:gd name="T1" fmla="*/ 130 h 21"/>
                <a:gd name="T2" fmla="*/ 163 w 576"/>
                <a:gd name="T3" fmla="*/ 0 h 21"/>
                <a:gd name="T4" fmla="*/ 3480 w 576"/>
                <a:gd name="T5" fmla="*/ 0 h 21"/>
                <a:gd name="T6" fmla="*/ 0 60000 65536"/>
                <a:gd name="T7" fmla="*/ 0 60000 65536"/>
                <a:gd name="T8" fmla="*/ 0 60000 65536"/>
                <a:gd name="T9" fmla="*/ 0 w 576"/>
                <a:gd name="T10" fmla="*/ 0 h 21"/>
                <a:gd name="T11" fmla="*/ 576 w 576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1">
                  <a:moveTo>
                    <a:pt x="0" y="21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0" name="Freeform 158"/>
            <p:cNvSpPr>
              <a:spLocks/>
            </p:cNvSpPr>
            <p:nvPr/>
          </p:nvSpPr>
          <p:spPr bwMode="auto">
            <a:xfrm>
              <a:off x="2222" y="3673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1" name="Freeform 159"/>
            <p:cNvSpPr>
              <a:spLocks/>
            </p:cNvSpPr>
            <p:nvPr/>
          </p:nvSpPr>
          <p:spPr bwMode="auto">
            <a:xfrm>
              <a:off x="2222" y="3511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2" name="Freeform 160"/>
            <p:cNvSpPr>
              <a:spLocks/>
            </p:cNvSpPr>
            <p:nvPr/>
          </p:nvSpPr>
          <p:spPr bwMode="auto">
            <a:xfrm>
              <a:off x="2222" y="3349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3" name="Freeform 161"/>
            <p:cNvSpPr>
              <a:spLocks/>
            </p:cNvSpPr>
            <p:nvPr/>
          </p:nvSpPr>
          <p:spPr bwMode="auto">
            <a:xfrm>
              <a:off x="2222" y="3187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4" name="Freeform 162"/>
            <p:cNvSpPr>
              <a:spLocks/>
            </p:cNvSpPr>
            <p:nvPr/>
          </p:nvSpPr>
          <p:spPr bwMode="auto">
            <a:xfrm>
              <a:off x="2222" y="3025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5" name="Freeform 163"/>
            <p:cNvSpPr>
              <a:spLocks/>
            </p:cNvSpPr>
            <p:nvPr/>
          </p:nvSpPr>
          <p:spPr bwMode="auto">
            <a:xfrm>
              <a:off x="2222" y="2863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6" name="Freeform 164"/>
            <p:cNvSpPr>
              <a:spLocks/>
            </p:cNvSpPr>
            <p:nvPr/>
          </p:nvSpPr>
          <p:spPr bwMode="auto">
            <a:xfrm>
              <a:off x="2222" y="2701"/>
              <a:ext cx="3480" cy="125"/>
            </a:xfrm>
            <a:custGeom>
              <a:avLst/>
              <a:gdLst>
                <a:gd name="T0" fmla="*/ 0 w 576"/>
                <a:gd name="T1" fmla="*/ 125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7" name="Freeform 165"/>
            <p:cNvSpPr>
              <a:spLocks/>
            </p:cNvSpPr>
            <p:nvPr/>
          </p:nvSpPr>
          <p:spPr bwMode="auto">
            <a:xfrm>
              <a:off x="2222" y="2539"/>
              <a:ext cx="3480" cy="124"/>
            </a:xfrm>
            <a:custGeom>
              <a:avLst/>
              <a:gdLst>
                <a:gd name="T0" fmla="*/ 0 w 576"/>
                <a:gd name="T1" fmla="*/ 124 h 20"/>
                <a:gd name="T2" fmla="*/ 163 w 576"/>
                <a:gd name="T3" fmla="*/ 0 h 20"/>
                <a:gd name="T4" fmla="*/ 3480 w 576"/>
                <a:gd name="T5" fmla="*/ 0 h 20"/>
                <a:gd name="T6" fmla="*/ 0 60000 65536"/>
                <a:gd name="T7" fmla="*/ 0 60000 65536"/>
                <a:gd name="T8" fmla="*/ 0 60000 65536"/>
                <a:gd name="T9" fmla="*/ 0 w 576"/>
                <a:gd name="T10" fmla="*/ 0 h 20"/>
                <a:gd name="T11" fmla="*/ 576 w 57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20">
                  <a:moveTo>
                    <a:pt x="0" y="20"/>
                  </a:moveTo>
                  <a:lnTo>
                    <a:pt x="27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8" name="Freeform 166"/>
            <p:cNvSpPr>
              <a:spLocks/>
            </p:cNvSpPr>
            <p:nvPr/>
          </p:nvSpPr>
          <p:spPr bwMode="auto">
            <a:xfrm>
              <a:off x="2222" y="3836"/>
              <a:ext cx="3480" cy="130"/>
            </a:xfrm>
            <a:custGeom>
              <a:avLst/>
              <a:gdLst>
                <a:gd name="T0" fmla="*/ 3480 w 3480"/>
                <a:gd name="T1" fmla="*/ 0 h 130"/>
                <a:gd name="T2" fmla="*/ 3317 w 3480"/>
                <a:gd name="T3" fmla="*/ 130 h 130"/>
                <a:gd name="T4" fmla="*/ 0 w 3480"/>
                <a:gd name="T5" fmla="*/ 130 h 130"/>
                <a:gd name="T6" fmla="*/ 163 w 3480"/>
                <a:gd name="T7" fmla="*/ 0 h 130"/>
                <a:gd name="T8" fmla="*/ 3480 w 3480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80"/>
                <a:gd name="T16" fmla="*/ 0 h 130"/>
                <a:gd name="T17" fmla="*/ 3480 w 348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80" h="130">
                  <a:moveTo>
                    <a:pt x="3480" y="0"/>
                  </a:moveTo>
                  <a:lnTo>
                    <a:pt x="3317" y="130"/>
                  </a:lnTo>
                  <a:lnTo>
                    <a:pt x="0" y="130"/>
                  </a:lnTo>
                  <a:lnTo>
                    <a:pt x="163" y="0"/>
                  </a:lnTo>
                  <a:lnTo>
                    <a:pt x="348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29" name="Freeform 167"/>
            <p:cNvSpPr>
              <a:spLocks/>
            </p:cNvSpPr>
            <p:nvPr/>
          </p:nvSpPr>
          <p:spPr bwMode="auto">
            <a:xfrm>
              <a:off x="2222" y="2539"/>
              <a:ext cx="163" cy="1427"/>
            </a:xfrm>
            <a:custGeom>
              <a:avLst/>
              <a:gdLst>
                <a:gd name="T0" fmla="*/ 0 w 163"/>
                <a:gd name="T1" fmla="*/ 1427 h 1427"/>
                <a:gd name="T2" fmla="*/ 0 w 163"/>
                <a:gd name="T3" fmla="*/ 124 h 1427"/>
                <a:gd name="T4" fmla="*/ 163 w 163"/>
                <a:gd name="T5" fmla="*/ 0 h 1427"/>
                <a:gd name="T6" fmla="*/ 163 w 163"/>
                <a:gd name="T7" fmla="*/ 1297 h 1427"/>
                <a:gd name="T8" fmla="*/ 0 w 163"/>
                <a:gd name="T9" fmla="*/ 1427 h 14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"/>
                <a:gd name="T16" fmla="*/ 0 h 1427"/>
                <a:gd name="T17" fmla="*/ 163 w 163"/>
                <a:gd name="T18" fmla="*/ 1427 h 14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" h="1427">
                  <a:moveTo>
                    <a:pt x="0" y="1427"/>
                  </a:moveTo>
                  <a:lnTo>
                    <a:pt x="0" y="124"/>
                  </a:lnTo>
                  <a:lnTo>
                    <a:pt x="163" y="0"/>
                  </a:lnTo>
                  <a:lnTo>
                    <a:pt x="163" y="1297"/>
                  </a:lnTo>
                  <a:lnTo>
                    <a:pt x="0" y="1427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0" name="Rectangle 168"/>
            <p:cNvSpPr>
              <a:spLocks noChangeArrowheads="1"/>
            </p:cNvSpPr>
            <p:nvPr/>
          </p:nvSpPr>
          <p:spPr bwMode="auto">
            <a:xfrm>
              <a:off x="2385" y="2539"/>
              <a:ext cx="3317" cy="1297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1" name="Freeform 169"/>
            <p:cNvSpPr>
              <a:spLocks/>
            </p:cNvSpPr>
            <p:nvPr/>
          </p:nvSpPr>
          <p:spPr bwMode="auto">
            <a:xfrm>
              <a:off x="2603" y="3624"/>
              <a:ext cx="66" cy="299"/>
            </a:xfrm>
            <a:custGeom>
              <a:avLst/>
              <a:gdLst>
                <a:gd name="T0" fmla="*/ 0 w 66"/>
                <a:gd name="T1" fmla="*/ 299 h 299"/>
                <a:gd name="T2" fmla="*/ 0 w 66"/>
                <a:gd name="T3" fmla="*/ 56 h 299"/>
                <a:gd name="T4" fmla="*/ 66 w 66"/>
                <a:gd name="T5" fmla="*/ 0 h 299"/>
                <a:gd name="T6" fmla="*/ 66 w 66"/>
                <a:gd name="T7" fmla="*/ 249 h 299"/>
                <a:gd name="T8" fmla="*/ 0 w 66"/>
                <a:gd name="T9" fmla="*/ 299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299"/>
                <a:gd name="T17" fmla="*/ 66 w 66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299">
                  <a:moveTo>
                    <a:pt x="0" y="299"/>
                  </a:moveTo>
                  <a:lnTo>
                    <a:pt x="0" y="56"/>
                  </a:lnTo>
                  <a:lnTo>
                    <a:pt x="66" y="0"/>
                  </a:lnTo>
                  <a:lnTo>
                    <a:pt x="66" y="249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2" name="Freeform 170"/>
            <p:cNvSpPr>
              <a:spLocks/>
            </p:cNvSpPr>
            <p:nvPr/>
          </p:nvSpPr>
          <p:spPr bwMode="auto">
            <a:xfrm>
              <a:off x="2603" y="3624"/>
              <a:ext cx="66" cy="299"/>
            </a:xfrm>
            <a:custGeom>
              <a:avLst/>
              <a:gdLst>
                <a:gd name="T0" fmla="*/ 0 w 66"/>
                <a:gd name="T1" fmla="*/ 299 h 299"/>
                <a:gd name="T2" fmla="*/ 0 w 66"/>
                <a:gd name="T3" fmla="*/ 56 h 299"/>
                <a:gd name="T4" fmla="*/ 66 w 66"/>
                <a:gd name="T5" fmla="*/ 0 h 299"/>
                <a:gd name="T6" fmla="*/ 66 w 66"/>
                <a:gd name="T7" fmla="*/ 249 h 299"/>
                <a:gd name="T8" fmla="*/ 0 w 66"/>
                <a:gd name="T9" fmla="*/ 299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299"/>
                <a:gd name="T17" fmla="*/ 66 w 66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299">
                  <a:moveTo>
                    <a:pt x="0" y="299"/>
                  </a:moveTo>
                  <a:lnTo>
                    <a:pt x="0" y="56"/>
                  </a:lnTo>
                  <a:lnTo>
                    <a:pt x="66" y="0"/>
                  </a:lnTo>
                  <a:lnTo>
                    <a:pt x="66" y="249"/>
                  </a:lnTo>
                  <a:lnTo>
                    <a:pt x="0" y="29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3" name="Rectangle 171"/>
            <p:cNvSpPr>
              <a:spLocks noChangeArrowheads="1"/>
            </p:cNvSpPr>
            <p:nvPr/>
          </p:nvSpPr>
          <p:spPr bwMode="auto">
            <a:xfrm>
              <a:off x="2416" y="3680"/>
              <a:ext cx="187" cy="24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4" name="Rectangle 172"/>
            <p:cNvSpPr>
              <a:spLocks noChangeArrowheads="1"/>
            </p:cNvSpPr>
            <p:nvPr/>
          </p:nvSpPr>
          <p:spPr bwMode="auto">
            <a:xfrm>
              <a:off x="2416" y="3680"/>
              <a:ext cx="187" cy="2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5" name="Freeform 173"/>
            <p:cNvSpPr>
              <a:spLocks/>
            </p:cNvSpPr>
            <p:nvPr/>
          </p:nvSpPr>
          <p:spPr bwMode="auto">
            <a:xfrm>
              <a:off x="2416" y="3624"/>
              <a:ext cx="253" cy="56"/>
            </a:xfrm>
            <a:custGeom>
              <a:avLst/>
              <a:gdLst>
                <a:gd name="T0" fmla="*/ 187 w 253"/>
                <a:gd name="T1" fmla="*/ 56 h 56"/>
                <a:gd name="T2" fmla="*/ 253 w 253"/>
                <a:gd name="T3" fmla="*/ 0 h 56"/>
                <a:gd name="T4" fmla="*/ 60 w 253"/>
                <a:gd name="T5" fmla="*/ 0 h 56"/>
                <a:gd name="T6" fmla="*/ 0 w 253"/>
                <a:gd name="T7" fmla="*/ 56 h 56"/>
                <a:gd name="T8" fmla="*/ 187 w 253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56"/>
                <a:gd name="T17" fmla="*/ 253 w 253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56">
                  <a:moveTo>
                    <a:pt x="187" y="56"/>
                  </a:moveTo>
                  <a:lnTo>
                    <a:pt x="253" y="0"/>
                  </a:lnTo>
                  <a:lnTo>
                    <a:pt x="60" y="0"/>
                  </a:lnTo>
                  <a:lnTo>
                    <a:pt x="0" y="56"/>
                  </a:lnTo>
                  <a:lnTo>
                    <a:pt x="187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6" name="Freeform 174"/>
            <p:cNvSpPr>
              <a:spLocks/>
            </p:cNvSpPr>
            <p:nvPr/>
          </p:nvSpPr>
          <p:spPr bwMode="auto">
            <a:xfrm>
              <a:off x="2416" y="3624"/>
              <a:ext cx="253" cy="56"/>
            </a:xfrm>
            <a:custGeom>
              <a:avLst/>
              <a:gdLst>
                <a:gd name="T0" fmla="*/ 187 w 253"/>
                <a:gd name="T1" fmla="*/ 56 h 56"/>
                <a:gd name="T2" fmla="*/ 253 w 253"/>
                <a:gd name="T3" fmla="*/ 0 h 56"/>
                <a:gd name="T4" fmla="*/ 60 w 253"/>
                <a:gd name="T5" fmla="*/ 0 h 56"/>
                <a:gd name="T6" fmla="*/ 0 w 253"/>
                <a:gd name="T7" fmla="*/ 56 h 56"/>
                <a:gd name="T8" fmla="*/ 187 w 253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56"/>
                <a:gd name="T17" fmla="*/ 253 w 253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56">
                  <a:moveTo>
                    <a:pt x="187" y="56"/>
                  </a:moveTo>
                  <a:lnTo>
                    <a:pt x="253" y="0"/>
                  </a:lnTo>
                  <a:lnTo>
                    <a:pt x="60" y="0"/>
                  </a:lnTo>
                  <a:lnTo>
                    <a:pt x="0" y="56"/>
                  </a:lnTo>
                  <a:lnTo>
                    <a:pt x="187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7" name="Freeform 175"/>
            <p:cNvSpPr>
              <a:spLocks/>
            </p:cNvSpPr>
            <p:nvPr/>
          </p:nvSpPr>
          <p:spPr bwMode="auto">
            <a:xfrm>
              <a:off x="2603" y="3586"/>
              <a:ext cx="66" cy="94"/>
            </a:xfrm>
            <a:custGeom>
              <a:avLst/>
              <a:gdLst>
                <a:gd name="T0" fmla="*/ 0 w 66"/>
                <a:gd name="T1" fmla="*/ 94 h 94"/>
                <a:gd name="T2" fmla="*/ 0 w 66"/>
                <a:gd name="T3" fmla="*/ 50 h 94"/>
                <a:gd name="T4" fmla="*/ 66 w 66"/>
                <a:gd name="T5" fmla="*/ 0 h 94"/>
                <a:gd name="T6" fmla="*/ 66 w 66"/>
                <a:gd name="T7" fmla="*/ 38 h 94"/>
                <a:gd name="T8" fmla="*/ 0 w 66"/>
                <a:gd name="T9" fmla="*/ 94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94"/>
                <a:gd name="T17" fmla="*/ 66 w 66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94">
                  <a:moveTo>
                    <a:pt x="0" y="94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66" y="38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8" name="Rectangle 176"/>
            <p:cNvSpPr>
              <a:spLocks noChangeArrowheads="1"/>
            </p:cNvSpPr>
            <p:nvPr/>
          </p:nvSpPr>
          <p:spPr bwMode="auto">
            <a:xfrm>
              <a:off x="2416" y="3636"/>
              <a:ext cx="187" cy="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39" name="Freeform 177"/>
            <p:cNvSpPr>
              <a:spLocks/>
            </p:cNvSpPr>
            <p:nvPr/>
          </p:nvSpPr>
          <p:spPr bwMode="auto">
            <a:xfrm>
              <a:off x="2416" y="3586"/>
              <a:ext cx="253" cy="50"/>
            </a:xfrm>
            <a:custGeom>
              <a:avLst/>
              <a:gdLst>
                <a:gd name="T0" fmla="*/ 187 w 253"/>
                <a:gd name="T1" fmla="*/ 50 h 50"/>
                <a:gd name="T2" fmla="*/ 253 w 253"/>
                <a:gd name="T3" fmla="*/ 0 h 50"/>
                <a:gd name="T4" fmla="*/ 60 w 253"/>
                <a:gd name="T5" fmla="*/ 0 h 50"/>
                <a:gd name="T6" fmla="*/ 0 w 253"/>
                <a:gd name="T7" fmla="*/ 50 h 50"/>
                <a:gd name="T8" fmla="*/ 187 w 253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50"/>
                <a:gd name="T17" fmla="*/ 253 w 253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50">
                  <a:moveTo>
                    <a:pt x="187" y="50"/>
                  </a:moveTo>
                  <a:lnTo>
                    <a:pt x="253" y="0"/>
                  </a:lnTo>
                  <a:lnTo>
                    <a:pt x="60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0" name="Rectangle 178"/>
            <p:cNvSpPr>
              <a:spLocks noChangeArrowheads="1"/>
            </p:cNvSpPr>
            <p:nvPr/>
          </p:nvSpPr>
          <p:spPr bwMode="auto">
            <a:xfrm>
              <a:off x="2440" y="3686"/>
              <a:ext cx="133" cy="2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1" name="Rectangle 179"/>
            <p:cNvSpPr>
              <a:spLocks noChangeArrowheads="1"/>
            </p:cNvSpPr>
            <p:nvPr/>
          </p:nvSpPr>
          <p:spPr bwMode="auto">
            <a:xfrm rot="-5400000">
              <a:off x="2398" y="3758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30,5%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42" name="Rectangle 180"/>
            <p:cNvSpPr>
              <a:spLocks noChangeArrowheads="1"/>
            </p:cNvSpPr>
            <p:nvPr/>
          </p:nvSpPr>
          <p:spPr bwMode="auto">
            <a:xfrm>
              <a:off x="2434" y="3611"/>
              <a:ext cx="16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4,8%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43" name="Freeform 181"/>
            <p:cNvSpPr>
              <a:spLocks/>
            </p:cNvSpPr>
            <p:nvPr/>
          </p:nvSpPr>
          <p:spPr bwMode="auto">
            <a:xfrm>
              <a:off x="3074" y="3399"/>
              <a:ext cx="67" cy="524"/>
            </a:xfrm>
            <a:custGeom>
              <a:avLst/>
              <a:gdLst>
                <a:gd name="T0" fmla="*/ 0 w 67"/>
                <a:gd name="T1" fmla="*/ 524 h 524"/>
                <a:gd name="T2" fmla="*/ 0 w 67"/>
                <a:gd name="T3" fmla="*/ 50 h 524"/>
                <a:gd name="T4" fmla="*/ 67 w 67"/>
                <a:gd name="T5" fmla="*/ 0 h 524"/>
                <a:gd name="T6" fmla="*/ 67 w 67"/>
                <a:gd name="T7" fmla="*/ 474 h 524"/>
                <a:gd name="T8" fmla="*/ 0 w 67"/>
                <a:gd name="T9" fmla="*/ 524 h 5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24"/>
                <a:gd name="T17" fmla="*/ 67 w 67"/>
                <a:gd name="T18" fmla="*/ 524 h 5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24">
                  <a:moveTo>
                    <a:pt x="0" y="524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474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4" name="Freeform 182"/>
            <p:cNvSpPr>
              <a:spLocks/>
            </p:cNvSpPr>
            <p:nvPr/>
          </p:nvSpPr>
          <p:spPr bwMode="auto">
            <a:xfrm>
              <a:off x="3074" y="3399"/>
              <a:ext cx="67" cy="524"/>
            </a:xfrm>
            <a:custGeom>
              <a:avLst/>
              <a:gdLst>
                <a:gd name="T0" fmla="*/ 0 w 67"/>
                <a:gd name="T1" fmla="*/ 524 h 524"/>
                <a:gd name="T2" fmla="*/ 0 w 67"/>
                <a:gd name="T3" fmla="*/ 50 h 524"/>
                <a:gd name="T4" fmla="*/ 67 w 67"/>
                <a:gd name="T5" fmla="*/ 0 h 524"/>
                <a:gd name="T6" fmla="*/ 67 w 67"/>
                <a:gd name="T7" fmla="*/ 474 h 524"/>
                <a:gd name="T8" fmla="*/ 0 w 67"/>
                <a:gd name="T9" fmla="*/ 524 h 5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24"/>
                <a:gd name="T17" fmla="*/ 67 w 67"/>
                <a:gd name="T18" fmla="*/ 524 h 5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24">
                  <a:moveTo>
                    <a:pt x="0" y="524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474"/>
                  </a:lnTo>
                  <a:lnTo>
                    <a:pt x="0" y="52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5" name="Rectangle 183"/>
            <p:cNvSpPr>
              <a:spLocks noChangeArrowheads="1"/>
            </p:cNvSpPr>
            <p:nvPr/>
          </p:nvSpPr>
          <p:spPr bwMode="auto">
            <a:xfrm>
              <a:off x="2887" y="3449"/>
              <a:ext cx="187" cy="47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6" name="Rectangle 184"/>
            <p:cNvSpPr>
              <a:spLocks noChangeArrowheads="1"/>
            </p:cNvSpPr>
            <p:nvPr/>
          </p:nvSpPr>
          <p:spPr bwMode="auto">
            <a:xfrm>
              <a:off x="2887" y="3449"/>
              <a:ext cx="187" cy="4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7" name="Freeform 185"/>
            <p:cNvSpPr>
              <a:spLocks/>
            </p:cNvSpPr>
            <p:nvPr/>
          </p:nvSpPr>
          <p:spPr bwMode="auto">
            <a:xfrm>
              <a:off x="2887" y="3399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8" name="Freeform 186"/>
            <p:cNvSpPr>
              <a:spLocks/>
            </p:cNvSpPr>
            <p:nvPr/>
          </p:nvSpPr>
          <p:spPr bwMode="auto">
            <a:xfrm>
              <a:off x="2887" y="3399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49" name="Freeform 187"/>
            <p:cNvSpPr>
              <a:spLocks/>
            </p:cNvSpPr>
            <p:nvPr/>
          </p:nvSpPr>
          <p:spPr bwMode="auto">
            <a:xfrm>
              <a:off x="3074" y="3299"/>
              <a:ext cx="67" cy="150"/>
            </a:xfrm>
            <a:custGeom>
              <a:avLst/>
              <a:gdLst>
                <a:gd name="T0" fmla="*/ 0 w 67"/>
                <a:gd name="T1" fmla="*/ 150 h 150"/>
                <a:gd name="T2" fmla="*/ 0 w 67"/>
                <a:gd name="T3" fmla="*/ 50 h 150"/>
                <a:gd name="T4" fmla="*/ 67 w 67"/>
                <a:gd name="T5" fmla="*/ 0 h 150"/>
                <a:gd name="T6" fmla="*/ 67 w 67"/>
                <a:gd name="T7" fmla="*/ 100 h 150"/>
                <a:gd name="T8" fmla="*/ 0 w 67"/>
                <a:gd name="T9" fmla="*/ 15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0"/>
                <a:gd name="T17" fmla="*/ 67 w 67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0">
                  <a:moveTo>
                    <a:pt x="0" y="150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10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0" name="Rectangle 188"/>
            <p:cNvSpPr>
              <a:spLocks noChangeArrowheads="1"/>
            </p:cNvSpPr>
            <p:nvPr/>
          </p:nvSpPr>
          <p:spPr bwMode="auto">
            <a:xfrm>
              <a:off x="2887" y="3349"/>
              <a:ext cx="187" cy="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1" name="Freeform 189"/>
            <p:cNvSpPr>
              <a:spLocks/>
            </p:cNvSpPr>
            <p:nvPr/>
          </p:nvSpPr>
          <p:spPr bwMode="auto">
            <a:xfrm>
              <a:off x="2887" y="3299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2" name="Rectangle 190"/>
            <p:cNvSpPr>
              <a:spLocks noChangeArrowheads="1"/>
            </p:cNvSpPr>
            <p:nvPr/>
          </p:nvSpPr>
          <p:spPr bwMode="auto">
            <a:xfrm>
              <a:off x="2911" y="3574"/>
              <a:ext cx="133" cy="2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3" name="Rectangle 191"/>
            <p:cNvSpPr>
              <a:spLocks noChangeArrowheads="1"/>
            </p:cNvSpPr>
            <p:nvPr/>
          </p:nvSpPr>
          <p:spPr bwMode="auto">
            <a:xfrm rot="-5400000">
              <a:off x="2869" y="3646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58,4%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54" name="Rectangle 192"/>
            <p:cNvSpPr>
              <a:spLocks noChangeArrowheads="1"/>
            </p:cNvSpPr>
            <p:nvPr/>
          </p:nvSpPr>
          <p:spPr bwMode="auto">
            <a:xfrm>
              <a:off x="2887" y="3355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12,3%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55" name="Freeform 193"/>
            <p:cNvSpPr>
              <a:spLocks/>
            </p:cNvSpPr>
            <p:nvPr/>
          </p:nvSpPr>
          <p:spPr bwMode="auto">
            <a:xfrm>
              <a:off x="3551" y="3044"/>
              <a:ext cx="67" cy="879"/>
            </a:xfrm>
            <a:custGeom>
              <a:avLst/>
              <a:gdLst>
                <a:gd name="T0" fmla="*/ 0 w 67"/>
                <a:gd name="T1" fmla="*/ 879 h 879"/>
                <a:gd name="T2" fmla="*/ 0 w 67"/>
                <a:gd name="T3" fmla="*/ 56 h 879"/>
                <a:gd name="T4" fmla="*/ 67 w 67"/>
                <a:gd name="T5" fmla="*/ 0 h 879"/>
                <a:gd name="T6" fmla="*/ 67 w 67"/>
                <a:gd name="T7" fmla="*/ 829 h 879"/>
                <a:gd name="T8" fmla="*/ 0 w 67"/>
                <a:gd name="T9" fmla="*/ 879 h 8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79"/>
                <a:gd name="T17" fmla="*/ 67 w 67"/>
                <a:gd name="T18" fmla="*/ 879 h 8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79">
                  <a:moveTo>
                    <a:pt x="0" y="879"/>
                  </a:moveTo>
                  <a:lnTo>
                    <a:pt x="0" y="56"/>
                  </a:lnTo>
                  <a:lnTo>
                    <a:pt x="67" y="0"/>
                  </a:lnTo>
                  <a:lnTo>
                    <a:pt x="67" y="829"/>
                  </a:lnTo>
                  <a:lnTo>
                    <a:pt x="0" y="8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6" name="Freeform 194"/>
            <p:cNvSpPr>
              <a:spLocks/>
            </p:cNvSpPr>
            <p:nvPr/>
          </p:nvSpPr>
          <p:spPr bwMode="auto">
            <a:xfrm>
              <a:off x="3551" y="3044"/>
              <a:ext cx="67" cy="879"/>
            </a:xfrm>
            <a:custGeom>
              <a:avLst/>
              <a:gdLst>
                <a:gd name="T0" fmla="*/ 0 w 67"/>
                <a:gd name="T1" fmla="*/ 879 h 879"/>
                <a:gd name="T2" fmla="*/ 0 w 67"/>
                <a:gd name="T3" fmla="*/ 56 h 879"/>
                <a:gd name="T4" fmla="*/ 67 w 67"/>
                <a:gd name="T5" fmla="*/ 0 h 879"/>
                <a:gd name="T6" fmla="*/ 67 w 67"/>
                <a:gd name="T7" fmla="*/ 829 h 879"/>
                <a:gd name="T8" fmla="*/ 0 w 67"/>
                <a:gd name="T9" fmla="*/ 879 h 8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79"/>
                <a:gd name="T17" fmla="*/ 67 w 67"/>
                <a:gd name="T18" fmla="*/ 879 h 8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79">
                  <a:moveTo>
                    <a:pt x="0" y="879"/>
                  </a:moveTo>
                  <a:lnTo>
                    <a:pt x="0" y="56"/>
                  </a:lnTo>
                  <a:lnTo>
                    <a:pt x="67" y="0"/>
                  </a:lnTo>
                  <a:lnTo>
                    <a:pt x="67" y="829"/>
                  </a:lnTo>
                  <a:lnTo>
                    <a:pt x="0" y="87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7" name="Rectangle 195"/>
            <p:cNvSpPr>
              <a:spLocks noChangeArrowheads="1"/>
            </p:cNvSpPr>
            <p:nvPr/>
          </p:nvSpPr>
          <p:spPr bwMode="auto">
            <a:xfrm>
              <a:off x="3358" y="3100"/>
              <a:ext cx="193" cy="8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8" name="Rectangle 196"/>
            <p:cNvSpPr>
              <a:spLocks noChangeArrowheads="1"/>
            </p:cNvSpPr>
            <p:nvPr/>
          </p:nvSpPr>
          <p:spPr bwMode="auto">
            <a:xfrm>
              <a:off x="3358" y="3100"/>
              <a:ext cx="193" cy="82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59" name="Freeform 197"/>
            <p:cNvSpPr>
              <a:spLocks/>
            </p:cNvSpPr>
            <p:nvPr/>
          </p:nvSpPr>
          <p:spPr bwMode="auto">
            <a:xfrm>
              <a:off x="3358" y="3044"/>
              <a:ext cx="260" cy="56"/>
            </a:xfrm>
            <a:custGeom>
              <a:avLst/>
              <a:gdLst>
                <a:gd name="T0" fmla="*/ 193 w 260"/>
                <a:gd name="T1" fmla="*/ 56 h 56"/>
                <a:gd name="T2" fmla="*/ 260 w 260"/>
                <a:gd name="T3" fmla="*/ 0 h 56"/>
                <a:gd name="T4" fmla="*/ 67 w 260"/>
                <a:gd name="T5" fmla="*/ 0 h 56"/>
                <a:gd name="T6" fmla="*/ 0 w 260"/>
                <a:gd name="T7" fmla="*/ 56 h 56"/>
                <a:gd name="T8" fmla="*/ 193 w 260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6"/>
                <a:gd name="T17" fmla="*/ 260 w 260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6">
                  <a:moveTo>
                    <a:pt x="193" y="56"/>
                  </a:moveTo>
                  <a:lnTo>
                    <a:pt x="260" y="0"/>
                  </a:lnTo>
                  <a:lnTo>
                    <a:pt x="67" y="0"/>
                  </a:lnTo>
                  <a:lnTo>
                    <a:pt x="0" y="56"/>
                  </a:lnTo>
                  <a:lnTo>
                    <a:pt x="193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0" name="Freeform 198"/>
            <p:cNvSpPr>
              <a:spLocks/>
            </p:cNvSpPr>
            <p:nvPr/>
          </p:nvSpPr>
          <p:spPr bwMode="auto">
            <a:xfrm>
              <a:off x="3358" y="3044"/>
              <a:ext cx="260" cy="56"/>
            </a:xfrm>
            <a:custGeom>
              <a:avLst/>
              <a:gdLst>
                <a:gd name="T0" fmla="*/ 193 w 260"/>
                <a:gd name="T1" fmla="*/ 56 h 56"/>
                <a:gd name="T2" fmla="*/ 260 w 260"/>
                <a:gd name="T3" fmla="*/ 0 h 56"/>
                <a:gd name="T4" fmla="*/ 67 w 260"/>
                <a:gd name="T5" fmla="*/ 0 h 56"/>
                <a:gd name="T6" fmla="*/ 0 w 260"/>
                <a:gd name="T7" fmla="*/ 56 h 56"/>
                <a:gd name="T8" fmla="*/ 193 w 260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6"/>
                <a:gd name="T17" fmla="*/ 260 w 260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6">
                  <a:moveTo>
                    <a:pt x="193" y="56"/>
                  </a:moveTo>
                  <a:lnTo>
                    <a:pt x="260" y="0"/>
                  </a:lnTo>
                  <a:lnTo>
                    <a:pt x="67" y="0"/>
                  </a:lnTo>
                  <a:lnTo>
                    <a:pt x="0" y="56"/>
                  </a:lnTo>
                  <a:lnTo>
                    <a:pt x="193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1" name="Freeform 199"/>
            <p:cNvSpPr>
              <a:spLocks/>
            </p:cNvSpPr>
            <p:nvPr/>
          </p:nvSpPr>
          <p:spPr bwMode="auto">
            <a:xfrm>
              <a:off x="3551" y="2950"/>
              <a:ext cx="67" cy="150"/>
            </a:xfrm>
            <a:custGeom>
              <a:avLst/>
              <a:gdLst>
                <a:gd name="T0" fmla="*/ 0 w 67"/>
                <a:gd name="T1" fmla="*/ 150 h 150"/>
                <a:gd name="T2" fmla="*/ 0 w 67"/>
                <a:gd name="T3" fmla="*/ 50 h 150"/>
                <a:gd name="T4" fmla="*/ 67 w 67"/>
                <a:gd name="T5" fmla="*/ 0 h 150"/>
                <a:gd name="T6" fmla="*/ 67 w 67"/>
                <a:gd name="T7" fmla="*/ 94 h 150"/>
                <a:gd name="T8" fmla="*/ 0 w 67"/>
                <a:gd name="T9" fmla="*/ 15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0"/>
                <a:gd name="T17" fmla="*/ 67 w 67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0">
                  <a:moveTo>
                    <a:pt x="0" y="150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94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2" name="Rectangle 200"/>
            <p:cNvSpPr>
              <a:spLocks noChangeArrowheads="1"/>
            </p:cNvSpPr>
            <p:nvPr/>
          </p:nvSpPr>
          <p:spPr bwMode="auto">
            <a:xfrm>
              <a:off x="3358" y="3000"/>
              <a:ext cx="193" cy="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3" name="Freeform 201"/>
            <p:cNvSpPr>
              <a:spLocks/>
            </p:cNvSpPr>
            <p:nvPr/>
          </p:nvSpPr>
          <p:spPr bwMode="auto">
            <a:xfrm>
              <a:off x="3358" y="2950"/>
              <a:ext cx="260" cy="50"/>
            </a:xfrm>
            <a:custGeom>
              <a:avLst/>
              <a:gdLst>
                <a:gd name="T0" fmla="*/ 193 w 260"/>
                <a:gd name="T1" fmla="*/ 50 h 50"/>
                <a:gd name="T2" fmla="*/ 260 w 260"/>
                <a:gd name="T3" fmla="*/ 0 h 50"/>
                <a:gd name="T4" fmla="*/ 67 w 260"/>
                <a:gd name="T5" fmla="*/ 0 h 50"/>
                <a:gd name="T6" fmla="*/ 0 w 260"/>
                <a:gd name="T7" fmla="*/ 50 h 50"/>
                <a:gd name="T8" fmla="*/ 193 w 260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0"/>
                <a:gd name="T17" fmla="*/ 260 w 26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0">
                  <a:moveTo>
                    <a:pt x="193" y="50"/>
                  </a:moveTo>
                  <a:lnTo>
                    <a:pt x="260" y="0"/>
                  </a:lnTo>
                  <a:lnTo>
                    <a:pt x="67" y="0"/>
                  </a:lnTo>
                  <a:lnTo>
                    <a:pt x="0" y="50"/>
                  </a:lnTo>
                  <a:lnTo>
                    <a:pt x="193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4" name="Rectangle 202"/>
            <p:cNvSpPr>
              <a:spLocks noChangeArrowheads="1"/>
            </p:cNvSpPr>
            <p:nvPr/>
          </p:nvSpPr>
          <p:spPr bwMode="auto">
            <a:xfrm>
              <a:off x="3388" y="3374"/>
              <a:ext cx="133" cy="2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5" name="Rectangle 203"/>
            <p:cNvSpPr>
              <a:spLocks noChangeArrowheads="1"/>
            </p:cNvSpPr>
            <p:nvPr/>
          </p:nvSpPr>
          <p:spPr bwMode="auto">
            <a:xfrm rot="-5400000">
              <a:off x="3326" y="3469"/>
              <a:ext cx="2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101,9%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66" name="Rectangle 204"/>
            <p:cNvSpPr>
              <a:spLocks noChangeArrowheads="1"/>
            </p:cNvSpPr>
            <p:nvPr/>
          </p:nvSpPr>
          <p:spPr bwMode="auto">
            <a:xfrm>
              <a:off x="3364" y="3006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11,7%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67" name="Freeform 205"/>
            <p:cNvSpPr>
              <a:spLocks/>
            </p:cNvSpPr>
            <p:nvPr/>
          </p:nvSpPr>
          <p:spPr bwMode="auto">
            <a:xfrm>
              <a:off x="4023" y="2720"/>
              <a:ext cx="66" cy="1203"/>
            </a:xfrm>
            <a:custGeom>
              <a:avLst/>
              <a:gdLst>
                <a:gd name="T0" fmla="*/ 0 w 66"/>
                <a:gd name="T1" fmla="*/ 1203 h 1203"/>
                <a:gd name="T2" fmla="*/ 0 w 66"/>
                <a:gd name="T3" fmla="*/ 49 h 1203"/>
                <a:gd name="T4" fmla="*/ 66 w 66"/>
                <a:gd name="T5" fmla="*/ 0 h 1203"/>
                <a:gd name="T6" fmla="*/ 66 w 66"/>
                <a:gd name="T7" fmla="*/ 1153 h 1203"/>
                <a:gd name="T8" fmla="*/ 0 w 66"/>
                <a:gd name="T9" fmla="*/ 1203 h 12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203"/>
                <a:gd name="T17" fmla="*/ 66 w 66"/>
                <a:gd name="T18" fmla="*/ 1203 h 12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203">
                  <a:moveTo>
                    <a:pt x="0" y="1203"/>
                  </a:moveTo>
                  <a:lnTo>
                    <a:pt x="0" y="49"/>
                  </a:lnTo>
                  <a:lnTo>
                    <a:pt x="66" y="0"/>
                  </a:lnTo>
                  <a:lnTo>
                    <a:pt x="66" y="1153"/>
                  </a:lnTo>
                  <a:lnTo>
                    <a:pt x="0" y="12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8" name="Freeform 206"/>
            <p:cNvSpPr>
              <a:spLocks/>
            </p:cNvSpPr>
            <p:nvPr/>
          </p:nvSpPr>
          <p:spPr bwMode="auto">
            <a:xfrm>
              <a:off x="4023" y="2720"/>
              <a:ext cx="66" cy="1203"/>
            </a:xfrm>
            <a:custGeom>
              <a:avLst/>
              <a:gdLst>
                <a:gd name="T0" fmla="*/ 0 w 66"/>
                <a:gd name="T1" fmla="*/ 1203 h 1203"/>
                <a:gd name="T2" fmla="*/ 0 w 66"/>
                <a:gd name="T3" fmla="*/ 49 h 1203"/>
                <a:gd name="T4" fmla="*/ 66 w 66"/>
                <a:gd name="T5" fmla="*/ 0 h 1203"/>
                <a:gd name="T6" fmla="*/ 66 w 66"/>
                <a:gd name="T7" fmla="*/ 1153 h 1203"/>
                <a:gd name="T8" fmla="*/ 0 w 66"/>
                <a:gd name="T9" fmla="*/ 1203 h 12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203"/>
                <a:gd name="T17" fmla="*/ 66 w 66"/>
                <a:gd name="T18" fmla="*/ 1203 h 12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203">
                  <a:moveTo>
                    <a:pt x="0" y="1203"/>
                  </a:moveTo>
                  <a:lnTo>
                    <a:pt x="0" y="49"/>
                  </a:lnTo>
                  <a:lnTo>
                    <a:pt x="66" y="0"/>
                  </a:lnTo>
                  <a:lnTo>
                    <a:pt x="66" y="1153"/>
                  </a:lnTo>
                  <a:lnTo>
                    <a:pt x="0" y="120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69" name="Rectangle 207"/>
            <p:cNvSpPr>
              <a:spLocks noChangeArrowheads="1"/>
            </p:cNvSpPr>
            <p:nvPr/>
          </p:nvSpPr>
          <p:spPr bwMode="auto">
            <a:xfrm>
              <a:off x="3835" y="2769"/>
              <a:ext cx="188" cy="1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0" name="Rectangle 208"/>
            <p:cNvSpPr>
              <a:spLocks noChangeArrowheads="1"/>
            </p:cNvSpPr>
            <p:nvPr/>
          </p:nvSpPr>
          <p:spPr bwMode="auto">
            <a:xfrm>
              <a:off x="3835" y="2769"/>
              <a:ext cx="188" cy="11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1" name="Freeform 209"/>
            <p:cNvSpPr>
              <a:spLocks/>
            </p:cNvSpPr>
            <p:nvPr/>
          </p:nvSpPr>
          <p:spPr bwMode="auto">
            <a:xfrm>
              <a:off x="3835" y="2720"/>
              <a:ext cx="254" cy="49"/>
            </a:xfrm>
            <a:custGeom>
              <a:avLst/>
              <a:gdLst>
                <a:gd name="T0" fmla="*/ 188 w 254"/>
                <a:gd name="T1" fmla="*/ 49 h 49"/>
                <a:gd name="T2" fmla="*/ 254 w 254"/>
                <a:gd name="T3" fmla="*/ 0 h 49"/>
                <a:gd name="T4" fmla="*/ 67 w 254"/>
                <a:gd name="T5" fmla="*/ 0 h 49"/>
                <a:gd name="T6" fmla="*/ 0 w 254"/>
                <a:gd name="T7" fmla="*/ 49 h 49"/>
                <a:gd name="T8" fmla="*/ 188 w 254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49"/>
                <a:gd name="T17" fmla="*/ 254 w 25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49">
                  <a:moveTo>
                    <a:pt x="188" y="49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49"/>
                  </a:lnTo>
                  <a:lnTo>
                    <a:pt x="188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2" name="Freeform 210"/>
            <p:cNvSpPr>
              <a:spLocks/>
            </p:cNvSpPr>
            <p:nvPr/>
          </p:nvSpPr>
          <p:spPr bwMode="auto">
            <a:xfrm>
              <a:off x="3835" y="2720"/>
              <a:ext cx="254" cy="49"/>
            </a:xfrm>
            <a:custGeom>
              <a:avLst/>
              <a:gdLst>
                <a:gd name="T0" fmla="*/ 188 w 254"/>
                <a:gd name="T1" fmla="*/ 49 h 49"/>
                <a:gd name="T2" fmla="*/ 254 w 254"/>
                <a:gd name="T3" fmla="*/ 0 h 49"/>
                <a:gd name="T4" fmla="*/ 67 w 254"/>
                <a:gd name="T5" fmla="*/ 0 h 49"/>
                <a:gd name="T6" fmla="*/ 0 w 254"/>
                <a:gd name="T7" fmla="*/ 49 h 49"/>
                <a:gd name="T8" fmla="*/ 188 w 254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49"/>
                <a:gd name="T17" fmla="*/ 254 w 25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49">
                  <a:moveTo>
                    <a:pt x="188" y="49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49"/>
                  </a:lnTo>
                  <a:lnTo>
                    <a:pt x="188" y="4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3" name="Freeform 211"/>
            <p:cNvSpPr>
              <a:spLocks/>
            </p:cNvSpPr>
            <p:nvPr/>
          </p:nvSpPr>
          <p:spPr bwMode="auto">
            <a:xfrm>
              <a:off x="4023" y="2595"/>
              <a:ext cx="66" cy="174"/>
            </a:xfrm>
            <a:custGeom>
              <a:avLst/>
              <a:gdLst>
                <a:gd name="T0" fmla="*/ 0 w 66"/>
                <a:gd name="T1" fmla="*/ 174 h 174"/>
                <a:gd name="T2" fmla="*/ 0 w 66"/>
                <a:gd name="T3" fmla="*/ 50 h 174"/>
                <a:gd name="T4" fmla="*/ 66 w 66"/>
                <a:gd name="T5" fmla="*/ 0 h 174"/>
                <a:gd name="T6" fmla="*/ 66 w 66"/>
                <a:gd name="T7" fmla="*/ 125 h 174"/>
                <a:gd name="T8" fmla="*/ 0 w 66"/>
                <a:gd name="T9" fmla="*/ 174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74"/>
                <a:gd name="T17" fmla="*/ 66 w 66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74">
                  <a:moveTo>
                    <a:pt x="0" y="174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66" y="125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4" name="Rectangle 212"/>
            <p:cNvSpPr>
              <a:spLocks noChangeArrowheads="1"/>
            </p:cNvSpPr>
            <p:nvPr/>
          </p:nvSpPr>
          <p:spPr bwMode="auto">
            <a:xfrm>
              <a:off x="3835" y="2645"/>
              <a:ext cx="188" cy="1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5" name="Freeform 213"/>
            <p:cNvSpPr>
              <a:spLocks/>
            </p:cNvSpPr>
            <p:nvPr/>
          </p:nvSpPr>
          <p:spPr bwMode="auto">
            <a:xfrm>
              <a:off x="3835" y="2595"/>
              <a:ext cx="254" cy="50"/>
            </a:xfrm>
            <a:custGeom>
              <a:avLst/>
              <a:gdLst>
                <a:gd name="T0" fmla="*/ 188 w 254"/>
                <a:gd name="T1" fmla="*/ 50 h 50"/>
                <a:gd name="T2" fmla="*/ 254 w 254"/>
                <a:gd name="T3" fmla="*/ 0 h 50"/>
                <a:gd name="T4" fmla="*/ 67 w 254"/>
                <a:gd name="T5" fmla="*/ 0 h 50"/>
                <a:gd name="T6" fmla="*/ 0 w 254"/>
                <a:gd name="T7" fmla="*/ 50 h 50"/>
                <a:gd name="T8" fmla="*/ 188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8" y="50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50"/>
                  </a:lnTo>
                  <a:lnTo>
                    <a:pt x="188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6" name="Rectangle 214"/>
            <p:cNvSpPr>
              <a:spLocks noChangeArrowheads="1"/>
            </p:cNvSpPr>
            <p:nvPr/>
          </p:nvSpPr>
          <p:spPr bwMode="auto">
            <a:xfrm>
              <a:off x="3860" y="3206"/>
              <a:ext cx="133" cy="2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77" name="Rectangle 215"/>
            <p:cNvSpPr>
              <a:spLocks noChangeArrowheads="1"/>
            </p:cNvSpPr>
            <p:nvPr/>
          </p:nvSpPr>
          <p:spPr bwMode="auto">
            <a:xfrm rot="-5400000">
              <a:off x="3798" y="3301"/>
              <a:ext cx="2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142,0%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78" name="Rectangle 216"/>
            <p:cNvSpPr>
              <a:spLocks noChangeArrowheads="1"/>
            </p:cNvSpPr>
            <p:nvPr/>
          </p:nvSpPr>
          <p:spPr bwMode="auto">
            <a:xfrm>
              <a:off x="3835" y="2657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15,7%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79" name="Freeform 217"/>
            <p:cNvSpPr>
              <a:spLocks/>
            </p:cNvSpPr>
            <p:nvPr/>
          </p:nvSpPr>
          <p:spPr bwMode="auto">
            <a:xfrm>
              <a:off x="4500" y="3006"/>
              <a:ext cx="67" cy="917"/>
            </a:xfrm>
            <a:custGeom>
              <a:avLst/>
              <a:gdLst>
                <a:gd name="T0" fmla="*/ 0 w 67"/>
                <a:gd name="T1" fmla="*/ 917 h 917"/>
                <a:gd name="T2" fmla="*/ 0 w 67"/>
                <a:gd name="T3" fmla="*/ 50 h 917"/>
                <a:gd name="T4" fmla="*/ 67 w 67"/>
                <a:gd name="T5" fmla="*/ 0 h 917"/>
                <a:gd name="T6" fmla="*/ 67 w 67"/>
                <a:gd name="T7" fmla="*/ 867 h 917"/>
                <a:gd name="T8" fmla="*/ 0 w 67"/>
                <a:gd name="T9" fmla="*/ 917 h 9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917"/>
                <a:gd name="T17" fmla="*/ 67 w 67"/>
                <a:gd name="T18" fmla="*/ 917 h 9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917">
                  <a:moveTo>
                    <a:pt x="0" y="917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86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0" name="Freeform 218"/>
            <p:cNvSpPr>
              <a:spLocks/>
            </p:cNvSpPr>
            <p:nvPr/>
          </p:nvSpPr>
          <p:spPr bwMode="auto">
            <a:xfrm>
              <a:off x="4500" y="3006"/>
              <a:ext cx="67" cy="917"/>
            </a:xfrm>
            <a:custGeom>
              <a:avLst/>
              <a:gdLst>
                <a:gd name="T0" fmla="*/ 0 w 67"/>
                <a:gd name="T1" fmla="*/ 917 h 917"/>
                <a:gd name="T2" fmla="*/ 0 w 67"/>
                <a:gd name="T3" fmla="*/ 50 h 917"/>
                <a:gd name="T4" fmla="*/ 67 w 67"/>
                <a:gd name="T5" fmla="*/ 0 h 917"/>
                <a:gd name="T6" fmla="*/ 67 w 67"/>
                <a:gd name="T7" fmla="*/ 867 h 917"/>
                <a:gd name="T8" fmla="*/ 0 w 67"/>
                <a:gd name="T9" fmla="*/ 917 h 9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917"/>
                <a:gd name="T17" fmla="*/ 67 w 67"/>
                <a:gd name="T18" fmla="*/ 917 h 9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917">
                  <a:moveTo>
                    <a:pt x="0" y="917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867"/>
                  </a:lnTo>
                  <a:lnTo>
                    <a:pt x="0" y="91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1" name="Rectangle 219"/>
            <p:cNvSpPr>
              <a:spLocks noChangeArrowheads="1"/>
            </p:cNvSpPr>
            <p:nvPr/>
          </p:nvSpPr>
          <p:spPr bwMode="auto">
            <a:xfrm>
              <a:off x="4307" y="3056"/>
              <a:ext cx="193" cy="8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2" name="Rectangle 220"/>
            <p:cNvSpPr>
              <a:spLocks noChangeArrowheads="1"/>
            </p:cNvSpPr>
            <p:nvPr/>
          </p:nvSpPr>
          <p:spPr bwMode="auto">
            <a:xfrm>
              <a:off x="4307" y="3056"/>
              <a:ext cx="193" cy="86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3" name="Freeform 221"/>
            <p:cNvSpPr>
              <a:spLocks/>
            </p:cNvSpPr>
            <p:nvPr/>
          </p:nvSpPr>
          <p:spPr bwMode="auto">
            <a:xfrm>
              <a:off x="4307" y="3006"/>
              <a:ext cx="260" cy="50"/>
            </a:xfrm>
            <a:custGeom>
              <a:avLst/>
              <a:gdLst>
                <a:gd name="T0" fmla="*/ 193 w 260"/>
                <a:gd name="T1" fmla="*/ 50 h 50"/>
                <a:gd name="T2" fmla="*/ 260 w 260"/>
                <a:gd name="T3" fmla="*/ 0 h 50"/>
                <a:gd name="T4" fmla="*/ 66 w 260"/>
                <a:gd name="T5" fmla="*/ 0 h 50"/>
                <a:gd name="T6" fmla="*/ 0 w 260"/>
                <a:gd name="T7" fmla="*/ 50 h 50"/>
                <a:gd name="T8" fmla="*/ 193 w 260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0"/>
                <a:gd name="T17" fmla="*/ 260 w 26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0">
                  <a:moveTo>
                    <a:pt x="193" y="50"/>
                  </a:moveTo>
                  <a:lnTo>
                    <a:pt x="260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93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4" name="Freeform 222"/>
            <p:cNvSpPr>
              <a:spLocks/>
            </p:cNvSpPr>
            <p:nvPr/>
          </p:nvSpPr>
          <p:spPr bwMode="auto">
            <a:xfrm>
              <a:off x="4307" y="3006"/>
              <a:ext cx="260" cy="50"/>
            </a:xfrm>
            <a:custGeom>
              <a:avLst/>
              <a:gdLst>
                <a:gd name="T0" fmla="*/ 193 w 260"/>
                <a:gd name="T1" fmla="*/ 50 h 50"/>
                <a:gd name="T2" fmla="*/ 260 w 260"/>
                <a:gd name="T3" fmla="*/ 0 h 50"/>
                <a:gd name="T4" fmla="*/ 66 w 260"/>
                <a:gd name="T5" fmla="*/ 0 h 50"/>
                <a:gd name="T6" fmla="*/ 0 w 260"/>
                <a:gd name="T7" fmla="*/ 50 h 50"/>
                <a:gd name="T8" fmla="*/ 193 w 260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0"/>
                <a:gd name="T17" fmla="*/ 260 w 26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0">
                  <a:moveTo>
                    <a:pt x="193" y="50"/>
                  </a:moveTo>
                  <a:lnTo>
                    <a:pt x="260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93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5" name="Freeform 223"/>
            <p:cNvSpPr>
              <a:spLocks/>
            </p:cNvSpPr>
            <p:nvPr/>
          </p:nvSpPr>
          <p:spPr bwMode="auto">
            <a:xfrm>
              <a:off x="4500" y="2900"/>
              <a:ext cx="67" cy="156"/>
            </a:xfrm>
            <a:custGeom>
              <a:avLst/>
              <a:gdLst>
                <a:gd name="T0" fmla="*/ 0 w 67"/>
                <a:gd name="T1" fmla="*/ 156 h 156"/>
                <a:gd name="T2" fmla="*/ 0 w 67"/>
                <a:gd name="T3" fmla="*/ 50 h 156"/>
                <a:gd name="T4" fmla="*/ 67 w 67"/>
                <a:gd name="T5" fmla="*/ 0 h 156"/>
                <a:gd name="T6" fmla="*/ 67 w 67"/>
                <a:gd name="T7" fmla="*/ 106 h 156"/>
                <a:gd name="T8" fmla="*/ 0 w 67"/>
                <a:gd name="T9" fmla="*/ 156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6"/>
                <a:gd name="T17" fmla="*/ 67 w 67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6">
                  <a:moveTo>
                    <a:pt x="0" y="156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10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6" name="Rectangle 224"/>
            <p:cNvSpPr>
              <a:spLocks noChangeArrowheads="1"/>
            </p:cNvSpPr>
            <p:nvPr/>
          </p:nvSpPr>
          <p:spPr bwMode="auto">
            <a:xfrm>
              <a:off x="4307" y="2950"/>
              <a:ext cx="193" cy="1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7" name="Freeform 225"/>
            <p:cNvSpPr>
              <a:spLocks/>
            </p:cNvSpPr>
            <p:nvPr/>
          </p:nvSpPr>
          <p:spPr bwMode="auto">
            <a:xfrm>
              <a:off x="4307" y="2900"/>
              <a:ext cx="260" cy="50"/>
            </a:xfrm>
            <a:custGeom>
              <a:avLst/>
              <a:gdLst>
                <a:gd name="T0" fmla="*/ 193 w 260"/>
                <a:gd name="T1" fmla="*/ 50 h 50"/>
                <a:gd name="T2" fmla="*/ 260 w 260"/>
                <a:gd name="T3" fmla="*/ 0 h 50"/>
                <a:gd name="T4" fmla="*/ 66 w 260"/>
                <a:gd name="T5" fmla="*/ 0 h 50"/>
                <a:gd name="T6" fmla="*/ 0 w 260"/>
                <a:gd name="T7" fmla="*/ 50 h 50"/>
                <a:gd name="T8" fmla="*/ 193 w 260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50"/>
                <a:gd name="T17" fmla="*/ 260 w 26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50">
                  <a:moveTo>
                    <a:pt x="193" y="50"/>
                  </a:moveTo>
                  <a:lnTo>
                    <a:pt x="260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93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8" name="Rectangle 226"/>
            <p:cNvSpPr>
              <a:spLocks noChangeArrowheads="1"/>
            </p:cNvSpPr>
            <p:nvPr/>
          </p:nvSpPr>
          <p:spPr bwMode="auto">
            <a:xfrm>
              <a:off x="4331" y="3349"/>
              <a:ext cx="133" cy="2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89" name="Rectangle 227"/>
            <p:cNvSpPr>
              <a:spLocks noChangeArrowheads="1"/>
            </p:cNvSpPr>
            <p:nvPr/>
          </p:nvSpPr>
          <p:spPr bwMode="auto">
            <a:xfrm rot="-5400000">
              <a:off x="4269" y="3445"/>
              <a:ext cx="2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106,7%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90" name="Rectangle 228"/>
            <p:cNvSpPr>
              <a:spLocks noChangeArrowheads="1"/>
            </p:cNvSpPr>
            <p:nvPr/>
          </p:nvSpPr>
          <p:spPr bwMode="auto">
            <a:xfrm>
              <a:off x="4307" y="2956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13,4%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091" name="Freeform 229"/>
            <p:cNvSpPr>
              <a:spLocks/>
            </p:cNvSpPr>
            <p:nvPr/>
          </p:nvSpPr>
          <p:spPr bwMode="auto">
            <a:xfrm>
              <a:off x="4971" y="2894"/>
              <a:ext cx="67" cy="1029"/>
            </a:xfrm>
            <a:custGeom>
              <a:avLst/>
              <a:gdLst>
                <a:gd name="T0" fmla="*/ 0 w 67"/>
                <a:gd name="T1" fmla="*/ 1029 h 1029"/>
                <a:gd name="T2" fmla="*/ 0 w 67"/>
                <a:gd name="T3" fmla="*/ 50 h 1029"/>
                <a:gd name="T4" fmla="*/ 67 w 67"/>
                <a:gd name="T5" fmla="*/ 0 h 1029"/>
                <a:gd name="T6" fmla="*/ 67 w 67"/>
                <a:gd name="T7" fmla="*/ 979 h 1029"/>
                <a:gd name="T8" fmla="*/ 0 w 67"/>
                <a:gd name="T9" fmla="*/ 1029 h 10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29"/>
                <a:gd name="T17" fmla="*/ 67 w 67"/>
                <a:gd name="T18" fmla="*/ 1029 h 10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29">
                  <a:moveTo>
                    <a:pt x="0" y="1029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979"/>
                  </a:lnTo>
                  <a:lnTo>
                    <a:pt x="0" y="10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2" name="Freeform 230"/>
            <p:cNvSpPr>
              <a:spLocks/>
            </p:cNvSpPr>
            <p:nvPr/>
          </p:nvSpPr>
          <p:spPr bwMode="auto">
            <a:xfrm>
              <a:off x="4971" y="2894"/>
              <a:ext cx="67" cy="1029"/>
            </a:xfrm>
            <a:custGeom>
              <a:avLst/>
              <a:gdLst>
                <a:gd name="T0" fmla="*/ 0 w 67"/>
                <a:gd name="T1" fmla="*/ 1029 h 1029"/>
                <a:gd name="T2" fmla="*/ 0 w 67"/>
                <a:gd name="T3" fmla="*/ 50 h 1029"/>
                <a:gd name="T4" fmla="*/ 67 w 67"/>
                <a:gd name="T5" fmla="*/ 0 h 1029"/>
                <a:gd name="T6" fmla="*/ 67 w 67"/>
                <a:gd name="T7" fmla="*/ 979 h 1029"/>
                <a:gd name="T8" fmla="*/ 0 w 67"/>
                <a:gd name="T9" fmla="*/ 1029 h 10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29"/>
                <a:gd name="T17" fmla="*/ 67 w 67"/>
                <a:gd name="T18" fmla="*/ 1029 h 10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29">
                  <a:moveTo>
                    <a:pt x="0" y="1029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979"/>
                  </a:lnTo>
                  <a:lnTo>
                    <a:pt x="0" y="10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3" name="Rectangle 231"/>
            <p:cNvSpPr>
              <a:spLocks noChangeArrowheads="1"/>
            </p:cNvSpPr>
            <p:nvPr/>
          </p:nvSpPr>
          <p:spPr bwMode="auto">
            <a:xfrm>
              <a:off x="4784" y="2944"/>
              <a:ext cx="187" cy="9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4" name="Rectangle 232"/>
            <p:cNvSpPr>
              <a:spLocks noChangeArrowheads="1"/>
            </p:cNvSpPr>
            <p:nvPr/>
          </p:nvSpPr>
          <p:spPr bwMode="auto">
            <a:xfrm>
              <a:off x="4784" y="2944"/>
              <a:ext cx="187" cy="9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5" name="Freeform 233"/>
            <p:cNvSpPr>
              <a:spLocks/>
            </p:cNvSpPr>
            <p:nvPr/>
          </p:nvSpPr>
          <p:spPr bwMode="auto">
            <a:xfrm>
              <a:off x="4784" y="2894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6" name="Freeform 234"/>
            <p:cNvSpPr>
              <a:spLocks/>
            </p:cNvSpPr>
            <p:nvPr/>
          </p:nvSpPr>
          <p:spPr bwMode="auto">
            <a:xfrm>
              <a:off x="4784" y="2894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7" name="Freeform 235"/>
            <p:cNvSpPr>
              <a:spLocks/>
            </p:cNvSpPr>
            <p:nvPr/>
          </p:nvSpPr>
          <p:spPr bwMode="auto">
            <a:xfrm>
              <a:off x="4971" y="2707"/>
              <a:ext cx="67" cy="237"/>
            </a:xfrm>
            <a:custGeom>
              <a:avLst/>
              <a:gdLst>
                <a:gd name="T0" fmla="*/ 0 w 67"/>
                <a:gd name="T1" fmla="*/ 237 h 237"/>
                <a:gd name="T2" fmla="*/ 0 w 67"/>
                <a:gd name="T3" fmla="*/ 50 h 237"/>
                <a:gd name="T4" fmla="*/ 67 w 67"/>
                <a:gd name="T5" fmla="*/ 0 h 237"/>
                <a:gd name="T6" fmla="*/ 67 w 67"/>
                <a:gd name="T7" fmla="*/ 187 h 237"/>
                <a:gd name="T8" fmla="*/ 0 w 67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37"/>
                <a:gd name="T17" fmla="*/ 67 w 6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37">
                  <a:moveTo>
                    <a:pt x="0" y="237"/>
                  </a:moveTo>
                  <a:lnTo>
                    <a:pt x="0" y="50"/>
                  </a:lnTo>
                  <a:lnTo>
                    <a:pt x="67" y="0"/>
                  </a:lnTo>
                  <a:lnTo>
                    <a:pt x="67" y="187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8" name="Rectangle 236"/>
            <p:cNvSpPr>
              <a:spLocks noChangeArrowheads="1"/>
            </p:cNvSpPr>
            <p:nvPr/>
          </p:nvSpPr>
          <p:spPr bwMode="auto">
            <a:xfrm>
              <a:off x="4784" y="2757"/>
              <a:ext cx="187" cy="1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099" name="Freeform 237"/>
            <p:cNvSpPr>
              <a:spLocks/>
            </p:cNvSpPr>
            <p:nvPr/>
          </p:nvSpPr>
          <p:spPr bwMode="auto">
            <a:xfrm>
              <a:off x="4784" y="2707"/>
              <a:ext cx="254" cy="50"/>
            </a:xfrm>
            <a:custGeom>
              <a:avLst/>
              <a:gdLst>
                <a:gd name="T0" fmla="*/ 187 w 254"/>
                <a:gd name="T1" fmla="*/ 50 h 50"/>
                <a:gd name="T2" fmla="*/ 254 w 254"/>
                <a:gd name="T3" fmla="*/ 0 h 50"/>
                <a:gd name="T4" fmla="*/ 66 w 254"/>
                <a:gd name="T5" fmla="*/ 0 h 50"/>
                <a:gd name="T6" fmla="*/ 0 w 254"/>
                <a:gd name="T7" fmla="*/ 50 h 50"/>
                <a:gd name="T8" fmla="*/ 187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87" y="50"/>
                  </a:moveTo>
                  <a:lnTo>
                    <a:pt x="254" y="0"/>
                  </a:lnTo>
                  <a:lnTo>
                    <a:pt x="66" y="0"/>
                  </a:lnTo>
                  <a:lnTo>
                    <a:pt x="0" y="50"/>
                  </a:lnTo>
                  <a:lnTo>
                    <a:pt x="187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0" name="Rectangle 238"/>
            <p:cNvSpPr>
              <a:spLocks noChangeArrowheads="1"/>
            </p:cNvSpPr>
            <p:nvPr/>
          </p:nvSpPr>
          <p:spPr bwMode="auto">
            <a:xfrm>
              <a:off x="4808" y="3293"/>
              <a:ext cx="133" cy="2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1" name="Rectangle 239"/>
            <p:cNvSpPr>
              <a:spLocks noChangeArrowheads="1"/>
            </p:cNvSpPr>
            <p:nvPr/>
          </p:nvSpPr>
          <p:spPr bwMode="auto">
            <a:xfrm rot="-5400000">
              <a:off x="4746" y="3388"/>
              <a:ext cx="2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120,8%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02" name="Rectangle 240"/>
            <p:cNvSpPr>
              <a:spLocks noChangeArrowheads="1"/>
            </p:cNvSpPr>
            <p:nvPr/>
          </p:nvSpPr>
          <p:spPr bwMode="auto">
            <a:xfrm>
              <a:off x="4784" y="2801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22,5%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03" name="Freeform 241"/>
            <p:cNvSpPr>
              <a:spLocks/>
            </p:cNvSpPr>
            <p:nvPr/>
          </p:nvSpPr>
          <p:spPr bwMode="auto">
            <a:xfrm>
              <a:off x="5449" y="2869"/>
              <a:ext cx="60" cy="1054"/>
            </a:xfrm>
            <a:custGeom>
              <a:avLst/>
              <a:gdLst>
                <a:gd name="T0" fmla="*/ 0 w 60"/>
                <a:gd name="T1" fmla="*/ 1054 h 1054"/>
                <a:gd name="T2" fmla="*/ 0 w 60"/>
                <a:gd name="T3" fmla="*/ 50 h 1054"/>
                <a:gd name="T4" fmla="*/ 60 w 60"/>
                <a:gd name="T5" fmla="*/ 0 h 1054"/>
                <a:gd name="T6" fmla="*/ 60 w 60"/>
                <a:gd name="T7" fmla="*/ 1004 h 1054"/>
                <a:gd name="T8" fmla="*/ 0 w 60"/>
                <a:gd name="T9" fmla="*/ 1054 h 10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054"/>
                <a:gd name="T17" fmla="*/ 60 w 60"/>
                <a:gd name="T18" fmla="*/ 1054 h 10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054">
                  <a:moveTo>
                    <a:pt x="0" y="1054"/>
                  </a:moveTo>
                  <a:lnTo>
                    <a:pt x="0" y="50"/>
                  </a:lnTo>
                  <a:lnTo>
                    <a:pt x="60" y="0"/>
                  </a:lnTo>
                  <a:lnTo>
                    <a:pt x="60" y="1004"/>
                  </a:lnTo>
                  <a:lnTo>
                    <a:pt x="0" y="10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4" name="Freeform 242"/>
            <p:cNvSpPr>
              <a:spLocks/>
            </p:cNvSpPr>
            <p:nvPr/>
          </p:nvSpPr>
          <p:spPr bwMode="auto">
            <a:xfrm>
              <a:off x="5449" y="2869"/>
              <a:ext cx="60" cy="1054"/>
            </a:xfrm>
            <a:custGeom>
              <a:avLst/>
              <a:gdLst>
                <a:gd name="T0" fmla="*/ 0 w 60"/>
                <a:gd name="T1" fmla="*/ 1054 h 1054"/>
                <a:gd name="T2" fmla="*/ 0 w 60"/>
                <a:gd name="T3" fmla="*/ 50 h 1054"/>
                <a:gd name="T4" fmla="*/ 60 w 60"/>
                <a:gd name="T5" fmla="*/ 0 h 1054"/>
                <a:gd name="T6" fmla="*/ 60 w 60"/>
                <a:gd name="T7" fmla="*/ 1004 h 1054"/>
                <a:gd name="T8" fmla="*/ 0 w 60"/>
                <a:gd name="T9" fmla="*/ 1054 h 10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054"/>
                <a:gd name="T17" fmla="*/ 60 w 60"/>
                <a:gd name="T18" fmla="*/ 1054 h 10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054">
                  <a:moveTo>
                    <a:pt x="0" y="1054"/>
                  </a:moveTo>
                  <a:lnTo>
                    <a:pt x="0" y="50"/>
                  </a:lnTo>
                  <a:lnTo>
                    <a:pt x="60" y="0"/>
                  </a:lnTo>
                  <a:lnTo>
                    <a:pt x="60" y="1004"/>
                  </a:lnTo>
                  <a:lnTo>
                    <a:pt x="0" y="105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5" name="Rectangle 243"/>
            <p:cNvSpPr>
              <a:spLocks noChangeArrowheads="1"/>
            </p:cNvSpPr>
            <p:nvPr/>
          </p:nvSpPr>
          <p:spPr bwMode="auto">
            <a:xfrm>
              <a:off x="5255" y="2919"/>
              <a:ext cx="194" cy="10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6" name="Rectangle 244"/>
            <p:cNvSpPr>
              <a:spLocks noChangeArrowheads="1"/>
            </p:cNvSpPr>
            <p:nvPr/>
          </p:nvSpPr>
          <p:spPr bwMode="auto">
            <a:xfrm>
              <a:off x="5255" y="2919"/>
              <a:ext cx="194" cy="100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7" name="Freeform 245"/>
            <p:cNvSpPr>
              <a:spLocks/>
            </p:cNvSpPr>
            <p:nvPr/>
          </p:nvSpPr>
          <p:spPr bwMode="auto">
            <a:xfrm>
              <a:off x="5255" y="2869"/>
              <a:ext cx="254" cy="50"/>
            </a:xfrm>
            <a:custGeom>
              <a:avLst/>
              <a:gdLst>
                <a:gd name="T0" fmla="*/ 194 w 254"/>
                <a:gd name="T1" fmla="*/ 50 h 50"/>
                <a:gd name="T2" fmla="*/ 254 w 254"/>
                <a:gd name="T3" fmla="*/ 0 h 50"/>
                <a:gd name="T4" fmla="*/ 67 w 254"/>
                <a:gd name="T5" fmla="*/ 0 h 50"/>
                <a:gd name="T6" fmla="*/ 0 w 254"/>
                <a:gd name="T7" fmla="*/ 50 h 50"/>
                <a:gd name="T8" fmla="*/ 194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94" y="50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50"/>
                  </a:lnTo>
                  <a:lnTo>
                    <a:pt x="194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8" name="Freeform 246"/>
            <p:cNvSpPr>
              <a:spLocks/>
            </p:cNvSpPr>
            <p:nvPr/>
          </p:nvSpPr>
          <p:spPr bwMode="auto">
            <a:xfrm>
              <a:off x="5255" y="2869"/>
              <a:ext cx="254" cy="50"/>
            </a:xfrm>
            <a:custGeom>
              <a:avLst/>
              <a:gdLst>
                <a:gd name="T0" fmla="*/ 194 w 254"/>
                <a:gd name="T1" fmla="*/ 50 h 50"/>
                <a:gd name="T2" fmla="*/ 254 w 254"/>
                <a:gd name="T3" fmla="*/ 0 h 50"/>
                <a:gd name="T4" fmla="*/ 67 w 254"/>
                <a:gd name="T5" fmla="*/ 0 h 50"/>
                <a:gd name="T6" fmla="*/ 0 w 254"/>
                <a:gd name="T7" fmla="*/ 50 h 50"/>
                <a:gd name="T8" fmla="*/ 194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94" y="50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50"/>
                  </a:lnTo>
                  <a:lnTo>
                    <a:pt x="194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09" name="Freeform 247"/>
            <p:cNvSpPr>
              <a:spLocks/>
            </p:cNvSpPr>
            <p:nvPr/>
          </p:nvSpPr>
          <p:spPr bwMode="auto">
            <a:xfrm>
              <a:off x="5449" y="2757"/>
              <a:ext cx="60" cy="162"/>
            </a:xfrm>
            <a:custGeom>
              <a:avLst/>
              <a:gdLst>
                <a:gd name="T0" fmla="*/ 0 w 60"/>
                <a:gd name="T1" fmla="*/ 162 h 162"/>
                <a:gd name="T2" fmla="*/ 0 w 60"/>
                <a:gd name="T3" fmla="*/ 50 h 162"/>
                <a:gd name="T4" fmla="*/ 60 w 60"/>
                <a:gd name="T5" fmla="*/ 0 h 162"/>
                <a:gd name="T6" fmla="*/ 60 w 60"/>
                <a:gd name="T7" fmla="*/ 112 h 162"/>
                <a:gd name="T8" fmla="*/ 0 w 60"/>
                <a:gd name="T9" fmla="*/ 16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62"/>
                <a:gd name="T17" fmla="*/ 60 w 60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62">
                  <a:moveTo>
                    <a:pt x="0" y="162"/>
                  </a:moveTo>
                  <a:lnTo>
                    <a:pt x="0" y="50"/>
                  </a:lnTo>
                  <a:lnTo>
                    <a:pt x="60" y="0"/>
                  </a:lnTo>
                  <a:lnTo>
                    <a:pt x="60" y="11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10" name="Rectangle 248"/>
            <p:cNvSpPr>
              <a:spLocks noChangeArrowheads="1"/>
            </p:cNvSpPr>
            <p:nvPr/>
          </p:nvSpPr>
          <p:spPr bwMode="auto">
            <a:xfrm>
              <a:off x="5255" y="2807"/>
              <a:ext cx="194" cy="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11" name="Freeform 249"/>
            <p:cNvSpPr>
              <a:spLocks/>
            </p:cNvSpPr>
            <p:nvPr/>
          </p:nvSpPr>
          <p:spPr bwMode="auto">
            <a:xfrm>
              <a:off x="5255" y="2757"/>
              <a:ext cx="254" cy="50"/>
            </a:xfrm>
            <a:custGeom>
              <a:avLst/>
              <a:gdLst>
                <a:gd name="T0" fmla="*/ 194 w 254"/>
                <a:gd name="T1" fmla="*/ 50 h 50"/>
                <a:gd name="T2" fmla="*/ 254 w 254"/>
                <a:gd name="T3" fmla="*/ 0 h 50"/>
                <a:gd name="T4" fmla="*/ 67 w 254"/>
                <a:gd name="T5" fmla="*/ 0 h 50"/>
                <a:gd name="T6" fmla="*/ 0 w 254"/>
                <a:gd name="T7" fmla="*/ 50 h 50"/>
                <a:gd name="T8" fmla="*/ 194 w 254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50"/>
                <a:gd name="T17" fmla="*/ 254 w 25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50">
                  <a:moveTo>
                    <a:pt x="194" y="50"/>
                  </a:moveTo>
                  <a:lnTo>
                    <a:pt x="254" y="0"/>
                  </a:lnTo>
                  <a:lnTo>
                    <a:pt x="67" y="0"/>
                  </a:lnTo>
                  <a:lnTo>
                    <a:pt x="0" y="50"/>
                  </a:lnTo>
                  <a:lnTo>
                    <a:pt x="194" y="5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12" name="Rectangle 250"/>
            <p:cNvSpPr>
              <a:spLocks noChangeArrowheads="1"/>
            </p:cNvSpPr>
            <p:nvPr/>
          </p:nvSpPr>
          <p:spPr bwMode="auto">
            <a:xfrm>
              <a:off x="5286" y="3281"/>
              <a:ext cx="132" cy="2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13" name="Rectangle 251"/>
            <p:cNvSpPr>
              <a:spLocks noChangeArrowheads="1"/>
            </p:cNvSpPr>
            <p:nvPr/>
          </p:nvSpPr>
          <p:spPr bwMode="auto">
            <a:xfrm rot="-5400000">
              <a:off x="5225" y="3376"/>
              <a:ext cx="2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123,9%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14" name="Rectangle 252"/>
            <p:cNvSpPr>
              <a:spLocks noChangeArrowheads="1"/>
            </p:cNvSpPr>
            <p:nvPr/>
          </p:nvSpPr>
          <p:spPr bwMode="auto">
            <a:xfrm>
              <a:off x="5261" y="2813"/>
              <a:ext cx="2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13,6%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15" name="Line 253"/>
            <p:cNvSpPr>
              <a:spLocks noChangeShapeType="1"/>
            </p:cNvSpPr>
            <p:nvPr/>
          </p:nvSpPr>
          <p:spPr bwMode="auto">
            <a:xfrm flipV="1">
              <a:off x="2222" y="2663"/>
              <a:ext cx="0" cy="13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6" name="Line 254"/>
            <p:cNvSpPr>
              <a:spLocks noChangeShapeType="1"/>
            </p:cNvSpPr>
            <p:nvPr/>
          </p:nvSpPr>
          <p:spPr bwMode="auto">
            <a:xfrm flipH="1">
              <a:off x="2198" y="3966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7" name="Line 255"/>
            <p:cNvSpPr>
              <a:spLocks noChangeShapeType="1"/>
            </p:cNvSpPr>
            <p:nvPr/>
          </p:nvSpPr>
          <p:spPr bwMode="auto">
            <a:xfrm flipH="1">
              <a:off x="2198" y="379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8" name="Line 256"/>
            <p:cNvSpPr>
              <a:spLocks noChangeShapeType="1"/>
            </p:cNvSpPr>
            <p:nvPr/>
          </p:nvSpPr>
          <p:spPr bwMode="auto">
            <a:xfrm flipH="1">
              <a:off x="2198" y="3636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19" name="Line 257"/>
            <p:cNvSpPr>
              <a:spLocks noChangeShapeType="1"/>
            </p:cNvSpPr>
            <p:nvPr/>
          </p:nvSpPr>
          <p:spPr bwMode="auto">
            <a:xfrm flipH="1">
              <a:off x="2198" y="3474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0" name="Line 258"/>
            <p:cNvSpPr>
              <a:spLocks noChangeShapeType="1"/>
            </p:cNvSpPr>
            <p:nvPr/>
          </p:nvSpPr>
          <p:spPr bwMode="auto">
            <a:xfrm flipH="1">
              <a:off x="2198" y="3312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1" name="Line 259"/>
            <p:cNvSpPr>
              <a:spLocks noChangeShapeType="1"/>
            </p:cNvSpPr>
            <p:nvPr/>
          </p:nvSpPr>
          <p:spPr bwMode="auto">
            <a:xfrm flipH="1">
              <a:off x="2198" y="3150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2" name="Line 260"/>
            <p:cNvSpPr>
              <a:spLocks noChangeShapeType="1"/>
            </p:cNvSpPr>
            <p:nvPr/>
          </p:nvSpPr>
          <p:spPr bwMode="auto">
            <a:xfrm flipH="1">
              <a:off x="2198" y="2988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3" name="Line 261"/>
            <p:cNvSpPr>
              <a:spLocks noChangeShapeType="1"/>
            </p:cNvSpPr>
            <p:nvPr/>
          </p:nvSpPr>
          <p:spPr bwMode="auto">
            <a:xfrm flipH="1">
              <a:off x="2198" y="2826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4" name="Line 262"/>
            <p:cNvSpPr>
              <a:spLocks noChangeShapeType="1"/>
            </p:cNvSpPr>
            <p:nvPr/>
          </p:nvSpPr>
          <p:spPr bwMode="auto">
            <a:xfrm flipH="1">
              <a:off x="2198" y="2663"/>
              <a:ext cx="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25" name="Rectangle 263"/>
            <p:cNvSpPr>
              <a:spLocks noChangeArrowheads="1"/>
            </p:cNvSpPr>
            <p:nvPr/>
          </p:nvSpPr>
          <p:spPr bwMode="auto">
            <a:xfrm>
              <a:off x="2029" y="3910"/>
              <a:ext cx="1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26" name="Rectangle 264"/>
            <p:cNvSpPr>
              <a:spLocks noChangeArrowheads="1"/>
            </p:cNvSpPr>
            <p:nvPr/>
          </p:nvSpPr>
          <p:spPr bwMode="auto">
            <a:xfrm>
              <a:off x="1974" y="3742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20%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27" name="Rectangle 265"/>
            <p:cNvSpPr>
              <a:spLocks noChangeArrowheads="1"/>
            </p:cNvSpPr>
            <p:nvPr/>
          </p:nvSpPr>
          <p:spPr bwMode="auto">
            <a:xfrm>
              <a:off x="1974" y="358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40%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28" name="Rectangle 266"/>
            <p:cNvSpPr>
              <a:spLocks noChangeArrowheads="1"/>
            </p:cNvSpPr>
            <p:nvPr/>
          </p:nvSpPr>
          <p:spPr bwMode="auto">
            <a:xfrm>
              <a:off x="1974" y="3418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60%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29" name="Rectangle 267"/>
            <p:cNvSpPr>
              <a:spLocks noChangeArrowheads="1"/>
            </p:cNvSpPr>
            <p:nvPr/>
          </p:nvSpPr>
          <p:spPr bwMode="auto">
            <a:xfrm>
              <a:off x="1974" y="3256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80%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0" name="Rectangle 268"/>
            <p:cNvSpPr>
              <a:spLocks noChangeArrowheads="1"/>
            </p:cNvSpPr>
            <p:nvPr/>
          </p:nvSpPr>
          <p:spPr bwMode="auto">
            <a:xfrm>
              <a:off x="1920" y="3094"/>
              <a:ext cx="26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100%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1" name="Rectangle 269"/>
            <p:cNvSpPr>
              <a:spLocks noChangeArrowheads="1"/>
            </p:cNvSpPr>
            <p:nvPr/>
          </p:nvSpPr>
          <p:spPr bwMode="auto">
            <a:xfrm>
              <a:off x="1920" y="2932"/>
              <a:ext cx="26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120%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2" name="Rectangle 270"/>
            <p:cNvSpPr>
              <a:spLocks noChangeArrowheads="1"/>
            </p:cNvSpPr>
            <p:nvPr/>
          </p:nvSpPr>
          <p:spPr bwMode="auto">
            <a:xfrm>
              <a:off x="1920" y="2769"/>
              <a:ext cx="26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140%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3" name="Rectangle 271"/>
            <p:cNvSpPr>
              <a:spLocks noChangeArrowheads="1"/>
            </p:cNvSpPr>
            <p:nvPr/>
          </p:nvSpPr>
          <p:spPr bwMode="auto">
            <a:xfrm>
              <a:off x="1920" y="2607"/>
              <a:ext cx="26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160%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4" name="Rectangle 272"/>
            <p:cNvSpPr>
              <a:spLocks noChangeArrowheads="1"/>
            </p:cNvSpPr>
            <p:nvPr/>
          </p:nvSpPr>
          <p:spPr bwMode="auto">
            <a:xfrm rot="-5400000">
              <a:off x="1637" y="3223"/>
              <a:ext cx="3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% MAS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35" name="Line 273"/>
            <p:cNvSpPr>
              <a:spLocks noChangeShapeType="1"/>
            </p:cNvSpPr>
            <p:nvPr/>
          </p:nvSpPr>
          <p:spPr bwMode="auto">
            <a:xfrm>
              <a:off x="2268" y="3985"/>
              <a:ext cx="33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6" name="Line 274"/>
            <p:cNvSpPr>
              <a:spLocks noChangeShapeType="1"/>
            </p:cNvSpPr>
            <p:nvPr/>
          </p:nvSpPr>
          <p:spPr bwMode="auto">
            <a:xfrm>
              <a:off x="2222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7" name="Line 275"/>
            <p:cNvSpPr>
              <a:spLocks noChangeShapeType="1"/>
            </p:cNvSpPr>
            <p:nvPr/>
          </p:nvSpPr>
          <p:spPr bwMode="auto">
            <a:xfrm>
              <a:off x="2693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8" name="Line 276"/>
            <p:cNvSpPr>
              <a:spLocks noChangeShapeType="1"/>
            </p:cNvSpPr>
            <p:nvPr/>
          </p:nvSpPr>
          <p:spPr bwMode="auto">
            <a:xfrm>
              <a:off x="3171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39" name="Line 277"/>
            <p:cNvSpPr>
              <a:spLocks noChangeShapeType="1"/>
            </p:cNvSpPr>
            <p:nvPr/>
          </p:nvSpPr>
          <p:spPr bwMode="auto">
            <a:xfrm>
              <a:off x="3642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0" name="Line 278"/>
            <p:cNvSpPr>
              <a:spLocks noChangeShapeType="1"/>
            </p:cNvSpPr>
            <p:nvPr/>
          </p:nvSpPr>
          <p:spPr bwMode="auto">
            <a:xfrm>
              <a:off x="4119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1" name="Line 279"/>
            <p:cNvSpPr>
              <a:spLocks noChangeShapeType="1"/>
            </p:cNvSpPr>
            <p:nvPr/>
          </p:nvSpPr>
          <p:spPr bwMode="auto">
            <a:xfrm>
              <a:off x="4591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2" name="Line 280"/>
            <p:cNvSpPr>
              <a:spLocks noChangeShapeType="1"/>
            </p:cNvSpPr>
            <p:nvPr/>
          </p:nvSpPr>
          <p:spPr bwMode="auto">
            <a:xfrm>
              <a:off x="5068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3" name="Line 281"/>
            <p:cNvSpPr>
              <a:spLocks noChangeShapeType="1"/>
            </p:cNvSpPr>
            <p:nvPr/>
          </p:nvSpPr>
          <p:spPr bwMode="auto">
            <a:xfrm>
              <a:off x="5539" y="3966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44" name="Rectangle 282"/>
            <p:cNvSpPr>
              <a:spLocks noChangeArrowheads="1"/>
            </p:cNvSpPr>
            <p:nvPr/>
          </p:nvSpPr>
          <p:spPr bwMode="auto">
            <a:xfrm>
              <a:off x="2331" y="4010"/>
              <a:ext cx="17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Walk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45" name="Rectangle 283"/>
            <p:cNvSpPr>
              <a:spLocks noChangeArrowheads="1"/>
            </p:cNvSpPr>
            <p:nvPr/>
          </p:nvSpPr>
          <p:spPr bwMode="auto">
            <a:xfrm>
              <a:off x="2708" y="4010"/>
              <a:ext cx="47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Moderate run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46" name="Rectangle 286"/>
            <p:cNvSpPr>
              <a:spLocks noChangeArrowheads="1"/>
            </p:cNvSpPr>
            <p:nvPr/>
          </p:nvSpPr>
          <p:spPr bwMode="auto">
            <a:xfrm>
              <a:off x="3315" y="4019"/>
              <a:ext cx="29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Fast run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47" name="Rectangle 287"/>
            <p:cNvSpPr>
              <a:spLocks noChangeArrowheads="1"/>
            </p:cNvSpPr>
            <p:nvPr/>
          </p:nvSpPr>
          <p:spPr bwMode="auto">
            <a:xfrm>
              <a:off x="3280" y="4116"/>
              <a:ext cx="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48" name="Rectangle 288"/>
            <p:cNvSpPr>
              <a:spLocks noChangeArrowheads="1"/>
            </p:cNvSpPr>
            <p:nvPr/>
          </p:nvSpPr>
          <p:spPr bwMode="auto">
            <a:xfrm>
              <a:off x="3672" y="4010"/>
              <a:ext cx="43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from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49" name="Rectangle 289"/>
            <p:cNvSpPr>
              <a:spLocks noChangeArrowheads="1"/>
            </p:cNvSpPr>
            <p:nvPr/>
          </p:nvSpPr>
          <p:spPr bwMode="auto">
            <a:xfrm>
              <a:off x="3799" y="4116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moving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0" name="Rectangle 290"/>
            <p:cNvSpPr>
              <a:spLocks noChangeArrowheads="1"/>
            </p:cNvSpPr>
            <p:nvPr/>
          </p:nvSpPr>
          <p:spPr bwMode="auto">
            <a:xfrm>
              <a:off x="4153" y="4010"/>
              <a:ext cx="43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from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1" name="Rectangle 291"/>
            <p:cNvSpPr>
              <a:spLocks noChangeArrowheads="1"/>
            </p:cNvSpPr>
            <p:nvPr/>
          </p:nvSpPr>
          <p:spPr bwMode="auto">
            <a:xfrm>
              <a:off x="4138" y="4116"/>
              <a:ext cx="4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standard start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2" name="Rectangle 292"/>
            <p:cNvSpPr>
              <a:spLocks noChangeArrowheads="1"/>
            </p:cNvSpPr>
            <p:nvPr/>
          </p:nvSpPr>
          <p:spPr bwMode="auto">
            <a:xfrm>
              <a:off x="4641" y="4010"/>
              <a:ext cx="43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after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3" name="Rectangle 293"/>
            <p:cNvSpPr>
              <a:spLocks noChangeArrowheads="1"/>
            </p:cNvSpPr>
            <p:nvPr/>
          </p:nvSpPr>
          <p:spPr bwMode="auto">
            <a:xfrm>
              <a:off x="4718" y="4116"/>
              <a:ext cx="30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direction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4" name="Rectangle 294"/>
            <p:cNvSpPr>
              <a:spLocks noChangeArrowheads="1"/>
            </p:cNvSpPr>
            <p:nvPr/>
          </p:nvSpPr>
          <p:spPr bwMode="auto">
            <a:xfrm>
              <a:off x="4731" y="4224"/>
              <a:ext cx="26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change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5" name="Rectangle 295"/>
            <p:cNvSpPr>
              <a:spLocks noChangeArrowheads="1"/>
            </p:cNvSpPr>
            <p:nvPr/>
          </p:nvSpPr>
          <p:spPr bwMode="auto">
            <a:xfrm>
              <a:off x="5092" y="4010"/>
              <a:ext cx="41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Sprints with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6" name="Rectangle 296"/>
            <p:cNvSpPr>
              <a:spLocks noChangeArrowheads="1"/>
            </p:cNvSpPr>
            <p:nvPr/>
          </p:nvSpPr>
          <p:spPr bwMode="auto">
            <a:xfrm>
              <a:off x="5207" y="4116"/>
              <a:ext cx="12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ball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7" name="Rectangle 297"/>
            <p:cNvSpPr>
              <a:spLocks noChangeArrowheads="1"/>
            </p:cNvSpPr>
            <p:nvPr/>
          </p:nvSpPr>
          <p:spPr bwMode="auto">
            <a:xfrm>
              <a:off x="2198" y="2289"/>
              <a:ext cx="24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Bookman Old Style" pitchFamily="-72" charset="0"/>
                  <a:ea typeface="Arial" pitchFamily="-72" charset="0"/>
                  <a:cs typeface="Arial" pitchFamily="-72" charset="0"/>
                </a:rPr>
                <a:t>Run intensity during a match (% MAS)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58" name="Rectangle 298"/>
            <p:cNvSpPr>
              <a:spLocks noChangeArrowheads="1"/>
            </p:cNvSpPr>
            <p:nvPr/>
          </p:nvSpPr>
          <p:spPr bwMode="auto">
            <a:xfrm>
              <a:off x="4882" y="2258"/>
              <a:ext cx="814" cy="23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59" name="Rectangle 299"/>
            <p:cNvSpPr>
              <a:spLocks noChangeArrowheads="1"/>
            </p:cNvSpPr>
            <p:nvPr/>
          </p:nvSpPr>
          <p:spPr bwMode="auto">
            <a:xfrm>
              <a:off x="4953" y="2302"/>
              <a:ext cx="36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0" name="Rectangle 300"/>
            <p:cNvSpPr>
              <a:spLocks noChangeArrowheads="1"/>
            </p:cNvSpPr>
            <p:nvPr/>
          </p:nvSpPr>
          <p:spPr bwMode="auto">
            <a:xfrm>
              <a:off x="5038" y="2277"/>
              <a:ext cx="58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Standard deviaton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61" name="Rectangle 301"/>
            <p:cNvSpPr>
              <a:spLocks noChangeArrowheads="1"/>
            </p:cNvSpPr>
            <p:nvPr/>
          </p:nvSpPr>
          <p:spPr bwMode="auto">
            <a:xfrm>
              <a:off x="4953" y="2400"/>
              <a:ext cx="36" cy="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1162" name="Rectangle 303"/>
            <p:cNvSpPr>
              <a:spLocks noChangeArrowheads="1"/>
            </p:cNvSpPr>
            <p:nvPr/>
          </p:nvSpPr>
          <p:spPr bwMode="auto">
            <a:xfrm>
              <a:off x="5045" y="2387"/>
              <a:ext cx="2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a typeface="Arial" pitchFamily="-72" charset="0"/>
                  <a:cs typeface="Arial" pitchFamily="-72" charset="0"/>
                </a:rPr>
                <a:t>Average</a:t>
              </a:r>
              <a:endParaRPr lang="en-US" sz="1800">
                <a:ea typeface="Arial" pitchFamily="-72" charset="0"/>
                <a:cs typeface="Arial" pitchFamily="-72" charset="0"/>
              </a:endParaRPr>
            </a:p>
          </p:txBody>
        </p:sp>
        <p:sp>
          <p:nvSpPr>
            <p:cNvPr id="171163" name="Rectangle 304"/>
            <p:cNvSpPr>
              <a:spLocks noChangeArrowheads="1"/>
            </p:cNvSpPr>
            <p:nvPr/>
          </p:nvSpPr>
          <p:spPr bwMode="auto">
            <a:xfrm>
              <a:off x="1358" y="2258"/>
              <a:ext cx="4683" cy="20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ZoneTexte 1"/>
          <p:cNvSpPr txBox="1">
            <a:spLocks noChangeArrowheads="1"/>
          </p:cNvSpPr>
          <p:nvPr/>
        </p:nvSpPr>
        <p:spPr bwMode="auto">
          <a:xfrm>
            <a:off x="1029572" y="2203231"/>
            <a:ext cx="66910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ARE THERE BENCHMARKS FOR COMPARING</a:t>
            </a:r>
            <a:endParaRPr lang="fr-FR" sz="28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FOOTBALLERS WHO HAVE BEEN TESTED?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ZoneTexte 9"/>
          <p:cNvSpPr txBox="1">
            <a:spLocks noChangeArrowheads="1"/>
          </p:cNvSpPr>
          <p:nvPr/>
        </p:nvSpPr>
        <p:spPr bwMode="auto">
          <a:xfrm>
            <a:off x="160338" y="115888"/>
            <a:ext cx="9037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SCALE OF MAXIMUM AEROBIC SPEED (MAS) </a:t>
            </a:r>
            <a:r>
              <a:rPr lang="fr-FR" sz="20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FOR </a:t>
            </a:r>
            <a: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STRIKERS</a:t>
            </a:r>
          </a:p>
        </p:txBody>
      </p:sp>
      <p:grpSp>
        <p:nvGrpSpPr>
          <p:cNvPr id="173058" name="Group 4"/>
          <p:cNvGrpSpPr>
            <a:grpSpLocks noChangeAspect="1"/>
          </p:cNvGrpSpPr>
          <p:nvPr/>
        </p:nvGrpSpPr>
        <p:grpSpPr bwMode="auto">
          <a:xfrm>
            <a:off x="23813" y="1054100"/>
            <a:ext cx="9140825" cy="5815013"/>
            <a:chOff x="15" y="664"/>
            <a:chExt cx="5758" cy="3663"/>
          </a:xfrm>
        </p:grpSpPr>
        <p:sp>
          <p:nvSpPr>
            <p:cNvPr id="17305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" y="671"/>
              <a:ext cx="5744" cy="3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3060" name="Group 205"/>
            <p:cNvGrpSpPr>
              <a:grpSpLocks/>
            </p:cNvGrpSpPr>
            <p:nvPr/>
          </p:nvGrpSpPr>
          <p:grpSpPr bwMode="auto">
            <a:xfrm>
              <a:off x="22" y="671"/>
              <a:ext cx="5744" cy="3649"/>
              <a:chOff x="22" y="671"/>
              <a:chExt cx="5744" cy="3649"/>
            </a:xfrm>
          </p:grpSpPr>
          <p:sp>
            <p:nvSpPr>
              <p:cNvPr id="173326" name="Rectangle 5"/>
              <p:cNvSpPr>
                <a:spLocks noChangeArrowheads="1"/>
              </p:cNvSpPr>
              <p:nvPr/>
            </p:nvSpPr>
            <p:spPr bwMode="auto">
              <a:xfrm>
                <a:off x="22" y="671"/>
                <a:ext cx="5744" cy="32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7" name="Rectangle 6"/>
              <p:cNvSpPr>
                <a:spLocks noChangeArrowheads="1"/>
              </p:cNvSpPr>
              <p:nvPr/>
            </p:nvSpPr>
            <p:spPr bwMode="auto">
              <a:xfrm>
                <a:off x="22" y="992"/>
                <a:ext cx="788" cy="6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8" name="Rectangle 7"/>
              <p:cNvSpPr>
                <a:spLocks noChangeArrowheads="1"/>
              </p:cNvSpPr>
              <p:nvPr/>
            </p:nvSpPr>
            <p:spPr bwMode="auto">
              <a:xfrm>
                <a:off x="803" y="992"/>
                <a:ext cx="4182" cy="642"/>
              </a:xfrm>
              <a:prstGeom prst="rect">
                <a:avLst/>
              </a:prstGeom>
              <a:solidFill>
                <a:srgbClr val="E4DF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9" name="Rectangle 8"/>
              <p:cNvSpPr>
                <a:spLocks noChangeArrowheads="1"/>
              </p:cNvSpPr>
              <p:nvPr/>
            </p:nvSpPr>
            <p:spPr bwMode="auto">
              <a:xfrm>
                <a:off x="4978" y="992"/>
                <a:ext cx="788" cy="6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0" name="Rectangle 9"/>
              <p:cNvSpPr>
                <a:spLocks noChangeArrowheads="1"/>
              </p:cNvSpPr>
              <p:nvPr/>
            </p:nvSpPr>
            <p:spPr bwMode="auto">
              <a:xfrm>
                <a:off x="22" y="1627"/>
                <a:ext cx="788" cy="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1" name="Rectangle 10"/>
              <p:cNvSpPr>
                <a:spLocks noChangeArrowheads="1"/>
              </p:cNvSpPr>
              <p:nvPr/>
            </p:nvSpPr>
            <p:spPr bwMode="auto">
              <a:xfrm>
                <a:off x="803" y="1627"/>
                <a:ext cx="4182" cy="635"/>
              </a:xfrm>
              <a:prstGeom prst="rect">
                <a:avLst/>
              </a:prstGeom>
              <a:solidFill>
                <a:srgbClr val="CCC0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2" name="Rectangle 11"/>
              <p:cNvSpPr>
                <a:spLocks noChangeArrowheads="1"/>
              </p:cNvSpPr>
              <p:nvPr/>
            </p:nvSpPr>
            <p:spPr bwMode="auto">
              <a:xfrm>
                <a:off x="4978" y="1627"/>
                <a:ext cx="788" cy="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3" name="Rectangle 12"/>
              <p:cNvSpPr>
                <a:spLocks noChangeArrowheads="1"/>
              </p:cNvSpPr>
              <p:nvPr/>
            </p:nvSpPr>
            <p:spPr bwMode="auto">
              <a:xfrm>
                <a:off x="22" y="2255"/>
                <a:ext cx="788" cy="32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4" name="Rectangle 13"/>
              <p:cNvSpPr>
                <a:spLocks noChangeArrowheads="1"/>
              </p:cNvSpPr>
              <p:nvPr/>
            </p:nvSpPr>
            <p:spPr bwMode="auto">
              <a:xfrm>
                <a:off x="803" y="2255"/>
                <a:ext cx="4182" cy="328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5" name="Rectangle 14"/>
              <p:cNvSpPr>
                <a:spLocks noChangeArrowheads="1"/>
              </p:cNvSpPr>
              <p:nvPr/>
            </p:nvSpPr>
            <p:spPr bwMode="auto">
              <a:xfrm>
                <a:off x="4978" y="2255"/>
                <a:ext cx="788" cy="32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6" name="Rectangle 15"/>
              <p:cNvSpPr>
                <a:spLocks noChangeArrowheads="1"/>
              </p:cNvSpPr>
              <p:nvPr/>
            </p:nvSpPr>
            <p:spPr bwMode="auto">
              <a:xfrm>
                <a:off x="22" y="2576"/>
                <a:ext cx="5744" cy="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7" name="Rectangle 16"/>
              <p:cNvSpPr>
                <a:spLocks noChangeArrowheads="1"/>
              </p:cNvSpPr>
              <p:nvPr/>
            </p:nvSpPr>
            <p:spPr bwMode="auto">
              <a:xfrm>
                <a:off x="22" y="2729"/>
                <a:ext cx="788" cy="32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8" name="Rectangle 17"/>
              <p:cNvSpPr>
                <a:spLocks noChangeArrowheads="1"/>
              </p:cNvSpPr>
              <p:nvPr/>
            </p:nvSpPr>
            <p:spPr bwMode="auto">
              <a:xfrm>
                <a:off x="803" y="2729"/>
                <a:ext cx="4182" cy="328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39" name="Rectangle 18"/>
              <p:cNvSpPr>
                <a:spLocks noChangeArrowheads="1"/>
              </p:cNvSpPr>
              <p:nvPr/>
            </p:nvSpPr>
            <p:spPr bwMode="auto">
              <a:xfrm>
                <a:off x="4978" y="2729"/>
                <a:ext cx="788" cy="32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0" name="Rectangle 19"/>
              <p:cNvSpPr>
                <a:spLocks noChangeArrowheads="1"/>
              </p:cNvSpPr>
              <p:nvPr/>
            </p:nvSpPr>
            <p:spPr bwMode="auto">
              <a:xfrm>
                <a:off x="22" y="3050"/>
                <a:ext cx="788" cy="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1" name="Rectangle 20"/>
              <p:cNvSpPr>
                <a:spLocks noChangeArrowheads="1"/>
              </p:cNvSpPr>
              <p:nvPr/>
            </p:nvSpPr>
            <p:spPr bwMode="auto">
              <a:xfrm>
                <a:off x="803" y="3050"/>
                <a:ext cx="4182" cy="635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2" name="Rectangle 21"/>
              <p:cNvSpPr>
                <a:spLocks noChangeArrowheads="1"/>
              </p:cNvSpPr>
              <p:nvPr/>
            </p:nvSpPr>
            <p:spPr bwMode="auto">
              <a:xfrm>
                <a:off x="4978" y="3050"/>
                <a:ext cx="788" cy="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3" name="Rectangle 22"/>
              <p:cNvSpPr>
                <a:spLocks noChangeArrowheads="1"/>
              </p:cNvSpPr>
              <p:nvPr/>
            </p:nvSpPr>
            <p:spPr bwMode="auto">
              <a:xfrm>
                <a:off x="22" y="3678"/>
                <a:ext cx="788" cy="6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4" name="Rectangle 23"/>
              <p:cNvSpPr>
                <a:spLocks noChangeArrowheads="1"/>
              </p:cNvSpPr>
              <p:nvPr/>
            </p:nvSpPr>
            <p:spPr bwMode="auto">
              <a:xfrm>
                <a:off x="803" y="3678"/>
                <a:ext cx="4182" cy="64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5" name="Rectangle 24"/>
              <p:cNvSpPr>
                <a:spLocks noChangeArrowheads="1"/>
              </p:cNvSpPr>
              <p:nvPr/>
            </p:nvSpPr>
            <p:spPr bwMode="auto">
              <a:xfrm>
                <a:off x="4978" y="3678"/>
                <a:ext cx="788" cy="6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46" name="Rectangle 25"/>
              <p:cNvSpPr>
                <a:spLocks noChangeArrowheads="1"/>
              </p:cNvSpPr>
              <p:nvPr/>
            </p:nvSpPr>
            <p:spPr bwMode="auto">
              <a:xfrm>
                <a:off x="204" y="686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47" name="Rectangle 26"/>
              <p:cNvSpPr>
                <a:spLocks noChangeArrowheads="1"/>
              </p:cNvSpPr>
              <p:nvPr/>
            </p:nvSpPr>
            <p:spPr bwMode="auto">
              <a:xfrm>
                <a:off x="5160" y="686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48" name="Rectangle 27"/>
              <p:cNvSpPr>
                <a:spLocks noChangeArrowheads="1"/>
              </p:cNvSpPr>
              <p:nvPr/>
            </p:nvSpPr>
            <p:spPr bwMode="auto">
              <a:xfrm>
                <a:off x="110" y="846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49" name="Rectangle 28"/>
              <p:cNvSpPr>
                <a:spLocks noChangeArrowheads="1"/>
              </p:cNvSpPr>
              <p:nvPr/>
            </p:nvSpPr>
            <p:spPr bwMode="auto">
              <a:xfrm>
                <a:off x="942" y="846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13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0" name="Rectangle 29"/>
              <p:cNvSpPr>
                <a:spLocks noChangeArrowheads="1"/>
              </p:cNvSpPr>
              <p:nvPr/>
            </p:nvSpPr>
            <p:spPr bwMode="auto">
              <a:xfrm>
                <a:off x="1525" y="846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14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1" name="Rectangle 30"/>
              <p:cNvSpPr>
                <a:spLocks noChangeArrowheads="1"/>
              </p:cNvSpPr>
              <p:nvPr/>
            </p:nvSpPr>
            <p:spPr bwMode="auto">
              <a:xfrm>
                <a:off x="2109" y="846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15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2" name="Rectangle 31"/>
              <p:cNvSpPr>
                <a:spLocks noChangeArrowheads="1"/>
              </p:cNvSpPr>
              <p:nvPr/>
            </p:nvSpPr>
            <p:spPr bwMode="auto">
              <a:xfrm>
                <a:off x="2679" y="846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16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3" name="Rectangle 32"/>
              <p:cNvSpPr>
                <a:spLocks noChangeArrowheads="1"/>
              </p:cNvSpPr>
              <p:nvPr/>
            </p:nvSpPr>
            <p:spPr bwMode="auto">
              <a:xfrm>
                <a:off x="3277" y="846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17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4" name="Rectangle 33"/>
              <p:cNvSpPr>
                <a:spLocks noChangeArrowheads="1"/>
              </p:cNvSpPr>
              <p:nvPr/>
            </p:nvSpPr>
            <p:spPr bwMode="auto">
              <a:xfrm>
                <a:off x="3846" y="846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18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5" name="Rectangle 34"/>
              <p:cNvSpPr>
                <a:spLocks noChangeArrowheads="1"/>
              </p:cNvSpPr>
              <p:nvPr/>
            </p:nvSpPr>
            <p:spPr bwMode="auto">
              <a:xfrm>
                <a:off x="4379" y="846"/>
                <a:ext cx="43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  19 yo+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6" name="Rectangle 35"/>
              <p:cNvSpPr>
                <a:spLocks noChangeArrowheads="1"/>
              </p:cNvSpPr>
              <p:nvPr/>
            </p:nvSpPr>
            <p:spPr bwMode="auto">
              <a:xfrm>
                <a:off x="5087" y="846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7" name="Rectangle 36"/>
              <p:cNvSpPr>
                <a:spLocks noChangeArrowheads="1"/>
              </p:cNvSpPr>
              <p:nvPr/>
            </p:nvSpPr>
            <p:spPr bwMode="auto">
              <a:xfrm>
                <a:off x="358" y="100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8" name="Rectangle 37"/>
              <p:cNvSpPr>
                <a:spLocks noChangeArrowheads="1"/>
              </p:cNvSpPr>
              <p:nvPr/>
            </p:nvSpPr>
            <p:spPr bwMode="auto">
              <a:xfrm>
                <a:off x="1007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59" name="Rectangle 38"/>
              <p:cNvSpPr>
                <a:spLocks noChangeArrowheads="1"/>
              </p:cNvSpPr>
              <p:nvPr/>
            </p:nvSpPr>
            <p:spPr bwMode="auto">
              <a:xfrm>
                <a:off x="1591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0" name="Rectangle 39"/>
              <p:cNvSpPr>
                <a:spLocks noChangeArrowheads="1"/>
              </p:cNvSpPr>
              <p:nvPr/>
            </p:nvSpPr>
            <p:spPr bwMode="auto">
              <a:xfrm>
                <a:off x="2175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1" name="Rectangle 40"/>
              <p:cNvSpPr>
                <a:spLocks noChangeArrowheads="1"/>
              </p:cNvSpPr>
              <p:nvPr/>
            </p:nvSpPr>
            <p:spPr bwMode="auto">
              <a:xfrm>
                <a:off x="2759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2" name="Rectangle 41"/>
              <p:cNvSpPr>
                <a:spLocks noChangeArrowheads="1"/>
              </p:cNvSpPr>
              <p:nvPr/>
            </p:nvSpPr>
            <p:spPr bwMode="auto">
              <a:xfrm>
                <a:off x="3343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3" name="Rectangle 42"/>
              <p:cNvSpPr>
                <a:spLocks noChangeArrowheads="1"/>
              </p:cNvSpPr>
              <p:nvPr/>
            </p:nvSpPr>
            <p:spPr bwMode="auto">
              <a:xfrm>
                <a:off x="3927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4" name="Rectangle 43"/>
              <p:cNvSpPr>
                <a:spLocks noChangeArrowheads="1"/>
              </p:cNvSpPr>
              <p:nvPr/>
            </p:nvSpPr>
            <p:spPr bwMode="auto">
              <a:xfrm>
                <a:off x="4554" y="1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5" name="Rectangle 44"/>
              <p:cNvSpPr>
                <a:spLocks noChangeArrowheads="1"/>
              </p:cNvSpPr>
              <p:nvPr/>
            </p:nvSpPr>
            <p:spPr bwMode="auto">
              <a:xfrm>
                <a:off x="5313" y="100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6" name="Rectangle 45"/>
              <p:cNvSpPr>
                <a:spLocks noChangeArrowheads="1"/>
              </p:cNvSpPr>
              <p:nvPr/>
            </p:nvSpPr>
            <p:spPr bwMode="auto">
              <a:xfrm>
                <a:off x="358" y="116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7" name="Rectangle 46"/>
              <p:cNvSpPr>
                <a:spLocks noChangeArrowheads="1"/>
              </p:cNvSpPr>
              <p:nvPr/>
            </p:nvSpPr>
            <p:spPr bwMode="auto">
              <a:xfrm>
                <a:off x="1007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8" name="Rectangle 47"/>
              <p:cNvSpPr>
                <a:spLocks noChangeArrowheads="1"/>
              </p:cNvSpPr>
              <p:nvPr/>
            </p:nvSpPr>
            <p:spPr bwMode="auto">
              <a:xfrm>
                <a:off x="1591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69" name="Rectangle 48"/>
              <p:cNvSpPr>
                <a:spLocks noChangeArrowheads="1"/>
              </p:cNvSpPr>
              <p:nvPr/>
            </p:nvSpPr>
            <p:spPr bwMode="auto">
              <a:xfrm>
                <a:off x="2175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0" name="Rectangle 49"/>
              <p:cNvSpPr>
                <a:spLocks noChangeArrowheads="1"/>
              </p:cNvSpPr>
              <p:nvPr/>
            </p:nvSpPr>
            <p:spPr bwMode="auto">
              <a:xfrm>
                <a:off x="2759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1" name="Rectangle 50"/>
              <p:cNvSpPr>
                <a:spLocks noChangeArrowheads="1"/>
              </p:cNvSpPr>
              <p:nvPr/>
            </p:nvSpPr>
            <p:spPr bwMode="auto">
              <a:xfrm>
                <a:off x="3343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2" name="Rectangle 51"/>
              <p:cNvSpPr>
                <a:spLocks noChangeArrowheads="1"/>
              </p:cNvSpPr>
              <p:nvPr/>
            </p:nvSpPr>
            <p:spPr bwMode="auto">
              <a:xfrm>
                <a:off x="3927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3" name="Rectangle 52"/>
              <p:cNvSpPr>
                <a:spLocks noChangeArrowheads="1"/>
              </p:cNvSpPr>
              <p:nvPr/>
            </p:nvSpPr>
            <p:spPr bwMode="auto">
              <a:xfrm>
                <a:off x="4554" y="118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4" name="Rectangle 53"/>
              <p:cNvSpPr>
                <a:spLocks noChangeArrowheads="1"/>
              </p:cNvSpPr>
              <p:nvPr/>
            </p:nvSpPr>
            <p:spPr bwMode="auto">
              <a:xfrm>
                <a:off x="5313" y="116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5" name="Rectangle 54"/>
              <p:cNvSpPr>
                <a:spLocks noChangeArrowheads="1"/>
              </p:cNvSpPr>
              <p:nvPr/>
            </p:nvSpPr>
            <p:spPr bwMode="auto">
              <a:xfrm>
                <a:off x="358" y="132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6" name="Rectangle 55"/>
              <p:cNvSpPr>
                <a:spLocks noChangeArrowheads="1"/>
              </p:cNvSpPr>
              <p:nvPr/>
            </p:nvSpPr>
            <p:spPr bwMode="auto">
              <a:xfrm>
                <a:off x="1007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7" name="Rectangle 56"/>
              <p:cNvSpPr>
                <a:spLocks noChangeArrowheads="1"/>
              </p:cNvSpPr>
              <p:nvPr/>
            </p:nvSpPr>
            <p:spPr bwMode="auto">
              <a:xfrm>
                <a:off x="1591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8" name="Rectangle 57"/>
              <p:cNvSpPr>
                <a:spLocks noChangeArrowheads="1"/>
              </p:cNvSpPr>
              <p:nvPr/>
            </p:nvSpPr>
            <p:spPr bwMode="auto">
              <a:xfrm>
                <a:off x="2175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79" name="Rectangle 58"/>
              <p:cNvSpPr>
                <a:spLocks noChangeArrowheads="1"/>
              </p:cNvSpPr>
              <p:nvPr/>
            </p:nvSpPr>
            <p:spPr bwMode="auto">
              <a:xfrm>
                <a:off x="2759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0" name="Rectangle 59"/>
              <p:cNvSpPr>
                <a:spLocks noChangeArrowheads="1"/>
              </p:cNvSpPr>
              <p:nvPr/>
            </p:nvSpPr>
            <p:spPr bwMode="auto">
              <a:xfrm>
                <a:off x="3343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1" name="Rectangle 60"/>
              <p:cNvSpPr>
                <a:spLocks noChangeArrowheads="1"/>
              </p:cNvSpPr>
              <p:nvPr/>
            </p:nvSpPr>
            <p:spPr bwMode="auto">
              <a:xfrm>
                <a:off x="3927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2" name="Rectangle 61"/>
              <p:cNvSpPr>
                <a:spLocks noChangeArrowheads="1"/>
              </p:cNvSpPr>
              <p:nvPr/>
            </p:nvSpPr>
            <p:spPr bwMode="auto">
              <a:xfrm>
                <a:off x="4554" y="13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3" name="Rectangle 62"/>
              <p:cNvSpPr>
                <a:spLocks noChangeArrowheads="1"/>
              </p:cNvSpPr>
              <p:nvPr/>
            </p:nvSpPr>
            <p:spPr bwMode="auto">
              <a:xfrm>
                <a:off x="5313" y="132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4" name="Rectangle 63"/>
              <p:cNvSpPr>
                <a:spLocks noChangeArrowheads="1"/>
              </p:cNvSpPr>
              <p:nvPr/>
            </p:nvSpPr>
            <p:spPr bwMode="auto">
              <a:xfrm>
                <a:off x="358" y="148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5" name="Rectangle 64"/>
              <p:cNvSpPr>
                <a:spLocks noChangeArrowheads="1"/>
              </p:cNvSpPr>
              <p:nvPr/>
            </p:nvSpPr>
            <p:spPr bwMode="auto">
              <a:xfrm>
                <a:off x="1007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6" name="Rectangle 65"/>
              <p:cNvSpPr>
                <a:spLocks noChangeArrowheads="1"/>
              </p:cNvSpPr>
              <p:nvPr/>
            </p:nvSpPr>
            <p:spPr bwMode="auto">
              <a:xfrm>
                <a:off x="1591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7" name="Rectangle 66"/>
              <p:cNvSpPr>
                <a:spLocks noChangeArrowheads="1"/>
              </p:cNvSpPr>
              <p:nvPr/>
            </p:nvSpPr>
            <p:spPr bwMode="auto">
              <a:xfrm>
                <a:off x="2175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8" name="Rectangle 67"/>
              <p:cNvSpPr>
                <a:spLocks noChangeArrowheads="1"/>
              </p:cNvSpPr>
              <p:nvPr/>
            </p:nvSpPr>
            <p:spPr bwMode="auto">
              <a:xfrm>
                <a:off x="2759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89" name="Rectangle 68"/>
              <p:cNvSpPr>
                <a:spLocks noChangeArrowheads="1"/>
              </p:cNvSpPr>
              <p:nvPr/>
            </p:nvSpPr>
            <p:spPr bwMode="auto">
              <a:xfrm>
                <a:off x="3343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0" name="Rectangle 69"/>
              <p:cNvSpPr>
                <a:spLocks noChangeArrowheads="1"/>
              </p:cNvSpPr>
              <p:nvPr/>
            </p:nvSpPr>
            <p:spPr bwMode="auto">
              <a:xfrm>
                <a:off x="3927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1" name="Rectangle 70"/>
              <p:cNvSpPr>
                <a:spLocks noChangeArrowheads="1"/>
              </p:cNvSpPr>
              <p:nvPr/>
            </p:nvSpPr>
            <p:spPr bwMode="auto">
              <a:xfrm>
                <a:off x="4554" y="149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2" name="Rectangle 71"/>
              <p:cNvSpPr>
                <a:spLocks noChangeArrowheads="1"/>
              </p:cNvSpPr>
              <p:nvPr/>
            </p:nvSpPr>
            <p:spPr bwMode="auto">
              <a:xfrm>
                <a:off x="5313" y="148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3" name="Rectangle 72"/>
              <p:cNvSpPr>
                <a:spLocks noChangeArrowheads="1"/>
              </p:cNvSpPr>
              <p:nvPr/>
            </p:nvSpPr>
            <p:spPr bwMode="auto">
              <a:xfrm>
                <a:off x="358" y="164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4" name="Rectangle 73"/>
              <p:cNvSpPr>
                <a:spLocks noChangeArrowheads="1"/>
              </p:cNvSpPr>
              <p:nvPr/>
            </p:nvSpPr>
            <p:spPr bwMode="auto">
              <a:xfrm>
                <a:off x="1007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5" name="Rectangle 74"/>
              <p:cNvSpPr>
                <a:spLocks noChangeArrowheads="1"/>
              </p:cNvSpPr>
              <p:nvPr/>
            </p:nvSpPr>
            <p:spPr bwMode="auto">
              <a:xfrm>
                <a:off x="1591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6" name="Rectangle 75"/>
              <p:cNvSpPr>
                <a:spLocks noChangeArrowheads="1"/>
              </p:cNvSpPr>
              <p:nvPr/>
            </p:nvSpPr>
            <p:spPr bwMode="auto">
              <a:xfrm>
                <a:off x="2175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7" name="Rectangle 76"/>
              <p:cNvSpPr>
                <a:spLocks noChangeArrowheads="1"/>
              </p:cNvSpPr>
              <p:nvPr/>
            </p:nvSpPr>
            <p:spPr bwMode="auto">
              <a:xfrm>
                <a:off x="2759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8" name="Rectangle 77"/>
              <p:cNvSpPr>
                <a:spLocks noChangeArrowheads="1"/>
              </p:cNvSpPr>
              <p:nvPr/>
            </p:nvSpPr>
            <p:spPr bwMode="auto">
              <a:xfrm>
                <a:off x="3343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399" name="Rectangle 78"/>
              <p:cNvSpPr>
                <a:spLocks noChangeArrowheads="1"/>
              </p:cNvSpPr>
              <p:nvPr/>
            </p:nvSpPr>
            <p:spPr bwMode="auto">
              <a:xfrm>
                <a:off x="3927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0" name="Rectangle 79"/>
              <p:cNvSpPr>
                <a:spLocks noChangeArrowheads="1"/>
              </p:cNvSpPr>
              <p:nvPr/>
            </p:nvSpPr>
            <p:spPr bwMode="auto">
              <a:xfrm>
                <a:off x="4554" y="16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1" name="Rectangle 80"/>
              <p:cNvSpPr>
                <a:spLocks noChangeArrowheads="1"/>
              </p:cNvSpPr>
              <p:nvPr/>
            </p:nvSpPr>
            <p:spPr bwMode="auto">
              <a:xfrm>
                <a:off x="5313" y="164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2" name="Rectangle 81"/>
              <p:cNvSpPr>
                <a:spLocks noChangeArrowheads="1"/>
              </p:cNvSpPr>
              <p:nvPr/>
            </p:nvSpPr>
            <p:spPr bwMode="auto">
              <a:xfrm>
                <a:off x="358" y="17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3" name="Rectangle 82"/>
              <p:cNvSpPr>
                <a:spLocks noChangeArrowheads="1"/>
              </p:cNvSpPr>
              <p:nvPr/>
            </p:nvSpPr>
            <p:spPr bwMode="auto">
              <a:xfrm>
                <a:off x="1007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4" name="Rectangle 83"/>
              <p:cNvSpPr>
                <a:spLocks noChangeArrowheads="1"/>
              </p:cNvSpPr>
              <p:nvPr/>
            </p:nvSpPr>
            <p:spPr bwMode="auto">
              <a:xfrm>
                <a:off x="1591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5" name="Rectangle 84"/>
              <p:cNvSpPr>
                <a:spLocks noChangeArrowheads="1"/>
              </p:cNvSpPr>
              <p:nvPr/>
            </p:nvSpPr>
            <p:spPr bwMode="auto">
              <a:xfrm>
                <a:off x="2175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6" name="Rectangle 85"/>
              <p:cNvSpPr>
                <a:spLocks noChangeArrowheads="1"/>
              </p:cNvSpPr>
              <p:nvPr/>
            </p:nvSpPr>
            <p:spPr bwMode="auto">
              <a:xfrm>
                <a:off x="2759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7" name="Rectangle 86"/>
              <p:cNvSpPr>
                <a:spLocks noChangeArrowheads="1"/>
              </p:cNvSpPr>
              <p:nvPr/>
            </p:nvSpPr>
            <p:spPr bwMode="auto">
              <a:xfrm>
                <a:off x="3343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8" name="Rectangle 87"/>
              <p:cNvSpPr>
                <a:spLocks noChangeArrowheads="1"/>
              </p:cNvSpPr>
              <p:nvPr/>
            </p:nvSpPr>
            <p:spPr bwMode="auto">
              <a:xfrm>
                <a:off x="3927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09" name="Rectangle 88"/>
              <p:cNvSpPr>
                <a:spLocks noChangeArrowheads="1"/>
              </p:cNvSpPr>
              <p:nvPr/>
            </p:nvSpPr>
            <p:spPr bwMode="auto">
              <a:xfrm>
                <a:off x="4554" y="18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0" name="Rectangle 89"/>
              <p:cNvSpPr>
                <a:spLocks noChangeArrowheads="1"/>
              </p:cNvSpPr>
              <p:nvPr/>
            </p:nvSpPr>
            <p:spPr bwMode="auto">
              <a:xfrm>
                <a:off x="5313" y="17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1" name="Rectangle 90"/>
              <p:cNvSpPr>
                <a:spLocks noChangeArrowheads="1"/>
              </p:cNvSpPr>
              <p:nvPr/>
            </p:nvSpPr>
            <p:spPr bwMode="auto">
              <a:xfrm>
                <a:off x="358" y="195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2" name="Rectangle 91"/>
              <p:cNvSpPr>
                <a:spLocks noChangeArrowheads="1"/>
              </p:cNvSpPr>
              <p:nvPr/>
            </p:nvSpPr>
            <p:spPr bwMode="auto">
              <a:xfrm>
                <a:off x="1007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3" name="Rectangle 92"/>
              <p:cNvSpPr>
                <a:spLocks noChangeArrowheads="1"/>
              </p:cNvSpPr>
              <p:nvPr/>
            </p:nvSpPr>
            <p:spPr bwMode="auto">
              <a:xfrm>
                <a:off x="1591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4" name="Rectangle 93"/>
              <p:cNvSpPr>
                <a:spLocks noChangeArrowheads="1"/>
              </p:cNvSpPr>
              <p:nvPr/>
            </p:nvSpPr>
            <p:spPr bwMode="auto">
              <a:xfrm>
                <a:off x="2175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5" name="Rectangle 94"/>
              <p:cNvSpPr>
                <a:spLocks noChangeArrowheads="1"/>
              </p:cNvSpPr>
              <p:nvPr/>
            </p:nvSpPr>
            <p:spPr bwMode="auto">
              <a:xfrm>
                <a:off x="2759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6" name="Rectangle 95"/>
              <p:cNvSpPr>
                <a:spLocks noChangeArrowheads="1"/>
              </p:cNvSpPr>
              <p:nvPr/>
            </p:nvSpPr>
            <p:spPr bwMode="auto">
              <a:xfrm>
                <a:off x="3343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7" name="Rectangle 96"/>
              <p:cNvSpPr>
                <a:spLocks noChangeArrowheads="1"/>
              </p:cNvSpPr>
              <p:nvPr/>
            </p:nvSpPr>
            <p:spPr bwMode="auto">
              <a:xfrm>
                <a:off x="3927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8" name="Rectangle 97"/>
              <p:cNvSpPr>
                <a:spLocks noChangeArrowheads="1"/>
              </p:cNvSpPr>
              <p:nvPr/>
            </p:nvSpPr>
            <p:spPr bwMode="auto">
              <a:xfrm>
                <a:off x="4554" y="19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19" name="Rectangle 98"/>
              <p:cNvSpPr>
                <a:spLocks noChangeArrowheads="1"/>
              </p:cNvSpPr>
              <p:nvPr/>
            </p:nvSpPr>
            <p:spPr bwMode="auto">
              <a:xfrm>
                <a:off x="5313" y="195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0" name="Rectangle 99"/>
              <p:cNvSpPr>
                <a:spLocks noChangeArrowheads="1"/>
              </p:cNvSpPr>
              <p:nvPr/>
            </p:nvSpPr>
            <p:spPr bwMode="auto">
              <a:xfrm>
                <a:off x="358" y="211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1" name="Rectangle 100"/>
              <p:cNvSpPr>
                <a:spLocks noChangeArrowheads="1"/>
              </p:cNvSpPr>
              <p:nvPr/>
            </p:nvSpPr>
            <p:spPr bwMode="auto">
              <a:xfrm>
                <a:off x="1007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2" name="Rectangle 101"/>
              <p:cNvSpPr>
                <a:spLocks noChangeArrowheads="1"/>
              </p:cNvSpPr>
              <p:nvPr/>
            </p:nvSpPr>
            <p:spPr bwMode="auto">
              <a:xfrm>
                <a:off x="1591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3" name="Rectangle 102"/>
              <p:cNvSpPr>
                <a:spLocks noChangeArrowheads="1"/>
              </p:cNvSpPr>
              <p:nvPr/>
            </p:nvSpPr>
            <p:spPr bwMode="auto">
              <a:xfrm>
                <a:off x="2175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4" name="Rectangle 103"/>
              <p:cNvSpPr>
                <a:spLocks noChangeArrowheads="1"/>
              </p:cNvSpPr>
              <p:nvPr/>
            </p:nvSpPr>
            <p:spPr bwMode="auto">
              <a:xfrm>
                <a:off x="2759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5" name="Rectangle 104"/>
              <p:cNvSpPr>
                <a:spLocks noChangeArrowheads="1"/>
              </p:cNvSpPr>
              <p:nvPr/>
            </p:nvSpPr>
            <p:spPr bwMode="auto">
              <a:xfrm>
                <a:off x="3343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6" name="Rectangle 105"/>
              <p:cNvSpPr>
                <a:spLocks noChangeArrowheads="1"/>
              </p:cNvSpPr>
              <p:nvPr/>
            </p:nvSpPr>
            <p:spPr bwMode="auto">
              <a:xfrm>
                <a:off x="3927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7" name="Rectangle 106"/>
              <p:cNvSpPr>
                <a:spLocks noChangeArrowheads="1"/>
              </p:cNvSpPr>
              <p:nvPr/>
            </p:nvSpPr>
            <p:spPr bwMode="auto">
              <a:xfrm>
                <a:off x="4554" y="21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8" name="Rectangle 107"/>
              <p:cNvSpPr>
                <a:spLocks noChangeArrowheads="1"/>
              </p:cNvSpPr>
              <p:nvPr/>
            </p:nvSpPr>
            <p:spPr bwMode="auto">
              <a:xfrm>
                <a:off x="5313" y="211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29" name="Rectangle 108"/>
              <p:cNvSpPr>
                <a:spLocks noChangeArrowheads="1"/>
              </p:cNvSpPr>
              <p:nvPr/>
            </p:nvSpPr>
            <p:spPr bwMode="auto">
              <a:xfrm>
                <a:off x="358" y="226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0" name="Rectangle 109"/>
              <p:cNvSpPr>
                <a:spLocks noChangeArrowheads="1"/>
              </p:cNvSpPr>
              <p:nvPr/>
            </p:nvSpPr>
            <p:spPr bwMode="auto">
              <a:xfrm>
                <a:off x="1007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1" name="Rectangle 110"/>
              <p:cNvSpPr>
                <a:spLocks noChangeArrowheads="1"/>
              </p:cNvSpPr>
              <p:nvPr/>
            </p:nvSpPr>
            <p:spPr bwMode="auto">
              <a:xfrm>
                <a:off x="1591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2" name="Rectangle 111"/>
              <p:cNvSpPr>
                <a:spLocks noChangeArrowheads="1"/>
              </p:cNvSpPr>
              <p:nvPr/>
            </p:nvSpPr>
            <p:spPr bwMode="auto">
              <a:xfrm>
                <a:off x="2175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3" name="Rectangle 112"/>
              <p:cNvSpPr>
                <a:spLocks noChangeArrowheads="1"/>
              </p:cNvSpPr>
              <p:nvPr/>
            </p:nvSpPr>
            <p:spPr bwMode="auto">
              <a:xfrm>
                <a:off x="2759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4" name="Rectangle 113"/>
              <p:cNvSpPr>
                <a:spLocks noChangeArrowheads="1"/>
              </p:cNvSpPr>
              <p:nvPr/>
            </p:nvSpPr>
            <p:spPr bwMode="auto">
              <a:xfrm>
                <a:off x="3343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5" name="Rectangle 114"/>
              <p:cNvSpPr>
                <a:spLocks noChangeArrowheads="1"/>
              </p:cNvSpPr>
              <p:nvPr/>
            </p:nvSpPr>
            <p:spPr bwMode="auto">
              <a:xfrm>
                <a:off x="3927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6" name="Rectangle 115"/>
              <p:cNvSpPr>
                <a:spLocks noChangeArrowheads="1"/>
              </p:cNvSpPr>
              <p:nvPr/>
            </p:nvSpPr>
            <p:spPr bwMode="auto">
              <a:xfrm>
                <a:off x="4554" y="22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7" name="Rectangle 116"/>
              <p:cNvSpPr>
                <a:spLocks noChangeArrowheads="1"/>
              </p:cNvSpPr>
              <p:nvPr/>
            </p:nvSpPr>
            <p:spPr bwMode="auto">
              <a:xfrm>
                <a:off x="5313" y="226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8" name="Rectangle 117"/>
              <p:cNvSpPr>
                <a:spLocks noChangeArrowheads="1"/>
              </p:cNvSpPr>
              <p:nvPr/>
            </p:nvSpPr>
            <p:spPr bwMode="auto">
              <a:xfrm>
                <a:off x="358" y="243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39" name="Rectangle 118"/>
              <p:cNvSpPr>
                <a:spLocks noChangeArrowheads="1"/>
              </p:cNvSpPr>
              <p:nvPr/>
            </p:nvSpPr>
            <p:spPr bwMode="auto">
              <a:xfrm>
                <a:off x="1007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0" name="Rectangle 119"/>
              <p:cNvSpPr>
                <a:spLocks noChangeArrowheads="1"/>
              </p:cNvSpPr>
              <p:nvPr/>
            </p:nvSpPr>
            <p:spPr bwMode="auto">
              <a:xfrm>
                <a:off x="1591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1" name="Rectangle 120"/>
              <p:cNvSpPr>
                <a:spLocks noChangeArrowheads="1"/>
              </p:cNvSpPr>
              <p:nvPr/>
            </p:nvSpPr>
            <p:spPr bwMode="auto">
              <a:xfrm>
                <a:off x="2175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2" name="Rectangle 121"/>
              <p:cNvSpPr>
                <a:spLocks noChangeArrowheads="1"/>
              </p:cNvSpPr>
              <p:nvPr/>
            </p:nvSpPr>
            <p:spPr bwMode="auto">
              <a:xfrm>
                <a:off x="2759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3" name="Rectangle 122"/>
              <p:cNvSpPr>
                <a:spLocks noChangeArrowheads="1"/>
              </p:cNvSpPr>
              <p:nvPr/>
            </p:nvSpPr>
            <p:spPr bwMode="auto">
              <a:xfrm>
                <a:off x="3343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4" name="Rectangle 123"/>
              <p:cNvSpPr>
                <a:spLocks noChangeArrowheads="1"/>
              </p:cNvSpPr>
              <p:nvPr/>
            </p:nvSpPr>
            <p:spPr bwMode="auto">
              <a:xfrm>
                <a:off x="3927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5" name="Rectangle 124"/>
              <p:cNvSpPr>
                <a:spLocks noChangeArrowheads="1"/>
              </p:cNvSpPr>
              <p:nvPr/>
            </p:nvSpPr>
            <p:spPr bwMode="auto">
              <a:xfrm>
                <a:off x="4554" y="24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6" name="Rectangle 125"/>
              <p:cNvSpPr>
                <a:spLocks noChangeArrowheads="1"/>
              </p:cNvSpPr>
              <p:nvPr/>
            </p:nvSpPr>
            <p:spPr bwMode="auto">
              <a:xfrm>
                <a:off x="5313" y="243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7" name="Rectangle 126"/>
              <p:cNvSpPr>
                <a:spLocks noChangeArrowheads="1"/>
              </p:cNvSpPr>
              <p:nvPr/>
            </p:nvSpPr>
            <p:spPr bwMode="auto">
              <a:xfrm>
                <a:off x="358" y="259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8" name="Rectangle 127"/>
              <p:cNvSpPr>
                <a:spLocks noChangeArrowheads="1"/>
              </p:cNvSpPr>
              <p:nvPr/>
            </p:nvSpPr>
            <p:spPr bwMode="auto">
              <a:xfrm>
                <a:off x="1007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49" name="Rectangle 128"/>
              <p:cNvSpPr>
                <a:spLocks noChangeArrowheads="1"/>
              </p:cNvSpPr>
              <p:nvPr/>
            </p:nvSpPr>
            <p:spPr bwMode="auto">
              <a:xfrm>
                <a:off x="1591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0" name="Rectangle 129"/>
              <p:cNvSpPr>
                <a:spLocks noChangeArrowheads="1"/>
              </p:cNvSpPr>
              <p:nvPr/>
            </p:nvSpPr>
            <p:spPr bwMode="auto">
              <a:xfrm>
                <a:off x="2175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1" name="Rectangle 130"/>
              <p:cNvSpPr>
                <a:spLocks noChangeArrowheads="1"/>
              </p:cNvSpPr>
              <p:nvPr/>
            </p:nvSpPr>
            <p:spPr bwMode="auto">
              <a:xfrm>
                <a:off x="2759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2" name="Rectangle 131"/>
              <p:cNvSpPr>
                <a:spLocks noChangeArrowheads="1"/>
              </p:cNvSpPr>
              <p:nvPr/>
            </p:nvSpPr>
            <p:spPr bwMode="auto">
              <a:xfrm>
                <a:off x="3343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3" name="Rectangle 132"/>
              <p:cNvSpPr>
                <a:spLocks noChangeArrowheads="1"/>
              </p:cNvSpPr>
              <p:nvPr/>
            </p:nvSpPr>
            <p:spPr bwMode="auto">
              <a:xfrm>
                <a:off x="3927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4" name="Rectangle 133"/>
              <p:cNvSpPr>
                <a:spLocks noChangeArrowheads="1"/>
              </p:cNvSpPr>
              <p:nvPr/>
            </p:nvSpPr>
            <p:spPr bwMode="auto">
              <a:xfrm>
                <a:off x="4554" y="26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5" name="Rectangle 134"/>
              <p:cNvSpPr>
                <a:spLocks noChangeArrowheads="1"/>
              </p:cNvSpPr>
              <p:nvPr/>
            </p:nvSpPr>
            <p:spPr bwMode="auto">
              <a:xfrm>
                <a:off x="5313" y="259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6" name="Rectangle 135"/>
              <p:cNvSpPr>
                <a:spLocks noChangeArrowheads="1"/>
              </p:cNvSpPr>
              <p:nvPr/>
            </p:nvSpPr>
            <p:spPr bwMode="auto">
              <a:xfrm>
                <a:off x="387" y="274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7" name="Rectangle 136"/>
              <p:cNvSpPr>
                <a:spLocks noChangeArrowheads="1"/>
              </p:cNvSpPr>
              <p:nvPr/>
            </p:nvSpPr>
            <p:spPr bwMode="auto">
              <a:xfrm>
                <a:off x="1007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8" name="Rectangle 137"/>
              <p:cNvSpPr>
                <a:spLocks noChangeArrowheads="1"/>
              </p:cNvSpPr>
              <p:nvPr/>
            </p:nvSpPr>
            <p:spPr bwMode="auto">
              <a:xfrm>
                <a:off x="1591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59" name="Rectangle 138"/>
              <p:cNvSpPr>
                <a:spLocks noChangeArrowheads="1"/>
              </p:cNvSpPr>
              <p:nvPr/>
            </p:nvSpPr>
            <p:spPr bwMode="auto">
              <a:xfrm>
                <a:off x="2175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0" name="Rectangle 139"/>
              <p:cNvSpPr>
                <a:spLocks noChangeArrowheads="1"/>
              </p:cNvSpPr>
              <p:nvPr/>
            </p:nvSpPr>
            <p:spPr bwMode="auto">
              <a:xfrm>
                <a:off x="2759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1" name="Rectangle 140"/>
              <p:cNvSpPr>
                <a:spLocks noChangeArrowheads="1"/>
              </p:cNvSpPr>
              <p:nvPr/>
            </p:nvSpPr>
            <p:spPr bwMode="auto">
              <a:xfrm>
                <a:off x="3343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2" name="Rectangle 141"/>
              <p:cNvSpPr>
                <a:spLocks noChangeArrowheads="1"/>
              </p:cNvSpPr>
              <p:nvPr/>
            </p:nvSpPr>
            <p:spPr bwMode="auto">
              <a:xfrm>
                <a:off x="3927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3" name="Rectangle 142"/>
              <p:cNvSpPr>
                <a:spLocks noChangeArrowheads="1"/>
              </p:cNvSpPr>
              <p:nvPr/>
            </p:nvSpPr>
            <p:spPr bwMode="auto">
              <a:xfrm>
                <a:off x="4554" y="27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4" name="Rectangle 143"/>
              <p:cNvSpPr>
                <a:spLocks noChangeArrowheads="1"/>
              </p:cNvSpPr>
              <p:nvPr/>
            </p:nvSpPr>
            <p:spPr bwMode="auto">
              <a:xfrm>
                <a:off x="5343" y="274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5" name="Rectangle 144"/>
              <p:cNvSpPr>
                <a:spLocks noChangeArrowheads="1"/>
              </p:cNvSpPr>
              <p:nvPr/>
            </p:nvSpPr>
            <p:spPr bwMode="auto">
              <a:xfrm>
                <a:off x="387" y="290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6" name="Rectangle 145"/>
              <p:cNvSpPr>
                <a:spLocks noChangeArrowheads="1"/>
              </p:cNvSpPr>
              <p:nvPr/>
            </p:nvSpPr>
            <p:spPr bwMode="auto">
              <a:xfrm>
                <a:off x="1007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7" name="Rectangle 146"/>
              <p:cNvSpPr>
                <a:spLocks noChangeArrowheads="1"/>
              </p:cNvSpPr>
              <p:nvPr/>
            </p:nvSpPr>
            <p:spPr bwMode="auto">
              <a:xfrm>
                <a:off x="1591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8" name="Rectangle 147"/>
              <p:cNvSpPr>
                <a:spLocks noChangeArrowheads="1"/>
              </p:cNvSpPr>
              <p:nvPr/>
            </p:nvSpPr>
            <p:spPr bwMode="auto">
              <a:xfrm>
                <a:off x="2175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69" name="Rectangle 148"/>
              <p:cNvSpPr>
                <a:spLocks noChangeArrowheads="1"/>
              </p:cNvSpPr>
              <p:nvPr/>
            </p:nvSpPr>
            <p:spPr bwMode="auto">
              <a:xfrm>
                <a:off x="2759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0" name="Rectangle 149"/>
              <p:cNvSpPr>
                <a:spLocks noChangeArrowheads="1"/>
              </p:cNvSpPr>
              <p:nvPr/>
            </p:nvSpPr>
            <p:spPr bwMode="auto">
              <a:xfrm>
                <a:off x="3343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1" name="Rectangle 150"/>
              <p:cNvSpPr>
                <a:spLocks noChangeArrowheads="1"/>
              </p:cNvSpPr>
              <p:nvPr/>
            </p:nvSpPr>
            <p:spPr bwMode="auto">
              <a:xfrm>
                <a:off x="3927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2" name="Rectangle 151"/>
              <p:cNvSpPr>
                <a:spLocks noChangeArrowheads="1"/>
              </p:cNvSpPr>
              <p:nvPr/>
            </p:nvSpPr>
            <p:spPr bwMode="auto">
              <a:xfrm>
                <a:off x="4554" y="29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3" name="Rectangle 152"/>
              <p:cNvSpPr>
                <a:spLocks noChangeArrowheads="1"/>
              </p:cNvSpPr>
              <p:nvPr/>
            </p:nvSpPr>
            <p:spPr bwMode="auto">
              <a:xfrm>
                <a:off x="5343" y="290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4" name="Rectangle 153"/>
              <p:cNvSpPr>
                <a:spLocks noChangeArrowheads="1"/>
              </p:cNvSpPr>
              <p:nvPr/>
            </p:nvSpPr>
            <p:spPr bwMode="auto">
              <a:xfrm>
                <a:off x="387" y="3065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5" name="Rectangle 154"/>
              <p:cNvSpPr>
                <a:spLocks noChangeArrowheads="1"/>
              </p:cNvSpPr>
              <p:nvPr/>
            </p:nvSpPr>
            <p:spPr bwMode="auto">
              <a:xfrm>
                <a:off x="1007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6" name="Rectangle 155"/>
              <p:cNvSpPr>
                <a:spLocks noChangeArrowheads="1"/>
              </p:cNvSpPr>
              <p:nvPr/>
            </p:nvSpPr>
            <p:spPr bwMode="auto">
              <a:xfrm>
                <a:off x="1591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7" name="Rectangle 156"/>
              <p:cNvSpPr>
                <a:spLocks noChangeArrowheads="1"/>
              </p:cNvSpPr>
              <p:nvPr/>
            </p:nvSpPr>
            <p:spPr bwMode="auto">
              <a:xfrm>
                <a:off x="2175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8" name="Rectangle 157"/>
              <p:cNvSpPr>
                <a:spLocks noChangeArrowheads="1"/>
              </p:cNvSpPr>
              <p:nvPr/>
            </p:nvSpPr>
            <p:spPr bwMode="auto">
              <a:xfrm>
                <a:off x="2759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79" name="Rectangle 158"/>
              <p:cNvSpPr>
                <a:spLocks noChangeArrowheads="1"/>
              </p:cNvSpPr>
              <p:nvPr/>
            </p:nvSpPr>
            <p:spPr bwMode="auto">
              <a:xfrm>
                <a:off x="3343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0" name="Rectangle 159"/>
              <p:cNvSpPr>
                <a:spLocks noChangeArrowheads="1"/>
              </p:cNvSpPr>
              <p:nvPr/>
            </p:nvSpPr>
            <p:spPr bwMode="auto">
              <a:xfrm>
                <a:off x="3927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1" name="Rectangle 160"/>
              <p:cNvSpPr>
                <a:spLocks noChangeArrowheads="1"/>
              </p:cNvSpPr>
              <p:nvPr/>
            </p:nvSpPr>
            <p:spPr bwMode="auto">
              <a:xfrm>
                <a:off x="4554" y="30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2" name="Rectangle 161"/>
              <p:cNvSpPr>
                <a:spLocks noChangeArrowheads="1"/>
              </p:cNvSpPr>
              <p:nvPr/>
            </p:nvSpPr>
            <p:spPr bwMode="auto">
              <a:xfrm>
                <a:off x="5343" y="3065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3" name="Rectangle 162"/>
              <p:cNvSpPr>
                <a:spLocks noChangeArrowheads="1"/>
              </p:cNvSpPr>
              <p:nvPr/>
            </p:nvSpPr>
            <p:spPr bwMode="auto">
              <a:xfrm>
                <a:off x="387" y="321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4" name="Rectangle 163"/>
              <p:cNvSpPr>
                <a:spLocks noChangeArrowheads="1"/>
              </p:cNvSpPr>
              <p:nvPr/>
            </p:nvSpPr>
            <p:spPr bwMode="auto">
              <a:xfrm>
                <a:off x="1007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13,8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5" name="Rectangle 164"/>
              <p:cNvSpPr>
                <a:spLocks noChangeArrowheads="1"/>
              </p:cNvSpPr>
              <p:nvPr/>
            </p:nvSpPr>
            <p:spPr bwMode="auto">
              <a:xfrm>
                <a:off x="1591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6" name="Rectangle 165"/>
              <p:cNvSpPr>
                <a:spLocks noChangeArrowheads="1"/>
              </p:cNvSpPr>
              <p:nvPr/>
            </p:nvSpPr>
            <p:spPr bwMode="auto">
              <a:xfrm>
                <a:off x="2175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7" name="Rectangle 166"/>
              <p:cNvSpPr>
                <a:spLocks noChangeArrowheads="1"/>
              </p:cNvSpPr>
              <p:nvPr/>
            </p:nvSpPr>
            <p:spPr bwMode="auto">
              <a:xfrm>
                <a:off x="2759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8" name="Rectangle 167"/>
              <p:cNvSpPr>
                <a:spLocks noChangeArrowheads="1"/>
              </p:cNvSpPr>
              <p:nvPr/>
            </p:nvSpPr>
            <p:spPr bwMode="auto">
              <a:xfrm>
                <a:off x="3343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89" name="Rectangle 168"/>
              <p:cNvSpPr>
                <a:spLocks noChangeArrowheads="1"/>
              </p:cNvSpPr>
              <p:nvPr/>
            </p:nvSpPr>
            <p:spPr bwMode="auto">
              <a:xfrm>
                <a:off x="3927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0" name="Rectangle 169"/>
              <p:cNvSpPr>
                <a:spLocks noChangeArrowheads="1"/>
              </p:cNvSpPr>
              <p:nvPr/>
            </p:nvSpPr>
            <p:spPr bwMode="auto">
              <a:xfrm>
                <a:off x="4554" y="32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1" name="Rectangle 170"/>
              <p:cNvSpPr>
                <a:spLocks noChangeArrowheads="1"/>
              </p:cNvSpPr>
              <p:nvPr/>
            </p:nvSpPr>
            <p:spPr bwMode="auto">
              <a:xfrm>
                <a:off x="5343" y="321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2" name="Rectangle 171"/>
              <p:cNvSpPr>
                <a:spLocks noChangeArrowheads="1"/>
              </p:cNvSpPr>
              <p:nvPr/>
            </p:nvSpPr>
            <p:spPr bwMode="auto">
              <a:xfrm>
                <a:off x="387" y="337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3" name="Rectangle 172"/>
              <p:cNvSpPr>
                <a:spLocks noChangeArrowheads="1"/>
              </p:cNvSpPr>
              <p:nvPr/>
            </p:nvSpPr>
            <p:spPr bwMode="auto">
              <a:xfrm>
                <a:off x="1007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13,5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4" name="Rectangle 173"/>
              <p:cNvSpPr>
                <a:spLocks noChangeArrowheads="1"/>
              </p:cNvSpPr>
              <p:nvPr/>
            </p:nvSpPr>
            <p:spPr bwMode="auto">
              <a:xfrm>
                <a:off x="1591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5" name="Rectangle 174"/>
              <p:cNvSpPr>
                <a:spLocks noChangeArrowheads="1"/>
              </p:cNvSpPr>
              <p:nvPr/>
            </p:nvSpPr>
            <p:spPr bwMode="auto">
              <a:xfrm>
                <a:off x="2175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6" name="Rectangle 175"/>
              <p:cNvSpPr>
                <a:spLocks noChangeArrowheads="1"/>
              </p:cNvSpPr>
              <p:nvPr/>
            </p:nvSpPr>
            <p:spPr bwMode="auto">
              <a:xfrm>
                <a:off x="2759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7" name="Rectangle 176"/>
              <p:cNvSpPr>
                <a:spLocks noChangeArrowheads="1"/>
              </p:cNvSpPr>
              <p:nvPr/>
            </p:nvSpPr>
            <p:spPr bwMode="auto">
              <a:xfrm>
                <a:off x="3343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8" name="Rectangle 177"/>
              <p:cNvSpPr>
                <a:spLocks noChangeArrowheads="1"/>
              </p:cNvSpPr>
              <p:nvPr/>
            </p:nvSpPr>
            <p:spPr bwMode="auto">
              <a:xfrm>
                <a:off x="3927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499" name="Rectangle 178"/>
              <p:cNvSpPr>
                <a:spLocks noChangeArrowheads="1"/>
              </p:cNvSpPr>
              <p:nvPr/>
            </p:nvSpPr>
            <p:spPr bwMode="auto">
              <a:xfrm>
                <a:off x="4554" y="339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0" name="Rectangle 179"/>
              <p:cNvSpPr>
                <a:spLocks noChangeArrowheads="1"/>
              </p:cNvSpPr>
              <p:nvPr/>
            </p:nvSpPr>
            <p:spPr bwMode="auto">
              <a:xfrm>
                <a:off x="5343" y="337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1" name="Rectangle 180"/>
              <p:cNvSpPr>
                <a:spLocks noChangeArrowheads="1"/>
              </p:cNvSpPr>
              <p:nvPr/>
            </p:nvSpPr>
            <p:spPr bwMode="auto">
              <a:xfrm>
                <a:off x="387" y="353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2" name="Rectangle 181"/>
              <p:cNvSpPr>
                <a:spLocks noChangeArrowheads="1"/>
              </p:cNvSpPr>
              <p:nvPr/>
            </p:nvSpPr>
            <p:spPr bwMode="auto">
              <a:xfrm>
                <a:off x="1007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13,3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3" name="Rectangle 182"/>
              <p:cNvSpPr>
                <a:spLocks noChangeArrowheads="1"/>
              </p:cNvSpPr>
              <p:nvPr/>
            </p:nvSpPr>
            <p:spPr bwMode="auto">
              <a:xfrm>
                <a:off x="1591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13,9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4" name="Rectangle 183"/>
              <p:cNvSpPr>
                <a:spLocks noChangeArrowheads="1"/>
              </p:cNvSpPr>
              <p:nvPr/>
            </p:nvSpPr>
            <p:spPr bwMode="auto">
              <a:xfrm>
                <a:off x="2175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5" name="Rectangle 184"/>
              <p:cNvSpPr>
                <a:spLocks noChangeArrowheads="1"/>
              </p:cNvSpPr>
              <p:nvPr/>
            </p:nvSpPr>
            <p:spPr bwMode="auto">
              <a:xfrm>
                <a:off x="2759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6" name="Rectangle 185"/>
              <p:cNvSpPr>
                <a:spLocks noChangeArrowheads="1"/>
              </p:cNvSpPr>
              <p:nvPr/>
            </p:nvSpPr>
            <p:spPr bwMode="auto">
              <a:xfrm>
                <a:off x="3343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7" name="Rectangle 186"/>
              <p:cNvSpPr>
                <a:spLocks noChangeArrowheads="1"/>
              </p:cNvSpPr>
              <p:nvPr/>
            </p:nvSpPr>
            <p:spPr bwMode="auto">
              <a:xfrm>
                <a:off x="3927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8" name="Rectangle 187"/>
              <p:cNvSpPr>
                <a:spLocks noChangeArrowheads="1"/>
              </p:cNvSpPr>
              <p:nvPr/>
            </p:nvSpPr>
            <p:spPr bwMode="auto">
              <a:xfrm>
                <a:off x="4554" y="355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09" name="Rectangle 188"/>
              <p:cNvSpPr>
                <a:spLocks noChangeArrowheads="1"/>
              </p:cNvSpPr>
              <p:nvPr/>
            </p:nvSpPr>
            <p:spPr bwMode="auto">
              <a:xfrm>
                <a:off x="5343" y="353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0" name="Rectangle 189"/>
              <p:cNvSpPr>
                <a:spLocks noChangeArrowheads="1"/>
              </p:cNvSpPr>
              <p:nvPr/>
            </p:nvSpPr>
            <p:spPr bwMode="auto">
              <a:xfrm>
                <a:off x="387" y="3692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1" name="Rectangle 190"/>
              <p:cNvSpPr>
                <a:spLocks noChangeArrowheads="1"/>
              </p:cNvSpPr>
              <p:nvPr/>
            </p:nvSpPr>
            <p:spPr bwMode="auto">
              <a:xfrm>
                <a:off x="1007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2" name="Rectangle 191"/>
              <p:cNvSpPr>
                <a:spLocks noChangeArrowheads="1"/>
              </p:cNvSpPr>
              <p:nvPr/>
            </p:nvSpPr>
            <p:spPr bwMode="auto">
              <a:xfrm>
                <a:off x="1591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3" name="Rectangle 192"/>
              <p:cNvSpPr>
                <a:spLocks noChangeArrowheads="1"/>
              </p:cNvSpPr>
              <p:nvPr/>
            </p:nvSpPr>
            <p:spPr bwMode="auto">
              <a:xfrm>
                <a:off x="2175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4" name="Rectangle 193"/>
              <p:cNvSpPr>
                <a:spLocks noChangeArrowheads="1"/>
              </p:cNvSpPr>
              <p:nvPr/>
            </p:nvSpPr>
            <p:spPr bwMode="auto">
              <a:xfrm>
                <a:off x="2759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5" name="Rectangle 194"/>
              <p:cNvSpPr>
                <a:spLocks noChangeArrowheads="1"/>
              </p:cNvSpPr>
              <p:nvPr/>
            </p:nvSpPr>
            <p:spPr bwMode="auto">
              <a:xfrm>
                <a:off x="3343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6" name="Rectangle 195"/>
              <p:cNvSpPr>
                <a:spLocks noChangeArrowheads="1"/>
              </p:cNvSpPr>
              <p:nvPr/>
            </p:nvSpPr>
            <p:spPr bwMode="auto">
              <a:xfrm>
                <a:off x="3927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7" name="Rectangle 196"/>
              <p:cNvSpPr>
                <a:spLocks noChangeArrowheads="1"/>
              </p:cNvSpPr>
              <p:nvPr/>
            </p:nvSpPr>
            <p:spPr bwMode="auto">
              <a:xfrm>
                <a:off x="4554" y="370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8" name="Rectangle 197"/>
              <p:cNvSpPr>
                <a:spLocks noChangeArrowheads="1"/>
              </p:cNvSpPr>
              <p:nvPr/>
            </p:nvSpPr>
            <p:spPr bwMode="auto">
              <a:xfrm>
                <a:off x="5343" y="3692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19" name="Rectangle 198"/>
              <p:cNvSpPr>
                <a:spLocks noChangeArrowheads="1"/>
              </p:cNvSpPr>
              <p:nvPr/>
            </p:nvSpPr>
            <p:spPr bwMode="auto">
              <a:xfrm>
                <a:off x="387" y="385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0" name="Rectangle 199"/>
              <p:cNvSpPr>
                <a:spLocks noChangeArrowheads="1"/>
              </p:cNvSpPr>
              <p:nvPr/>
            </p:nvSpPr>
            <p:spPr bwMode="auto">
              <a:xfrm>
                <a:off x="1007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1" name="Rectangle 200"/>
              <p:cNvSpPr>
                <a:spLocks noChangeArrowheads="1"/>
              </p:cNvSpPr>
              <p:nvPr/>
            </p:nvSpPr>
            <p:spPr bwMode="auto">
              <a:xfrm>
                <a:off x="1591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2" name="Rectangle 201"/>
              <p:cNvSpPr>
                <a:spLocks noChangeArrowheads="1"/>
              </p:cNvSpPr>
              <p:nvPr/>
            </p:nvSpPr>
            <p:spPr bwMode="auto">
              <a:xfrm>
                <a:off x="2175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3" name="Rectangle 202"/>
              <p:cNvSpPr>
                <a:spLocks noChangeArrowheads="1"/>
              </p:cNvSpPr>
              <p:nvPr/>
            </p:nvSpPr>
            <p:spPr bwMode="auto">
              <a:xfrm>
                <a:off x="2759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4" name="Rectangle 203"/>
              <p:cNvSpPr>
                <a:spLocks noChangeArrowheads="1"/>
              </p:cNvSpPr>
              <p:nvPr/>
            </p:nvSpPr>
            <p:spPr bwMode="auto">
              <a:xfrm>
                <a:off x="3343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525" name="Rectangle 204"/>
              <p:cNvSpPr>
                <a:spLocks noChangeArrowheads="1"/>
              </p:cNvSpPr>
              <p:nvPr/>
            </p:nvSpPr>
            <p:spPr bwMode="auto">
              <a:xfrm>
                <a:off x="3927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</p:grpSp>
        <p:grpSp>
          <p:nvGrpSpPr>
            <p:cNvPr id="173061" name="Group 406"/>
            <p:cNvGrpSpPr>
              <a:grpSpLocks/>
            </p:cNvGrpSpPr>
            <p:nvPr/>
          </p:nvGrpSpPr>
          <p:grpSpPr bwMode="auto">
            <a:xfrm>
              <a:off x="15" y="664"/>
              <a:ext cx="5751" cy="3663"/>
              <a:chOff x="15" y="664"/>
              <a:chExt cx="5751" cy="3663"/>
            </a:xfrm>
          </p:grpSpPr>
          <p:sp>
            <p:nvSpPr>
              <p:cNvPr id="173126" name="Rectangle 206"/>
              <p:cNvSpPr>
                <a:spLocks noChangeArrowheads="1"/>
              </p:cNvSpPr>
              <p:nvPr/>
            </p:nvSpPr>
            <p:spPr bwMode="auto">
              <a:xfrm>
                <a:off x="4554" y="386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27" name="Rectangle 207"/>
              <p:cNvSpPr>
                <a:spLocks noChangeArrowheads="1"/>
              </p:cNvSpPr>
              <p:nvPr/>
            </p:nvSpPr>
            <p:spPr bwMode="auto">
              <a:xfrm>
                <a:off x="5343" y="385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28" name="Rectangle 208"/>
              <p:cNvSpPr>
                <a:spLocks noChangeArrowheads="1"/>
              </p:cNvSpPr>
              <p:nvPr/>
            </p:nvSpPr>
            <p:spPr bwMode="auto">
              <a:xfrm>
                <a:off x="387" y="400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29" name="Rectangle 209"/>
              <p:cNvSpPr>
                <a:spLocks noChangeArrowheads="1"/>
              </p:cNvSpPr>
              <p:nvPr/>
            </p:nvSpPr>
            <p:spPr bwMode="auto">
              <a:xfrm>
                <a:off x="1007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0" name="Rectangle 210"/>
              <p:cNvSpPr>
                <a:spLocks noChangeArrowheads="1"/>
              </p:cNvSpPr>
              <p:nvPr/>
            </p:nvSpPr>
            <p:spPr bwMode="auto">
              <a:xfrm>
                <a:off x="1591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1" name="Rectangle 211"/>
              <p:cNvSpPr>
                <a:spLocks noChangeArrowheads="1"/>
              </p:cNvSpPr>
              <p:nvPr/>
            </p:nvSpPr>
            <p:spPr bwMode="auto">
              <a:xfrm>
                <a:off x="2175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2" name="Rectangle 212"/>
              <p:cNvSpPr>
                <a:spLocks noChangeArrowheads="1"/>
              </p:cNvSpPr>
              <p:nvPr/>
            </p:nvSpPr>
            <p:spPr bwMode="auto">
              <a:xfrm>
                <a:off x="2759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3" name="Rectangle 213"/>
              <p:cNvSpPr>
                <a:spLocks noChangeArrowheads="1"/>
              </p:cNvSpPr>
              <p:nvPr/>
            </p:nvSpPr>
            <p:spPr bwMode="auto">
              <a:xfrm>
                <a:off x="3343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4" name="Rectangle 214"/>
              <p:cNvSpPr>
                <a:spLocks noChangeArrowheads="1"/>
              </p:cNvSpPr>
              <p:nvPr/>
            </p:nvSpPr>
            <p:spPr bwMode="auto">
              <a:xfrm>
                <a:off x="3927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5" name="Rectangle 215"/>
              <p:cNvSpPr>
                <a:spLocks noChangeArrowheads="1"/>
              </p:cNvSpPr>
              <p:nvPr/>
            </p:nvSpPr>
            <p:spPr bwMode="auto">
              <a:xfrm>
                <a:off x="4554" y="402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6" name="Rectangle 216"/>
              <p:cNvSpPr>
                <a:spLocks noChangeArrowheads="1"/>
              </p:cNvSpPr>
              <p:nvPr/>
            </p:nvSpPr>
            <p:spPr bwMode="auto">
              <a:xfrm>
                <a:off x="5343" y="400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7" name="Rectangle 217"/>
              <p:cNvSpPr>
                <a:spLocks noChangeArrowheads="1"/>
              </p:cNvSpPr>
              <p:nvPr/>
            </p:nvSpPr>
            <p:spPr bwMode="auto">
              <a:xfrm>
                <a:off x="387" y="416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8" name="Rectangle 218"/>
              <p:cNvSpPr>
                <a:spLocks noChangeArrowheads="1"/>
              </p:cNvSpPr>
              <p:nvPr/>
            </p:nvSpPr>
            <p:spPr bwMode="auto">
              <a:xfrm>
                <a:off x="1007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39" name="Rectangle 219"/>
              <p:cNvSpPr>
                <a:spLocks noChangeArrowheads="1"/>
              </p:cNvSpPr>
              <p:nvPr/>
            </p:nvSpPr>
            <p:spPr bwMode="auto">
              <a:xfrm>
                <a:off x="1591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0" name="Rectangle 220"/>
              <p:cNvSpPr>
                <a:spLocks noChangeArrowheads="1"/>
              </p:cNvSpPr>
              <p:nvPr/>
            </p:nvSpPr>
            <p:spPr bwMode="auto">
              <a:xfrm>
                <a:off x="2175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1" name="Rectangle 221"/>
              <p:cNvSpPr>
                <a:spLocks noChangeArrowheads="1"/>
              </p:cNvSpPr>
              <p:nvPr/>
            </p:nvSpPr>
            <p:spPr bwMode="auto">
              <a:xfrm>
                <a:off x="2759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2" name="Rectangle 222"/>
              <p:cNvSpPr>
                <a:spLocks noChangeArrowheads="1"/>
              </p:cNvSpPr>
              <p:nvPr/>
            </p:nvSpPr>
            <p:spPr bwMode="auto">
              <a:xfrm>
                <a:off x="3343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3" name="Rectangle 223"/>
              <p:cNvSpPr>
                <a:spLocks noChangeArrowheads="1"/>
              </p:cNvSpPr>
              <p:nvPr/>
            </p:nvSpPr>
            <p:spPr bwMode="auto">
              <a:xfrm>
                <a:off x="3927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4" name="Rectangle 224"/>
              <p:cNvSpPr>
                <a:spLocks noChangeArrowheads="1"/>
              </p:cNvSpPr>
              <p:nvPr/>
            </p:nvSpPr>
            <p:spPr bwMode="auto">
              <a:xfrm>
                <a:off x="4554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5" name="Rectangle 225"/>
              <p:cNvSpPr>
                <a:spLocks noChangeArrowheads="1"/>
              </p:cNvSpPr>
              <p:nvPr/>
            </p:nvSpPr>
            <p:spPr bwMode="auto">
              <a:xfrm>
                <a:off x="5343" y="416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6" name="Rectangle 226"/>
              <p:cNvSpPr>
                <a:spLocks noChangeArrowheads="1"/>
              </p:cNvSpPr>
              <p:nvPr/>
            </p:nvSpPr>
            <p:spPr bwMode="auto">
              <a:xfrm>
                <a:off x="1635" y="686"/>
                <a:ext cx="162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VAMEVAL MAS STRIKERS (km/h)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3147" name="Line 227"/>
              <p:cNvSpPr>
                <a:spLocks noChangeShapeType="1"/>
              </p:cNvSpPr>
              <p:nvPr/>
            </p:nvSpPr>
            <p:spPr bwMode="auto">
              <a:xfrm flipV="1">
                <a:off x="22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48" name="Rectangle 228"/>
              <p:cNvSpPr>
                <a:spLocks noChangeArrowheads="1"/>
              </p:cNvSpPr>
              <p:nvPr/>
            </p:nvSpPr>
            <p:spPr bwMode="auto">
              <a:xfrm>
                <a:off x="22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49" name="Line 229"/>
              <p:cNvSpPr>
                <a:spLocks noChangeShapeType="1"/>
              </p:cNvSpPr>
              <p:nvPr/>
            </p:nvSpPr>
            <p:spPr bwMode="auto">
              <a:xfrm flipV="1">
                <a:off x="803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50" name="Rectangle 230"/>
              <p:cNvSpPr>
                <a:spLocks noChangeArrowheads="1"/>
              </p:cNvSpPr>
              <p:nvPr/>
            </p:nvSpPr>
            <p:spPr bwMode="auto">
              <a:xfrm>
                <a:off x="803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51" name="Line 231"/>
              <p:cNvSpPr>
                <a:spLocks noChangeShapeType="1"/>
              </p:cNvSpPr>
              <p:nvPr/>
            </p:nvSpPr>
            <p:spPr bwMode="auto">
              <a:xfrm flipV="1">
                <a:off x="4306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52" name="Rectangle 232"/>
              <p:cNvSpPr>
                <a:spLocks noChangeArrowheads="1"/>
              </p:cNvSpPr>
              <p:nvPr/>
            </p:nvSpPr>
            <p:spPr bwMode="auto">
              <a:xfrm>
                <a:off x="4306" y="664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53" name="Line 233"/>
              <p:cNvSpPr>
                <a:spLocks noChangeShapeType="1"/>
              </p:cNvSpPr>
              <p:nvPr/>
            </p:nvSpPr>
            <p:spPr bwMode="auto">
              <a:xfrm flipV="1">
                <a:off x="4978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54" name="Rectangle 234"/>
              <p:cNvSpPr>
                <a:spLocks noChangeArrowheads="1"/>
              </p:cNvSpPr>
              <p:nvPr/>
            </p:nvSpPr>
            <p:spPr bwMode="auto">
              <a:xfrm>
                <a:off x="4978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55" name="Rectangle 235"/>
              <p:cNvSpPr>
                <a:spLocks noChangeArrowheads="1"/>
              </p:cNvSpPr>
              <p:nvPr/>
            </p:nvSpPr>
            <p:spPr bwMode="auto">
              <a:xfrm>
                <a:off x="29" y="664"/>
                <a:ext cx="5737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56" name="Line 236"/>
              <p:cNvSpPr>
                <a:spLocks noChangeShapeType="1"/>
              </p:cNvSpPr>
              <p:nvPr/>
            </p:nvSpPr>
            <p:spPr bwMode="auto">
              <a:xfrm flipV="1">
                <a:off x="5759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57" name="Rectangle 237"/>
              <p:cNvSpPr>
                <a:spLocks noChangeArrowheads="1"/>
              </p:cNvSpPr>
              <p:nvPr/>
            </p:nvSpPr>
            <p:spPr bwMode="auto">
              <a:xfrm>
                <a:off x="5759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58" name="Line 238"/>
              <p:cNvSpPr>
                <a:spLocks noChangeShapeType="1"/>
              </p:cNvSpPr>
              <p:nvPr/>
            </p:nvSpPr>
            <p:spPr bwMode="auto">
              <a:xfrm flipV="1">
                <a:off x="1387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59" name="Rectangle 239"/>
              <p:cNvSpPr>
                <a:spLocks noChangeArrowheads="1"/>
              </p:cNvSpPr>
              <p:nvPr/>
            </p:nvSpPr>
            <p:spPr bwMode="auto">
              <a:xfrm>
                <a:off x="1387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60" name="Line 240"/>
              <p:cNvSpPr>
                <a:spLocks noChangeShapeType="1"/>
              </p:cNvSpPr>
              <p:nvPr/>
            </p:nvSpPr>
            <p:spPr bwMode="auto">
              <a:xfrm flipV="1">
                <a:off x="1971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61" name="Rectangle 241"/>
              <p:cNvSpPr>
                <a:spLocks noChangeArrowheads="1"/>
              </p:cNvSpPr>
              <p:nvPr/>
            </p:nvSpPr>
            <p:spPr bwMode="auto">
              <a:xfrm>
                <a:off x="1971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62" name="Line 242"/>
              <p:cNvSpPr>
                <a:spLocks noChangeShapeType="1"/>
              </p:cNvSpPr>
              <p:nvPr/>
            </p:nvSpPr>
            <p:spPr bwMode="auto">
              <a:xfrm flipV="1">
                <a:off x="2555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63" name="Rectangle 243"/>
              <p:cNvSpPr>
                <a:spLocks noChangeArrowheads="1"/>
              </p:cNvSpPr>
              <p:nvPr/>
            </p:nvSpPr>
            <p:spPr bwMode="auto">
              <a:xfrm>
                <a:off x="2555" y="664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64" name="Line 244"/>
              <p:cNvSpPr>
                <a:spLocks noChangeShapeType="1"/>
              </p:cNvSpPr>
              <p:nvPr/>
            </p:nvSpPr>
            <p:spPr bwMode="auto">
              <a:xfrm flipV="1">
                <a:off x="3138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65" name="Rectangle 245"/>
              <p:cNvSpPr>
                <a:spLocks noChangeArrowheads="1"/>
              </p:cNvSpPr>
              <p:nvPr/>
            </p:nvSpPr>
            <p:spPr bwMode="auto">
              <a:xfrm>
                <a:off x="3138" y="664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66" name="Line 246"/>
              <p:cNvSpPr>
                <a:spLocks noChangeShapeType="1"/>
              </p:cNvSpPr>
              <p:nvPr/>
            </p:nvSpPr>
            <p:spPr bwMode="auto">
              <a:xfrm flipV="1">
                <a:off x="3722" y="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67" name="Rectangle 247"/>
              <p:cNvSpPr>
                <a:spLocks noChangeArrowheads="1"/>
              </p:cNvSpPr>
              <p:nvPr/>
            </p:nvSpPr>
            <p:spPr bwMode="auto">
              <a:xfrm>
                <a:off x="3722" y="664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68" name="Line 248"/>
              <p:cNvSpPr>
                <a:spLocks noChangeShapeType="1"/>
              </p:cNvSpPr>
              <p:nvPr/>
            </p:nvSpPr>
            <p:spPr bwMode="auto">
              <a:xfrm>
                <a:off x="4306" y="678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69" name="Rectangle 249"/>
              <p:cNvSpPr>
                <a:spLocks noChangeArrowheads="1"/>
              </p:cNvSpPr>
              <p:nvPr/>
            </p:nvSpPr>
            <p:spPr bwMode="auto">
              <a:xfrm>
                <a:off x="4306" y="678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0" name="Rectangle 250"/>
              <p:cNvSpPr>
                <a:spLocks noChangeArrowheads="1"/>
              </p:cNvSpPr>
              <p:nvPr/>
            </p:nvSpPr>
            <p:spPr bwMode="auto">
              <a:xfrm>
                <a:off x="29" y="824"/>
                <a:ext cx="5737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1" name="Line 251"/>
              <p:cNvSpPr>
                <a:spLocks noChangeShapeType="1"/>
              </p:cNvSpPr>
              <p:nvPr/>
            </p:nvSpPr>
            <p:spPr bwMode="auto">
              <a:xfrm>
                <a:off x="1387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72" name="Rectangle 252"/>
              <p:cNvSpPr>
                <a:spLocks noChangeArrowheads="1"/>
              </p:cNvSpPr>
              <p:nvPr/>
            </p:nvSpPr>
            <p:spPr bwMode="auto">
              <a:xfrm>
                <a:off x="1387" y="839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3" name="Line 253"/>
              <p:cNvSpPr>
                <a:spLocks noChangeShapeType="1"/>
              </p:cNvSpPr>
              <p:nvPr/>
            </p:nvSpPr>
            <p:spPr bwMode="auto">
              <a:xfrm>
                <a:off x="1971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74" name="Rectangle 254"/>
              <p:cNvSpPr>
                <a:spLocks noChangeArrowheads="1"/>
              </p:cNvSpPr>
              <p:nvPr/>
            </p:nvSpPr>
            <p:spPr bwMode="auto">
              <a:xfrm>
                <a:off x="1971" y="839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5" name="Line 255"/>
              <p:cNvSpPr>
                <a:spLocks noChangeShapeType="1"/>
              </p:cNvSpPr>
              <p:nvPr/>
            </p:nvSpPr>
            <p:spPr bwMode="auto">
              <a:xfrm>
                <a:off x="2555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76" name="Rectangle 256"/>
              <p:cNvSpPr>
                <a:spLocks noChangeArrowheads="1"/>
              </p:cNvSpPr>
              <p:nvPr/>
            </p:nvSpPr>
            <p:spPr bwMode="auto">
              <a:xfrm>
                <a:off x="2555" y="839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7" name="Line 257"/>
              <p:cNvSpPr>
                <a:spLocks noChangeShapeType="1"/>
              </p:cNvSpPr>
              <p:nvPr/>
            </p:nvSpPr>
            <p:spPr bwMode="auto">
              <a:xfrm>
                <a:off x="3138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78" name="Rectangle 258"/>
              <p:cNvSpPr>
                <a:spLocks noChangeArrowheads="1"/>
              </p:cNvSpPr>
              <p:nvPr/>
            </p:nvSpPr>
            <p:spPr bwMode="auto">
              <a:xfrm>
                <a:off x="3138" y="839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79" name="Line 259"/>
              <p:cNvSpPr>
                <a:spLocks noChangeShapeType="1"/>
              </p:cNvSpPr>
              <p:nvPr/>
            </p:nvSpPr>
            <p:spPr bwMode="auto">
              <a:xfrm>
                <a:off x="3722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80" name="Rectangle 260"/>
              <p:cNvSpPr>
                <a:spLocks noChangeArrowheads="1"/>
              </p:cNvSpPr>
              <p:nvPr/>
            </p:nvSpPr>
            <p:spPr bwMode="auto">
              <a:xfrm>
                <a:off x="3722" y="839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81" name="Line 261"/>
              <p:cNvSpPr>
                <a:spLocks noChangeShapeType="1"/>
              </p:cNvSpPr>
              <p:nvPr/>
            </p:nvSpPr>
            <p:spPr bwMode="auto">
              <a:xfrm>
                <a:off x="4306" y="839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82" name="Rectangle 262"/>
              <p:cNvSpPr>
                <a:spLocks noChangeArrowheads="1"/>
              </p:cNvSpPr>
              <p:nvPr/>
            </p:nvSpPr>
            <p:spPr bwMode="auto">
              <a:xfrm>
                <a:off x="4306" y="839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83" name="Rectangle 263"/>
              <p:cNvSpPr>
                <a:spLocks noChangeArrowheads="1"/>
              </p:cNvSpPr>
              <p:nvPr/>
            </p:nvSpPr>
            <p:spPr bwMode="auto">
              <a:xfrm>
                <a:off x="29" y="985"/>
                <a:ext cx="5737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84" name="Line 264"/>
              <p:cNvSpPr>
                <a:spLocks noChangeShapeType="1"/>
              </p:cNvSpPr>
              <p:nvPr/>
            </p:nvSpPr>
            <p:spPr bwMode="auto">
              <a:xfrm>
                <a:off x="29" y="1153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85" name="Rectangle 265"/>
              <p:cNvSpPr>
                <a:spLocks noChangeArrowheads="1"/>
              </p:cNvSpPr>
              <p:nvPr/>
            </p:nvSpPr>
            <p:spPr bwMode="auto">
              <a:xfrm>
                <a:off x="29" y="1153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86" name="Line 266"/>
              <p:cNvSpPr>
                <a:spLocks noChangeShapeType="1"/>
              </p:cNvSpPr>
              <p:nvPr/>
            </p:nvSpPr>
            <p:spPr bwMode="auto">
              <a:xfrm>
                <a:off x="810" y="1153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87" name="Rectangle 267"/>
              <p:cNvSpPr>
                <a:spLocks noChangeArrowheads="1"/>
              </p:cNvSpPr>
              <p:nvPr/>
            </p:nvSpPr>
            <p:spPr bwMode="auto">
              <a:xfrm>
                <a:off x="810" y="1153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88" name="Line 268"/>
              <p:cNvSpPr>
                <a:spLocks noChangeShapeType="1"/>
              </p:cNvSpPr>
              <p:nvPr/>
            </p:nvSpPr>
            <p:spPr bwMode="auto">
              <a:xfrm>
                <a:off x="4985" y="1153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89" name="Rectangle 269"/>
              <p:cNvSpPr>
                <a:spLocks noChangeArrowheads="1"/>
              </p:cNvSpPr>
              <p:nvPr/>
            </p:nvSpPr>
            <p:spPr bwMode="auto">
              <a:xfrm>
                <a:off x="4985" y="1153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90" name="Line 270"/>
              <p:cNvSpPr>
                <a:spLocks noChangeShapeType="1"/>
              </p:cNvSpPr>
              <p:nvPr/>
            </p:nvSpPr>
            <p:spPr bwMode="auto">
              <a:xfrm>
                <a:off x="29" y="1306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91" name="Rectangle 271"/>
              <p:cNvSpPr>
                <a:spLocks noChangeArrowheads="1"/>
              </p:cNvSpPr>
              <p:nvPr/>
            </p:nvSpPr>
            <p:spPr bwMode="auto">
              <a:xfrm>
                <a:off x="29" y="1306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92" name="Line 272"/>
              <p:cNvSpPr>
                <a:spLocks noChangeShapeType="1"/>
              </p:cNvSpPr>
              <p:nvPr/>
            </p:nvSpPr>
            <p:spPr bwMode="auto">
              <a:xfrm>
                <a:off x="810" y="1306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93" name="Rectangle 273"/>
              <p:cNvSpPr>
                <a:spLocks noChangeArrowheads="1"/>
              </p:cNvSpPr>
              <p:nvPr/>
            </p:nvSpPr>
            <p:spPr bwMode="auto">
              <a:xfrm>
                <a:off x="810" y="1306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94" name="Line 274"/>
              <p:cNvSpPr>
                <a:spLocks noChangeShapeType="1"/>
              </p:cNvSpPr>
              <p:nvPr/>
            </p:nvSpPr>
            <p:spPr bwMode="auto">
              <a:xfrm>
                <a:off x="4985" y="1306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95" name="Rectangle 275"/>
              <p:cNvSpPr>
                <a:spLocks noChangeArrowheads="1"/>
              </p:cNvSpPr>
              <p:nvPr/>
            </p:nvSpPr>
            <p:spPr bwMode="auto">
              <a:xfrm>
                <a:off x="4985" y="1306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96" name="Line 276"/>
              <p:cNvSpPr>
                <a:spLocks noChangeShapeType="1"/>
              </p:cNvSpPr>
              <p:nvPr/>
            </p:nvSpPr>
            <p:spPr bwMode="auto">
              <a:xfrm>
                <a:off x="29" y="1466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97" name="Rectangle 277"/>
              <p:cNvSpPr>
                <a:spLocks noChangeArrowheads="1"/>
              </p:cNvSpPr>
              <p:nvPr/>
            </p:nvSpPr>
            <p:spPr bwMode="auto">
              <a:xfrm>
                <a:off x="29" y="1466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198" name="Line 278"/>
              <p:cNvSpPr>
                <a:spLocks noChangeShapeType="1"/>
              </p:cNvSpPr>
              <p:nvPr/>
            </p:nvSpPr>
            <p:spPr bwMode="auto">
              <a:xfrm>
                <a:off x="810" y="1466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99" name="Rectangle 279"/>
              <p:cNvSpPr>
                <a:spLocks noChangeArrowheads="1"/>
              </p:cNvSpPr>
              <p:nvPr/>
            </p:nvSpPr>
            <p:spPr bwMode="auto">
              <a:xfrm>
                <a:off x="810" y="1466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00" name="Line 280"/>
              <p:cNvSpPr>
                <a:spLocks noChangeShapeType="1"/>
              </p:cNvSpPr>
              <p:nvPr/>
            </p:nvSpPr>
            <p:spPr bwMode="auto">
              <a:xfrm>
                <a:off x="4985" y="1466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01" name="Rectangle 281"/>
              <p:cNvSpPr>
                <a:spLocks noChangeArrowheads="1"/>
              </p:cNvSpPr>
              <p:nvPr/>
            </p:nvSpPr>
            <p:spPr bwMode="auto">
              <a:xfrm>
                <a:off x="4985" y="1466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02" name="Line 282"/>
              <p:cNvSpPr>
                <a:spLocks noChangeShapeType="1"/>
              </p:cNvSpPr>
              <p:nvPr/>
            </p:nvSpPr>
            <p:spPr bwMode="auto">
              <a:xfrm>
                <a:off x="29" y="1627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03" name="Rectangle 283"/>
              <p:cNvSpPr>
                <a:spLocks noChangeArrowheads="1"/>
              </p:cNvSpPr>
              <p:nvPr/>
            </p:nvSpPr>
            <p:spPr bwMode="auto">
              <a:xfrm>
                <a:off x="29" y="1627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04" name="Line 284"/>
              <p:cNvSpPr>
                <a:spLocks noChangeShapeType="1"/>
              </p:cNvSpPr>
              <p:nvPr/>
            </p:nvSpPr>
            <p:spPr bwMode="auto">
              <a:xfrm>
                <a:off x="810" y="1627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05" name="Rectangle 285"/>
              <p:cNvSpPr>
                <a:spLocks noChangeArrowheads="1"/>
              </p:cNvSpPr>
              <p:nvPr/>
            </p:nvSpPr>
            <p:spPr bwMode="auto">
              <a:xfrm>
                <a:off x="810" y="1627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06" name="Line 286"/>
              <p:cNvSpPr>
                <a:spLocks noChangeShapeType="1"/>
              </p:cNvSpPr>
              <p:nvPr/>
            </p:nvSpPr>
            <p:spPr bwMode="auto">
              <a:xfrm>
                <a:off x="4985" y="1627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07" name="Rectangle 287"/>
              <p:cNvSpPr>
                <a:spLocks noChangeArrowheads="1"/>
              </p:cNvSpPr>
              <p:nvPr/>
            </p:nvSpPr>
            <p:spPr bwMode="auto">
              <a:xfrm>
                <a:off x="4985" y="1627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08" name="Line 288"/>
              <p:cNvSpPr>
                <a:spLocks noChangeShapeType="1"/>
              </p:cNvSpPr>
              <p:nvPr/>
            </p:nvSpPr>
            <p:spPr bwMode="auto">
              <a:xfrm>
                <a:off x="29" y="1780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09" name="Rectangle 289"/>
              <p:cNvSpPr>
                <a:spLocks noChangeArrowheads="1"/>
              </p:cNvSpPr>
              <p:nvPr/>
            </p:nvSpPr>
            <p:spPr bwMode="auto">
              <a:xfrm>
                <a:off x="29" y="1780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10" name="Line 290"/>
              <p:cNvSpPr>
                <a:spLocks noChangeShapeType="1"/>
              </p:cNvSpPr>
              <p:nvPr/>
            </p:nvSpPr>
            <p:spPr bwMode="auto">
              <a:xfrm>
                <a:off x="810" y="1780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11" name="Rectangle 291"/>
              <p:cNvSpPr>
                <a:spLocks noChangeArrowheads="1"/>
              </p:cNvSpPr>
              <p:nvPr/>
            </p:nvSpPr>
            <p:spPr bwMode="auto">
              <a:xfrm>
                <a:off x="810" y="1780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12" name="Line 292"/>
              <p:cNvSpPr>
                <a:spLocks noChangeShapeType="1"/>
              </p:cNvSpPr>
              <p:nvPr/>
            </p:nvSpPr>
            <p:spPr bwMode="auto">
              <a:xfrm>
                <a:off x="4985" y="1780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13" name="Rectangle 293"/>
              <p:cNvSpPr>
                <a:spLocks noChangeArrowheads="1"/>
              </p:cNvSpPr>
              <p:nvPr/>
            </p:nvSpPr>
            <p:spPr bwMode="auto">
              <a:xfrm>
                <a:off x="4985" y="1780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14" name="Line 294"/>
              <p:cNvSpPr>
                <a:spLocks noChangeShapeType="1"/>
              </p:cNvSpPr>
              <p:nvPr/>
            </p:nvSpPr>
            <p:spPr bwMode="auto">
              <a:xfrm>
                <a:off x="29" y="194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15" name="Rectangle 295"/>
              <p:cNvSpPr>
                <a:spLocks noChangeArrowheads="1"/>
              </p:cNvSpPr>
              <p:nvPr/>
            </p:nvSpPr>
            <p:spPr bwMode="auto">
              <a:xfrm>
                <a:off x="29" y="1941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16" name="Line 296"/>
              <p:cNvSpPr>
                <a:spLocks noChangeShapeType="1"/>
              </p:cNvSpPr>
              <p:nvPr/>
            </p:nvSpPr>
            <p:spPr bwMode="auto">
              <a:xfrm>
                <a:off x="810" y="1941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17" name="Rectangle 297"/>
              <p:cNvSpPr>
                <a:spLocks noChangeArrowheads="1"/>
              </p:cNvSpPr>
              <p:nvPr/>
            </p:nvSpPr>
            <p:spPr bwMode="auto">
              <a:xfrm>
                <a:off x="810" y="1941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18" name="Line 298"/>
              <p:cNvSpPr>
                <a:spLocks noChangeShapeType="1"/>
              </p:cNvSpPr>
              <p:nvPr/>
            </p:nvSpPr>
            <p:spPr bwMode="auto">
              <a:xfrm>
                <a:off x="4985" y="1941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19" name="Rectangle 299"/>
              <p:cNvSpPr>
                <a:spLocks noChangeArrowheads="1"/>
              </p:cNvSpPr>
              <p:nvPr/>
            </p:nvSpPr>
            <p:spPr bwMode="auto">
              <a:xfrm>
                <a:off x="4985" y="1941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20" name="Line 300"/>
              <p:cNvSpPr>
                <a:spLocks noChangeShapeType="1"/>
              </p:cNvSpPr>
              <p:nvPr/>
            </p:nvSpPr>
            <p:spPr bwMode="auto">
              <a:xfrm>
                <a:off x="29" y="210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21" name="Rectangle 301"/>
              <p:cNvSpPr>
                <a:spLocks noChangeArrowheads="1"/>
              </p:cNvSpPr>
              <p:nvPr/>
            </p:nvSpPr>
            <p:spPr bwMode="auto">
              <a:xfrm>
                <a:off x="29" y="2101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22" name="Line 302"/>
              <p:cNvSpPr>
                <a:spLocks noChangeShapeType="1"/>
              </p:cNvSpPr>
              <p:nvPr/>
            </p:nvSpPr>
            <p:spPr bwMode="auto">
              <a:xfrm>
                <a:off x="810" y="2101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23" name="Rectangle 303"/>
              <p:cNvSpPr>
                <a:spLocks noChangeArrowheads="1"/>
              </p:cNvSpPr>
              <p:nvPr/>
            </p:nvSpPr>
            <p:spPr bwMode="auto">
              <a:xfrm>
                <a:off x="810" y="2101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24" name="Line 304"/>
              <p:cNvSpPr>
                <a:spLocks noChangeShapeType="1"/>
              </p:cNvSpPr>
              <p:nvPr/>
            </p:nvSpPr>
            <p:spPr bwMode="auto">
              <a:xfrm>
                <a:off x="4985" y="2101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25" name="Rectangle 305"/>
              <p:cNvSpPr>
                <a:spLocks noChangeArrowheads="1"/>
              </p:cNvSpPr>
              <p:nvPr/>
            </p:nvSpPr>
            <p:spPr bwMode="auto">
              <a:xfrm>
                <a:off x="4985" y="2101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26" name="Line 306"/>
              <p:cNvSpPr>
                <a:spLocks noChangeShapeType="1"/>
              </p:cNvSpPr>
              <p:nvPr/>
            </p:nvSpPr>
            <p:spPr bwMode="auto">
              <a:xfrm>
                <a:off x="29" y="225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27" name="Rectangle 307"/>
              <p:cNvSpPr>
                <a:spLocks noChangeArrowheads="1"/>
              </p:cNvSpPr>
              <p:nvPr/>
            </p:nvSpPr>
            <p:spPr bwMode="auto">
              <a:xfrm>
                <a:off x="29" y="225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28" name="Line 308"/>
              <p:cNvSpPr>
                <a:spLocks noChangeShapeType="1"/>
              </p:cNvSpPr>
              <p:nvPr/>
            </p:nvSpPr>
            <p:spPr bwMode="auto">
              <a:xfrm>
                <a:off x="810" y="2255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29" name="Rectangle 309"/>
              <p:cNvSpPr>
                <a:spLocks noChangeArrowheads="1"/>
              </p:cNvSpPr>
              <p:nvPr/>
            </p:nvSpPr>
            <p:spPr bwMode="auto">
              <a:xfrm>
                <a:off x="810" y="2255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30" name="Line 310"/>
              <p:cNvSpPr>
                <a:spLocks noChangeShapeType="1"/>
              </p:cNvSpPr>
              <p:nvPr/>
            </p:nvSpPr>
            <p:spPr bwMode="auto">
              <a:xfrm>
                <a:off x="4985" y="2255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31" name="Rectangle 311"/>
              <p:cNvSpPr>
                <a:spLocks noChangeArrowheads="1"/>
              </p:cNvSpPr>
              <p:nvPr/>
            </p:nvSpPr>
            <p:spPr bwMode="auto">
              <a:xfrm>
                <a:off x="4985" y="2255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32" name="Line 312"/>
              <p:cNvSpPr>
                <a:spLocks noChangeShapeType="1"/>
              </p:cNvSpPr>
              <p:nvPr/>
            </p:nvSpPr>
            <p:spPr bwMode="auto">
              <a:xfrm>
                <a:off x="29" y="241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33" name="Rectangle 313"/>
              <p:cNvSpPr>
                <a:spLocks noChangeArrowheads="1"/>
              </p:cNvSpPr>
              <p:nvPr/>
            </p:nvSpPr>
            <p:spPr bwMode="auto">
              <a:xfrm>
                <a:off x="29" y="2415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34" name="Line 314"/>
              <p:cNvSpPr>
                <a:spLocks noChangeShapeType="1"/>
              </p:cNvSpPr>
              <p:nvPr/>
            </p:nvSpPr>
            <p:spPr bwMode="auto">
              <a:xfrm>
                <a:off x="810" y="2415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35" name="Rectangle 315"/>
              <p:cNvSpPr>
                <a:spLocks noChangeArrowheads="1"/>
              </p:cNvSpPr>
              <p:nvPr/>
            </p:nvSpPr>
            <p:spPr bwMode="auto">
              <a:xfrm>
                <a:off x="810" y="2415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36" name="Line 316"/>
              <p:cNvSpPr>
                <a:spLocks noChangeShapeType="1"/>
              </p:cNvSpPr>
              <p:nvPr/>
            </p:nvSpPr>
            <p:spPr bwMode="auto">
              <a:xfrm>
                <a:off x="4985" y="2415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37" name="Rectangle 317"/>
              <p:cNvSpPr>
                <a:spLocks noChangeArrowheads="1"/>
              </p:cNvSpPr>
              <p:nvPr/>
            </p:nvSpPr>
            <p:spPr bwMode="auto">
              <a:xfrm>
                <a:off x="4985" y="2415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38" name="Line 318"/>
              <p:cNvSpPr>
                <a:spLocks noChangeShapeType="1"/>
              </p:cNvSpPr>
              <p:nvPr/>
            </p:nvSpPr>
            <p:spPr bwMode="auto">
              <a:xfrm>
                <a:off x="29" y="2576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39" name="Rectangle 319"/>
              <p:cNvSpPr>
                <a:spLocks noChangeArrowheads="1"/>
              </p:cNvSpPr>
              <p:nvPr/>
            </p:nvSpPr>
            <p:spPr bwMode="auto">
              <a:xfrm>
                <a:off x="29" y="2576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40" name="Line 320"/>
              <p:cNvSpPr>
                <a:spLocks noChangeShapeType="1"/>
              </p:cNvSpPr>
              <p:nvPr/>
            </p:nvSpPr>
            <p:spPr bwMode="auto">
              <a:xfrm>
                <a:off x="810" y="2576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41" name="Rectangle 321"/>
              <p:cNvSpPr>
                <a:spLocks noChangeArrowheads="1"/>
              </p:cNvSpPr>
              <p:nvPr/>
            </p:nvSpPr>
            <p:spPr bwMode="auto">
              <a:xfrm>
                <a:off x="810" y="2576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42" name="Line 322"/>
              <p:cNvSpPr>
                <a:spLocks noChangeShapeType="1"/>
              </p:cNvSpPr>
              <p:nvPr/>
            </p:nvSpPr>
            <p:spPr bwMode="auto">
              <a:xfrm>
                <a:off x="4985" y="2576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43" name="Rectangle 323"/>
              <p:cNvSpPr>
                <a:spLocks noChangeArrowheads="1"/>
              </p:cNvSpPr>
              <p:nvPr/>
            </p:nvSpPr>
            <p:spPr bwMode="auto">
              <a:xfrm>
                <a:off x="4985" y="2576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44" name="Line 324"/>
              <p:cNvSpPr>
                <a:spLocks noChangeShapeType="1"/>
              </p:cNvSpPr>
              <p:nvPr/>
            </p:nvSpPr>
            <p:spPr bwMode="auto">
              <a:xfrm>
                <a:off x="29" y="2729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45" name="Rectangle 325"/>
              <p:cNvSpPr>
                <a:spLocks noChangeArrowheads="1"/>
              </p:cNvSpPr>
              <p:nvPr/>
            </p:nvSpPr>
            <p:spPr bwMode="auto">
              <a:xfrm>
                <a:off x="29" y="2729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46" name="Line 326"/>
              <p:cNvSpPr>
                <a:spLocks noChangeShapeType="1"/>
              </p:cNvSpPr>
              <p:nvPr/>
            </p:nvSpPr>
            <p:spPr bwMode="auto">
              <a:xfrm>
                <a:off x="810" y="2729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47" name="Rectangle 327"/>
              <p:cNvSpPr>
                <a:spLocks noChangeArrowheads="1"/>
              </p:cNvSpPr>
              <p:nvPr/>
            </p:nvSpPr>
            <p:spPr bwMode="auto">
              <a:xfrm>
                <a:off x="810" y="2729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48" name="Line 328"/>
              <p:cNvSpPr>
                <a:spLocks noChangeShapeType="1"/>
              </p:cNvSpPr>
              <p:nvPr/>
            </p:nvSpPr>
            <p:spPr bwMode="auto">
              <a:xfrm>
                <a:off x="4985" y="2729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49" name="Rectangle 329"/>
              <p:cNvSpPr>
                <a:spLocks noChangeArrowheads="1"/>
              </p:cNvSpPr>
              <p:nvPr/>
            </p:nvSpPr>
            <p:spPr bwMode="auto">
              <a:xfrm>
                <a:off x="4985" y="2729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50" name="Line 330"/>
              <p:cNvSpPr>
                <a:spLocks noChangeShapeType="1"/>
              </p:cNvSpPr>
              <p:nvPr/>
            </p:nvSpPr>
            <p:spPr bwMode="auto">
              <a:xfrm>
                <a:off x="29" y="2890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51" name="Rectangle 331"/>
              <p:cNvSpPr>
                <a:spLocks noChangeArrowheads="1"/>
              </p:cNvSpPr>
              <p:nvPr/>
            </p:nvSpPr>
            <p:spPr bwMode="auto">
              <a:xfrm>
                <a:off x="29" y="2890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52" name="Line 332"/>
              <p:cNvSpPr>
                <a:spLocks noChangeShapeType="1"/>
              </p:cNvSpPr>
              <p:nvPr/>
            </p:nvSpPr>
            <p:spPr bwMode="auto">
              <a:xfrm>
                <a:off x="810" y="2890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53" name="Rectangle 333"/>
              <p:cNvSpPr>
                <a:spLocks noChangeArrowheads="1"/>
              </p:cNvSpPr>
              <p:nvPr/>
            </p:nvSpPr>
            <p:spPr bwMode="auto">
              <a:xfrm>
                <a:off x="810" y="2890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54" name="Line 334"/>
              <p:cNvSpPr>
                <a:spLocks noChangeShapeType="1"/>
              </p:cNvSpPr>
              <p:nvPr/>
            </p:nvSpPr>
            <p:spPr bwMode="auto">
              <a:xfrm>
                <a:off x="4985" y="2890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55" name="Rectangle 335"/>
              <p:cNvSpPr>
                <a:spLocks noChangeArrowheads="1"/>
              </p:cNvSpPr>
              <p:nvPr/>
            </p:nvSpPr>
            <p:spPr bwMode="auto">
              <a:xfrm>
                <a:off x="4985" y="2890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56" name="Line 336"/>
              <p:cNvSpPr>
                <a:spLocks noChangeShapeType="1"/>
              </p:cNvSpPr>
              <p:nvPr/>
            </p:nvSpPr>
            <p:spPr bwMode="auto">
              <a:xfrm>
                <a:off x="29" y="3050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57" name="Rectangle 337"/>
              <p:cNvSpPr>
                <a:spLocks noChangeArrowheads="1"/>
              </p:cNvSpPr>
              <p:nvPr/>
            </p:nvSpPr>
            <p:spPr bwMode="auto">
              <a:xfrm>
                <a:off x="29" y="3050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58" name="Line 338"/>
              <p:cNvSpPr>
                <a:spLocks noChangeShapeType="1"/>
              </p:cNvSpPr>
              <p:nvPr/>
            </p:nvSpPr>
            <p:spPr bwMode="auto">
              <a:xfrm>
                <a:off x="810" y="3050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59" name="Rectangle 339"/>
              <p:cNvSpPr>
                <a:spLocks noChangeArrowheads="1"/>
              </p:cNvSpPr>
              <p:nvPr/>
            </p:nvSpPr>
            <p:spPr bwMode="auto">
              <a:xfrm>
                <a:off x="810" y="3050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60" name="Line 340"/>
              <p:cNvSpPr>
                <a:spLocks noChangeShapeType="1"/>
              </p:cNvSpPr>
              <p:nvPr/>
            </p:nvSpPr>
            <p:spPr bwMode="auto">
              <a:xfrm>
                <a:off x="4985" y="3050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61" name="Rectangle 341"/>
              <p:cNvSpPr>
                <a:spLocks noChangeArrowheads="1"/>
              </p:cNvSpPr>
              <p:nvPr/>
            </p:nvSpPr>
            <p:spPr bwMode="auto">
              <a:xfrm>
                <a:off x="4985" y="3050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62" name="Line 342"/>
              <p:cNvSpPr>
                <a:spLocks noChangeShapeType="1"/>
              </p:cNvSpPr>
              <p:nvPr/>
            </p:nvSpPr>
            <p:spPr bwMode="auto">
              <a:xfrm>
                <a:off x="29" y="3203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63" name="Rectangle 343"/>
              <p:cNvSpPr>
                <a:spLocks noChangeArrowheads="1"/>
              </p:cNvSpPr>
              <p:nvPr/>
            </p:nvSpPr>
            <p:spPr bwMode="auto">
              <a:xfrm>
                <a:off x="29" y="3203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64" name="Line 344"/>
              <p:cNvSpPr>
                <a:spLocks noChangeShapeType="1"/>
              </p:cNvSpPr>
              <p:nvPr/>
            </p:nvSpPr>
            <p:spPr bwMode="auto">
              <a:xfrm>
                <a:off x="810" y="3203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65" name="Rectangle 345"/>
              <p:cNvSpPr>
                <a:spLocks noChangeArrowheads="1"/>
              </p:cNvSpPr>
              <p:nvPr/>
            </p:nvSpPr>
            <p:spPr bwMode="auto">
              <a:xfrm>
                <a:off x="810" y="3203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66" name="Line 346"/>
              <p:cNvSpPr>
                <a:spLocks noChangeShapeType="1"/>
              </p:cNvSpPr>
              <p:nvPr/>
            </p:nvSpPr>
            <p:spPr bwMode="auto">
              <a:xfrm>
                <a:off x="4985" y="3203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67" name="Rectangle 347"/>
              <p:cNvSpPr>
                <a:spLocks noChangeArrowheads="1"/>
              </p:cNvSpPr>
              <p:nvPr/>
            </p:nvSpPr>
            <p:spPr bwMode="auto">
              <a:xfrm>
                <a:off x="4985" y="3203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68" name="Line 348"/>
              <p:cNvSpPr>
                <a:spLocks noChangeShapeType="1"/>
              </p:cNvSpPr>
              <p:nvPr/>
            </p:nvSpPr>
            <p:spPr bwMode="auto">
              <a:xfrm>
                <a:off x="29" y="336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69" name="Rectangle 349"/>
              <p:cNvSpPr>
                <a:spLocks noChangeArrowheads="1"/>
              </p:cNvSpPr>
              <p:nvPr/>
            </p:nvSpPr>
            <p:spPr bwMode="auto">
              <a:xfrm>
                <a:off x="29" y="3364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70" name="Line 350"/>
              <p:cNvSpPr>
                <a:spLocks noChangeShapeType="1"/>
              </p:cNvSpPr>
              <p:nvPr/>
            </p:nvSpPr>
            <p:spPr bwMode="auto">
              <a:xfrm>
                <a:off x="810" y="3364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71" name="Rectangle 351"/>
              <p:cNvSpPr>
                <a:spLocks noChangeArrowheads="1"/>
              </p:cNvSpPr>
              <p:nvPr/>
            </p:nvSpPr>
            <p:spPr bwMode="auto">
              <a:xfrm>
                <a:off x="810" y="3364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72" name="Line 352"/>
              <p:cNvSpPr>
                <a:spLocks noChangeShapeType="1"/>
              </p:cNvSpPr>
              <p:nvPr/>
            </p:nvSpPr>
            <p:spPr bwMode="auto">
              <a:xfrm>
                <a:off x="4985" y="3364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73" name="Rectangle 353"/>
              <p:cNvSpPr>
                <a:spLocks noChangeArrowheads="1"/>
              </p:cNvSpPr>
              <p:nvPr/>
            </p:nvSpPr>
            <p:spPr bwMode="auto">
              <a:xfrm>
                <a:off x="4985" y="3364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74" name="Line 354"/>
              <p:cNvSpPr>
                <a:spLocks noChangeShapeType="1"/>
              </p:cNvSpPr>
              <p:nvPr/>
            </p:nvSpPr>
            <p:spPr bwMode="auto">
              <a:xfrm>
                <a:off x="29" y="352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75" name="Rectangle 355"/>
              <p:cNvSpPr>
                <a:spLocks noChangeArrowheads="1"/>
              </p:cNvSpPr>
              <p:nvPr/>
            </p:nvSpPr>
            <p:spPr bwMode="auto">
              <a:xfrm>
                <a:off x="29" y="352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76" name="Line 356"/>
              <p:cNvSpPr>
                <a:spLocks noChangeShapeType="1"/>
              </p:cNvSpPr>
              <p:nvPr/>
            </p:nvSpPr>
            <p:spPr bwMode="auto">
              <a:xfrm>
                <a:off x="810" y="3525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77" name="Rectangle 357"/>
              <p:cNvSpPr>
                <a:spLocks noChangeArrowheads="1"/>
              </p:cNvSpPr>
              <p:nvPr/>
            </p:nvSpPr>
            <p:spPr bwMode="auto">
              <a:xfrm>
                <a:off x="810" y="3525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78" name="Line 358"/>
              <p:cNvSpPr>
                <a:spLocks noChangeShapeType="1"/>
              </p:cNvSpPr>
              <p:nvPr/>
            </p:nvSpPr>
            <p:spPr bwMode="auto">
              <a:xfrm>
                <a:off x="4985" y="3525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79" name="Rectangle 359"/>
              <p:cNvSpPr>
                <a:spLocks noChangeArrowheads="1"/>
              </p:cNvSpPr>
              <p:nvPr/>
            </p:nvSpPr>
            <p:spPr bwMode="auto">
              <a:xfrm>
                <a:off x="4985" y="3525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80" name="Line 360"/>
              <p:cNvSpPr>
                <a:spLocks noChangeShapeType="1"/>
              </p:cNvSpPr>
              <p:nvPr/>
            </p:nvSpPr>
            <p:spPr bwMode="auto">
              <a:xfrm>
                <a:off x="29" y="367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81" name="Rectangle 361"/>
              <p:cNvSpPr>
                <a:spLocks noChangeArrowheads="1"/>
              </p:cNvSpPr>
              <p:nvPr/>
            </p:nvSpPr>
            <p:spPr bwMode="auto">
              <a:xfrm>
                <a:off x="29" y="367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82" name="Line 362"/>
              <p:cNvSpPr>
                <a:spLocks noChangeShapeType="1"/>
              </p:cNvSpPr>
              <p:nvPr/>
            </p:nvSpPr>
            <p:spPr bwMode="auto">
              <a:xfrm>
                <a:off x="810" y="3678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83" name="Rectangle 363"/>
              <p:cNvSpPr>
                <a:spLocks noChangeArrowheads="1"/>
              </p:cNvSpPr>
              <p:nvPr/>
            </p:nvSpPr>
            <p:spPr bwMode="auto">
              <a:xfrm>
                <a:off x="810" y="3678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84" name="Line 364"/>
              <p:cNvSpPr>
                <a:spLocks noChangeShapeType="1"/>
              </p:cNvSpPr>
              <p:nvPr/>
            </p:nvSpPr>
            <p:spPr bwMode="auto">
              <a:xfrm>
                <a:off x="4985" y="3678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85" name="Rectangle 365"/>
              <p:cNvSpPr>
                <a:spLocks noChangeArrowheads="1"/>
              </p:cNvSpPr>
              <p:nvPr/>
            </p:nvSpPr>
            <p:spPr bwMode="auto">
              <a:xfrm>
                <a:off x="4985" y="3678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86" name="Line 366"/>
              <p:cNvSpPr>
                <a:spLocks noChangeShapeType="1"/>
              </p:cNvSpPr>
              <p:nvPr/>
            </p:nvSpPr>
            <p:spPr bwMode="auto">
              <a:xfrm>
                <a:off x="29" y="383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87" name="Rectangle 367"/>
              <p:cNvSpPr>
                <a:spLocks noChangeArrowheads="1"/>
              </p:cNvSpPr>
              <p:nvPr/>
            </p:nvSpPr>
            <p:spPr bwMode="auto">
              <a:xfrm>
                <a:off x="29" y="3838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88" name="Line 368"/>
              <p:cNvSpPr>
                <a:spLocks noChangeShapeType="1"/>
              </p:cNvSpPr>
              <p:nvPr/>
            </p:nvSpPr>
            <p:spPr bwMode="auto">
              <a:xfrm>
                <a:off x="810" y="3838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89" name="Rectangle 369"/>
              <p:cNvSpPr>
                <a:spLocks noChangeArrowheads="1"/>
              </p:cNvSpPr>
              <p:nvPr/>
            </p:nvSpPr>
            <p:spPr bwMode="auto">
              <a:xfrm>
                <a:off x="810" y="3838"/>
                <a:ext cx="4160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0" name="Line 370"/>
              <p:cNvSpPr>
                <a:spLocks noChangeShapeType="1"/>
              </p:cNvSpPr>
              <p:nvPr/>
            </p:nvSpPr>
            <p:spPr bwMode="auto">
              <a:xfrm>
                <a:off x="4985" y="3838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91" name="Rectangle 371"/>
              <p:cNvSpPr>
                <a:spLocks noChangeArrowheads="1"/>
              </p:cNvSpPr>
              <p:nvPr/>
            </p:nvSpPr>
            <p:spPr bwMode="auto">
              <a:xfrm>
                <a:off x="4985" y="3838"/>
                <a:ext cx="766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2" name="Line 372"/>
              <p:cNvSpPr>
                <a:spLocks noChangeShapeType="1"/>
              </p:cNvSpPr>
              <p:nvPr/>
            </p:nvSpPr>
            <p:spPr bwMode="auto">
              <a:xfrm>
                <a:off x="29" y="3992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93" name="Rectangle 373"/>
              <p:cNvSpPr>
                <a:spLocks noChangeArrowheads="1"/>
              </p:cNvSpPr>
              <p:nvPr/>
            </p:nvSpPr>
            <p:spPr bwMode="auto">
              <a:xfrm>
                <a:off x="29" y="3992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4" name="Line 374"/>
              <p:cNvSpPr>
                <a:spLocks noChangeShapeType="1"/>
              </p:cNvSpPr>
              <p:nvPr/>
            </p:nvSpPr>
            <p:spPr bwMode="auto">
              <a:xfrm>
                <a:off x="810" y="3992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95" name="Rectangle 375"/>
              <p:cNvSpPr>
                <a:spLocks noChangeArrowheads="1"/>
              </p:cNvSpPr>
              <p:nvPr/>
            </p:nvSpPr>
            <p:spPr bwMode="auto">
              <a:xfrm>
                <a:off x="810" y="3992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6" name="Line 376"/>
              <p:cNvSpPr>
                <a:spLocks noChangeShapeType="1"/>
              </p:cNvSpPr>
              <p:nvPr/>
            </p:nvSpPr>
            <p:spPr bwMode="auto">
              <a:xfrm>
                <a:off x="4985" y="3992"/>
                <a:ext cx="76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97" name="Rectangle 377"/>
              <p:cNvSpPr>
                <a:spLocks noChangeArrowheads="1"/>
              </p:cNvSpPr>
              <p:nvPr/>
            </p:nvSpPr>
            <p:spPr bwMode="auto">
              <a:xfrm>
                <a:off x="4985" y="3992"/>
                <a:ext cx="766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8" name="Rectangle 378"/>
              <p:cNvSpPr>
                <a:spLocks noChangeArrowheads="1"/>
              </p:cNvSpPr>
              <p:nvPr/>
            </p:nvSpPr>
            <p:spPr bwMode="auto">
              <a:xfrm>
                <a:off x="29" y="4145"/>
                <a:ext cx="781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299" name="Line 379"/>
              <p:cNvSpPr>
                <a:spLocks noChangeShapeType="1"/>
              </p:cNvSpPr>
              <p:nvPr/>
            </p:nvSpPr>
            <p:spPr bwMode="auto">
              <a:xfrm>
                <a:off x="810" y="4152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00" name="Rectangle 380"/>
              <p:cNvSpPr>
                <a:spLocks noChangeArrowheads="1"/>
              </p:cNvSpPr>
              <p:nvPr/>
            </p:nvSpPr>
            <p:spPr bwMode="auto">
              <a:xfrm>
                <a:off x="810" y="4152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1" name="Rectangle 381"/>
              <p:cNvSpPr>
                <a:spLocks noChangeArrowheads="1"/>
              </p:cNvSpPr>
              <p:nvPr/>
            </p:nvSpPr>
            <p:spPr bwMode="auto">
              <a:xfrm>
                <a:off x="4985" y="4145"/>
                <a:ext cx="781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2" name="Rectangle 382"/>
              <p:cNvSpPr>
                <a:spLocks noChangeArrowheads="1"/>
              </p:cNvSpPr>
              <p:nvPr/>
            </p:nvSpPr>
            <p:spPr bwMode="auto">
              <a:xfrm>
                <a:off x="15" y="664"/>
                <a:ext cx="14" cy="365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3" name="Rectangle 383"/>
              <p:cNvSpPr>
                <a:spLocks noChangeArrowheads="1"/>
              </p:cNvSpPr>
              <p:nvPr/>
            </p:nvSpPr>
            <p:spPr bwMode="auto">
              <a:xfrm>
                <a:off x="29" y="4305"/>
                <a:ext cx="781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4" name="Rectangle 384"/>
              <p:cNvSpPr>
                <a:spLocks noChangeArrowheads="1"/>
              </p:cNvSpPr>
              <p:nvPr/>
            </p:nvSpPr>
            <p:spPr bwMode="auto">
              <a:xfrm>
                <a:off x="796" y="678"/>
                <a:ext cx="14" cy="364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5" name="Line 385"/>
              <p:cNvSpPr>
                <a:spLocks noChangeShapeType="1"/>
              </p:cNvSpPr>
              <p:nvPr/>
            </p:nvSpPr>
            <p:spPr bwMode="auto">
              <a:xfrm>
                <a:off x="1387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06" name="Rectangle 386"/>
              <p:cNvSpPr>
                <a:spLocks noChangeArrowheads="1"/>
              </p:cNvSpPr>
              <p:nvPr/>
            </p:nvSpPr>
            <p:spPr bwMode="auto">
              <a:xfrm>
                <a:off x="1387" y="999"/>
                <a:ext cx="7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7" name="Line 387"/>
              <p:cNvSpPr>
                <a:spLocks noChangeShapeType="1"/>
              </p:cNvSpPr>
              <p:nvPr/>
            </p:nvSpPr>
            <p:spPr bwMode="auto">
              <a:xfrm>
                <a:off x="1971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08" name="Rectangle 388"/>
              <p:cNvSpPr>
                <a:spLocks noChangeArrowheads="1"/>
              </p:cNvSpPr>
              <p:nvPr/>
            </p:nvSpPr>
            <p:spPr bwMode="auto">
              <a:xfrm>
                <a:off x="1971" y="999"/>
                <a:ext cx="7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09" name="Line 389"/>
              <p:cNvSpPr>
                <a:spLocks noChangeShapeType="1"/>
              </p:cNvSpPr>
              <p:nvPr/>
            </p:nvSpPr>
            <p:spPr bwMode="auto">
              <a:xfrm>
                <a:off x="2555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10" name="Rectangle 390"/>
              <p:cNvSpPr>
                <a:spLocks noChangeArrowheads="1"/>
              </p:cNvSpPr>
              <p:nvPr/>
            </p:nvSpPr>
            <p:spPr bwMode="auto">
              <a:xfrm>
                <a:off x="2555" y="999"/>
                <a:ext cx="7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11" name="Line 391"/>
              <p:cNvSpPr>
                <a:spLocks noChangeShapeType="1"/>
              </p:cNvSpPr>
              <p:nvPr/>
            </p:nvSpPr>
            <p:spPr bwMode="auto">
              <a:xfrm>
                <a:off x="3138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12" name="Rectangle 392"/>
              <p:cNvSpPr>
                <a:spLocks noChangeArrowheads="1"/>
              </p:cNvSpPr>
              <p:nvPr/>
            </p:nvSpPr>
            <p:spPr bwMode="auto">
              <a:xfrm>
                <a:off x="3138" y="999"/>
                <a:ext cx="8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13" name="Line 393"/>
              <p:cNvSpPr>
                <a:spLocks noChangeShapeType="1"/>
              </p:cNvSpPr>
              <p:nvPr/>
            </p:nvSpPr>
            <p:spPr bwMode="auto">
              <a:xfrm>
                <a:off x="3722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14" name="Rectangle 394"/>
              <p:cNvSpPr>
                <a:spLocks noChangeArrowheads="1"/>
              </p:cNvSpPr>
              <p:nvPr/>
            </p:nvSpPr>
            <p:spPr bwMode="auto">
              <a:xfrm>
                <a:off x="3722" y="999"/>
                <a:ext cx="8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15" name="Line 395"/>
              <p:cNvSpPr>
                <a:spLocks noChangeShapeType="1"/>
              </p:cNvSpPr>
              <p:nvPr/>
            </p:nvSpPr>
            <p:spPr bwMode="auto">
              <a:xfrm>
                <a:off x="4306" y="999"/>
                <a:ext cx="0" cy="33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16" name="Rectangle 396"/>
              <p:cNvSpPr>
                <a:spLocks noChangeArrowheads="1"/>
              </p:cNvSpPr>
              <p:nvPr/>
            </p:nvSpPr>
            <p:spPr bwMode="auto">
              <a:xfrm>
                <a:off x="4306" y="999"/>
                <a:ext cx="8" cy="33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17" name="Line 397"/>
              <p:cNvSpPr>
                <a:spLocks noChangeShapeType="1"/>
              </p:cNvSpPr>
              <p:nvPr/>
            </p:nvSpPr>
            <p:spPr bwMode="auto">
              <a:xfrm>
                <a:off x="810" y="4313"/>
                <a:ext cx="41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18" name="Rectangle 398"/>
              <p:cNvSpPr>
                <a:spLocks noChangeArrowheads="1"/>
              </p:cNvSpPr>
              <p:nvPr/>
            </p:nvSpPr>
            <p:spPr bwMode="auto">
              <a:xfrm>
                <a:off x="810" y="4313"/>
                <a:ext cx="416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19" name="Rectangle 399"/>
              <p:cNvSpPr>
                <a:spLocks noChangeArrowheads="1"/>
              </p:cNvSpPr>
              <p:nvPr/>
            </p:nvSpPr>
            <p:spPr bwMode="auto">
              <a:xfrm>
                <a:off x="4970" y="678"/>
                <a:ext cx="15" cy="364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0" name="Rectangle 400"/>
              <p:cNvSpPr>
                <a:spLocks noChangeArrowheads="1"/>
              </p:cNvSpPr>
              <p:nvPr/>
            </p:nvSpPr>
            <p:spPr bwMode="auto">
              <a:xfrm>
                <a:off x="4985" y="4305"/>
                <a:ext cx="781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1" name="Rectangle 401"/>
              <p:cNvSpPr>
                <a:spLocks noChangeArrowheads="1"/>
              </p:cNvSpPr>
              <p:nvPr/>
            </p:nvSpPr>
            <p:spPr bwMode="auto">
              <a:xfrm>
                <a:off x="5751" y="678"/>
                <a:ext cx="15" cy="364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2" name="Line 402"/>
              <p:cNvSpPr>
                <a:spLocks noChangeShapeType="1"/>
              </p:cNvSpPr>
              <p:nvPr/>
            </p:nvSpPr>
            <p:spPr bwMode="auto">
              <a:xfrm>
                <a:off x="22" y="432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23" name="Rectangle 403"/>
              <p:cNvSpPr>
                <a:spLocks noChangeArrowheads="1"/>
              </p:cNvSpPr>
              <p:nvPr/>
            </p:nvSpPr>
            <p:spPr bwMode="auto">
              <a:xfrm>
                <a:off x="22" y="432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3324" name="Line 404"/>
              <p:cNvSpPr>
                <a:spLocks noChangeShapeType="1"/>
              </p:cNvSpPr>
              <p:nvPr/>
            </p:nvSpPr>
            <p:spPr bwMode="auto">
              <a:xfrm>
                <a:off x="803" y="432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25" name="Rectangle 405"/>
              <p:cNvSpPr>
                <a:spLocks noChangeArrowheads="1"/>
              </p:cNvSpPr>
              <p:nvPr/>
            </p:nvSpPr>
            <p:spPr bwMode="auto">
              <a:xfrm>
                <a:off x="803" y="432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  <p:sp>
          <p:nvSpPr>
            <p:cNvPr id="173062" name="Line 407"/>
            <p:cNvSpPr>
              <a:spLocks noChangeShapeType="1"/>
            </p:cNvSpPr>
            <p:nvPr/>
          </p:nvSpPr>
          <p:spPr bwMode="auto">
            <a:xfrm>
              <a:off x="1387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63" name="Rectangle 408"/>
            <p:cNvSpPr>
              <a:spLocks noChangeArrowheads="1"/>
            </p:cNvSpPr>
            <p:nvPr/>
          </p:nvSpPr>
          <p:spPr bwMode="auto">
            <a:xfrm>
              <a:off x="1387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64" name="Line 409"/>
            <p:cNvSpPr>
              <a:spLocks noChangeShapeType="1"/>
            </p:cNvSpPr>
            <p:nvPr/>
          </p:nvSpPr>
          <p:spPr bwMode="auto">
            <a:xfrm>
              <a:off x="197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65" name="Rectangle 410"/>
            <p:cNvSpPr>
              <a:spLocks noChangeArrowheads="1"/>
            </p:cNvSpPr>
            <p:nvPr/>
          </p:nvSpPr>
          <p:spPr bwMode="auto">
            <a:xfrm>
              <a:off x="1971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66" name="Line 411"/>
            <p:cNvSpPr>
              <a:spLocks noChangeShapeType="1"/>
            </p:cNvSpPr>
            <p:nvPr/>
          </p:nvSpPr>
          <p:spPr bwMode="auto">
            <a:xfrm>
              <a:off x="2555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67" name="Rectangle 412"/>
            <p:cNvSpPr>
              <a:spLocks noChangeArrowheads="1"/>
            </p:cNvSpPr>
            <p:nvPr/>
          </p:nvSpPr>
          <p:spPr bwMode="auto">
            <a:xfrm>
              <a:off x="2555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68" name="Line 413"/>
            <p:cNvSpPr>
              <a:spLocks noChangeShapeType="1"/>
            </p:cNvSpPr>
            <p:nvPr/>
          </p:nvSpPr>
          <p:spPr bwMode="auto">
            <a:xfrm>
              <a:off x="3138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69" name="Rectangle 414"/>
            <p:cNvSpPr>
              <a:spLocks noChangeArrowheads="1"/>
            </p:cNvSpPr>
            <p:nvPr/>
          </p:nvSpPr>
          <p:spPr bwMode="auto">
            <a:xfrm>
              <a:off x="3138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70" name="Line 415"/>
            <p:cNvSpPr>
              <a:spLocks noChangeShapeType="1"/>
            </p:cNvSpPr>
            <p:nvPr/>
          </p:nvSpPr>
          <p:spPr bwMode="auto">
            <a:xfrm>
              <a:off x="3722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71" name="Rectangle 416"/>
            <p:cNvSpPr>
              <a:spLocks noChangeArrowheads="1"/>
            </p:cNvSpPr>
            <p:nvPr/>
          </p:nvSpPr>
          <p:spPr bwMode="auto">
            <a:xfrm>
              <a:off x="3722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72" name="Line 417"/>
            <p:cNvSpPr>
              <a:spLocks noChangeShapeType="1"/>
            </p:cNvSpPr>
            <p:nvPr/>
          </p:nvSpPr>
          <p:spPr bwMode="auto">
            <a:xfrm>
              <a:off x="4306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73" name="Rectangle 418"/>
            <p:cNvSpPr>
              <a:spLocks noChangeArrowheads="1"/>
            </p:cNvSpPr>
            <p:nvPr/>
          </p:nvSpPr>
          <p:spPr bwMode="auto">
            <a:xfrm>
              <a:off x="4306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74" name="Line 419"/>
            <p:cNvSpPr>
              <a:spLocks noChangeShapeType="1"/>
            </p:cNvSpPr>
            <p:nvPr/>
          </p:nvSpPr>
          <p:spPr bwMode="auto">
            <a:xfrm>
              <a:off x="4978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75" name="Rectangle 420"/>
            <p:cNvSpPr>
              <a:spLocks noChangeArrowheads="1"/>
            </p:cNvSpPr>
            <p:nvPr/>
          </p:nvSpPr>
          <p:spPr bwMode="auto">
            <a:xfrm>
              <a:off x="4978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76" name="Line 421"/>
            <p:cNvSpPr>
              <a:spLocks noChangeShapeType="1"/>
            </p:cNvSpPr>
            <p:nvPr/>
          </p:nvSpPr>
          <p:spPr bwMode="auto">
            <a:xfrm>
              <a:off x="5759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77" name="Rectangle 422"/>
            <p:cNvSpPr>
              <a:spLocks noChangeArrowheads="1"/>
            </p:cNvSpPr>
            <p:nvPr/>
          </p:nvSpPr>
          <p:spPr bwMode="auto">
            <a:xfrm>
              <a:off x="5759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78" name="Line 423"/>
            <p:cNvSpPr>
              <a:spLocks noChangeShapeType="1"/>
            </p:cNvSpPr>
            <p:nvPr/>
          </p:nvSpPr>
          <p:spPr bwMode="auto">
            <a:xfrm>
              <a:off x="5766" y="67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79" name="Rectangle 424"/>
            <p:cNvSpPr>
              <a:spLocks noChangeArrowheads="1"/>
            </p:cNvSpPr>
            <p:nvPr/>
          </p:nvSpPr>
          <p:spPr bwMode="auto">
            <a:xfrm>
              <a:off x="5766" y="67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80" name="Line 425"/>
            <p:cNvSpPr>
              <a:spLocks noChangeShapeType="1"/>
            </p:cNvSpPr>
            <p:nvPr/>
          </p:nvSpPr>
          <p:spPr bwMode="auto">
            <a:xfrm>
              <a:off x="5766" y="83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1" name="Rectangle 426"/>
            <p:cNvSpPr>
              <a:spLocks noChangeArrowheads="1"/>
            </p:cNvSpPr>
            <p:nvPr/>
          </p:nvSpPr>
          <p:spPr bwMode="auto">
            <a:xfrm>
              <a:off x="5766" y="83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82" name="Line 427"/>
            <p:cNvSpPr>
              <a:spLocks noChangeShapeType="1"/>
            </p:cNvSpPr>
            <p:nvPr/>
          </p:nvSpPr>
          <p:spPr bwMode="auto">
            <a:xfrm>
              <a:off x="5766" y="99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3" name="Rectangle 428"/>
            <p:cNvSpPr>
              <a:spLocks noChangeArrowheads="1"/>
            </p:cNvSpPr>
            <p:nvPr/>
          </p:nvSpPr>
          <p:spPr bwMode="auto">
            <a:xfrm>
              <a:off x="5766" y="99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84" name="Line 429"/>
            <p:cNvSpPr>
              <a:spLocks noChangeShapeType="1"/>
            </p:cNvSpPr>
            <p:nvPr/>
          </p:nvSpPr>
          <p:spPr bwMode="auto">
            <a:xfrm>
              <a:off x="5766" y="115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5" name="Rectangle 430"/>
            <p:cNvSpPr>
              <a:spLocks noChangeArrowheads="1"/>
            </p:cNvSpPr>
            <p:nvPr/>
          </p:nvSpPr>
          <p:spPr bwMode="auto">
            <a:xfrm>
              <a:off x="5766" y="115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86" name="Line 431"/>
            <p:cNvSpPr>
              <a:spLocks noChangeShapeType="1"/>
            </p:cNvSpPr>
            <p:nvPr/>
          </p:nvSpPr>
          <p:spPr bwMode="auto">
            <a:xfrm>
              <a:off x="5766" y="130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7" name="Rectangle 432"/>
            <p:cNvSpPr>
              <a:spLocks noChangeArrowheads="1"/>
            </p:cNvSpPr>
            <p:nvPr/>
          </p:nvSpPr>
          <p:spPr bwMode="auto">
            <a:xfrm>
              <a:off x="5766" y="1306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88" name="Line 433"/>
            <p:cNvSpPr>
              <a:spLocks noChangeShapeType="1"/>
            </p:cNvSpPr>
            <p:nvPr/>
          </p:nvSpPr>
          <p:spPr bwMode="auto">
            <a:xfrm>
              <a:off x="5766" y="14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89" name="Rectangle 434"/>
            <p:cNvSpPr>
              <a:spLocks noChangeArrowheads="1"/>
            </p:cNvSpPr>
            <p:nvPr/>
          </p:nvSpPr>
          <p:spPr bwMode="auto">
            <a:xfrm>
              <a:off x="5766" y="1466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90" name="Line 435"/>
            <p:cNvSpPr>
              <a:spLocks noChangeShapeType="1"/>
            </p:cNvSpPr>
            <p:nvPr/>
          </p:nvSpPr>
          <p:spPr bwMode="auto">
            <a:xfrm>
              <a:off x="5766" y="162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1" name="Rectangle 436"/>
            <p:cNvSpPr>
              <a:spLocks noChangeArrowheads="1"/>
            </p:cNvSpPr>
            <p:nvPr/>
          </p:nvSpPr>
          <p:spPr bwMode="auto">
            <a:xfrm>
              <a:off x="5766" y="162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92" name="Line 437"/>
            <p:cNvSpPr>
              <a:spLocks noChangeShapeType="1"/>
            </p:cNvSpPr>
            <p:nvPr/>
          </p:nvSpPr>
          <p:spPr bwMode="auto">
            <a:xfrm>
              <a:off x="5766" y="178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3" name="Rectangle 438"/>
            <p:cNvSpPr>
              <a:spLocks noChangeArrowheads="1"/>
            </p:cNvSpPr>
            <p:nvPr/>
          </p:nvSpPr>
          <p:spPr bwMode="auto">
            <a:xfrm>
              <a:off x="5766" y="1780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94" name="Line 439"/>
            <p:cNvSpPr>
              <a:spLocks noChangeShapeType="1"/>
            </p:cNvSpPr>
            <p:nvPr/>
          </p:nvSpPr>
          <p:spPr bwMode="auto">
            <a:xfrm>
              <a:off x="5766" y="194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5" name="Rectangle 440"/>
            <p:cNvSpPr>
              <a:spLocks noChangeArrowheads="1"/>
            </p:cNvSpPr>
            <p:nvPr/>
          </p:nvSpPr>
          <p:spPr bwMode="auto">
            <a:xfrm>
              <a:off x="5766" y="194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96" name="Line 441"/>
            <p:cNvSpPr>
              <a:spLocks noChangeShapeType="1"/>
            </p:cNvSpPr>
            <p:nvPr/>
          </p:nvSpPr>
          <p:spPr bwMode="auto">
            <a:xfrm>
              <a:off x="5766" y="210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7" name="Rectangle 442"/>
            <p:cNvSpPr>
              <a:spLocks noChangeArrowheads="1"/>
            </p:cNvSpPr>
            <p:nvPr/>
          </p:nvSpPr>
          <p:spPr bwMode="auto">
            <a:xfrm>
              <a:off x="5766" y="2101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098" name="Line 443"/>
            <p:cNvSpPr>
              <a:spLocks noChangeShapeType="1"/>
            </p:cNvSpPr>
            <p:nvPr/>
          </p:nvSpPr>
          <p:spPr bwMode="auto">
            <a:xfrm>
              <a:off x="5766" y="225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99" name="Rectangle 444"/>
            <p:cNvSpPr>
              <a:spLocks noChangeArrowheads="1"/>
            </p:cNvSpPr>
            <p:nvPr/>
          </p:nvSpPr>
          <p:spPr bwMode="auto">
            <a:xfrm>
              <a:off x="5766" y="225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00" name="Line 445"/>
            <p:cNvSpPr>
              <a:spLocks noChangeShapeType="1"/>
            </p:cNvSpPr>
            <p:nvPr/>
          </p:nvSpPr>
          <p:spPr bwMode="auto">
            <a:xfrm>
              <a:off x="5766" y="241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1" name="Rectangle 446"/>
            <p:cNvSpPr>
              <a:spLocks noChangeArrowheads="1"/>
            </p:cNvSpPr>
            <p:nvPr/>
          </p:nvSpPr>
          <p:spPr bwMode="auto">
            <a:xfrm>
              <a:off x="5766" y="2415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02" name="Line 447"/>
            <p:cNvSpPr>
              <a:spLocks noChangeShapeType="1"/>
            </p:cNvSpPr>
            <p:nvPr/>
          </p:nvSpPr>
          <p:spPr bwMode="auto">
            <a:xfrm>
              <a:off x="5766" y="257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3" name="Rectangle 448"/>
            <p:cNvSpPr>
              <a:spLocks noChangeArrowheads="1"/>
            </p:cNvSpPr>
            <p:nvPr/>
          </p:nvSpPr>
          <p:spPr bwMode="auto">
            <a:xfrm>
              <a:off x="5766" y="2576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04" name="Line 449"/>
            <p:cNvSpPr>
              <a:spLocks noChangeShapeType="1"/>
            </p:cNvSpPr>
            <p:nvPr/>
          </p:nvSpPr>
          <p:spPr bwMode="auto">
            <a:xfrm>
              <a:off x="5766" y="272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5" name="Rectangle 450"/>
            <p:cNvSpPr>
              <a:spLocks noChangeArrowheads="1"/>
            </p:cNvSpPr>
            <p:nvPr/>
          </p:nvSpPr>
          <p:spPr bwMode="auto">
            <a:xfrm>
              <a:off x="5766" y="272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06" name="Line 451"/>
            <p:cNvSpPr>
              <a:spLocks noChangeShapeType="1"/>
            </p:cNvSpPr>
            <p:nvPr/>
          </p:nvSpPr>
          <p:spPr bwMode="auto">
            <a:xfrm>
              <a:off x="5766" y="289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7" name="Rectangle 452"/>
            <p:cNvSpPr>
              <a:spLocks noChangeArrowheads="1"/>
            </p:cNvSpPr>
            <p:nvPr/>
          </p:nvSpPr>
          <p:spPr bwMode="auto">
            <a:xfrm>
              <a:off x="5766" y="289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08" name="Line 453"/>
            <p:cNvSpPr>
              <a:spLocks noChangeShapeType="1"/>
            </p:cNvSpPr>
            <p:nvPr/>
          </p:nvSpPr>
          <p:spPr bwMode="auto">
            <a:xfrm>
              <a:off x="5766" y="30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09" name="Rectangle 454"/>
            <p:cNvSpPr>
              <a:spLocks noChangeArrowheads="1"/>
            </p:cNvSpPr>
            <p:nvPr/>
          </p:nvSpPr>
          <p:spPr bwMode="auto">
            <a:xfrm>
              <a:off x="5766" y="305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10" name="Line 455"/>
            <p:cNvSpPr>
              <a:spLocks noChangeShapeType="1"/>
            </p:cNvSpPr>
            <p:nvPr/>
          </p:nvSpPr>
          <p:spPr bwMode="auto">
            <a:xfrm>
              <a:off x="5766" y="320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1" name="Rectangle 456"/>
            <p:cNvSpPr>
              <a:spLocks noChangeArrowheads="1"/>
            </p:cNvSpPr>
            <p:nvPr/>
          </p:nvSpPr>
          <p:spPr bwMode="auto">
            <a:xfrm>
              <a:off x="5766" y="3203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12" name="Line 457"/>
            <p:cNvSpPr>
              <a:spLocks noChangeShapeType="1"/>
            </p:cNvSpPr>
            <p:nvPr/>
          </p:nvSpPr>
          <p:spPr bwMode="auto">
            <a:xfrm>
              <a:off x="5766" y="336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3" name="Rectangle 458"/>
            <p:cNvSpPr>
              <a:spLocks noChangeArrowheads="1"/>
            </p:cNvSpPr>
            <p:nvPr/>
          </p:nvSpPr>
          <p:spPr bwMode="auto">
            <a:xfrm>
              <a:off x="5766" y="3364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14" name="Line 459"/>
            <p:cNvSpPr>
              <a:spLocks noChangeShapeType="1"/>
            </p:cNvSpPr>
            <p:nvPr/>
          </p:nvSpPr>
          <p:spPr bwMode="auto">
            <a:xfrm>
              <a:off x="5766" y="352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5" name="Rectangle 460"/>
            <p:cNvSpPr>
              <a:spLocks noChangeArrowheads="1"/>
            </p:cNvSpPr>
            <p:nvPr/>
          </p:nvSpPr>
          <p:spPr bwMode="auto">
            <a:xfrm>
              <a:off x="5766" y="352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16" name="Line 461"/>
            <p:cNvSpPr>
              <a:spLocks noChangeShapeType="1"/>
            </p:cNvSpPr>
            <p:nvPr/>
          </p:nvSpPr>
          <p:spPr bwMode="auto">
            <a:xfrm>
              <a:off x="5766" y="367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7" name="Rectangle 462"/>
            <p:cNvSpPr>
              <a:spLocks noChangeArrowheads="1"/>
            </p:cNvSpPr>
            <p:nvPr/>
          </p:nvSpPr>
          <p:spPr bwMode="auto">
            <a:xfrm>
              <a:off x="5766" y="367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18" name="Line 463"/>
            <p:cNvSpPr>
              <a:spLocks noChangeShapeType="1"/>
            </p:cNvSpPr>
            <p:nvPr/>
          </p:nvSpPr>
          <p:spPr bwMode="auto">
            <a:xfrm>
              <a:off x="5766" y="383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19" name="Rectangle 464"/>
            <p:cNvSpPr>
              <a:spLocks noChangeArrowheads="1"/>
            </p:cNvSpPr>
            <p:nvPr/>
          </p:nvSpPr>
          <p:spPr bwMode="auto">
            <a:xfrm>
              <a:off x="5766" y="3838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20" name="Line 465"/>
            <p:cNvSpPr>
              <a:spLocks noChangeShapeType="1"/>
            </p:cNvSpPr>
            <p:nvPr/>
          </p:nvSpPr>
          <p:spPr bwMode="auto">
            <a:xfrm>
              <a:off x="5766" y="399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1" name="Rectangle 466"/>
            <p:cNvSpPr>
              <a:spLocks noChangeArrowheads="1"/>
            </p:cNvSpPr>
            <p:nvPr/>
          </p:nvSpPr>
          <p:spPr bwMode="auto">
            <a:xfrm>
              <a:off x="5766" y="399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22" name="Line 467"/>
            <p:cNvSpPr>
              <a:spLocks noChangeShapeType="1"/>
            </p:cNvSpPr>
            <p:nvPr/>
          </p:nvSpPr>
          <p:spPr bwMode="auto">
            <a:xfrm>
              <a:off x="5766" y="415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3" name="Rectangle 468"/>
            <p:cNvSpPr>
              <a:spLocks noChangeArrowheads="1"/>
            </p:cNvSpPr>
            <p:nvPr/>
          </p:nvSpPr>
          <p:spPr bwMode="auto">
            <a:xfrm>
              <a:off x="5766" y="415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3124" name="Line 469"/>
            <p:cNvSpPr>
              <a:spLocks noChangeShapeType="1"/>
            </p:cNvSpPr>
            <p:nvPr/>
          </p:nvSpPr>
          <p:spPr bwMode="auto">
            <a:xfrm>
              <a:off x="5766" y="431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25" name="Rectangle 470"/>
            <p:cNvSpPr>
              <a:spLocks noChangeArrowheads="1"/>
            </p:cNvSpPr>
            <p:nvPr/>
          </p:nvSpPr>
          <p:spPr bwMode="auto">
            <a:xfrm>
              <a:off x="5766" y="431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ZoneTexte 5"/>
          <p:cNvSpPr txBox="1">
            <a:spLocks noChangeArrowheads="1"/>
          </p:cNvSpPr>
          <p:nvPr/>
        </p:nvSpPr>
        <p:spPr bwMode="auto">
          <a:xfrm>
            <a:off x="250825" y="188913"/>
            <a:ext cx="9037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SCALE OF MAXIMUM AEROBIC SPEED (MAS) </a:t>
            </a:r>
            <a:r>
              <a:rPr lang="fr-FR" sz="20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FOR</a:t>
            </a:r>
            <a:endParaRPr lang="fr-FR" sz="20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MIDFIELDERS</a:t>
            </a:r>
          </a:p>
        </p:txBody>
      </p:sp>
      <p:grpSp>
        <p:nvGrpSpPr>
          <p:cNvPr id="175106" name="Group 4"/>
          <p:cNvGrpSpPr>
            <a:grpSpLocks noChangeAspect="1"/>
          </p:cNvGrpSpPr>
          <p:nvPr/>
        </p:nvGrpSpPr>
        <p:grpSpPr bwMode="auto">
          <a:xfrm>
            <a:off x="-11113" y="1035050"/>
            <a:ext cx="9150351" cy="5718175"/>
            <a:chOff x="-7" y="652"/>
            <a:chExt cx="5764" cy="3602"/>
          </a:xfrm>
        </p:grpSpPr>
        <p:sp>
          <p:nvSpPr>
            <p:cNvPr id="1751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9"/>
              <a:ext cx="5750" cy="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5108" name="Group 205"/>
            <p:cNvGrpSpPr>
              <a:grpSpLocks/>
            </p:cNvGrpSpPr>
            <p:nvPr/>
          </p:nvGrpSpPr>
          <p:grpSpPr bwMode="auto">
            <a:xfrm>
              <a:off x="0" y="659"/>
              <a:ext cx="5750" cy="3588"/>
              <a:chOff x="0" y="659"/>
              <a:chExt cx="5750" cy="3588"/>
            </a:xfrm>
          </p:grpSpPr>
          <p:sp>
            <p:nvSpPr>
              <p:cNvPr id="175374" name="Rectangle 5"/>
              <p:cNvSpPr>
                <a:spLocks noChangeArrowheads="1"/>
              </p:cNvSpPr>
              <p:nvPr/>
            </p:nvSpPr>
            <p:spPr bwMode="auto">
              <a:xfrm>
                <a:off x="0" y="659"/>
                <a:ext cx="5750" cy="3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5" name="Rectangle 6"/>
              <p:cNvSpPr>
                <a:spLocks noChangeArrowheads="1"/>
              </p:cNvSpPr>
              <p:nvPr/>
            </p:nvSpPr>
            <p:spPr bwMode="auto">
              <a:xfrm>
                <a:off x="0" y="981"/>
                <a:ext cx="789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6" name="Rectangle 7"/>
              <p:cNvSpPr>
                <a:spLocks noChangeArrowheads="1"/>
              </p:cNvSpPr>
              <p:nvPr/>
            </p:nvSpPr>
            <p:spPr bwMode="auto">
              <a:xfrm>
                <a:off x="782" y="981"/>
                <a:ext cx="4186" cy="621"/>
              </a:xfrm>
              <a:prstGeom prst="rect">
                <a:avLst/>
              </a:prstGeom>
              <a:solidFill>
                <a:srgbClr val="E4DF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7" name="Rectangle 8"/>
              <p:cNvSpPr>
                <a:spLocks noChangeArrowheads="1"/>
              </p:cNvSpPr>
              <p:nvPr/>
            </p:nvSpPr>
            <p:spPr bwMode="auto">
              <a:xfrm>
                <a:off x="4961" y="981"/>
                <a:ext cx="789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8" name="Rectangle 9"/>
              <p:cNvSpPr>
                <a:spLocks noChangeArrowheads="1"/>
              </p:cNvSpPr>
              <p:nvPr/>
            </p:nvSpPr>
            <p:spPr bwMode="auto">
              <a:xfrm>
                <a:off x="0" y="1594"/>
                <a:ext cx="789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9" name="Rectangle 10"/>
              <p:cNvSpPr>
                <a:spLocks noChangeArrowheads="1"/>
              </p:cNvSpPr>
              <p:nvPr/>
            </p:nvSpPr>
            <p:spPr bwMode="auto">
              <a:xfrm>
                <a:off x="782" y="1594"/>
                <a:ext cx="4186" cy="621"/>
              </a:xfrm>
              <a:prstGeom prst="rect">
                <a:avLst/>
              </a:prstGeom>
              <a:solidFill>
                <a:srgbClr val="CCC0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0" name="Rectangle 11"/>
              <p:cNvSpPr>
                <a:spLocks noChangeArrowheads="1"/>
              </p:cNvSpPr>
              <p:nvPr/>
            </p:nvSpPr>
            <p:spPr bwMode="auto">
              <a:xfrm>
                <a:off x="4961" y="1594"/>
                <a:ext cx="789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1" name="Rectangle 12"/>
              <p:cNvSpPr>
                <a:spLocks noChangeArrowheads="1"/>
              </p:cNvSpPr>
              <p:nvPr/>
            </p:nvSpPr>
            <p:spPr bwMode="auto">
              <a:xfrm>
                <a:off x="0" y="2208"/>
                <a:ext cx="789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2" name="Rectangle 13"/>
              <p:cNvSpPr>
                <a:spLocks noChangeArrowheads="1"/>
              </p:cNvSpPr>
              <p:nvPr/>
            </p:nvSpPr>
            <p:spPr bwMode="auto">
              <a:xfrm>
                <a:off x="782" y="2208"/>
                <a:ext cx="4186" cy="314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3" name="Rectangle 14"/>
              <p:cNvSpPr>
                <a:spLocks noChangeArrowheads="1"/>
              </p:cNvSpPr>
              <p:nvPr/>
            </p:nvSpPr>
            <p:spPr bwMode="auto">
              <a:xfrm>
                <a:off x="4961" y="2208"/>
                <a:ext cx="789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4" name="Rectangle 15"/>
              <p:cNvSpPr>
                <a:spLocks noChangeArrowheads="1"/>
              </p:cNvSpPr>
              <p:nvPr/>
            </p:nvSpPr>
            <p:spPr bwMode="auto">
              <a:xfrm>
                <a:off x="0" y="2515"/>
                <a:ext cx="5750" cy="16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5" name="Rectangle 16"/>
              <p:cNvSpPr>
                <a:spLocks noChangeArrowheads="1"/>
              </p:cNvSpPr>
              <p:nvPr/>
            </p:nvSpPr>
            <p:spPr bwMode="auto">
              <a:xfrm>
                <a:off x="0" y="2669"/>
                <a:ext cx="789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6" name="Rectangle 17"/>
              <p:cNvSpPr>
                <a:spLocks noChangeArrowheads="1"/>
              </p:cNvSpPr>
              <p:nvPr/>
            </p:nvSpPr>
            <p:spPr bwMode="auto">
              <a:xfrm>
                <a:off x="782" y="2669"/>
                <a:ext cx="4186" cy="314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7" name="Rectangle 18"/>
              <p:cNvSpPr>
                <a:spLocks noChangeArrowheads="1"/>
              </p:cNvSpPr>
              <p:nvPr/>
            </p:nvSpPr>
            <p:spPr bwMode="auto">
              <a:xfrm>
                <a:off x="4961" y="2669"/>
                <a:ext cx="789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8" name="Rectangle 19"/>
              <p:cNvSpPr>
                <a:spLocks noChangeArrowheads="1"/>
              </p:cNvSpPr>
              <p:nvPr/>
            </p:nvSpPr>
            <p:spPr bwMode="auto">
              <a:xfrm>
                <a:off x="0" y="2975"/>
                <a:ext cx="789" cy="63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89" name="Rectangle 20"/>
              <p:cNvSpPr>
                <a:spLocks noChangeArrowheads="1"/>
              </p:cNvSpPr>
              <p:nvPr/>
            </p:nvSpPr>
            <p:spPr bwMode="auto">
              <a:xfrm>
                <a:off x="782" y="2975"/>
                <a:ext cx="4186" cy="636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90" name="Rectangle 21"/>
              <p:cNvSpPr>
                <a:spLocks noChangeArrowheads="1"/>
              </p:cNvSpPr>
              <p:nvPr/>
            </p:nvSpPr>
            <p:spPr bwMode="auto">
              <a:xfrm>
                <a:off x="4961" y="2975"/>
                <a:ext cx="789" cy="63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91" name="Rectangle 22"/>
              <p:cNvSpPr>
                <a:spLocks noChangeArrowheads="1"/>
              </p:cNvSpPr>
              <p:nvPr/>
            </p:nvSpPr>
            <p:spPr bwMode="auto">
              <a:xfrm>
                <a:off x="0" y="3604"/>
                <a:ext cx="789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92" name="Rectangle 23"/>
              <p:cNvSpPr>
                <a:spLocks noChangeArrowheads="1"/>
              </p:cNvSpPr>
              <p:nvPr/>
            </p:nvSpPr>
            <p:spPr bwMode="auto">
              <a:xfrm>
                <a:off x="782" y="3604"/>
                <a:ext cx="4186" cy="64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93" name="Rectangle 24"/>
              <p:cNvSpPr>
                <a:spLocks noChangeArrowheads="1"/>
              </p:cNvSpPr>
              <p:nvPr/>
            </p:nvSpPr>
            <p:spPr bwMode="auto">
              <a:xfrm>
                <a:off x="4961" y="3604"/>
                <a:ext cx="789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94" name="Rectangle 25"/>
              <p:cNvSpPr>
                <a:spLocks noChangeArrowheads="1"/>
              </p:cNvSpPr>
              <p:nvPr/>
            </p:nvSpPr>
            <p:spPr bwMode="auto">
              <a:xfrm>
                <a:off x="183" y="674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395" name="Rectangle 26"/>
              <p:cNvSpPr>
                <a:spLocks noChangeArrowheads="1"/>
              </p:cNvSpPr>
              <p:nvPr/>
            </p:nvSpPr>
            <p:spPr bwMode="auto">
              <a:xfrm>
                <a:off x="5144" y="674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396" name="Rectangle 27"/>
              <p:cNvSpPr>
                <a:spLocks noChangeArrowheads="1"/>
              </p:cNvSpPr>
              <p:nvPr/>
            </p:nvSpPr>
            <p:spPr bwMode="auto">
              <a:xfrm>
                <a:off x="88" y="834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397" name="Rectangle 28"/>
              <p:cNvSpPr>
                <a:spLocks noChangeArrowheads="1"/>
              </p:cNvSpPr>
              <p:nvPr/>
            </p:nvSpPr>
            <p:spPr bwMode="auto">
              <a:xfrm>
                <a:off x="921" y="834"/>
                <a:ext cx="29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13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398" name="Rectangle 29"/>
              <p:cNvSpPr>
                <a:spLocks noChangeArrowheads="1"/>
              </p:cNvSpPr>
              <p:nvPr/>
            </p:nvSpPr>
            <p:spPr bwMode="auto">
              <a:xfrm>
                <a:off x="1505" y="834"/>
                <a:ext cx="29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14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399" name="Rectangle 30"/>
              <p:cNvSpPr>
                <a:spLocks noChangeArrowheads="1"/>
              </p:cNvSpPr>
              <p:nvPr/>
            </p:nvSpPr>
            <p:spPr bwMode="auto">
              <a:xfrm>
                <a:off x="2090" y="834"/>
                <a:ext cx="29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15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0" name="Rectangle 31"/>
              <p:cNvSpPr>
                <a:spLocks noChangeArrowheads="1"/>
              </p:cNvSpPr>
              <p:nvPr/>
            </p:nvSpPr>
            <p:spPr bwMode="auto">
              <a:xfrm>
                <a:off x="2659" y="834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16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1" name="Rectangle 32"/>
              <p:cNvSpPr>
                <a:spLocks noChangeArrowheads="1"/>
              </p:cNvSpPr>
              <p:nvPr/>
            </p:nvSpPr>
            <p:spPr bwMode="auto">
              <a:xfrm>
                <a:off x="3259" y="834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17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2" name="Rectangle 33"/>
              <p:cNvSpPr>
                <a:spLocks noChangeArrowheads="1"/>
              </p:cNvSpPr>
              <p:nvPr/>
            </p:nvSpPr>
            <p:spPr bwMode="auto">
              <a:xfrm>
                <a:off x="3828" y="834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18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3" name="Rectangle 34"/>
              <p:cNvSpPr>
                <a:spLocks noChangeArrowheads="1"/>
              </p:cNvSpPr>
              <p:nvPr/>
            </p:nvSpPr>
            <p:spPr bwMode="auto">
              <a:xfrm>
                <a:off x="4362" y="834"/>
                <a:ext cx="43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 19 yo +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4" name="Rectangle 35"/>
              <p:cNvSpPr>
                <a:spLocks noChangeArrowheads="1"/>
              </p:cNvSpPr>
              <p:nvPr/>
            </p:nvSpPr>
            <p:spPr bwMode="auto">
              <a:xfrm>
                <a:off x="5070" y="834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5" name="Rectangle 36"/>
              <p:cNvSpPr>
                <a:spLocks noChangeArrowheads="1"/>
              </p:cNvSpPr>
              <p:nvPr/>
            </p:nvSpPr>
            <p:spPr bwMode="auto">
              <a:xfrm>
                <a:off x="336" y="9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6" name="Rectangle 37"/>
              <p:cNvSpPr>
                <a:spLocks noChangeArrowheads="1"/>
              </p:cNvSpPr>
              <p:nvPr/>
            </p:nvSpPr>
            <p:spPr bwMode="auto">
              <a:xfrm>
                <a:off x="986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7" name="Rectangle 38"/>
              <p:cNvSpPr>
                <a:spLocks noChangeArrowheads="1"/>
              </p:cNvSpPr>
              <p:nvPr/>
            </p:nvSpPr>
            <p:spPr bwMode="auto">
              <a:xfrm>
                <a:off x="1571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20,0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8" name="Rectangle 39"/>
              <p:cNvSpPr>
                <a:spLocks noChangeArrowheads="1"/>
              </p:cNvSpPr>
              <p:nvPr/>
            </p:nvSpPr>
            <p:spPr bwMode="auto">
              <a:xfrm>
                <a:off x="2155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09" name="Rectangle 40"/>
              <p:cNvSpPr>
                <a:spLocks noChangeArrowheads="1"/>
              </p:cNvSpPr>
              <p:nvPr/>
            </p:nvSpPr>
            <p:spPr bwMode="auto">
              <a:xfrm>
                <a:off x="2740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0" name="Rectangle 41"/>
              <p:cNvSpPr>
                <a:spLocks noChangeArrowheads="1"/>
              </p:cNvSpPr>
              <p:nvPr/>
            </p:nvSpPr>
            <p:spPr bwMode="auto">
              <a:xfrm>
                <a:off x="3324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1" name="Rectangle 42"/>
              <p:cNvSpPr>
                <a:spLocks noChangeArrowheads="1"/>
              </p:cNvSpPr>
              <p:nvPr/>
            </p:nvSpPr>
            <p:spPr bwMode="auto">
              <a:xfrm>
                <a:off x="3909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2" name="Rectangle 43"/>
              <p:cNvSpPr>
                <a:spLocks noChangeArrowheads="1"/>
              </p:cNvSpPr>
              <p:nvPr/>
            </p:nvSpPr>
            <p:spPr bwMode="auto">
              <a:xfrm>
                <a:off x="4537" y="101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3" name="Rectangle 44"/>
              <p:cNvSpPr>
                <a:spLocks noChangeArrowheads="1"/>
              </p:cNvSpPr>
              <p:nvPr/>
            </p:nvSpPr>
            <p:spPr bwMode="auto">
              <a:xfrm>
                <a:off x="5297" y="9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4" name="Rectangle 45"/>
              <p:cNvSpPr>
                <a:spLocks noChangeArrowheads="1"/>
              </p:cNvSpPr>
              <p:nvPr/>
            </p:nvSpPr>
            <p:spPr bwMode="auto">
              <a:xfrm>
                <a:off x="336" y="114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5" name="Rectangle 46"/>
              <p:cNvSpPr>
                <a:spLocks noChangeArrowheads="1"/>
              </p:cNvSpPr>
              <p:nvPr/>
            </p:nvSpPr>
            <p:spPr bwMode="auto">
              <a:xfrm>
                <a:off x="986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6" name="Rectangle 47"/>
              <p:cNvSpPr>
                <a:spLocks noChangeArrowheads="1"/>
              </p:cNvSpPr>
              <p:nvPr/>
            </p:nvSpPr>
            <p:spPr bwMode="auto">
              <a:xfrm>
                <a:off x="1571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7" name="Rectangle 48"/>
              <p:cNvSpPr>
                <a:spLocks noChangeArrowheads="1"/>
              </p:cNvSpPr>
              <p:nvPr/>
            </p:nvSpPr>
            <p:spPr bwMode="auto">
              <a:xfrm>
                <a:off x="2155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8" name="Rectangle 49"/>
              <p:cNvSpPr>
                <a:spLocks noChangeArrowheads="1"/>
              </p:cNvSpPr>
              <p:nvPr/>
            </p:nvSpPr>
            <p:spPr bwMode="auto">
              <a:xfrm>
                <a:off x="2740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19" name="Rectangle 50"/>
              <p:cNvSpPr>
                <a:spLocks noChangeArrowheads="1"/>
              </p:cNvSpPr>
              <p:nvPr/>
            </p:nvSpPr>
            <p:spPr bwMode="auto">
              <a:xfrm>
                <a:off x="3324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0" name="Rectangle 51"/>
              <p:cNvSpPr>
                <a:spLocks noChangeArrowheads="1"/>
              </p:cNvSpPr>
              <p:nvPr/>
            </p:nvSpPr>
            <p:spPr bwMode="auto">
              <a:xfrm>
                <a:off x="3909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1" name="Rectangle 52"/>
              <p:cNvSpPr>
                <a:spLocks noChangeArrowheads="1"/>
              </p:cNvSpPr>
              <p:nvPr/>
            </p:nvSpPr>
            <p:spPr bwMode="auto">
              <a:xfrm>
                <a:off x="4537" y="1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2" name="Rectangle 53"/>
              <p:cNvSpPr>
                <a:spLocks noChangeArrowheads="1"/>
              </p:cNvSpPr>
              <p:nvPr/>
            </p:nvSpPr>
            <p:spPr bwMode="auto">
              <a:xfrm>
                <a:off x="5297" y="114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3" name="Rectangle 54"/>
              <p:cNvSpPr>
                <a:spLocks noChangeArrowheads="1"/>
              </p:cNvSpPr>
              <p:nvPr/>
            </p:nvSpPr>
            <p:spPr bwMode="auto">
              <a:xfrm>
                <a:off x="336" y="130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4" name="Rectangle 55"/>
              <p:cNvSpPr>
                <a:spLocks noChangeArrowheads="1"/>
              </p:cNvSpPr>
              <p:nvPr/>
            </p:nvSpPr>
            <p:spPr bwMode="auto">
              <a:xfrm>
                <a:off x="986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5" name="Rectangle 56"/>
              <p:cNvSpPr>
                <a:spLocks noChangeArrowheads="1"/>
              </p:cNvSpPr>
              <p:nvPr/>
            </p:nvSpPr>
            <p:spPr bwMode="auto">
              <a:xfrm>
                <a:off x="1571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6" name="Rectangle 57"/>
              <p:cNvSpPr>
                <a:spLocks noChangeArrowheads="1"/>
              </p:cNvSpPr>
              <p:nvPr/>
            </p:nvSpPr>
            <p:spPr bwMode="auto">
              <a:xfrm>
                <a:off x="2155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7" name="Rectangle 58"/>
              <p:cNvSpPr>
                <a:spLocks noChangeArrowheads="1"/>
              </p:cNvSpPr>
              <p:nvPr/>
            </p:nvSpPr>
            <p:spPr bwMode="auto">
              <a:xfrm>
                <a:off x="2740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8" name="Rectangle 59"/>
              <p:cNvSpPr>
                <a:spLocks noChangeArrowheads="1"/>
              </p:cNvSpPr>
              <p:nvPr/>
            </p:nvSpPr>
            <p:spPr bwMode="auto">
              <a:xfrm>
                <a:off x="3324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29" name="Rectangle 60"/>
              <p:cNvSpPr>
                <a:spLocks noChangeArrowheads="1"/>
              </p:cNvSpPr>
              <p:nvPr/>
            </p:nvSpPr>
            <p:spPr bwMode="auto">
              <a:xfrm>
                <a:off x="3909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0" name="Rectangle 61"/>
              <p:cNvSpPr>
                <a:spLocks noChangeArrowheads="1"/>
              </p:cNvSpPr>
              <p:nvPr/>
            </p:nvSpPr>
            <p:spPr bwMode="auto">
              <a:xfrm>
                <a:off x="4537" y="131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1" name="Rectangle 62"/>
              <p:cNvSpPr>
                <a:spLocks noChangeArrowheads="1"/>
              </p:cNvSpPr>
              <p:nvPr/>
            </p:nvSpPr>
            <p:spPr bwMode="auto">
              <a:xfrm>
                <a:off x="5297" y="130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2" name="Rectangle 63"/>
              <p:cNvSpPr>
                <a:spLocks noChangeArrowheads="1"/>
              </p:cNvSpPr>
              <p:nvPr/>
            </p:nvSpPr>
            <p:spPr bwMode="auto">
              <a:xfrm>
                <a:off x="336" y="145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3" name="Rectangle 64"/>
              <p:cNvSpPr>
                <a:spLocks noChangeArrowheads="1"/>
              </p:cNvSpPr>
              <p:nvPr/>
            </p:nvSpPr>
            <p:spPr bwMode="auto">
              <a:xfrm>
                <a:off x="986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4" name="Rectangle 65"/>
              <p:cNvSpPr>
                <a:spLocks noChangeArrowheads="1"/>
              </p:cNvSpPr>
              <p:nvPr/>
            </p:nvSpPr>
            <p:spPr bwMode="auto">
              <a:xfrm>
                <a:off x="1571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5" name="Rectangle 66"/>
              <p:cNvSpPr>
                <a:spLocks noChangeArrowheads="1"/>
              </p:cNvSpPr>
              <p:nvPr/>
            </p:nvSpPr>
            <p:spPr bwMode="auto">
              <a:xfrm>
                <a:off x="2155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6" name="Rectangle 67"/>
              <p:cNvSpPr>
                <a:spLocks noChangeArrowheads="1"/>
              </p:cNvSpPr>
              <p:nvPr/>
            </p:nvSpPr>
            <p:spPr bwMode="auto">
              <a:xfrm>
                <a:off x="2740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7" name="Rectangle 68"/>
              <p:cNvSpPr>
                <a:spLocks noChangeArrowheads="1"/>
              </p:cNvSpPr>
              <p:nvPr/>
            </p:nvSpPr>
            <p:spPr bwMode="auto">
              <a:xfrm>
                <a:off x="3324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8" name="Rectangle 69"/>
              <p:cNvSpPr>
                <a:spLocks noChangeArrowheads="1"/>
              </p:cNvSpPr>
              <p:nvPr/>
            </p:nvSpPr>
            <p:spPr bwMode="auto">
              <a:xfrm>
                <a:off x="3909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39" name="Rectangle 70"/>
              <p:cNvSpPr>
                <a:spLocks noChangeArrowheads="1"/>
              </p:cNvSpPr>
              <p:nvPr/>
            </p:nvSpPr>
            <p:spPr bwMode="auto">
              <a:xfrm>
                <a:off x="4537" y="1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0" name="Rectangle 71"/>
              <p:cNvSpPr>
                <a:spLocks noChangeArrowheads="1"/>
              </p:cNvSpPr>
              <p:nvPr/>
            </p:nvSpPr>
            <p:spPr bwMode="auto">
              <a:xfrm>
                <a:off x="5297" y="145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1" name="Rectangle 72"/>
              <p:cNvSpPr>
                <a:spLocks noChangeArrowheads="1"/>
              </p:cNvSpPr>
              <p:nvPr/>
            </p:nvSpPr>
            <p:spPr bwMode="auto">
              <a:xfrm>
                <a:off x="336" y="160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2" name="Rectangle 73"/>
              <p:cNvSpPr>
                <a:spLocks noChangeArrowheads="1"/>
              </p:cNvSpPr>
              <p:nvPr/>
            </p:nvSpPr>
            <p:spPr bwMode="auto">
              <a:xfrm>
                <a:off x="986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3" name="Rectangle 74"/>
              <p:cNvSpPr>
                <a:spLocks noChangeArrowheads="1"/>
              </p:cNvSpPr>
              <p:nvPr/>
            </p:nvSpPr>
            <p:spPr bwMode="auto">
              <a:xfrm>
                <a:off x="1571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4" name="Rectangle 75"/>
              <p:cNvSpPr>
                <a:spLocks noChangeArrowheads="1"/>
              </p:cNvSpPr>
              <p:nvPr/>
            </p:nvSpPr>
            <p:spPr bwMode="auto">
              <a:xfrm>
                <a:off x="2155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5" name="Rectangle 76"/>
              <p:cNvSpPr>
                <a:spLocks noChangeArrowheads="1"/>
              </p:cNvSpPr>
              <p:nvPr/>
            </p:nvSpPr>
            <p:spPr bwMode="auto">
              <a:xfrm>
                <a:off x="2740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6" name="Rectangle 77"/>
              <p:cNvSpPr>
                <a:spLocks noChangeArrowheads="1"/>
              </p:cNvSpPr>
              <p:nvPr/>
            </p:nvSpPr>
            <p:spPr bwMode="auto">
              <a:xfrm>
                <a:off x="3324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7" name="Rectangle 78"/>
              <p:cNvSpPr>
                <a:spLocks noChangeArrowheads="1"/>
              </p:cNvSpPr>
              <p:nvPr/>
            </p:nvSpPr>
            <p:spPr bwMode="auto">
              <a:xfrm>
                <a:off x="3909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8" name="Rectangle 79"/>
              <p:cNvSpPr>
                <a:spLocks noChangeArrowheads="1"/>
              </p:cNvSpPr>
              <p:nvPr/>
            </p:nvSpPr>
            <p:spPr bwMode="auto">
              <a:xfrm>
                <a:off x="4537" y="1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49" name="Rectangle 80"/>
              <p:cNvSpPr>
                <a:spLocks noChangeArrowheads="1"/>
              </p:cNvSpPr>
              <p:nvPr/>
            </p:nvSpPr>
            <p:spPr bwMode="auto">
              <a:xfrm>
                <a:off x="5297" y="160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0" name="Rectangle 81"/>
              <p:cNvSpPr>
                <a:spLocks noChangeArrowheads="1"/>
              </p:cNvSpPr>
              <p:nvPr/>
            </p:nvSpPr>
            <p:spPr bwMode="auto">
              <a:xfrm>
                <a:off x="336" y="176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1" name="Rectangle 82"/>
              <p:cNvSpPr>
                <a:spLocks noChangeArrowheads="1"/>
              </p:cNvSpPr>
              <p:nvPr/>
            </p:nvSpPr>
            <p:spPr bwMode="auto">
              <a:xfrm>
                <a:off x="986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2" name="Rectangle 83"/>
              <p:cNvSpPr>
                <a:spLocks noChangeArrowheads="1"/>
              </p:cNvSpPr>
              <p:nvPr/>
            </p:nvSpPr>
            <p:spPr bwMode="auto">
              <a:xfrm>
                <a:off x="1571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3" name="Rectangle 84"/>
              <p:cNvSpPr>
                <a:spLocks noChangeArrowheads="1"/>
              </p:cNvSpPr>
              <p:nvPr/>
            </p:nvSpPr>
            <p:spPr bwMode="auto">
              <a:xfrm>
                <a:off x="2155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4" name="Rectangle 85"/>
              <p:cNvSpPr>
                <a:spLocks noChangeArrowheads="1"/>
              </p:cNvSpPr>
              <p:nvPr/>
            </p:nvSpPr>
            <p:spPr bwMode="auto">
              <a:xfrm>
                <a:off x="2740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5" name="Rectangle 86"/>
              <p:cNvSpPr>
                <a:spLocks noChangeArrowheads="1"/>
              </p:cNvSpPr>
              <p:nvPr/>
            </p:nvSpPr>
            <p:spPr bwMode="auto">
              <a:xfrm>
                <a:off x="3324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6" name="Rectangle 87"/>
              <p:cNvSpPr>
                <a:spLocks noChangeArrowheads="1"/>
              </p:cNvSpPr>
              <p:nvPr/>
            </p:nvSpPr>
            <p:spPr bwMode="auto">
              <a:xfrm>
                <a:off x="3909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7" name="Rectangle 88"/>
              <p:cNvSpPr>
                <a:spLocks noChangeArrowheads="1"/>
              </p:cNvSpPr>
              <p:nvPr/>
            </p:nvSpPr>
            <p:spPr bwMode="auto">
              <a:xfrm>
                <a:off x="4537" y="1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8" name="Rectangle 89"/>
              <p:cNvSpPr>
                <a:spLocks noChangeArrowheads="1"/>
              </p:cNvSpPr>
              <p:nvPr/>
            </p:nvSpPr>
            <p:spPr bwMode="auto">
              <a:xfrm>
                <a:off x="5297" y="176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59" name="Rectangle 90"/>
              <p:cNvSpPr>
                <a:spLocks noChangeArrowheads="1"/>
              </p:cNvSpPr>
              <p:nvPr/>
            </p:nvSpPr>
            <p:spPr bwMode="auto">
              <a:xfrm>
                <a:off x="336" y="191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0" name="Rectangle 91"/>
              <p:cNvSpPr>
                <a:spLocks noChangeArrowheads="1"/>
              </p:cNvSpPr>
              <p:nvPr/>
            </p:nvSpPr>
            <p:spPr bwMode="auto">
              <a:xfrm>
                <a:off x="986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1" name="Rectangle 92"/>
              <p:cNvSpPr>
                <a:spLocks noChangeArrowheads="1"/>
              </p:cNvSpPr>
              <p:nvPr/>
            </p:nvSpPr>
            <p:spPr bwMode="auto">
              <a:xfrm>
                <a:off x="1571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2" name="Rectangle 93"/>
              <p:cNvSpPr>
                <a:spLocks noChangeArrowheads="1"/>
              </p:cNvSpPr>
              <p:nvPr/>
            </p:nvSpPr>
            <p:spPr bwMode="auto">
              <a:xfrm>
                <a:off x="2155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3" name="Rectangle 94"/>
              <p:cNvSpPr>
                <a:spLocks noChangeArrowheads="1"/>
              </p:cNvSpPr>
              <p:nvPr/>
            </p:nvSpPr>
            <p:spPr bwMode="auto">
              <a:xfrm>
                <a:off x="2740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4" name="Rectangle 95"/>
              <p:cNvSpPr>
                <a:spLocks noChangeArrowheads="1"/>
              </p:cNvSpPr>
              <p:nvPr/>
            </p:nvSpPr>
            <p:spPr bwMode="auto">
              <a:xfrm>
                <a:off x="3324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5" name="Rectangle 96"/>
              <p:cNvSpPr>
                <a:spLocks noChangeArrowheads="1"/>
              </p:cNvSpPr>
              <p:nvPr/>
            </p:nvSpPr>
            <p:spPr bwMode="auto">
              <a:xfrm>
                <a:off x="3909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6" name="Rectangle 97"/>
              <p:cNvSpPr>
                <a:spLocks noChangeArrowheads="1"/>
              </p:cNvSpPr>
              <p:nvPr/>
            </p:nvSpPr>
            <p:spPr bwMode="auto">
              <a:xfrm>
                <a:off x="4537" y="193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7" name="Rectangle 98"/>
              <p:cNvSpPr>
                <a:spLocks noChangeArrowheads="1"/>
              </p:cNvSpPr>
              <p:nvPr/>
            </p:nvSpPr>
            <p:spPr bwMode="auto">
              <a:xfrm>
                <a:off x="5297" y="191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8" name="Rectangle 99"/>
              <p:cNvSpPr>
                <a:spLocks noChangeArrowheads="1"/>
              </p:cNvSpPr>
              <p:nvPr/>
            </p:nvSpPr>
            <p:spPr bwMode="auto">
              <a:xfrm>
                <a:off x="336" y="206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69" name="Rectangle 100"/>
              <p:cNvSpPr>
                <a:spLocks noChangeArrowheads="1"/>
              </p:cNvSpPr>
              <p:nvPr/>
            </p:nvSpPr>
            <p:spPr bwMode="auto">
              <a:xfrm>
                <a:off x="986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0" name="Rectangle 101"/>
              <p:cNvSpPr>
                <a:spLocks noChangeArrowheads="1"/>
              </p:cNvSpPr>
              <p:nvPr/>
            </p:nvSpPr>
            <p:spPr bwMode="auto">
              <a:xfrm>
                <a:off x="1571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1" name="Rectangle 102"/>
              <p:cNvSpPr>
                <a:spLocks noChangeArrowheads="1"/>
              </p:cNvSpPr>
              <p:nvPr/>
            </p:nvSpPr>
            <p:spPr bwMode="auto">
              <a:xfrm>
                <a:off x="2155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2" name="Rectangle 103"/>
              <p:cNvSpPr>
                <a:spLocks noChangeArrowheads="1"/>
              </p:cNvSpPr>
              <p:nvPr/>
            </p:nvSpPr>
            <p:spPr bwMode="auto">
              <a:xfrm>
                <a:off x="2740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3" name="Rectangle 104"/>
              <p:cNvSpPr>
                <a:spLocks noChangeArrowheads="1"/>
              </p:cNvSpPr>
              <p:nvPr/>
            </p:nvSpPr>
            <p:spPr bwMode="auto">
              <a:xfrm>
                <a:off x="3324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4" name="Rectangle 105"/>
              <p:cNvSpPr>
                <a:spLocks noChangeArrowheads="1"/>
              </p:cNvSpPr>
              <p:nvPr/>
            </p:nvSpPr>
            <p:spPr bwMode="auto">
              <a:xfrm>
                <a:off x="3909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5" name="Rectangle 106"/>
              <p:cNvSpPr>
                <a:spLocks noChangeArrowheads="1"/>
              </p:cNvSpPr>
              <p:nvPr/>
            </p:nvSpPr>
            <p:spPr bwMode="auto">
              <a:xfrm>
                <a:off x="4537" y="2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6" name="Rectangle 107"/>
              <p:cNvSpPr>
                <a:spLocks noChangeArrowheads="1"/>
              </p:cNvSpPr>
              <p:nvPr/>
            </p:nvSpPr>
            <p:spPr bwMode="auto">
              <a:xfrm>
                <a:off x="5297" y="206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7" name="Rectangle 108"/>
              <p:cNvSpPr>
                <a:spLocks noChangeArrowheads="1"/>
              </p:cNvSpPr>
              <p:nvPr/>
            </p:nvSpPr>
            <p:spPr bwMode="auto">
              <a:xfrm>
                <a:off x="336" y="222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8" name="Rectangle 109"/>
              <p:cNvSpPr>
                <a:spLocks noChangeArrowheads="1"/>
              </p:cNvSpPr>
              <p:nvPr/>
            </p:nvSpPr>
            <p:spPr bwMode="auto">
              <a:xfrm>
                <a:off x="986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79" name="Rectangle 110"/>
              <p:cNvSpPr>
                <a:spLocks noChangeArrowheads="1"/>
              </p:cNvSpPr>
              <p:nvPr/>
            </p:nvSpPr>
            <p:spPr bwMode="auto">
              <a:xfrm>
                <a:off x="1571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0" name="Rectangle 111"/>
              <p:cNvSpPr>
                <a:spLocks noChangeArrowheads="1"/>
              </p:cNvSpPr>
              <p:nvPr/>
            </p:nvSpPr>
            <p:spPr bwMode="auto">
              <a:xfrm>
                <a:off x="2155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1" name="Rectangle 112"/>
              <p:cNvSpPr>
                <a:spLocks noChangeArrowheads="1"/>
              </p:cNvSpPr>
              <p:nvPr/>
            </p:nvSpPr>
            <p:spPr bwMode="auto">
              <a:xfrm>
                <a:off x="2740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2" name="Rectangle 113"/>
              <p:cNvSpPr>
                <a:spLocks noChangeArrowheads="1"/>
              </p:cNvSpPr>
              <p:nvPr/>
            </p:nvSpPr>
            <p:spPr bwMode="auto">
              <a:xfrm>
                <a:off x="3324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3" name="Rectangle 114"/>
              <p:cNvSpPr>
                <a:spLocks noChangeArrowheads="1"/>
              </p:cNvSpPr>
              <p:nvPr/>
            </p:nvSpPr>
            <p:spPr bwMode="auto">
              <a:xfrm>
                <a:off x="3909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4" name="Rectangle 115"/>
              <p:cNvSpPr>
                <a:spLocks noChangeArrowheads="1"/>
              </p:cNvSpPr>
              <p:nvPr/>
            </p:nvSpPr>
            <p:spPr bwMode="auto">
              <a:xfrm>
                <a:off x="4537" y="223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5" name="Rectangle 116"/>
              <p:cNvSpPr>
                <a:spLocks noChangeArrowheads="1"/>
              </p:cNvSpPr>
              <p:nvPr/>
            </p:nvSpPr>
            <p:spPr bwMode="auto">
              <a:xfrm>
                <a:off x="5297" y="222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6" name="Rectangle 117"/>
              <p:cNvSpPr>
                <a:spLocks noChangeArrowheads="1"/>
              </p:cNvSpPr>
              <p:nvPr/>
            </p:nvSpPr>
            <p:spPr bwMode="auto">
              <a:xfrm>
                <a:off x="336" y="237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7" name="Rectangle 118"/>
              <p:cNvSpPr>
                <a:spLocks noChangeArrowheads="1"/>
              </p:cNvSpPr>
              <p:nvPr/>
            </p:nvSpPr>
            <p:spPr bwMode="auto">
              <a:xfrm>
                <a:off x="986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8" name="Rectangle 119"/>
              <p:cNvSpPr>
                <a:spLocks noChangeArrowheads="1"/>
              </p:cNvSpPr>
              <p:nvPr/>
            </p:nvSpPr>
            <p:spPr bwMode="auto">
              <a:xfrm>
                <a:off x="1571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89" name="Rectangle 120"/>
              <p:cNvSpPr>
                <a:spLocks noChangeArrowheads="1"/>
              </p:cNvSpPr>
              <p:nvPr/>
            </p:nvSpPr>
            <p:spPr bwMode="auto">
              <a:xfrm>
                <a:off x="2155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0" name="Rectangle 121"/>
              <p:cNvSpPr>
                <a:spLocks noChangeArrowheads="1"/>
              </p:cNvSpPr>
              <p:nvPr/>
            </p:nvSpPr>
            <p:spPr bwMode="auto">
              <a:xfrm>
                <a:off x="2740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1" name="Rectangle 122"/>
              <p:cNvSpPr>
                <a:spLocks noChangeArrowheads="1"/>
              </p:cNvSpPr>
              <p:nvPr/>
            </p:nvSpPr>
            <p:spPr bwMode="auto">
              <a:xfrm>
                <a:off x="3324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2" name="Rectangle 123"/>
              <p:cNvSpPr>
                <a:spLocks noChangeArrowheads="1"/>
              </p:cNvSpPr>
              <p:nvPr/>
            </p:nvSpPr>
            <p:spPr bwMode="auto">
              <a:xfrm>
                <a:off x="3909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3" name="Rectangle 124"/>
              <p:cNvSpPr>
                <a:spLocks noChangeArrowheads="1"/>
              </p:cNvSpPr>
              <p:nvPr/>
            </p:nvSpPr>
            <p:spPr bwMode="auto">
              <a:xfrm>
                <a:off x="4537" y="2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4" name="Rectangle 125"/>
              <p:cNvSpPr>
                <a:spLocks noChangeArrowheads="1"/>
              </p:cNvSpPr>
              <p:nvPr/>
            </p:nvSpPr>
            <p:spPr bwMode="auto">
              <a:xfrm>
                <a:off x="5297" y="2376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5" name="Rectangle 126"/>
              <p:cNvSpPr>
                <a:spLocks noChangeArrowheads="1"/>
              </p:cNvSpPr>
              <p:nvPr/>
            </p:nvSpPr>
            <p:spPr bwMode="auto">
              <a:xfrm>
                <a:off x="336" y="253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6" name="Rectangle 127"/>
              <p:cNvSpPr>
                <a:spLocks noChangeArrowheads="1"/>
              </p:cNvSpPr>
              <p:nvPr/>
            </p:nvSpPr>
            <p:spPr bwMode="auto">
              <a:xfrm>
                <a:off x="986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7" name="Rectangle 128"/>
              <p:cNvSpPr>
                <a:spLocks noChangeArrowheads="1"/>
              </p:cNvSpPr>
              <p:nvPr/>
            </p:nvSpPr>
            <p:spPr bwMode="auto">
              <a:xfrm>
                <a:off x="1571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8" name="Rectangle 129"/>
              <p:cNvSpPr>
                <a:spLocks noChangeArrowheads="1"/>
              </p:cNvSpPr>
              <p:nvPr/>
            </p:nvSpPr>
            <p:spPr bwMode="auto">
              <a:xfrm>
                <a:off x="2155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499" name="Rectangle 130"/>
              <p:cNvSpPr>
                <a:spLocks noChangeArrowheads="1"/>
              </p:cNvSpPr>
              <p:nvPr/>
            </p:nvSpPr>
            <p:spPr bwMode="auto">
              <a:xfrm>
                <a:off x="2740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0" name="Rectangle 131"/>
              <p:cNvSpPr>
                <a:spLocks noChangeArrowheads="1"/>
              </p:cNvSpPr>
              <p:nvPr/>
            </p:nvSpPr>
            <p:spPr bwMode="auto">
              <a:xfrm>
                <a:off x="3324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1" name="Rectangle 132"/>
              <p:cNvSpPr>
                <a:spLocks noChangeArrowheads="1"/>
              </p:cNvSpPr>
              <p:nvPr/>
            </p:nvSpPr>
            <p:spPr bwMode="auto">
              <a:xfrm>
                <a:off x="3909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2" name="Rectangle 133"/>
              <p:cNvSpPr>
                <a:spLocks noChangeArrowheads="1"/>
              </p:cNvSpPr>
              <p:nvPr/>
            </p:nvSpPr>
            <p:spPr bwMode="auto">
              <a:xfrm>
                <a:off x="4537" y="254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3" name="Rectangle 134"/>
              <p:cNvSpPr>
                <a:spLocks noChangeArrowheads="1"/>
              </p:cNvSpPr>
              <p:nvPr/>
            </p:nvSpPr>
            <p:spPr bwMode="auto">
              <a:xfrm>
                <a:off x="5297" y="253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4" name="Rectangle 135"/>
              <p:cNvSpPr>
                <a:spLocks noChangeArrowheads="1"/>
              </p:cNvSpPr>
              <p:nvPr/>
            </p:nvSpPr>
            <p:spPr bwMode="auto">
              <a:xfrm>
                <a:off x="365" y="26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5" name="Rectangle 136"/>
              <p:cNvSpPr>
                <a:spLocks noChangeArrowheads="1"/>
              </p:cNvSpPr>
              <p:nvPr/>
            </p:nvSpPr>
            <p:spPr bwMode="auto">
              <a:xfrm>
                <a:off x="986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6" name="Rectangle 137"/>
              <p:cNvSpPr>
                <a:spLocks noChangeArrowheads="1"/>
              </p:cNvSpPr>
              <p:nvPr/>
            </p:nvSpPr>
            <p:spPr bwMode="auto">
              <a:xfrm>
                <a:off x="1571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7" name="Rectangle 138"/>
              <p:cNvSpPr>
                <a:spLocks noChangeArrowheads="1"/>
              </p:cNvSpPr>
              <p:nvPr/>
            </p:nvSpPr>
            <p:spPr bwMode="auto">
              <a:xfrm>
                <a:off x="2155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8" name="Rectangle 139"/>
              <p:cNvSpPr>
                <a:spLocks noChangeArrowheads="1"/>
              </p:cNvSpPr>
              <p:nvPr/>
            </p:nvSpPr>
            <p:spPr bwMode="auto">
              <a:xfrm>
                <a:off x="2740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09" name="Rectangle 140"/>
              <p:cNvSpPr>
                <a:spLocks noChangeArrowheads="1"/>
              </p:cNvSpPr>
              <p:nvPr/>
            </p:nvSpPr>
            <p:spPr bwMode="auto">
              <a:xfrm>
                <a:off x="3324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0" name="Rectangle 141"/>
              <p:cNvSpPr>
                <a:spLocks noChangeArrowheads="1"/>
              </p:cNvSpPr>
              <p:nvPr/>
            </p:nvSpPr>
            <p:spPr bwMode="auto">
              <a:xfrm>
                <a:off x="3909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1" name="Rectangle 142"/>
              <p:cNvSpPr>
                <a:spLocks noChangeArrowheads="1"/>
              </p:cNvSpPr>
              <p:nvPr/>
            </p:nvSpPr>
            <p:spPr bwMode="auto">
              <a:xfrm>
                <a:off x="4537" y="2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2" name="Rectangle 143"/>
              <p:cNvSpPr>
                <a:spLocks noChangeArrowheads="1"/>
              </p:cNvSpPr>
              <p:nvPr/>
            </p:nvSpPr>
            <p:spPr bwMode="auto">
              <a:xfrm>
                <a:off x="5326" y="26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3" name="Rectangle 144"/>
              <p:cNvSpPr>
                <a:spLocks noChangeArrowheads="1"/>
              </p:cNvSpPr>
              <p:nvPr/>
            </p:nvSpPr>
            <p:spPr bwMode="auto">
              <a:xfrm>
                <a:off x="365" y="283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4" name="Rectangle 145"/>
              <p:cNvSpPr>
                <a:spLocks noChangeArrowheads="1"/>
              </p:cNvSpPr>
              <p:nvPr/>
            </p:nvSpPr>
            <p:spPr bwMode="auto">
              <a:xfrm>
                <a:off x="986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5" name="Rectangle 146"/>
              <p:cNvSpPr>
                <a:spLocks noChangeArrowheads="1"/>
              </p:cNvSpPr>
              <p:nvPr/>
            </p:nvSpPr>
            <p:spPr bwMode="auto">
              <a:xfrm>
                <a:off x="1571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6" name="Rectangle 147"/>
              <p:cNvSpPr>
                <a:spLocks noChangeArrowheads="1"/>
              </p:cNvSpPr>
              <p:nvPr/>
            </p:nvSpPr>
            <p:spPr bwMode="auto">
              <a:xfrm>
                <a:off x="2155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7" name="Rectangle 148"/>
              <p:cNvSpPr>
                <a:spLocks noChangeArrowheads="1"/>
              </p:cNvSpPr>
              <p:nvPr/>
            </p:nvSpPr>
            <p:spPr bwMode="auto">
              <a:xfrm>
                <a:off x="2740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8" name="Rectangle 149"/>
              <p:cNvSpPr>
                <a:spLocks noChangeArrowheads="1"/>
              </p:cNvSpPr>
              <p:nvPr/>
            </p:nvSpPr>
            <p:spPr bwMode="auto">
              <a:xfrm>
                <a:off x="3324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19" name="Rectangle 150"/>
              <p:cNvSpPr>
                <a:spLocks noChangeArrowheads="1"/>
              </p:cNvSpPr>
              <p:nvPr/>
            </p:nvSpPr>
            <p:spPr bwMode="auto">
              <a:xfrm>
                <a:off x="3909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0" name="Rectangle 151"/>
              <p:cNvSpPr>
                <a:spLocks noChangeArrowheads="1"/>
              </p:cNvSpPr>
              <p:nvPr/>
            </p:nvSpPr>
            <p:spPr bwMode="auto">
              <a:xfrm>
                <a:off x="4537" y="285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1" name="Rectangle 152"/>
              <p:cNvSpPr>
                <a:spLocks noChangeArrowheads="1"/>
              </p:cNvSpPr>
              <p:nvPr/>
            </p:nvSpPr>
            <p:spPr bwMode="auto">
              <a:xfrm>
                <a:off x="5326" y="283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2" name="Rectangle 153"/>
              <p:cNvSpPr>
                <a:spLocks noChangeArrowheads="1"/>
              </p:cNvSpPr>
              <p:nvPr/>
            </p:nvSpPr>
            <p:spPr bwMode="auto">
              <a:xfrm>
                <a:off x="365" y="299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3" name="Rectangle 154"/>
              <p:cNvSpPr>
                <a:spLocks noChangeArrowheads="1"/>
              </p:cNvSpPr>
              <p:nvPr/>
            </p:nvSpPr>
            <p:spPr bwMode="auto">
              <a:xfrm>
                <a:off x="986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4" name="Rectangle 155"/>
              <p:cNvSpPr>
                <a:spLocks noChangeArrowheads="1"/>
              </p:cNvSpPr>
              <p:nvPr/>
            </p:nvSpPr>
            <p:spPr bwMode="auto">
              <a:xfrm>
                <a:off x="1571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5" name="Rectangle 156"/>
              <p:cNvSpPr>
                <a:spLocks noChangeArrowheads="1"/>
              </p:cNvSpPr>
              <p:nvPr/>
            </p:nvSpPr>
            <p:spPr bwMode="auto">
              <a:xfrm>
                <a:off x="2155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6" name="Rectangle 157"/>
              <p:cNvSpPr>
                <a:spLocks noChangeArrowheads="1"/>
              </p:cNvSpPr>
              <p:nvPr/>
            </p:nvSpPr>
            <p:spPr bwMode="auto">
              <a:xfrm>
                <a:off x="2740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7" name="Rectangle 158"/>
              <p:cNvSpPr>
                <a:spLocks noChangeArrowheads="1"/>
              </p:cNvSpPr>
              <p:nvPr/>
            </p:nvSpPr>
            <p:spPr bwMode="auto">
              <a:xfrm>
                <a:off x="3324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8" name="Rectangle 159"/>
              <p:cNvSpPr>
                <a:spLocks noChangeArrowheads="1"/>
              </p:cNvSpPr>
              <p:nvPr/>
            </p:nvSpPr>
            <p:spPr bwMode="auto">
              <a:xfrm>
                <a:off x="3909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29" name="Rectangle 160"/>
              <p:cNvSpPr>
                <a:spLocks noChangeArrowheads="1"/>
              </p:cNvSpPr>
              <p:nvPr/>
            </p:nvSpPr>
            <p:spPr bwMode="auto">
              <a:xfrm>
                <a:off x="4537" y="300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0" name="Rectangle 161"/>
              <p:cNvSpPr>
                <a:spLocks noChangeArrowheads="1"/>
              </p:cNvSpPr>
              <p:nvPr/>
            </p:nvSpPr>
            <p:spPr bwMode="auto">
              <a:xfrm>
                <a:off x="5326" y="299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1" name="Rectangle 162"/>
              <p:cNvSpPr>
                <a:spLocks noChangeArrowheads="1"/>
              </p:cNvSpPr>
              <p:nvPr/>
            </p:nvSpPr>
            <p:spPr bwMode="auto">
              <a:xfrm>
                <a:off x="365" y="314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2" name="Rectangle 163"/>
              <p:cNvSpPr>
                <a:spLocks noChangeArrowheads="1"/>
              </p:cNvSpPr>
              <p:nvPr/>
            </p:nvSpPr>
            <p:spPr bwMode="auto">
              <a:xfrm>
                <a:off x="986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3" name="Rectangle 164"/>
              <p:cNvSpPr>
                <a:spLocks noChangeArrowheads="1"/>
              </p:cNvSpPr>
              <p:nvPr/>
            </p:nvSpPr>
            <p:spPr bwMode="auto">
              <a:xfrm>
                <a:off x="1571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4" name="Rectangle 165"/>
              <p:cNvSpPr>
                <a:spLocks noChangeArrowheads="1"/>
              </p:cNvSpPr>
              <p:nvPr/>
            </p:nvSpPr>
            <p:spPr bwMode="auto">
              <a:xfrm>
                <a:off x="2155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5" name="Rectangle 166"/>
              <p:cNvSpPr>
                <a:spLocks noChangeArrowheads="1"/>
              </p:cNvSpPr>
              <p:nvPr/>
            </p:nvSpPr>
            <p:spPr bwMode="auto">
              <a:xfrm>
                <a:off x="2740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6" name="Rectangle 167"/>
              <p:cNvSpPr>
                <a:spLocks noChangeArrowheads="1"/>
              </p:cNvSpPr>
              <p:nvPr/>
            </p:nvSpPr>
            <p:spPr bwMode="auto">
              <a:xfrm>
                <a:off x="3324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7" name="Rectangle 168"/>
              <p:cNvSpPr>
                <a:spLocks noChangeArrowheads="1"/>
              </p:cNvSpPr>
              <p:nvPr/>
            </p:nvSpPr>
            <p:spPr bwMode="auto">
              <a:xfrm>
                <a:off x="3909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8" name="Rectangle 169"/>
              <p:cNvSpPr>
                <a:spLocks noChangeArrowheads="1"/>
              </p:cNvSpPr>
              <p:nvPr/>
            </p:nvSpPr>
            <p:spPr bwMode="auto">
              <a:xfrm>
                <a:off x="4537" y="315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39" name="Rectangle 170"/>
              <p:cNvSpPr>
                <a:spLocks noChangeArrowheads="1"/>
              </p:cNvSpPr>
              <p:nvPr/>
            </p:nvSpPr>
            <p:spPr bwMode="auto">
              <a:xfrm>
                <a:off x="5326" y="314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0" name="Rectangle 171"/>
              <p:cNvSpPr>
                <a:spLocks noChangeArrowheads="1"/>
              </p:cNvSpPr>
              <p:nvPr/>
            </p:nvSpPr>
            <p:spPr bwMode="auto">
              <a:xfrm>
                <a:off x="365" y="330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1" name="Rectangle 172"/>
              <p:cNvSpPr>
                <a:spLocks noChangeArrowheads="1"/>
              </p:cNvSpPr>
              <p:nvPr/>
            </p:nvSpPr>
            <p:spPr bwMode="auto">
              <a:xfrm>
                <a:off x="986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2" name="Rectangle 173"/>
              <p:cNvSpPr>
                <a:spLocks noChangeArrowheads="1"/>
              </p:cNvSpPr>
              <p:nvPr/>
            </p:nvSpPr>
            <p:spPr bwMode="auto">
              <a:xfrm>
                <a:off x="1571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3" name="Rectangle 174"/>
              <p:cNvSpPr>
                <a:spLocks noChangeArrowheads="1"/>
              </p:cNvSpPr>
              <p:nvPr/>
            </p:nvSpPr>
            <p:spPr bwMode="auto">
              <a:xfrm>
                <a:off x="2155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4" name="Rectangle 175"/>
              <p:cNvSpPr>
                <a:spLocks noChangeArrowheads="1"/>
              </p:cNvSpPr>
              <p:nvPr/>
            </p:nvSpPr>
            <p:spPr bwMode="auto">
              <a:xfrm>
                <a:off x="2740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5" name="Rectangle 176"/>
              <p:cNvSpPr>
                <a:spLocks noChangeArrowheads="1"/>
              </p:cNvSpPr>
              <p:nvPr/>
            </p:nvSpPr>
            <p:spPr bwMode="auto">
              <a:xfrm>
                <a:off x="3324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6" name="Rectangle 177"/>
              <p:cNvSpPr>
                <a:spLocks noChangeArrowheads="1"/>
              </p:cNvSpPr>
              <p:nvPr/>
            </p:nvSpPr>
            <p:spPr bwMode="auto">
              <a:xfrm>
                <a:off x="3909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7" name="Rectangle 178"/>
              <p:cNvSpPr>
                <a:spLocks noChangeArrowheads="1"/>
              </p:cNvSpPr>
              <p:nvPr/>
            </p:nvSpPr>
            <p:spPr bwMode="auto">
              <a:xfrm>
                <a:off x="4537" y="331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8" name="Rectangle 179"/>
              <p:cNvSpPr>
                <a:spLocks noChangeArrowheads="1"/>
              </p:cNvSpPr>
              <p:nvPr/>
            </p:nvSpPr>
            <p:spPr bwMode="auto">
              <a:xfrm>
                <a:off x="5326" y="330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49" name="Rectangle 180"/>
              <p:cNvSpPr>
                <a:spLocks noChangeArrowheads="1"/>
              </p:cNvSpPr>
              <p:nvPr/>
            </p:nvSpPr>
            <p:spPr bwMode="auto">
              <a:xfrm>
                <a:off x="365" y="345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0" name="Rectangle 181"/>
              <p:cNvSpPr>
                <a:spLocks noChangeArrowheads="1"/>
              </p:cNvSpPr>
              <p:nvPr/>
            </p:nvSpPr>
            <p:spPr bwMode="auto">
              <a:xfrm>
                <a:off x="986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1" name="Rectangle 182"/>
              <p:cNvSpPr>
                <a:spLocks noChangeArrowheads="1"/>
              </p:cNvSpPr>
              <p:nvPr/>
            </p:nvSpPr>
            <p:spPr bwMode="auto">
              <a:xfrm>
                <a:off x="1571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2" name="Rectangle 183"/>
              <p:cNvSpPr>
                <a:spLocks noChangeArrowheads="1"/>
              </p:cNvSpPr>
              <p:nvPr/>
            </p:nvSpPr>
            <p:spPr bwMode="auto">
              <a:xfrm>
                <a:off x="2155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3" name="Rectangle 184"/>
              <p:cNvSpPr>
                <a:spLocks noChangeArrowheads="1"/>
              </p:cNvSpPr>
              <p:nvPr/>
            </p:nvSpPr>
            <p:spPr bwMode="auto">
              <a:xfrm>
                <a:off x="2740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4" name="Rectangle 185"/>
              <p:cNvSpPr>
                <a:spLocks noChangeArrowheads="1"/>
              </p:cNvSpPr>
              <p:nvPr/>
            </p:nvSpPr>
            <p:spPr bwMode="auto">
              <a:xfrm>
                <a:off x="3324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5" name="Rectangle 186"/>
              <p:cNvSpPr>
                <a:spLocks noChangeArrowheads="1"/>
              </p:cNvSpPr>
              <p:nvPr/>
            </p:nvSpPr>
            <p:spPr bwMode="auto">
              <a:xfrm>
                <a:off x="3909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6" name="Rectangle 187"/>
              <p:cNvSpPr>
                <a:spLocks noChangeArrowheads="1"/>
              </p:cNvSpPr>
              <p:nvPr/>
            </p:nvSpPr>
            <p:spPr bwMode="auto">
              <a:xfrm>
                <a:off x="4537" y="34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7" name="Rectangle 188"/>
              <p:cNvSpPr>
                <a:spLocks noChangeArrowheads="1"/>
              </p:cNvSpPr>
              <p:nvPr/>
            </p:nvSpPr>
            <p:spPr bwMode="auto">
              <a:xfrm>
                <a:off x="5326" y="345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8" name="Rectangle 189"/>
              <p:cNvSpPr>
                <a:spLocks noChangeArrowheads="1"/>
              </p:cNvSpPr>
              <p:nvPr/>
            </p:nvSpPr>
            <p:spPr bwMode="auto">
              <a:xfrm>
                <a:off x="365" y="361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59" name="Rectangle 190"/>
              <p:cNvSpPr>
                <a:spLocks noChangeArrowheads="1"/>
              </p:cNvSpPr>
              <p:nvPr/>
            </p:nvSpPr>
            <p:spPr bwMode="auto">
              <a:xfrm>
                <a:off x="986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0" name="Rectangle 191"/>
              <p:cNvSpPr>
                <a:spLocks noChangeArrowheads="1"/>
              </p:cNvSpPr>
              <p:nvPr/>
            </p:nvSpPr>
            <p:spPr bwMode="auto">
              <a:xfrm>
                <a:off x="1571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1" name="Rectangle 192"/>
              <p:cNvSpPr>
                <a:spLocks noChangeArrowheads="1"/>
              </p:cNvSpPr>
              <p:nvPr/>
            </p:nvSpPr>
            <p:spPr bwMode="auto">
              <a:xfrm>
                <a:off x="2155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2" name="Rectangle 193"/>
              <p:cNvSpPr>
                <a:spLocks noChangeArrowheads="1"/>
              </p:cNvSpPr>
              <p:nvPr/>
            </p:nvSpPr>
            <p:spPr bwMode="auto">
              <a:xfrm>
                <a:off x="2740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3" name="Rectangle 194"/>
              <p:cNvSpPr>
                <a:spLocks noChangeArrowheads="1"/>
              </p:cNvSpPr>
              <p:nvPr/>
            </p:nvSpPr>
            <p:spPr bwMode="auto">
              <a:xfrm>
                <a:off x="3324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4" name="Rectangle 195"/>
              <p:cNvSpPr>
                <a:spLocks noChangeArrowheads="1"/>
              </p:cNvSpPr>
              <p:nvPr/>
            </p:nvSpPr>
            <p:spPr bwMode="auto">
              <a:xfrm>
                <a:off x="3909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5" name="Rectangle 196"/>
              <p:cNvSpPr>
                <a:spLocks noChangeArrowheads="1"/>
              </p:cNvSpPr>
              <p:nvPr/>
            </p:nvSpPr>
            <p:spPr bwMode="auto">
              <a:xfrm>
                <a:off x="4537" y="363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6" name="Rectangle 197"/>
              <p:cNvSpPr>
                <a:spLocks noChangeArrowheads="1"/>
              </p:cNvSpPr>
              <p:nvPr/>
            </p:nvSpPr>
            <p:spPr bwMode="auto">
              <a:xfrm>
                <a:off x="5326" y="3618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7" name="Rectangle 198"/>
              <p:cNvSpPr>
                <a:spLocks noChangeArrowheads="1"/>
              </p:cNvSpPr>
              <p:nvPr/>
            </p:nvSpPr>
            <p:spPr bwMode="auto">
              <a:xfrm>
                <a:off x="365" y="377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8" name="Rectangle 199"/>
              <p:cNvSpPr>
                <a:spLocks noChangeArrowheads="1"/>
              </p:cNvSpPr>
              <p:nvPr/>
            </p:nvSpPr>
            <p:spPr bwMode="auto">
              <a:xfrm>
                <a:off x="986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69" name="Rectangle 200"/>
              <p:cNvSpPr>
                <a:spLocks noChangeArrowheads="1"/>
              </p:cNvSpPr>
              <p:nvPr/>
            </p:nvSpPr>
            <p:spPr bwMode="auto">
              <a:xfrm>
                <a:off x="1571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70" name="Rectangle 201"/>
              <p:cNvSpPr>
                <a:spLocks noChangeArrowheads="1"/>
              </p:cNvSpPr>
              <p:nvPr/>
            </p:nvSpPr>
            <p:spPr bwMode="auto">
              <a:xfrm>
                <a:off x="2155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71" name="Rectangle 202"/>
              <p:cNvSpPr>
                <a:spLocks noChangeArrowheads="1"/>
              </p:cNvSpPr>
              <p:nvPr/>
            </p:nvSpPr>
            <p:spPr bwMode="auto">
              <a:xfrm>
                <a:off x="2740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72" name="Rectangle 203"/>
              <p:cNvSpPr>
                <a:spLocks noChangeArrowheads="1"/>
              </p:cNvSpPr>
              <p:nvPr/>
            </p:nvSpPr>
            <p:spPr bwMode="auto">
              <a:xfrm>
                <a:off x="3324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573" name="Rectangle 204"/>
              <p:cNvSpPr>
                <a:spLocks noChangeArrowheads="1"/>
              </p:cNvSpPr>
              <p:nvPr/>
            </p:nvSpPr>
            <p:spPr bwMode="auto">
              <a:xfrm>
                <a:off x="3909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</p:grpSp>
        <p:grpSp>
          <p:nvGrpSpPr>
            <p:cNvPr id="175109" name="Group 406"/>
            <p:cNvGrpSpPr>
              <a:grpSpLocks/>
            </p:cNvGrpSpPr>
            <p:nvPr/>
          </p:nvGrpSpPr>
          <p:grpSpPr bwMode="auto">
            <a:xfrm>
              <a:off x="-7" y="652"/>
              <a:ext cx="5757" cy="3602"/>
              <a:chOff x="-7" y="652"/>
              <a:chExt cx="5757" cy="3602"/>
            </a:xfrm>
          </p:grpSpPr>
          <p:sp>
            <p:nvSpPr>
              <p:cNvPr id="175174" name="Rectangle 206"/>
              <p:cNvSpPr>
                <a:spLocks noChangeArrowheads="1"/>
              </p:cNvSpPr>
              <p:nvPr/>
            </p:nvSpPr>
            <p:spPr bwMode="auto">
              <a:xfrm>
                <a:off x="4537" y="379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75" name="Rectangle 207"/>
              <p:cNvSpPr>
                <a:spLocks noChangeArrowheads="1"/>
              </p:cNvSpPr>
              <p:nvPr/>
            </p:nvSpPr>
            <p:spPr bwMode="auto">
              <a:xfrm>
                <a:off x="5326" y="3779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76" name="Rectangle 208"/>
              <p:cNvSpPr>
                <a:spLocks noChangeArrowheads="1"/>
              </p:cNvSpPr>
              <p:nvPr/>
            </p:nvSpPr>
            <p:spPr bwMode="auto">
              <a:xfrm>
                <a:off x="365" y="393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77" name="Rectangle 209"/>
              <p:cNvSpPr>
                <a:spLocks noChangeArrowheads="1"/>
              </p:cNvSpPr>
              <p:nvPr/>
            </p:nvSpPr>
            <p:spPr bwMode="auto">
              <a:xfrm>
                <a:off x="986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78" name="Rectangle 210"/>
              <p:cNvSpPr>
                <a:spLocks noChangeArrowheads="1"/>
              </p:cNvSpPr>
              <p:nvPr/>
            </p:nvSpPr>
            <p:spPr bwMode="auto">
              <a:xfrm>
                <a:off x="1571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79" name="Rectangle 211"/>
              <p:cNvSpPr>
                <a:spLocks noChangeArrowheads="1"/>
              </p:cNvSpPr>
              <p:nvPr/>
            </p:nvSpPr>
            <p:spPr bwMode="auto">
              <a:xfrm>
                <a:off x="2155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0" name="Rectangle 212"/>
              <p:cNvSpPr>
                <a:spLocks noChangeArrowheads="1"/>
              </p:cNvSpPr>
              <p:nvPr/>
            </p:nvSpPr>
            <p:spPr bwMode="auto">
              <a:xfrm>
                <a:off x="2740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1" name="Rectangle 213"/>
              <p:cNvSpPr>
                <a:spLocks noChangeArrowheads="1"/>
              </p:cNvSpPr>
              <p:nvPr/>
            </p:nvSpPr>
            <p:spPr bwMode="auto">
              <a:xfrm>
                <a:off x="3324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2" name="Rectangle 214"/>
              <p:cNvSpPr>
                <a:spLocks noChangeArrowheads="1"/>
              </p:cNvSpPr>
              <p:nvPr/>
            </p:nvSpPr>
            <p:spPr bwMode="auto">
              <a:xfrm>
                <a:off x="3909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3" name="Rectangle 215"/>
              <p:cNvSpPr>
                <a:spLocks noChangeArrowheads="1"/>
              </p:cNvSpPr>
              <p:nvPr/>
            </p:nvSpPr>
            <p:spPr bwMode="auto">
              <a:xfrm>
                <a:off x="4537" y="394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4" name="Rectangle 216"/>
              <p:cNvSpPr>
                <a:spLocks noChangeArrowheads="1"/>
              </p:cNvSpPr>
              <p:nvPr/>
            </p:nvSpPr>
            <p:spPr bwMode="auto">
              <a:xfrm>
                <a:off x="5326" y="393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5" name="Rectangle 217"/>
              <p:cNvSpPr>
                <a:spLocks noChangeArrowheads="1"/>
              </p:cNvSpPr>
              <p:nvPr/>
            </p:nvSpPr>
            <p:spPr bwMode="auto">
              <a:xfrm>
                <a:off x="365" y="409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6" name="Rectangle 218"/>
              <p:cNvSpPr>
                <a:spLocks noChangeArrowheads="1"/>
              </p:cNvSpPr>
              <p:nvPr/>
            </p:nvSpPr>
            <p:spPr bwMode="auto">
              <a:xfrm>
                <a:off x="986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11,9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7" name="Rectangle 219"/>
              <p:cNvSpPr>
                <a:spLocks noChangeArrowheads="1"/>
              </p:cNvSpPr>
              <p:nvPr/>
            </p:nvSpPr>
            <p:spPr bwMode="auto">
              <a:xfrm>
                <a:off x="1571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8" name="Rectangle 220"/>
              <p:cNvSpPr>
                <a:spLocks noChangeArrowheads="1"/>
              </p:cNvSpPr>
              <p:nvPr/>
            </p:nvSpPr>
            <p:spPr bwMode="auto">
              <a:xfrm>
                <a:off x="2155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89" name="Rectangle 221"/>
              <p:cNvSpPr>
                <a:spLocks noChangeArrowheads="1"/>
              </p:cNvSpPr>
              <p:nvPr/>
            </p:nvSpPr>
            <p:spPr bwMode="auto">
              <a:xfrm>
                <a:off x="2740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0" name="Rectangle 222"/>
              <p:cNvSpPr>
                <a:spLocks noChangeArrowheads="1"/>
              </p:cNvSpPr>
              <p:nvPr/>
            </p:nvSpPr>
            <p:spPr bwMode="auto">
              <a:xfrm>
                <a:off x="3324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1" name="Rectangle 223"/>
              <p:cNvSpPr>
                <a:spLocks noChangeArrowheads="1"/>
              </p:cNvSpPr>
              <p:nvPr/>
            </p:nvSpPr>
            <p:spPr bwMode="auto">
              <a:xfrm>
                <a:off x="3909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2" name="Rectangle 224"/>
              <p:cNvSpPr>
                <a:spLocks noChangeArrowheads="1"/>
              </p:cNvSpPr>
              <p:nvPr/>
            </p:nvSpPr>
            <p:spPr bwMode="auto">
              <a:xfrm>
                <a:off x="4537" y="410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3" name="Rectangle 225"/>
              <p:cNvSpPr>
                <a:spLocks noChangeArrowheads="1"/>
              </p:cNvSpPr>
              <p:nvPr/>
            </p:nvSpPr>
            <p:spPr bwMode="auto">
              <a:xfrm>
                <a:off x="5326" y="409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4" name="Rectangle 226"/>
              <p:cNvSpPr>
                <a:spLocks noChangeArrowheads="1"/>
              </p:cNvSpPr>
              <p:nvPr/>
            </p:nvSpPr>
            <p:spPr bwMode="auto">
              <a:xfrm>
                <a:off x="1739" y="674"/>
                <a:ext cx="183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VAMEVAL MAS MIDFIELDERS (km/h)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5195" name="Line 227"/>
              <p:cNvSpPr>
                <a:spLocks noChangeShapeType="1"/>
              </p:cNvSpPr>
              <p:nvPr/>
            </p:nvSpPr>
            <p:spPr bwMode="auto">
              <a:xfrm flipV="1">
                <a:off x="0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96" name="Rectangle 228"/>
              <p:cNvSpPr>
                <a:spLocks noChangeArrowheads="1"/>
              </p:cNvSpPr>
              <p:nvPr/>
            </p:nvSpPr>
            <p:spPr bwMode="auto">
              <a:xfrm>
                <a:off x="0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197" name="Line 229"/>
              <p:cNvSpPr>
                <a:spLocks noChangeShapeType="1"/>
              </p:cNvSpPr>
              <p:nvPr/>
            </p:nvSpPr>
            <p:spPr bwMode="auto">
              <a:xfrm flipV="1">
                <a:off x="782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98" name="Rectangle 230"/>
              <p:cNvSpPr>
                <a:spLocks noChangeArrowheads="1"/>
              </p:cNvSpPr>
              <p:nvPr/>
            </p:nvSpPr>
            <p:spPr bwMode="auto">
              <a:xfrm>
                <a:off x="782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199" name="Line 231"/>
              <p:cNvSpPr>
                <a:spLocks noChangeShapeType="1"/>
              </p:cNvSpPr>
              <p:nvPr/>
            </p:nvSpPr>
            <p:spPr bwMode="auto">
              <a:xfrm flipV="1">
                <a:off x="4289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0" name="Rectangle 232"/>
              <p:cNvSpPr>
                <a:spLocks noChangeArrowheads="1"/>
              </p:cNvSpPr>
              <p:nvPr/>
            </p:nvSpPr>
            <p:spPr bwMode="auto">
              <a:xfrm>
                <a:off x="4289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01" name="Line 233"/>
              <p:cNvSpPr>
                <a:spLocks noChangeShapeType="1"/>
              </p:cNvSpPr>
              <p:nvPr/>
            </p:nvSpPr>
            <p:spPr bwMode="auto">
              <a:xfrm flipV="1">
                <a:off x="4961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2" name="Rectangle 234"/>
              <p:cNvSpPr>
                <a:spLocks noChangeArrowheads="1"/>
              </p:cNvSpPr>
              <p:nvPr/>
            </p:nvSpPr>
            <p:spPr bwMode="auto">
              <a:xfrm>
                <a:off x="4961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03" name="Rectangle 235"/>
              <p:cNvSpPr>
                <a:spLocks noChangeArrowheads="1"/>
              </p:cNvSpPr>
              <p:nvPr/>
            </p:nvSpPr>
            <p:spPr bwMode="auto">
              <a:xfrm>
                <a:off x="7" y="652"/>
                <a:ext cx="5743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04" name="Line 236"/>
              <p:cNvSpPr>
                <a:spLocks noChangeShapeType="1"/>
              </p:cNvSpPr>
              <p:nvPr/>
            </p:nvSpPr>
            <p:spPr bwMode="auto">
              <a:xfrm flipV="1">
                <a:off x="5743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5" name="Rectangle 237"/>
              <p:cNvSpPr>
                <a:spLocks noChangeArrowheads="1"/>
              </p:cNvSpPr>
              <p:nvPr/>
            </p:nvSpPr>
            <p:spPr bwMode="auto">
              <a:xfrm>
                <a:off x="5743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06" name="Line 238"/>
              <p:cNvSpPr>
                <a:spLocks noChangeShapeType="1"/>
              </p:cNvSpPr>
              <p:nvPr/>
            </p:nvSpPr>
            <p:spPr bwMode="auto">
              <a:xfrm flipV="1">
                <a:off x="1366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7" name="Rectangle 239"/>
              <p:cNvSpPr>
                <a:spLocks noChangeArrowheads="1"/>
              </p:cNvSpPr>
              <p:nvPr/>
            </p:nvSpPr>
            <p:spPr bwMode="auto">
              <a:xfrm>
                <a:off x="1366" y="652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08" name="Line 240"/>
              <p:cNvSpPr>
                <a:spLocks noChangeShapeType="1"/>
              </p:cNvSpPr>
              <p:nvPr/>
            </p:nvSpPr>
            <p:spPr bwMode="auto">
              <a:xfrm flipV="1">
                <a:off x="1951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09" name="Rectangle 241"/>
              <p:cNvSpPr>
                <a:spLocks noChangeArrowheads="1"/>
              </p:cNvSpPr>
              <p:nvPr/>
            </p:nvSpPr>
            <p:spPr bwMode="auto">
              <a:xfrm>
                <a:off x="1951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0" name="Line 242"/>
              <p:cNvSpPr>
                <a:spLocks noChangeShapeType="1"/>
              </p:cNvSpPr>
              <p:nvPr/>
            </p:nvSpPr>
            <p:spPr bwMode="auto">
              <a:xfrm flipV="1">
                <a:off x="2535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11" name="Rectangle 243"/>
              <p:cNvSpPr>
                <a:spLocks noChangeArrowheads="1"/>
              </p:cNvSpPr>
              <p:nvPr/>
            </p:nvSpPr>
            <p:spPr bwMode="auto">
              <a:xfrm>
                <a:off x="2535" y="652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2" name="Line 244"/>
              <p:cNvSpPr>
                <a:spLocks noChangeShapeType="1"/>
              </p:cNvSpPr>
              <p:nvPr/>
            </p:nvSpPr>
            <p:spPr bwMode="auto">
              <a:xfrm flipV="1">
                <a:off x="3120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13" name="Rectangle 245"/>
              <p:cNvSpPr>
                <a:spLocks noChangeArrowheads="1"/>
              </p:cNvSpPr>
              <p:nvPr/>
            </p:nvSpPr>
            <p:spPr bwMode="auto">
              <a:xfrm>
                <a:off x="3120" y="652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4" name="Line 246"/>
              <p:cNvSpPr>
                <a:spLocks noChangeShapeType="1"/>
              </p:cNvSpPr>
              <p:nvPr/>
            </p:nvSpPr>
            <p:spPr bwMode="auto">
              <a:xfrm flipV="1">
                <a:off x="3704" y="65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15" name="Rectangle 247"/>
              <p:cNvSpPr>
                <a:spLocks noChangeArrowheads="1"/>
              </p:cNvSpPr>
              <p:nvPr/>
            </p:nvSpPr>
            <p:spPr bwMode="auto">
              <a:xfrm>
                <a:off x="3704" y="652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6" name="Line 248"/>
              <p:cNvSpPr>
                <a:spLocks noChangeShapeType="1"/>
              </p:cNvSpPr>
              <p:nvPr/>
            </p:nvSpPr>
            <p:spPr bwMode="auto">
              <a:xfrm>
                <a:off x="4289" y="666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17" name="Rectangle 249"/>
              <p:cNvSpPr>
                <a:spLocks noChangeArrowheads="1"/>
              </p:cNvSpPr>
              <p:nvPr/>
            </p:nvSpPr>
            <p:spPr bwMode="auto">
              <a:xfrm>
                <a:off x="4289" y="666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8" name="Rectangle 250"/>
              <p:cNvSpPr>
                <a:spLocks noChangeArrowheads="1"/>
              </p:cNvSpPr>
              <p:nvPr/>
            </p:nvSpPr>
            <p:spPr bwMode="auto">
              <a:xfrm>
                <a:off x="7" y="812"/>
                <a:ext cx="5743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19" name="Line 251"/>
              <p:cNvSpPr>
                <a:spLocks noChangeShapeType="1"/>
              </p:cNvSpPr>
              <p:nvPr/>
            </p:nvSpPr>
            <p:spPr bwMode="auto">
              <a:xfrm>
                <a:off x="1366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0" name="Rectangle 252"/>
              <p:cNvSpPr>
                <a:spLocks noChangeArrowheads="1"/>
              </p:cNvSpPr>
              <p:nvPr/>
            </p:nvSpPr>
            <p:spPr bwMode="auto">
              <a:xfrm>
                <a:off x="1366" y="827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21" name="Line 253"/>
              <p:cNvSpPr>
                <a:spLocks noChangeShapeType="1"/>
              </p:cNvSpPr>
              <p:nvPr/>
            </p:nvSpPr>
            <p:spPr bwMode="auto">
              <a:xfrm>
                <a:off x="1951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2" name="Rectangle 254"/>
              <p:cNvSpPr>
                <a:spLocks noChangeArrowheads="1"/>
              </p:cNvSpPr>
              <p:nvPr/>
            </p:nvSpPr>
            <p:spPr bwMode="auto">
              <a:xfrm>
                <a:off x="1951" y="827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23" name="Line 255"/>
              <p:cNvSpPr>
                <a:spLocks noChangeShapeType="1"/>
              </p:cNvSpPr>
              <p:nvPr/>
            </p:nvSpPr>
            <p:spPr bwMode="auto">
              <a:xfrm>
                <a:off x="2535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4" name="Rectangle 256"/>
              <p:cNvSpPr>
                <a:spLocks noChangeArrowheads="1"/>
              </p:cNvSpPr>
              <p:nvPr/>
            </p:nvSpPr>
            <p:spPr bwMode="auto">
              <a:xfrm>
                <a:off x="2535" y="827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25" name="Line 257"/>
              <p:cNvSpPr>
                <a:spLocks noChangeShapeType="1"/>
              </p:cNvSpPr>
              <p:nvPr/>
            </p:nvSpPr>
            <p:spPr bwMode="auto">
              <a:xfrm>
                <a:off x="3120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6" name="Rectangle 258"/>
              <p:cNvSpPr>
                <a:spLocks noChangeArrowheads="1"/>
              </p:cNvSpPr>
              <p:nvPr/>
            </p:nvSpPr>
            <p:spPr bwMode="auto">
              <a:xfrm>
                <a:off x="3120" y="827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27" name="Line 259"/>
              <p:cNvSpPr>
                <a:spLocks noChangeShapeType="1"/>
              </p:cNvSpPr>
              <p:nvPr/>
            </p:nvSpPr>
            <p:spPr bwMode="auto">
              <a:xfrm>
                <a:off x="3704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28" name="Rectangle 260"/>
              <p:cNvSpPr>
                <a:spLocks noChangeArrowheads="1"/>
              </p:cNvSpPr>
              <p:nvPr/>
            </p:nvSpPr>
            <p:spPr bwMode="auto">
              <a:xfrm>
                <a:off x="3704" y="827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29" name="Line 261"/>
              <p:cNvSpPr>
                <a:spLocks noChangeShapeType="1"/>
              </p:cNvSpPr>
              <p:nvPr/>
            </p:nvSpPr>
            <p:spPr bwMode="auto">
              <a:xfrm>
                <a:off x="4289" y="827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0" name="Rectangle 262"/>
              <p:cNvSpPr>
                <a:spLocks noChangeArrowheads="1"/>
              </p:cNvSpPr>
              <p:nvPr/>
            </p:nvSpPr>
            <p:spPr bwMode="auto">
              <a:xfrm>
                <a:off x="4289" y="827"/>
                <a:ext cx="7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31" name="Rectangle 263"/>
              <p:cNvSpPr>
                <a:spLocks noChangeArrowheads="1"/>
              </p:cNvSpPr>
              <p:nvPr/>
            </p:nvSpPr>
            <p:spPr bwMode="auto">
              <a:xfrm>
                <a:off x="7" y="973"/>
                <a:ext cx="5743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32" name="Line 264"/>
              <p:cNvSpPr>
                <a:spLocks noChangeShapeType="1"/>
              </p:cNvSpPr>
              <p:nvPr/>
            </p:nvSpPr>
            <p:spPr bwMode="auto">
              <a:xfrm>
                <a:off x="7" y="113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3" name="Rectangle 265"/>
              <p:cNvSpPr>
                <a:spLocks noChangeArrowheads="1"/>
              </p:cNvSpPr>
              <p:nvPr/>
            </p:nvSpPr>
            <p:spPr bwMode="auto">
              <a:xfrm>
                <a:off x="7" y="1134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34" name="Line 266"/>
              <p:cNvSpPr>
                <a:spLocks noChangeShapeType="1"/>
              </p:cNvSpPr>
              <p:nvPr/>
            </p:nvSpPr>
            <p:spPr bwMode="auto">
              <a:xfrm>
                <a:off x="789" y="1134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5" name="Rectangle 267"/>
              <p:cNvSpPr>
                <a:spLocks noChangeArrowheads="1"/>
              </p:cNvSpPr>
              <p:nvPr/>
            </p:nvSpPr>
            <p:spPr bwMode="auto">
              <a:xfrm>
                <a:off x="789" y="1134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36" name="Line 268"/>
              <p:cNvSpPr>
                <a:spLocks noChangeShapeType="1"/>
              </p:cNvSpPr>
              <p:nvPr/>
            </p:nvSpPr>
            <p:spPr bwMode="auto">
              <a:xfrm>
                <a:off x="4968" y="113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7" name="Rectangle 269"/>
              <p:cNvSpPr>
                <a:spLocks noChangeArrowheads="1"/>
              </p:cNvSpPr>
              <p:nvPr/>
            </p:nvSpPr>
            <p:spPr bwMode="auto">
              <a:xfrm>
                <a:off x="4968" y="1134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38" name="Line 270"/>
              <p:cNvSpPr>
                <a:spLocks noChangeShapeType="1"/>
              </p:cNvSpPr>
              <p:nvPr/>
            </p:nvSpPr>
            <p:spPr bwMode="auto">
              <a:xfrm>
                <a:off x="7" y="1287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39" name="Rectangle 271"/>
              <p:cNvSpPr>
                <a:spLocks noChangeArrowheads="1"/>
              </p:cNvSpPr>
              <p:nvPr/>
            </p:nvSpPr>
            <p:spPr bwMode="auto">
              <a:xfrm>
                <a:off x="7" y="1287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40" name="Line 272"/>
              <p:cNvSpPr>
                <a:spLocks noChangeShapeType="1"/>
              </p:cNvSpPr>
              <p:nvPr/>
            </p:nvSpPr>
            <p:spPr bwMode="auto">
              <a:xfrm>
                <a:off x="789" y="1287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1" name="Rectangle 273"/>
              <p:cNvSpPr>
                <a:spLocks noChangeArrowheads="1"/>
              </p:cNvSpPr>
              <p:nvPr/>
            </p:nvSpPr>
            <p:spPr bwMode="auto">
              <a:xfrm>
                <a:off x="789" y="1287"/>
                <a:ext cx="416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42" name="Line 274"/>
              <p:cNvSpPr>
                <a:spLocks noChangeShapeType="1"/>
              </p:cNvSpPr>
              <p:nvPr/>
            </p:nvSpPr>
            <p:spPr bwMode="auto">
              <a:xfrm>
                <a:off x="4968" y="1287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3" name="Rectangle 275"/>
              <p:cNvSpPr>
                <a:spLocks noChangeArrowheads="1"/>
              </p:cNvSpPr>
              <p:nvPr/>
            </p:nvSpPr>
            <p:spPr bwMode="auto">
              <a:xfrm>
                <a:off x="4968" y="1287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44" name="Line 276"/>
              <p:cNvSpPr>
                <a:spLocks noChangeShapeType="1"/>
              </p:cNvSpPr>
              <p:nvPr/>
            </p:nvSpPr>
            <p:spPr bwMode="auto">
              <a:xfrm>
                <a:off x="7" y="144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5" name="Rectangle 277"/>
              <p:cNvSpPr>
                <a:spLocks noChangeArrowheads="1"/>
              </p:cNvSpPr>
              <p:nvPr/>
            </p:nvSpPr>
            <p:spPr bwMode="auto">
              <a:xfrm>
                <a:off x="7" y="1441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46" name="Line 278"/>
              <p:cNvSpPr>
                <a:spLocks noChangeShapeType="1"/>
              </p:cNvSpPr>
              <p:nvPr/>
            </p:nvSpPr>
            <p:spPr bwMode="auto">
              <a:xfrm>
                <a:off x="789" y="1441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7" name="Rectangle 279"/>
              <p:cNvSpPr>
                <a:spLocks noChangeArrowheads="1"/>
              </p:cNvSpPr>
              <p:nvPr/>
            </p:nvSpPr>
            <p:spPr bwMode="auto">
              <a:xfrm>
                <a:off x="789" y="1441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48" name="Line 280"/>
              <p:cNvSpPr>
                <a:spLocks noChangeShapeType="1"/>
              </p:cNvSpPr>
              <p:nvPr/>
            </p:nvSpPr>
            <p:spPr bwMode="auto">
              <a:xfrm>
                <a:off x="4968" y="144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49" name="Rectangle 281"/>
              <p:cNvSpPr>
                <a:spLocks noChangeArrowheads="1"/>
              </p:cNvSpPr>
              <p:nvPr/>
            </p:nvSpPr>
            <p:spPr bwMode="auto">
              <a:xfrm>
                <a:off x="4968" y="1441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50" name="Line 282"/>
              <p:cNvSpPr>
                <a:spLocks noChangeShapeType="1"/>
              </p:cNvSpPr>
              <p:nvPr/>
            </p:nvSpPr>
            <p:spPr bwMode="auto">
              <a:xfrm>
                <a:off x="7" y="159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1" name="Rectangle 283"/>
              <p:cNvSpPr>
                <a:spLocks noChangeArrowheads="1"/>
              </p:cNvSpPr>
              <p:nvPr/>
            </p:nvSpPr>
            <p:spPr bwMode="auto">
              <a:xfrm>
                <a:off x="7" y="1594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52" name="Line 284"/>
              <p:cNvSpPr>
                <a:spLocks noChangeShapeType="1"/>
              </p:cNvSpPr>
              <p:nvPr/>
            </p:nvSpPr>
            <p:spPr bwMode="auto">
              <a:xfrm>
                <a:off x="789" y="1594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3" name="Rectangle 285"/>
              <p:cNvSpPr>
                <a:spLocks noChangeArrowheads="1"/>
              </p:cNvSpPr>
              <p:nvPr/>
            </p:nvSpPr>
            <p:spPr bwMode="auto">
              <a:xfrm>
                <a:off x="789" y="1594"/>
                <a:ext cx="416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54" name="Line 286"/>
              <p:cNvSpPr>
                <a:spLocks noChangeShapeType="1"/>
              </p:cNvSpPr>
              <p:nvPr/>
            </p:nvSpPr>
            <p:spPr bwMode="auto">
              <a:xfrm>
                <a:off x="4968" y="159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5" name="Rectangle 287"/>
              <p:cNvSpPr>
                <a:spLocks noChangeArrowheads="1"/>
              </p:cNvSpPr>
              <p:nvPr/>
            </p:nvSpPr>
            <p:spPr bwMode="auto">
              <a:xfrm>
                <a:off x="4968" y="1594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56" name="Line 288"/>
              <p:cNvSpPr>
                <a:spLocks noChangeShapeType="1"/>
              </p:cNvSpPr>
              <p:nvPr/>
            </p:nvSpPr>
            <p:spPr bwMode="auto">
              <a:xfrm>
                <a:off x="7" y="174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7" name="Rectangle 289"/>
              <p:cNvSpPr>
                <a:spLocks noChangeArrowheads="1"/>
              </p:cNvSpPr>
              <p:nvPr/>
            </p:nvSpPr>
            <p:spPr bwMode="auto">
              <a:xfrm>
                <a:off x="7" y="174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58" name="Line 290"/>
              <p:cNvSpPr>
                <a:spLocks noChangeShapeType="1"/>
              </p:cNvSpPr>
              <p:nvPr/>
            </p:nvSpPr>
            <p:spPr bwMode="auto">
              <a:xfrm>
                <a:off x="789" y="1748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59" name="Rectangle 291"/>
              <p:cNvSpPr>
                <a:spLocks noChangeArrowheads="1"/>
              </p:cNvSpPr>
              <p:nvPr/>
            </p:nvSpPr>
            <p:spPr bwMode="auto">
              <a:xfrm>
                <a:off x="789" y="1748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60" name="Line 292"/>
              <p:cNvSpPr>
                <a:spLocks noChangeShapeType="1"/>
              </p:cNvSpPr>
              <p:nvPr/>
            </p:nvSpPr>
            <p:spPr bwMode="auto">
              <a:xfrm>
                <a:off x="4968" y="174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1" name="Rectangle 293"/>
              <p:cNvSpPr>
                <a:spLocks noChangeArrowheads="1"/>
              </p:cNvSpPr>
              <p:nvPr/>
            </p:nvSpPr>
            <p:spPr bwMode="auto">
              <a:xfrm>
                <a:off x="4968" y="174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62" name="Line 294"/>
              <p:cNvSpPr>
                <a:spLocks noChangeShapeType="1"/>
              </p:cNvSpPr>
              <p:nvPr/>
            </p:nvSpPr>
            <p:spPr bwMode="auto">
              <a:xfrm>
                <a:off x="7" y="190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3" name="Rectangle 295"/>
              <p:cNvSpPr>
                <a:spLocks noChangeArrowheads="1"/>
              </p:cNvSpPr>
              <p:nvPr/>
            </p:nvSpPr>
            <p:spPr bwMode="auto">
              <a:xfrm>
                <a:off x="7" y="1901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64" name="Line 296"/>
              <p:cNvSpPr>
                <a:spLocks noChangeShapeType="1"/>
              </p:cNvSpPr>
              <p:nvPr/>
            </p:nvSpPr>
            <p:spPr bwMode="auto">
              <a:xfrm>
                <a:off x="789" y="1901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5" name="Rectangle 297"/>
              <p:cNvSpPr>
                <a:spLocks noChangeArrowheads="1"/>
              </p:cNvSpPr>
              <p:nvPr/>
            </p:nvSpPr>
            <p:spPr bwMode="auto">
              <a:xfrm>
                <a:off x="789" y="1901"/>
                <a:ext cx="416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66" name="Line 298"/>
              <p:cNvSpPr>
                <a:spLocks noChangeShapeType="1"/>
              </p:cNvSpPr>
              <p:nvPr/>
            </p:nvSpPr>
            <p:spPr bwMode="auto">
              <a:xfrm>
                <a:off x="4968" y="1901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7" name="Rectangle 299"/>
              <p:cNvSpPr>
                <a:spLocks noChangeArrowheads="1"/>
              </p:cNvSpPr>
              <p:nvPr/>
            </p:nvSpPr>
            <p:spPr bwMode="auto">
              <a:xfrm>
                <a:off x="4968" y="1901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68" name="Line 300"/>
              <p:cNvSpPr>
                <a:spLocks noChangeShapeType="1"/>
              </p:cNvSpPr>
              <p:nvPr/>
            </p:nvSpPr>
            <p:spPr bwMode="auto">
              <a:xfrm>
                <a:off x="7" y="205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69" name="Rectangle 301"/>
              <p:cNvSpPr>
                <a:spLocks noChangeArrowheads="1"/>
              </p:cNvSpPr>
              <p:nvPr/>
            </p:nvSpPr>
            <p:spPr bwMode="auto">
              <a:xfrm>
                <a:off x="7" y="205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70" name="Line 302"/>
              <p:cNvSpPr>
                <a:spLocks noChangeShapeType="1"/>
              </p:cNvSpPr>
              <p:nvPr/>
            </p:nvSpPr>
            <p:spPr bwMode="auto">
              <a:xfrm>
                <a:off x="789" y="2055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1" name="Rectangle 303"/>
              <p:cNvSpPr>
                <a:spLocks noChangeArrowheads="1"/>
              </p:cNvSpPr>
              <p:nvPr/>
            </p:nvSpPr>
            <p:spPr bwMode="auto">
              <a:xfrm>
                <a:off x="789" y="2055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72" name="Line 304"/>
              <p:cNvSpPr>
                <a:spLocks noChangeShapeType="1"/>
              </p:cNvSpPr>
              <p:nvPr/>
            </p:nvSpPr>
            <p:spPr bwMode="auto">
              <a:xfrm>
                <a:off x="4968" y="205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3" name="Rectangle 305"/>
              <p:cNvSpPr>
                <a:spLocks noChangeArrowheads="1"/>
              </p:cNvSpPr>
              <p:nvPr/>
            </p:nvSpPr>
            <p:spPr bwMode="auto">
              <a:xfrm>
                <a:off x="4968" y="205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74" name="Line 306"/>
              <p:cNvSpPr>
                <a:spLocks noChangeShapeType="1"/>
              </p:cNvSpPr>
              <p:nvPr/>
            </p:nvSpPr>
            <p:spPr bwMode="auto">
              <a:xfrm>
                <a:off x="7" y="220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5" name="Rectangle 307"/>
              <p:cNvSpPr>
                <a:spLocks noChangeArrowheads="1"/>
              </p:cNvSpPr>
              <p:nvPr/>
            </p:nvSpPr>
            <p:spPr bwMode="auto">
              <a:xfrm>
                <a:off x="7" y="220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76" name="Line 308"/>
              <p:cNvSpPr>
                <a:spLocks noChangeShapeType="1"/>
              </p:cNvSpPr>
              <p:nvPr/>
            </p:nvSpPr>
            <p:spPr bwMode="auto">
              <a:xfrm>
                <a:off x="789" y="2208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7" name="Rectangle 309"/>
              <p:cNvSpPr>
                <a:spLocks noChangeArrowheads="1"/>
              </p:cNvSpPr>
              <p:nvPr/>
            </p:nvSpPr>
            <p:spPr bwMode="auto">
              <a:xfrm>
                <a:off x="789" y="2208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78" name="Line 310"/>
              <p:cNvSpPr>
                <a:spLocks noChangeShapeType="1"/>
              </p:cNvSpPr>
              <p:nvPr/>
            </p:nvSpPr>
            <p:spPr bwMode="auto">
              <a:xfrm>
                <a:off x="4968" y="220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79" name="Rectangle 311"/>
              <p:cNvSpPr>
                <a:spLocks noChangeArrowheads="1"/>
              </p:cNvSpPr>
              <p:nvPr/>
            </p:nvSpPr>
            <p:spPr bwMode="auto">
              <a:xfrm>
                <a:off x="4968" y="220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80" name="Line 312"/>
              <p:cNvSpPr>
                <a:spLocks noChangeShapeType="1"/>
              </p:cNvSpPr>
              <p:nvPr/>
            </p:nvSpPr>
            <p:spPr bwMode="auto">
              <a:xfrm>
                <a:off x="7" y="2362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1" name="Rectangle 313"/>
              <p:cNvSpPr>
                <a:spLocks noChangeArrowheads="1"/>
              </p:cNvSpPr>
              <p:nvPr/>
            </p:nvSpPr>
            <p:spPr bwMode="auto">
              <a:xfrm>
                <a:off x="7" y="2362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82" name="Line 314"/>
              <p:cNvSpPr>
                <a:spLocks noChangeShapeType="1"/>
              </p:cNvSpPr>
              <p:nvPr/>
            </p:nvSpPr>
            <p:spPr bwMode="auto">
              <a:xfrm>
                <a:off x="789" y="2362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3" name="Rectangle 315"/>
              <p:cNvSpPr>
                <a:spLocks noChangeArrowheads="1"/>
              </p:cNvSpPr>
              <p:nvPr/>
            </p:nvSpPr>
            <p:spPr bwMode="auto">
              <a:xfrm>
                <a:off x="789" y="2362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84" name="Line 316"/>
              <p:cNvSpPr>
                <a:spLocks noChangeShapeType="1"/>
              </p:cNvSpPr>
              <p:nvPr/>
            </p:nvSpPr>
            <p:spPr bwMode="auto">
              <a:xfrm>
                <a:off x="4968" y="2362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5" name="Rectangle 317"/>
              <p:cNvSpPr>
                <a:spLocks noChangeArrowheads="1"/>
              </p:cNvSpPr>
              <p:nvPr/>
            </p:nvSpPr>
            <p:spPr bwMode="auto">
              <a:xfrm>
                <a:off x="4968" y="2362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86" name="Line 318"/>
              <p:cNvSpPr>
                <a:spLocks noChangeShapeType="1"/>
              </p:cNvSpPr>
              <p:nvPr/>
            </p:nvSpPr>
            <p:spPr bwMode="auto">
              <a:xfrm>
                <a:off x="7" y="251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7" name="Rectangle 319"/>
              <p:cNvSpPr>
                <a:spLocks noChangeArrowheads="1"/>
              </p:cNvSpPr>
              <p:nvPr/>
            </p:nvSpPr>
            <p:spPr bwMode="auto">
              <a:xfrm>
                <a:off x="7" y="251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88" name="Line 320"/>
              <p:cNvSpPr>
                <a:spLocks noChangeShapeType="1"/>
              </p:cNvSpPr>
              <p:nvPr/>
            </p:nvSpPr>
            <p:spPr bwMode="auto">
              <a:xfrm>
                <a:off x="789" y="2515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89" name="Rectangle 321"/>
              <p:cNvSpPr>
                <a:spLocks noChangeArrowheads="1"/>
              </p:cNvSpPr>
              <p:nvPr/>
            </p:nvSpPr>
            <p:spPr bwMode="auto">
              <a:xfrm>
                <a:off x="789" y="2515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90" name="Line 322"/>
              <p:cNvSpPr>
                <a:spLocks noChangeShapeType="1"/>
              </p:cNvSpPr>
              <p:nvPr/>
            </p:nvSpPr>
            <p:spPr bwMode="auto">
              <a:xfrm>
                <a:off x="4968" y="251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1" name="Rectangle 323"/>
              <p:cNvSpPr>
                <a:spLocks noChangeArrowheads="1"/>
              </p:cNvSpPr>
              <p:nvPr/>
            </p:nvSpPr>
            <p:spPr bwMode="auto">
              <a:xfrm>
                <a:off x="4968" y="251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92" name="Line 324"/>
              <p:cNvSpPr>
                <a:spLocks noChangeShapeType="1"/>
              </p:cNvSpPr>
              <p:nvPr/>
            </p:nvSpPr>
            <p:spPr bwMode="auto">
              <a:xfrm>
                <a:off x="7" y="2669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3" name="Rectangle 325"/>
              <p:cNvSpPr>
                <a:spLocks noChangeArrowheads="1"/>
              </p:cNvSpPr>
              <p:nvPr/>
            </p:nvSpPr>
            <p:spPr bwMode="auto">
              <a:xfrm>
                <a:off x="7" y="2669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94" name="Line 326"/>
              <p:cNvSpPr>
                <a:spLocks noChangeShapeType="1"/>
              </p:cNvSpPr>
              <p:nvPr/>
            </p:nvSpPr>
            <p:spPr bwMode="auto">
              <a:xfrm>
                <a:off x="789" y="2669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5" name="Rectangle 327"/>
              <p:cNvSpPr>
                <a:spLocks noChangeArrowheads="1"/>
              </p:cNvSpPr>
              <p:nvPr/>
            </p:nvSpPr>
            <p:spPr bwMode="auto">
              <a:xfrm>
                <a:off x="789" y="2669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96" name="Line 328"/>
              <p:cNvSpPr>
                <a:spLocks noChangeShapeType="1"/>
              </p:cNvSpPr>
              <p:nvPr/>
            </p:nvSpPr>
            <p:spPr bwMode="auto">
              <a:xfrm>
                <a:off x="4968" y="2669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7" name="Rectangle 329"/>
              <p:cNvSpPr>
                <a:spLocks noChangeArrowheads="1"/>
              </p:cNvSpPr>
              <p:nvPr/>
            </p:nvSpPr>
            <p:spPr bwMode="auto">
              <a:xfrm>
                <a:off x="4968" y="2669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298" name="Line 330"/>
              <p:cNvSpPr>
                <a:spLocks noChangeShapeType="1"/>
              </p:cNvSpPr>
              <p:nvPr/>
            </p:nvSpPr>
            <p:spPr bwMode="auto">
              <a:xfrm>
                <a:off x="7" y="2822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99" name="Rectangle 331"/>
              <p:cNvSpPr>
                <a:spLocks noChangeArrowheads="1"/>
              </p:cNvSpPr>
              <p:nvPr/>
            </p:nvSpPr>
            <p:spPr bwMode="auto">
              <a:xfrm>
                <a:off x="7" y="2822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00" name="Line 332"/>
              <p:cNvSpPr>
                <a:spLocks noChangeShapeType="1"/>
              </p:cNvSpPr>
              <p:nvPr/>
            </p:nvSpPr>
            <p:spPr bwMode="auto">
              <a:xfrm>
                <a:off x="789" y="2822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1" name="Rectangle 333"/>
              <p:cNvSpPr>
                <a:spLocks noChangeArrowheads="1"/>
              </p:cNvSpPr>
              <p:nvPr/>
            </p:nvSpPr>
            <p:spPr bwMode="auto">
              <a:xfrm>
                <a:off x="789" y="2822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02" name="Line 334"/>
              <p:cNvSpPr>
                <a:spLocks noChangeShapeType="1"/>
              </p:cNvSpPr>
              <p:nvPr/>
            </p:nvSpPr>
            <p:spPr bwMode="auto">
              <a:xfrm>
                <a:off x="4968" y="2822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3" name="Rectangle 335"/>
              <p:cNvSpPr>
                <a:spLocks noChangeArrowheads="1"/>
              </p:cNvSpPr>
              <p:nvPr/>
            </p:nvSpPr>
            <p:spPr bwMode="auto">
              <a:xfrm>
                <a:off x="4968" y="2822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04" name="Line 336"/>
              <p:cNvSpPr>
                <a:spLocks noChangeShapeType="1"/>
              </p:cNvSpPr>
              <p:nvPr/>
            </p:nvSpPr>
            <p:spPr bwMode="auto">
              <a:xfrm>
                <a:off x="7" y="297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5" name="Rectangle 337"/>
              <p:cNvSpPr>
                <a:spLocks noChangeArrowheads="1"/>
              </p:cNvSpPr>
              <p:nvPr/>
            </p:nvSpPr>
            <p:spPr bwMode="auto">
              <a:xfrm>
                <a:off x="7" y="2975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06" name="Line 338"/>
              <p:cNvSpPr>
                <a:spLocks noChangeShapeType="1"/>
              </p:cNvSpPr>
              <p:nvPr/>
            </p:nvSpPr>
            <p:spPr bwMode="auto">
              <a:xfrm>
                <a:off x="789" y="2975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7" name="Rectangle 339"/>
              <p:cNvSpPr>
                <a:spLocks noChangeArrowheads="1"/>
              </p:cNvSpPr>
              <p:nvPr/>
            </p:nvSpPr>
            <p:spPr bwMode="auto">
              <a:xfrm>
                <a:off x="789" y="2975"/>
                <a:ext cx="4165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08" name="Line 340"/>
              <p:cNvSpPr>
                <a:spLocks noChangeShapeType="1"/>
              </p:cNvSpPr>
              <p:nvPr/>
            </p:nvSpPr>
            <p:spPr bwMode="auto">
              <a:xfrm>
                <a:off x="4968" y="297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09" name="Rectangle 341"/>
              <p:cNvSpPr>
                <a:spLocks noChangeArrowheads="1"/>
              </p:cNvSpPr>
              <p:nvPr/>
            </p:nvSpPr>
            <p:spPr bwMode="auto">
              <a:xfrm>
                <a:off x="4968" y="2975"/>
                <a:ext cx="767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10" name="Line 342"/>
              <p:cNvSpPr>
                <a:spLocks noChangeShapeType="1"/>
              </p:cNvSpPr>
              <p:nvPr/>
            </p:nvSpPr>
            <p:spPr bwMode="auto">
              <a:xfrm>
                <a:off x="7" y="3129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1" name="Rectangle 343"/>
              <p:cNvSpPr>
                <a:spLocks noChangeArrowheads="1"/>
              </p:cNvSpPr>
              <p:nvPr/>
            </p:nvSpPr>
            <p:spPr bwMode="auto">
              <a:xfrm>
                <a:off x="7" y="3129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12" name="Line 344"/>
              <p:cNvSpPr>
                <a:spLocks noChangeShapeType="1"/>
              </p:cNvSpPr>
              <p:nvPr/>
            </p:nvSpPr>
            <p:spPr bwMode="auto">
              <a:xfrm>
                <a:off x="789" y="3129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3" name="Rectangle 345"/>
              <p:cNvSpPr>
                <a:spLocks noChangeArrowheads="1"/>
              </p:cNvSpPr>
              <p:nvPr/>
            </p:nvSpPr>
            <p:spPr bwMode="auto">
              <a:xfrm>
                <a:off x="789" y="3129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14" name="Line 346"/>
              <p:cNvSpPr>
                <a:spLocks noChangeShapeType="1"/>
              </p:cNvSpPr>
              <p:nvPr/>
            </p:nvSpPr>
            <p:spPr bwMode="auto">
              <a:xfrm>
                <a:off x="4968" y="3129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5" name="Rectangle 347"/>
              <p:cNvSpPr>
                <a:spLocks noChangeArrowheads="1"/>
              </p:cNvSpPr>
              <p:nvPr/>
            </p:nvSpPr>
            <p:spPr bwMode="auto">
              <a:xfrm>
                <a:off x="4968" y="3129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16" name="Line 348"/>
              <p:cNvSpPr>
                <a:spLocks noChangeShapeType="1"/>
              </p:cNvSpPr>
              <p:nvPr/>
            </p:nvSpPr>
            <p:spPr bwMode="auto">
              <a:xfrm>
                <a:off x="7" y="3290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7" name="Rectangle 349"/>
              <p:cNvSpPr>
                <a:spLocks noChangeArrowheads="1"/>
              </p:cNvSpPr>
              <p:nvPr/>
            </p:nvSpPr>
            <p:spPr bwMode="auto">
              <a:xfrm>
                <a:off x="7" y="3290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18" name="Line 350"/>
              <p:cNvSpPr>
                <a:spLocks noChangeShapeType="1"/>
              </p:cNvSpPr>
              <p:nvPr/>
            </p:nvSpPr>
            <p:spPr bwMode="auto">
              <a:xfrm>
                <a:off x="789" y="3290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19" name="Rectangle 351"/>
              <p:cNvSpPr>
                <a:spLocks noChangeArrowheads="1"/>
              </p:cNvSpPr>
              <p:nvPr/>
            </p:nvSpPr>
            <p:spPr bwMode="auto">
              <a:xfrm>
                <a:off x="789" y="3290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20" name="Line 352"/>
              <p:cNvSpPr>
                <a:spLocks noChangeShapeType="1"/>
              </p:cNvSpPr>
              <p:nvPr/>
            </p:nvSpPr>
            <p:spPr bwMode="auto">
              <a:xfrm>
                <a:off x="4968" y="3290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1" name="Rectangle 353"/>
              <p:cNvSpPr>
                <a:spLocks noChangeArrowheads="1"/>
              </p:cNvSpPr>
              <p:nvPr/>
            </p:nvSpPr>
            <p:spPr bwMode="auto">
              <a:xfrm>
                <a:off x="4968" y="3290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22" name="Line 354"/>
              <p:cNvSpPr>
                <a:spLocks noChangeShapeType="1"/>
              </p:cNvSpPr>
              <p:nvPr/>
            </p:nvSpPr>
            <p:spPr bwMode="auto">
              <a:xfrm>
                <a:off x="7" y="3443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3" name="Rectangle 355"/>
              <p:cNvSpPr>
                <a:spLocks noChangeArrowheads="1"/>
              </p:cNvSpPr>
              <p:nvPr/>
            </p:nvSpPr>
            <p:spPr bwMode="auto">
              <a:xfrm>
                <a:off x="7" y="3443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24" name="Line 356"/>
              <p:cNvSpPr>
                <a:spLocks noChangeShapeType="1"/>
              </p:cNvSpPr>
              <p:nvPr/>
            </p:nvSpPr>
            <p:spPr bwMode="auto">
              <a:xfrm>
                <a:off x="789" y="3443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5" name="Rectangle 357"/>
              <p:cNvSpPr>
                <a:spLocks noChangeArrowheads="1"/>
              </p:cNvSpPr>
              <p:nvPr/>
            </p:nvSpPr>
            <p:spPr bwMode="auto">
              <a:xfrm>
                <a:off x="789" y="3443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26" name="Line 358"/>
              <p:cNvSpPr>
                <a:spLocks noChangeShapeType="1"/>
              </p:cNvSpPr>
              <p:nvPr/>
            </p:nvSpPr>
            <p:spPr bwMode="auto">
              <a:xfrm>
                <a:off x="4968" y="3443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7" name="Rectangle 359"/>
              <p:cNvSpPr>
                <a:spLocks noChangeArrowheads="1"/>
              </p:cNvSpPr>
              <p:nvPr/>
            </p:nvSpPr>
            <p:spPr bwMode="auto">
              <a:xfrm>
                <a:off x="4968" y="3443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28" name="Line 360"/>
              <p:cNvSpPr>
                <a:spLocks noChangeShapeType="1"/>
              </p:cNvSpPr>
              <p:nvPr/>
            </p:nvSpPr>
            <p:spPr bwMode="auto">
              <a:xfrm>
                <a:off x="7" y="360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29" name="Rectangle 361"/>
              <p:cNvSpPr>
                <a:spLocks noChangeArrowheads="1"/>
              </p:cNvSpPr>
              <p:nvPr/>
            </p:nvSpPr>
            <p:spPr bwMode="auto">
              <a:xfrm>
                <a:off x="7" y="3604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30" name="Line 362"/>
              <p:cNvSpPr>
                <a:spLocks noChangeShapeType="1"/>
              </p:cNvSpPr>
              <p:nvPr/>
            </p:nvSpPr>
            <p:spPr bwMode="auto">
              <a:xfrm>
                <a:off x="789" y="3604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1" name="Rectangle 363"/>
              <p:cNvSpPr>
                <a:spLocks noChangeArrowheads="1"/>
              </p:cNvSpPr>
              <p:nvPr/>
            </p:nvSpPr>
            <p:spPr bwMode="auto">
              <a:xfrm>
                <a:off x="789" y="3604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32" name="Line 364"/>
              <p:cNvSpPr>
                <a:spLocks noChangeShapeType="1"/>
              </p:cNvSpPr>
              <p:nvPr/>
            </p:nvSpPr>
            <p:spPr bwMode="auto">
              <a:xfrm>
                <a:off x="4968" y="3604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3" name="Rectangle 365"/>
              <p:cNvSpPr>
                <a:spLocks noChangeArrowheads="1"/>
              </p:cNvSpPr>
              <p:nvPr/>
            </p:nvSpPr>
            <p:spPr bwMode="auto">
              <a:xfrm>
                <a:off x="4968" y="3604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34" name="Line 366"/>
              <p:cNvSpPr>
                <a:spLocks noChangeShapeType="1"/>
              </p:cNvSpPr>
              <p:nvPr/>
            </p:nvSpPr>
            <p:spPr bwMode="auto">
              <a:xfrm>
                <a:off x="7" y="376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5" name="Rectangle 367"/>
              <p:cNvSpPr>
                <a:spLocks noChangeArrowheads="1"/>
              </p:cNvSpPr>
              <p:nvPr/>
            </p:nvSpPr>
            <p:spPr bwMode="auto">
              <a:xfrm>
                <a:off x="7" y="376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36" name="Line 368"/>
              <p:cNvSpPr>
                <a:spLocks noChangeShapeType="1"/>
              </p:cNvSpPr>
              <p:nvPr/>
            </p:nvSpPr>
            <p:spPr bwMode="auto">
              <a:xfrm>
                <a:off x="789" y="3765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7" name="Rectangle 369"/>
              <p:cNvSpPr>
                <a:spLocks noChangeArrowheads="1"/>
              </p:cNvSpPr>
              <p:nvPr/>
            </p:nvSpPr>
            <p:spPr bwMode="auto">
              <a:xfrm>
                <a:off x="789" y="3765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38" name="Line 370"/>
              <p:cNvSpPr>
                <a:spLocks noChangeShapeType="1"/>
              </p:cNvSpPr>
              <p:nvPr/>
            </p:nvSpPr>
            <p:spPr bwMode="auto">
              <a:xfrm>
                <a:off x="4968" y="3765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39" name="Rectangle 371"/>
              <p:cNvSpPr>
                <a:spLocks noChangeArrowheads="1"/>
              </p:cNvSpPr>
              <p:nvPr/>
            </p:nvSpPr>
            <p:spPr bwMode="auto">
              <a:xfrm>
                <a:off x="4968" y="3765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0" name="Line 372"/>
              <p:cNvSpPr>
                <a:spLocks noChangeShapeType="1"/>
              </p:cNvSpPr>
              <p:nvPr/>
            </p:nvSpPr>
            <p:spPr bwMode="auto">
              <a:xfrm>
                <a:off x="7" y="391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41" name="Rectangle 373"/>
              <p:cNvSpPr>
                <a:spLocks noChangeArrowheads="1"/>
              </p:cNvSpPr>
              <p:nvPr/>
            </p:nvSpPr>
            <p:spPr bwMode="auto">
              <a:xfrm>
                <a:off x="7" y="391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2" name="Line 374"/>
              <p:cNvSpPr>
                <a:spLocks noChangeShapeType="1"/>
              </p:cNvSpPr>
              <p:nvPr/>
            </p:nvSpPr>
            <p:spPr bwMode="auto">
              <a:xfrm>
                <a:off x="789" y="3918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43" name="Rectangle 375"/>
              <p:cNvSpPr>
                <a:spLocks noChangeArrowheads="1"/>
              </p:cNvSpPr>
              <p:nvPr/>
            </p:nvSpPr>
            <p:spPr bwMode="auto">
              <a:xfrm>
                <a:off x="789" y="3918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4" name="Line 376"/>
              <p:cNvSpPr>
                <a:spLocks noChangeShapeType="1"/>
              </p:cNvSpPr>
              <p:nvPr/>
            </p:nvSpPr>
            <p:spPr bwMode="auto">
              <a:xfrm>
                <a:off x="4968" y="3918"/>
                <a:ext cx="76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45" name="Rectangle 377"/>
              <p:cNvSpPr>
                <a:spLocks noChangeArrowheads="1"/>
              </p:cNvSpPr>
              <p:nvPr/>
            </p:nvSpPr>
            <p:spPr bwMode="auto">
              <a:xfrm>
                <a:off x="4968" y="3918"/>
                <a:ext cx="767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6" name="Rectangle 378"/>
              <p:cNvSpPr>
                <a:spLocks noChangeArrowheads="1"/>
              </p:cNvSpPr>
              <p:nvPr/>
            </p:nvSpPr>
            <p:spPr bwMode="auto">
              <a:xfrm>
                <a:off x="7" y="4072"/>
                <a:ext cx="782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7" name="Line 379"/>
              <p:cNvSpPr>
                <a:spLocks noChangeShapeType="1"/>
              </p:cNvSpPr>
              <p:nvPr/>
            </p:nvSpPr>
            <p:spPr bwMode="auto">
              <a:xfrm>
                <a:off x="789" y="4079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48" name="Rectangle 380"/>
              <p:cNvSpPr>
                <a:spLocks noChangeArrowheads="1"/>
              </p:cNvSpPr>
              <p:nvPr/>
            </p:nvSpPr>
            <p:spPr bwMode="auto">
              <a:xfrm>
                <a:off x="789" y="4079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49" name="Rectangle 381"/>
              <p:cNvSpPr>
                <a:spLocks noChangeArrowheads="1"/>
              </p:cNvSpPr>
              <p:nvPr/>
            </p:nvSpPr>
            <p:spPr bwMode="auto">
              <a:xfrm>
                <a:off x="4968" y="4072"/>
                <a:ext cx="782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0" name="Rectangle 382"/>
              <p:cNvSpPr>
                <a:spLocks noChangeArrowheads="1"/>
              </p:cNvSpPr>
              <p:nvPr/>
            </p:nvSpPr>
            <p:spPr bwMode="auto">
              <a:xfrm>
                <a:off x="-7" y="652"/>
                <a:ext cx="14" cy="359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1" name="Rectangle 383"/>
              <p:cNvSpPr>
                <a:spLocks noChangeArrowheads="1"/>
              </p:cNvSpPr>
              <p:nvPr/>
            </p:nvSpPr>
            <p:spPr bwMode="auto">
              <a:xfrm>
                <a:off x="7" y="4232"/>
                <a:ext cx="782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2" name="Rectangle 384"/>
              <p:cNvSpPr>
                <a:spLocks noChangeArrowheads="1"/>
              </p:cNvSpPr>
              <p:nvPr/>
            </p:nvSpPr>
            <p:spPr bwMode="auto">
              <a:xfrm>
                <a:off x="774" y="666"/>
                <a:ext cx="15" cy="358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3" name="Line 385"/>
              <p:cNvSpPr>
                <a:spLocks noChangeShapeType="1"/>
              </p:cNvSpPr>
              <p:nvPr/>
            </p:nvSpPr>
            <p:spPr bwMode="auto">
              <a:xfrm>
                <a:off x="1366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54" name="Rectangle 386"/>
              <p:cNvSpPr>
                <a:spLocks noChangeArrowheads="1"/>
              </p:cNvSpPr>
              <p:nvPr/>
            </p:nvSpPr>
            <p:spPr bwMode="auto">
              <a:xfrm>
                <a:off x="1366" y="988"/>
                <a:ext cx="8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5" name="Line 387"/>
              <p:cNvSpPr>
                <a:spLocks noChangeShapeType="1"/>
              </p:cNvSpPr>
              <p:nvPr/>
            </p:nvSpPr>
            <p:spPr bwMode="auto">
              <a:xfrm>
                <a:off x="1951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56" name="Rectangle 388"/>
              <p:cNvSpPr>
                <a:spLocks noChangeArrowheads="1"/>
              </p:cNvSpPr>
              <p:nvPr/>
            </p:nvSpPr>
            <p:spPr bwMode="auto">
              <a:xfrm>
                <a:off x="1951" y="988"/>
                <a:ext cx="7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7" name="Line 389"/>
              <p:cNvSpPr>
                <a:spLocks noChangeShapeType="1"/>
              </p:cNvSpPr>
              <p:nvPr/>
            </p:nvSpPr>
            <p:spPr bwMode="auto">
              <a:xfrm>
                <a:off x="2535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58" name="Rectangle 390"/>
              <p:cNvSpPr>
                <a:spLocks noChangeArrowheads="1"/>
              </p:cNvSpPr>
              <p:nvPr/>
            </p:nvSpPr>
            <p:spPr bwMode="auto">
              <a:xfrm>
                <a:off x="2535" y="988"/>
                <a:ext cx="8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59" name="Line 391"/>
              <p:cNvSpPr>
                <a:spLocks noChangeShapeType="1"/>
              </p:cNvSpPr>
              <p:nvPr/>
            </p:nvSpPr>
            <p:spPr bwMode="auto">
              <a:xfrm>
                <a:off x="3120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60" name="Rectangle 392"/>
              <p:cNvSpPr>
                <a:spLocks noChangeArrowheads="1"/>
              </p:cNvSpPr>
              <p:nvPr/>
            </p:nvSpPr>
            <p:spPr bwMode="auto">
              <a:xfrm>
                <a:off x="3120" y="988"/>
                <a:ext cx="7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1" name="Line 393"/>
              <p:cNvSpPr>
                <a:spLocks noChangeShapeType="1"/>
              </p:cNvSpPr>
              <p:nvPr/>
            </p:nvSpPr>
            <p:spPr bwMode="auto">
              <a:xfrm>
                <a:off x="3704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62" name="Rectangle 394"/>
              <p:cNvSpPr>
                <a:spLocks noChangeArrowheads="1"/>
              </p:cNvSpPr>
              <p:nvPr/>
            </p:nvSpPr>
            <p:spPr bwMode="auto">
              <a:xfrm>
                <a:off x="3704" y="988"/>
                <a:ext cx="8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3" name="Line 395"/>
              <p:cNvSpPr>
                <a:spLocks noChangeShapeType="1"/>
              </p:cNvSpPr>
              <p:nvPr/>
            </p:nvSpPr>
            <p:spPr bwMode="auto">
              <a:xfrm>
                <a:off x="4289" y="988"/>
                <a:ext cx="0" cy="325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64" name="Rectangle 396"/>
              <p:cNvSpPr>
                <a:spLocks noChangeArrowheads="1"/>
              </p:cNvSpPr>
              <p:nvPr/>
            </p:nvSpPr>
            <p:spPr bwMode="auto">
              <a:xfrm>
                <a:off x="4289" y="988"/>
                <a:ext cx="7" cy="325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5" name="Line 397"/>
              <p:cNvSpPr>
                <a:spLocks noChangeShapeType="1"/>
              </p:cNvSpPr>
              <p:nvPr/>
            </p:nvSpPr>
            <p:spPr bwMode="auto">
              <a:xfrm>
                <a:off x="789" y="4240"/>
                <a:ext cx="416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66" name="Rectangle 398"/>
              <p:cNvSpPr>
                <a:spLocks noChangeArrowheads="1"/>
              </p:cNvSpPr>
              <p:nvPr/>
            </p:nvSpPr>
            <p:spPr bwMode="auto">
              <a:xfrm>
                <a:off x="789" y="4240"/>
                <a:ext cx="4165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7" name="Rectangle 399"/>
              <p:cNvSpPr>
                <a:spLocks noChangeArrowheads="1"/>
              </p:cNvSpPr>
              <p:nvPr/>
            </p:nvSpPr>
            <p:spPr bwMode="auto">
              <a:xfrm>
                <a:off x="4954" y="666"/>
                <a:ext cx="14" cy="358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8" name="Rectangle 400"/>
              <p:cNvSpPr>
                <a:spLocks noChangeArrowheads="1"/>
              </p:cNvSpPr>
              <p:nvPr/>
            </p:nvSpPr>
            <p:spPr bwMode="auto">
              <a:xfrm>
                <a:off x="4968" y="4232"/>
                <a:ext cx="782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69" name="Rectangle 401"/>
              <p:cNvSpPr>
                <a:spLocks noChangeArrowheads="1"/>
              </p:cNvSpPr>
              <p:nvPr/>
            </p:nvSpPr>
            <p:spPr bwMode="auto">
              <a:xfrm>
                <a:off x="5735" y="666"/>
                <a:ext cx="15" cy="358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0" name="Line 402"/>
              <p:cNvSpPr>
                <a:spLocks noChangeShapeType="1"/>
              </p:cNvSpPr>
              <p:nvPr/>
            </p:nvSpPr>
            <p:spPr bwMode="auto">
              <a:xfrm>
                <a:off x="0" y="424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71" name="Rectangle 403"/>
              <p:cNvSpPr>
                <a:spLocks noChangeArrowheads="1"/>
              </p:cNvSpPr>
              <p:nvPr/>
            </p:nvSpPr>
            <p:spPr bwMode="auto">
              <a:xfrm>
                <a:off x="0" y="4247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5372" name="Line 404"/>
              <p:cNvSpPr>
                <a:spLocks noChangeShapeType="1"/>
              </p:cNvSpPr>
              <p:nvPr/>
            </p:nvSpPr>
            <p:spPr bwMode="auto">
              <a:xfrm>
                <a:off x="782" y="424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73" name="Rectangle 405"/>
              <p:cNvSpPr>
                <a:spLocks noChangeArrowheads="1"/>
              </p:cNvSpPr>
              <p:nvPr/>
            </p:nvSpPr>
            <p:spPr bwMode="auto">
              <a:xfrm>
                <a:off x="782" y="4247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  <p:sp>
          <p:nvSpPr>
            <p:cNvPr id="175110" name="Line 407"/>
            <p:cNvSpPr>
              <a:spLocks noChangeShapeType="1"/>
            </p:cNvSpPr>
            <p:nvPr/>
          </p:nvSpPr>
          <p:spPr bwMode="auto">
            <a:xfrm>
              <a:off x="1366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1" name="Rectangle 408"/>
            <p:cNvSpPr>
              <a:spLocks noChangeArrowheads="1"/>
            </p:cNvSpPr>
            <p:nvPr/>
          </p:nvSpPr>
          <p:spPr bwMode="auto">
            <a:xfrm>
              <a:off x="1366" y="4247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12" name="Line 409"/>
            <p:cNvSpPr>
              <a:spLocks noChangeShapeType="1"/>
            </p:cNvSpPr>
            <p:nvPr/>
          </p:nvSpPr>
          <p:spPr bwMode="auto">
            <a:xfrm>
              <a:off x="1951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3" name="Rectangle 410"/>
            <p:cNvSpPr>
              <a:spLocks noChangeArrowheads="1"/>
            </p:cNvSpPr>
            <p:nvPr/>
          </p:nvSpPr>
          <p:spPr bwMode="auto">
            <a:xfrm>
              <a:off x="1951" y="424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14" name="Line 411"/>
            <p:cNvSpPr>
              <a:spLocks noChangeShapeType="1"/>
            </p:cNvSpPr>
            <p:nvPr/>
          </p:nvSpPr>
          <p:spPr bwMode="auto">
            <a:xfrm>
              <a:off x="2535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5" name="Rectangle 412"/>
            <p:cNvSpPr>
              <a:spLocks noChangeArrowheads="1"/>
            </p:cNvSpPr>
            <p:nvPr/>
          </p:nvSpPr>
          <p:spPr bwMode="auto">
            <a:xfrm>
              <a:off x="2535" y="4247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16" name="Line 413"/>
            <p:cNvSpPr>
              <a:spLocks noChangeShapeType="1"/>
            </p:cNvSpPr>
            <p:nvPr/>
          </p:nvSpPr>
          <p:spPr bwMode="auto">
            <a:xfrm>
              <a:off x="3120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7" name="Rectangle 414"/>
            <p:cNvSpPr>
              <a:spLocks noChangeArrowheads="1"/>
            </p:cNvSpPr>
            <p:nvPr/>
          </p:nvSpPr>
          <p:spPr bwMode="auto">
            <a:xfrm>
              <a:off x="3120" y="424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18" name="Line 415"/>
            <p:cNvSpPr>
              <a:spLocks noChangeShapeType="1"/>
            </p:cNvSpPr>
            <p:nvPr/>
          </p:nvSpPr>
          <p:spPr bwMode="auto">
            <a:xfrm>
              <a:off x="3704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9" name="Rectangle 416"/>
            <p:cNvSpPr>
              <a:spLocks noChangeArrowheads="1"/>
            </p:cNvSpPr>
            <p:nvPr/>
          </p:nvSpPr>
          <p:spPr bwMode="auto">
            <a:xfrm>
              <a:off x="3704" y="4247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20" name="Line 417"/>
            <p:cNvSpPr>
              <a:spLocks noChangeShapeType="1"/>
            </p:cNvSpPr>
            <p:nvPr/>
          </p:nvSpPr>
          <p:spPr bwMode="auto">
            <a:xfrm>
              <a:off x="4289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1" name="Rectangle 418"/>
            <p:cNvSpPr>
              <a:spLocks noChangeArrowheads="1"/>
            </p:cNvSpPr>
            <p:nvPr/>
          </p:nvSpPr>
          <p:spPr bwMode="auto">
            <a:xfrm>
              <a:off x="4289" y="424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22" name="Line 419"/>
            <p:cNvSpPr>
              <a:spLocks noChangeShapeType="1"/>
            </p:cNvSpPr>
            <p:nvPr/>
          </p:nvSpPr>
          <p:spPr bwMode="auto">
            <a:xfrm>
              <a:off x="4961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3" name="Rectangle 420"/>
            <p:cNvSpPr>
              <a:spLocks noChangeArrowheads="1"/>
            </p:cNvSpPr>
            <p:nvPr/>
          </p:nvSpPr>
          <p:spPr bwMode="auto">
            <a:xfrm>
              <a:off x="4961" y="424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24" name="Line 421"/>
            <p:cNvSpPr>
              <a:spLocks noChangeShapeType="1"/>
            </p:cNvSpPr>
            <p:nvPr/>
          </p:nvSpPr>
          <p:spPr bwMode="auto">
            <a:xfrm>
              <a:off x="5743" y="424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5" name="Rectangle 422"/>
            <p:cNvSpPr>
              <a:spLocks noChangeArrowheads="1"/>
            </p:cNvSpPr>
            <p:nvPr/>
          </p:nvSpPr>
          <p:spPr bwMode="auto">
            <a:xfrm>
              <a:off x="5743" y="424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26" name="Line 423"/>
            <p:cNvSpPr>
              <a:spLocks noChangeShapeType="1"/>
            </p:cNvSpPr>
            <p:nvPr/>
          </p:nvSpPr>
          <p:spPr bwMode="auto">
            <a:xfrm>
              <a:off x="5750" y="65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7" name="Rectangle 424"/>
            <p:cNvSpPr>
              <a:spLocks noChangeArrowheads="1"/>
            </p:cNvSpPr>
            <p:nvPr/>
          </p:nvSpPr>
          <p:spPr bwMode="auto">
            <a:xfrm>
              <a:off x="5750" y="65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28" name="Line 425"/>
            <p:cNvSpPr>
              <a:spLocks noChangeShapeType="1"/>
            </p:cNvSpPr>
            <p:nvPr/>
          </p:nvSpPr>
          <p:spPr bwMode="auto">
            <a:xfrm>
              <a:off x="5750" y="8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9" name="Rectangle 426"/>
            <p:cNvSpPr>
              <a:spLocks noChangeArrowheads="1"/>
            </p:cNvSpPr>
            <p:nvPr/>
          </p:nvSpPr>
          <p:spPr bwMode="auto">
            <a:xfrm>
              <a:off x="5750" y="8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30" name="Line 427"/>
            <p:cNvSpPr>
              <a:spLocks noChangeShapeType="1"/>
            </p:cNvSpPr>
            <p:nvPr/>
          </p:nvSpPr>
          <p:spPr bwMode="auto">
            <a:xfrm>
              <a:off x="5750" y="98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1" name="Rectangle 428"/>
            <p:cNvSpPr>
              <a:spLocks noChangeArrowheads="1"/>
            </p:cNvSpPr>
            <p:nvPr/>
          </p:nvSpPr>
          <p:spPr bwMode="auto">
            <a:xfrm>
              <a:off x="5750" y="98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32" name="Line 429"/>
            <p:cNvSpPr>
              <a:spLocks noChangeShapeType="1"/>
            </p:cNvSpPr>
            <p:nvPr/>
          </p:nvSpPr>
          <p:spPr bwMode="auto">
            <a:xfrm>
              <a:off x="5750" y="11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3" name="Rectangle 430"/>
            <p:cNvSpPr>
              <a:spLocks noChangeArrowheads="1"/>
            </p:cNvSpPr>
            <p:nvPr/>
          </p:nvSpPr>
          <p:spPr bwMode="auto">
            <a:xfrm>
              <a:off x="5750" y="1134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34" name="Line 431"/>
            <p:cNvSpPr>
              <a:spLocks noChangeShapeType="1"/>
            </p:cNvSpPr>
            <p:nvPr/>
          </p:nvSpPr>
          <p:spPr bwMode="auto">
            <a:xfrm>
              <a:off x="5750" y="12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5" name="Rectangle 432"/>
            <p:cNvSpPr>
              <a:spLocks noChangeArrowheads="1"/>
            </p:cNvSpPr>
            <p:nvPr/>
          </p:nvSpPr>
          <p:spPr bwMode="auto">
            <a:xfrm>
              <a:off x="5750" y="1287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36" name="Line 433"/>
            <p:cNvSpPr>
              <a:spLocks noChangeShapeType="1"/>
            </p:cNvSpPr>
            <p:nvPr/>
          </p:nvSpPr>
          <p:spPr bwMode="auto">
            <a:xfrm>
              <a:off x="5750" y="144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7" name="Rectangle 434"/>
            <p:cNvSpPr>
              <a:spLocks noChangeArrowheads="1"/>
            </p:cNvSpPr>
            <p:nvPr/>
          </p:nvSpPr>
          <p:spPr bwMode="auto">
            <a:xfrm>
              <a:off x="5750" y="144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38" name="Line 435"/>
            <p:cNvSpPr>
              <a:spLocks noChangeShapeType="1"/>
            </p:cNvSpPr>
            <p:nvPr/>
          </p:nvSpPr>
          <p:spPr bwMode="auto">
            <a:xfrm>
              <a:off x="5750" y="15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9" name="Rectangle 436"/>
            <p:cNvSpPr>
              <a:spLocks noChangeArrowheads="1"/>
            </p:cNvSpPr>
            <p:nvPr/>
          </p:nvSpPr>
          <p:spPr bwMode="auto">
            <a:xfrm>
              <a:off x="5750" y="1594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40" name="Line 437"/>
            <p:cNvSpPr>
              <a:spLocks noChangeShapeType="1"/>
            </p:cNvSpPr>
            <p:nvPr/>
          </p:nvSpPr>
          <p:spPr bwMode="auto">
            <a:xfrm>
              <a:off x="5750" y="174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1" name="Rectangle 438"/>
            <p:cNvSpPr>
              <a:spLocks noChangeArrowheads="1"/>
            </p:cNvSpPr>
            <p:nvPr/>
          </p:nvSpPr>
          <p:spPr bwMode="auto">
            <a:xfrm>
              <a:off x="5750" y="174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42" name="Line 439"/>
            <p:cNvSpPr>
              <a:spLocks noChangeShapeType="1"/>
            </p:cNvSpPr>
            <p:nvPr/>
          </p:nvSpPr>
          <p:spPr bwMode="auto">
            <a:xfrm>
              <a:off x="5750" y="190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3" name="Rectangle 440"/>
            <p:cNvSpPr>
              <a:spLocks noChangeArrowheads="1"/>
            </p:cNvSpPr>
            <p:nvPr/>
          </p:nvSpPr>
          <p:spPr bwMode="auto">
            <a:xfrm>
              <a:off x="5750" y="1901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44" name="Line 441"/>
            <p:cNvSpPr>
              <a:spLocks noChangeShapeType="1"/>
            </p:cNvSpPr>
            <p:nvPr/>
          </p:nvSpPr>
          <p:spPr bwMode="auto">
            <a:xfrm>
              <a:off x="5750" y="205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5" name="Rectangle 442"/>
            <p:cNvSpPr>
              <a:spLocks noChangeArrowheads="1"/>
            </p:cNvSpPr>
            <p:nvPr/>
          </p:nvSpPr>
          <p:spPr bwMode="auto">
            <a:xfrm>
              <a:off x="5750" y="205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46" name="Line 443"/>
            <p:cNvSpPr>
              <a:spLocks noChangeShapeType="1"/>
            </p:cNvSpPr>
            <p:nvPr/>
          </p:nvSpPr>
          <p:spPr bwMode="auto">
            <a:xfrm>
              <a:off x="5750" y="220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7" name="Rectangle 444"/>
            <p:cNvSpPr>
              <a:spLocks noChangeArrowheads="1"/>
            </p:cNvSpPr>
            <p:nvPr/>
          </p:nvSpPr>
          <p:spPr bwMode="auto">
            <a:xfrm>
              <a:off x="5750" y="220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48" name="Line 445"/>
            <p:cNvSpPr>
              <a:spLocks noChangeShapeType="1"/>
            </p:cNvSpPr>
            <p:nvPr/>
          </p:nvSpPr>
          <p:spPr bwMode="auto">
            <a:xfrm>
              <a:off x="5750" y="236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9" name="Rectangle 446"/>
            <p:cNvSpPr>
              <a:spLocks noChangeArrowheads="1"/>
            </p:cNvSpPr>
            <p:nvPr/>
          </p:nvSpPr>
          <p:spPr bwMode="auto">
            <a:xfrm>
              <a:off x="5750" y="236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50" name="Line 447"/>
            <p:cNvSpPr>
              <a:spLocks noChangeShapeType="1"/>
            </p:cNvSpPr>
            <p:nvPr/>
          </p:nvSpPr>
          <p:spPr bwMode="auto">
            <a:xfrm>
              <a:off x="5750" y="251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1" name="Rectangle 448"/>
            <p:cNvSpPr>
              <a:spLocks noChangeArrowheads="1"/>
            </p:cNvSpPr>
            <p:nvPr/>
          </p:nvSpPr>
          <p:spPr bwMode="auto">
            <a:xfrm>
              <a:off x="5750" y="251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52" name="Line 449"/>
            <p:cNvSpPr>
              <a:spLocks noChangeShapeType="1"/>
            </p:cNvSpPr>
            <p:nvPr/>
          </p:nvSpPr>
          <p:spPr bwMode="auto">
            <a:xfrm>
              <a:off x="5750" y="266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3" name="Rectangle 450"/>
            <p:cNvSpPr>
              <a:spLocks noChangeArrowheads="1"/>
            </p:cNvSpPr>
            <p:nvPr/>
          </p:nvSpPr>
          <p:spPr bwMode="auto">
            <a:xfrm>
              <a:off x="5750" y="266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54" name="Line 451"/>
            <p:cNvSpPr>
              <a:spLocks noChangeShapeType="1"/>
            </p:cNvSpPr>
            <p:nvPr/>
          </p:nvSpPr>
          <p:spPr bwMode="auto">
            <a:xfrm>
              <a:off x="5750" y="282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5" name="Rectangle 452"/>
            <p:cNvSpPr>
              <a:spLocks noChangeArrowheads="1"/>
            </p:cNvSpPr>
            <p:nvPr/>
          </p:nvSpPr>
          <p:spPr bwMode="auto">
            <a:xfrm>
              <a:off x="5750" y="282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56" name="Line 453"/>
            <p:cNvSpPr>
              <a:spLocks noChangeShapeType="1"/>
            </p:cNvSpPr>
            <p:nvPr/>
          </p:nvSpPr>
          <p:spPr bwMode="auto">
            <a:xfrm>
              <a:off x="5750" y="297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7" name="Rectangle 454"/>
            <p:cNvSpPr>
              <a:spLocks noChangeArrowheads="1"/>
            </p:cNvSpPr>
            <p:nvPr/>
          </p:nvSpPr>
          <p:spPr bwMode="auto">
            <a:xfrm>
              <a:off x="5750" y="2975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58" name="Line 455"/>
            <p:cNvSpPr>
              <a:spLocks noChangeShapeType="1"/>
            </p:cNvSpPr>
            <p:nvPr/>
          </p:nvSpPr>
          <p:spPr bwMode="auto">
            <a:xfrm>
              <a:off x="5750" y="312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9" name="Rectangle 456"/>
            <p:cNvSpPr>
              <a:spLocks noChangeArrowheads="1"/>
            </p:cNvSpPr>
            <p:nvPr/>
          </p:nvSpPr>
          <p:spPr bwMode="auto">
            <a:xfrm>
              <a:off x="5750" y="312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60" name="Line 457"/>
            <p:cNvSpPr>
              <a:spLocks noChangeShapeType="1"/>
            </p:cNvSpPr>
            <p:nvPr/>
          </p:nvSpPr>
          <p:spPr bwMode="auto">
            <a:xfrm>
              <a:off x="5750" y="329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1" name="Rectangle 458"/>
            <p:cNvSpPr>
              <a:spLocks noChangeArrowheads="1"/>
            </p:cNvSpPr>
            <p:nvPr/>
          </p:nvSpPr>
          <p:spPr bwMode="auto">
            <a:xfrm>
              <a:off x="5750" y="329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62" name="Line 459"/>
            <p:cNvSpPr>
              <a:spLocks noChangeShapeType="1"/>
            </p:cNvSpPr>
            <p:nvPr/>
          </p:nvSpPr>
          <p:spPr bwMode="auto">
            <a:xfrm>
              <a:off x="5750" y="344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3" name="Rectangle 460"/>
            <p:cNvSpPr>
              <a:spLocks noChangeArrowheads="1"/>
            </p:cNvSpPr>
            <p:nvPr/>
          </p:nvSpPr>
          <p:spPr bwMode="auto">
            <a:xfrm>
              <a:off x="5750" y="344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64" name="Line 461"/>
            <p:cNvSpPr>
              <a:spLocks noChangeShapeType="1"/>
            </p:cNvSpPr>
            <p:nvPr/>
          </p:nvSpPr>
          <p:spPr bwMode="auto">
            <a:xfrm>
              <a:off x="5750" y="360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5" name="Rectangle 462"/>
            <p:cNvSpPr>
              <a:spLocks noChangeArrowheads="1"/>
            </p:cNvSpPr>
            <p:nvPr/>
          </p:nvSpPr>
          <p:spPr bwMode="auto">
            <a:xfrm>
              <a:off x="5750" y="3604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66" name="Line 463"/>
            <p:cNvSpPr>
              <a:spLocks noChangeShapeType="1"/>
            </p:cNvSpPr>
            <p:nvPr/>
          </p:nvSpPr>
          <p:spPr bwMode="auto">
            <a:xfrm>
              <a:off x="5750" y="37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7" name="Rectangle 464"/>
            <p:cNvSpPr>
              <a:spLocks noChangeArrowheads="1"/>
            </p:cNvSpPr>
            <p:nvPr/>
          </p:nvSpPr>
          <p:spPr bwMode="auto">
            <a:xfrm>
              <a:off x="5750" y="376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68" name="Line 465"/>
            <p:cNvSpPr>
              <a:spLocks noChangeShapeType="1"/>
            </p:cNvSpPr>
            <p:nvPr/>
          </p:nvSpPr>
          <p:spPr bwMode="auto">
            <a:xfrm>
              <a:off x="5750" y="391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9" name="Rectangle 466"/>
            <p:cNvSpPr>
              <a:spLocks noChangeArrowheads="1"/>
            </p:cNvSpPr>
            <p:nvPr/>
          </p:nvSpPr>
          <p:spPr bwMode="auto">
            <a:xfrm>
              <a:off x="5750" y="391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70" name="Line 467"/>
            <p:cNvSpPr>
              <a:spLocks noChangeShapeType="1"/>
            </p:cNvSpPr>
            <p:nvPr/>
          </p:nvSpPr>
          <p:spPr bwMode="auto">
            <a:xfrm>
              <a:off x="5750" y="407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1" name="Rectangle 468"/>
            <p:cNvSpPr>
              <a:spLocks noChangeArrowheads="1"/>
            </p:cNvSpPr>
            <p:nvPr/>
          </p:nvSpPr>
          <p:spPr bwMode="auto">
            <a:xfrm>
              <a:off x="5750" y="407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5172" name="Line 469"/>
            <p:cNvSpPr>
              <a:spLocks noChangeShapeType="1"/>
            </p:cNvSpPr>
            <p:nvPr/>
          </p:nvSpPr>
          <p:spPr bwMode="auto">
            <a:xfrm>
              <a:off x="5750" y="424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73" name="Rectangle 470"/>
            <p:cNvSpPr>
              <a:spLocks noChangeArrowheads="1"/>
            </p:cNvSpPr>
            <p:nvPr/>
          </p:nvSpPr>
          <p:spPr bwMode="auto">
            <a:xfrm>
              <a:off x="5750" y="424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ZoneTexte 4"/>
          <p:cNvSpPr txBox="1">
            <a:spLocks noChangeArrowheads="1"/>
          </p:cNvSpPr>
          <p:nvPr/>
        </p:nvSpPr>
        <p:spPr bwMode="auto">
          <a:xfrm>
            <a:off x="-80963" y="260350"/>
            <a:ext cx="932497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SCALE OF MAXIMUM AEROBIC SPEED (MAS) </a:t>
            </a:r>
            <a:r>
              <a:rPr lang="fr-FR" sz="20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FOR</a:t>
            </a:r>
            <a:endParaRPr lang="fr-FR" sz="20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DEFENDERS</a:t>
            </a:r>
          </a:p>
        </p:txBody>
      </p:sp>
      <p:grpSp>
        <p:nvGrpSpPr>
          <p:cNvPr id="176130" name="Group 4"/>
          <p:cNvGrpSpPr>
            <a:grpSpLocks noChangeAspect="1"/>
          </p:cNvGrpSpPr>
          <p:nvPr/>
        </p:nvGrpSpPr>
        <p:grpSpPr bwMode="auto">
          <a:xfrm>
            <a:off x="3175" y="1158875"/>
            <a:ext cx="9158288" cy="5710238"/>
            <a:chOff x="2" y="730"/>
            <a:chExt cx="5769" cy="3597"/>
          </a:xfrm>
        </p:grpSpPr>
        <p:sp>
          <p:nvSpPr>
            <p:cNvPr id="176131" name="AutoShape 3"/>
            <p:cNvSpPr>
              <a:spLocks noChangeAspect="1" noChangeArrowheads="1" noTextEdit="1"/>
            </p:cNvSpPr>
            <p:nvPr/>
          </p:nvSpPr>
          <p:spPr bwMode="auto">
            <a:xfrm>
              <a:off x="9" y="737"/>
              <a:ext cx="5755" cy="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6132" name="Group 205"/>
            <p:cNvGrpSpPr>
              <a:grpSpLocks/>
            </p:cNvGrpSpPr>
            <p:nvPr/>
          </p:nvGrpSpPr>
          <p:grpSpPr bwMode="auto">
            <a:xfrm>
              <a:off x="9" y="737"/>
              <a:ext cx="5755" cy="3583"/>
              <a:chOff x="9" y="737"/>
              <a:chExt cx="5755" cy="3583"/>
            </a:xfrm>
          </p:grpSpPr>
          <p:sp>
            <p:nvSpPr>
              <p:cNvPr id="176398" name="Rectangle 5"/>
              <p:cNvSpPr>
                <a:spLocks noChangeArrowheads="1"/>
              </p:cNvSpPr>
              <p:nvPr/>
            </p:nvSpPr>
            <p:spPr bwMode="auto">
              <a:xfrm>
                <a:off x="9" y="737"/>
                <a:ext cx="5755" cy="3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9" name="Rectangle 6"/>
              <p:cNvSpPr>
                <a:spLocks noChangeArrowheads="1"/>
              </p:cNvSpPr>
              <p:nvPr/>
            </p:nvSpPr>
            <p:spPr bwMode="auto">
              <a:xfrm>
                <a:off x="9" y="1059"/>
                <a:ext cx="790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0" name="Rectangle 7"/>
              <p:cNvSpPr>
                <a:spLocks noChangeArrowheads="1"/>
              </p:cNvSpPr>
              <p:nvPr/>
            </p:nvSpPr>
            <p:spPr bwMode="auto">
              <a:xfrm>
                <a:off x="791" y="1059"/>
                <a:ext cx="4190" cy="621"/>
              </a:xfrm>
              <a:prstGeom prst="rect">
                <a:avLst/>
              </a:prstGeom>
              <a:solidFill>
                <a:srgbClr val="E4DF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1" name="Rectangle 8"/>
              <p:cNvSpPr>
                <a:spLocks noChangeArrowheads="1"/>
              </p:cNvSpPr>
              <p:nvPr/>
            </p:nvSpPr>
            <p:spPr bwMode="auto">
              <a:xfrm>
                <a:off x="4974" y="1059"/>
                <a:ext cx="790" cy="6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2" name="Rectangle 9"/>
              <p:cNvSpPr>
                <a:spLocks noChangeArrowheads="1"/>
              </p:cNvSpPr>
              <p:nvPr/>
            </p:nvSpPr>
            <p:spPr bwMode="auto">
              <a:xfrm>
                <a:off x="9" y="1673"/>
                <a:ext cx="79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3" name="Rectangle 10"/>
              <p:cNvSpPr>
                <a:spLocks noChangeArrowheads="1"/>
              </p:cNvSpPr>
              <p:nvPr/>
            </p:nvSpPr>
            <p:spPr bwMode="auto">
              <a:xfrm>
                <a:off x="791" y="1673"/>
                <a:ext cx="4190" cy="622"/>
              </a:xfrm>
              <a:prstGeom prst="rect">
                <a:avLst/>
              </a:prstGeom>
              <a:solidFill>
                <a:srgbClr val="CCC0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4" name="Rectangle 11"/>
              <p:cNvSpPr>
                <a:spLocks noChangeArrowheads="1"/>
              </p:cNvSpPr>
              <p:nvPr/>
            </p:nvSpPr>
            <p:spPr bwMode="auto">
              <a:xfrm>
                <a:off x="4974" y="1673"/>
                <a:ext cx="79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5" name="Rectangle 12"/>
              <p:cNvSpPr>
                <a:spLocks noChangeArrowheads="1"/>
              </p:cNvSpPr>
              <p:nvPr/>
            </p:nvSpPr>
            <p:spPr bwMode="auto">
              <a:xfrm>
                <a:off x="9" y="2287"/>
                <a:ext cx="790" cy="31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6" name="Rectangle 13"/>
              <p:cNvSpPr>
                <a:spLocks noChangeArrowheads="1"/>
              </p:cNvSpPr>
              <p:nvPr/>
            </p:nvSpPr>
            <p:spPr bwMode="auto">
              <a:xfrm>
                <a:off x="791" y="2287"/>
                <a:ext cx="4190" cy="315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7" name="Rectangle 14"/>
              <p:cNvSpPr>
                <a:spLocks noChangeArrowheads="1"/>
              </p:cNvSpPr>
              <p:nvPr/>
            </p:nvSpPr>
            <p:spPr bwMode="auto">
              <a:xfrm>
                <a:off x="4974" y="2287"/>
                <a:ext cx="790" cy="31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8" name="Rectangle 15"/>
              <p:cNvSpPr>
                <a:spLocks noChangeArrowheads="1"/>
              </p:cNvSpPr>
              <p:nvPr/>
            </p:nvSpPr>
            <p:spPr bwMode="auto">
              <a:xfrm>
                <a:off x="9" y="2594"/>
                <a:ext cx="5755" cy="16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09" name="Rectangle 16"/>
              <p:cNvSpPr>
                <a:spLocks noChangeArrowheads="1"/>
              </p:cNvSpPr>
              <p:nvPr/>
            </p:nvSpPr>
            <p:spPr bwMode="auto">
              <a:xfrm>
                <a:off x="9" y="2748"/>
                <a:ext cx="790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0" name="Rectangle 17"/>
              <p:cNvSpPr>
                <a:spLocks noChangeArrowheads="1"/>
              </p:cNvSpPr>
              <p:nvPr/>
            </p:nvSpPr>
            <p:spPr bwMode="auto">
              <a:xfrm>
                <a:off x="791" y="2748"/>
                <a:ext cx="4190" cy="314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1" name="Rectangle 18"/>
              <p:cNvSpPr>
                <a:spLocks noChangeArrowheads="1"/>
              </p:cNvSpPr>
              <p:nvPr/>
            </p:nvSpPr>
            <p:spPr bwMode="auto">
              <a:xfrm>
                <a:off x="4974" y="2748"/>
                <a:ext cx="790" cy="3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2" name="Rectangle 19"/>
              <p:cNvSpPr>
                <a:spLocks noChangeArrowheads="1"/>
              </p:cNvSpPr>
              <p:nvPr/>
            </p:nvSpPr>
            <p:spPr bwMode="auto">
              <a:xfrm>
                <a:off x="9" y="3055"/>
                <a:ext cx="790" cy="6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3" name="Rectangle 20"/>
              <p:cNvSpPr>
                <a:spLocks noChangeArrowheads="1"/>
              </p:cNvSpPr>
              <p:nvPr/>
            </p:nvSpPr>
            <p:spPr bwMode="auto">
              <a:xfrm>
                <a:off x="791" y="3055"/>
                <a:ext cx="4190" cy="629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4" name="Rectangle 21"/>
              <p:cNvSpPr>
                <a:spLocks noChangeArrowheads="1"/>
              </p:cNvSpPr>
              <p:nvPr/>
            </p:nvSpPr>
            <p:spPr bwMode="auto">
              <a:xfrm>
                <a:off x="4974" y="3055"/>
                <a:ext cx="790" cy="6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5" name="Rectangle 22"/>
              <p:cNvSpPr>
                <a:spLocks noChangeArrowheads="1"/>
              </p:cNvSpPr>
              <p:nvPr/>
            </p:nvSpPr>
            <p:spPr bwMode="auto">
              <a:xfrm>
                <a:off x="9" y="3677"/>
                <a:ext cx="790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6" name="Rectangle 23"/>
              <p:cNvSpPr>
                <a:spLocks noChangeArrowheads="1"/>
              </p:cNvSpPr>
              <p:nvPr/>
            </p:nvSpPr>
            <p:spPr bwMode="auto">
              <a:xfrm>
                <a:off x="791" y="3677"/>
                <a:ext cx="4190" cy="64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7" name="Rectangle 24"/>
              <p:cNvSpPr>
                <a:spLocks noChangeArrowheads="1"/>
              </p:cNvSpPr>
              <p:nvPr/>
            </p:nvSpPr>
            <p:spPr bwMode="auto">
              <a:xfrm>
                <a:off x="4974" y="3677"/>
                <a:ext cx="790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418" name="Rectangle 25"/>
              <p:cNvSpPr>
                <a:spLocks noChangeArrowheads="1"/>
              </p:cNvSpPr>
              <p:nvPr/>
            </p:nvSpPr>
            <p:spPr bwMode="auto">
              <a:xfrm>
                <a:off x="192" y="752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19" name="Rectangle 26"/>
              <p:cNvSpPr>
                <a:spLocks noChangeArrowheads="1"/>
              </p:cNvSpPr>
              <p:nvPr/>
            </p:nvSpPr>
            <p:spPr bwMode="auto">
              <a:xfrm>
                <a:off x="5157" y="752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0" name="Rectangle 27"/>
              <p:cNvSpPr>
                <a:spLocks noChangeArrowheads="1"/>
              </p:cNvSpPr>
              <p:nvPr/>
            </p:nvSpPr>
            <p:spPr bwMode="auto">
              <a:xfrm>
                <a:off x="97" y="912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1" name="Rectangle 28"/>
              <p:cNvSpPr>
                <a:spLocks noChangeArrowheads="1"/>
              </p:cNvSpPr>
              <p:nvPr/>
            </p:nvSpPr>
            <p:spPr bwMode="auto">
              <a:xfrm>
                <a:off x="930" y="912"/>
                <a:ext cx="297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13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2" name="Rectangle 29"/>
              <p:cNvSpPr>
                <a:spLocks noChangeArrowheads="1"/>
              </p:cNvSpPr>
              <p:nvPr/>
            </p:nvSpPr>
            <p:spPr bwMode="auto">
              <a:xfrm>
                <a:off x="1515" y="912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14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3" name="Rectangle 30"/>
              <p:cNvSpPr>
                <a:spLocks noChangeArrowheads="1"/>
              </p:cNvSpPr>
              <p:nvPr/>
            </p:nvSpPr>
            <p:spPr bwMode="auto">
              <a:xfrm>
                <a:off x="2100" y="912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15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4" name="Rectangle 31"/>
              <p:cNvSpPr>
                <a:spLocks noChangeArrowheads="1"/>
              </p:cNvSpPr>
              <p:nvPr/>
            </p:nvSpPr>
            <p:spPr bwMode="auto">
              <a:xfrm>
                <a:off x="2671" y="912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16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5" name="Rectangle 32"/>
              <p:cNvSpPr>
                <a:spLocks noChangeArrowheads="1"/>
              </p:cNvSpPr>
              <p:nvPr/>
            </p:nvSpPr>
            <p:spPr bwMode="auto">
              <a:xfrm>
                <a:off x="3270" y="912"/>
                <a:ext cx="3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17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6" name="Rectangle 33"/>
              <p:cNvSpPr>
                <a:spLocks noChangeArrowheads="1"/>
              </p:cNvSpPr>
              <p:nvPr/>
            </p:nvSpPr>
            <p:spPr bwMode="auto">
              <a:xfrm>
                <a:off x="3841" y="912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18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7" name="Rectangle 34"/>
              <p:cNvSpPr>
                <a:spLocks noChangeArrowheads="1"/>
              </p:cNvSpPr>
              <p:nvPr/>
            </p:nvSpPr>
            <p:spPr bwMode="auto">
              <a:xfrm>
                <a:off x="4375" y="912"/>
                <a:ext cx="493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   19 yo +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8" name="Rectangle 35"/>
              <p:cNvSpPr>
                <a:spLocks noChangeArrowheads="1"/>
              </p:cNvSpPr>
              <p:nvPr/>
            </p:nvSpPr>
            <p:spPr bwMode="auto">
              <a:xfrm>
                <a:off x="5084" y="912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29" name="Rectangle 36"/>
              <p:cNvSpPr>
                <a:spLocks noChangeArrowheads="1"/>
              </p:cNvSpPr>
              <p:nvPr/>
            </p:nvSpPr>
            <p:spPr bwMode="auto">
              <a:xfrm>
                <a:off x="345" y="107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0" name="Rectangle 37"/>
              <p:cNvSpPr>
                <a:spLocks noChangeArrowheads="1"/>
              </p:cNvSpPr>
              <p:nvPr/>
            </p:nvSpPr>
            <p:spPr bwMode="auto">
              <a:xfrm>
                <a:off x="996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1" name="Rectangle 38"/>
              <p:cNvSpPr>
                <a:spLocks noChangeArrowheads="1"/>
              </p:cNvSpPr>
              <p:nvPr/>
            </p:nvSpPr>
            <p:spPr bwMode="auto">
              <a:xfrm>
                <a:off x="1581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2" name="Rectangle 39"/>
              <p:cNvSpPr>
                <a:spLocks noChangeArrowheads="1"/>
              </p:cNvSpPr>
              <p:nvPr/>
            </p:nvSpPr>
            <p:spPr bwMode="auto">
              <a:xfrm>
                <a:off x="2166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3" name="Rectangle 40"/>
              <p:cNvSpPr>
                <a:spLocks noChangeArrowheads="1"/>
              </p:cNvSpPr>
              <p:nvPr/>
            </p:nvSpPr>
            <p:spPr bwMode="auto">
              <a:xfrm>
                <a:off x="2751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4" name="Rectangle 41"/>
              <p:cNvSpPr>
                <a:spLocks noChangeArrowheads="1"/>
              </p:cNvSpPr>
              <p:nvPr/>
            </p:nvSpPr>
            <p:spPr bwMode="auto">
              <a:xfrm>
                <a:off x="3336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5" name="Rectangle 42"/>
              <p:cNvSpPr>
                <a:spLocks noChangeArrowheads="1"/>
              </p:cNvSpPr>
              <p:nvPr/>
            </p:nvSpPr>
            <p:spPr bwMode="auto">
              <a:xfrm>
                <a:off x="3921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6" name="Rectangle 43"/>
              <p:cNvSpPr>
                <a:spLocks noChangeArrowheads="1"/>
              </p:cNvSpPr>
              <p:nvPr/>
            </p:nvSpPr>
            <p:spPr bwMode="auto">
              <a:xfrm>
                <a:off x="4550" y="108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19,1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7" name="Rectangle 44"/>
              <p:cNvSpPr>
                <a:spLocks noChangeArrowheads="1"/>
              </p:cNvSpPr>
              <p:nvPr/>
            </p:nvSpPr>
            <p:spPr bwMode="auto">
              <a:xfrm>
                <a:off x="5311" y="107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8" name="Rectangle 45"/>
              <p:cNvSpPr>
                <a:spLocks noChangeArrowheads="1"/>
              </p:cNvSpPr>
              <p:nvPr/>
            </p:nvSpPr>
            <p:spPr bwMode="auto">
              <a:xfrm>
                <a:off x="345" y="122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39" name="Rectangle 46"/>
              <p:cNvSpPr>
                <a:spLocks noChangeArrowheads="1"/>
              </p:cNvSpPr>
              <p:nvPr/>
            </p:nvSpPr>
            <p:spPr bwMode="auto">
              <a:xfrm>
                <a:off x="996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0" name="Rectangle 47"/>
              <p:cNvSpPr>
                <a:spLocks noChangeArrowheads="1"/>
              </p:cNvSpPr>
              <p:nvPr/>
            </p:nvSpPr>
            <p:spPr bwMode="auto">
              <a:xfrm>
                <a:off x="1581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1" name="Rectangle 48"/>
              <p:cNvSpPr>
                <a:spLocks noChangeArrowheads="1"/>
              </p:cNvSpPr>
              <p:nvPr/>
            </p:nvSpPr>
            <p:spPr bwMode="auto">
              <a:xfrm>
                <a:off x="2166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2" name="Rectangle 49"/>
              <p:cNvSpPr>
                <a:spLocks noChangeArrowheads="1"/>
              </p:cNvSpPr>
              <p:nvPr/>
            </p:nvSpPr>
            <p:spPr bwMode="auto">
              <a:xfrm>
                <a:off x="2751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3" name="Rectangle 50"/>
              <p:cNvSpPr>
                <a:spLocks noChangeArrowheads="1"/>
              </p:cNvSpPr>
              <p:nvPr/>
            </p:nvSpPr>
            <p:spPr bwMode="auto">
              <a:xfrm>
                <a:off x="3336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4" name="Rectangle 51"/>
              <p:cNvSpPr>
                <a:spLocks noChangeArrowheads="1"/>
              </p:cNvSpPr>
              <p:nvPr/>
            </p:nvSpPr>
            <p:spPr bwMode="auto">
              <a:xfrm>
                <a:off x="3921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5" name="Rectangle 52"/>
              <p:cNvSpPr>
                <a:spLocks noChangeArrowheads="1"/>
              </p:cNvSpPr>
              <p:nvPr/>
            </p:nvSpPr>
            <p:spPr bwMode="auto">
              <a:xfrm>
                <a:off x="4550" y="12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6" name="Rectangle 53"/>
              <p:cNvSpPr>
                <a:spLocks noChangeArrowheads="1"/>
              </p:cNvSpPr>
              <p:nvPr/>
            </p:nvSpPr>
            <p:spPr bwMode="auto">
              <a:xfrm>
                <a:off x="5311" y="122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7" name="Rectangle 54"/>
              <p:cNvSpPr>
                <a:spLocks noChangeArrowheads="1"/>
              </p:cNvSpPr>
              <p:nvPr/>
            </p:nvSpPr>
            <p:spPr bwMode="auto">
              <a:xfrm>
                <a:off x="345" y="138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8" name="Rectangle 55"/>
              <p:cNvSpPr>
                <a:spLocks noChangeArrowheads="1"/>
              </p:cNvSpPr>
              <p:nvPr/>
            </p:nvSpPr>
            <p:spPr bwMode="auto">
              <a:xfrm>
                <a:off x="996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49" name="Rectangle 56"/>
              <p:cNvSpPr>
                <a:spLocks noChangeArrowheads="1"/>
              </p:cNvSpPr>
              <p:nvPr/>
            </p:nvSpPr>
            <p:spPr bwMode="auto">
              <a:xfrm>
                <a:off x="1581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0" name="Rectangle 57"/>
              <p:cNvSpPr>
                <a:spLocks noChangeArrowheads="1"/>
              </p:cNvSpPr>
              <p:nvPr/>
            </p:nvSpPr>
            <p:spPr bwMode="auto">
              <a:xfrm>
                <a:off x="2166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1" name="Rectangle 58"/>
              <p:cNvSpPr>
                <a:spLocks noChangeArrowheads="1"/>
              </p:cNvSpPr>
              <p:nvPr/>
            </p:nvSpPr>
            <p:spPr bwMode="auto">
              <a:xfrm>
                <a:off x="2751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2" name="Rectangle 59"/>
              <p:cNvSpPr>
                <a:spLocks noChangeArrowheads="1"/>
              </p:cNvSpPr>
              <p:nvPr/>
            </p:nvSpPr>
            <p:spPr bwMode="auto">
              <a:xfrm>
                <a:off x="3336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3" name="Rectangle 60"/>
              <p:cNvSpPr>
                <a:spLocks noChangeArrowheads="1"/>
              </p:cNvSpPr>
              <p:nvPr/>
            </p:nvSpPr>
            <p:spPr bwMode="auto">
              <a:xfrm>
                <a:off x="3921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4" name="Rectangle 61"/>
              <p:cNvSpPr>
                <a:spLocks noChangeArrowheads="1"/>
              </p:cNvSpPr>
              <p:nvPr/>
            </p:nvSpPr>
            <p:spPr bwMode="auto">
              <a:xfrm>
                <a:off x="4550" y="139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5" name="Rectangle 62"/>
              <p:cNvSpPr>
                <a:spLocks noChangeArrowheads="1"/>
              </p:cNvSpPr>
              <p:nvPr/>
            </p:nvSpPr>
            <p:spPr bwMode="auto">
              <a:xfrm>
                <a:off x="5311" y="138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6" name="Rectangle 63"/>
              <p:cNvSpPr>
                <a:spLocks noChangeArrowheads="1"/>
              </p:cNvSpPr>
              <p:nvPr/>
            </p:nvSpPr>
            <p:spPr bwMode="auto">
              <a:xfrm>
                <a:off x="345" y="1534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7" name="Rectangle 64"/>
              <p:cNvSpPr>
                <a:spLocks noChangeArrowheads="1"/>
              </p:cNvSpPr>
              <p:nvPr/>
            </p:nvSpPr>
            <p:spPr bwMode="auto">
              <a:xfrm>
                <a:off x="996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8" name="Rectangle 65"/>
              <p:cNvSpPr>
                <a:spLocks noChangeArrowheads="1"/>
              </p:cNvSpPr>
              <p:nvPr/>
            </p:nvSpPr>
            <p:spPr bwMode="auto">
              <a:xfrm>
                <a:off x="1581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59" name="Rectangle 66"/>
              <p:cNvSpPr>
                <a:spLocks noChangeArrowheads="1"/>
              </p:cNvSpPr>
              <p:nvPr/>
            </p:nvSpPr>
            <p:spPr bwMode="auto">
              <a:xfrm>
                <a:off x="2166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0" name="Rectangle 67"/>
              <p:cNvSpPr>
                <a:spLocks noChangeArrowheads="1"/>
              </p:cNvSpPr>
              <p:nvPr/>
            </p:nvSpPr>
            <p:spPr bwMode="auto">
              <a:xfrm>
                <a:off x="2751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1" name="Rectangle 68"/>
              <p:cNvSpPr>
                <a:spLocks noChangeArrowheads="1"/>
              </p:cNvSpPr>
              <p:nvPr/>
            </p:nvSpPr>
            <p:spPr bwMode="auto">
              <a:xfrm>
                <a:off x="3336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2" name="Rectangle 69"/>
              <p:cNvSpPr>
                <a:spLocks noChangeArrowheads="1"/>
              </p:cNvSpPr>
              <p:nvPr/>
            </p:nvSpPr>
            <p:spPr bwMode="auto">
              <a:xfrm>
                <a:off x="3921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3" name="Rectangle 70"/>
              <p:cNvSpPr>
                <a:spLocks noChangeArrowheads="1"/>
              </p:cNvSpPr>
              <p:nvPr/>
            </p:nvSpPr>
            <p:spPr bwMode="auto">
              <a:xfrm>
                <a:off x="4550" y="154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4" name="Rectangle 71"/>
              <p:cNvSpPr>
                <a:spLocks noChangeArrowheads="1"/>
              </p:cNvSpPr>
              <p:nvPr/>
            </p:nvSpPr>
            <p:spPr bwMode="auto">
              <a:xfrm>
                <a:off x="5311" y="1534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5" name="Rectangle 72"/>
              <p:cNvSpPr>
                <a:spLocks noChangeArrowheads="1"/>
              </p:cNvSpPr>
              <p:nvPr/>
            </p:nvSpPr>
            <p:spPr bwMode="auto">
              <a:xfrm>
                <a:off x="345" y="168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6" name="Rectangle 73"/>
              <p:cNvSpPr>
                <a:spLocks noChangeArrowheads="1"/>
              </p:cNvSpPr>
              <p:nvPr/>
            </p:nvSpPr>
            <p:spPr bwMode="auto">
              <a:xfrm>
                <a:off x="996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7" name="Rectangle 74"/>
              <p:cNvSpPr>
                <a:spLocks noChangeArrowheads="1"/>
              </p:cNvSpPr>
              <p:nvPr/>
            </p:nvSpPr>
            <p:spPr bwMode="auto">
              <a:xfrm>
                <a:off x="1581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8" name="Rectangle 75"/>
              <p:cNvSpPr>
                <a:spLocks noChangeArrowheads="1"/>
              </p:cNvSpPr>
              <p:nvPr/>
            </p:nvSpPr>
            <p:spPr bwMode="auto">
              <a:xfrm>
                <a:off x="2166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69" name="Rectangle 76"/>
              <p:cNvSpPr>
                <a:spLocks noChangeArrowheads="1"/>
              </p:cNvSpPr>
              <p:nvPr/>
            </p:nvSpPr>
            <p:spPr bwMode="auto">
              <a:xfrm>
                <a:off x="2751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0" name="Rectangle 77"/>
              <p:cNvSpPr>
                <a:spLocks noChangeArrowheads="1"/>
              </p:cNvSpPr>
              <p:nvPr/>
            </p:nvSpPr>
            <p:spPr bwMode="auto">
              <a:xfrm>
                <a:off x="3336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1" name="Rectangle 78"/>
              <p:cNvSpPr>
                <a:spLocks noChangeArrowheads="1"/>
              </p:cNvSpPr>
              <p:nvPr/>
            </p:nvSpPr>
            <p:spPr bwMode="auto">
              <a:xfrm>
                <a:off x="3921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2" name="Rectangle 79"/>
              <p:cNvSpPr>
                <a:spLocks noChangeArrowheads="1"/>
              </p:cNvSpPr>
              <p:nvPr/>
            </p:nvSpPr>
            <p:spPr bwMode="auto">
              <a:xfrm>
                <a:off x="4550" y="170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3" name="Rectangle 80"/>
              <p:cNvSpPr>
                <a:spLocks noChangeArrowheads="1"/>
              </p:cNvSpPr>
              <p:nvPr/>
            </p:nvSpPr>
            <p:spPr bwMode="auto">
              <a:xfrm>
                <a:off x="5311" y="168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4" name="Rectangle 81"/>
              <p:cNvSpPr>
                <a:spLocks noChangeArrowheads="1"/>
              </p:cNvSpPr>
              <p:nvPr/>
            </p:nvSpPr>
            <p:spPr bwMode="auto">
              <a:xfrm>
                <a:off x="345" y="184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5" name="Rectangle 82"/>
              <p:cNvSpPr>
                <a:spLocks noChangeArrowheads="1"/>
              </p:cNvSpPr>
              <p:nvPr/>
            </p:nvSpPr>
            <p:spPr bwMode="auto">
              <a:xfrm>
                <a:off x="996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6" name="Rectangle 83"/>
              <p:cNvSpPr>
                <a:spLocks noChangeArrowheads="1"/>
              </p:cNvSpPr>
              <p:nvPr/>
            </p:nvSpPr>
            <p:spPr bwMode="auto">
              <a:xfrm>
                <a:off x="1581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7" name="Rectangle 84"/>
              <p:cNvSpPr>
                <a:spLocks noChangeArrowheads="1"/>
              </p:cNvSpPr>
              <p:nvPr/>
            </p:nvSpPr>
            <p:spPr bwMode="auto">
              <a:xfrm>
                <a:off x="2166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8" name="Rectangle 85"/>
              <p:cNvSpPr>
                <a:spLocks noChangeArrowheads="1"/>
              </p:cNvSpPr>
              <p:nvPr/>
            </p:nvSpPr>
            <p:spPr bwMode="auto">
              <a:xfrm>
                <a:off x="2751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79" name="Rectangle 86"/>
              <p:cNvSpPr>
                <a:spLocks noChangeArrowheads="1"/>
              </p:cNvSpPr>
              <p:nvPr/>
            </p:nvSpPr>
            <p:spPr bwMode="auto">
              <a:xfrm>
                <a:off x="3336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0" name="Rectangle 87"/>
              <p:cNvSpPr>
                <a:spLocks noChangeArrowheads="1"/>
              </p:cNvSpPr>
              <p:nvPr/>
            </p:nvSpPr>
            <p:spPr bwMode="auto">
              <a:xfrm>
                <a:off x="3921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1" name="Rectangle 88"/>
              <p:cNvSpPr>
                <a:spLocks noChangeArrowheads="1"/>
              </p:cNvSpPr>
              <p:nvPr/>
            </p:nvSpPr>
            <p:spPr bwMode="auto">
              <a:xfrm>
                <a:off x="4550" y="185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2" name="Rectangle 89"/>
              <p:cNvSpPr>
                <a:spLocks noChangeArrowheads="1"/>
              </p:cNvSpPr>
              <p:nvPr/>
            </p:nvSpPr>
            <p:spPr bwMode="auto">
              <a:xfrm>
                <a:off x="5311" y="184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3" name="Rectangle 90"/>
              <p:cNvSpPr>
                <a:spLocks noChangeArrowheads="1"/>
              </p:cNvSpPr>
              <p:nvPr/>
            </p:nvSpPr>
            <p:spPr bwMode="auto">
              <a:xfrm>
                <a:off x="345" y="19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4" name="Rectangle 91"/>
              <p:cNvSpPr>
                <a:spLocks noChangeArrowheads="1"/>
              </p:cNvSpPr>
              <p:nvPr/>
            </p:nvSpPr>
            <p:spPr bwMode="auto">
              <a:xfrm>
                <a:off x="996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5" name="Rectangle 92"/>
              <p:cNvSpPr>
                <a:spLocks noChangeArrowheads="1"/>
              </p:cNvSpPr>
              <p:nvPr/>
            </p:nvSpPr>
            <p:spPr bwMode="auto">
              <a:xfrm>
                <a:off x="1581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6" name="Rectangle 93"/>
              <p:cNvSpPr>
                <a:spLocks noChangeArrowheads="1"/>
              </p:cNvSpPr>
              <p:nvPr/>
            </p:nvSpPr>
            <p:spPr bwMode="auto">
              <a:xfrm>
                <a:off x="2166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7" name="Rectangle 94"/>
              <p:cNvSpPr>
                <a:spLocks noChangeArrowheads="1"/>
              </p:cNvSpPr>
              <p:nvPr/>
            </p:nvSpPr>
            <p:spPr bwMode="auto">
              <a:xfrm>
                <a:off x="2751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8" name="Rectangle 95"/>
              <p:cNvSpPr>
                <a:spLocks noChangeArrowheads="1"/>
              </p:cNvSpPr>
              <p:nvPr/>
            </p:nvSpPr>
            <p:spPr bwMode="auto">
              <a:xfrm>
                <a:off x="3336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89" name="Rectangle 96"/>
              <p:cNvSpPr>
                <a:spLocks noChangeArrowheads="1"/>
              </p:cNvSpPr>
              <p:nvPr/>
            </p:nvSpPr>
            <p:spPr bwMode="auto">
              <a:xfrm>
                <a:off x="3921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0" name="Rectangle 97"/>
              <p:cNvSpPr>
                <a:spLocks noChangeArrowheads="1"/>
              </p:cNvSpPr>
              <p:nvPr/>
            </p:nvSpPr>
            <p:spPr bwMode="auto">
              <a:xfrm>
                <a:off x="4550" y="200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1" name="Rectangle 98"/>
              <p:cNvSpPr>
                <a:spLocks noChangeArrowheads="1"/>
              </p:cNvSpPr>
              <p:nvPr/>
            </p:nvSpPr>
            <p:spPr bwMode="auto">
              <a:xfrm>
                <a:off x="5311" y="199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2" name="Rectangle 99"/>
              <p:cNvSpPr>
                <a:spLocks noChangeArrowheads="1"/>
              </p:cNvSpPr>
              <p:nvPr/>
            </p:nvSpPr>
            <p:spPr bwMode="auto">
              <a:xfrm>
                <a:off x="345" y="214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3" name="Rectangle 100"/>
              <p:cNvSpPr>
                <a:spLocks noChangeArrowheads="1"/>
              </p:cNvSpPr>
              <p:nvPr/>
            </p:nvSpPr>
            <p:spPr bwMode="auto">
              <a:xfrm>
                <a:off x="996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4" name="Rectangle 101"/>
              <p:cNvSpPr>
                <a:spLocks noChangeArrowheads="1"/>
              </p:cNvSpPr>
              <p:nvPr/>
            </p:nvSpPr>
            <p:spPr bwMode="auto">
              <a:xfrm>
                <a:off x="1581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5" name="Rectangle 102"/>
              <p:cNvSpPr>
                <a:spLocks noChangeArrowheads="1"/>
              </p:cNvSpPr>
              <p:nvPr/>
            </p:nvSpPr>
            <p:spPr bwMode="auto">
              <a:xfrm>
                <a:off x="2166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6" name="Rectangle 103"/>
              <p:cNvSpPr>
                <a:spLocks noChangeArrowheads="1"/>
              </p:cNvSpPr>
              <p:nvPr/>
            </p:nvSpPr>
            <p:spPr bwMode="auto">
              <a:xfrm>
                <a:off x="2751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7" name="Rectangle 104"/>
              <p:cNvSpPr>
                <a:spLocks noChangeArrowheads="1"/>
              </p:cNvSpPr>
              <p:nvPr/>
            </p:nvSpPr>
            <p:spPr bwMode="auto">
              <a:xfrm>
                <a:off x="3336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8" name="Rectangle 105"/>
              <p:cNvSpPr>
                <a:spLocks noChangeArrowheads="1"/>
              </p:cNvSpPr>
              <p:nvPr/>
            </p:nvSpPr>
            <p:spPr bwMode="auto">
              <a:xfrm>
                <a:off x="3921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499" name="Rectangle 106"/>
              <p:cNvSpPr>
                <a:spLocks noChangeArrowheads="1"/>
              </p:cNvSpPr>
              <p:nvPr/>
            </p:nvSpPr>
            <p:spPr bwMode="auto">
              <a:xfrm>
                <a:off x="4550" y="216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0" name="Rectangle 107"/>
              <p:cNvSpPr>
                <a:spLocks noChangeArrowheads="1"/>
              </p:cNvSpPr>
              <p:nvPr/>
            </p:nvSpPr>
            <p:spPr bwMode="auto">
              <a:xfrm>
                <a:off x="5311" y="214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1" name="Rectangle 108"/>
              <p:cNvSpPr>
                <a:spLocks noChangeArrowheads="1"/>
              </p:cNvSpPr>
              <p:nvPr/>
            </p:nvSpPr>
            <p:spPr bwMode="auto">
              <a:xfrm>
                <a:off x="345" y="230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2" name="Rectangle 109"/>
              <p:cNvSpPr>
                <a:spLocks noChangeArrowheads="1"/>
              </p:cNvSpPr>
              <p:nvPr/>
            </p:nvSpPr>
            <p:spPr bwMode="auto">
              <a:xfrm>
                <a:off x="996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3" name="Rectangle 110"/>
              <p:cNvSpPr>
                <a:spLocks noChangeArrowheads="1"/>
              </p:cNvSpPr>
              <p:nvPr/>
            </p:nvSpPr>
            <p:spPr bwMode="auto">
              <a:xfrm>
                <a:off x="1581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4" name="Rectangle 111"/>
              <p:cNvSpPr>
                <a:spLocks noChangeArrowheads="1"/>
              </p:cNvSpPr>
              <p:nvPr/>
            </p:nvSpPr>
            <p:spPr bwMode="auto">
              <a:xfrm>
                <a:off x="2166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5" name="Rectangle 112"/>
              <p:cNvSpPr>
                <a:spLocks noChangeArrowheads="1"/>
              </p:cNvSpPr>
              <p:nvPr/>
            </p:nvSpPr>
            <p:spPr bwMode="auto">
              <a:xfrm>
                <a:off x="2751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6" name="Rectangle 113"/>
              <p:cNvSpPr>
                <a:spLocks noChangeArrowheads="1"/>
              </p:cNvSpPr>
              <p:nvPr/>
            </p:nvSpPr>
            <p:spPr bwMode="auto">
              <a:xfrm>
                <a:off x="3336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7" name="Rectangle 114"/>
              <p:cNvSpPr>
                <a:spLocks noChangeArrowheads="1"/>
              </p:cNvSpPr>
              <p:nvPr/>
            </p:nvSpPr>
            <p:spPr bwMode="auto">
              <a:xfrm>
                <a:off x="3921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8" name="Rectangle 115"/>
              <p:cNvSpPr>
                <a:spLocks noChangeArrowheads="1"/>
              </p:cNvSpPr>
              <p:nvPr/>
            </p:nvSpPr>
            <p:spPr bwMode="auto">
              <a:xfrm>
                <a:off x="4550" y="23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09" name="Rectangle 116"/>
              <p:cNvSpPr>
                <a:spLocks noChangeArrowheads="1"/>
              </p:cNvSpPr>
              <p:nvPr/>
            </p:nvSpPr>
            <p:spPr bwMode="auto">
              <a:xfrm>
                <a:off x="5311" y="2302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0" name="Rectangle 117"/>
              <p:cNvSpPr>
                <a:spLocks noChangeArrowheads="1"/>
              </p:cNvSpPr>
              <p:nvPr/>
            </p:nvSpPr>
            <p:spPr bwMode="auto">
              <a:xfrm>
                <a:off x="345" y="245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1" name="Rectangle 118"/>
              <p:cNvSpPr>
                <a:spLocks noChangeArrowheads="1"/>
              </p:cNvSpPr>
              <p:nvPr/>
            </p:nvSpPr>
            <p:spPr bwMode="auto">
              <a:xfrm>
                <a:off x="996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2" name="Rectangle 119"/>
              <p:cNvSpPr>
                <a:spLocks noChangeArrowheads="1"/>
              </p:cNvSpPr>
              <p:nvPr/>
            </p:nvSpPr>
            <p:spPr bwMode="auto">
              <a:xfrm>
                <a:off x="1581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3" name="Rectangle 120"/>
              <p:cNvSpPr>
                <a:spLocks noChangeArrowheads="1"/>
              </p:cNvSpPr>
              <p:nvPr/>
            </p:nvSpPr>
            <p:spPr bwMode="auto">
              <a:xfrm>
                <a:off x="2166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4" name="Rectangle 121"/>
              <p:cNvSpPr>
                <a:spLocks noChangeArrowheads="1"/>
              </p:cNvSpPr>
              <p:nvPr/>
            </p:nvSpPr>
            <p:spPr bwMode="auto">
              <a:xfrm>
                <a:off x="2751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5" name="Rectangle 122"/>
              <p:cNvSpPr>
                <a:spLocks noChangeArrowheads="1"/>
              </p:cNvSpPr>
              <p:nvPr/>
            </p:nvSpPr>
            <p:spPr bwMode="auto">
              <a:xfrm>
                <a:off x="3336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6" name="Rectangle 123"/>
              <p:cNvSpPr>
                <a:spLocks noChangeArrowheads="1"/>
              </p:cNvSpPr>
              <p:nvPr/>
            </p:nvSpPr>
            <p:spPr bwMode="auto">
              <a:xfrm>
                <a:off x="3921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7" name="Rectangle 124"/>
              <p:cNvSpPr>
                <a:spLocks noChangeArrowheads="1"/>
              </p:cNvSpPr>
              <p:nvPr/>
            </p:nvSpPr>
            <p:spPr bwMode="auto">
              <a:xfrm>
                <a:off x="4550" y="247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8" name="Rectangle 125"/>
              <p:cNvSpPr>
                <a:spLocks noChangeArrowheads="1"/>
              </p:cNvSpPr>
              <p:nvPr/>
            </p:nvSpPr>
            <p:spPr bwMode="auto">
              <a:xfrm>
                <a:off x="5311" y="245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19" name="Rectangle 126"/>
              <p:cNvSpPr>
                <a:spLocks noChangeArrowheads="1"/>
              </p:cNvSpPr>
              <p:nvPr/>
            </p:nvSpPr>
            <p:spPr bwMode="auto">
              <a:xfrm>
                <a:off x="345" y="260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0" name="Rectangle 127"/>
              <p:cNvSpPr>
                <a:spLocks noChangeArrowheads="1"/>
              </p:cNvSpPr>
              <p:nvPr/>
            </p:nvSpPr>
            <p:spPr bwMode="auto">
              <a:xfrm>
                <a:off x="996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1" name="Rectangle 128"/>
              <p:cNvSpPr>
                <a:spLocks noChangeArrowheads="1"/>
              </p:cNvSpPr>
              <p:nvPr/>
            </p:nvSpPr>
            <p:spPr bwMode="auto">
              <a:xfrm>
                <a:off x="1581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2" name="Rectangle 129"/>
              <p:cNvSpPr>
                <a:spLocks noChangeArrowheads="1"/>
              </p:cNvSpPr>
              <p:nvPr/>
            </p:nvSpPr>
            <p:spPr bwMode="auto">
              <a:xfrm>
                <a:off x="2166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3" name="Rectangle 130"/>
              <p:cNvSpPr>
                <a:spLocks noChangeArrowheads="1"/>
              </p:cNvSpPr>
              <p:nvPr/>
            </p:nvSpPr>
            <p:spPr bwMode="auto">
              <a:xfrm>
                <a:off x="2751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4" name="Rectangle 131"/>
              <p:cNvSpPr>
                <a:spLocks noChangeArrowheads="1"/>
              </p:cNvSpPr>
              <p:nvPr/>
            </p:nvSpPr>
            <p:spPr bwMode="auto">
              <a:xfrm>
                <a:off x="3336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5" name="Rectangle 132"/>
              <p:cNvSpPr>
                <a:spLocks noChangeArrowheads="1"/>
              </p:cNvSpPr>
              <p:nvPr/>
            </p:nvSpPr>
            <p:spPr bwMode="auto">
              <a:xfrm>
                <a:off x="3921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6" name="Rectangle 133"/>
              <p:cNvSpPr>
                <a:spLocks noChangeArrowheads="1"/>
              </p:cNvSpPr>
              <p:nvPr/>
            </p:nvSpPr>
            <p:spPr bwMode="auto">
              <a:xfrm>
                <a:off x="4550" y="262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7" name="Rectangle 134"/>
              <p:cNvSpPr>
                <a:spLocks noChangeArrowheads="1"/>
              </p:cNvSpPr>
              <p:nvPr/>
            </p:nvSpPr>
            <p:spPr bwMode="auto">
              <a:xfrm>
                <a:off x="5311" y="2609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8" name="Rectangle 135"/>
              <p:cNvSpPr>
                <a:spLocks noChangeArrowheads="1"/>
              </p:cNvSpPr>
              <p:nvPr/>
            </p:nvSpPr>
            <p:spPr bwMode="auto">
              <a:xfrm>
                <a:off x="375" y="276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29" name="Rectangle 136"/>
              <p:cNvSpPr>
                <a:spLocks noChangeArrowheads="1"/>
              </p:cNvSpPr>
              <p:nvPr/>
            </p:nvSpPr>
            <p:spPr bwMode="auto">
              <a:xfrm>
                <a:off x="996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0" name="Rectangle 137"/>
              <p:cNvSpPr>
                <a:spLocks noChangeArrowheads="1"/>
              </p:cNvSpPr>
              <p:nvPr/>
            </p:nvSpPr>
            <p:spPr bwMode="auto">
              <a:xfrm>
                <a:off x="1581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1" name="Rectangle 138"/>
              <p:cNvSpPr>
                <a:spLocks noChangeArrowheads="1"/>
              </p:cNvSpPr>
              <p:nvPr/>
            </p:nvSpPr>
            <p:spPr bwMode="auto">
              <a:xfrm>
                <a:off x="2166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2" name="Rectangle 139"/>
              <p:cNvSpPr>
                <a:spLocks noChangeArrowheads="1"/>
              </p:cNvSpPr>
              <p:nvPr/>
            </p:nvSpPr>
            <p:spPr bwMode="auto">
              <a:xfrm>
                <a:off x="2751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3" name="Rectangle 140"/>
              <p:cNvSpPr>
                <a:spLocks noChangeArrowheads="1"/>
              </p:cNvSpPr>
              <p:nvPr/>
            </p:nvSpPr>
            <p:spPr bwMode="auto">
              <a:xfrm>
                <a:off x="3336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4" name="Rectangle 141"/>
              <p:cNvSpPr>
                <a:spLocks noChangeArrowheads="1"/>
              </p:cNvSpPr>
              <p:nvPr/>
            </p:nvSpPr>
            <p:spPr bwMode="auto">
              <a:xfrm>
                <a:off x="3921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5" name="Rectangle 142"/>
              <p:cNvSpPr>
                <a:spLocks noChangeArrowheads="1"/>
              </p:cNvSpPr>
              <p:nvPr/>
            </p:nvSpPr>
            <p:spPr bwMode="auto">
              <a:xfrm>
                <a:off x="4550" y="2777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6" name="Rectangle 143"/>
              <p:cNvSpPr>
                <a:spLocks noChangeArrowheads="1"/>
              </p:cNvSpPr>
              <p:nvPr/>
            </p:nvSpPr>
            <p:spPr bwMode="auto">
              <a:xfrm>
                <a:off x="5340" y="276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7" name="Rectangle 144"/>
              <p:cNvSpPr>
                <a:spLocks noChangeArrowheads="1"/>
              </p:cNvSpPr>
              <p:nvPr/>
            </p:nvSpPr>
            <p:spPr bwMode="auto">
              <a:xfrm>
                <a:off x="375" y="291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8" name="Rectangle 145"/>
              <p:cNvSpPr>
                <a:spLocks noChangeArrowheads="1"/>
              </p:cNvSpPr>
              <p:nvPr/>
            </p:nvSpPr>
            <p:spPr bwMode="auto">
              <a:xfrm>
                <a:off x="996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39" name="Rectangle 146"/>
              <p:cNvSpPr>
                <a:spLocks noChangeArrowheads="1"/>
              </p:cNvSpPr>
              <p:nvPr/>
            </p:nvSpPr>
            <p:spPr bwMode="auto">
              <a:xfrm>
                <a:off x="1581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0" name="Rectangle 147"/>
              <p:cNvSpPr>
                <a:spLocks noChangeArrowheads="1"/>
              </p:cNvSpPr>
              <p:nvPr/>
            </p:nvSpPr>
            <p:spPr bwMode="auto">
              <a:xfrm>
                <a:off x="2166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1" name="Rectangle 148"/>
              <p:cNvSpPr>
                <a:spLocks noChangeArrowheads="1"/>
              </p:cNvSpPr>
              <p:nvPr/>
            </p:nvSpPr>
            <p:spPr bwMode="auto">
              <a:xfrm>
                <a:off x="2751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2" name="Rectangle 149"/>
              <p:cNvSpPr>
                <a:spLocks noChangeArrowheads="1"/>
              </p:cNvSpPr>
              <p:nvPr/>
            </p:nvSpPr>
            <p:spPr bwMode="auto">
              <a:xfrm>
                <a:off x="3336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3" name="Rectangle 150"/>
              <p:cNvSpPr>
                <a:spLocks noChangeArrowheads="1"/>
              </p:cNvSpPr>
              <p:nvPr/>
            </p:nvSpPr>
            <p:spPr bwMode="auto">
              <a:xfrm>
                <a:off x="3921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4" name="Rectangle 151"/>
              <p:cNvSpPr>
                <a:spLocks noChangeArrowheads="1"/>
              </p:cNvSpPr>
              <p:nvPr/>
            </p:nvSpPr>
            <p:spPr bwMode="auto">
              <a:xfrm>
                <a:off x="4550" y="293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5" name="Rectangle 152"/>
              <p:cNvSpPr>
                <a:spLocks noChangeArrowheads="1"/>
              </p:cNvSpPr>
              <p:nvPr/>
            </p:nvSpPr>
            <p:spPr bwMode="auto">
              <a:xfrm>
                <a:off x="5340" y="291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6" name="Rectangle 153"/>
              <p:cNvSpPr>
                <a:spLocks noChangeArrowheads="1"/>
              </p:cNvSpPr>
              <p:nvPr/>
            </p:nvSpPr>
            <p:spPr bwMode="auto">
              <a:xfrm>
                <a:off x="375" y="307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7" name="Rectangle 154"/>
              <p:cNvSpPr>
                <a:spLocks noChangeArrowheads="1"/>
              </p:cNvSpPr>
              <p:nvPr/>
            </p:nvSpPr>
            <p:spPr bwMode="auto">
              <a:xfrm>
                <a:off x="996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8" name="Rectangle 155"/>
              <p:cNvSpPr>
                <a:spLocks noChangeArrowheads="1"/>
              </p:cNvSpPr>
              <p:nvPr/>
            </p:nvSpPr>
            <p:spPr bwMode="auto">
              <a:xfrm>
                <a:off x="1581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49" name="Rectangle 156"/>
              <p:cNvSpPr>
                <a:spLocks noChangeArrowheads="1"/>
              </p:cNvSpPr>
              <p:nvPr/>
            </p:nvSpPr>
            <p:spPr bwMode="auto">
              <a:xfrm>
                <a:off x="2166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0" name="Rectangle 157"/>
              <p:cNvSpPr>
                <a:spLocks noChangeArrowheads="1"/>
              </p:cNvSpPr>
              <p:nvPr/>
            </p:nvSpPr>
            <p:spPr bwMode="auto">
              <a:xfrm>
                <a:off x="2751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1" name="Rectangle 158"/>
              <p:cNvSpPr>
                <a:spLocks noChangeArrowheads="1"/>
              </p:cNvSpPr>
              <p:nvPr/>
            </p:nvSpPr>
            <p:spPr bwMode="auto">
              <a:xfrm>
                <a:off x="3336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2" name="Rectangle 159"/>
              <p:cNvSpPr>
                <a:spLocks noChangeArrowheads="1"/>
              </p:cNvSpPr>
              <p:nvPr/>
            </p:nvSpPr>
            <p:spPr bwMode="auto">
              <a:xfrm>
                <a:off x="3921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3" name="Rectangle 160"/>
              <p:cNvSpPr>
                <a:spLocks noChangeArrowheads="1"/>
              </p:cNvSpPr>
              <p:nvPr/>
            </p:nvSpPr>
            <p:spPr bwMode="auto">
              <a:xfrm>
                <a:off x="4550" y="3084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4" name="Rectangle 161"/>
              <p:cNvSpPr>
                <a:spLocks noChangeArrowheads="1"/>
              </p:cNvSpPr>
              <p:nvPr/>
            </p:nvSpPr>
            <p:spPr bwMode="auto">
              <a:xfrm>
                <a:off x="5340" y="307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5" name="Rectangle 162"/>
              <p:cNvSpPr>
                <a:spLocks noChangeArrowheads="1"/>
              </p:cNvSpPr>
              <p:nvPr/>
            </p:nvSpPr>
            <p:spPr bwMode="auto">
              <a:xfrm>
                <a:off x="375" y="322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6" name="Rectangle 163"/>
              <p:cNvSpPr>
                <a:spLocks noChangeArrowheads="1"/>
              </p:cNvSpPr>
              <p:nvPr/>
            </p:nvSpPr>
            <p:spPr bwMode="auto">
              <a:xfrm>
                <a:off x="996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7" name="Rectangle 164"/>
              <p:cNvSpPr>
                <a:spLocks noChangeArrowheads="1"/>
              </p:cNvSpPr>
              <p:nvPr/>
            </p:nvSpPr>
            <p:spPr bwMode="auto">
              <a:xfrm>
                <a:off x="1581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8" name="Rectangle 165"/>
              <p:cNvSpPr>
                <a:spLocks noChangeArrowheads="1"/>
              </p:cNvSpPr>
              <p:nvPr/>
            </p:nvSpPr>
            <p:spPr bwMode="auto">
              <a:xfrm>
                <a:off x="2166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59" name="Rectangle 166"/>
              <p:cNvSpPr>
                <a:spLocks noChangeArrowheads="1"/>
              </p:cNvSpPr>
              <p:nvPr/>
            </p:nvSpPr>
            <p:spPr bwMode="auto">
              <a:xfrm>
                <a:off x="2751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0" name="Rectangle 167"/>
              <p:cNvSpPr>
                <a:spLocks noChangeArrowheads="1"/>
              </p:cNvSpPr>
              <p:nvPr/>
            </p:nvSpPr>
            <p:spPr bwMode="auto">
              <a:xfrm>
                <a:off x="3336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1" name="Rectangle 168"/>
              <p:cNvSpPr>
                <a:spLocks noChangeArrowheads="1"/>
              </p:cNvSpPr>
              <p:nvPr/>
            </p:nvSpPr>
            <p:spPr bwMode="auto">
              <a:xfrm>
                <a:off x="3921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2" name="Rectangle 169"/>
              <p:cNvSpPr>
                <a:spLocks noChangeArrowheads="1"/>
              </p:cNvSpPr>
              <p:nvPr/>
            </p:nvSpPr>
            <p:spPr bwMode="auto">
              <a:xfrm>
                <a:off x="4550" y="323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3" name="Rectangle 170"/>
              <p:cNvSpPr>
                <a:spLocks noChangeArrowheads="1"/>
              </p:cNvSpPr>
              <p:nvPr/>
            </p:nvSpPr>
            <p:spPr bwMode="auto">
              <a:xfrm>
                <a:off x="5340" y="322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4" name="Rectangle 171"/>
              <p:cNvSpPr>
                <a:spLocks noChangeArrowheads="1"/>
              </p:cNvSpPr>
              <p:nvPr/>
            </p:nvSpPr>
            <p:spPr bwMode="auto">
              <a:xfrm>
                <a:off x="375" y="337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5" name="Rectangle 172"/>
              <p:cNvSpPr>
                <a:spLocks noChangeArrowheads="1"/>
              </p:cNvSpPr>
              <p:nvPr/>
            </p:nvSpPr>
            <p:spPr bwMode="auto">
              <a:xfrm>
                <a:off x="996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6" name="Rectangle 173"/>
              <p:cNvSpPr>
                <a:spLocks noChangeArrowheads="1"/>
              </p:cNvSpPr>
              <p:nvPr/>
            </p:nvSpPr>
            <p:spPr bwMode="auto">
              <a:xfrm>
                <a:off x="1581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7" name="Rectangle 174"/>
              <p:cNvSpPr>
                <a:spLocks noChangeArrowheads="1"/>
              </p:cNvSpPr>
              <p:nvPr/>
            </p:nvSpPr>
            <p:spPr bwMode="auto">
              <a:xfrm>
                <a:off x="2166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8" name="Rectangle 175"/>
              <p:cNvSpPr>
                <a:spLocks noChangeArrowheads="1"/>
              </p:cNvSpPr>
              <p:nvPr/>
            </p:nvSpPr>
            <p:spPr bwMode="auto">
              <a:xfrm>
                <a:off x="2751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69" name="Rectangle 176"/>
              <p:cNvSpPr>
                <a:spLocks noChangeArrowheads="1"/>
              </p:cNvSpPr>
              <p:nvPr/>
            </p:nvSpPr>
            <p:spPr bwMode="auto">
              <a:xfrm>
                <a:off x="3336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0" name="Rectangle 177"/>
              <p:cNvSpPr>
                <a:spLocks noChangeArrowheads="1"/>
              </p:cNvSpPr>
              <p:nvPr/>
            </p:nvSpPr>
            <p:spPr bwMode="auto">
              <a:xfrm>
                <a:off x="3921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1" name="Rectangle 178"/>
              <p:cNvSpPr>
                <a:spLocks noChangeArrowheads="1"/>
              </p:cNvSpPr>
              <p:nvPr/>
            </p:nvSpPr>
            <p:spPr bwMode="auto">
              <a:xfrm>
                <a:off x="4550" y="339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2" name="Rectangle 179"/>
              <p:cNvSpPr>
                <a:spLocks noChangeArrowheads="1"/>
              </p:cNvSpPr>
              <p:nvPr/>
            </p:nvSpPr>
            <p:spPr bwMode="auto">
              <a:xfrm>
                <a:off x="5340" y="337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3" name="Rectangle 180"/>
              <p:cNvSpPr>
                <a:spLocks noChangeArrowheads="1"/>
              </p:cNvSpPr>
              <p:nvPr/>
            </p:nvSpPr>
            <p:spPr bwMode="auto">
              <a:xfrm>
                <a:off x="375" y="353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4" name="Rectangle 181"/>
              <p:cNvSpPr>
                <a:spLocks noChangeArrowheads="1"/>
              </p:cNvSpPr>
              <p:nvPr/>
            </p:nvSpPr>
            <p:spPr bwMode="auto">
              <a:xfrm>
                <a:off x="996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13,8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5" name="Rectangle 182"/>
              <p:cNvSpPr>
                <a:spLocks noChangeArrowheads="1"/>
              </p:cNvSpPr>
              <p:nvPr/>
            </p:nvSpPr>
            <p:spPr bwMode="auto">
              <a:xfrm>
                <a:off x="1581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6" name="Rectangle 183"/>
              <p:cNvSpPr>
                <a:spLocks noChangeArrowheads="1"/>
              </p:cNvSpPr>
              <p:nvPr/>
            </p:nvSpPr>
            <p:spPr bwMode="auto">
              <a:xfrm>
                <a:off x="2166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7" name="Rectangle 184"/>
              <p:cNvSpPr>
                <a:spLocks noChangeArrowheads="1"/>
              </p:cNvSpPr>
              <p:nvPr/>
            </p:nvSpPr>
            <p:spPr bwMode="auto">
              <a:xfrm>
                <a:off x="2751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8" name="Rectangle 185"/>
              <p:cNvSpPr>
                <a:spLocks noChangeArrowheads="1"/>
              </p:cNvSpPr>
              <p:nvPr/>
            </p:nvSpPr>
            <p:spPr bwMode="auto">
              <a:xfrm>
                <a:off x="3336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79" name="Rectangle 186"/>
              <p:cNvSpPr>
                <a:spLocks noChangeArrowheads="1"/>
              </p:cNvSpPr>
              <p:nvPr/>
            </p:nvSpPr>
            <p:spPr bwMode="auto">
              <a:xfrm>
                <a:off x="3921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0" name="Rectangle 187"/>
              <p:cNvSpPr>
                <a:spLocks noChangeArrowheads="1"/>
              </p:cNvSpPr>
              <p:nvPr/>
            </p:nvSpPr>
            <p:spPr bwMode="auto">
              <a:xfrm>
                <a:off x="4550" y="354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1" name="Rectangle 188"/>
              <p:cNvSpPr>
                <a:spLocks noChangeArrowheads="1"/>
              </p:cNvSpPr>
              <p:nvPr/>
            </p:nvSpPr>
            <p:spPr bwMode="auto">
              <a:xfrm>
                <a:off x="5340" y="353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2" name="Rectangle 189"/>
              <p:cNvSpPr>
                <a:spLocks noChangeArrowheads="1"/>
              </p:cNvSpPr>
              <p:nvPr/>
            </p:nvSpPr>
            <p:spPr bwMode="auto">
              <a:xfrm>
                <a:off x="375" y="3691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3" name="Rectangle 190"/>
              <p:cNvSpPr>
                <a:spLocks noChangeArrowheads="1"/>
              </p:cNvSpPr>
              <p:nvPr/>
            </p:nvSpPr>
            <p:spPr bwMode="auto">
              <a:xfrm>
                <a:off x="996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4" name="Rectangle 191"/>
              <p:cNvSpPr>
                <a:spLocks noChangeArrowheads="1"/>
              </p:cNvSpPr>
              <p:nvPr/>
            </p:nvSpPr>
            <p:spPr bwMode="auto">
              <a:xfrm>
                <a:off x="1581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5" name="Rectangle 192"/>
              <p:cNvSpPr>
                <a:spLocks noChangeArrowheads="1"/>
              </p:cNvSpPr>
              <p:nvPr/>
            </p:nvSpPr>
            <p:spPr bwMode="auto">
              <a:xfrm>
                <a:off x="2166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6" name="Rectangle 193"/>
              <p:cNvSpPr>
                <a:spLocks noChangeArrowheads="1"/>
              </p:cNvSpPr>
              <p:nvPr/>
            </p:nvSpPr>
            <p:spPr bwMode="auto">
              <a:xfrm>
                <a:off x="2751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7" name="Rectangle 194"/>
              <p:cNvSpPr>
                <a:spLocks noChangeArrowheads="1"/>
              </p:cNvSpPr>
              <p:nvPr/>
            </p:nvSpPr>
            <p:spPr bwMode="auto">
              <a:xfrm>
                <a:off x="3336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8" name="Rectangle 195"/>
              <p:cNvSpPr>
                <a:spLocks noChangeArrowheads="1"/>
              </p:cNvSpPr>
              <p:nvPr/>
            </p:nvSpPr>
            <p:spPr bwMode="auto">
              <a:xfrm>
                <a:off x="3921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89" name="Rectangle 196"/>
              <p:cNvSpPr>
                <a:spLocks noChangeArrowheads="1"/>
              </p:cNvSpPr>
              <p:nvPr/>
            </p:nvSpPr>
            <p:spPr bwMode="auto">
              <a:xfrm>
                <a:off x="4550" y="370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0" name="Rectangle 197"/>
              <p:cNvSpPr>
                <a:spLocks noChangeArrowheads="1"/>
              </p:cNvSpPr>
              <p:nvPr/>
            </p:nvSpPr>
            <p:spPr bwMode="auto">
              <a:xfrm>
                <a:off x="5340" y="3691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1" name="Rectangle 198"/>
              <p:cNvSpPr>
                <a:spLocks noChangeArrowheads="1"/>
              </p:cNvSpPr>
              <p:nvPr/>
            </p:nvSpPr>
            <p:spPr bwMode="auto">
              <a:xfrm>
                <a:off x="375" y="3845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2" name="Rectangle 199"/>
              <p:cNvSpPr>
                <a:spLocks noChangeArrowheads="1"/>
              </p:cNvSpPr>
              <p:nvPr/>
            </p:nvSpPr>
            <p:spPr bwMode="auto">
              <a:xfrm>
                <a:off x="996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3" name="Rectangle 200"/>
              <p:cNvSpPr>
                <a:spLocks noChangeArrowheads="1"/>
              </p:cNvSpPr>
              <p:nvPr/>
            </p:nvSpPr>
            <p:spPr bwMode="auto">
              <a:xfrm>
                <a:off x="1581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4" name="Rectangle 201"/>
              <p:cNvSpPr>
                <a:spLocks noChangeArrowheads="1"/>
              </p:cNvSpPr>
              <p:nvPr/>
            </p:nvSpPr>
            <p:spPr bwMode="auto">
              <a:xfrm>
                <a:off x="2166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5" name="Rectangle 202"/>
              <p:cNvSpPr>
                <a:spLocks noChangeArrowheads="1"/>
              </p:cNvSpPr>
              <p:nvPr/>
            </p:nvSpPr>
            <p:spPr bwMode="auto">
              <a:xfrm>
                <a:off x="2751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6" name="Rectangle 203"/>
              <p:cNvSpPr>
                <a:spLocks noChangeArrowheads="1"/>
              </p:cNvSpPr>
              <p:nvPr/>
            </p:nvSpPr>
            <p:spPr bwMode="auto">
              <a:xfrm>
                <a:off x="3336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597" name="Rectangle 204"/>
              <p:cNvSpPr>
                <a:spLocks noChangeArrowheads="1"/>
              </p:cNvSpPr>
              <p:nvPr/>
            </p:nvSpPr>
            <p:spPr bwMode="auto">
              <a:xfrm>
                <a:off x="3921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</p:grpSp>
        <p:grpSp>
          <p:nvGrpSpPr>
            <p:cNvPr id="176133" name="Group 406"/>
            <p:cNvGrpSpPr>
              <a:grpSpLocks/>
            </p:cNvGrpSpPr>
            <p:nvPr/>
          </p:nvGrpSpPr>
          <p:grpSpPr bwMode="auto">
            <a:xfrm>
              <a:off x="2" y="730"/>
              <a:ext cx="5762" cy="3597"/>
              <a:chOff x="2" y="730"/>
              <a:chExt cx="5762" cy="3597"/>
            </a:xfrm>
          </p:grpSpPr>
          <p:sp>
            <p:nvSpPr>
              <p:cNvPr id="176198" name="Rectangle 206"/>
              <p:cNvSpPr>
                <a:spLocks noChangeArrowheads="1"/>
              </p:cNvSpPr>
              <p:nvPr/>
            </p:nvSpPr>
            <p:spPr bwMode="auto">
              <a:xfrm>
                <a:off x="4550" y="385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199" name="Rectangle 207"/>
              <p:cNvSpPr>
                <a:spLocks noChangeArrowheads="1"/>
              </p:cNvSpPr>
              <p:nvPr/>
            </p:nvSpPr>
            <p:spPr bwMode="auto">
              <a:xfrm>
                <a:off x="5340" y="3845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0" name="Rectangle 208"/>
              <p:cNvSpPr>
                <a:spLocks noChangeArrowheads="1"/>
              </p:cNvSpPr>
              <p:nvPr/>
            </p:nvSpPr>
            <p:spPr bwMode="auto">
              <a:xfrm>
                <a:off x="375" y="400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1" name="Rectangle 209"/>
              <p:cNvSpPr>
                <a:spLocks noChangeArrowheads="1"/>
              </p:cNvSpPr>
              <p:nvPr/>
            </p:nvSpPr>
            <p:spPr bwMode="auto">
              <a:xfrm>
                <a:off x="996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2" name="Rectangle 210"/>
              <p:cNvSpPr>
                <a:spLocks noChangeArrowheads="1"/>
              </p:cNvSpPr>
              <p:nvPr/>
            </p:nvSpPr>
            <p:spPr bwMode="auto">
              <a:xfrm>
                <a:off x="1581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3" name="Rectangle 211"/>
              <p:cNvSpPr>
                <a:spLocks noChangeArrowheads="1"/>
              </p:cNvSpPr>
              <p:nvPr/>
            </p:nvSpPr>
            <p:spPr bwMode="auto">
              <a:xfrm>
                <a:off x="2166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4" name="Rectangle 212"/>
              <p:cNvSpPr>
                <a:spLocks noChangeArrowheads="1"/>
              </p:cNvSpPr>
              <p:nvPr/>
            </p:nvSpPr>
            <p:spPr bwMode="auto">
              <a:xfrm>
                <a:off x="2751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5" name="Rectangle 213"/>
              <p:cNvSpPr>
                <a:spLocks noChangeArrowheads="1"/>
              </p:cNvSpPr>
              <p:nvPr/>
            </p:nvSpPr>
            <p:spPr bwMode="auto">
              <a:xfrm>
                <a:off x="3336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6" name="Rectangle 214"/>
              <p:cNvSpPr>
                <a:spLocks noChangeArrowheads="1"/>
              </p:cNvSpPr>
              <p:nvPr/>
            </p:nvSpPr>
            <p:spPr bwMode="auto">
              <a:xfrm>
                <a:off x="3921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7" name="Rectangle 215"/>
              <p:cNvSpPr>
                <a:spLocks noChangeArrowheads="1"/>
              </p:cNvSpPr>
              <p:nvPr/>
            </p:nvSpPr>
            <p:spPr bwMode="auto">
              <a:xfrm>
                <a:off x="4550" y="402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8" name="Rectangle 216"/>
              <p:cNvSpPr>
                <a:spLocks noChangeArrowheads="1"/>
              </p:cNvSpPr>
              <p:nvPr/>
            </p:nvSpPr>
            <p:spPr bwMode="auto">
              <a:xfrm>
                <a:off x="5340" y="400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09" name="Rectangle 217"/>
              <p:cNvSpPr>
                <a:spLocks noChangeArrowheads="1"/>
              </p:cNvSpPr>
              <p:nvPr/>
            </p:nvSpPr>
            <p:spPr bwMode="auto">
              <a:xfrm>
                <a:off x="375" y="416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0" name="Rectangle 218"/>
              <p:cNvSpPr>
                <a:spLocks noChangeArrowheads="1"/>
              </p:cNvSpPr>
              <p:nvPr/>
            </p:nvSpPr>
            <p:spPr bwMode="auto">
              <a:xfrm>
                <a:off x="996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1" name="Rectangle 219"/>
              <p:cNvSpPr>
                <a:spLocks noChangeArrowheads="1"/>
              </p:cNvSpPr>
              <p:nvPr/>
            </p:nvSpPr>
            <p:spPr bwMode="auto">
              <a:xfrm>
                <a:off x="1581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2" name="Rectangle 220"/>
              <p:cNvSpPr>
                <a:spLocks noChangeArrowheads="1"/>
              </p:cNvSpPr>
              <p:nvPr/>
            </p:nvSpPr>
            <p:spPr bwMode="auto">
              <a:xfrm>
                <a:off x="2166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12,9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3" name="Rectangle 221"/>
              <p:cNvSpPr>
                <a:spLocks noChangeArrowheads="1"/>
              </p:cNvSpPr>
              <p:nvPr/>
            </p:nvSpPr>
            <p:spPr bwMode="auto">
              <a:xfrm>
                <a:off x="2751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4" name="Rectangle 222"/>
              <p:cNvSpPr>
                <a:spLocks noChangeArrowheads="1"/>
              </p:cNvSpPr>
              <p:nvPr/>
            </p:nvSpPr>
            <p:spPr bwMode="auto">
              <a:xfrm>
                <a:off x="3336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5" name="Rectangle 223"/>
              <p:cNvSpPr>
                <a:spLocks noChangeArrowheads="1"/>
              </p:cNvSpPr>
              <p:nvPr/>
            </p:nvSpPr>
            <p:spPr bwMode="auto">
              <a:xfrm>
                <a:off x="3921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6" name="Rectangle 224"/>
              <p:cNvSpPr>
                <a:spLocks noChangeArrowheads="1"/>
              </p:cNvSpPr>
              <p:nvPr/>
            </p:nvSpPr>
            <p:spPr bwMode="auto">
              <a:xfrm>
                <a:off x="4550" y="418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7" name="Rectangle 225"/>
              <p:cNvSpPr>
                <a:spLocks noChangeArrowheads="1"/>
              </p:cNvSpPr>
              <p:nvPr/>
            </p:nvSpPr>
            <p:spPr bwMode="auto">
              <a:xfrm>
                <a:off x="5340" y="416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8" name="Rectangle 226"/>
              <p:cNvSpPr>
                <a:spLocks noChangeArrowheads="1"/>
              </p:cNvSpPr>
              <p:nvPr/>
            </p:nvSpPr>
            <p:spPr bwMode="auto">
              <a:xfrm>
                <a:off x="1640" y="752"/>
                <a:ext cx="174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VAMEVAL MAS DEFENDERS (km/h)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6219" name="Line 227"/>
              <p:cNvSpPr>
                <a:spLocks noChangeShapeType="1"/>
              </p:cNvSpPr>
              <p:nvPr/>
            </p:nvSpPr>
            <p:spPr bwMode="auto">
              <a:xfrm flipV="1">
                <a:off x="9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20" name="Rectangle 228"/>
              <p:cNvSpPr>
                <a:spLocks noChangeArrowheads="1"/>
              </p:cNvSpPr>
              <p:nvPr/>
            </p:nvSpPr>
            <p:spPr bwMode="auto">
              <a:xfrm>
                <a:off x="9" y="73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21" name="Line 229"/>
              <p:cNvSpPr>
                <a:spLocks noChangeShapeType="1"/>
              </p:cNvSpPr>
              <p:nvPr/>
            </p:nvSpPr>
            <p:spPr bwMode="auto">
              <a:xfrm flipV="1">
                <a:off x="791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22" name="Rectangle 230"/>
              <p:cNvSpPr>
                <a:spLocks noChangeArrowheads="1"/>
              </p:cNvSpPr>
              <p:nvPr/>
            </p:nvSpPr>
            <p:spPr bwMode="auto">
              <a:xfrm>
                <a:off x="791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23" name="Line 231"/>
              <p:cNvSpPr>
                <a:spLocks noChangeShapeType="1"/>
              </p:cNvSpPr>
              <p:nvPr/>
            </p:nvSpPr>
            <p:spPr bwMode="auto">
              <a:xfrm flipV="1">
                <a:off x="4301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24" name="Rectangle 232"/>
              <p:cNvSpPr>
                <a:spLocks noChangeArrowheads="1"/>
              </p:cNvSpPr>
              <p:nvPr/>
            </p:nvSpPr>
            <p:spPr bwMode="auto">
              <a:xfrm>
                <a:off x="4301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25" name="Line 233"/>
              <p:cNvSpPr>
                <a:spLocks noChangeShapeType="1"/>
              </p:cNvSpPr>
              <p:nvPr/>
            </p:nvSpPr>
            <p:spPr bwMode="auto">
              <a:xfrm flipV="1">
                <a:off x="4974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26" name="Rectangle 234"/>
              <p:cNvSpPr>
                <a:spLocks noChangeArrowheads="1"/>
              </p:cNvSpPr>
              <p:nvPr/>
            </p:nvSpPr>
            <p:spPr bwMode="auto">
              <a:xfrm>
                <a:off x="4974" y="73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27" name="Rectangle 235"/>
              <p:cNvSpPr>
                <a:spLocks noChangeArrowheads="1"/>
              </p:cNvSpPr>
              <p:nvPr/>
            </p:nvSpPr>
            <p:spPr bwMode="auto">
              <a:xfrm>
                <a:off x="16" y="730"/>
                <a:ext cx="5748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28" name="Line 236"/>
              <p:cNvSpPr>
                <a:spLocks noChangeShapeType="1"/>
              </p:cNvSpPr>
              <p:nvPr/>
            </p:nvSpPr>
            <p:spPr bwMode="auto">
              <a:xfrm flipV="1">
                <a:off x="5757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29" name="Rectangle 237"/>
              <p:cNvSpPr>
                <a:spLocks noChangeArrowheads="1"/>
              </p:cNvSpPr>
              <p:nvPr/>
            </p:nvSpPr>
            <p:spPr bwMode="auto">
              <a:xfrm>
                <a:off x="5757" y="73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30" name="Line 238"/>
              <p:cNvSpPr>
                <a:spLocks noChangeShapeType="1"/>
              </p:cNvSpPr>
              <p:nvPr/>
            </p:nvSpPr>
            <p:spPr bwMode="auto">
              <a:xfrm flipV="1">
                <a:off x="1376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31" name="Rectangle 239"/>
              <p:cNvSpPr>
                <a:spLocks noChangeArrowheads="1"/>
              </p:cNvSpPr>
              <p:nvPr/>
            </p:nvSpPr>
            <p:spPr bwMode="auto">
              <a:xfrm>
                <a:off x="1376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32" name="Line 240"/>
              <p:cNvSpPr>
                <a:spLocks noChangeShapeType="1"/>
              </p:cNvSpPr>
              <p:nvPr/>
            </p:nvSpPr>
            <p:spPr bwMode="auto">
              <a:xfrm flipV="1">
                <a:off x="1961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33" name="Rectangle 241"/>
              <p:cNvSpPr>
                <a:spLocks noChangeArrowheads="1"/>
              </p:cNvSpPr>
              <p:nvPr/>
            </p:nvSpPr>
            <p:spPr bwMode="auto">
              <a:xfrm>
                <a:off x="1961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34" name="Line 242"/>
              <p:cNvSpPr>
                <a:spLocks noChangeShapeType="1"/>
              </p:cNvSpPr>
              <p:nvPr/>
            </p:nvSpPr>
            <p:spPr bwMode="auto">
              <a:xfrm flipV="1">
                <a:off x="2546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35" name="Rectangle 243"/>
              <p:cNvSpPr>
                <a:spLocks noChangeArrowheads="1"/>
              </p:cNvSpPr>
              <p:nvPr/>
            </p:nvSpPr>
            <p:spPr bwMode="auto">
              <a:xfrm>
                <a:off x="2546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36" name="Line 244"/>
              <p:cNvSpPr>
                <a:spLocks noChangeShapeType="1"/>
              </p:cNvSpPr>
              <p:nvPr/>
            </p:nvSpPr>
            <p:spPr bwMode="auto">
              <a:xfrm flipV="1">
                <a:off x="3131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37" name="Rectangle 245"/>
              <p:cNvSpPr>
                <a:spLocks noChangeArrowheads="1"/>
              </p:cNvSpPr>
              <p:nvPr/>
            </p:nvSpPr>
            <p:spPr bwMode="auto">
              <a:xfrm>
                <a:off x="3131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38" name="Line 246"/>
              <p:cNvSpPr>
                <a:spLocks noChangeShapeType="1"/>
              </p:cNvSpPr>
              <p:nvPr/>
            </p:nvSpPr>
            <p:spPr bwMode="auto">
              <a:xfrm flipV="1">
                <a:off x="3716" y="7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39" name="Rectangle 247"/>
              <p:cNvSpPr>
                <a:spLocks noChangeArrowheads="1"/>
              </p:cNvSpPr>
              <p:nvPr/>
            </p:nvSpPr>
            <p:spPr bwMode="auto">
              <a:xfrm>
                <a:off x="3716" y="73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0" name="Line 248"/>
              <p:cNvSpPr>
                <a:spLocks noChangeShapeType="1"/>
              </p:cNvSpPr>
              <p:nvPr/>
            </p:nvSpPr>
            <p:spPr bwMode="auto">
              <a:xfrm>
                <a:off x="4301" y="744"/>
                <a:ext cx="0" cy="14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41" name="Rectangle 249"/>
              <p:cNvSpPr>
                <a:spLocks noChangeArrowheads="1"/>
              </p:cNvSpPr>
              <p:nvPr/>
            </p:nvSpPr>
            <p:spPr bwMode="auto">
              <a:xfrm>
                <a:off x="4301" y="744"/>
                <a:ext cx="8" cy="14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2" name="Rectangle 250"/>
              <p:cNvSpPr>
                <a:spLocks noChangeArrowheads="1"/>
              </p:cNvSpPr>
              <p:nvPr/>
            </p:nvSpPr>
            <p:spPr bwMode="auto">
              <a:xfrm>
                <a:off x="16" y="891"/>
                <a:ext cx="5748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3" name="Line 251"/>
              <p:cNvSpPr>
                <a:spLocks noChangeShapeType="1"/>
              </p:cNvSpPr>
              <p:nvPr/>
            </p:nvSpPr>
            <p:spPr bwMode="auto">
              <a:xfrm>
                <a:off x="1376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44" name="Rectangle 252"/>
              <p:cNvSpPr>
                <a:spLocks noChangeArrowheads="1"/>
              </p:cNvSpPr>
              <p:nvPr/>
            </p:nvSpPr>
            <p:spPr bwMode="auto">
              <a:xfrm>
                <a:off x="1376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5" name="Line 253"/>
              <p:cNvSpPr>
                <a:spLocks noChangeShapeType="1"/>
              </p:cNvSpPr>
              <p:nvPr/>
            </p:nvSpPr>
            <p:spPr bwMode="auto">
              <a:xfrm>
                <a:off x="1961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46" name="Rectangle 254"/>
              <p:cNvSpPr>
                <a:spLocks noChangeArrowheads="1"/>
              </p:cNvSpPr>
              <p:nvPr/>
            </p:nvSpPr>
            <p:spPr bwMode="auto">
              <a:xfrm>
                <a:off x="1961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7" name="Line 255"/>
              <p:cNvSpPr>
                <a:spLocks noChangeShapeType="1"/>
              </p:cNvSpPr>
              <p:nvPr/>
            </p:nvSpPr>
            <p:spPr bwMode="auto">
              <a:xfrm>
                <a:off x="2546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48" name="Rectangle 256"/>
              <p:cNvSpPr>
                <a:spLocks noChangeArrowheads="1"/>
              </p:cNvSpPr>
              <p:nvPr/>
            </p:nvSpPr>
            <p:spPr bwMode="auto">
              <a:xfrm>
                <a:off x="2546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49" name="Line 257"/>
              <p:cNvSpPr>
                <a:spLocks noChangeShapeType="1"/>
              </p:cNvSpPr>
              <p:nvPr/>
            </p:nvSpPr>
            <p:spPr bwMode="auto">
              <a:xfrm>
                <a:off x="3131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50" name="Rectangle 258"/>
              <p:cNvSpPr>
                <a:spLocks noChangeArrowheads="1"/>
              </p:cNvSpPr>
              <p:nvPr/>
            </p:nvSpPr>
            <p:spPr bwMode="auto">
              <a:xfrm>
                <a:off x="3131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51" name="Line 259"/>
              <p:cNvSpPr>
                <a:spLocks noChangeShapeType="1"/>
              </p:cNvSpPr>
              <p:nvPr/>
            </p:nvSpPr>
            <p:spPr bwMode="auto">
              <a:xfrm>
                <a:off x="3716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52" name="Rectangle 260"/>
              <p:cNvSpPr>
                <a:spLocks noChangeArrowheads="1"/>
              </p:cNvSpPr>
              <p:nvPr/>
            </p:nvSpPr>
            <p:spPr bwMode="auto">
              <a:xfrm>
                <a:off x="3716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53" name="Line 261"/>
              <p:cNvSpPr>
                <a:spLocks noChangeShapeType="1"/>
              </p:cNvSpPr>
              <p:nvPr/>
            </p:nvSpPr>
            <p:spPr bwMode="auto">
              <a:xfrm>
                <a:off x="4301" y="905"/>
                <a:ext cx="0" cy="1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54" name="Rectangle 262"/>
              <p:cNvSpPr>
                <a:spLocks noChangeArrowheads="1"/>
              </p:cNvSpPr>
              <p:nvPr/>
            </p:nvSpPr>
            <p:spPr bwMode="auto">
              <a:xfrm>
                <a:off x="4301" y="905"/>
                <a:ext cx="8" cy="14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55" name="Rectangle 263"/>
              <p:cNvSpPr>
                <a:spLocks noChangeArrowheads="1"/>
              </p:cNvSpPr>
              <p:nvPr/>
            </p:nvSpPr>
            <p:spPr bwMode="auto">
              <a:xfrm>
                <a:off x="16" y="1051"/>
                <a:ext cx="5748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56" name="Line 264"/>
              <p:cNvSpPr>
                <a:spLocks noChangeShapeType="1"/>
              </p:cNvSpPr>
              <p:nvPr/>
            </p:nvSpPr>
            <p:spPr bwMode="auto">
              <a:xfrm>
                <a:off x="16" y="1212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57" name="Rectangle 265"/>
              <p:cNvSpPr>
                <a:spLocks noChangeArrowheads="1"/>
              </p:cNvSpPr>
              <p:nvPr/>
            </p:nvSpPr>
            <p:spPr bwMode="auto">
              <a:xfrm>
                <a:off x="16" y="1212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58" name="Line 266"/>
              <p:cNvSpPr>
                <a:spLocks noChangeShapeType="1"/>
              </p:cNvSpPr>
              <p:nvPr/>
            </p:nvSpPr>
            <p:spPr bwMode="auto">
              <a:xfrm>
                <a:off x="799" y="1212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59" name="Rectangle 267"/>
              <p:cNvSpPr>
                <a:spLocks noChangeArrowheads="1"/>
              </p:cNvSpPr>
              <p:nvPr/>
            </p:nvSpPr>
            <p:spPr bwMode="auto">
              <a:xfrm>
                <a:off x="799" y="1212"/>
                <a:ext cx="41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60" name="Line 268"/>
              <p:cNvSpPr>
                <a:spLocks noChangeShapeType="1"/>
              </p:cNvSpPr>
              <p:nvPr/>
            </p:nvSpPr>
            <p:spPr bwMode="auto">
              <a:xfrm>
                <a:off x="4981" y="1212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61" name="Rectangle 269"/>
              <p:cNvSpPr>
                <a:spLocks noChangeArrowheads="1"/>
              </p:cNvSpPr>
              <p:nvPr/>
            </p:nvSpPr>
            <p:spPr bwMode="auto">
              <a:xfrm>
                <a:off x="4981" y="1212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62" name="Line 270"/>
              <p:cNvSpPr>
                <a:spLocks noChangeShapeType="1"/>
              </p:cNvSpPr>
              <p:nvPr/>
            </p:nvSpPr>
            <p:spPr bwMode="auto">
              <a:xfrm>
                <a:off x="16" y="1366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63" name="Rectangle 271"/>
              <p:cNvSpPr>
                <a:spLocks noChangeArrowheads="1"/>
              </p:cNvSpPr>
              <p:nvPr/>
            </p:nvSpPr>
            <p:spPr bwMode="auto">
              <a:xfrm>
                <a:off x="16" y="1366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64" name="Line 272"/>
              <p:cNvSpPr>
                <a:spLocks noChangeShapeType="1"/>
              </p:cNvSpPr>
              <p:nvPr/>
            </p:nvSpPr>
            <p:spPr bwMode="auto">
              <a:xfrm>
                <a:off x="799" y="1366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65" name="Rectangle 273"/>
              <p:cNvSpPr>
                <a:spLocks noChangeArrowheads="1"/>
              </p:cNvSpPr>
              <p:nvPr/>
            </p:nvSpPr>
            <p:spPr bwMode="auto">
              <a:xfrm>
                <a:off x="799" y="1366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66" name="Line 274"/>
              <p:cNvSpPr>
                <a:spLocks noChangeShapeType="1"/>
              </p:cNvSpPr>
              <p:nvPr/>
            </p:nvSpPr>
            <p:spPr bwMode="auto">
              <a:xfrm>
                <a:off x="4981" y="1366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67" name="Rectangle 275"/>
              <p:cNvSpPr>
                <a:spLocks noChangeArrowheads="1"/>
              </p:cNvSpPr>
              <p:nvPr/>
            </p:nvSpPr>
            <p:spPr bwMode="auto">
              <a:xfrm>
                <a:off x="4981" y="1366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68" name="Line 276"/>
              <p:cNvSpPr>
                <a:spLocks noChangeShapeType="1"/>
              </p:cNvSpPr>
              <p:nvPr/>
            </p:nvSpPr>
            <p:spPr bwMode="auto">
              <a:xfrm>
                <a:off x="16" y="1519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69" name="Rectangle 277"/>
              <p:cNvSpPr>
                <a:spLocks noChangeArrowheads="1"/>
              </p:cNvSpPr>
              <p:nvPr/>
            </p:nvSpPr>
            <p:spPr bwMode="auto">
              <a:xfrm>
                <a:off x="16" y="1519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70" name="Line 278"/>
              <p:cNvSpPr>
                <a:spLocks noChangeShapeType="1"/>
              </p:cNvSpPr>
              <p:nvPr/>
            </p:nvSpPr>
            <p:spPr bwMode="auto">
              <a:xfrm>
                <a:off x="799" y="1519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71" name="Rectangle 279"/>
              <p:cNvSpPr>
                <a:spLocks noChangeArrowheads="1"/>
              </p:cNvSpPr>
              <p:nvPr/>
            </p:nvSpPr>
            <p:spPr bwMode="auto">
              <a:xfrm>
                <a:off x="799" y="1519"/>
                <a:ext cx="41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72" name="Line 280"/>
              <p:cNvSpPr>
                <a:spLocks noChangeShapeType="1"/>
              </p:cNvSpPr>
              <p:nvPr/>
            </p:nvSpPr>
            <p:spPr bwMode="auto">
              <a:xfrm>
                <a:off x="4981" y="1519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73" name="Rectangle 281"/>
              <p:cNvSpPr>
                <a:spLocks noChangeArrowheads="1"/>
              </p:cNvSpPr>
              <p:nvPr/>
            </p:nvSpPr>
            <p:spPr bwMode="auto">
              <a:xfrm>
                <a:off x="4981" y="1519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74" name="Line 282"/>
              <p:cNvSpPr>
                <a:spLocks noChangeShapeType="1"/>
              </p:cNvSpPr>
              <p:nvPr/>
            </p:nvSpPr>
            <p:spPr bwMode="auto">
              <a:xfrm>
                <a:off x="16" y="1673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75" name="Rectangle 283"/>
              <p:cNvSpPr>
                <a:spLocks noChangeArrowheads="1"/>
              </p:cNvSpPr>
              <p:nvPr/>
            </p:nvSpPr>
            <p:spPr bwMode="auto">
              <a:xfrm>
                <a:off x="16" y="1673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76" name="Line 284"/>
              <p:cNvSpPr>
                <a:spLocks noChangeShapeType="1"/>
              </p:cNvSpPr>
              <p:nvPr/>
            </p:nvSpPr>
            <p:spPr bwMode="auto">
              <a:xfrm>
                <a:off x="799" y="1673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77" name="Rectangle 285"/>
              <p:cNvSpPr>
                <a:spLocks noChangeArrowheads="1"/>
              </p:cNvSpPr>
              <p:nvPr/>
            </p:nvSpPr>
            <p:spPr bwMode="auto">
              <a:xfrm>
                <a:off x="799" y="1673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78" name="Line 286"/>
              <p:cNvSpPr>
                <a:spLocks noChangeShapeType="1"/>
              </p:cNvSpPr>
              <p:nvPr/>
            </p:nvSpPr>
            <p:spPr bwMode="auto">
              <a:xfrm>
                <a:off x="4981" y="1673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79" name="Rectangle 287"/>
              <p:cNvSpPr>
                <a:spLocks noChangeArrowheads="1"/>
              </p:cNvSpPr>
              <p:nvPr/>
            </p:nvSpPr>
            <p:spPr bwMode="auto">
              <a:xfrm>
                <a:off x="4981" y="1673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80" name="Line 288"/>
              <p:cNvSpPr>
                <a:spLocks noChangeShapeType="1"/>
              </p:cNvSpPr>
              <p:nvPr/>
            </p:nvSpPr>
            <p:spPr bwMode="auto">
              <a:xfrm>
                <a:off x="16" y="182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81" name="Rectangle 289"/>
              <p:cNvSpPr>
                <a:spLocks noChangeArrowheads="1"/>
              </p:cNvSpPr>
              <p:nvPr/>
            </p:nvSpPr>
            <p:spPr bwMode="auto">
              <a:xfrm>
                <a:off x="16" y="1827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82" name="Line 290"/>
              <p:cNvSpPr>
                <a:spLocks noChangeShapeType="1"/>
              </p:cNvSpPr>
              <p:nvPr/>
            </p:nvSpPr>
            <p:spPr bwMode="auto">
              <a:xfrm>
                <a:off x="799" y="1827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83" name="Rectangle 291"/>
              <p:cNvSpPr>
                <a:spLocks noChangeArrowheads="1"/>
              </p:cNvSpPr>
              <p:nvPr/>
            </p:nvSpPr>
            <p:spPr bwMode="auto">
              <a:xfrm>
                <a:off x="799" y="1827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84" name="Line 292"/>
              <p:cNvSpPr>
                <a:spLocks noChangeShapeType="1"/>
              </p:cNvSpPr>
              <p:nvPr/>
            </p:nvSpPr>
            <p:spPr bwMode="auto">
              <a:xfrm>
                <a:off x="4981" y="182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85" name="Rectangle 293"/>
              <p:cNvSpPr>
                <a:spLocks noChangeArrowheads="1"/>
              </p:cNvSpPr>
              <p:nvPr/>
            </p:nvSpPr>
            <p:spPr bwMode="auto">
              <a:xfrm>
                <a:off x="4981" y="1827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86" name="Line 294"/>
              <p:cNvSpPr>
                <a:spLocks noChangeShapeType="1"/>
              </p:cNvSpPr>
              <p:nvPr/>
            </p:nvSpPr>
            <p:spPr bwMode="auto">
              <a:xfrm>
                <a:off x="16" y="1980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87" name="Rectangle 295"/>
              <p:cNvSpPr>
                <a:spLocks noChangeArrowheads="1"/>
              </p:cNvSpPr>
              <p:nvPr/>
            </p:nvSpPr>
            <p:spPr bwMode="auto">
              <a:xfrm>
                <a:off x="16" y="1980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88" name="Line 296"/>
              <p:cNvSpPr>
                <a:spLocks noChangeShapeType="1"/>
              </p:cNvSpPr>
              <p:nvPr/>
            </p:nvSpPr>
            <p:spPr bwMode="auto">
              <a:xfrm>
                <a:off x="799" y="1980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89" name="Rectangle 297"/>
              <p:cNvSpPr>
                <a:spLocks noChangeArrowheads="1"/>
              </p:cNvSpPr>
              <p:nvPr/>
            </p:nvSpPr>
            <p:spPr bwMode="auto">
              <a:xfrm>
                <a:off x="799" y="1980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90" name="Line 298"/>
              <p:cNvSpPr>
                <a:spLocks noChangeShapeType="1"/>
              </p:cNvSpPr>
              <p:nvPr/>
            </p:nvSpPr>
            <p:spPr bwMode="auto">
              <a:xfrm>
                <a:off x="4981" y="1980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91" name="Rectangle 299"/>
              <p:cNvSpPr>
                <a:spLocks noChangeArrowheads="1"/>
              </p:cNvSpPr>
              <p:nvPr/>
            </p:nvSpPr>
            <p:spPr bwMode="auto">
              <a:xfrm>
                <a:off x="4981" y="1980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92" name="Line 300"/>
              <p:cNvSpPr>
                <a:spLocks noChangeShapeType="1"/>
              </p:cNvSpPr>
              <p:nvPr/>
            </p:nvSpPr>
            <p:spPr bwMode="auto">
              <a:xfrm>
                <a:off x="16" y="2134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93" name="Rectangle 301"/>
              <p:cNvSpPr>
                <a:spLocks noChangeArrowheads="1"/>
              </p:cNvSpPr>
              <p:nvPr/>
            </p:nvSpPr>
            <p:spPr bwMode="auto">
              <a:xfrm>
                <a:off x="16" y="2134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94" name="Line 302"/>
              <p:cNvSpPr>
                <a:spLocks noChangeShapeType="1"/>
              </p:cNvSpPr>
              <p:nvPr/>
            </p:nvSpPr>
            <p:spPr bwMode="auto">
              <a:xfrm>
                <a:off x="799" y="2134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95" name="Rectangle 303"/>
              <p:cNvSpPr>
                <a:spLocks noChangeArrowheads="1"/>
              </p:cNvSpPr>
              <p:nvPr/>
            </p:nvSpPr>
            <p:spPr bwMode="auto">
              <a:xfrm>
                <a:off x="799" y="2134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96" name="Line 304"/>
              <p:cNvSpPr>
                <a:spLocks noChangeShapeType="1"/>
              </p:cNvSpPr>
              <p:nvPr/>
            </p:nvSpPr>
            <p:spPr bwMode="auto">
              <a:xfrm>
                <a:off x="4981" y="2134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97" name="Rectangle 305"/>
              <p:cNvSpPr>
                <a:spLocks noChangeArrowheads="1"/>
              </p:cNvSpPr>
              <p:nvPr/>
            </p:nvSpPr>
            <p:spPr bwMode="auto">
              <a:xfrm>
                <a:off x="4981" y="2134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298" name="Line 306"/>
              <p:cNvSpPr>
                <a:spLocks noChangeShapeType="1"/>
              </p:cNvSpPr>
              <p:nvPr/>
            </p:nvSpPr>
            <p:spPr bwMode="auto">
              <a:xfrm>
                <a:off x="16" y="228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99" name="Rectangle 307"/>
              <p:cNvSpPr>
                <a:spLocks noChangeArrowheads="1"/>
              </p:cNvSpPr>
              <p:nvPr/>
            </p:nvSpPr>
            <p:spPr bwMode="auto">
              <a:xfrm>
                <a:off x="16" y="2287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00" name="Line 308"/>
              <p:cNvSpPr>
                <a:spLocks noChangeShapeType="1"/>
              </p:cNvSpPr>
              <p:nvPr/>
            </p:nvSpPr>
            <p:spPr bwMode="auto">
              <a:xfrm>
                <a:off x="799" y="2287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01" name="Rectangle 309"/>
              <p:cNvSpPr>
                <a:spLocks noChangeArrowheads="1"/>
              </p:cNvSpPr>
              <p:nvPr/>
            </p:nvSpPr>
            <p:spPr bwMode="auto">
              <a:xfrm>
                <a:off x="799" y="2287"/>
                <a:ext cx="41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02" name="Line 310"/>
              <p:cNvSpPr>
                <a:spLocks noChangeShapeType="1"/>
              </p:cNvSpPr>
              <p:nvPr/>
            </p:nvSpPr>
            <p:spPr bwMode="auto">
              <a:xfrm>
                <a:off x="4981" y="228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03" name="Rectangle 311"/>
              <p:cNvSpPr>
                <a:spLocks noChangeArrowheads="1"/>
              </p:cNvSpPr>
              <p:nvPr/>
            </p:nvSpPr>
            <p:spPr bwMode="auto">
              <a:xfrm>
                <a:off x="4981" y="2287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04" name="Line 312"/>
              <p:cNvSpPr>
                <a:spLocks noChangeShapeType="1"/>
              </p:cNvSpPr>
              <p:nvPr/>
            </p:nvSpPr>
            <p:spPr bwMode="auto">
              <a:xfrm>
                <a:off x="16" y="244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05" name="Rectangle 313"/>
              <p:cNvSpPr>
                <a:spLocks noChangeArrowheads="1"/>
              </p:cNvSpPr>
              <p:nvPr/>
            </p:nvSpPr>
            <p:spPr bwMode="auto">
              <a:xfrm>
                <a:off x="16" y="2441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06" name="Line 314"/>
              <p:cNvSpPr>
                <a:spLocks noChangeShapeType="1"/>
              </p:cNvSpPr>
              <p:nvPr/>
            </p:nvSpPr>
            <p:spPr bwMode="auto">
              <a:xfrm>
                <a:off x="799" y="2441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07" name="Rectangle 315"/>
              <p:cNvSpPr>
                <a:spLocks noChangeArrowheads="1"/>
              </p:cNvSpPr>
              <p:nvPr/>
            </p:nvSpPr>
            <p:spPr bwMode="auto">
              <a:xfrm>
                <a:off x="799" y="2441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08" name="Line 316"/>
              <p:cNvSpPr>
                <a:spLocks noChangeShapeType="1"/>
              </p:cNvSpPr>
              <p:nvPr/>
            </p:nvSpPr>
            <p:spPr bwMode="auto">
              <a:xfrm>
                <a:off x="4981" y="244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09" name="Rectangle 317"/>
              <p:cNvSpPr>
                <a:spLocks noChangeArrowheads="1"/>
              </p:cNvSpPr>
              <p:nvPr/>
            </p:nvSpPr>
            <p:spPr bwMode="auto">
              <a:xfrm>
                <a:off x="4981" y="2441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10" name="Line 318"/>
              <p:cNvSpPr>
                <a:spLocks noChangeShapeType="1"/>
              </p:cNvSpPr>
              <p:nvPr/>
            </p:nvSpPr>
            <p:spPr bwMode="auto">
              <a:xfrm>
                <a:off x="16" y="2594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11" name="Rectangle 319"/>
              <p:cNvSpPr>
                <a:spLocks noChangeArrowheads="1"/>
              </p:cNvSpPr>
              <p:nvPr/>
            </p:nvSpPr>
            <p:spPr bwMode="auto">
              <a:xfrm>
                <a:off x="16" y="2594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12" name="Line 320"/>
              <p:cNvSpPr>
                <a:spLocks noChangeShapeType="1"/>
              </p:cNvSpPr>
              <p:nvPr/>
            </p:nvSpPr>
            <p:spPr bwMode="auto">
              <a:xfrm>
                <a:off x="799" y="2594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13" name="Rectangle 321"/>
              <p:cNvSpPr>
                <a:spLocks noChangeArrowheads="1"/>
              </p:cNvSpPr>
              <p:nvPr/>
            </p:nvSpPr>
            <p:spPr bwMode="auto">
              <a:xfrm>
                <a:off x="799" y="2594"/>
                <a:ext cx="41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14" name="Line 322"/>
              <p:cNvSpPr>
                <a:spLocks noChangeShapeType="1"/>
              </p:cNvSpPr>
              <p:nvPr/>
            </p:nvSpPr>
            <p:spPr bwMode="auto">
              <a:xfrm>
                <a:off x="4981" y="2594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15" name="Rectangle 323"/>
              <p:cNvSpPr>
                <a:spLocks noChangeArrowheads="1"/>
              </p:cNvSpPr>
              <p:nvPr/>
            </p:nvSpPr>
            <p:spPr bwMode="auto">
              <a:xfrm>
                <a:off x="4981" y="2594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16" name="Line 324"/>
              <p:cNvSpPr>
                <a:spLocks noChangeShapeType="1"/>
              </p:cNvSpPr>
              <p:nvPr/>
            </p:nvSpPr>
            <p:spPr bwMode="auto">
              <a:xfrm>
                <a:off x="16" y="2748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17" name="Rectangle 325"/>
              <p:cNvSpPr>
                <a:spLocks noChangeArrowheads="1"/>
              </p:cNvSpPr>
              <p:nvPr/>
            </p:nvSpPr>
            <p:spPr bwMode="auto">
              <a:xfrm>
                <a:off x="16" y="2748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18" name="Line 326"/>
              <p:cNvSpPr>
                <a:spLocks noChangeShapeType="1"/>
              </p:cNvSpPr>
              <p:nvPr/>
            </p:nvSpPr>
            <p:spPr bwMode="auto">
              <a:xfrm>
                <a:off x="799" y="2748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19" name="Rectangle 327"/>
              <p:cNvSpPr>
                <a:spLocks noChangeArrowheads="1"/>
              </p:cNvSpPr>
              <p:nvPr/>
            </p:nvSpPr>
            <p:spPr bwMode="auto">
              <a:xfrm>
                <a:off x="799" y="2748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20" name="Line 328"/>
              <p:cNvSpPr>
                <a:spLocks noChangeShapeType="1"/>
              </p:cNvSpPr>
              <p:nvPr/>
            </p:nvSpPr>
            <p:spPr bwMode="auto">
              <a:xfrm>
                <a:off x="4981" y="2748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21" name="Rectangle 329"/>
              <p:cNvSpPr>
                <a:spLocks noChangeArrowheads="1"/>
              </p:cNvSpPr>
              <p:nvPr/>
            </p:nvSpPr>
            <p:spPr bwMode="auto">
              <a:xfrm>
                <a:off x="4981" y="2748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22" name="Line 330"/>
              <p:cNvSpPr>
                <a:spLocks noChangeShapeType="1"/>
              </p:cNvSpPr>
              <p:nvPr/>
            </p:nvSpPr>
            <p:spPr bwMode="auto">
              <a:xfrm>
                <a:off x="16" y="290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23" name="Rectangle 331"/>
              <p:cNvSpPr>
                <a:spLocks noChangeArrowheads="1"/>
              </p:cNvSpPr>
              <p:nvPr/>
            </p:nvSpPr>
            <p:spPr bwMode="auto">
              <a:xfrm>
                <a:off x="16" y="2901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24" name="Line 332"/>
              <p:cNvSpPr>
                <a:spLocks noChangeShapeType="1"/>
              </p:cNvSpPr>
              <p:nvPr/>
            </p:nvSpPr>
            <p:spPr bwMode="auto">
              <a:xfrm>
                <a:off x="799" y="2901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25" name="Rectangle 333"/>
              <p:cNvSpPr>
                <a:spLocks noChangeArrowheads="1"/>
              </p:cNvSpPr>
              <p:nvPr/>
            </p:nvSpPr>
            <p:spPr bwMode="auto">
              <a:xfrm>
                <a:off x="799" y="2901"/>
                <a:ext cx="41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26" name="Line 334"/>
              <p:cNvSpPr>
                <a:spLocks noChangeShapeType="1"/>
              </p:cNvSpPr>
              <p:nvPr/>
            </p:nvSpPr>
            <p:spPr bwMode="auto">
              <a:xfrm>
                <a:off x="4981" y="290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27" name="Rectangle 335"/>
              <p:cNvSpPr>
                <a:spLocks noChangeArrowheads="1"/>
              </p:cNvSpPr>
              <p:nvPr/>
            </p:nvSpPr>
            <p:spPr bwMode="auto">
              <a:xfrm>
                <a:off x="4981" y="2901"/>
                <a:ext cx="768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28" name="Line 336"/>
              <p:cNvSpPr>
                <a:spLocks noChangeShapeType="1"/>
              </p:cNvSpPr>
              <p:nvPr/>
            </p:nvSpPr>
            <p:spPr bwMode="auto">
              <a:xfrm>
                <a:off x="16" y="3055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29" name="Rectangle 337"/>
              <p:cNvSpPr>
                <a:spLocks noChangeArrowheads="1"/>
              </p:cNvSpPr>
              <p:nvPr/>
            </p:nvSpPr>
            <p:spPr bwMode="auto">
              <a:xfrm>
                <a:off x="16" y="3055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30" name="Line 338"/>
              <p:cNvSpPr>
                <a:spLocks noChangeShapeType="1"/>
              </p:cNvSpPr>
              <p:nvPr/>
            </p:nvSpPr>
            <p:spPr bwMode="auto">
              <a:xfrm>
                <a:off x="799" y="3055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31" name="Rectangle 339"/>
              <p:cNvSpPr>
                <a:spLocks noChangeArrowheads="1"/>
              </p:cNvSpPr>
              <p:nvPr/>
            </p:nvSpPr>
            <p:spPr bwMode="auto">
              <a:xfrm>
                <a:off x="799" y="3055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32" name="Line 340"/>
              <p:cNvSpPr>
                <a:spLocks noChangeShapeType="1"/>
              </p:cNvSpPr>
              <p:nvPr/>
            </p:nvSpPr>
            <p:spPr bwMode="auto">
              <a:xfrm>
                <a:off x="4981" y="3055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33" name="Rectangle 341"/>
              <p:cNvSpPr>
                <a:spLocks noChangeArrowheads="1"/>
              </p:cNvSpPr>
              <p:nvPr/>
            </p:nvSpPr>
            <p:spPr bwMode="auto">
              <a:xfrm>
                <a:off x="4981" y="3055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34" name="Line 342"/>
              <p:cNvSpPr>
                <a:spLocks noChangeShapeType="1"/>
              </p:cNvSpPr>
              <p:nvPr/>
            </p:nvSpPr>
            <p:spPr bwMode="auto">
              <a:xfrm>
                <a:off x="16" y="3209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35" name="Rectangle 343"/>
              <p:cNvSpPr>
                <a:spLocks noChangeArrowheads="1"/>
              </p:cNvSpPr>
              <p:nvPr/>
            </p:nvSpPr>
            <p:spPr bwMode="auto">
              <a:xfrm>
                <a:off x="16" y="3209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36" name="Line 344"/>
              <p:cNvSpPr>
                <a:spLocks noChangeShapeType="1"/>
              </p:cNvSpPr>
              <p:nvPr/>
            </p:nvSpPr>
            <p:spPr bwMode="auto">
              <a:xfrm>
                <a:off x="799" y="3209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37" name="Rectangle 345"/>
              <p:cNvSpPr>
                <a:spLocks noChangeArrowheads="1"/>
              </p:cNvSpPr>
              <p:nvPr/>
            </p:nvSpPr>
            <p:spPr bwMode="auto">
              <a:xfrm>
                <a:off x="799" y="3209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38" name="Line 346"/>
              <p:cNvSpPr>
                <a:spLocks noChangeShapeType="1"/>
              </p:cNvSpPr>
              <p:nvPr/>
            </p:nvSpPr>
            <p:spPr bwMode="auto">
              <a:xfrm>
                <a:off x="4981" y="3209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39" name="Rectangle 347"/>
              <p:cNvSpPr>
                <a:spLocks noChangeArrowheads="1"/>
              </p:cNvSpPr>
              <p:nvPr/>
            </p:nvSpPr>
            <p:spPr bwMode="auto">
              <a:xfrm>
                <a:off x="4981" y="3209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40" name="Line 348"/>
              <p:cNvSpPr>
                <a:spLocks noChangeShapeType="1"/>
              </p:cNvSpPr>
              <p:nvPr/>
            </p:nvSpPr>
            <p:spPr bwMode="auto">
              <a:xfrm>
                <a:off x="16" y="3362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41" name="Rectangle 349"/>
              <p:cNvSpPr>
                <a:spLocks noChangeArrowheads="1"/>
              </p:cNvSpPr>
              <p:nvPr/>
            </p:nvSpPr>
            <p:spPr bwMode="auto">
              <a:xfrm>
                <a:off x="16" y="3362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42" name="Line 350"/>
              <p:cNvSpPr>
                <a:spLocks noChangeShapeType="1"/>
              </p:cNvSpPr>
              <p:nvPr/>
            </p:nvSpPr>
            <p:spPr bwMode="auto">
              <a:xfrm>
                <a:off x="799" y="3362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43" name="Rectangle 351"/>
              <p:cNvSpPr>
                <a:spLocks noChangeArrowheads="1"/>
              </p:cNvSpPr>
              <p:nvPr/>
            </p:nvSpPr>
            <p:spPr bwMode="auto">
              <a:xfrm>
                <a:off x="799" y="3362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44" name="Line 352"/>
              <p:cNvSpPr>
                <a:spLocks noChangeShapeType="1"/>
              </p:cNvSpPr>
              <p:nvPr/>
            </p:nvSpPr>
            <p:spPr bwMode="auto">
              <a:xfrm>
                <a:off x="4981" y="3362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45" name="Rectangle 353"/>
              <p:cNvSpPr>
                <a:spLocks noChangeArrowheads="1"/>
              </p:cNvSpPr>
              <p:nvPr/>
            </p:nvSpPr>
            <p:spPr bwMode="auto">
              <a:xfrm>
                <a:off x="4981" y="3362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46" name="Line 354"/>
              <p:cNvSpPr>
                <a:spLocks noChangeShapeType="1"/>
              </p:cNvSpPr>
              <p:nvPr/>
            </p:nvSpPr>
            <p:spPr bwMode="auto">
              <a:xfrm>
                <a:off x="16" y="3516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47" name="Rectangle 355"/>
              <p:cNvSpPr>
                <a:spLocks noChangeArrowheads="1"/>
              </p:cNvSpPr>
              <p:nvPr/>
            </p:nvSpPr>
            <p:spPr bwMode="auto">
              <a:xfrm>
                <a:off x="16" y="3516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48" name="Line 356"/>
              <p:cNvSpPr>
                <a:spLocks noChangeShapeType="1"/>
              </p:cNvSpPr>
              <p:nvPr/>
            </p:nvSpPr>
            <p:spPr bwMode="auto">
              <a:xfrm>
                <a:off x="799" y="3516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49" name="Rectangle 357"/>
              <p:cNvSpPr>
                <a:spLocks noChangeArrowheads="1"/>
              </p:cNvSpPr>
              <p:nvPr/>
            </p:nvSpPr>
            <p:spPr bwMode="auto">
              <a:xfrm>
                <a:off x="799" y="3516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50" name="Line 358"/>
              <p:cNvSpPr>
                <a:spLocks noChangeShapeType="1"/>
              </p:cNvSpPr>
              <p:nvPr/>
            </p:nvSpPr>
            <p:spPr bwMode="auto">
              <a:xfrm>
                <a:off x="4981" y="3516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51" name="Rectangle 359"/>
              <p:cNvSpPr>
                <a:spLocks noChangeArrowheads="1"/>
              </p:cNvSpPr>
              <p:nvPr/>
            </p:nvSpPr>
            <p:spPr bwMode="auto">
              <a:xfrm>
                <a:off x="4981" y="3516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52" name="Line 360"/>
              <p:cNvSpPr>
                <a:spLocks noChangeShapeType="1"/>
              </p:cNvSpPr>
              <p:nvPr/>
            </p:nvSpPr>
            <p:spPr bwMode="auto">
              <a:xfrm>
                <a:off x="16" y="367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53" name="Rectangle 361"/>
              <p:cNvSpPr>
                <a:spLocks noChangeArrowheads="1"/>
              </p:cNvSpPr>
              <p:nvPr/>
            </p:nvSpPr>
            <p:spPr bwMode="auto">
              <a:xfrm>
                <a:off x="16" y="3677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54" name="Line 362"/>
              <p:cNvSpPr>
                <a:spLocks noChangeShapeType="1"/>
              </p:cNvSpPr>
              <p:nvPr/>
            </p:nvSpPr>
            <p:spPr bwMode="auto">
              <a:xfrm>
                <a:off x="799" y="3677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55" name="Rectangle 363"/>
              <p:cNvSpPr>
                <a:spLocks noChangeArrowheads="1"/>
              </p:cNvSpPr>
              <p:nvPr/>
            </p:nvSpPr>
            <p:spPr bwMode="auto">
              <a:xfrm>
                <a:off x="799" y="3677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56" name="Line 364"/>
              <p:cNvSpPr>
                <a:spLocks noChangeShapeType="1"/>
              </p:cNvSpPr>
              <p:nvPr/>
            </p:nvSpPr>
            <p:spPr bwMode="auto">
              <a:xfrm>
                <a:off x="4981" y="3677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57" name="Rectangle 365"/>
              <p:cNvSpPr>
                <a:spLocks noChangeArrowheads="1"/>
              </p:cNvSpPr>
              <p:nvPr/>
            </p:nvSpPr>
            <p:spPr bwMode="auto">
              <a:xfrm>
                <a:off x="4981" y="3677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58" name="Line 366"/>
              <p:cNvSpPr>
                <a:spLocks noChangeShapeType="1"/>
              </p:cNvSpPr>
              <p:nvPr/>
            </p:nvSpPr>
            <p:spPr bwMode="auto">
              <a:xfrm>
                <a:off x="16" y="3830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59" name="Rectangle 367"/>
              <p:cNvSpPr>
                <a:spLocks noChangeArrowheads="1"/>
              </p:cNvSpPr>
              <p:nvPr/>
            </p:nvSpPr>
            <p:spPr bwMode="auto">
              <a:xfrm>
                <a:off x="16" y="3830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60" name="Line 368"/>
              <p:cNvSpPr>
                <a:spLocks noChangeShapeType="1"/>
              </p:cNvSpPr>
              <p:nvPr/>
            </p:nvSpPr>
            <p:spPr bwMode="auto">
              <a:xfrm>
                <a:off x="799" y="3830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61" name="Rectangle 369"/>
              <p:cNvSpPr>
                <a:spLocks noChangeArrowheads="1"/>
              </p:cNvSpPr>
              <p:nvPr/>
            </p:nvSpPr>
            <p:spPr bwMode="auto">
              <a:xfrm>
                <a:off x="799" y="3830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62" name="Line 370"/>
              <p:cNvSpPr>
                <a:spLocks noChangeShapeType="1"/>
              </p:cNvSpPr>
              <p:nvPr/>
            </p:nvSpPr>
            <p:spPr bwMode="auto">
              <a:xfrm>
                <a:off x="4981" y="3830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63" name="Rectangle 371"/>
              <p:cNvSpPr>
                <a:spLocks noChangeArrowheads="1"/>
              </p:cNvSpPr>
              <p:nvPr/>
            </p:nvSpPr>
            <p:spPr bwMode="auto">
              <a:xfrm>
                <a:off x="4981" y="3830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64" name="Line 372"/>
              <p:cNvSpPr>
                <a:spLocks noChangeShapeType="1"/>
              </p:cNvSpPr>
              <p:nvPr/>
            </p:nvSpPr>
            <p:spPr bwMode="auto">
              <a:xfrm>
                <a:off x="16" y="399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65" name="Rectangle 373"/>
              <p:cNvSpPr>
                <a:spLocks noChangeArrowheads="1"/>
              </p:cNvSpPr>
              <p:nvPr/>
            </p:nvSpPr>
            <p:spPr bwMode="auto">
              <a:xfrm>
                <a:off x="16" y="3991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66" name="Line 374"/>
              <p:cNvSpPr>
                <a:spLocks noChangeShapeType="1"/>
              </p:cNvSpPr>
              <p:nvPr/>
            </p:nvSpPr>
            <p:spPr bwMode="auto">
              <a:xfrm>
                <a:off x="799" y="3991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67" name="Rectangle 375"/>
              <p:cNvSpPr>
                <a:spLocks noChangeArrowheads="1"/>
              </p:cNvSpPr>
              <p:nvPr/>
            </p:nvSpPr>
            <p:spPr bwMode="auto">
              <a:xfrm>
                <a:off x="799" y="3991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68" name="Line 376"/>
              <p:cNvSpPr>
                <a:spLocks noChangeShapeType="1"/>
              </p:cNvSpPr>
              <p:nvPr/>
            </p:nvSpPr>
            <p:spPr bwMode="auto">
              <a:xfrm>
                <a:off x="4981" y="3991"/>
                <a:ext cx="7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69" name="Rectangle 377"/>
              <p:cNvSpPr>
                <a:spLocks noChangeArrowheads="1"/>
              </p:cNvSpPr>
              <p:nvPr/>
            </p:nvSpPr>
            <p:spPr bwMode="auto">
              <a:xfrm>
                <a:off x="4981" y="3991"/>
                <a:ext cx="7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0" name="Rectangle 378"/>
              <p:cNvSpPr>
                <a:spLocks noChangeArrowheads="1"/>
              </p:cNvSpPr>
              <p:nvPr/>
            </p:nvSpPr>
            <p:spPr bwMode="auto">
              <a:xfrm>
                <a:off x="16" y="4145"/>
                <a:ext cx="783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1" name="Line 379"/>
              <p:cNvSpPr>
                <a:spLocks noChangeShapeType="1"/>
              </p:cNvSpPr>
              <p:nvPr/>
            </p:nvSpPr>
            <p:spPr bwMode="auto">
              <a:xfrm>
                <a:off x="799" y="4152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72" name="Rectangle 380"/>
              <p:cNvSpPr>
                <a:spLocks noChangeArrowheads="1"/>
              </p:cNvSpPr>
              <p:nvPr/>
            </p:nvSpPr>
            <p:spPr bwMode="auto">
              <a:xfrm>
                <a:off x="799" y="4152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3" name="Rectangle 381"/>
              <p:cNvSpPr>
                <a:spLocks noChangeArrowheads="1"/>
              </p:cNvSpPr>
              <p:nvPr/>
            </p:nvSpPr>
            <p:spPr bwMode="auto">
              <a:xfrm>
                <a:off x="4981" y="4145"/>
                <a:ext cx="783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4" name="Rectangle 382"/>
              <p:cNvSpPr>
                <a:spLocks noChangeArrowheads="1"/>
              </p:cNvSpPr>
              <p:nvPr/>
            </p:nvSpPr>
            <p:spPr bwMode="auto">
              <a:xfrm>
                <a:off x="2" y="730"/>
                <a:ext cx="14" cy="359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5" name="Rectangle 383"/>
              <p:cNvSpPr>
                <a:spLocks noChangeArrowheads="1"/>
              </p:cNvSpPr>
              <p:nvPr/>
            </p:nvSpPr>
            <p:spPr bwMode="auto">
              <a:xfrm>
                <a:off x="16" y="4305"/>
                <a:ext cx="783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6" name="Rectangle 384"/>
              <p:cNvSpPr>
                <a:spLocks noChangeArrowheads="1"/>
              </p:cNvSpPr>
              <p:nvPr/>
            </p:nvSpPr>
            <p:spPr bwMode="auto">
              <a:xfrm>
                <a:off x="784" y="744"/>
                <a:ext cx="15" cy="357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7" name="Line 385"/>
              <p:cNvSpPr>
                <a:spLocks noChangeShapeType="1"/>
              </p:cNvSpPr>
              <p:nvPr/>
            </p:nvSpPr>
            <p:spPr bwMode="auto">
              <a:xfrm>
                <a:off x="1376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78" name="Rectangle 386"/>
              <p:cNvSpPr>
                <a:spLocks noChangeArrowheads="1"/>
              </p:cNvSpPr>
              <p:nvPr/>
            </p:nvSpPr>
            <p:spPr bwMode="auto">
              <a:xfrm>
                <a:off x="1376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79" name="Line 387"/>
              <p:cNvSpPr>
                <a:spLocks noChangeShapeType="1"/>
              </p:cNvSpPr>
              <p:nvPr/>
            </p:nvSpPr>
            <p:spPr bwMode="auto">
              <a:xfrm>
                <a:off x="1961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80" name="Rectangle 388"/>
              <p:cNvSpPr>
                <a:spLocks noChangeArrowheads="1"/>
              </p:cNvSpPr>
              <p:nvPr/>
            </p:nvSpPr>
            <p:spPr bwMode="auto">
              <a:xfrm>
                <a:off x="1961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81" name="Line 389"/>
              <p:cNvSpPr>
                <a:spLocks noChangeShapeType="1"/>
              </p:cNvSpPr>
              <p:nvPr/>
            </p:nvSpPr>
            <p:spPr bwMode="auto">
              <a:xfrm>
                <a:off x="2546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82" name="Rectangle 390"/>
              <p:cNvSpPr>
                <a:spLocks noChangeArrowheads="1"/>
              </p:cNvSpPr>
              <p:nvPr/>
            </p:nvSpPr>
            <p:spPr bwMode="auto">
              <a:xfrm>
                <a:off x="2546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83" name="Line 391"/>
              <p:cNvSpPr>
                <a:spLocks noChangeShapeType="1"/>
              </p:cNvSpPr>
              <p:nvPr/>
            </p:nvSpPr>
            <p:spPr bwMode="auto">
              <a:xfrm>
                <a:off x="3131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84" name="Rectangle 392"/>
              <p:cNvSpPr>
                <a:spLocks noChangeArrowheads="1"/>
              </p:cNvSpPr>
              <p:nvPr/>
            </p:nvSpPr>
            <p:spPr bwMode="auto">
              <a:xfrm>
                <a:off x="3131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85" name="Line 393"/>
              <p:cNvSpPr>
                <a:spLocks noChangeShapeType="1"/>
              </p:cNvSpPr>
              <p:nvPr/>
            </p:nvSpPr>
            <p:spPr bwMode="auto">
              <a:xfrm>
                <a:off x="3716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86" name="Rectangle 394"/>
              <p:cNvSpPr>
                <a:spLocks noChangeArrowheads="1"/>
              </p:cNvSpPr>
              <p:nvPr/>
            </p:nvSpPr>
            <p:spPr bwMode="auto">
              <a:xfrm>
                <a:off x="3716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87" name="Line 395"/>
              <p:cNvSpPr>
                <a:spLocks noChangeShapeType="1"/>
              </p:cNvSpPr>
              <p:nvPr/>
            </p:nvSpPr>
            <p:spPr bwMode="auto">
              <a:xfrm>
                <a:off x="4301" y="1066"/>
                <a:ext cx="0" cy="32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88" name="Rectangle 396"/>
              <p:cNvSpPr>
                <a:spLocks noChangeArrowheads="1"/>
              </p:cNvSpPr>
              <p:nvPr/>
            </p:nvSpPr>
            <p:spPr bwMode="auto">
              <a:xfrm>
                <a:off x="4301" y="1066"/>
                <a:ext cx="8" cy="325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89" name="Line 397"/>
              <p:cNvSpPr>
                <a:spLocks noChangeShapeType="1"/>
              </p:cNvSpPr>
              <p:nvPr/>
            </p:nvSpPr>
            <p:spPr bwMode="auto">
              <a:xfrm>
                <a:off x="799" y="4313"/>
                <a:ext cx="416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90" name="Rectangle 398"/>
              <p:cNvSpPr>
                <a:spLocks noChangeArrowheads="1"/>
              </p:cNvSpPr>
              <p:nvPr/>
            </p:nvSpPr>
            <p:spPr bwMode="auto">
              <a:xfrm>
                <a:off x="799" y="4313"/>
                <a:ext cx="416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1" name="Rectangle 399"/>
              <p:cNvSpPr>
                <a:spLocks noChangeArrowheads="1"/>
              </p:cNvSpPr>
              <p:nvPr/>
            </p:nvSpPr>
            <p:spPr bwMode="auto">
              <a:xfrm>
                <a:off x="4967" y="744"/>
                <a:ext cx="14" cy="357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2" name="Rectangle 400"/>
              <p:cNvSpPr>
                <a:spLocks noChangeArrowheads="1"/>
              </p:cNvSpPr>
              <p:nvPr/>
            </p:nvSpPr>
            <p:spPr bwMode="auto">
              <a:xfrm>
                <a:off x="4981" y="4305"/>
                <a:ext cx="783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3" name="Rectangle 401"/>
              <p:cNvSpPr>
                <a:spLocks noChangeArrowheads="1"/>
              </p:cNvSpPr>
              <p:nvPr/>
            </p:nvSpPr>
            <p:spPr bwMode="auto">
              <a:xfrm>
                <a:off x="5749" y="744"/>
                <a:ext cx="15" cy="357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4" name="Line 402"/>
              <p:cNvSpPr>
                <a:spLocks noChangeShapeType="1"/>
              </p:cNvSpPr>
              <p:nvPr/>
            </p:nvSpPr>
            <p:spPr bwMode="auto">
              <a:xfrm>
                <a:off x="9" y="432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95" name="Rectangle 403"/>
              <p:cNvSpPr>
                <a:spLocks noChangeArrowheads="1"/>
              </p:cNvSpPr>
              <p:nvPr/>
            </p:nvSpPr>
            <p:spPr bwMode="auto">
              <a:xfrm>
                <a:off x="9" y="4320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6396" name="Line 404"/>
              <p:cNvSpPr>
                <a:spLocks noChangeShapeType="1"/>
              </p:cNvSpPr>
              <p:nvPr/>
            </p:nvSpPr>
            <p:spPr bwMode="auto">
              <a:xfrm>
                <a:off x="791" y="432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97" name="Rectangle 405"/>
              <p:cNvSpPr>
                <a:spLocks noChangeArrowheads="1"/>
              </p:cNvSpPr>
              <p:nvPr/>
            </p:nvSpPr>
            <p:spPr bwMode="auto">
              <a:xfrm>
                <a:off x="791" y="4320"/>
                <a:ext cx="8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  <p:sp>
          <p:nvSpPr>
            <p:cNvPr id="176134" name="Line 407"/>
            <p:cNvSpPr>
              <a:spLocks noChangeShapeType="1"/>
            </p:cNvSpPr>
            <p:nvPr/>
          </p:nvSpPr>
          <p:spPr bwMode="auto">
            <a:xfrm>
              <a:off x="1376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35" name="Rectangle 408"/>
            <p:cNvSpPr>
              <a:spLocks noChangeArrowheads="1"/>
            </p:cNvSpPr>
            <p:nvPr/>
          </p:nvSpPr>
          <p:spPr bwMode="auto">
            <a:xfrm>
              <a:off x="1376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36" name="Line 409"/>
            <p:cNvSpPr>
              <a:spLocks noChangeShapeType="1"/>
            </p:cNvSpPr>
            <p:nvPr/>
          </p:nvSpPr>
          <p:spPr bwMode="auto">
            <a:xfrm>
              <a:off x="196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37" name="Rectangle 410"/>
            <p:cNvSpPr>
              <a:spLocks noChangeArrowheads="1"/>
            </p:cNvSpPr>
            <p:nvPr/>
          </p:nvSpPr>
          <p:spPr bwMode="auto">
            <a:xfrm>
              <a:off x="1961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38" name="Line 411"/>
            <p:cNvSpPr>
              <a:spLocks noChangeShapeType="1"/>
            </p:cNvSpPr>
            <p:nvPr/>
          </p:nvSpPr>
          <p:spPr bwMode="auto">
            <a:xfrm>
              <a:off x="2546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39" name="Rectangle 412"/>
            <p:cNvSpPr>
              <a:spLocks noChangeArrowheads="1"/>
            </p:cNvSpPr>
            <p:nvPr/>
          </p:nvSpPr>
          <p:spPr bwMode="auto">
            <a:xfrm>
              <a:off x="2546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40" name="Line 413"/>
            <p:cNvSpPr>
              <a:spLocks noChangeShapeType="1"/>
            </p:cNvSpPr>
            <p:nvPr/>
          </p:nvSpPr>
          <p:spPr bwMode="auto">
            <a:xfrm>
              <a:off x="313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41" name="Rectangle 414"/>
            <p:cNvSpPr>
              <a:spLocks noChangeArrowheads="1"/>
            </p:cNvSpPr>
            <p:nvPr/>
          </p:nvSpPr>
          <p:spPr bwMode="auto">
            <a:xfrm>
              <a:off x="3131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42" name="Line 415"/>
            <p:cNvSpPr>
              <a:spLocks noChangeShapeType="1"/>
            </p:cNvSpPr>
            <p:nvPr/>
          </p:nvSpPr>
          <p:spPr bwMode="auto">
            <a:xfrm>
              <a:off x="3716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43" name="Rectangle 416"/>
            <p:cNvSpPr>
              <a:spLocks noChangeArrowheads="1"/>
            </p:cNvSpPr>
            <p:nvPr/>
          </p:nvSpPr>
          <p:spPr bwMode="auto">
            <a:xfrm>
              <a:off x="3716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44" name="Line 417"/>
            <p:cNvSpPr>
              <a:spLocks noChangeShapeType="1"/>
            </p:cNvSpPr>
            <p:nvPr/>
          </p:nvSpPr>
          <p:spPr bwMode="auto">
            <a:xfrm>
              <a:off x="430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45" name="Rectangle 418"/>
            <p:cNvSpPr>
              <a:spLocks noChangeArrowheads="1"/>
            </p:cNvSpPr>
            <p:nvPr/>
          </p:nvSpPr>
          <p:spPr bwMode="auto">
            <a:xfrm>
              <a:off x="4301" y="4320"/>
              <a:ext cx="8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46" name="Line 419"/>
            <p:cNvSpPr>
              <a:spLocks noChangeShapeType="1"/>
            </p:cNvSpPr>
            <p:nvPr/>
          </p:nvSpPr>
          <p:spPr bwMode="auto">
            <a:xfrm>
              <a:off x="4974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47" name="Rectangle 420"/>
            <p:cNvSpPr>
              <a:spLocks noChangeArrowheads="1"/>
            </p:cNvSpPr>
            <p:nvPr/>
          </p:nvSpPr>
          <p:spPr bwMode="auto">
            <a:xfrm>
              <a:off x="4974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48" name="Line 421"/>
            <p:cNvSpPr>
              <a:spLocks noChangeShapeType="1"/>
            </p:cNvSpPr>
            <p:nvPr/>
          </p:nvSpPr>
          <p:spPr bwMode="auto">
            <a:xfrm>
              <a:off x="5757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49" name="Rectangle 422"/>
            <p:cNvSpPr>
              <a:spLocks noChangeArrowheads="1"/>
            </p:cNvSpPr>
            <p:nvPr/>
          </p:nvSpPr>
          <p:spPr bwMode="auto">
            <a:xfrm>
              <a:off x="5757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50" name="Line 423"/>
            <p:cNvSpPr>
              <a:spLocks noChangeShapeType="1"/>
            </p:cNvSpPr>
            <p:nvPr/>
          </p:nvSpPr>
          <p:spPr bwMode="auto">
            <a:xfrm>
              <a:off x="5764" y="73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51" name="Rectangle 424"/>
            <p:cNvSpPr>
              <a:spLocks noChangeArrowheads="1"/>
            </p:cNvSpPr>
            <p:nvPr/>
          </p:nvSpPr>
          <p:spPr bwMode="auto">
            <a:xfrm>
              <a:off x="5764" y="73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52" name="Line 425"/>
            <p:cNvSpPr>
              <a:spLocks noChangeShapeType="1"/>
            </p:cNvSpPr>
            <p:nvPr/>
          </p:nvSpPr>
          <p:spPr bwMode="auto">
            <a:xfrm>
              <a:off x="5764" y="89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53" name="Rectangle 426"/>
            <p:cNvSpPr>
              <a:spLocks noChangeArrowheads="1"/>
            </p:cNvSpPr>
            <p:nvPr/>
          </p:nvSpPr>
          <p:spPr bwMode="auto">
            <a:xfrm>
              <a:off x="5764" y="89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54" name="Line 427"/>
            <p:cNvSpPr>
              <a:spLocks noChangeShapeType="1"/>
            </p:cNvSpPr>
            <p:nvPr/>
          </p:nvSpPr>
          <p:spPr bwMode="auto">
            <a:xfrm>
              <a:off x="5764" y="105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55" name="Rectangle 428"/>
            <p:cNvSpPr>
              <a:spLocks noChangeArrowheads="1"/>
            </p:cNvSpPr>
            <p:nvPr/>
          </p:nvSpPr>
          <p:spPr bwMode="auto">
            <a:xfrm>
              <a:off x="5764" y="105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56" name="Line 429"/>
            <p:cNvSpPr>
              <a:spLocks noChangeShapeType="1"/>
            </p:cNvSpPr>
            <p:nvPr/>
          </p:nvSpPr>
          <p:spPr bwMode="auto">
            <a:xfrm>
              <a:off x="5764" y="121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57" name="Rectangle 430"/>
            <p:cNvSpPr>
              <a:spLocks noChangeArrowheads="1"/>
            </p:cNvSpPr>
            <p:nvPr/>
          </p:nvSpPr>
          <p:spPr bwMode="auto">
            <a:xfrm>
              <a:off x="5764" y="1212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58" name="Line 431"/>
            <p:cNvSpPr>
              <a:spLocks noChangeShapeType="1"/>
            </p:cNvSpPr>
            <p:nvPr/>
          </p:nvSpPr>
          <p:spPr bwMode="auto">
            <a:xfrm>
              <a:off x="5764" y="13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59" name="Rectangle 432"/>
            <p:cNvSpPr>
              <a:spLocks noChangeArrowheads="1"/>
            </p:cNvSpPr>
            <p:nvPr/>
          </p:nvSpPr>
          <p:spPr bwMode="auto">
            <a:xfrm>
              <a:off x="5764" y="1366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60" name="Line 433"/>
            <p:cNvSpPr>
              <a:spLocks noChangeShapeType="1"/>
            </p:cNvSpPr>
            <p:nvPr/>
          </p:nvSpPr>
          <p:spPr bwMode="auto">
            <a:xfrm>
              <a:off x="5764" y="151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61" name="Rectangle 434"/>
            <p:cNvSpPr>
              <a:spLocks noChangeArrowheads="1"/>
            </p:cNvSpPr>
            <p:nvPr/>
          </p:nvSpPr>
          <p:spPr bwMode="auto">
            <a:xfrm>
              <a:off x="5764" y="1519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62" name="Line 435"/>
            <p:cNvSpPr>
              <a:spLocks noChangeShapeType="1"/>
            </p:cNvSpPr>
            <p:nvPr/>
          </p:nvSpPr>
          <p:spPr bwMode="auto">
            <a:xfrm>
              <a:off x="5764" y="167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63" name="Rectangle 436"/>
            <p:cNvSpPr>
              <a:spLocks noChangeArrowheads="1"/>
            </p:cNvSpPr>
            <p:nvPr/>
          </p:nvSpPr>
          <p:spPr bwMode="auto">
            <a:xfrm>
              <a:off x="5764" y="167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64" name="Line 437"/>
            <p:cNvSpPr>
              <a:spLocks noChangeShapeType="1"/>
            </p:cNvSpPr>
            <p:nvPr/>
          </p:nvSpPr>
          <p:spPr bwMode="auto">
            <a:xfrm>
              <a:off x="5764" y="182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65" name="Rectangle 438"/>
            <p:cNvSpPr>
              <a:spLocks noChangeArrowheads="1"/>
            </p:cNvSpPr>
            <p:nvPr/>
          </p:nvSpPr>
          <p:spPr bwMode="auto">
            <a:xfrm>
              <a:off x="5764" y="182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66" name="Line 439"/>
            <p:cNvSpPr>
              <a:spLocks noChangeShapeType="1"/>
            </p:cNvSpPr>
            <p:nvPr/>
          </p:nvSpPr>
          <p:spPr bwMode="auto">
            <a:xfrm>
              <a:off x="5764" y="198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67" name="Rectangle 440"/>
            <p:cNvSpPr>
              <a:spLocks noChangeArrowheads="1"/>
            </p:cNvSpPr>
            <p:nvPr/>
          </p:nvSpPr>
          <p:spPr bwMode="auto">
            <a:xfrm>
              <a:off x="5764" y="198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68" name="Line 441"/>
            <p:cNvSpPr>
              <a:spLocks noChangeShapeType="1"/>
            </p:cNvSpPr>
            <p:nvPr/>
          </p:nvSpPr>
          <p:spPr bwMode="auto">
            <a:xfrm>
              <a:off x="5764" y="21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69" name="Rectangle 442"/>
            <p:cNvSpPr>
              <a:spLocks noChangeArrowheads="1"/>
            </p:cNvSpPr>
            <p:nvPr/>
          </p:nvSpPr>
          <p:spPr bwMode="auto">
            <a:xfrm>
              <a:off x="5764" y="2134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70" name="Line 443"/>
            <p:cNvSpPr>
              <a:spLocks noChangeShapeType="1"/>
            </p:cNvSpPr>
            <p:nvPr/>
          </p:nvSpPr>
          <p:spPr bwMode="auto">
            <a:xfrm>
              <a:off x="5764" y="22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71" name="Rectangle 444"/>
            <p:cNvSpPr>
              <a:spLocks noChangeArrowheads="1"/>
            </p:cNvSpPr>
            <p:nvPr/>
          </p:nvSpPr>
          <p:spPr bwMode="auto">
            <a:xfrm>
              <a:off x="5764" y="2287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72" name="Line 445"/>
            <p:cNvSpPr>
              <a:spLocks noChangeShapeType="1"/>
            </p:cNvSpPr>
            <p:nvPr/>
          </p:nvSpPr>
          <p:spPr bwMode="auto">
            <a:xfrm>
              <a:off x="5764" y="244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73" name="Rectangle 446"/>
            <p:cNvSpPr>
              <a:spLocks noChangeArrowheads="1"/>
            </p:cNvSpPr>
            <p:nvPr/>
          </p:nvSpPr>
          <p:spPr bwMode="auto">
            <a:xfrm>
              <a:off x="5764" y="244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74" name="Line 447"/>
            <p:cNvSpPr>
              <a:spLocks noChangeShapeType="1"/>
            </p:cNvSpPr>
            <p:nvPr/>
          </p:nvSpPr>
          <p:spPr bwMode="auto">
            <a:xfrm>
              <a:off x="5764" y="25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75" name="Rectangle 448"/>
            <p:cNvSpPr>
              <a:spLocks noChangeArrowheads="1"/>
            </p:cNvSpPr>
            <p:nvPr/>
          </p:nvSpPr>
          <p:spPr bwMode="auto">
            <a:xfrm>
              <a:off x="5764" y="2594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76" name="Line 449"/>
            <p:cNvSpPr>
              <a:spLocks noChangeShapeType="1"/>
            </p:cNvSpPr>
            <p:nvPr/>
          </p:nvSpPr>
          <p:spPr bwMode="auto">
            <a:xfrm>
              <a:off x="5764" y="274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77" name="Rectangle 450"/>
            <p:cNvSpPr>
              <a:spLocks noChangeArrowheads="1"/>
            </p:cNvSpPr>
            <p:nvPr/>
          </p:nvSpPr>
          <p:spPr bwMode="auto">
            <a:xfrm>
              <a:off x="5764" y="274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78" name="Line 451"/>
            <p:cNvSpPr>
              <a:spLocks noChangeShapeType="1"/>
            </p:cNvSpPr>
            <p:nvPr/>
          </p:nvSpPr>
          <p:spPr bwMode="auto">
            <a:xfrm>
              <a:off x="5764" y="290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79" name="Rectangle 452"/>
            <p:cNvSpPr>
              <a:spLocks noChangeArrowheads="1"/>
            </p:cNvSpPr>
            <p:nvPr/>
          </p:nvSpPr>
          <p:spPr bwMode="auto">
            <a:xfrm>
              <a:off x="5764" y="2901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80" name="Line 453"/>
            <p:cNvSpPr>
              <a:spLocks noChangeShapeType="1"/>
            </p:cNvSpPr>
            <p:nvPr/>
          </p:nvSpPr>
          <p:spPr bwMode="auto">
            <a:xfrm>
              <a:off x="5764" y="305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81" name="Rectangle 454"/>
            <p:cNvSpPr>
              <a:spLocks noChangeArrowheads="1"/>
            </p:cNvSpPr>
            <p:nvPr/>
          </p:nvSpPr>
          <p:spPr bwMode="auto">
            <a:xfrm>
              <a:off x="5764" y="305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82" name="Line 455"/>
            <p:cNvSpPr>
              <a:spLocks noChangeShapeType="1"/>
            </p:cNvSpPr>
            <p:nvPr/>
          </p:nvSpPr>
          <p:spPr bwMode="auto">
            <a:xfrm>
              <a:off x="5764" y="320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83" name="Rectangle 456"/>
            <p:cNvSpPr>
              <a:spLocks noChangeArrowheads="1"/>
            </p:cNvSpPr>
            <p:nvPr/>
          </p:nvSpPr>
          <p:spPr bwMode="auto">
            <a:xfrm>
              <a:off x="5764" y="320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84" name="Line 457"/>
            <p:cNvSpPr>
              <a:spLocks noChangeShapeType="1"/>
            </p:cNvSpPr>
            <p:nvPr/>
          </p:nvSpPr>
          <p:spPr bwMode="auto">
            <a:xfrm>
              <a:off x="5764" y="336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85" name="Rectangle 458"/>
            <p:cNvSpPr>
              <a:spLocks noChangeArrowheads="1"/>
            </p:cNvSpPr>
            <p:nvPr/>
          </p:nvSpPr>
          <p:spPr bwMode="auto">
            <a:xfrm>
              <a:off x="5764" y="336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86" name="Line 459"/>
            <p:cNvSpPr>
              <a:spLocks noChangeShapeType="1"/>
            </p:cNvSpPr>
            <p:nvPr/>
          </p:nvSpPr>
          <p:spPr bwMode="auto">
            <a:xfrm>
              <a:off x="5764" y="351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87" name="Rectangle 460"/>
            <p:cNvSpPr>
              <a:spLocks noChangeArrowheads="1"/>
            </p:cNvSpPr>
            <p:nvPr/>
          </p:nvSpPr>
          <p:spPr bwMode="auto">
            <a:xfrm>
              <a:off x="5764" y="3516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88" name="Line 461"/>
            <p:cNvSpPr>
              <a:spLocks noChangeShapeType="1"/>
            </p:cNvSpPr>
            <p:nvPr/>
          </p:nvSpPr>
          <p:spPr bwMode="auto">
            <a:xfrm>
              <a:off x="5764" y="367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89" name="Rectangle 462"/>
            <p:cNvSpPr>
              <a:spLocks noChangeArrowheads="1"/>
            </p:cNvSpPr>
            <p:nvPr/>
          </p:nvSpPr>
          <p:spPr bwMode="auto">
            <a:xfrm>
              <a:off x="5764" y="367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90" name="Line 463"/>
            <p:cNvSpPr>
              <a:spLocks noChangeShapeType="1"/>
            </p:cNvSpPr>
            <p:nvPr/>
          </p:nvSpPr>
          <p:spPr bwMode="auto">
            <a:xfrm>
              <a:off x="5764" y="383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91" name="Rectangle 464"/>
            <p:cNvSpPr>
              <a:spLocks noChangeArrowheads="1"/>
            </p:cNvSpPr>
            <p:nvPr/>
          </p:nvSpPr>
          <p:spPr bwMode="auto">
            <a:xfrm>
              <a:off x="5764" y="383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92" name="Line 465"/>
            <p:cNvSpPr>
              <a:spLocks noChangeShapeType="1"/>
            </p:cNvSpPr>
            <p:nvPr/>
          </p:nvSpPr>
          <p:spPr bwMode="auto">
            <a:xfrm>
              <a:off x="5764" y="399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93" name="Rectangle 466"/>
            <p:cNvSpPr>
              <a:spLocks noChangeArrowheads="1"/>
            </p:cNvSpPr>
            <p:nvPr/>
          </p:nvSpPr>
          <p:spPr bwMode="auto">
            <a:xfrm>
              <a:off x="5764" y="399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94" name="Line 467"/>
            <p:cNvSpPr>
              <a:spLocks noChangeShapeType="1"/>
            </p:cNvSpPr>
            <p:nvPr/>
          </p:nvSpPr>
          <p:spPr bwMode="auto">
            <a:xfrm>
              <a:off x="5764" y="415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95" name="Rectangle 468"/>
            <p:cNvSpPr>
              <a:spLocks noChangeArrowheads="1"/>
            </p:cNvSpPr>
            <p:nvPr/>
          </p:nvSpPr>
          <p:spPr bwMode="auto">
            <a:xfrm>
              <a:off x="5764" y="415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6196" name="Line 469"/>
            <p:cNvSpPr>
              <a:spLocks noChangeShapeType="1"/>
            </p:cNvSpPr>
            <p:nvPr/>
          </p:nvSpPr>
          <p:spPr bwMode="auto">
            <a:xfrm>
              <a:off x="5764" y="431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97" name="Rectangle 470"/>
            <p:cNvSpPr>
              <a:spLocks noChangeArrowheads="1"/>
            </p:cNvSpPr>
            <p:nvPr/>
          </p:nvSpPr>
          <p:spPr bwMode="auto">
            <a:xfrm>
              <a:off x="5764" y="431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ZoneTexte 1"/>
          <p:cNvSpPr txBox="1">
            <a:spLocks noChangeArrowheads="1"/>
          </p:cNvSpPr>
          <p:nvPr/>
        </p:nvSpPr>
        <p:spPr bwMode="auto">
          <a:xfrm>
            <a:off x="107950" y="149225"/>
            <a:ext cx="9036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SCALE OF MAXIMUM AEROBIC SPEED (MAS) </a:t>
            </a:r>
            <a:r>
              <a:rPr lang="fr-FR" sz="20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FOR</a:t>
            </a:r>
            <a:endParaRPr lang="fr-FR" sz="20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GOALKEEPERS</a:t>
            </a:r>
          </a:p>
        </p:txBody>
      </p:sp>
      <p:grpSp>
        <p:nvGrpSpPr>
          <p:cNvPr id="177154" name="Group 4"/>
          <p:cNvGrpSpPr>
            <a:grpSpLocks noChangeAspect="1"/>
          </p:cNvGrpSpPr>
          <p:nvPr/>
        </p:nvGrpSpPr>
        <p:grpSpPr bwMode="auto">
          <a:xfrm>
            <a:off x="1392238" y="966788"/>
            <a:ext cx="5854700" cy="5902325"/>
            <a:chOff x="877" y="609"/>
            <a:chExt cx="3688" cy="3718"/>
          </a:xfrm>
        </p:grpSpPr>
        <p:sp>
          <p:nvSpPr>
            <p:cNvPr id="1771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4" y="616"/>
              <a:ext cx="3674" cy="3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7156" name="Group 205"/>
            <p:cNvGrpSpPr>
              <a:grpSpLocks/>
            </p:cNvGrpSpPr>
            <p:nvPr/>
          </p:nvGrpSpPr>
          <p:grpSpPr bwMode="auto">
            <a:xfrm>
              <a:off x="884" y="609"/>
              <a:ext cx="3674" cy="3711"/>
              <a:chOff x="884" y="609"/>
              <a:chExt cx="3674" cy="3711"/>
            </a:xfrm>
          </p:grpSpPr>
          <p:sp>
            <p:nvSpPr>
              <p:cNvPr id="177299" name="Rectangle 5"/>
              <p:cNvSpPr>
                <a:spLocks noChangeArrowheads="1"/>
              </p:cNvSpPr>
              <p:nvPr/>
            </p:nvSpPr>
            <p:spPr bwMode="auto">
              <a:xfrm>
                <a:off x="884" y="616"/>
                <a:ext cx="3674" cy="3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0" name="Rectangle 6"/>
              <p:cNvSpPr>
                <a:spLocks noChangeArrowheads="1"/>
              </p:cNvSpPr>
              <p:nvPr/>
            </p:nvSpPr>
            <p:spPr bwMode="auto">
              <a:xfrm>
                <a:off x="884" y="942"/>
                <a:ext cx="785" cy="6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1" name="Rectangle 7"/>
              <p:cNvSpPr>
                <a:spLocks noChangeArrowheads="1"/>
              </p:cNvSpPr>
              <p:nvPr/>
            </p:nvSpPr>
            <p:spPr bwMode="auto">
              <a:xfrm>
                <a:off x="1662" y="942"/>
                <a:ext cx="2140" cy="652"/>
              </a:xfrm>
              <a:prstGeom prst="rect">
                <a:avLst/>
              </a:prstGeom>
              <a:solidFill>
                <a:srgbClr val="E4DF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2" name="Rectangle 8"/>
              <p:cNvSpPr>
                <a:spLocks noChangeArrowheads="1"/>
              </p:cNvSpPr>
              <p:nvPr/>
            </p:nvSpPr>
            <p:spPr bwMode="auto">
              <a:xfrm>
                <a:off x="3795" y="942"/>
                <a:ext cx="763" cy="6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3" name="Rectangle 9"/>
              <p:cNvSpPr>
                <a:spLocks noChangeArrowheads="1"/>
              </p:cNvSpPr>
              <p:nvPr/>
            </p:nvSpPr>
            <p:spPr bwMode="auto">
              <a:xfrm>
                <a:off x="884" y="1586"/>
                <a:ext cx="785" cy="6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4" name="Rectangle 10"/>
              <p:cNvSpPr>
                <a:spLocks noChangeArrowheads="1"/>
              </p:cNvSpPr>
              <p:nvPr/>
            </p:nvSpPr>
            <p:spPr bwMode="auto">
              <a:xfrm>
                <a:off x="1662" y="1586"/>
                <a:ext cx="2140" cy="645"/>
              </a:xfrm>
              <a:prstGeom prst="rect">
                <a:avLst/>
              </a:prstGeom>
              <a:solidFill>
                <a:srgbClr val="CCC0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5" name="Rectangle 11"/>
              <p:cNvSpPr>
                <a:spLocks noChangeArrowheads="1"/>
              </p:cNvSpPr>
              <p:nvPr/>
            </p:nvSpPr>
            <p:spPr bwMode="auto">
              <a:xfrm>
                <a:off x="3795" y="1586"/>
                <a:ext cx="763" cy="6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6" name="Rectangle 12"/>
              <p:cNvSpPr>
                <a:spLocks noChangeArrowheads="1"/>
              </p:cNvSpPr>
              <p:nvPr/>
            </p:nvSpPr>
            <p:spPr bwMode="auto">
              <a:xfrm>
                <a:off x="884" y="2224"/>
                <a:ext cx="785" cy="3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7" name="Rectangle 13"/>
              <p:cNvSpPr>
                <a:spLocks noChangeArrowheads="1"/>
              </p:cNvSpPr>
              <p:nvPr/>
            </p:nvSpPr>
            <p:spPr bwMode="auto">
              <a:xfrm>
                <a:off x="1662" y="2224"/>
                <a:ext cx="2140" cy="333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8" name="Rectangle 14"/>
              <p:cNvSpPr>
                <a:spLocks noChangeArrowheads="1"/>
              </p:cNvSpPr>
              <p:nvPr/>
            </p:nvSpPr>
            <p:spPr bwMode="auto">
              <a:xfrm>
                <a:off x="3795" y="2224"/>
                <a:ext cx="763" cy="3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09" name="Rectangle 15"/>
              <p:cNvSpPr>
                <a:spLocks noChangeArrowheads="1"/>
              </p:cNvSpPr>
              <p:nvPr/>
            </p:nvSpPr>
            <p:spPr bwMode="auto">
              <a:xfrm>
                <a:off x="884" y="2550"/>
                <a:ext cx="3674" cy="1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0" name="Rectangle 16"/>
              <p:cNvSpPr>
                <a:spLocks noChangeArrowheads="1"/>
              </p:cNvSpPr>
              <p:nvPr/>
            </p:nvSpPr>
            <p:spPr bwMode="auto">
              <a:xfrm>
                <a:off x="884" y="2705"/>
                <a:ext cx="785" cy="3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1" name="Rectangle 17"/>
              <p:cNvSpPr>
                <a:spLocks noChangeArrowheads="1"/>
              </p:cNvSpPr>
              <p:nvPr/>
            </p:nvSpPr>
            <p:spPr bwMode="auto">
              <a:xfrm>
                <a:off x="1662" y="2705"/>
                <a:ext cx="2140" cy="333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2" name="Rectangle 18"/>
              <p:cNvSpPr>
                <a:spLocks noChangeArrowheads="1"/>
              </p:cNvSpPr>
              <p:nvPr/>
            </p:nvSpPr>
            <p:spPr bwMode="auto">
              <a:xfrm>
                <a:off x="3795" y="2705"/>
                <a:ext cx="763" cy="3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3" name="Rectangle 19"/>
              <p:cNvSpPr>
                <a:spLocks noChangeArrowheads="1"/>
              </p:cNvSpPr>
              <p:nvPr/>
            </p:nvSpPr>
            <p:spPr bwMode="auto">
              <a:xfrm>
                <a:off x="884" y="3031"/>
                <a:ext cx="785" cy="6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4" name="Rectangle 20"/>
              <p:cNvSpPr>
                <a:spLocks noChangeArrowheads="1"/>
              </p:cNvSpPr>
              <p:nvPr/>
            </p:nvSpPr>
            <p:spPr bwMode="auto">
              <a:xfrm>
                <a:off x="1662" y="3031"/>
                <a:ext cx="2140" cy="645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5" name="Rectangle 21"/>
              <p:cNvSpPr>
                <a:spLocks noChangeArrowheads="1"/>
              </p:cNvSpPr>
              <p:nvPr/>
            </p:nvSpPr>
            <p:spPr bwMode="auto">
              <a:xfrm>
                <a:off x="3795" y="3031"/>
                <a:ext cx="763" cy="6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6" name="Rectangle 22"/>
              <p:cNvSpPr>
                <a:spLocks noChangeArrowheads="1"/>
              </p:cNvSpPr>
              <p:nvPr/>
            </p:nvSpPr>
            <p:spPr bwMode="auto">
              <a:xfrm>
                <a:off x="884" y="3668"/>
                <a:ext cx="785" cy="6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7" name="Rectangle 23"/>
              <p:cNvSpPr>
                <a:spLocks noChangeArrowheads="1"/>
              </p:cNvSpPr>
              <p:nvPr/>
            </p:nvSpPr>
            <p:spPr bwMode="auto">
              <a:xfrm>
                <a:off x="1662" y="3668"/>
                <a:ext cx="2140" cy="65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8" name="Rectangle 24"/>
              <p:cNvSpPr>
                <a:spLocks noChangeArrowheads="1"/>
              </p:cNvSpPr>
              <p:nvPr/>
            </p:nvSpPr>
            <p:spPr bwMode="auto">
              <a:xfrm>
                <a:off x="3795" y="3668"/>
                <a:ext cx="763" cy="6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319" name="Rectangle 25"/>
              <p:cNvSpPr>
                <a:spLocks noChangeArrowheads="1"/>
              </p:cNvSpPr>
              <p:nvPr/>
            </p:nvSpPr>
            <p:spPr bwMode="auto">
              <a:xfrm>
                <a:off x="1062" y="631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0" name="Rectangle 26"/>
              <p:cNvSpPr>
                <a:spLocks noChangeArrowheads="1"/>
              </p:cNvSpPr>
              <p:nvPr/>
            </p:nvSpPr>
            <p:spPr bwMode="auto">
              <a:xfrm>
                <a:off x="3965" y="631"/>
                <a:ext cx="30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SCALE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1" name="Rectangle 27"/>
              <p:cNvSpPr>
                <a:spLocks noChangeArrowheads="1"/>
              </p:cNvSpPr>
              <p:nvPr/>
            </p:nvSpPr>
            <p:spPr bwMode="auto">
              <a:xfrm>
                <a:off x="965" y="794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2" name="Rectangle 28"/>
              <p:cNvSpPr>
                <a:spLocks noChangeArrowheads="1"/>
              </p:cNvSpPr>
              <p:nvPr/>
            </p:nvSpPr>
            <p:spPr bwMode="auto">
              <a:xfrm>
                <a:off x="1773" y="794"/>
                <a:ext cx="483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14-15 yo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3" name="Rectangle 29"/>
              <p:cNvSpPr>
                <a:spLocks noChangeArrowheads="1"/>
              </p:cNvSpPr>
              <p:nvPr/>
            </p:nvSpPr>
            <p:spPr bwMode="auto">
              <a:xfrm>
                <a:off x="2447" y="794"/>
                <a:ext cx="483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16-17 yo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4" name="Rectangle 30"/>
              <p:cNvSpPr>
                <a:spLocks noChangeArrowheads="1"/>
              </p:cNvSpPr>
              <p:nvPr/>
            </p:nvSpPr>
            <p:spPr bwMode="auto">
              <a:xfrm>
                <a:off x="3136" y="794"/>
                <a:ext cx="493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    18 yo + 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5" name="Rectangle 31"/>
              <p:cNvSpPr>
                <a:spLocks noChangeArrowheads="1"/>
              </p:cNvSpPr>
              <p:nvPr/>
            </p:nvSpPr>
            <p:spPr bwMode="auto">
              <a:xfrm>
                <a:off x="3884" y="794"/>
                <a:ext cx="485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Marks/20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6" name="Rectangle 32"/>
              <p:cNvSpPr>
                <a:spLocks noChangeArrowheads="1"/>
              </p:cNvSpPr>
              <p:nvPr/>
            </p:nvSpPr>
            <p:spPr bwMode="auto">
              <a:xfrm>
                <a:off x="1217" y="95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7" name="Rectangle 33"/>
              <p:cNvSpPr>
                <a:spLocks noChangeArrowheads="1"/>
              </p:cNvSpPr>
              <p:nvPr/>
            </p:nvSpPr>
            <p:spPr bwMode="auto">
              <a:xfrm>
                <a:off x="1921" y="9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8" name="Rectangle 34"/>
              <p:cNvSpPr>
                <a:spLocks noChangeArrowheads="1"/>
              </p:cNvSpPr>
              <p:nvPr/>
            </p:nvSpPr>
            <p:spPr bwMode="auto">
              <a:xfrm>
                <a:off x="2602" y="9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29" name="Rectangle 35"/>
              <p:cNvSpPr>
                <a:spLocks noChangeArrowheads="1"/>
              </p:cNvSpPr>
              <p:nvPr/>
            </p:nvSpPr>
            <p:spPr bwMode="auto">
              <a:xfrm>
                <a:off x="3328" y="9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0" name="Rectangle 36"/>
              <p:cNvSpPr>
                <a:spLocks noChangeArrowheads="1"/>
              </p:cNvSpPr>
              <p:nvPr/>
            </p:nvSpPr>
            <p:spPr bwMode="auto">
              <a:xfrm>
                <a:off x="4121" y="95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1" name="Rectangle 37"/>
              <p:cNvSpPr>
                <a:spLocks noChangeArrowheads="1"/>
              </p:cNvSpPr>
              <p:nvPr/>
            </p:nvSpPr>
            <p:spPr bwMode="auto">
              <a:xfrm>
                <a:off x="1217" y="112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2" name="Rectangle 38"/>
              <p:cNvSpPr>
                <a:spLocks noChangeArrowheads="1"/>
              </p:cNvSpPr>
              <p:nvPr/>
            </p:nvSpPr>
            <p:spPr bwMode="auto">
              <a:xfrm>
                <a:off x="1921" y="11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3" name="Rectangle 39"/>
              <p:cNvSpPr>
                <a:spLocks noChangeArrowheads="1"/>
              </p:cNvSpPr>
              <p:nvPr/>
            </p:nvSpPr>
            <p:spPr bwMode="auto">
              <a:xfrm>
                <a:off x="2602" y="11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4" name="Rectangle 40"/>
              <p:cNvSpPr>
                <a:spLocks noChangeArrowheads="1"/>
              </p:cNvSpPr>
              <p:nvPr/>
            </p:nvSpPr>
            <p:spPr bwMode="auto">
              <a:xfrm>
                <a:off x="3328" y="11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18,0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5" name="Rectangle 41"/>
              <p:cNvSpPr>
                <a:spLocks noChangeArrowheads="1"/>
              </p:cNvSpPr>
              <p:nvPr/>
            </p:nvSpPr>
            <p:spPr bwMode="auto">
              <a:xfrm>
                <a:off x="4121" y="112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6" name="Rectangle 42"/>
              <p:cNvSpPr>
                <a:spLocks noChangeArrowheads="1"/>
              </p:cNvSpPr>
              <p:nvPr/>
            </p:nvSpPr>
            <p:spPr bwMode="auto">
              <a:xfrm>
                <a:off x="1217" y="127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7" name="Rectangle 43"/>
              <p:cNvSpPr>
                <a:spLocks noChangeArrowheads="1"/>
              </p:cNvSpPr>
              <p:nvPr/>
            </p:nvSpPr>
            <p:spPr bwMode="auto">
              <a:xfrm>
                <a:off x="1921" y="129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8" name="Rectangle 44"/>
              <p:cNvSpPr>
                <a:spLocks noChangeArrowheads="1"/>
              </p:cNvSpPr>
              <p:nvPr/>
            </p:nvSpPr>
            <p:spPr bwMode="auto">
              <a:xfrm>
                <a:off x="2602" y="129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39" name="Rectangle 45"/>
              <p:cNvSpPr>
                <a:spLocks noChangeArrowheads="1"/>
              </p:cNvSpPr>
              <p:nvPr/>
            </p:nvSpPr>
            <p:spPr bwMode="auto">
              <a:xfrm>
                <a:off x="3328" y="1290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0" name="Rectangle 46"/>
              <p:cNvSpPr>
                <a:spLocks noChangeArrowheads="1"/>
              </p:cNvSpPr>
              <p:nvPr/>
            </p:nvSpPr>
            <p:spPr bwMode="auto">
              <a:xfrm>
                <a:off x="4121" y="1275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1" name="Rectangle 47"/>
              <p:cNvSpPr>
                <a:spLocks noChangeArrowheads="1"/>
              </p:cNvSpPr>
              <p:nvPr/>
            </p:nvSpPr>
            <p:spPr bwMode="auto">
              <a:xfrm>
                <a:off x="1217" y="143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2" name="Rectangle 48"/>
              <p:cNvSpPr>
                <a:spLocks noChangeArrowheads="1"/>
              </p:cNvSpPr>
              <p:nvPr/>
            </p:nvSpPr>
            <p:spPr bwMode="auto">
              <a:xfrm>
                <a:off x="1921" y="14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3" name="Rectangle 49"/>
              <p:cNvSpPr>
                <a:spLocks noChangeArrowheads="1"/>
              </p:cNvSpPr>
              <p:nvPr/>
            </p:nvSpPr>
            <p:spPr bwMode="auto">
              <a:xfrm>
                <a:off x="2602" y="14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4" name="Rectangle 50"/>
              <p:cNvSpPr>
                <a:spLocks noChangeArrowheads="1"/>
              </p:cNvSpPr>
              <p:nvPr/>
            </p:nvSpPr>
            <p:spPr bwMode="auto">
              <a:xfrm>
                <a:off x="3328" y="14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5" name="Rectangle 51"/>
              <p:cNvSpPr>
                <a:spLocks noChangeArrowheads="1"/>
              </p:cNvSpPr>
              <p:nvPr/>
            </p:nvSpPr>
            <p:spPr bwMode="auto">
              <a:xfrm>
                <a:off x="4121" y="143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6" name="Rectangle 52"/>
              <p:cNvSpPr>
                <a:spLocks noChangeArrowheads="1"/>
              </p:cNvSpPr>
              <p:nvPr/>
            </p:nvSpPr>
            <p:spPr bwMode="auto">
              <a:xfrm>
                <a:off x="1217" y="160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7" name="Rectangle 53"/>
              <p:cNvSpPr>
                <a:spLocks noChangeArrowheads="1"/>
              </p:cNvSpPr>
              <p:nvPr/>
            </p:nvSpPr>
            <p:spPr bwMode="auto">
              <a:xfrm>
                <a:off x="1921" y="16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8" name="Rectangle 54"/>
              <p:cNvSpPr>
                <a:spLocks noChangeArrowheads="1"/>
              </p:cNvSpPr>
              <p:nvPr/>
            </p:nvSpPr>
            <p:spPr bwMode="auto">
              <a:xfrm>
                <a:off x="2602" y="16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49" name="Rectangle 55"/>
              <p:cNvSpPr>
                <a:spLocks noChangeArrowheads="1"/>
              </p:cNvSpPr>
              <p:nvPr/>
            </p:nvSpPr>
            <p:spPr bwMode="auto">
              <a:xfrm>
                <a:off x="3328" y="16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0" name="Rectangle 56"/>
              <p:cNvSpPr>
                <a:spLocks noChangeArrowheads="1"/>
              </p:cNvSpPr>
              <p:nvPr/>
            </p:nvSpPr>
            <p:spPr bwMode="auto">
              <a:xfrm>
                <a:off x="4121" y="160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1" name="Rectangle 57"/>
              <p:cNvSpPr>
                <a:spLocks noChangeArrowheads="1"/>
              </p:cNvSpPr>
              <p:nvPr/>
            </p:nvSpPr>
            <p:spPr bwMode="auto">
              <a:xfrm>
                <a:off x="1217" y="175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2" name="Rectangle 58"/>
              <p:cNvSpPr>
                <a:spLocks noChangeArrowheads="1"/>
              </p:cNvSpPr>
              <p:nvPr/>
            </p:nvSpPr>
            <p:spPr bwMode="auto">
              <a:xfrm>
                <a:off x="1921" y="17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3" name="Rectangle 59"/>
              <p:cNvSpPr>
                <a:spLocks noChangeArrowheads="1"/>
              </p:cNvSpPr>
              <p:nvPr/>
            </p:nvSpPr>
            <p:spPr bwMode="auto">
              <a:xfrm>
                <a:off x="2602" y="17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4" name="Rectangle 60"/>
              <p:cNvSpPr>
                <a:spLocks noChangeArrowheads="1"/>
              </p:cNvSpPr>
              <p:nvPr/>
            </p:nvSpPr>
            <p:spPr bwMode="auto">
              <a:xfrm>
                <a:off x="3328" y="177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17,0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5" name="Rectangle 61"/>
              <p:cNvSpPr>
                <a:spLocks noChangeArrowheads="1"/>
              </p:cNvSpPr>
              <p:nvPr/>
            </p:nvSpPr>
            <p:spPr bwMode="auto">
              <a:xfrm>
                <a:off x="4121" y="1757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6" name="Rectangle 62"/>
              <p:cNvSpPr>
                <a:spLocks noChangeArrowheads="1"/>
              </p:cNvSpPr>
              <p:nvPr/>
            </p:nvSpPr>
            <p:spPr bwMode="auto">
              <a:xfrm>
                <a:off x="1217" y="192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7" name="Rectangle 63"/>
              <p:cNvSpPr>
                <a:spLocks noChangeArrowheads="1"/>
              </p:cNvSpPr>
              <p:nvPr/>
            </p:nvSpPr>
            <p:spPr bwMode="auto">
              <a:xfrm>
                <a:off x="1921" y="19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8" name="Rectangle 64"/>
              <p:cNvSpPr>
                <a:spLocks noChangeArrowheads="1"/>
              </p:cNvSpPr>
              <p:nvPr/>
            </p:nvSpPr>
            <p:spPr bwMode="auto">
              <a:xfrm>
                <a:off x="2602" y="19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59" name="Rectangle 65"/>
              <p:cNvSpPr>
                <a:spLocks noChangeArrowheads="1"/>
              </p:cNvSpPr>
              <p:nvPr/>
            </p:nvSpPr>
            <p:spPr bwMode="auto">
              <a:xfrm>
                <a:off x="3328" y="19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0" name="Rectangle 66"/>
              <p:cNvSpPr>
                <a:spLocks noChangeArrowheads="1"/>
              </p:cNvSpPr>
              <p:nvPr/>
            </p:nvSpPr>
            <p:spPr bwMode="auto">
              <a:xfrm>
                <a:off x="4121" y="1920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1" name="Rectangle 67"/>
              <p:cNvSpPr>
                <a:spLocks noChangeArrowheads="1"/>
              </p:cNvSpPr>
              <p:nvPr/>
            </p:nvSpPr>
            <p:spPr bwMode="auto">
              <a:xfrm>
                <a:off x="1217" y="208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2" name="Rectangle 68"/>
              <p:cNvSpPr>
                <a:spLocks noChangeArrowheads="1"/>
              </p:cNvSpPr>
              <p:nvPr/>
            </p:nvSpPr>
            <p:spPr bwMode="auto">
              <a:xfrm>
                <a:off x="1921" y="20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3" name="Rectangle 69"/>
              <p:cNvSpPr>
                <a:spLocks noChangeArrowheads="1"/>
              </p:cNvSpPr>
              <p:nvPr/>
            </p:nvSpPr>
            <p:spPr bwMode="auto">
              <a:xfrm>
                <a:off x="2602" y="20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4" name="Rectangle 70"/>
              <p:cNvSpPr>
                <a:spLocks noChangeArrowheads="1"/>
              </p:cNvSpPr>
              <p:nvPr/>
            </p:nvSpPr>
            <p:spPr bwMode="auto">
              <a:xfrm>
                <a:off x="3328" y="20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5" name="Rectangle 71"/>
              <p:cNvSpPr>
                <a:spLocks noChangeArrowheads="1"/>
              </p:cNvSpPr>
              <p:nvPr/>
            </p:nvSpPr>
            <p:spPr bwMode="auto">
              <a:xfrm>
                <a:off x="4121" y="2083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6" name="Rectangle 72"/>
              <p:cNvSpPr>
                <a:spLocks noChangeArrowheads="1"/>
              </p:cNvSpPr>
              <p:nvPr/>
            </p:nvSpPr>
            <p:spPr bwMode="auto">
              <a:xfrm>
                <a:off x="1217" y="223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7" name="Rectangle 73"/>
              <p:cNvSpPr>
                <a:spLocks noChangeArrowheads="1"/>
              </p:cNvSpPr>
              <p:nvPr/>
            </p:nvSpPr>
            <p:spPr bwMode="auto">
              <a:xfrm>
                <a:off x="1921" y="22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8" name="Rectangle 74"/>
              <p:cNvSpPr>
                <a:spLocks noChangeArrowheads="1"/>
              </p:cNvSpPr>
              <p:nvPr/>
            </p:nvSpPr>
            <p:spPr bwMode="auto">
              <a:xfrm>
                <a:off x="2602" y="22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69" name="Rectangle 75"/>
              <p:cNvSpPr>
                <a:spLocks noChangeArrowheads="1"/>
              </p:cNvSpPr>
              <p:nvPr/>
            </p:nvSpPr>
            <p:spPr bwMode="auto">
              <a:xfrm>
                <a:off x="3328" y="2253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0" name="Rectangle 76"/>
              <p:cNvSpPr>
                <a:spLocks noChangeArrowheads="1"/>
              </p:cNvSpPr>
              <p:nvPr/>
            </p:nvSpPr>
            <p:spPr bwMode="auto">
              <a:xfrm>
                <a:off x="4121" y="2238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1" name="Rectangle 77"/>
              <p:cNvSpPr>
                <a:spLocks noChangeArrowheads="1"/>
              </p:cNvSpPr>
              <p:nvPr/>
            </p:nvSpPr>
            <p:spPr bwMode="auto">
              <a:xfrm>
                <a:off x="1217" y="240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2" name="Rectangle 78"/>
              <p:cNvSpPr>
                <a:spLocks noChangeArrowheads="1"/>
              </p:cNvSpPr>
              <p:nvPr/>
            </p:nvSpPr>
            <p:spPr bwMode="auto">
              <a:xfrm>
                <a:off x="1921" y="24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3" name="Rectangle 79"/>
              <p:cNvSpPr>
                <a:spLocks noChangeArrowheads="1"/>
              </p:cNvSpPr>
              <p:nvPr/>
            </p:nvSpPr>
            <p:spPr bwMode="auto">
              <a:xfrm>
                <a:off x="2602" y="24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4" name="Rectangle 80"/>
              <p:cNvSpPr>
                <a:spLocks noChangeArrowheads="1"/>
              </p:cNvSpPr>
              <p:nvPr/>
            </p:nvSpPr>
            <p:spPr bwMode="auto">
              <a:xfrm>
                <a:off x="3328" y="24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5" name="Rectangle 81"/>
              <p:cNvSpPr>
                <a:spLocks noChangeArrowheads="1"/>
              </p:cNvSpPr>
              <p:nvPr/>
            </p:nvSpPr>
            <p:spPr bwMode="auto">
              <a:xfrm>
                <a:off x="4121" y="2401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6" name="Rectangle 82"/>
              <p:cNvSpPr>
                <a:spLocks noChangeArrowheads="1"/>
              </p:cNvSpPr>
              <p:nvPr/>
            </p:nvSpPr>
            <p:spPr bwMode="auto">
              <a:xfrm>
                <a:off x="1217" y="2564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7" name="Rectangle 83"/>
              <p:cNvSpPr>
                <a:spLocks noChangeArrowheads="1"/>
              </p:cNvSpPr>
              <p:nvPr/>
            </p:nvSpPr>
            <p:spPr bwMode="auto">
              <a:xfrm>
                <a:off x="1921" y="25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16,0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8" name="Rectangle 84"/>
              <p:cNvSpPr>
                <a:spLocks noChangeArrowheads="1"/>
              </p:cNvSpPr>
              <p:nvPr/>
            </p:nvSpPr>
            <p:spPr bwMode="auto">
              <a:xfrm>
                <a:off x="2602" y="25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79" name="Rectangle 85"/>
              <p:cNvSpPr>
                <a:spLocks noChangeArrowheads="1"/>
              </p:cNvSpPr>
              <p:nvPr/>
            </p:nvSpPr>
            <p:spPr bwMode="auto">
              <a:xfrm>
                <a:off x="3328" y="25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0" name="Rectangle 86"/>
              <p:cNvSpPr>
                <a:spLocks noChangeArrowheads="1"/>
              </p:cNvSpPr>
              <p:nvPr/>
            </p:nvSpPr>
            <p:spPr bwMode="auto">
              <a:xfrm>
                <a:off x="4121" y="2564"/>
                <a:ext cx="12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1" name="Rectangle 87"/>
              <p:cNvSpPr>
                <a:spLocks noChangeArrowheads="1"/>
              </p:cNvSpPr>
              <p:nvPr/>
            </p:nvSpPr>
            <p:spPr bwMode="auto">
              <a:xfrm>
                <a:off x="1247" y="272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2" name="Rectangle 88"/>
              <p:cNvSpPr>
                <a:spLocks noChangeArrowheads="1"/>
              </p:cNvSpPr>
              <p:nvPr/>
            </p:nvSpPr>
            <p:spPr bwMode="auto">
              <a:xfrm>
                <a:off x="1921" y="27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3" name="Rectangle 89"/>
              <p:cNvSpPr>
                <a:spLocks noChangeArrowheads="1"/>
              </p:cNvSpPr>
              <p:nvPr/>
            </p:nvSpPr>
            <p:spPr bwMode="auto">
              <a:xfrm>
                <a:off x="2602" y="27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4" name="Rectangle 90"/>
              <p:cNvSpPr>
                <a:spLocks noChangeArrowheads="1"/>
              </p:cNvSpPr>
              <p:nvPr/>
            </p:nvSpPr>
            <p:spPr bwMode="auto">
              <a:xfrm>
                <a:off x="3328" y="2735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5" name="Rectangle 91"/>
              <p:cNvSpPr>
                <a:spLocks noChangeArrowheads="1"/>
              </p:cNvSpPr>
              <p:nvPr/>
            </p:nvSpPr>
            <p:spPr bwMode="auto">
              <a:xfrm>
                <a:off x="4151" y="2720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6" name="Rectangle 92"/>
              <p:cNvSpPr>
                <a:spLocks noChangeArrowheads="1"/>
              </p:cNvSpPr>
              <p:nvPr/>
            </p:nvSpPr>
            <p:spPr bwMode="auto">
              <a:xfrm>
                <a:off x="1247" y="28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7" name="Rectangle 93"/>
              <p:cNvSpPr>
                <a:spLocks noChangeArrowheads="1"/>
              </p:cNvSpPr>
              <p:nvPr/>
            </p:nvSpPr>
            <p:spPr bwMode="auto">
              <a:xfrm>
                <a:off x="1921" y="28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8" name="Rectangle 94"/>
              <p:cNvSpPr>
                <a:spLocks noChangeArrowheads="1"/>
              </p:cNvSpPr>
              <p:nvPr/>
            </p:nvSpPr>
            <p:spPr bwMode="auto">
              <a:xfrm>
                <a:off x="2602" y="28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89" name="Rectangle 95"/>
              <p:cNvSpPr>
                <a:spLocks noChangeArrowheads="1"/>
              </p:cNvSpPr>
              <p:nvPr/>
            </p:nvSpPr>
            <p:spPr bwMode="auto">
              <a:xfrm>
                <a:off x="3328" y="28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ea typeface="Arial" pitchFamily="-72" charset="0"/>
                    <a:cs typeface="Arial" pitchFamily="-72" charset="0"/>
                  </a:rPr>
                  <a:t>15,1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0" name="Rectangle 96"/>
              <p:cNvSpPr>
                <a:spLocks noChangeArrowheads="1"/>
              </p:cNvSpPr>
              <p:nvPr/>
            </p:nvSpPr>
            <p:spPr bwMode="auto">
              <a:xfrm>
                <a:off x="4151" y="28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1" name="Rectangle 97"/>
              <p:cNvSpPr>
                <a:spLocks noChangeArrowheads="1"/>
              </p:cNvSpPr>
              <p:nvPr/>
            </p:nvSpPr>
            <p:spPr bwMode="auto">
              <a:xfrm>
                <a:off x="1247" y="304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2" name="Rectangle 98"/>
              <p:cNvSpPr>
                <a:spLocks noChangeArrowheads="1"/>
              </p:cNvSpPr>
              <p:nvPr/>
            </p:nvSpPr>
            <p:spPr bwMode="auto">
              <a:xfrm>
                <a:off x="1921" y="30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3" name="Rectangle 99"/>
              <p:cNvSpPr>
                <a:spLocks noChangeArrowheads="1"/>
              </p:cNvSpPr>
              <p:nvPr/>
            </p:nvSpPr>
            <p:spPr bwMode="auto">
              <a:xfrm>
                <a:off x="2602" y="30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4" name="Rectangle 100"/>
              <p:cNvSpPr>
                <a:spLocks noChangeArrowheads="1"/>
              </p:cNvSpPr>
              <p:nvPr/>
            </p:nvSpPr>
            <p:spPr bwMode="auto">
              <a:xfrm>
                <a:off x="3328" y="30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5" name="Rectangle 101"/>
              <p:cNvSpPr>
                <a:spLocks noChangeArrowheads="1"/>
              </p:cNvSpPr>
              <p:nvPr/>
            </p:nvSpPr>
            <p:spPr bwMode="auto">
              <a:xfrm>
                <a:off x="4151" y="304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6" name="Rectangle 102"/>
              <p:cNvSpPr>
                <a:spLocks noChangeArrowheads="1"/>
              </p:cNvSpPr>
              <p:nvPr/>
            </p:nvSpPr>
            <p:spPr bwMode="auto">
              <a:xfrm>
                <a:off x="1247" y="3201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7" name="Rectangle 103"/>
              <p:cNvSpPr>
                <a:spLocks noChangeArrowheads="1"/>
              </p:cNvSpPr>
              <p:nvPr/>
            </p:nvSpPr>
            <p:spPr bwMode="auto">
              <a:xfrm>
                <a:off x="1921" y="32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8" name="Rectangle 104"/>
              <p:cNvSpPr>
                <a:spLocks noChangeArrowheads="1"/>
              </p:cNvSpPr>
              <p:nvPr/>
            </p:nvSpPr>
            <p:spPr bwMode="auto">
              <a:xfrm>
                <a:off x="2602" y="32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399" name="Rectangle 105"/>
              <p:cNvSpPr>
                <a:spLocks noChangeArrowheads="1"/>
              </p:cNvSpPr>
              <p:nvPr/>
            </p:nvSpPr>
            <p:spPr bwMode="auto">
              <a:xfrm>
                <a:off x="3328" y="32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0" name="Rectangle 106"/>
              <p:cNvSpPr>
                <a:spLocks noChangeArrowheads="1"/>
              </p:cNvSpPr>
              <p:nvPr/>
            </p:nvSpPr>
            <p:spPr bwMode="auto">
              <a:xfrm>
                <a:off x="4151" y="3201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1" name="Rectangle 107"/>
              <p:cNvSpPr>
                <a:spLocks noChangeArrowheads="1"/>
              </p:cNvSpPr>
              <p:nvPr/>
            </p:nvSpPr>
            <p:spPr bwMode="auto">
              <a:xfrm>
                <a:off x="1247" y="336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2" name="Rectangle 108"/>
              <p:cNvSpPr>
                <a:spLocks noChangeArrowheads="1"/>
              </p:cNvSpPr>
              <p:nvPr/>
            </p:nvSpPr>
            <p:spPr bwMode="auto">
              <a:xfrm>
                <a:off x="1921" y="33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3" name="Rectangle 109"/>
              <p:cNvSpPr>
                <a:spLocks noChangeArrowheads="1"/>
              </p:cNvSpPr>
              <p:nvPr/>
            </p:nvSpPr>
            <p:spPr bwMode="auto">
              <a:xfrm>
                <a:off x="2602" y="33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4" name="Rectangle 110"/>
              <p:cNvSpPr>
                <a:spLocks noChangeArrowheads="1"/>
              </p:cNvSpPr>
              <p:nvPr/>
            </p:nvSpPr>
            <p:spPr bwMode="auto">
              <a:xfrm>
                <a:off x="3328" y="33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5" name="Rectangle 111"/>
              <p:cNvSpPr>
                <a:spLocks noChangeArrowheads="1"/>
              </p:cNvSpPr>
              <p:nvPr/>
            </p:nvSpPr>
            <p:spPr bwMode="auto">
              <a:xfrm>
                <a:off x="4151" y="336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5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6" name="Rectangle 112"/>
              <p:cNvSpPr>
                <a:spLocks noChangeArrowheads="1"/>
              </p:cNvSpPr>
              <p:nvPr/>
            </p:nvSpPr>
            <p:spPr bwMode="auto">
              <a:xfrm>
                <a:off x="1247" y="352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7" name="Rectangle 113"/>
              <p:cNvSpPr>
                <a:spLocks noChangeArrowheads="1"/>
              </p:cNvSpPr>
              <p:nvPr/>
            </p:nvSpPr>
            <p:spPr bwMode="auto">
              <a:xfrm>
                <a:off x="1921" y="35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8" name="Rectangle 114"/>
              <p:cNvSpPr>
                <a:spLocks noChangeArrowheads="1"/>
              </p:cNvSpPr>
              <p:nvPr/>
            </p:nvSpPr>
            <p:spPr bwMode="auto">
              <a:xfrm>
                <a:off x="2602" y="35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09" name="Rectangle 115"/>
              <p:cNvSpPr>
                <a:spLocks noChangeArrowheads="1"/>
              </p:cNvSpPr>
              <p:nvPr/>
            </p:nvSpPr>
            <p:spPr bwMode="auto">
              <a:xfrm>
                <a:off x="3328" y="3542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0" name="Rectangle 116"/>
              <p:cNvSpPr>
                <a:spLocks noChangeArrowheads="1"/>
              </p:cNvSpPr>
              <p:nvPr/>
            </p:nvSpPr>
            <p:spPr bwMode="auto">
              <a:xfrm>
                <a:off x="4151" y="3527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1" name="Rectangle 117"/>
              <p:cNvSpPr>
                <a:spLocks noChangeArrowheads="1"/>
              </p:cNvSpPr>
              <p:nvPr/>
            </p:nvSpPr>
            <p:spPr bwMode="auto">
              <a:xfrm>
                <a:off x="1247" y="36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2" name="Rectangle 118"/>
              <p:cNvSpPr>
                <a:spLocks noChangeArrowheads="1"/>
              </p:cNvSpPr>
              <p:nvPr/>
            </p:nvSpPr>
            <p:spPr bwMode="auto">
              <a:xfrm>
                <a:off x="1921" y="3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3" name="Rectangle 119"/>
              <p:cNvSpPr>
                <a:spLocks noChangeArrowheads="1"/>
              </p:cNvSpPr>
              <p:nvPr/>
            </p:nvSpPr>
            <p:spPr bwMode="auto">
              <a:xfrm>
                <a:off x="2602" y="3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13,9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4" name="Rectangle 120"/>
              <p:cNvSpPr>
                <a:spLocks noChangeArrowheads="1"/>
              </p:cNvSpPr>
              <p:nvPr/>
            </p:nvSpPr>
            <p:spPr bwMode="auto">
              <a:xfrm>
                <a:off x="3328" y="3698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13,8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5" name="Rectangle 121"/>
              <p:cNvSpPr>
                <a:spLocks noChangeArrowheads="1"/>
              </p:cNvSpPr>
              <p:nvPr/>
            </p:nvSpPr>
            <p:spPr bwMode="auto">
              <a:xfrm>
                <a:off x="4151" y="3683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6" name="Rectangle 122"/>
              <p:cNvSpPr>
                <a:spLocks noChangeArrowheads="1"/>
              </p:cNvSpPr>
              <p:nvPr/>
            </p:nvSpPr>
            <p:spPr bwMode="auto">
              <a:xfrm>
                <a:off x="1247" y="384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7" name="Rectangle 123"/>
              <p:cNvSpPr>
                <a:spLocks noChangeArrowheads="1"/>
              </p:cNvSpPr>
              <p:nvPr/>
            </p:nvSpPr>
            <p:spPr bwMode="auto">
              <a:xfrm>
                <a:off x="1921" y="38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8" name="Rectangle 124"/>
              <p:cNvSpPr>
                <a:spLocks noChangeArrowheads="1"/>
              </p:cNvSpPr>
              <p:nvPr/>
            </p:nvSpPr>
            <p:spPr bwMode="auto">
              <a:xfrm>
                <a:off x="2602" y="38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13,7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19" name="Rectangle 125"/>
              <p:cNvSpPr>
                <a:spLocks noChangeArrowheads="1"/>
              </p:cNvSpPr>
              <p:nvPr/>
            </p:nvSpPr>
            <p:spPr bwMode="auto">
              <a:xfrm>
                <a:off x="3328" y="3861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13,6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0" name="Rectangle 126"/>
              <p:cNvSpPr>
                <a:spLocks noChangeArrowheads="1"/>
              </p:cNvSpPr>
              <p:nvPr/>
            </p:nvSpPr>
            <p:spPr bwMode="auto">
              <a:xfrm>
                <a:off x="4151" y="3846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1" name="Rectangle 127"/>
              <p:cNvSpPr>
                <a:spLocks noChangeArrowheads="1"/>
              </p:cNvSpPr>
              <p:nvPr/>
            </p:nvSpPr>
            <p:spPr bwMode="auto">
              <a:xfrm>
                <a:off x="1247" y="4002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2" name="Rectangle 128"/>
              <p:cNvSpPr>
                <a:spLocks noChangeArrowheads="1"/>
              </p:cNvSpPr>
              <p:nvPr/>
            </p:nvSpPr>
            <p:spPr bwMode="auto">
              <a:xfrm>
                <a:off x="1921" y="40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3" name="Rectangle 129"/>
              <p:cNvSpPr>
                <a:spLocks noChangeArrowheads="1"/>
              </p:cNvSpPr>
              <p:nvPr/>
            </p:nvSpPr>
            <p:spPr bwMode="auto">
              <a:xfrm>
                <a:off x="2602" y="40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13,4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4" name="Rectangle 130"/>
              <p:cNvSpPr>
                <a:spLocks noChangeArrowheads="1"/>
              </p:cNvSpPr>
              <p:nvPr/>
            </p:nvSpPr>
            <p:spPr bwMode="auto">
              <a:xfrm>
                <a:off x="3328" y="4016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13,3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5" name="Rectangle 131"/>
              <p:cNvSpPr>
                <a:spLocks noChangeArrowheads="1"/>
              </p:cNvSpPr>
              <p:nvPr/>
            </p:nvSpPr>
            <p:spPr bwMode="auto">
              <a:xfrm>
                <a:off x="4151" y="4002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1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6" name="Rectangle 132"/>
              <p:cNvSpPr>
                <a:spLocks noChangeArrowheads="1"/>
              </p:cNvSpPr>
              <p:nvPr/>
            </p:nvSpPr>
            <p:spPr bwMode="auto">
              <a:xfrm>
                <a:off x="1247" y="416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7" name="Rectangle 133"/>
              <p:cNvSpPr>
                <a:spLocks noChangeArrowheads="1"/>
              </p:cNvSpPr>
              <p:nvPr/>
            </p:nvSpPr>
            <p:spPr bwMode="auto">
              <a:xfrm>
                <a:off x="1921" y="41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14,0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8" name="Rectangle 134"/>
              <p:cNvSpPr>
                <a:spLocks noChangeArrowheads="1"/>
              </p:cNvSpPr>
              <p:nvPr/>
            </p:nvSpPr>
            <p:spPr bwMode="auto">
              <a:xfrm>
                <a:off x="2602" y="41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13,2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29" name="Rectangle 135"/>
              <p:cNvSpPr>
                <a:spLocks noChangeArrowheads="1"/>
              </p:cNvSpPr>
              <p:nvPr/>
            </p:nvSpPr>
            <p:spPr bwMode="auto">
              <a:xfrm>
                <a:off x="3328" y="4179"/>
                <a:ext cx="18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13,0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30" name="Rectangle 136"/>
              <p:cNvSpPr>
                <a:spLocks noChangeArrowheads="1"/>
              </p:cNvSpPr>
              <p:nvPr/>
            </p:nvSpPr>
            <p:spPr bwMode="auto">
              <a:xfrm>
                <a:off x="4151" y="4164"/>
                <a:ext cx="6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0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31" name="Rectangle 137"/>
              <p:cNvSpPr>
                <a:spLocks noChangeArrowheads="1"/>
              </p:cNvSpPr>
              <p:nvPr/>
            </p:nvSpPr>
            <p:spPr bwMode="auto">
              <a:xfrm>
                <a:off x="1884" y="631"/>
                <a:ext cx="18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Calibri" pitchFamily="-72" charset="0"/>
                    <a:ea typeface="Arial" pitchFamily="-72" charset="0"/>
                    <a:cs typeface="Arial" pitchFamily="-72" charset="0"/>
                  </a:rPr>
                  <a:t>VAMEVAL MAS GOALKEEPERS (km/h)</a:t>
                </a:r>
                <a:endParaRPr lang="en-US" sz="1800"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177432" name="Line 138"/>
              <p:cNvSpPr>
                <a:spLocks noChangeShapeType="1"/>
              </p:cNvSpPr>
              <p:nvPr/>
            </p:nvSpPr>
            <p:spPr bwMode="auto">
              <a:xfrm flipV="1">
                <a:off x="884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33" name="Rectangle 139"/>
              <p:cNvSpPr>
                <a:spLocks noChangeArrowheads="1"/>
              </p:cNvSpPr>
              <p:nvPr/>
            </p:nvSpPr>
            <p:spPr bwMode="auto">
              <a:xfrm>
                <a:off x="884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34" name="Line 140"/>
              <p:cNvSpPr>
                <a:spLocks noChangeShapeType="1"/>
              </p:cNvSpPr>
              <p:nvPr/>
            </p:nvSpPr>
            <p:spPr bwMode="auto">
              <a:xfrm flipV="1">
                <a:off x="1662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35" name="Rectangle 141"/>
              <p:cNvSpPr>
                <a:spLocks noChangeArrowheads="1"/>
              </p:cNvSpPr>
              <p:nvPr/>
            </p:nvSpPr>
            <p:spPr bwMode="auto">
              <a:xfrm>
                <a:off x="1662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36" name="Line 142"/>
              <p:cNvSpPr>
                <a:spLocks noChangeShapeType="1"/>
              </p:cNvSpPr>
              <p:nvPr/>
            </p:nvSpPr>
            <p:spPr bwMode="auto">
              <a:xfrm flipV="1">
                <a:off x="3795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37" name="Rectangle 143"/>
              <p:cNvSpPr>
                <a:spLocks noChangeArrowheads="1"/>
              </p:cNvSpPr>
              <p:nvPr/>
            </p:nvSpPr>
            <p:spPr bwMode="auto">
              <a:xfrm>
                <a:off x="3795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38" name="Rectangle 144"/>
              <p:cNvSpPr>
                <a:spLocks noChangeArrowheads="1"/>
              </p:cNvSpPr>
              <p:nvPr/>
            </p:nvSpPr>
            <p:spPr bwMode="auto">
              <a:xfrm>
                <a:off x="891" y="609"/>
                <a:ext cx="3667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39" name="Line 145"/>
              <p:cNvSpPr>
                <a:spLocks noChangeShapeType="1"/>
              </p:cNvSpPr>
              <p:nvPr/>
            </p:nvSpPr>
            <p:spPr bwMode="auto">
              <a:xfrm flipV="1">
                <a:off x="4551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40" name="Rectangle 146"/>
              <p:cNvSpPr>
                <a:spLocks noChangeArrowheads="1"/>
              </p:cNvSpPr>
              <p:nvPr/>
            </p:nvSpPr>
            <p:spPr bwMode="auto">
              <a:xfrm>
                <a:off x="4551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41" name="Line 147"/>
              <p:cNvSpPr>
                <a:spLocks noChangeShapeType="1"/>
              </p:cNvSpPr>
              <p:nvPr/>
            </p:nvSpPr>
            <p:spPr bwMode="auto">
              <a:xfrm flipV="1">
                <a:off x="2351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42" name="Rectangle 148"/>
              <p:cNvSpPr>
                <a:spLocks noChangeArrowheads="1"/>
              </p:cNvSpPr>
              <p:nvPr/>
            </p:nvSpPr>
            <p:spPr bwMode="auto">
              <a:xfrm>
                <a:off x="2351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43" name="Line 149"/>
              <p:cNvSpPr>
                <a:spLocks noChangeShapeType="1"/>
              </p:cNvSpPr>
              <p:nvPr/>
            </p:nvSpPr>
            <p:spPr bwMode="auto">
              <a:xfrm flipV="1">
                <a:off x="3032" y="6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44" name="Rectangle 150"/>
              <p:cNvSpPr>
                <a:spLocks noChangeArrowheads="1"/>
              </p:cNvSpPr>
              <p:nvPr/>
            </p:nvSpPr>
            <p:spPr bwMode="auto">
              <a:xfrm>
                <a:off x="3032" y="609"/>
                <a:ext cx="7" cy="7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45" name="Rectangle 151"/>
              <p:cNvSpPr>
                <a:spLocks noChangeArrowheads="1"/>
              </p:cNvSpPr>
              <p:nvPr/>
            </p:nvSpPr>
            <p:spPr bwMode="auto">
              <a:xfrm>
                <a:off x="891" y="772"/>
                <a:ext cx="3667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46" name="Line 152"/>
              <p:cNvSpPr>
                <a:spLocks noChangeShapeType="1"/>
              </p:cNvSpPr>
              <p:nvPr/>
            </p:nvSpPr>
            <p:spPr bwMode="auto">
              <a:xfrm>
                <a:off x="2351" y="786"/>
                <a:ext cx="0" cy="1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47" name="Rectangle 153"/>
              <p:cNvSpPr>
                <a:spLocks noChangeArrowheads="1"/>
              </p:cNvSpPr>
              <p:nvPr/>
            </p:nvSpPr>
            <p:spPr bwMode="auto">
              <a:xfrm>
                <a:off x="2351" y="786"/>
                <a:ext cx="7" cy="14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48" name="Line 154"/>
              <p:cNvSpPr>
                <a:spLocks noChangeShapeType="1"/>
              </p:cNvSpPr>
              <p:nvPr/>
            </p:nvSpPr>
            <p:spPr bwMode="auto">
              <a:xfrm>
                <a:off x="3032" y="786"/>
                <a:ext cx="0" cy="1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49" name="Rectangle 155"/>
              <p:cNvSpPr>
                <a:spLocks noChangeArrowheads="1"/>
              </p:cNvSpPr>
              <p:nvPr/>
            </p:nvSpPr>
            <p:spPr bwMode="auto">
              <a:xfrm>
                <a:off x="3032" y="786"/>
                <a:ext cx="7" cy="14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0" name="Rectangle 156"/>
              <p:cNvSpPr>
                <a:spLocks noChangeArrowheads="1"/>
              </p:cNvSpPr>
              <p:nvPr/>
            </p:nvSpPr>
            <p:spPr bwMode="auto">
              <a:xfrm>
                <a:off x="891" y="935"/>
                <a:ext cx="3667" cy="1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1" name="Line 157"/>
              <p:cNvSpPr>
                <a:spLocks noChangeShapeType="1"/>
              </p:cNvSpPr>
              <p:nvPr/>
            </p:nvSpPr>
            <p:spPr bwMode="auto">
              <a:xfrm>
                <a:off x="891" y="1105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52" name="Rectangle 158"/>
              <p:cNvSpPr>
                <a:spLocks noChangeArrowheads="1"/>
              </p:cNvSpPr>
              <p:nvPr/>
            </p:nvSpPr>
            <p:spPr bwMode="auto">
              <a:xfrm>
                <a:off x="891" y="1105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3" name="Line 159"/>
              <p:cNvSpPr>
                <a:spLocks noChangeShapeType="1"/>
              </p:cNvSpPr>
              <p:nvPr/>
            </p:nvSpPr>
            <p:spPr bwMode="auto">
              <a:xfrm>
                <a:off x="1669" y="1105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54" name="Rectangle 160"/>
              <p:cNvSpPr>
                <a:spLocks noChangeArrowheads="1"/>
              </p:cNvSpPr>
              <p:nvPr/>
            </p:nvSpPr>
            <p:spPr bwMode="auto">
              <a:xfrm>
                <a:off x="1669" y="1105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5" name="Line 161"/>
              <p:cNvSpPr>
                <a:spLocks noChangeShapeType="1"/>
              </p:cNvSpPr>
              <p:nvPr/>
            </p:nvSpPr>
            <p:spPr bwMode="auto">
              <a:xfrm>
                <a:off x="3802" y="1105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56" name="Rectangle 162"/>
              <p:cNvSpPr>
                <a:spLocks noChangeArrowheads="1"/>
              </p:cNvSpPr>
              <p:nvPr/>
            </p:nvSpPr>
            <p:spPr bwMode="auto">
              <a:xfrm>
                <a:off x="3802" y="1105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7" name="Line 163"/>
              <p:cNvSpPr>
                <a:spLocks noChangeShapeType="1"/>
              </p:cNvSpPr>
              <p:nvPr/>
            </p:nvSpPr>
            <p:spPr bwMode="auto">
              <a:xfrm>
                <a:off x="891" y="1261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58" name="Rectangle 164"/>
              <p:cNvSpPr>
                <a:spLocks noChangeArrowheads="1"/>
              </p:cNvSpPr>
              <p:nvPr/>
            </p:nvSpPr>
            <p:spPr bwMode="auto">
              <a:xfrm>
                <a:off x="891" y="1261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59" name="Line 165"/>
              <p:cNvSpPr>
                <a:spLocks noChangeShapeType="1"/>
              </p:cNvSpPr>
              <p:nvPr/>
            </p:nvSpPr>
            <p:spPr bwMode="auto">
              <a:xfrm>
                <a:off x="1669" y="1261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60" name="Rectangle 166"/>
              <p:cNvSpPr>
                <a:spLocks noChangeArrowheads="1"/>
              </p:cNvSpPr>
              <p:nvPr/>
            </p:nvSpPr>
            <p:spPr bwMode="auto">
              <a:xfrm>
                <a:off x="1669" y="1261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61" name="Line 167"/>
              <p:cNvSpPr>
                <a:spLocks noChangeShapeType="1"/>
              </p:cNvSpPr>
              <p:nvPr/>
            </p:nvSpPr>
            <p:spPr bwMode="auto">
              <a:xfrm>
                <a:off x="3802" y="1261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62" name="Rectangle 168"/>
              <p:cNvSpPr>
                <a:spLocks noChangeArrowheads="1"/>
              </p:cNvSpPr>
              <p:nvPr/>
            </p:nvSpPr>
            <p:spPr bwMode="auto">
              <a:xfrm>
                <a:off x="3802" y="1261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63" name="Line 169"/>
              <p:cNvSpPr>
                <a:spLocks noChangeShapeType="1"/>
              </p:cNvSpPr>
              <p:nvPr/>
            </p:nvSpPr>
            <p:spPr bwMode="auto">
              <a:xfrm>
                <a:off x="891" y="1423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64" name="Rectangle 170"/>
              <p:cNvSpPr>
                <a:spLocks noChangeArrowheads="1"/>
              </p:cNvSpPr>
              <p:nvPr/>
            </p:nvSpPr>
            <p:spPr bwMode="auto">
              <a:xfrm>
                <a:off x="891" y="1423"/>
                <a:ext cx="763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65" name="Line 171"/>
              <p:cNvSpPr>
                <a:spLocks noChangeShapeType="1"/>
              </p:cNvSpPr>
              <p:nvPr/>
            </p:nvSpPr>
            <p:spPr bwMode="auto">
              <a:xfrm>
                <a:off x="1669" y="1423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66" name="Rectangle 172"/>
              <p:cNvSpPr>
                <a:spLocks noChangeArrowheads="1"/>
              </p:cNvSpPr>
              <p:nvPr/>
            </p:nvSpPr>
            <p:spPr bwMode="auto">
              <a:xfrm>
                <a:off x="1669" y="1423"/>
                <a:ext cx="2119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67" name="Line 173"/>
              <p:cNvSpPr>
                <a:spLocks noChangeShapeType="1"/>
              </p:cNvSpPr>
              <p:nvPr/>
            </p:nvSpPr>
            <p:spPr bwMode="auto">
              <a:xfrm>
                <a:off x="3802" y="1423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68" name="Rectangle 174"/>
              <p:cNvSpPr>
                <a:spLocks noChangeArrowheads="1"/>
              </p:cNvSpPr>
              <p:nvPr/>
            </p:nvSpPr>
            <p:spPr bwMode="auto">
              <a:xfrm>
                <a:off x="3802" y="1423"/>
                <a:ext cx="741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69" name="Line 175"/>
              <p:cNvSpPr>
                <a:spLocks noChangeShapeType="1"/>
              </p:cNvSpPr>
              <p:nvPr/>
            </p:nvSpPr>
            <p:spPr bwMode="auto">
              <a:xfrm>
                <a:off x="891" y="1586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70" name="Rectangle 176"/>
              <p:cNvSpPr>
                <a:spLocks noChangeArrowheads="1"/>
              </p:cNvSpPr>
              <p:nvPr/>
            </p:nvSpPr>
            <p:spPr bwMode="auto">
              <a:xfrm>
                <a:off x="891" y="1586"/>
                <a:ext cx="763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71" name="Line 177"/>
              <p:cNvSpPr>
                <a:spLocks noChangeShapeType="1"/>
              </p:cNvSpPr>
              <p:nvPr/>
            </p:nvSpPr>
            <p:spPr bwMode="auto">
              <a:xfrm>
                <a:off x="1669" y="1586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72" name="Rectangle 178"/>
              <p:cNvSpPr>
                <a:spLocks noChangeArrowheads="1"/>
              </p:cNvSpPr>
              <p:nvPr/>
            </p:nvSpPr>
            <p:spPr bwMode="auto">
              <a:xfrm>
                <a:off x="1669" y="1586"/>
                <a:ext cx="2119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73" name="Line 179"/>
              <p:cNvSpPr>
                <a:spLocks noChangeShapeType="1"/>
              </p:cNvSpPr>
              <p:nvPr/>
            </p:nvSpPr>
            <p:spPr bwMode="auto">
              <a:xfrm>
                <a:off x="3802" y="1586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74" name="Rectangle 180"/>
              <p:cNvSpPr>
                <a:spLocks noChangeArrowheads="1"/>
              </p:cNvSpPr>
              <p:nvPr/>
            </p:nvSpPr>
            <p:spPr bwMode="auto">
              <a:xfrm>
                <a:off x="3802" y="1586"/>
                <a:ext cx="741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75" name="Line 181"/>
              <p:cNvSpPr>
                <a:spLocks noChangeShapeType="1"/>
              </p:cNvSpPr>
              <p:nvPr/>
            </p:nvSpPr>
            <p:spPr bwMode="auto">
              <a:xfrm>
                <a:off x="891" y="1742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76" name="Rectangle 182"/>
              <p:cNvSpPr>
                <a:spLocks noChangeArrowheads="1"/>
              </p:cNvSpPr>
              <p:nvPr/>
            </p:nvSpPr>
            <p:spPr bwMode="auto">
              <a:xfrm>
                <a:off x="891" y="1742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77" name="Line 183"/>
              <p:cNvSpPr>
                <a:spLocks noChangeShapeType="1"/>
              </p:cNvSpPr>
              <p:nvPr/>
            </p:nvSpPr>
            <p:spPr bwMode="auto">
              <a:xfrm>
                <a:off x="1669" y="1742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78" name="Rectangle 184"/>
              <p:cNvSpPr>
                <a:spLocks noChangeArrowheads="1"/>
              </p:cNvSpPr>
              <p:nvPr/>
            </p:nvSpPr>
            <p:spPr bwMode="auto">
              <a:xfrm>
                <a:off x="1669" y="1742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79" name="Line 185"/>
              <p:cNvSpPr>
                <a:spLocks noChangeShapeType="1"/>
              </p:cNvSpPr>
              <p:nvPr/>
            </p:nvSpPr>
            <p:spPr bwMode="auto">
              <a:xfrm>
                <a:off x="3802" y="1742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80" name="Rectangle 186"/>
              <p:cNvSpPr>
                <a:spLocks noChangeArrowheads="1"/>
              </p:cNvSpPr>
              <p:nvPr/>
            </p:nvSpPr>
            <p:spPr bwMode="auto">
              <a:xfrm>
                <a:off x="3802" y="1742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81" name="Line 187"/>
              <p:cNvSpPr>
                <a:spLocks noChangeShapeType="1"/>
              </p:cNvSpPr>
              <p:nvPr/>
            </p:nvSpPr>
            <p:spPr bwMode="auto">
              <a:xfrm>
                <a:off x="891" y="1905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82" name="Rectangle 188"/>
              <p:cNvSpPr>
                <a:spLocks noChangeArrowheads="1"/>
              </p:cNvSpPr>
              <p:nvPr/>
            </p:nvSpPr>
            <p:spPr bwMode="auto">
              <a:xfrm>
                <a:off x="891" y="1905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83" name="Line 189"/>
              <p:cNvSpPr>
                <a:spLocks noChangeShapeType="1"/>
              </p:cNvSpPr>
              <p:nvPr/>
            </p:nvSpPr>
            <p:spPr bwMode="auto">
              <a:xfrm>
                <a:off x="1669" y="1905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84" name="Rectangle 190"/>
              <p:cNvSpPr>
                <a:spLocks noChangeArrowheads="1"/>
              </p:cNvSpPr>
              <p:nvPr/>
            </p:nvSpPr>
            <p:spPr bwMode="auto">
              <a:xfrm>
                <a:off x="1669" y="1905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85" name="Line 191"/>
              <p:cNvSpPr>
                <a:spLocks noChangeShapeType="1"/>
              </p:cNvSpPr>
              <p:nvPr/>
            </p:nvSpPr>
            <p:spPr bwMode="auto">
              <a:xfrm>
                <a:off x="3802" y="1905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86" name="Rectangle 192"/>
              <p:cNvSpPr>
                <a:spLocks noChangeArrowheads="1"/>
              </p:cNvSpPr>
              <p:nvPr/>
            </p:nvSpPr>
            <p:spPr bwMode="auto">
              <a:xfrm>
                <a:off x="3802" y="1905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87" name="Line 193"/>
              <p:cNvSpPr>
                <a:spLocks noChangeShapeType="1"/>
              </p:cNvSpPr>
              <p:nvPr/>
            </p:nvSpPr>
            <p:spPr bwMode="auto">
              <a:xfrm>
                <a:off x="891" y="2068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88" name="Rectangle 194"/>
              <p:cNvSpPr>
                <a:spLocks noChangeArrowheads="1"/>
              </p:cNvSpPr>
              <p:nvPr/>
            </p:nvSpPr>
            <p:spPr bwMode="auto">
              <a:xfrm>
                <a:off x="891" y="2068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89" name="Line 195"/>
              <p:cNvSpPr>
                <a:spLocks noChangeShapeType="1"/>
              </p:cNvSpPr>
              <p:nvPr/>
            </p:nvSpPr>
            <p:spPr bwMode="auto">
              <a:xfrm>
                <a:off x="1669" y="2068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90" name="Rectangle 196"/>
              <p:cNvSpPr>
                <a:spLocks noChangeArrowheads="1"/>
              </p:cNvSpPr>
              <p:nvPr/>
            </p:nvSpPr>
            <p:spPr bwMode="auto">
              <a:xfrm>
                <a:off x="1669" y="2068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91" name="Line 197"/>
              <p:cNvSpPr>
                <a:spLocks noChangeShapeType="1"/>
              </p:cNvSpPr>
              <p:nvPr/>
            </p:nvSpPr>
            <p:spPr bwMode="auto">
              <a:xfrm>
                <a:off x="3802" y="2068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92" name="Rectangle 198"/>
              <p:cNvSpPr>
                <a:spLocks noChangeArrowheads="1"/>
              </p:cNvSpPr>
              <p:nvPr/>
            </p:nvSpPr>
            <p:spPr bwMode="auto">
              <a:xfrm>
                <a:off x="3802" y="2068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93" name="Line 199"/>
              <p:cNvSpPr>
                <a:spLocks noChangeShapeType="1"/>
              </p:cNvSpPr>
              <p:nvPr/>
            </p:nvSpPr>
            <p:spPr bwMode="auto">
              <a:xfrm>
                <a:off x="891" y="2224"/>
                <a:ext cx="7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94" name="Rectangle 200"/>
              <p:cNvSpPr>
                <a:spLocks noChangeArrowheads="1"/>
              </p:cNvSpPr>
              <p:nvPr/>
            </p:nvSpPr>
            <p:spPr bwMode="auto">
              <a:xfrm>
                <a:off x="891" y="2224"/>
                <a:ext cx="763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95" name="Line 201"/>
              <p:cNvSpPr>
                <a:spLocks noChangeShapeType="1"/>
              </p:cNvSpPr>
              <p:nvPr/>
            </p:nvSpPr>
            <p:spPr bwMode="auto">
              <a:xfrm>
                <a:off x="1669" y="2224"/>
                <a:ext cx="2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96" name="Rectangle 202"/>
              <p:cNvSpPr>
                <a:spLocks noChangeArrowheads="1"/>
              </p:cNvSpPr>
              <p:nvPr/>
            </p:nvSpPr>
            <p:spPr bwMode="auto">
              <a:xfrm>
                <a:off x="1669" y="2224"/>
                <a:ext cx="2119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7497" name="Line 203"/>
              <p:cNvSpPr>
                <a:spLocks noChangeShapeType="1"/>
              </p:cNvSpPr>
              <p:nvPr/>
            </p:nvSpPr>
            <p:spPr bwMode="auto">
              <a:xfrm>
                <a:off x="3802" y="2224"/>
                <a:ext cx="7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98" name="Rectangle 204"/>
              <p:cNvSpPr>
                <a:spLocks noChangeArrowheads="1"/>
              </p:cNvSpPr>
              <p:nvPr/>
            </p:nvSpPr>
            <p:spPr bwMode="auto">
              <a:xfrm>
                <a:off x="3802" y="2224"/>
                <a:ext cx="741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  <p:sp>
          <p:nvSpPr>
            <p:cNvPr id="177157" name="Line 206"/>
            <p:cNvSpPr>
              <a:spLocks noChangeShapeType="1"/>
            </p:cNvSpPr>
            <p:nvPr/>
          </p:nvSpPr>
          <p:spPr bwMode="auto">
            <a:xfrm>
              <a:off x="891" y="2387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58" name="Rectangle 207"/>
            <p:cNvSpPr>
              <a:spLocks noChangeArrowheads="1"/>
            </p:cNvSpPr>
            <p:nvPr/>
          </p:nvSpPr>
          <p:spPr bwMode="auto">
            <a:xfrm>
              <a:off x="891" y="2387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59" name="Line 208"/>
            <p:cNvSpPr>
              <a:spLocks noChangeShapeType="1"/>
            </p:cNvSpPr>
            <p:nvPr/>
          </p:nvSpPr>
          <p:spPr bwMode="auto">
            <a:xfrm>
              <a:off x="1669" y="2387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0" name="Rectangle 209"/>
            <p:cNvSpPr>
              <a:spLocks noChangeArrowheads="1"/>
            </p:cNvSpPr>
            <p:nvPr/>
          </p:nvSpPr>
          <p:spPr bwMode="auto">
            <a:xfrm>
              <a:off x="1669" y="2387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61" name="Line 210"/>
            <p:cNvSpPr>
              <a:spLocks noChangeShapeType="1"/>
            </p:cNvSpPr>
            <p:nvPr/>
          </p:nvSpPr>
          <p:spPr bwMode="auto">
            <a:xfrm>
              <a:off x="3802" y="2387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2" name="Rectangle 211"/>
            <p:cNvSpPr>
              <a:spLocks noChangeArrowheads="1"/>
            </p:cNvSpPr>
            <p:nvPr/>
          </p:nvSpPr>
          <p:spPr bwMode="auto">
            <a:xfrm>
              <a:off x="3802" y="2387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63" name="Line 212"/>
            <p:cNvSpPr>
              <a:spLocks noChangeShapeType="1"/>
            </p:cNvSpPr>
            <p:nvPr/>
          </p:nvSpPr>
          <p:spPr bwMode="auto">
            <a:xfrm>
              <a:off x="891" y="2550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4" name="Rectangle 213"/>
            <p:cNvSpPr>
              <a:spLocks noChangeArrowheads="1"/>
            </p:cNvSpPr>
            <p:nvPr/>
          </p:nvSpPr>
          <p:spPr bwMode="auto">
            <a:xfrm>
              <a:off x="891" y="2550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65" name="Line 214"/>
            <p:cNvSpPr>
              <a:spLocks noChangeShapeType="1"/>
            </p:cNvSpPr>
            <p:nvPr/>
          </p:nvSpPr>
          <p:spPr bwMode="auto">
            <a:xfrm>
              <a:off x="1669" y="2550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6" name="Rectangle 215"/>
            <p:cNvSpPr>
              <a:spLocks noChangeArrowheads="1"/>
            </p:cNvSpPr>
            <p:nvPr/>
          </p:nvSpPr>
          <p:spPr bwMode="auto">
            <a:xfrm>
              <a:off x="1669" y="2550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67" name="Line 216"/>
            <p:cNvSpPr>
              <a:spLocks noChangeShapeType="1"/>
            </p:cNvSpPr>
            <p:nvPr/>
          </p:nvSpPr>
          <p:spPr bwMode="auto">
            <a:xfrm>
              <a:off x="3802" y="2550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8" name="Rectangle 217"/>
            <p:cNvSpPr>
              <a:spLocks noChangeArrowheads="1"/>
            </p:cNvSpPr>
            <p:nvPr/>
          </p:nvSpPr>
          <p:spPr bwMode="auto">
            <a:xfrm>
              <a:off x="3802" y="2550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69" name="Line 218"/>
            <p:cNvSpPr>
              <a:spLocks noChangeShapeType="1"/>
            </p:cNvSpPr>
            <p:nvPr/>
          </p:nvSpPr>
          <p:spPr bwMode="auto">
            <a:xfrm>
              <a:off x="891" y="2705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0" name="Rectangle 219"/>
            <p:cNvSpPr>
              <a:spLocks noChangeArrowheads="1"/>
            </p:cNvSpPr>
            <p:nvPr/>
          </p:nvSpPr>
          <p:spPr bwMode="auto">
            <a:xfrm>
              <a:off x="891" y="2705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71" name="Line 220"/>
            <p:cNvSpPr>
              <a:spLocks noChangeShapeType="1"/>
            </p:cNvSpPr>
            <p:nvPr/>
          </p:nvSpPr>
          <p:spPr bwMode="auto">
            <a:xfrm>
              <a:off x="1669" y="2705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2" name="Rectangle 221"/>
            <p:cNvSpPr>
              <a:spLocks noChangeArrowheads="1"/>
            </p:cNvSpPr>
            <p:nvPr/>
          </p:nvSpPr>
          <p:spPr bwMode="auto">
            <a:xfrm>
              <a:off x="1669" y="2705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73" name="Line 222"/>
            <p:cNvSpPr>
              <a:spLocks noChangeShapeType="1"/>
            </p:cNvSpPr>
            <p:nvPr/>
          </p:nvSpPr>
          <p:spPr bwMode="auto">
            <a:xfrm>
              <a:off x="3802" y="2705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4" name="Rectangle 223"/>
            <p:cNvSpPr>
              <a:spLocks noChangeArrowheads="1"/>
            </p:cNvSpPr>
            <p:nvPr/>
          </p:nvSpPr>
          <p:spPr bwMode="auto">
            <a:xfrm>
              <a:off x="3802" y="2705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75" name="Line 224"/>
            <p:cNvSpPr>
              <a:spLocks noChangeShapeType="1"/>
            </p:cNvSpPr>
            <p:nvPr/>
          </p:nvSpPr>
          <p:spPr bwMode="auto">
            <a:xfrm>
              <a:off x="891" y="2868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6" name="Rectangle 225"/>
            <p:cNvSpPr>
              <a:spLocks noChangeArrowheads="1"/>
            </p:cNvSpPr>
            <p:nvPr/>
          </p:nvSpPr>
          <p:spPr bwMode="auto">
            <a:xfrm>
              <a:off x="891" y="2868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77" name="Line 226"/>
            <p:cNvSpPr>
              <a:spLocks noChangeShapeType="1"/>
            </p:cNvSpPr>
            <p:nvPr/>
          </p:nvSpPr>
          <p:spPr bwMode="auto">
            <a:xfrm>
              <a:off x="1669" y="2868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8" name="Rectangle 227"/>
            <p:cNvSpPr>
              <a:spLocks noChangeArrowheads="1"/>
            </p:cNvSpPr>
            <p:nvPr/>
          </p:nvSpPr>
          <p:spPr bwMode="auto">
            <a:xfrm>
              <a:off x="1669" y="2868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79" name="Line 228"/>
            <p:cNvSpPr>
              <a:spLocks noChangeShapeType="1"/>
            </p:cNvSpPr>
            <p:nvPr/>
          </p:nvSpPr>
          <p:spPr bwMode="auto">
            <a:xfrm>
              <a:off x="3802" y="2868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80" name="Rectangle 229"/>
            <p:cNvSpPr>
              <a:spLocks noChangeArrowheads="1"/>
            </p:cNvSpPr>
            <p:nvPr/>
          </p:nvSpPr>
          <p:spPr bwMode="auto">
            <a:xfrm>
              <a:off x="3802" y="2868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81" name="Line 230"/>
            <p:cNvSpPr>
              <a:spLocks noChangeShapeType="1"/>
            </p:cNvSpPr>
            <p:nvPr/>
          </p:nvSpPr>
          <p:spPr bwMode="auto">
            <a:xfrm>
              <a:off x="891" y="3031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82" name="Rectangle 231"/>
            <p:cNvSpPr>
              <a:spLocks noChangeArrowheads="1"/>
            </p:cNvSpPr>
            <p:nvPr/>
          </p:nvSpPr>
          <p:spPr bwMode="auto">
            <a:xfrm>
              <a:off x="891" y="3031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83" name="Line 232"/>
            <p:cNvSpPr>
              <a:spLocks noChangeShapeType="1"/>
            </p:cNvSpPr>
            <p:nvPr/>
          </p:nvSpPr>
          <p:spPr bwMode="auto">
            <a:xfrm>
              <a:off x="1669" y="3031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84" name="Rectangle 233"/>
            <p:cNvSpPr>
              <a:spLocks noChangeArrowheads="1"/>
            </p:cNvSpPr>
            <p:nvPr/>
          </p:nvSpPr>
          <p:spPr bwMode="auto">
            <a:xfrm>
              <a:off x="1669" y="3031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85" name="Line 234"/>
            <p:cNvSpPr>
              <a:spLocks noChangeShapeType="1"/>
            </p:cNvSpPr>
            <p:nvPr/>
          </p:nvSpPr>
          <p:spPr bwMode="auto">
            <a:xfrm>
              <a:off x="3802" y="3031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86" name="Rectangle 235"/>
            <p:cNvSpPr>
              <a:spLocks noChangeArrowheads="1"/>
            </p:cNvSpPr>
            <p:nvPr/>
          </p:nvSpPr>
          <p:spPr bwMode="auto">
            <a:xfrm>
              <a:off x="3802" y="3031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87" name="Line 236"/>
            <p:cNvSpPr>
              <a:spLocks noChangeShapeType="1"/>
            </p:cNvSpPr>
            <p:nvPr/>
          </p:nvSpPr>
          <p:spPr bwMode="auto">
            <a:xfrm>
              <a:off x="891" y="3187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88" name="Rectangle 237"/>
            <p:cNvSpPr>
              <a:spLocks noChangeArrowheads="1"/>
            </p:cNvSpPr>
            <p:nvPr/>
          </p:nvSpPr>
          <p:spPr bwMode="auto">
            <a:xfrm>
              <a:off x="891" y="3187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89" name="Line 238"/>
            <p:cNvSpPr>
              <a:spLocks noChangeShapeType="1"/>
            </p:cNvSpPr>
            <p:nvPr/>
          </p:nvSpPr>
          <p:spPr bwMode="auto">
            <a:xfrm>
              <a:off x="1669" y="3187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0" name="Rectangle 239"/>
            <p:cNvSpPr>
              <a:spLocks noChangeArrowheads="1"/>
            </p:cNvSpPr>
            <p:nvPr/>
          </p:nvSpPr>
          <p:spPr bwMode="auto">
            <a:xfrm>
              <a:off x="1669" y="3187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91" name="Line 240"/>
            <p:cNvSpPr>
              <a:spLocks noChangeShapeType="1"/>
            </p:cNvSpPr>
            <p:nvPr/>
          </p:nvSpPr>
          <p:spPr bwMode="auto">
            <a:xfrm>
              <a:off x="3802" y="3187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2" name="Rectangle 241"/>
            <p:cNvSpPr>
              <a:spLocks noChangeArrowheads="1"/>
            </p:cNvSpPr>
            <p:nvPr/>
          </p:nvSpPr>
          <p:spPr bwMode="auto">
            <a:xfrm>
              <a:off x="3802" y="3187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93" name="Line 242"/>
            <p:cNvSpPr>
              <a:spLocks noChangeShapeType="1"/>
            </p:cNvSpPr>
            <p:nvPr/>
          </p:nvSpPr>
          <p:spPr bwMode="auto">
            <a:xfrm>
              <a:off x="891" y="3350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4" name="Rectangle 243"/>
            <p:cNvSpPr>
              <a:spLocks noChangeArrowheads="1"/>
            </p:cNvSpPr>
            <p:nvPr/>
          </p:nvSpPr>
          <p:spPr bwMode="auto">
            <a:xfrm>
              <a:off x="891" y="3350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95" name="Line 244"/>
            <p:cNvSpPr>
              <a:spLocks noChangeShapeType="1"/>
            </p:cNvSpPr>
            <p:nvPr/>
          </p:nvSpPr>
          <p:spPr bwMode="auto">
            <a:xfrm>
              <a:off x="1669" y="3350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6" name="Rectangle 245"/>
            <p:cNvSpPr>
              <a:spLocks noChangeArrowheads="1"/>
            </p:cNvSpPr>
            <p:nvPr/>
          </p:nvSpPr>
          <p:spPr bwMode="auto">
            <a:xfrm>
              <a:off x="1669" y="3350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97" name="Line 246"/>
            <p:cNvSpPr>
              <a:spLocks noChangeShapeType="1"/>
            </p:cNvSpPr>
            <p:nvPr/>
          </p:nvSpPr>
          <p:spPr bwMode="auto">
            <a:xfrm>
              <a:off x="3802" y="3350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98" name="Rectangle 247"/>
            <p:cNvSpPr>
              <a:spLocks noChangeArrowheads="1"/>
            </p:cNvSpPr>
            <p:nvPr/>
          </p:nvSpPr>
          <p:spPr bwMode="auto">
            <a:xfrm>
              <a:off x="3802" y="3350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199" name="Line 248"/>
            <p:cNvSpPr>
              <a:spLocks noChangeShapeType="1"/>
            </p:cNvSpPr>
            <p:nvPr/>
          </p:nvSpPr>
          <p:spPr bwMode="auto">
            <a:xfrm>
              <a:off x="891" y="3513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0" name="Rectangle 249"/>
            <p:cNvSpPr>
              <a:spLocks noChangeArrowheads="1"/>
            </p:cNvSpPr>
            <p:nvPr/>
          </p:nvSpPr>
          <p:spPr bwMode="auto">
            <a:xfrm>
              <a:off x="891" y="3513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01" name="Line 250"/>
            <p:cNvSpPr>
              <a:spLocks noChangeShapeType="1"/>
            </p:cNvSpPr>
            <p:nvPr/>
          </p:nvSpPr>
          <p:spPr bwMode="auto">
            <a:xfrm>
              <a:off x="1669" y="3513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2" name="Rectangle 251"/>
            <p:cNvSpPr>
              <a:spLocks noChangeArrowheads="1"/>
            </p:cNvSpPr>
            <p:nvPr/>
          </p:nvSpPr>
          <p:spPr bwMode="auto">
            <a:xfrm>
              <a:off x="1669" y="3513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03" name="Line 252"/>
            <p:cNvSpPr>
              <a:spLocks noChangeShapeType="1"/>
            </p:cNvSpPr>
            <p:nvPr/>
          </p:nvSpPr>
          <p:spPr bwMode="auto">
            <a:xfrm>
              <a:off x="3802" y="3513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4" name="Rectangle 253"/>
            <p:cNvSpPr>
              <a:spLocks noChangeArrowheads="1"/>
            </p:cNvSpPr>
            <p:nvPr/>
          </p:nvSpPr>
          <p:spPr bwMode="auto">
            <a:xfrm>
              <a:off x="3802" y="3513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05" name="Line 254"/>
            <p:cNvSpPr>
              <a:spLocks noChangeShapeType="1"/>
            </p:cNvSpPr>
            <p:nvPr/>
          </p:nvSpPr>
          <p:spPr bwMode="auto">
            <a:xfrm>
              <a:off x="891" y="3668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6" name="Rectangle 255"/>
            <p:cNvSpPr>
              <a:spLocks noChangeArrowheads="1"/>
            </p:cNvSpPr>
            <p:nvPr/>
          </p:nvSpPr>
          <p:spPr bwMode="auto">
            <a:xfrm>
              <a:off x="891" y="3668"/>
              <a:ext cx="763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07" name="Line 256"/>
            <p:cNvSpPr>
              <a:spLocks noChangeShapeType="1"/>
            </p:cNvSpPr>
            <p:nvPr/>
          </p:nvSpPr>
          <p:spPr bwMode="auto">
            <a:xfrm>
              <a:off x="1669" y="3668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08" name="Rectangle 257"/>
            <p:cNvSpPr>
              <a:spLocks noChangeArrowheads="1"/>
            </p:cNvSpPr>
            <p:nvPr/>
          </p:nvSpPr>
          <p:spPr bwMode="auto">
            <a:xfrm>
              <a:off x="1669" y="3668"/>
              <a:ext cx="2119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09" name="Line 258"/>
            <p:cNvSpPr>
              <a:spLocks noChangeShapeType="1"/>
            </p:cNvSpPr>
            <p:nvPr/>
          </p:nvSpPr>
          <p:spPr bwMode="auto">
            <a:xfrm>
              <a:off x="3802" y="3668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0" name="Rectangle 259"/>
            <p:cNvSpPr>
              <a:spLocks noChangeArrowheads="1"/>
            </p:cNvSpPr>
            <p:nvPr/>
          </p:nvSpPr>
          <p:spPr bwMode="auto">
            <a:xfrm>
              <a:off x="3802" y="3668"/>
              <a:ext cx="741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11" name="Line 260"/>
            <p:cNvSpPr>
              <a:spLocks noChangeShapeType="1"/>
            </p:cNvSpPr>
            <p:nvPr/>
          </p:nvSpPr>
          <p:spPr bwMode="auto">
            <a:xfrm>
              <a:off x="891" y="3831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2" name="Rectangle 261"/>
            <p:cNvSpPr>
              <a:spLocks noChangeArrowheads="1"/>
            </p:cNvSpPr>
            <p:nvPr/>
          </p:nvSpPr>
          <p:spPr bwMode="auto">
            <a:xfrm>
              <a:off x="891" y="3831"/>
              <a:ext cx="763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13" name="Line 262"/>
            <p:cNvSpPr>
              <a:spLocks noChangeShapeType="1"/>
            </p:cNvSpPr>
            <p:nvPr/>
          </p:nvSpPr>
          <p:spPr bwMode="auto">
            <a:xfrm>
              <a:off x="1669" y="3831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4" name="Rectangle 263"/>
            <p:cNvSpPr>
              <a:spLocks noChangeArrowheads="1"/>
            </p:cNvSpPr>
            <p:nvPr/>
          </p:nvSpPr>
          <p:spPr bwMode="auto">
            <a:xfrm>
              <a:off x="1669" y="3831"/>
              <a:ext cx="2119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15" name="Line 264"/>
            <p:cNvSpPr>
              <a:spLocks noChangeShapeType="1"/>
            </p:cNvSpPr>
            <p:nvPr/>
          </p:nvSpPr>
          <p:spPr bwMode="auto">
            <a:xfrm>
              <a:off x="3802" y="3831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6" name="Rectangle 265"/>
            <p:cNvSpPr>
              <a:spLocks noChangeArrowheads="1"/>
            </p:cNvSpPr>
            <p:nvPr/>
          </p:nvSpPr>
          <p:spPr bwMode="auto">
            <a:xfrm>
              <a:off x="3802" y="3831"/>
              <a:ext cx="741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17" name="Line 266"/>
            <p:cNvSpPr>
              <a:spLocks noChangeShapeType="1"/>
            </p:cNvSpPr>
            <p:nvPr/>
          </p:nvSpPr>
          <p:spPr bwMode="auto">
            <a:xfrm>
              <a:off x="891" y="3987"/>
              <a:ext cx="7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18" name="Rectangle 267"/>
            <p:cNvSpPr>
              <a:spLocks noChangeArrowheads="1"/>
            </p:cNvSpPr>
            <p:nvPr/>
          </p:nvSpPr>
          <p:spPr bwMode="auto">
            <a:xfrm>
              <a:off x="891" y="3987"/>
              <a:ext cx="763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19" name="Line 268"/>
            <p:cNvSpPr>
              <a:spLocks noChangeShapeType="1"/>
            </p:cNvSpPr>
            <p:nvPr/>
          </p:nvSpPr>
          <p:spPr bwMode="auto">
            <a:xfrm>
              <a:off x="1669" y="3987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0" name="Rectangle 269"/>
            <p:cNvSpPr>
              <a:spLocks noChangeArrowheads="1"/>
            </p:cNvSpPr>
            <p:nvPr/>
          </p:nvSpPr>
          <p:spPr bwMode="auto">
            <a:xfrm>
              <a:off x="1669" y="3987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1" name="Line 270"/>
            <p:cNvSpPr>
              <a:spLocks noChangeShapeType="1"/>
            </p:cNvSpPr>
            <p:nvPr/>
          </p:nvSpPr>
          <p:spPr bwMode="auto">
            <a:xfrm>
              <a:off x="3802" y="3987"/>
              <a:ext cx="7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2" name="Rectangle 271"/>
            <p:cNvSpPr>
              <a:spLocks noChangeArrowheads="1"/>
            </p:cNvSpPr>
            <p:nvPr/>
          </p:nvSpPr>
          <p:spPr bwMode="auto">
            <a:xfrm>
              <a:off x="3802" y="3987"/>
              <a:ext cx="741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3" name="Rectangle 272"/>
            <p:cNvSpPr>
              <a:spLocks noChangeArrowheads="1"/>
            </p:cNvSpPr>
            <p:nvPr/>
          </p:nvSpPr>
          <p:spPr bwMode="auto">
            <a:xfrm>
              <a:off x="891" y="4142"/>
              <a:ext cx="778" cy="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4" name="Line 273"/>
            <p:cNvSpPr>
              <a:spLocks noChangeShapeType="1"/>
            </p:cNvSpPr>
            <p:nvPr/>
          </p:nvSpPr>
          <p:spPr bwMode="auto">
            <a:xfrm>
              <a:off x="1669" y="4150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25" name="Rectangle 274"/>
            <p:cNvSpPr>
              <a:spLocks noChangeArrowheads="1"/>
            </p:cNvSpPr>
            <p:nvPr/>
          </p:nvSpPr>
          <p:spPr bwMode="auto">
            <a:xfrm>
              <a:off x="1669" y="4150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6" name="Rectangle 275"/>
            <p:cNvSpPr>
              <a:spLocks noChangeArrowheads="1"/>
            </p:cNvSpPr>
            <p:nvPr/>
          </p:nvSpPr>
          <p:spPr bwMode="auto">
            <a:xfrm>
              <a:off x="3802" y="4142"/>
              <a:ext cx="756" cy="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7" name="Rectangle 276"/>
            <p:cNvSpPr>
              <a:spLocks noChangeArrowheads="1"/>
            </p:cNvSpPr>
            <p:nvPr/>
          </p:nvSpPr>
          <p:spPr bwMode="auto">
            <a:xfrm>
              <a:off x="877" y="609"/>
              <a:ext cx="14" cy="37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8" name="Rectangle 277"/>
            <p:cNvSpPr>
              <a:spLocks noChangeArrowheads="1"/>
            </p:cNvSpPr>
            <p:nvPr/>
          </p:nvSpPr>
          <p:spPr bwMode="auto">
            <a:xfrm>
              <a:off x="891" y="4305"/>
              <a:ext cx="778" cy="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29" name="Rectangle 278"/>
            <p:cNvSpPr>
              <a:spLocks noChangeArrowheads="1"/>
            </p:cNvSpPr>
            <p:nvPr/>
          </p:nvSpPr>
          <p:spPr bwMode="auto">
            <a:xfrm>
              <a:off x="1654" y="623"/>
              <a:ext cx="15" cy="36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0" name="Line 279"/>
            <p:cNvSpPr>
              <a:spLocks noChangeShapeType="1"/>
            </p:cNvSpPr>
            <p:nvPr/>
          </p:nvSpPr>
          <p:spPr bwMode="auto">
            <a:xfrm>
              <a:off x="2351" y="949"/>
              <a:ext cx="0" cy="33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31" name="Rectangle 280"/>
            <p:cNvSpPr>
              <a:spLocks noChangeArrowheads="1"/>
            </p:cNvSpPr>
            <p:nvPr/>
          </p:nvSpPr>
          <p:spPr bwMode="auto">
            <a:xfrm>
              <a:off x="2351" y="949"/>
              <a:ext cx="7" cy="337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2" name="Line 281"/>
            <p:cNvSpPr>
              <a:spLocks noChangeShapeType="1"/>
            </p:cNvSpPr>
            <p:nvPr/>
          </p:nvSpPr>
          <p:spPr bwMode="auto">
            <a:xfrm>
              <a:off x="3032" y="949"/>
              <a:ext cx="0" cy="33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33" name="Rectangle 282"/>
            <p:cNvSpPr>
              <a:spLocks noChangeArrowheads="1"/>
            </p:cNvSpPr>
            <p:nvPr/>
          </p:nvSpPr>
          <p:spPr bwMode="auto">
            <a:xfrm>
              <a:off x="3032" y="949"/>
              <a:ext cx="7" cy="337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4" name="Line 283"/>
            <p:cNvSpPr>
              <a:spLocks noChangeShapeType="1"/>
            </p:cNvSpPr>
            <p:nvPr/>
          </p:nvSpPr>
          <p:spPr bwMode="auto">
            <a:xfrm>
              <a:off x="1669" y="4313"/>
              <a:ext cx="21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35" name="Rectangle 284"/>
            <p:cNvSpPr>
              <a:spLocks noChangeArrowheads="1"/>
            </p:cNvSpPr>
            <p:nvPr/>
          </p:nvSpPr>
          <p:spPr bwMode="auto">
            <a:xfrm>
              <a:off x="1669" y="4313"/>
              <a:ext cx="211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6" name="Rectangle 285"/>
            <p:cNvSpPr>
              <a:spLocks noChangeArrowheads="1"/>
            </p:cNvSpPr>
            <p:nvPr/>
          </p:nvSpPr>
          <p:spPr bwMode="auto">
            <a:xfrm>
              <a:off x="3788" y="623"/>
              <a:ext cx="14" cy="36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7" name="Rectangle 286"/>
            <p:cNvSpPr>
              <a:spLocks noChangeArrowheads="1"/>
            </p:cNvSpPr>
            <p:nvPr/>
          </p:nvSpPr>
          <p:spPr bwMode="auto">
            <a:xfrm>
              <a:off x="3802" y="4305"/>
              <a:ext cx="756" cy="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8" name="Rectangle 287"/>
            <p:cNvSpPr>
              <a:spLocks noChangeArrowheads="1"/>
            </p:cNvSpPr>
            <p:nvPr/>
          </p:nvSpPr>
          <p:spPr bwMode="auto">
            <a:xfrm>
              <a:off x="4543" y="623"/>
              <a:ext cx="15" cy="36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39" name="Line 288"/>
            <p:cNvSpPr>
              <a:spLocks noChangeShapeType="1"/>
            </p:cNvSpPr>
            <p:nvPr/>
          </p:nvSpPr>
          <p:spPr bwMode="auto">
            <a:xfrm>
              <a:off x="884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40" name="Rectangle 289"/>
            <p:cNvSpPr>
              <a:spLocks noChangeArrowheads="1"/>
            </p:cNvSpPr>
            <p:nvPr/>
          </p:nvSpPr>
          <p:spPr bwMode="auto">
            <a:xfrm>
              <a:off x="884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41" name="Line 290"/>
            <p:cNvSpPr>
              <a:spLocks noChangeShapeType="1"/>
            </p:cNvSpPr>
            <p:nvPr/>
          </p:nvSpPr>
          <p:spPr bwMode="auto">
            <a:xfrm>
              <a:off x="1662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42" name="Rectangle 291"/>
            <p:cNvSpPr>
              <a:spLocks noChangeArrowheads="1"/>
            </p:cNvSpPr>
            <p:nvPr/>
          </p:nvSpPr>
          <p:spPr bwMode="auto">
            <a:xfrm>
              <a:off x="1662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43" name="Line 292"/>
            <p:cNvSpPr>
              <a:spLocks noChangeShapeType="1"/>
            </p:cNvSpPr>
            <p:nvPr/>
          </p:nvSpPr>
          <p:spPr bwMode="auto">
            <a:xfrm>
              <a:off x="235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44" name="Rectangle 293"/>
            <p:cNvSpPr>
              <a:spLocks noChangeArrowheads="1"/>
            </p:cNvSpPr>
            <p:nvPr/>
          </p:nvSpPr>
          <p:spPr bwMode="auto">
            <a:xfrm>
              <a:off x="2351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45" name="Line 294"/>
            <p:cNvSpPr>
              <a:spLocks noChangeShapeType="1"/>
            </p:cNvSpPr>
            <p:nvPr/>
          </p:nvSpPr>
          <p:spPr bwMode="auto">
            <a:xfrm>
              <a:off x="3032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46" name="Rectangle 295"/>
            <p:cNvSpPr>
              <a:spLocks noChangeArrowheads="1"/>
            </p:cNvSpPr>
            <p:nvPr/>
          </p:nvSpPr>
          <p:spPr bwMode="auto">
            <a:xfrm>
              <a:off x="3032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47" name="Line 296"/>
            <p:cNvSpPr>
              <a:spLocks noChangeShapeType="1"/>
            </p:cNvSpPr>
            <p:nvPr/>
          </p:nvSpPr>
          <p:spPr bwMode="auto">
            <a:xfrm>
              <a:off x="3795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48" name="Rectangle 297"/>
            <p:cNvSpPr>
              <a:spLocks noChangeArrowheads="1"/>
            </p:cNvSpPr>
            <p:nvPr/>
          </p:nvSpPr>
          <p:spPr bwMode="auto">
            <a:xfrm>
              <a:off x="3795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49" name="Line 298"/>
            <p:cNvSpPr>
              <a:spLocks noChangeShapeType="1"/>
            </p:cNvSpPr>
            <p:nvPr/>
          </p:nvSpPr>
          <p:spPr bwMode="auto">
            <a:xfrm>
              <a:off x="4551" y="432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50" name="Rectangle 299"/>
            <p:cNvSpPr>
              <a:spLocks noChangeArrowheads="1"/>
            </p:cNvSpPr>
            <p:nvPr/>
          </p:nvSpPr>
          <p:spPr bwMode="auto">
            <a:xfrm>
              <a:off x="4551" y="432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51" name="Line 300"/>
            <p:cNvSpPr>
              <a:spLocks noChangeShapeType="1"/>
            </p:cNvSpPr>
            <p:nvPr/>
          </p:nvSpPr>
          <p:spPr bwMode="auto">
            <a:xfrm>
              <a:off x="4558" y="61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52" name="Rectangle 301"/>
            <p:cNvSpPr>
              <a:spLocks noChangeArrowheads="1"/>
            </p:cNvSpPr>
            <p:nvPr/>
          </p:nvSpPr>
          <p:spPr bwMode="auto">
            <a:xfrm>
              <a:off x="4558" y="616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53" name="Line 302"/>
            <p:cNvSpPr>
              <a:spLocks noChangeShapeType="1"/>
            </p:cNvSpPr>
            <p:nvPr/>
          </p:nvSpPr>
          <p:spPr bwMode="auto">
            <a:xfrm>
              <a:off x="4558" y="77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54" name="Rectangle 303"/>
            <p:cNvSpPr>
              <a:spLocks noChangeArrowheads="1"/>
            </p:cNvSpPr>
            <p:nvPr/>
          </p:nvSpPr>
          <p:spPr bwMode="auto">
            <a:xfrm>
              <a:off x="4558" y="779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55" name="Line 304"/>
            <p:cNvSpPr>
              <a:spLocks noChangeShapeType="1"/>
            </p:cNvSpPr>
            <p:nvPr/>
          </p:nvSpPr>
          <p:spPr bwMode="auto">
            <a:xfrm>
              <a:off x="4558" y="94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56" name="Rectangle 305"/>
            <p:cNvSpPr>
              <a:spLocks noChangeArrowheads="1"/>
            </p:cNvSpPr>
            <p:nvPr/>
          </p:nvSpPr>
          <p:spPr bwMode="auto">
            <a:xfrm>
              <a:off x="4558" y="94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57" name="Line 306"/>
            <p:cNvSpPr>
              <a:spLocks noChangeShapeType="1"/>
            </p:cNvSpPr>
            <p:nvPr/>
          </p:nvSpPr>
          <p:spPr bwMode="auto">
            <a:xfrm>
              <a:off x="4558" y="110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58" name="Rectangle 307"/>
            <p:cNvSpPr>
              <a:spLocks noChangeArrowheads="1"/>
            </p:cNvSpPr>
            <p:nvPr/>
          </p:nvSpPr>
          <p:spPr bwMode="auto">
            <a:xfrm>
              <a:off x="4558" y="110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59" name="Line 308"/>
            <p:cNvSpPr>
              <a:spLocks noChangeShapeType="1"/>
            </p:cNvSpPr>
            <p:nvPr/>
          </p:nvSpPr>
          <p:spPr bwMode="auto">
            <a:xfrm>
              <a:off x="4558" y="126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60" name="Rectangle 309"/>
            <p:cNvSpPr>
              <a:spLocks noChangeArrowheads="1"/>
            </p:cNvSpPr>
            <p:nvPr/>
          </p:nvSpPr>
          <p:spPr bwMode="auto">
            <a:xfrm>
              <a:off x="4558" y="126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61" name="Line 310"/>
            <p:cNvSpPr>
              <a:spLocks noChangeShapeType="1"/>
            </p:cNvSpPr>
            <p:nvPr/>
          </p:nvSpPr>
          <p:spPr bwMode="auto">
            <a:xfrm>
              <a:off x="4558" y="142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62" name="Rectangle 311"/>
            <p:cNvSpPr>
              <a:spLocks noChangeArrowheads="1"/>
            </p:cNvSpPr>
            <p:nvPr/>
          </p:nvSpPr>
          <p:spPr bwMode="auto">
            <a:xfrm>
              <a:off x="4558" y="1423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63" name="Line 312"/>
            <p:cNvSpPr>
              <a:spLocks noChangeShapeType="1"/>
            </p:cNvSpPr>
            <p:nvPr/>
          </p:nvSpPr>
          <p:spPr bwMode="auto">
            <a:xfrm>
              <a:off x="4558" y="158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64" name="Rectangle 313"/>
            <p:cNvSpPr>
              <a:spLocks noChangeArrowheads="1"/>
            </p:cNvSpPr>
            <p:nvPr/>
          </p:nvSpPr>
          <p:spPr bwMode="auto">
            <a:xfrm>
              <a:off x="4558" y="1586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65" name="Line 314"/>
            <p:cNvSpPr>
              <a:spLocks noChangeShapeType="1"/>
            </p:cNvSpPr>
            <p:nvPr/>
          </p:nvSpPr>
          <p:spPr bwMode="auto">
            <a:xfrm>
              <a:off x="4558" y="174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66" name="Rectangle 315"/>
            <p:cNvSpPr>
              <a:spLocks noChangeArrowheads="1"/>
            </p:cNvSpPr>
            <p:nvPr/>
          </p:nvSpPr>
          <p:spPr bwMode="auto">
            <a:xfrm>
              <a:off x="4558" y="1742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67" name="Line 316"/>
            <p:cNvSpPr>
              <a:spLocks noChangeShapeType="1"/>
            </p:cNvSpPr>
            <p:nvPr/>
          </p:nvSpPr>
          <p:spPr bwMode="auto">
            <a:xfrm>
              <a:off x="4558" y="190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68" name="Rectangle 317"/>
            <p:cNvSpPr>
              <a:spLocks noChangeArrowheads="1"/>
            </p:cNvSpPr>
            <p:nvPr/>
          </p:nvSpPr>
          <p:spPr bwMode="auto">
            <a:xfrm>
              <a:off x="4558" y="190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69" name="Line 318"/>
            <p:cNvSpPr>
              <a:spLocks noChangeShapeType="1"/>
            </p:cNvSpPr>
            <p:nvPr/>
          </p:nvSpPr>
          <p:spPr bwMode="auto">
            <a:xfrm>
              <a:off x="4558" y="206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70" name="Rectangle 319"/>
            <p:cNvSpPr>
              <a:spLocks noChangeArrowheads="1"/>
            </p:cNvSpPr>
            <p:nvPr/>
          </p:nvSpPr>
          <p:spPr bwMode="auto">
            <a:xfrm>
              <a:off x="4558" y="206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71" name="Line 320"/>
            <p:cNvSpPr>
              <a:spLocks noChangeShapeType="1"/>
            </p:cNvSpPr>
            <p:nvPr/>
          </p:nvSpPr>
          <p:spPr bwMode="auto">
            <a:xfrm>
              <a:off x="4558" y="22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72" name="Rectangle 321"/>
            <p:cNvSpPr>
              <a:spLocks noChangeArrowheads="1"/>
            </p:cNvSpPr>
            <p:nvPr/>
          </p:nvSpPr>
          <p:spPr bwMode="auto">
            <a:xfrm>
              <a:off x="4558" y="2224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73" name="Line 322"/>
            <p:cNvSpPr>
              <a:spLocks noChangeShapeType="1"/>
            </p:cNvSpPr>
            <p:nvPr/>
          </p:nvSpPr>
          <p:spPr bwMode="auto">
            <a:xfrm>
              <a:off x="4558" y="23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74" name="Rectangle 323"/>
            <p:cNvSpPr>
              <a:spLocks noChangeArrowheads="1"/>
            </p:cNvSpPr>
            <p:nvPr/>
          </p:nvSpPr>
          <p:spPr bwMode="auto">
            <a:xfrm>
              <a:off x="4558" y="238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75" name="Line 324"/>
            <p:cNvSpPr>
              <a:spLocks noChangeShapeType="1"/>
            </p:cNvSpPr>
            <p:nvPr/>
          </p:nvSpPr>
          <p:spPr bwMode="auto">
            <a:xfrm>
              <a:off x="4558" y="25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76" name="Rectangle 325"/>
            <p:cNvSpPr>
              <a:spLocks noChangeArrowheads="1"/>
            </p:cNvSpPr>
            <p:nvPr/>
          </p:nvSpPr>
          <p:spPr bwMode="auto">
            <a:xfrm>
              <a:off x="4558" y="255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77" name="Line 326"/>
            <p:cNvSpPr>
              <a:spLocks noChangeShapeType="1"/>
            </p:cNvSpPr>
            <p:nvPr/>
          </p:nvSpPr>
          <p:spPr bwMode="auto">
            <a:xfrm>
              <a:off x="4558" y="270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78" name="Rectangle 327"/>
            <p:cNvSpPr>
              <a:spLocks noChangeArrowheads="1"/>
            </p:cNvSpPr>
            <p:nvPr/>
          </p:nvSpPr>
          <p:spPr bwMode="auto">
            <a:xfrm>
              <a:off x="4558" y="2705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79" name="Line 328"/>
            <p:cNvSpPr>
              <a:spLocks noChangeShapeType="1"/>
            </p:cNvSpPr>
            <p:nvPr/>
          </p:nvSpPr>
          <p:spPr bwMode="auto">
            <a:xfrm>
              <a:off x="4558" y="286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80" name="Rectangle 329"/>
            <p:cNvSpPr>
              <a:spLocks noChangeArrowheads="1"/>
            </p:cNvSpPr>
            <p:nvPr/>
          </p:nvSpPr>
          <p:spPr bwMode="auto">
            <a:xfrm>
              <a:off x="4558" y="2868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81" name="Line 330"/>
            <p:cNvSpPr>
              <a:spLocks noChangeShapeType="1"/>
            </p:cNvSpPr>
            <p:nvPr/>
          </p:nvSpPr>
          <p:spPr bwMode="auto">
            <a:xfrm>
              <a:off x="4558" y="303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82" name="Rectangle 331"/>
            <p:cNvSpPr>
              <a:spLocks noChangeArrowheads="1"/>
            </p:cNvSpPr>
            <p:nvPr/>
          </p:nvSpPr>
          <p:spPr bwMode="auto">
            <a:xfrm>
              <a:off x="4558" y="3031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83" name="Line 332"/>
            <p:cNvSpPr>
              <a:spLocks noChangeShapeType="1"/>
            </p:cNvSpPr>
            <p:nvPr/>
          </p:nvSpPr>
          <p:spPr bwMode="auto">
            <a:xfrm>
              <a:off x="4558" y="31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84" name="Rectangle 333"/>
            <p:cNvSpPr>
              <a:spLocks noChangeArrowheads="1"/>
            </p:cNvSpPr>
            <p:nvPr/>
          </p:nvSpPr>
          <p:spPr bwMode="auto">
            <a:xfrm>
              <a:off x="4558" y="318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85" name="Line 334"/>
            <p:cNvSpPr>
              <a:spLocks noChangeShapeType="1"/>
            </p:cNvSpPr>
            <p:nvPr/>
          </p:nvSpPr>
          <p:spPr bwMode="auto">
            <a:xfrm>
              <a:off x="4558" y="33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86" name="Rectangle 335"/>
            <p:cNvSpPr>
              <a:spLocks noChangeArrowheads="1"/>
            </p:cNvSpPr>
            <p:nvPr/>
          </p:nvSpPr>
          <p:spPr bwMode="auto">
            <a:xfrm>
              <a:off x="4558" y="335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87" name="Line 336"/>
            <p:cNvSpPr>
              <a:spLocks noChangeShapeType="1"/>
            </p:cNvSpPr>
            <p:nvPr/>
          </p:nvSpPr>
          <p:spPr bwMode="auto">
            <a:xfrm>
              <a:off x="4558" y="351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88" name="Rectangle 337"/>
            <p:cNvSpPr>
              <a:spLocks noChangeArrowheads="1"/>
            </p:cNvSpPr>
            <p:nvPr/>
          </p:nvSpPr>
          <p:spPr bwMode="auto">
            <a:xfrm>
              <a:off x="4558" y="351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89" name="Line 338"/>
            <p:cNvSpPr>
              <a:spLocks noChangeShapeType="1"/>
            </p:cNvSpPr>
            <p:nvPr/>
          </p:nvSpPr>
          <p:spPr bwMode="auto">
            <a:xfrm>
              <a:off x="4558" y="366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90" name="Rectangle 339"/>
            <p:cNvSpPr>
              <a:spLocks noChangeArrowheads="1"/>
            </p:cNvSpPr>
            <p:nvPr/>
          </p:nvSpPr>
          <p:spPr bwMode="auto">
            <a:xfrm>
              <a:off x="4558" y="3668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91" name="Line 340"/>
            <p:cNvSpPr>
              <a:spLocks noChangeShapeType="1"/>
            </p:cNvSpPr>
            <p:nvPr/>
          </p:nvSpPr>
          <p:spPr bwMode="auto">
            <a:xfrm>
              <a:off x="4558" y="383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92" name="Rectangle 341"/>
            <p:cNvSpPr>
              <a:spLocks noChangeArrowheads="1"/>
            </p:cNvSpPr>
            <p:nvPr/>
          </p:nvSpPr>
          <p:spPr bwMode="auto">
            <a:xfrm>
              <a:off x="4558" y="3831"/>
              <a:ext cx="7" cy="8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93" name="Line 342"/>
            <p:cNvSpPr>
              <a:spLocks noChangeShapeType="1"/>
            </p:cNvSpPr>
            <p:nvPr/>
          </p:nvSpPr>
          <p:spPr bwMode="auto">
            <a:xfrm>
              <a:off x="4558" y="39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94" name="Rectangle 343"/>
            <p:cNvSpPr>
              <a:spLocks noChangeArrowheads="1"/>
            </p:cNvSpPr>
            <p:nvPr/>
          </p:nvSpPr>
          <p:spPr bwMode="auto">
            <a:xfrm>
              <a:off x="4558" y="3987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95" name="Line 344"/>
            <p:cNvSpPr>
              <a:spLocks noChangeShapeType="1"/>
            </p:cNvSpPr>
            <p:nvPr/>
          </p:nvSpPr>
          <p:spPr bwMode="auto">
            <a:xfrm>
              <a:off x="4558" y="41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96" name="Rectangle 345"/>
            <p:cNvSpPr>
              <a:spLocks noChangeArrowheads="1"/>
            </p:cNvSpPr>
            <p:nvPr/>
          </p:nvSpPr>
          <p:spPr bwMode="auto">
            <a:xfrm>
              <a:off x="4558" y="4150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7297" name="Line 346"/>
            <p:cNvSpPr>
              <a:spLocks noChangeShapeType="1"/>
            </p:cNvSpPr>
            <p:nvPr/>
          </p:nvSpPr>
          <p:spPr bwMode="auto">
            <a:xfrm>
              <a:off x="4558" y="431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98" name="Rectangle 347"/>
            <p:cNvSpPr>
              <a:spLocks noChangeArrowheads="1"/>
            </p:cNvSpPr>
            <p:nvPr/>
          </p:nvSpPr>
          <p:spPr bwMode="auto">
            <a:xfrm>
              <a:off x="4558" y="4313"/>
              <a:ext cx="7" cy="7"/>
            </a:xfrm>
            <a:prstGeom prst="rect">
              <a:avLst/>
            </a:prstGeom>
            <a:solidFill>
              <a:srgbClr val="DADCD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1"/>
          <p:cNvGraphicFramePr>
            <a:graphicFrameLocks noChangeAspect="1"/>
          </p:cNvGraphicFramePr>
          <p:nvPr/>
        </p:nvGraphicFramePr>
        <p:xfrm>
          <a:off x="220663" y="1550988"/>
          <a:ext cx="837565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Worksheet" r:id="rId3" imgW="12141200" imgH="7429500" progId="Excel.Sheet.8">
                  <p:embed/>
                </p:oleObj>
              </mc:Choice>
              <mc:Fallback>
                <p:oleObj name="Worksheet" r:id="rId3" imgW="12141200" imgH="7429500" progId="Excel.Sheet.8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550988"/>
                        <a:ext cx="8375650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00313" y="2214563"/>
            <a:ext cx="56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b="1">
                <a:solidFill>
                  <a:srgbClr val="000000"/>
                </a:solidFill>
                <a:latin typeface="Times New Roman" pitchFamily="-72" charset="0"/>
              </a:rPr>
              <a:t>**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81000" y="228600"/>
            <a:ext cx="8534400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MAXIMUM AEROBIC SPEED and LEVEL OF PROFICIENCY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sz="1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838200" y="9906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A </a:t>
            </a:r>
            <a:r>
              <a:rPr lang="es-CL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minimum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MAS of 17.5 km/h </a:t>
            </a:r>
            <a:r>
              <a:rPr lang="es-CL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seems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to be </a:t>
            </a:r>
            <a:r>
              <a:rPr lang="es-CL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needed</a:t>
            </a:r>
            <a:r>
              <a:rPr lang="es-CL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in </a:t>
            </a:r>
            <a:r>
              <a:rPr lang="es-CL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order</a:t>
            </a:r>
            <a:endParaRPr lang="es-CL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to </a:t>
            </a:r>
            <a:r>
              <a:rPr lang="es-CL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play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football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at a </a:t>
            </a:r>
            <a:r>
              <a:rPr lang="es-CL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good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level</a:t>
            </a:r>
            <a:r>
              <a:rPr lang="es-CL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.</a:t>
            </a:r>
            <a:endParaRPr lang="es-CL" sz="1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0" y="6400800"/>
            <a:ext cx="2335213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**</a:t>
            </a:r>
            <a:r>
              <a:rPr lang="es-CL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s-CL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sinificatif</a:t>
            </a:r>
            <a:r>
              <a:rPr lang="es-CL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 f &lt; 0.01</a:t>
            </a:r>
            <a:endParaRPr lang="es-CL" sz="1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99" name="ZoneTexte 2"/>
          <p:cNvSpPr txBox="1">
            <a:spLocks noChangeArrowheads="1"/>
          </p:cNvSpPr>
          <p:nvPr/>
        </p:nvSpPr>
        <p:spPr bwMode="auto">
          <a:xfrm>
            <a:off x="1763688" y="6088335"/>
            <a:ext cx="1440160" cy="581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French team</a:t>
            </a:r>
          </a:p>
          <a:p>
            <a:pPr algn="ctr"/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1998 n= 23</a:t>
            </a:r>
          </a:p>
        </p:txBody>
      </p:sp>
      <p:sp>
        <p:nvSpPr>
          <p:cNvPr id="3100" name="ZoneTexte 3"/>
          <p:cNvSpPr txBox="1">
            <a:spLocks noChangeArrowheads="1"/>
          </p:cNvSpPr>
          <p:nvPr/>
        </p:nvSpPr>
        <p:spPr bwMode="auto">
          <a:xfrm>
            <a:off x="3347864" y="6088335"/>
            <a:ext cx="1508125" cy="581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L1 </a:t>
            </a:r>
            <a:r>
              <a:rPr lang="fr-FR" sz="16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Professionals</a:t>
            </a:r>
            <a:endParaRPr lang="fr-FR" sz="1600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n = 165</a:t>
            </a:r>
          </a:p>
        </p:txBody>
      </p:sp>
      <p:sp>
        <p:nvSpPr>
          <p:cNvPr id="3101" name="ZoneTexte 4"/>
          <p:cNvSpPr txBox="1">
            <a:spLocks noChangeArrowheads="1"/>
          </p:cNvSpPr>
          <p:nvPr/>
        </p:nvSpPr>
        <p:spPr bwMode="auto">
          <a:xfrm>
            <a:off x="4932040" y="6088335"/>
            <a:ext cx="1508125" cy="581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L2 </a:t>
            </a:r>
            <a:r>
              <a:rPr lang="fr-FR" sz="16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Professionals</a:t>
            </a:r>
            <a:endParaRPr lang="fr-FR" sz="1600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n = 115</a:t>
            </a:r>
          </a:p>
        </p:txBody>
      </p:sp>
      <p:sp>
        <p:nvSpPr>
          <p:cNvPr id="3102" name="ZoneTexte 5"/>
          <p:cNvSpPr txBox="1">
            <a:spLocks noChangeArrowheads="1"/>
          </p:cNvSpPr>
          <p:nvPr/>
        </p:nvSpPr>
        <p:spPr bwMode="auto">
          <a:xfrm>
            <a:off x="6588224" y="6088335"/>
            <a:ext cx="1346200" cy="5810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latin typeface="Calibri" pitchFamily="-72" charset="0"/>
                <a:ea typeface="Calibri" pitchFamily="-72" charset="0"/>
                <a:cs typeface="Calibri" pitchFamily="-72" charset="0"/>
              </a:rPr>
              <a:t>U19</a:t>
            </a:r>
          </a:p>
          <a:p>
            <a:pPr algn="ctr"/>
            <a:r>
              <a:rPr lang="fr-FR" sz="1600">
                <a:latin typeface="Calibri" pitchFamily="-72" charset="0"/>
                <a:ea typeface="Calibri" pitchFamily="-72" charset="0"/>
                <a:cs typeface="Calibri" pitchFamily="-72" charset="0"/>
              </a:rPr>
              <a:t>n = 98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  <p:bldP spid="58372" grpId="0" autoUpdateAnimBg="0"/>
      <p:bldP spid="58373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4163" y="2492896"/>
            <a:ext cx="5986462" cy="946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WHEN SHOULD THE VAMEVAL TEST BE </a:t>
            </a:r>
            <a:b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USED DURING THE SEASON?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615391"/>
              </p:ext>
            </p:extLst>
          </p:nvPr>
        </p:nvGraphicFramePr>
        <p:xfrm>
          <a:off x="-1636713" y="762985"/>
          <a:ext cx="10283825" cy="610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Worksheet" r:id="rId3" imgW="9229703" imgH="5486519" progId="Excel.Sheet.8">
                  <p:embed/>
                </p:oleObj>
              </mc:Choice>
              <mc:Fallback>
                <p:oleObj name="Worksheet" r:id="rId3" imgW="9229703" imgH="5486519" progId="Excel.Sheet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36713" y="762985"/>
                        <a:ext cx="10283825" cy="610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s-CL" sz="2000" dirty="0"/>
              <a:t>MAS DEVELOPMENT DURING A SEASON</a:t>
            </a:r>
          </a:p>
          <a:p>
            <a:pPr eaLnBrk="0" hangingPunct="0">
              <a:lnSpc>
                <a:spcPct val="120000"/>
              </a:lnSpc>
            </a:pPr>
            <a:r>
              <a:rPr lang="es-CL" sz="2000" dirty="0"/>
              <a:t>MAS </a:t>
            </a:r>
            <a:r>
              <a:rPr lang="es-CL" sz="2000" dirty="0" err="1"/>
              <a:t>increases</a:t>
            </a:r>
            <a:r>
              <a:rPr lang="es-CL" sz="2000" dirty="0"/>
              <a:t> </a:t>
            </a:r>
            <a:r>
              <a:rPr lang="es-CL" sz="2000" dirty="0" err="1"/>
              <a:t>during</a:t>
            </a:r>
            <a:r>
              <a:rPr lang="es-CL" sz="2000" dirty="0"/>
              <a:t> </a:t>
            </a:r>
            <a:r>
              <a:rPr lang="es-CL" sz="2000" dirty="0" err="1"/>
              <a:t>the</a:t>
            </a:r>
            <a:r>
              <a:rPr lang="es-CL" sz="2000" dirty="0"/>
              <a:t> </a:t>
            </a:r>
            <a:r>
              <a:rPr lang="es-CL" sz="2000" dirty="0" err="1"/>
              <a:t>first</a:t>
            </a:r>
            <a:r>
              <a:rPr lang="es-CL" sz="2000" dirty="0"/>
              <a:t> </a:t>
            </a:r>
            <a:r>
              <a:rPr lang="es-CL" sz="2000" dirty="0" err="1"/>
              <a:t>eight</a:t>
            </a:r>
            <a:r>
              <a:rPr lang="es-CL" sz="2000" dirty="0"/>
              <a:t> </a:t>
            </a:r>
            <a:r>
              <a:rPr lang="es-CL" sz="2000" dirty="0" err="1"/>
              <a:t>weeks</a:t>
            </a:r>
            <a:r>
              <a:rPr lang="es-CL" sz="2000" dirty="0"/>
              <a:t> of </a:t>
            </a:r>
            <a:r>
              <a:rPr lang="es-CL" sz="2000" dirty="0" err="1"/>
              <a:t>the</a:t>
            </a:r>
            <a:r>
              <a:rPr lang="es-CL" sz="2000" dirty="0"/>
              <a:t> </a:t>
            </a:r>
            <a:r>
              <a:rPr lang="es-CL" sz="2000" dirty="0" err="1" smtClean="0"/>
              <a:t>season</a:t>
            </a:r>
            <a:r>
              <a:rPr lang="es-CL" sz="2000" dirty="0" smtClean="0"/>
              <a:t> </a:t>
            </a:r>
            <a:r>
              <a:rPr lang="es-CL" sz="2000" dirty="0" err="1"/>
              <a:t>but</a:t>
            </a:r>
            <a:r>
              <a:rPr lang="es-CL" sz="2000" dirty="0"/>
              <a:t> </a:t>
            </a:r>
            <a:r>
              <a:rPr lang="es-CL" sz="2000" dirty="0" err="1"/>
              <a:t>not</a:t>
            </a:r>
            <a:r>
              <a:rPr lang="es-CL" sz="2000" dirty="0"/>
              <a:t> </a:t>
            </a:r>
            <a:r>
              <a:rPr lang="es-CL" sz="2000" dirty="0" err="1" smtClean="0"/>
              <a:t>afterwards</a:t>
            </a:r>
            <a:r>
              <a:rPr lang="es-CL" sz="2000" dirty="0" smtClean="0"/>
              <a:t>  </a:t>
            </a:r>
            <a:endParaRPr lang="es-CL" dirty="0">
              <a:latin typeface="Times New Roman" pitchFamily="-72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505200" y="24384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2800" b="1">
                <a:solidFill>
                  <a:srgbClr val="000000"/>
                </a:solidFill>
                <a:latin typeface="Times New Roman" pitchFamily="-72" charset="0"/>
              </a:rPr>
              <a:t>*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572000" y="15240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2800">
                <a:solidFill>
                  <a:srgbClr val="000000"/>
                </a:solidFill>
                <a:latin typeface="Times New Roman" pitchFamily="-72" charset="0"/>
              </a:rPr>
              <a:t>**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0" y="5867400"/>
            <a:ext cx="273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s-CL" sz="2800" b="1">
              <a:latin typeface="Times New Roman" pitchFamily="-72" charset="0"/>
            </a:endParaRPr>
          </a:p>
          <a:p>
            <a:pPr eaLnBrk="0" hangingPunct="0"/>
            <a:r>
              <a:rPr lang="es-CL" sz="2800" b="1">
                <a:latin typeface="Times New Roman" pitchFamily="-72" charset="0"/>
              </a:rPr>
              <a:t> 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81000" y="6019800"/>
            <a:ext cx="1828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1400" dirty="0" err="1" smtClean="0">
                <a:latin typeface="Times New Roman" pitchFamily="-72" charset="0"/>
              </a:rPr>
              <a:t>Significant</a:t>
            </a:r>
            <a:r>
              <a:rPr lang="es-CL" sz="1400" dirty="0" smtClean="0">
                <a:latin typeface="Times New Roman" pitchFamily="-72" charset="0"/>
              </a:rPr>
              <a:t> </a:t>
            </a:r>
            <a:r>
              <a:rPr lang="es-CL" sz="1400" dirty="0">
                <a:latin typeface="Times New Roman" pitchFamily="-72" charset="0"/>
              </a:rPr>
              <a:t>P &lt; 0.05</a:t>
            </a:r>
          </a:p>
          <a:p>
            <a:pPr eaLnBrk="0" hangingPunct="0">
              <a:lnSpc>
                <a:spcPct val="110000"/>
              </a:lnSpc>
            </a:pPr>
            <a:r>
              <a:rPr lang="es-CL" dirty="0">
                <a:latin typeface="Times New Roman" pitchFamily="-72" charset="0"/>
              </a:rPr>
              <a:t>  </a:t>
            </a:r>
            <a:r>
              <a:rPr lang="es-CL" sz="1400" dirty="0">
                <a:latin typeface="Times New Roman" pitchFamily="-72" charset="0"/>
              </a:rPr>
              <a:t>P &lt; 0.01</a:t>
            </a:r>
            <a:endParaRPr lang="es-CL" dirty="0">
              <a:latin typeface="Times New Roman" pitchFamily="-72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6337300"/>
            <a:ext cx="62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2800" b="1">
                <a:latin typeface="Times New Roman" pitchFamily="-72" charset="0"/>
              </a:rPr>
              <a:t>*</a:t>
            </a:r>
            <a:r>
              <a:rPr lang="es-CL" sz="2800" b="1">
                <a:solidFill>
                  <a:schemeClr val="bg2"/>
                </a:solidFill>
                <a:latin typeface="Times New Roman" pitchFamily="-72" charset="0"/>
              </a:rPr>
              <a:t> </a:t>
            </a:r>
            <a:r>
              <a:rPr lang="es-CL" sz="2800" b="1">
                <a:latin typeface="Times New Roman" pitchFamily="-72" charset="0"/>
              </a:rPr>
              <a:t>*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59436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2800" b="1">
                <a:latin typeface="Times New Roman" pitchFamily="-72" charset="0"/>
              </a:rPr>
              <a:t>*</a:t>
            </a:r>
            <a:endParaRPr lang="es-CL">
              <a:latin typeface="Times New Roman" pitchFamily="-72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715000" y="160020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1400" b="1">
                <a:solidFill>
                  <a:srgbClr val="000000"/>
                </a:solidFill>
              </a:rPr>
              <a:t>NS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6781800" y="1676400"/>
            <a:ext cx="569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1400" b="1">
                <a:solidFill>
                  <a:srgbClr val="000000"/>
                </a:solidFill>
              </a:rPr>
              <a:t>NS</a:t>
            </a:r>
            <a:endParaRPr lang="es-CL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 advAuto="1000"/>
      <p:bldP spid="59396" grpId="0" autoUpdateAnimBg="0"/>
      <p:bldP spid="59397" grpId="0" autoUpdateAnimBg="0"/>
      <p:bldP spid="59398" grpId="0" autoUpdateAnimBg="0"/>
      <p:bldP spid="59399" grpId="0" autoUpdateAnimBg="0"/>
      <p:bldP spid="59400" grpId="0" autoUpdateAnimBg="0"/>
      <p:bldP spid="59401" grpId="0" autoUpdateAnimBg="0"/>
      <p:bldP spid="59402" grpId="0" autoUpdateAnimBg="0"/>
      <p:bldP spid="5940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2581275" y="1679575"/>
            <a:ext cx="3744913" cy="33147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E9E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FACTORS FOR CHOOSING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AND/OR DEVELOPING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 TEST</a:t>
            </a:r>
          </a:p>
        </p:txBody>
      </p:sp>
      <p:sp>
        <p:nvSpPr>
          <p:cNvPr id="558083" name="Text Box 3"/>
          <p:cNvSpPr txBox="1">
            <a:spLocks noChangeArrowheads="1"/>
          </p:cNvSpPr>
          <p:nvPr/>
        </p:nvSpPr>
        <p:spPr bwMode="auto">
          <a:xfrm rot="-2436109">
            <a:off x="119148" y="1114852"/>
            <a:ext cx="2739854" cy="83099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/>
              <a:t>RELEVANCE</a:t>
            </a: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Depending</a:t>
            </a:r>
            <a:r>
              <a:rPr lang="fr-FR" sz="1600" b="1" dirty="0">
                <a:solidFill>
                  <a:srgbClr val="FFFF00"/>
                </a:solidFill>
              </a:rPr>
              <a:t> on the </a:t>
            </a:r>
            <a:r>
              <a:rPr lang="fr-FR" sz="1600" b="1" dirty="0" err="1" smtClean="0">
                <a:solidFill>
                  <a:srgbClr val="FFFF00"/>
                </a:solidFill>
              </a:rPr>
              <a:t>abilities</a:t>
            </a:r>
            <a:endParaRPr lang="fr-FR" sz="1600" b="1" dirty="0">
              <a:solidFill>
                <a:srgbClr val="FFFF00"/>
              </a:solidFill>
            </a:endParaRPr>
          </a:p>
          <a:p>
            <a:pPr algn="ctr"/>
            <a:r>
              <a:rPr lang="fr-FR" sz="1600" b="1" dirty="0">
                <a:solidFill>
                  <a:srgbClr val="FFFF00"/>
                </a:solidFill>
              </a:rPr>
              <a:t>to </a:t>
            </a:r>
            <a:r>
              <a:rPr lang="fr-FR" sz="1600" b="1" dirty="0" err="1">
                <a:solidFill>
                  <a:srgbClr val="FFFF00"/>
                </a:solidFill>
              </a:rPr>
              <a:t>be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measured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58086" name="AutoShape 6"/>
          <p:cNvSpPr>
            <a:spLocks noChangeArrowheads="1"/>
          </p:cNvSpPr>
          <p:nvPr/>
        </p:nvSpPr>
        <p:spPr bwMode="auto">
          <a:xfrm rot="-2826099">
            <a:off x="2227263" y="1487488"/>
            <a:ext cx="196850" cy="1270000"/>
          </a:xfrm>
          <a:prstGeom prst="upArrow">
            <a:avLst>
              <a:gd name="adj1" fmla="val 50000"/>
              <a:gd name="adj2" fmla="val 17177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3121025" y="69850"/>
            <a:ext cx="2452688" cy="10985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/>
              <a:t>VALIDITY</a:t>
            </a:r>
          </a:p>
          <a:p>
            <a:pPr algn="ctr"/>
            <a:r>
              <a:rPr lang="fr-FR" sz="1600" b="1" dirty="0" smtClean="0">
                <a:solidFill>
                  <a:srgbClr val="FFFF00"/>
                </a:solidFill>
              </a:rPr>
              <a:t>proof </a:t>
            </a:r>
            <a:r>
              <a:rPr lang="fr-FR" sz="1600" b="1" dirty="0" err="1">
                <a:solidFill>
                  <a:srgbClr val="FFFF00"/>
                </a:solidFill>
              </a:rPr>
              <a:t>that</a:t>
            </a:r>
            <a:r>
              <a:rPr lang="fr-FR" sz="1600" b="1" dirty="0">
                <a:solidFill>
                  <a:srgbClr val="FFFF00"/>
                </a:solidFill>
              </a:rPr>
              <a:t> the test </a:t>
            </a:r>
            <a:r>
              <a:rPr lang="fr-FR" sz="1600" b="1" dirty="0" err="1">
                <a:solidFill>
                  <a:srgbClr val="FFFF00"/>
                </a:solidFill>
              </a:rPr>
              <a:t>measures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what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 smtClean="0">
                <a:solidFill>
                  <a:srgbClr val="FFFF00"/>
                </a:solidFill>
              </a:rPr>
              <a:t>it</a:t>
            </a:r>
            <a:r>
              <a:rPr lang="fr-FR" sz="1600" b="1" dirty="0" smtClean="0">
                <a:solidFill>
                  <a:srgbClr val="FFFF00"/>
                </a:solidFill>
              </a:rPr>
              <a:t> </a:t>
            </a:r>
            <a:r>
              <a:rPr lang="fr-FR" sz="1600" b="1" dirty="0" err="1" smtClean="0">
                <a:solidFill>
                  <a:srgbClr val="FFFF00"/>
                </a:solidFill>
              </a:rPr>
              <a:t>is</a:t>
            </a:r>
            <a:r>
              <a:rPr lang="fr-FR" sz="1600" b="1" dirty="0" smtClean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supposed</a:t>
            </a:r>
            <a:r>
              <a:rPr lang="fr-FR" sz="1600" b="1" dirty="0">
                <a:solidFill>
                  <a:srgbClr val="FFFF00"/>
                </a:solidFill>
              </a:rPr>
              <a:t> to </a:t>
            </a:r>
            <a:r>
              <a:rPr lang="fr-FR" sz="1600" b="1" dirty="0" err="1">
                <a:solidFill>
                  <a:srgbClr val="FFFF00"/>
                </a:solidFill>
              </a:rPr>
              <a:t>measure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558089" name="AutoShape 9"/>
          <p:cNvSpPr>
            <a:spLocks noChangeArrowheads="1"/>
          </p:cNvSpPr>
          <p:nvPr/>
        </p:nvSpPr>
        <p:spPr bwMode="auto">
          <a:xfrm rot="7723248">
            <a:off x="6238876" y="4071937"/>
            <a:ext cx="209550" cy="1343025"/>
          </a:xfrm>
          <a:prstGeom prst="upArrow">
            <a:avLst>
              <a:gd name="adj1" fmla="val 50000"/>
              <a:gd name="adj2" fmla="val 218146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558090" name="Text Box 10"/>
          <p:cNvSpPr txBox="1">
            <a:spLocks noChangeArrowheads="1"/>
          </p:cNvSpPr>
          <p:nvPr/>
        </p:nvSpPr>
        <p:spPr bwMode="auto">
          <a:xfrm rot="3079918">
            <a:off x="5889625" y="954088"/>
            <a:ext cx="3216275" cy="1587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/>
              <a:t>TRUSTWORTHINESS</a:t>
            </a:r>
          </a:p>
          <a:p>
            <a:pPr algn="ctr"/>
            <a:r>
              <a:rPr lang="fr-FR" sz="1600" b="1" dirty="0"/>
              <a:t>(</a:t>
            </a:r>
            <a:r>
              <a:rPr lang="fr-FR" sz="1600" b="1" dirty="0" err="1" smtClean="0"/>
              <a:t>Reproducibility</a:t>
            </a:r>
            <a:r>
              <a:rPr lang="fr-FR" sz="1600" b="1" dirty="0" smtClean="0"/>
              <a:t>)</a:t>
            </a:r>
            <a:endParaRPr lang="fr-FR" sz="1600" b="1" dirty="0"/>
          </a:p>
          <a:p>
            <a:pPr algn="ctr"/>
            <a:r>
              <a:rPr lang="fr-FR" sz="1600" b="1" dirty="0">
                <a:solidFill>
                  <a:srgbClr val="FFFF00"/>
                </a:solidFill>
              </a:rPr>
              <a:t>The </a:t>
            </a:r>
            <a:r>
              <a:rPr lang="fr-FR" sz="1600" b="1" dirty="0" err="1">
                <a:solidFill>
                  <a:srgbClr val="FFFF00"/>
                </a:solidFill>
              </a:rPr>
              <a:t>same</a:t>
            </a:r>
            <a:r>
              <a:rPr lang="fr-FR" sz="1600" b="1" dirty="0">
                <a:solidFill>
                  <a:srgbClr val="FFFF00"/>
                </a:solidFill>
              </a:rPr>
              <a:t> test </a:t>
            </a:r>
            <a:r>
              <a:rPr lang="fr-FR" sz="1600" b="1" dirty="0" err="1">
                <a:solidFill>
                  <a:srgbClr val="FFFF00"/>
                </a:solidFill>
              </a:rPr>
              <a:t>done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consecutively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with</a:t>
            </a:r>
            <a:r>
              <a:rPr lang="fr-FR" sz="1600" b="1" dirty="0">
                <a:solidFill>
                  <a:srgbClr val="FFFF00"/>
                </a:solidFill>
              </a:rPr>
              <a:t> the </a:t>
            </a:r>
            <a:r>
              <a:rPr lang="fr-FR" sz="1600" b="1" dirty="0" err="1">
                <a:solidFill>
                  <a:srgbClr val="FFFF00"/>
                </a:solidFill>
              </a:rPr>
              <a:t>same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athletes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should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produce</a:t>
            </a:r>
            <a:r>
              <a:rPr lang="fr-FR" sz="1600" b="1" dirty="0">
                <a:solidFill>
                  <a:srgbClr val="FFFF00"/>
                </a:solidFill>
              </a:rPr>
              <a:t> stable </a:t>
            </a:r>
            <a:r>
              <a:rPr lang="fr-FR" sz="1600" b="1" dirty="0" err="1">
                <a:solidFill>
                  <a:srgbClr val="FFFF00"/>
                </a:solidFill>
              </a:rPr>
              <a:t>results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558092" name="Text Box 12"/>
          <p:cNvSpPr txBox="1">
            <a:spLocks noChangeArrowheads="1"/>
          </p:cNvSpPr>
          <p:nvPr/>
        </p:nvSpPr>
        <p:spPr bwMode="auto">
          <a:xfrm rot="-2697949">
            <a:off x="6224899" y="5109002"/>
            <a:ext cx="2693366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/>
              <a:t>ACCESSIBILITY</a:t>
            </a: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Easy</a:t>
            </a:r>
            <a:r>
              <a:rPr lang="fr-FR" sz="1600" b="1" dirty="0">
                <a:solidFill>
                  <a:srgbClr val="FFFF00"/>
                </a:solidFill>
              </a:rPr>
              <a:t> to </a:t>
            </a:r>
            <a:r>
              <a:rPr lang="fr-FR" sz="1600" b="1" dirty="0" smtClean="0">
                <a:solidFill>
                  <a:srgbClr val="FFFF00"/>
                </a:solidFill>
              </a:rPr>
              <a:t>carry out</a:t>
            </a:r>
            <a:endParaRPr lang="fr-FR" sz="1600" b="1" dirty="0">
              <a:solidFill>
                <a:srgbClr val="FFFF00"/>
              </a:solidFill>
            </a:endParaRP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u</a:t>
            </a:r>
            <a:r>
              <a:rPr lang="fr-FR" sz="1600" b="1" dirty="0" err="1" smtClean="0">
                <a:solidFill>
                  <a:srgbClr val="FFFF00"/>
                </a:solidFill>
              </a:rPr>
              <a:t>sing</a:t>
            </a:r>
            <a:r>
              <a:rPr lang="fr-FR" sz="1600" b="1" dirty="0" smtClean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available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resources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558093" name="AutoShape 13"/>
          <p:cNvSpPr>
            <a:spLocks noChangeArrowheads="1"/>
          </p:cNvSpPr>
          <p:nvPr/>
        </p:nvSpPr>
        <p:spPr bwMode="auto">
          <a:xfrm rot="2984507">
            <a:off x="2339182" y="3861593"/>
            <a:ext cx="215900" cy="1655763"/>
          </a:xfrm>
          <a:prstGeom prst="downArrow">
            <a:avLst>
              <a:gd name="adj1" fmla="val 50000"/>
              <a:gd name="adj2" fmla="val 1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558094" name="AutoShape 14"/>
          <p:cNvSpPr>
            <a:spLocks noChangeArrowheads="1"/>
          </p:cNvSpPr>
          <p:nvPr/>
        </p:nvSpPr>
        <p:spPr bwMode="auto">
          <a:xfrm>
            <a:off x="4284663" y="5013325"/>
            <a:ext cx="215900" cy="503238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558095" name="Text Box 15"/>
          <p:cNvSpPr txBox="1">
            <a:spLocks noChangeArrowheads="1"/>
          </p:cNvSpPr>
          <p:nvPr/>
        </p:nvSpPr>
        <p:spPr bwMode="auto">
          <a:xfrm>
            <a:off x="2916558" y="5679770"/>
            <a:ext cx="3183885" cy="107721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/>
              <a:t>FUNCTIONALITY</a:t>
            </a:r>
          </a:p>
          <a:p>
            <a:pPr algn="ctr"/>
            <a:r>
              <a:rPr lang="fr-FR" sz="1600" b="1" dirty="0">
                <a:solidFill>
                  <a:srgbClr val="FFFF00"/>
                </a:solidFill>
              </a:rPr>
              <a:t>A test </a:t>
            </a:r>
            <a:r>
              <a:rPr lang="fr-FR" sz="1600" b="1" dirty="0" err="1">
                <a:solidFill>
                  <a:srgbClr val="FFFF00"/>
                </a:solidFill>
              </a:rPr>
              <a:t>is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functional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when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its</a:t>
            </a:r>
            <a:endParaRPr lang="fr-FR" sz="1600" b="1" dirty="0">
              <a:solidFill>
                <a:srgbClr val="FFFF00"/>
              </a:solidFill>
            </a:endParaRP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results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can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be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used</a:t>
            </a:r>
            <a:r>
              <a:rPr lang="fr-FR" sz="1600" b="1" dirty="0">
                <a:solidFill>
                  <a:srgbClr val="FFFF00"/>
                </a:solidFill>
              </a:rPr>
              <a:t> to </a:t>
            </a:r>
            <a:r>
              <a:rPr lang="fr-FR" sz="1600" b="1" dirty="0" smtClean="0">
                <a:solidFill>
                  <a:srgbClr val="FFFF00"/>
                </a:solidFill>
              </a:rPr>
              <a:t>manage</a:t>
            </a:r>
            <a:endParaRPr lang="fr-FR" sz="1600" b="1" dirty="0">
              <a:solidFill>
                <a:srgbClr val="FFFF00"/>
              </a:solidFill>
            </a:endParaRPr>
          </a:p>
          <a:p>
            <a:pPr algn="ctr"/>
            <a:r>
              <a:rPr lang="fr-FR" sz="1600" b="1" dirty="0" err="1">
                <a:solidFill>
                  <a:srgbClr val="FFFF00"/>
                </a:solidFill>
              </a:rPr>
              <a:t>exercise</a:t>
            </a:r>
            <a:r>
              <a:rPr lang="fr-FR" sz="1600" b="1" dirty="0">
                <a:solidFill>
                  <a:srgbClr val="FFFF00"/>
                </a:solidFill>
              </a:rPr>
              <a:t> </a:t>
            </a:r>
            <a:r>
              <a:rPr lang="fr-FR" sz="1600" b="1" dirty="0" err="1">
                <a:solidFill>
                  <a:srgbClr val="FFFF00"/>
                </a:solidFill>
              </a:rPr>
              <a:t>intensity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2" name="Flèche vers le haut 1"/>
          <p:cNvSpPr/>
          <p:nvPr/>
        </p:nvSpPr>
        <p:spPr>
          <a:xfrm>
            <a:off x="4284663" y="1146175"/>
            <a:ext cx="168275" cy="627063"/>
          </a:xfrm>
          <a:prstGeom prst="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3" name="Flèche droite 2"/>
          <p:cNvSpPr/>
          <p:nvPr/>
        </p:nvSpPr>
        <p:spPr>
          <a:xfrm rot="19451807">
            <a:off x="5918200" y="2090738"/>
            <a:ext cx="879475" cy="222250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 rot="2723000">
            <a:off x="15431" y="5099734"/>
            <a:ext cx="2921890" cy="646331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PRE-EXISTING </a:t>
            </a:r>
            <a:r>
              <a:rPr lang="fr-FR" sz="18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BENCHMARKS</a:t>
            </a:r>
            <a:endParaRPr lang="fr-FR" sz="18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/>
            <a:r>
              <a:rPr lang="fr-FR" sz="1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By </a:t>
            </a:r>
            <a:r>
              <a:rPr lang="fr-FR" sz="1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sex</a:t>
            </a:r>
            <a:r>
              <a:rPr lang="fr-FR" sz="1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age</a:t>
            </a:r>
            <a:r>
              <a:rPr lang="fr-FR" sz="1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and </a:t>
            </a:r>
            <a:r>
              <a:rPr lang="fr-FR" sz="1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specialism</a:t>
            </a:r>
            <a:endParaRPr lang="fr-FR" sz="18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5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5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5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5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5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5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3" grpId="0" animBg="1"/>
      <p:bldP spid="558086" grpId="0" animBg="1"/>
      <p:bldP spid="558087" grpId="0" animBg="1"/>
      <p:bldP spid="558089" grpId="0" animBg="1"/>
      <p:bldP spid="558090" grpId="0" animBg="1"/>
      <p:bldP spid="558092" grpId="0" animBg="1"/>
      <p:bldP spid="558093" grpId="0" animBg="1"/>
      <p:bldP spid="558094" grpId="0" animBg="1"/>
      <p:bldP spid="558095" grpId="0" animBg="1"/>
      <p:bldP spid="2" grpId="0" animBg="1"/>
      <p:bldP spid="3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81250" name="Text Box 5"/>
          <p:cNvSpPr txBox="1">
            <a:spLocks noChangeArrowheads="1"/>
          </p:cNvSpPr>
          <p:nvPr/>
        </p:nvSpPr>
        <p:spPr bwMode="auto">
          <a:xfrm>
            <a:off x="439738" y="1125538"/>
            <a:ext cx="81375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1 – Definitions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2 – How to choose a test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3 – Comparison of the main tests: VAMEVAL protocols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4 – In-depth analysis of VAMEVAL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5 – How to use VAMEVAL test results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6 – How to use maximum aerobic speed (MAS) in </a:t>
            </a:r>
            <a:br>
              <a:rPr lang="fr-FR" sz="2800" b="1" i="1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700" y="3933825"/>
            <a:ext cx="487363" cy="287338"/>
          </a:xfrm>
          <a:prstGeom prst="rightArrow">
            <a:avLst>
              <a:gd name="adj1" fmla="val 50000"/>
              <a:gd name="adj2" fmla="val 8501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3309938" y="1266825"/>
            <a:ext cx="21209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ea typeface="+mn-ea"/>
              <a:cs typeface="+mn-cs"/>
            </a:endParaRPr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158750" y="2825750"/>
            <a:ext cx="21209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ea typeface="+mn-ea"/>
              <a:cs typeface="+mn-cs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3016250" y="3722688"/>
            <a:ext cx="205105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ea typeface="+mn-ea"/>
              <a:cs typeface="+mn-cs"/>
            </a:endParaRP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6564313" y="4135438"/>
            <a:ext cx="23622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ea typeface="+mn-ea"/>
              <a:cs typeface="+mn-cs"/>
            </a:endParaRPr>
          </a:p>
        </p:txBody>
      </p:sp>
      <p:sp>
        <p:nvSpPr>
          <p:cNvPr id="182277" name="Rectangle 7"/>
          <p:cNvSpPr>
            <a:spLocks noChangeArrowheads="1"/>
          </p:cNvSpPr>
          <p:nvPr/>
        </p:nvSpPr>
        <p:spPr bwMode="auto">
          <a:xfrm>
            <a:off x="3643313" y="1355725"/>
            <a:ext cx="165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000000"/>
                </a:solidFill>
              </a:rPr>
              <a:t>MAS can 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allow you to</a:t>
            </a:r>
          </a:p>
        </p:txBody>
      </p:sp>
      <p:sp>
        <p:nvSpPr>
          <p:cNvPr id="182278" name="Rectangle 8"/>
          <p:cNvSpPr>
            <a:spLocks noChangeArrowheads="1"/>
          </p:cNvSpPr>
          <p:nvPr/>
        </p:nvSpPr>
        <p:spPr bwMode="auto">
          <a:xfrm>
            <a:off x="152400" y="2971800"/>
            <a:ext cx="207486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 dirty="0" err="1">
                <a:solidFill>
                  <a:srgbClr val="000000"/>
                </a:solidFill>
              </a:rPr>
              <a:t>E</a:t>
            </a:r>
            <a:r>
              <a:rPr lang="fr-FR" sz="2000" b="1" dirty="0" err="1" smtClean="0">
                <a:solidFill>
                  <a:srgbClr val="000000"/>
                </a:solidFill>
              </a:rPr>
              <a:t>xtrapolate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endParaRPr lang="fr-FR" sz="20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</a:rPr>
              <a:t>VO</a:t>
            </a:r>
            <a:r>
              <a:rPr lang="fr-FR" sz="2000" b="1" baseline="-25000" dirty="0">
                <a:solidFill>
                  <a:srgbClr val="000000"/>
                </a:solidFill>
              </a:rPr>
              <a:t>2 </a:t>
            </a:r>
            <a:r>
              <a:rPr lang="fr-FR" sz="2000" b="1" dirty="0">
                <a:solidFill>
                  <a:srgbClr val="000000"/>
                </a:solidFill>
              </a:rPr>
              <a:t>max</a:t>
            </a:r>
            <a:endParaRPr lang="fr-FR" sz="2000" b="1" dirty="0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82279" name="Rectangle 9"/>
          <p:cNvSpPr>
            <a:spLocks noChangeArrowheads="1"/>
          </p:cNvSpPr>
          <p:nvPr/>
        </p:nvSpPr>
        <p:spPr bwMode="auto">
          <a:xfrm>
            <a:off x="3175000" y="3962400"/>
            <a:ext cx="1468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000000"/>
                </a:solidFill>
              </a:rPr>
              <a:t>Calculate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endurance</a:t>
            </a:r>
          </a:p>
        </p:txBody>
      </p:sp>
      <p:sp>
        <p:nvSpPr>
          <p:cNvPr id="182280" name="Rectangle 11"/>
          <p:cNvSpPr>
            <a:spLocks noChangeArrowheads="1"/>
          </p:cNvSpPr>
          <p:nvPr/>
        </p:nvSpPr>
        <p:spPr bwMode="auto">
          <a:xfrm>
            <a:off x="6467475" y="4192588"/>
            <a:ext cx="255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>
                <a:solidFill>
                  <a:srgbClr val="000000"/>
                </a:solidFill>
              </a:rPr>
              <a:t>Manage the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intensity of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running sessions</a:t>
            </a:r>
            <a:endParaRPr lang="fr-FR" sz="2000" b="1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82281" name="Rectangle 12"/>
          <p:cNvSpPr>
            <a:spLocks noChangeArrowheads="1"/>
          </p:cNvSpPr>
          <p:nvPr/>
        </p:nvSpPr>
        <p:spPr bwMode="auto">
          <a:xfrm>
            <a:off x="138113" y="2346325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/>
              <a:t>1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82282" name="Rectangle 13"/>
          <p:cNvSpPr>
            <a:spLocks noChangeArrowheads="1"/>
          </p:cNvSpPr>
          <p:nvPr/>
        </p:nvSpPr>
        <p:spPr bwMode="auto">
          <a:xfrm>
            <a:off x="2992438" y="3213100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/>
              <a:t>2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82283" name="Rectangle 14"/>
          <p:cNvSpPr>
            <a:spLocks noChangeArrowheads="1"/>
          </p:cNvSpPr>
          <p:nvPr/>
        </p:nvSpPr>
        <p:spPr bwMode="auto">
          <a:xfrm>
            <a:off x="6200775" y="3660775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/>
              <a:t>3</a:t>
            </a:r>
            <a:endParaRPr lang="fr-FR" sz="1800">
              <a:latin typeface="Times New Roman" pitchFamily="-72" charset="0"/>
            </a:endParaRPr>
          </a:p>
        </p:txBody>
      </p:sp>
      <p:sp>
        <p:nvSpPr>
          <p:cNvPr id="182284" name="Line 16"/>
          <p:cNvSpPr>
            <a:spLocks noChangeShapeType="1"/>
          </p:cNvSpPr>
          <p:nvPr/>
        </p:nvSpPr>
        <p:spPr bwMode="auto">
          <a:xfrm>
            <a:off x="5441950" y="2139950"/>
            <a:ext cx="1866900" cy="1960563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85" name="Line 18"/>
          <p:cNvSpPr>
            <a:spLocks noChangeShapeType="1"/>
          </p:cNvSpPr>
          <p:nvPr/>
        </p:nvSpPr>
        <p:spPr bwMode="auto">
          <a:xfrm flipH="1">
            <a:off x="4041775" y="2111375"/>
            <a:ext cx="22225" cy="15684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86" name="Line 19"/>
          <p:cNvSpPr>
            <a:spLocks noChangeShapeType="1"/>
          </p:cNvSpPr>
          <p:nvPr/>
        </p:nvSpPr>
        <p:spPr bwMode="auto">
          <a:xfrm flipH="1">
            <a:off x="2286000" y="2178050"/>
            <a:ext cx="1023938" cy="7175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65100" y="1374775"/>
            <a:ext cx="2720975" cy="9255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VO</a:t>
            </a:r>
            <a:r>
              <a:rPr lang="fr-FR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max (ml.min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-1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.kg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-1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= MAS (km/h) x 3.5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à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 5% </a:t>
            </a: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Léger and Mercier (1983)</a:t>
            </a:r>
          </a:p>
        </p:txBody>
      </p:sp>
      <p:cxnSp>
        <p:nvCxnSpPr>
          <p:cNvPr id="7" name="Connecteur droit 6"/>
          <p:cNvCxnSpPr>
            <a:stCxn id="517123" idx="0"/>
          </p:cNvCxnSpPr>
          <p:nvPr/>
        </p:nvCxnSpPr>
        <p:spPr>
          <a:xfrm flipV="1">
            <a:off x="1219200" y="2298700"/>
            <a:ext cx="0" cy="527050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457450" y="4941888"/>
            <a:ext cx="3040063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Endurance = time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maintaining</a:t>
            </a:r>
            <a:endParaRPr lang="fr-F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 % of MAS (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limited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period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416300" y="5661025"/>
            <a:ext cx="1295400" cy="1066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2" name="Ellipse 1"/>
          <p:cNvSpPr/>
          <p:nvPr/>
        </p:nvSpPr>
        <p:spPr>
          <a:xfrm>
            <a:off x="2227263" y="2813050"/>
            <a:ext cx="3784600" cy="39147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695700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695700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3627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83300" name="Line 22"/>
          <p:cNvSpPr>
            <a:spLocks noChangeShapeType="1"/>
          </p:cNvSpPr>
          <p:nvPr/>
        </p:nvSpPr>
        <p:spPr bwMode="auto">
          <a:xfrm>
            <a:off x="6477000" y="33147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1" name="Text Box 23"/>
          <p:cNvSpPr txBox="1">
            <a:spLocks noChangeArrowheads="1"/>
          </p:cNvSpPr>
          <p:nvPr/>
        </p:nvSpPr>
        <p:spPr bwMode="auto">
          <a:xfrm>
            <a:off x="6386513" y="3314700"/>
            <a:ext cx="301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83302" name="Text Box 24"/>
          <p:cNvSpPr txBox="1">
            <a:spLocks noChangeArrowheads="1"/>
          </p:cNvSpPr>
          <p:nvPr/>
        </p:nvSpPr>
        <p:spPr bwMode="auto">
          <a:xfrm>
            <a:off x="4191000" y="33147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83303" name="Line 25"/>
          <p:cNvSpPr>
            <a:spLocks noChangeShapeType="1"/>
          </p:cNvSpPr>
          <p:nvPr/>
        </p:nvSpPr>
        <p:spPr bwMode="auto">
          <a:xfrm flipV="1">
            <a:off x="4267200" y="3314700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4" name="Line 26"/>
          <p:cNvSpPr>
            <a:spLocks noChangeShapeType="1"/>
          </p:cNvSpPr>
          <p:nvPr/>
        </p:nvSpPr>
        <p:spPr bwMode="auto">
          <a:xfrm flipV="1">
            <a:off x="2133600" y="33147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5" name="Text Box 27"/>
          <p:cNvSpPr txBox="1">
            <a:spLocks noChangeArrowheads="1"/>
          </p:cNvSpPr>
          <p:nvPr/>
        </p:nvSpPr>
        <p:spPr bwMode="auto">
          <a:xfrm>
            <a:off x="2057400" y="33147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  <a:endParaRPr lang="fr-FR" sz="1600" baseline="3000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183306" name="Line 28"/>
          <p:cNvSpPr>
            <a:spLocks noChangeShapeType="1"/>
          </p:cNvSpPr>
          <p:nvPr/>
        </p:nvSpPr>
        <p:spPr bwMode="auto">
          <a:xfrm>
            <a:off x="2133600" y="59817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7" name="Line 29"/>
          <p:cNvSpPr>
            <a:spLocks noChangeShapeType="1"/>
          </p:cNvSpPr>
          <p:nvPr/>
        </p:nvSpPr>
        <p:spPr bwMode="auto">
          <a:xfrm>
            <a:off x="838200" y="54483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8" name="Line 30"/>
          <p:cNvSpPr>
            <a:spLocks noChangeShapeType="1"/>
          </p:cNvSpPr>
          <p:nvPr/>
        </p:nvSpPr>
        <p:spPr bwMode="auto">
          <a:xfrm>
            <a:off x="685800" y="40767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9" name="Line 31"/>
          <p:cNvSpPr>
            <a:spLocks noChangeShapeType="1"/>
          </p:cNvSpPr>
          <p:nvPr/>
        </p:nvSpPr>
        <p:spPr bwMode="auto">
          <a:xfrm>
            <a:off x="7848600" y="40005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10" name="Line 32"/>
          <p:cNvSpPr>
            <a:spLocks noChangeShapeType="1"/>
          </p:cNvSpPr>
          <p:nvPr/>
        </p:nvSpPr>
        <p:spPr bwMode="auto">
          <a:xfrm>
            <a:off x="7924800" y="5143500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11" name="Text Box 33"/>
          <p:cNvSpPr txBox="1">
            <a:spLocks noChangeArrowheads="1"/>
          </p:cNvSpPr>
          <p:nvPr/>
        </p:nvSpPr>
        <p:spPr bwMode="auto">
          <a:xfrm>
            <a:off x="7772400" y="4000500"/>
            <a:ext cx="3413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83312" name="Text Box 34"/>
          <p:cNvSpPr txBox="1">
            <a:spLocks noChangeArrowheads="1"/>
          </p:cNvSpPr>
          <p:nvPr/>
        </p:nvSpPr>
        <p:spPr bwMode="auto">
          <a:xfrm>
            <a:off x="7848600" y="51435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83313" name="Text Box 37"/>
          <p:cNvSpPr txBox="1">
            <a:spLocks noChangeArrowheads="1"/>
          </p:cNvSpPr>
          <p:nvPr/>
        </p:nvSpPr>
        <p:spPr bwMode="auto">
          <a:xfrm>
            <a:off x="2043113" y="5905500"/>
            <a:ext cx="3381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83314" name="Text Box 38"/>
          <p:cNvSpPr txBox="1">
            <a:spLocks noChangeArrowheads="1"/>
          </p:cNvSpPr>
          <p:nvPr/>
        </p:nvSpPr>
        <p:spPr bwMode="auto">
          <a:xfrm>
            <a:off x="762000" y="5448300"/>
            <a:ext cx="381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83315" name="Text Box 39"/>
          <p:cNvSpPr txBox="1">
            <a:spLocks noChangeArrowheads="1"/>
          </p:cNvSpPr>
          <p:nvPr/>
        </p:nvSpPr>
        <p:spPr bwMode="auto">
          <a:xfrm>
            <a:off x="609600" y="4076700"/>
            <a:ext cx="533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695700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FFFF0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83317" name="Line 28"/>
          <p:cNvSpPr>
            <a:spLocks noChangeShapeType="1"/>
          </p:cNvSpPr>
          <p:nvPr/>
        </p:nvSpPr>
        <p:spPr bwMode="auto">
          <a:xfrm>
            <a:off x="4252913" y="600075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18" name="Text Box 37"/>
          <p:cNvSpPr txBox="1">
            <a:spLocks noChangeArrowheads="1"/>
          </p:cNvSpPr>
          <p:nvPr/>
        </p:nvSpPr>
        <p:spPr bwMode="auto">
          <a:xfrm>
            <a:off x="4162425" y="5924550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183319" name="Line 28"/>
          <p:cNvSpPr>
            <a:spLocks noChangeShapeType="1"/>
          </p:cNvSpPr>
          <p:nvPr/>
        </p:nvSpPr>
        <p:spPr bwMode="auto">
          <a:xfrm>
            <a:off x="6484938" y="600075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20" name="Text Box 37"/>
          <p:cNvSpPr txBox="1">
            <a:spLocks noChangeArrowheads="1"/>
          </p:cNvSpPr>
          <p:nvPr/>
        </p:nvSpPr>
        <p:spPr bwMode="auto">
          <a:xfrm>
            <a:off x="6394450" y="5924550"/>
            <a:ext cx="3381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aseline="3000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&gt;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79413" y="3587750"/>
            <a:ext cx="1730375" cy="2897188"/>
          </a:xfrm>
          <a:custGeom>
            <a:avLst/>
            <a:gdLst>
              <a:gd name="connsiteX0" fmla="*/ 1730350 w 1730350"/>
              <a:gd name="connsiteY0" fmla="*/ 251 h 2898196"/>
              <a:gd name="connsiteX1" fmla="*/ 1055101 w 1730350"/>
              <a:gd name="connsiteY1" fmla="*/ 98725 h 2898196"/>
              <a:gd name="connsiteX2" fmla="*/ 337648 w 1730350"/>
              <a:gd name="connsiteY2" fmla="*/ 605162 h 2898196"/>
              <a:gd name="connsiteX3" fmla="*/ 24 w 1730350"/>
              <a:gd name="connsiteY3" fmla="*/ 1463291 h 2898196"/>
              <a:gd name="connsiteX4" fmla="*/ 351716 w 1730350"/>
              <a:gd name="connsiteY4" fmla="*/ 2391759 h 2898196"/>
              <a:gd name="connsiteX5" fmla="*/ 1266116 w 1730350"/>
              <a:gd name="connsiteY5" fmla="*/ 2898196 h 2898196"/>
              <a:gd name="connsiteX6" fmla="*/ 1266116 w 1730350"/>
              <a:gd name="connsiteY6" fmla="*/ 2898196 h 2898196"/>
              <a:gd name="connsiteX7" fmla="*/ 1266116 w 1730350"/>
              <a:gd name="connsiteY7" fmla="*/ 2898196 h 2898196"/>
              <a:gd name="connsiteX8" fmla="*/ 1266116 w 1730350"/>
              <a:gd name="connsiteY8" fmla="*/ 2898196 h 289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0350" h="2898196">
                <a:moveTo>
                  <a:pt x="1730350" y="251"/>
                </a:moveTo>
                <a:cubicBezTo>
                  <a:pt x="1508784" y="-921"/>
                  <a:pt x="1287218" y="-2093"/>
                  <a:pt x="1055101" y="98725"/>
                </a:cubicBezTo>
                <a:cubicBezTo>
                  <a:pt x="822984" y="199543"/>
                  <a:pt x="513494" y="377734"/>
                  <a:pt x="337648" y="605162"/>
                </a:cubicBezTo>
                <a:cubicBezTo>
                  <a:pt x="161802" y="832590"/>
                  <a:pt x="-2321" y="1165525"/>
                  <a:pt x="24" y="1463291"/>
                </a:cubicBezTo>
                <a:cubicBezTo>
                  <a:pt x="2369" y="1761057"/>
                  <a:pt x="140701" y="2152608"/>
                  <a:pt x="351716" y="2391759"/>
                </a:cubicBezTo>
                <a:cubicBezTo>
                  <a:pt x="562731" y="2630910"/>
                  <a:pt x="1266116" y="2898196"/>
                  <a:pt x="1266116" y="2898196"/>
                </a:cubicBezTo>
                <a:lnTo>
                  <a:pt x="1266116" y="2898196"/>
                </a:lnTo>
                <a:lnTo>
                  <a:pt x="1266116" y="2898196"/>
                </a:lnTo>
                <a:lnTo>
                  <a:pt x="1266116" y="289819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9" name="Forme libre 8"/>
          <p:cNvSpPr/>
          <p:nvPr/>
        </p:nvSpPr>
        <p:spPr>
          <a:xfrm>
            <a:off x="1598613" y="5543550"/>
            <a:ext cx="6546850" cy="1095375"/>
          </a:xfrm>
          <a:custGeom>
            <a:avLst/>
            <a:gdLst>
              <a:gd name="connsiteX0" fmla="*/ 5333 w 6546810"/>
              <a:gd name="connsiteY0" fmla="*/ 956603 h 1095081"/>
              <a:gd name="connsiteX1" fmla="*/ 694650 w 6546810"/>
              <a:gd name="connsiteY1" fmla="*/ 1026941 h 1095081"/>
              <a:gd name="connsiteX2" fmla="*/ 5055634 w 6546810"/>
              <a:gd name="connsiteY2" fmla="*/ 1012873 h 1095081"/>
              <a:gd name="connsiteX3" fmla="*/ 6546810 w 6546810"/>
              <a:gd name="connsiteY3" fmla="*/ 0 h 1095081"/>
              <a:gd name="connsiteX4" fmla="*/ 6546810 w 6546810"/>
              <a:gd name="connsiteY4" fmla="*/ 0 h 109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6810" h="1095081">
                <a:moveTo>
                  <a:pt x="5333" y="956603"/>
                </a:moveTo>
                <a:cubicBezTo>
                  <a:pt x="-70867" y="987083"/>
                  <a:pt x="694650" y="1026941"/>
                  <a:pt x="694650" y="1026941"/>
                </a:cubicBezTo>
                <a:cubicBezTo>
                  <a:pt x="1536367" y="1036319"/>
                  <a:pt x="4080274" y="1184030"/>
                  <a:pt x="5055634" y="1012873"/>
                </a:cubicBezTo>
                <a:cubicBezTo>
                  <a:pt x="6030994" y="841716"/>
                  <a:pt x="6546810" y="0"/>
                  <a:pt x="6546810" y="0"/>
                </a:cubicBezTo>
                <a:lnTo>
                  <a:pt x="6546810" y="0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0" name="Forme libre 9"/>
          <p:cNvSpPr/>
          <p:nvPr/>
        </p:nvSpPr>
        <p:spPr>
          <a:xfrm>
            <a:off x="6513513" y="3573463"/>
            <a:ext cx="1814512" cy="1997075"/>
          </a:xfrm>
          <a:custGeom>
            <a:avLst/>
            <a:gdLst>
              <a:gd name="connsiteX0" fmla="*/ 1631852 w 1815100"/>
              <a:gd name="connsiteY0" fmla="*/ 1997614 h 1997614"/>
              <a:gd name="connsiteX1" fmla="*/ 1814732 w 1815100"/>
              <a:gd name="connsiteY1" fmla="*/ 1434906 h 1997614"/>
              <a:gd name="connsiteX2" fmla="*/ 1589649 w 1815100"/>
              <a:gd name="connsiteY2" fmla="*/ 773725 h 1997614"/>
              <a:gd name="connsiteX3" fmla="*/ 731520 w 1815100"/>
              <a:gd name="connsiteY3" fmla="*/ 126611 h 1997614"/>
              <a:gd name="connsiteX4" fmla="*/ 0 w 1815100"/>
              <a:gd name="connsiteY4" fmla="*/ 2 h 1997614"/>
              <a:gd name="connsiteX5" fmla="*/ 0 w 1815100"/>
              <a:gd name="connsiteY5" fmla="*/ 2 h 199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100" h="1997614">
                <a:moveTo>
                  <a:pt x="1631852" y="1997614"/>
                </a:moveTo>
                <a:cubicBezTo>
                  <a:pt x="1726809" y="1818250"/>
                  <a:pt x="1821766" y="1638887"/>
                  <a:pt x="1814732" y="1434906"/>
                </a:cubicBezTo>
                <a:cubicBezTo>
                  <a:pt x="1807698" y="1230925"/>
                  <a:pt x="1770184" y="991774"/>
                  <a:pt x="1589649" y="773725"/>
                </a:cubicBezTo>
                <a:cubicBezTo>
                  <a:pt x="1409114" y="555676"/>
                  <a:pt x="996461" y="255565"/>
                  <a:pt x="731520" y="126611"/>
                </a:cubicBezTo>
                <a:cubicBezTo>
                  <a:pt x="466578" y="-2343"/>
                  <a:pt x="0" y="2"/>
                  <a:pt x="0" y="2"/>
                </a:cubicBezTo>
                <a:lnTo>
                  <a:pt x="0" y="2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1" name="Forme libre 10"/>
          <p:cNvSpPr/>
          <p:nvPr/>
        </p:nvSpPr>
        <p:spPr>
          <a:xfrm>
            <a:off x="2279650" y="3503613"/>
            <a:ext cx="4121150" cy="84137"/>
          </a:xfrm>
          <a:custGeom>
            <a:avLst/>
            <a:gdLst>
              <a:gd name="connsiteX0" fmla="*/ 4121834 w 4121834"/>
              <a:gd name="connsiteY0" fmla="*/ 56271 h 84406"/>
              <a:gd name="connsiteX1" fmla="*/ 1364566 w 4121834"/>
              <a:gd name="connsiteY1" fmla="*/ 0 h 84406"/>
              <a:gd name="connsiteX2" fmla="*/ 0 w 4121834"/>
              <a:gd name="connsiteY2" fmla="*/ 84406 h 84406"/>
              <a:gd name="connsiteX3" fmla="*/ 0 w 4121834"/>
              <a:gd name="connsiteY3" fmla="*/ 84406 h 8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834" h="84406">
                <a:moveTo>
                  <a:pt x="4121834" y="56271"/>
                </a:moveTo>
                <a:lnTo>
                  <a:pt x="1364566" y="0"/>
                </a:lnTo>
                <a:cubicBezTo>
                  <a:pt x="677594" y="4689"/>
                  <a:pt x="0" y="84406"/>
                  <a:pt x="0" y="84406"/>
                </a:cubicBezTo>
                <a:lnTo>
                  <a:pt x="0" y="8440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300" y="4340225"/>
            <a:ext cx="1243013" cy="10207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3" name="ZoneTexte 12"/>
          <p:cNvSpPr txBox="1"/>
          <p:nvPr/>
        </p:nvSpPr>
        <p:spPr>
          <a:xfrm>
            <a:off x="876300" y="298450"/>
            <a:ext cx="7637462" cy="466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ASSESSING AEROBIC ENDURANCE IN A LIMITED TIMEFRAME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09600" y="908050"/>
            <a:ext cx="8386763" cy="2282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endurance,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which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the % of MAS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which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can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be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used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over</a:t>
            </a:r>
            <a:br>
              <a:rPr lang="fr-FR" dirty="0"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a long time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period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can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also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be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assessed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using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the VAMEVAL test.</a:t>
            </a:r>
            <a:br>
              <a:rPr lang="fr-FR" dirty="0"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Start by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conducting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the VAMEVAL test  2)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separate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groups by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ability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 3) programme the beeper or use the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pre-programmed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CD: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set MAS at a % = 90, 95, 100, 105%...,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start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the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stopwatch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0" y="228600"/>
            <a:ext cx="9142413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Single </a:t>
            </a:r>
            <a:r>
              <a:rPr lang="fr-FR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limited</a:t>
            </a: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-duration test</a:t>
            </a: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595313" y="992188"/>
            <a:ext cx="7786687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Time </a:t>
            </a:r>
            <a:r>
              <a:rPr lang="fr-FR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spent</a:t>
            </a: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at 100% of MAS</a:t>
            </a: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304132" name="Objec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176366"/>
              </p:ext>
            </p:extLst>
          </p:nvPr>
        </p:nvGraphicFramePr>
        <p:xfrm>
          <a:off x="821531" y="1556792"/>
          <a:ext cx="73342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Document" r:id="rId3" imgW="6438900" imgH="1739900" progId="Word.Document.8">
                  <p:embed/>
                </p:oleObj>
              </mc:Choice>
              <mc:Fallback>
                <p:oleObj name="Document" r:id="rId3" imgW="6438900" imgH="1739900" progId="Word.Document.8">
                  <p:embed/>
                  <p:pic>
                    <p:nvPicPr>
                      <p:cNvPr id="0" name="Picture 2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31" y="1556792"/>
                        <a:ext cx="7334250" cy="19812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66FF33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628650" y="3692525"/>
            <a:ext cx="6561138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MAS </a:t>
            </a:r>
            <a:r>
              <a:rPr lang="fr-FR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determined</a:t>
            </a: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by Léger et </a:t>
            </a:r>
            <a:r>
              <a:rPr lang="fr-FR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Boucher’s</a:t>
            </a: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(1980) running test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20688" y="4567238"/>
          <a:ext cx="8424935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87"/>
                <a:gridCol w="1684987"/>
                <a:gridCol w="1684987"/>
                <a:gridCol w="1684987"/>
                <a:gridCol w="1684987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TIME</a:t>
                      </a:r>
                      <a:r>
                        <a:rPr lang="fr-FR" sz="20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SPENT AT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100% OF</a:t>
                      </a:r>
                      <a:r>
                        <a:rPr lang="fr-FR" sz="20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MAS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= AEROBIC</a:t>
                      </a:r>
                      <a:r>
                        <a:rPr lang="fr-FR" sz="20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ENDURANCE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fr-FR" sz="20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Very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high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High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Average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Low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Very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sz="2400" baseline="0" dirty="0" err="1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low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&gt; 11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7-10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5- 6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3-4</a:t>
                      </a:r>
                      <a:r>
                        <a:rPr lang="fr-FR" sz="2400" baseline="0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min</a:t>
                      </a:r>
                      <a:endParaRPr lang="fr-FR" sz="2400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&lt; 3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9538" y="6021388"/>
            <a:ext cx="43751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MAS </a:t>
            </a:r>
            <a:r>
              <a:rPr lang="fr-FR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determined</a:t>
            </a: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by the VAMEVAL test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/>
      <p:bldP spid="304131" grpId="1"/>
      <p:bldP spid="304133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85346" name="Text Box 5"/>
          <p:cNvSpPr txBox="1">
            <a:spLocks noChangeArrowheads="1"/>
          </p:cNvSpPr>
          <p:nvPr/>
        </p:nvSpPr>
        <p:spPr bwMode="auto">
          <a:xfrm>
            <a:off x="369888" y="1125538"/>
            <a:ext cx="81375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1 – Definitions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2 – How to choose a test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3 – Comparison of the main tests: VAMEVAL protocols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4 – In-depth analysis of VAMEVAL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5 – How to use VAMEVAL test results</a:t>
            </a:r>
          </a:p>
          <a:p>
            <a:pPr>
              <a:lnSpc>
                <a:spcPct val="150000"/>
              </a:lnSpc>
            </a:pP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6 – How to use maximum aerobic speed (MAS) in </a:t>
            </a:r>
            <a:br>
              <a:rPr lang="fr-FR" sz="2800" b="1" i="1">
                <a:solidFill>
                  <a:srgbClr val="FFFFFF"/>
                </a:solidFill>
                <a:latin typeface="Calibri" pitchFamily="-72" charset="0"/>
              </a:rPr>
            </a:br>
            <a:r>
              <a:rPr lang="fr-FR" sz="2800" b="1" i="1">
                <a:solidFill>
                  <a:srgbClr val="FFFFFF"/>
                </a:solidFill>
                <a:latin typeface="Calibri" pitchFamily="-72" charset="0"/>
              </a:rPr>
              <a:t>training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-19050" y="4652963"/>
            <a:ext cx="487363" cy="288925"/>
          </a:xfrm>
          <a:prstGeom prst="rightArrow">
            <a:avLst>
              <a:gd name="adj1" fmla="val 50000"/>
              <a:gd name="adj2" fmla="val 845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man Old Style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3309938" y="1266825"/>
            <a:ext cx="21209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00"/>
              </a:solidFill>
              <a:latin typeface="Times New Roman"/>
              <a:cs typeface="+mn-cs"/>
            </a:endParaRPr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158750" y="2825750"/>
            <a:ext cx="21209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00"/>
              </a:solidFill>
              <a:latin typeface="Times New Roman"/>
              <a:cs typeface="+mn-cs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3016250" y="3722688"/>
            <a:ext cx="205105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00"/>
              </a:solidFill>
              <a:latin typeface="Times New Roman"/>
              <a:cs typeface="+mn-cs"/>
            </a:endParaRP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6564313" y="4135438"/>
            <a:ext cx="23622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00"/>
              </a:solidFill>
              <a:latin typeface="Times New Roman"/>
              <a:cs typeface="+mn-cs"/>
            </a:endParaRPr>
          </a:p>
        </p:txBody>
      </p:sp>
      <p:sp>
        <p:nvSpPr>
          <p:cNvPr id="186373" name="Rectangle 7"/>
          <p:cNvSpPr>
            <a:spLocks noChangeArrowheads="1"/>
          </p:cNvSpPr>
          <p:nvPr/>
        </p:nvSpPr>
        <p:spPr bwMode="auto">
          <a:xfrm>
            <a:off x="3643313" y="1355725"/>
            <a:ext cx="165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000000"/>
                </a:solidFill>
              </a:rPr>
              <a:t>MAS can 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allow you to</a:t>
            </a:r>
          </a:p>
        </p:txBody>
      </p:sp>
      <p:sp>
        <p:nvSpPr>
          <p:cNvPr id="186374" name="Rectangle 8"/>
          <p:cNvSpPr>
            <a:spLocks noChangeArrowheads="1"/>
          </p:cNvSpPr>
          <p:nvPr/>
        </p:nvSpPr>
        <p:spPr bwMode="auto">
          <a:xfrm>
            <a:off x="152400" y="2971800"/>
            <a:ext cx="207486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 dirty="0" err="1" smtClean="0">
                <a:solidFill>
                  <a:srgbClr val="000000"/>
                </a:solidFill>
              </a:rPr>
              <a:t>Extrapolate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endParaRPr lang="fr-FR" sz="20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</a:rPr>
              <a:t>VO</a:t>
            </a:r>
            <a:r>
              <a:rPr lang="fr-FR" sz="2000" b="1" baseline="-25000" dirty="0">
                <a:solidFill>
                  <a:srgbClr val="000000"/>
                </a:solidFill>
              </a:rPr>
              <a:t>2 </a:t>
            </a:r>
            <a:r>
              <a:rPr lang="fr-FR" sz="2000" b="1" dirty="0">
                <a:solidFill>
                  <a:srgbClr val="000000"/>
                </a:solidFill>
              </a:rPr>
              <a:t>max</a:t>
            </a:r>
            <a:endParaRPr lang="fr-FR" sz="2000" b="1" dirty="0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86375" name="Rectangle 9"/>
          <p:cNvSpPr>
            <a:spLocks noChangeArrowheads="1"/>
          </p:cNvSpPr>
          <p:nvPr/>
        </p:nvSpPr>
        <p:spPr bwMode="auto">
          <a:xfrm>
            <a:off x="3175000" y="3962400"/>
            <a:ext cx="1468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>
                <a:solidFill>
                  <a:srgbClr val="000000"/>
                </a:solidFill>
              </a:rPr>
              <a:t>Calculate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endurance</a:t>
            </a:r>
          </a:p>
        </p:txBody>
      </p:sp>
      <p:sp>
        <p:nvSpPr>
          <p:cNvPr id="186376" name="Rectangle 11"/>
          <p:cNvSpPr>
            <a:spLocks noChangeArrowheads="1"/>
          </p:cNvSpPr>
          <p:nvPr/>
        </p:nvSpPr>
        <p:spPr bwMode="auto">
          <a:xfrm>
            <a:off x="6467475" y="4192588"/>
            <a:ext cx="255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>
                <a:solidFill>
                  <a:srgbClr val="000000"/>
                </a:solidFill>
              </a:rPr>
              <a:t>Manage the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intensity of</a:t>
            </a:r>
            <a:br>
              <a:rPr lang="fr-FR" sz="2000" b="1">
                <a:solidFill>
                  <a:srgbClr val="000000"/>
                </a:solidFill>
              </a:rPr>
            </a:br>
            <a:r>
              <a:rPr lang="fr-FR" sz="2000" b="1">
                <a:solidFill>
                  <a:srgbClr val="000000"/>
                </a:solidFill>
              </a:rPr>
              <a:t>running sessions</a:t>
            </a:r>
            <a:endParaRPr lang="fr-FR" sz="2000" b="1">
              <a:solidFill>
                <a:srgbClr val="000000"/>
              </a:solidFill>
              <a:latin typeface="Times New Roman" pitchFamily="-72" charset="0"/>
            </a:endParaRPr>
          </a:p>
        </p:txBody>
      </p:sp>
      <p:sp>
        <p:nvSpPr>
          <p:cNvPr id="186377" name="Rectangle 12"/>
          <p:cNvSpPr>
            <a:spLocks noChangeArrowheads="1"/>
          </p:cNvSpPr>
          <p:nvPr/>
        </p:nvSpPr>
        <p:spPr bwMode="auto">
          <a:xfrm>
            <a:off x="138113" y="2346325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>
                <a:solidFill>
                  <a:srgbClr val="FFFF00"/>
                </a:solidFill>
              </a:rPr>
              <a:t>1</a:t>
            </a:r>
            <a:endParaRPr lang="fr-FR" sz="1800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186378" name="Rectangle 13"/>
          <p:cNvSpPr>
            <a:spLocks noChangeArrowheads="1"/>
          </p:cNvSpPr>
          <p:nvPr/>
        </p:nvSpPr>
        <p:spPr bwMode="auto">
          <a:xfrm>
            <a:off x="2992438" y="3213100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>
                <a:solidFill>
                  <a:srgbClr val="FFFF00"/>
                </a:solidFill>
              </a:rPr>
              <a:t>2</a:t>
            </a:r>
            <a:endParaRPr lang="fr-FR" sz="1800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186379" name="Rectangle 14"/>
          <p:cNvSpPr>
            <a:spLocks noChangeArrowheads="1"/>
          </p:cNvSpPr>
          <p:nvPr/>
        </p:nvSpPr>
        <p:spPr bwMode="auto">
          <a:xfrm>
            <a:off x="6200775" y="3660775"/>
            <a:ext cx="3206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>
                <a:solidFill>
                  <a:srgbClr val="FFFF00"/>
                </a:solidFill>
              </a:rPr>
              <a:t>3</a:t>
            </a:r>
            <a:endParaRPr lang="fr-FR" sz="1800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186380" name="Line 16"/>
          <p:cNvSpPr>
            <a:spLocks noChangeShapeType="1"/>
          </p:cNvSpPr>
          <p:nvPr/>
        </p:nvSpPr>
        <p:spPr bwMode="auto">
          <a:xfrm>
            <a:off x="5441950" y="2139950"/>
            <a:ext cx="1866900" cy="1960563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81" name="Line 18"/>
          <p:cNvSpPr>
            <a:spLocks noChangeShapeType="1"/>
          </p:cNvSpPr>
          <p:nvPr/>
        </p:nvSpPr>
        <p:spPr bwMode="auto">
          <a:xfrm flipH="1">
            <a:off x="4041775" y="2111375"/>
            <a:ext cx="22225" cy="15684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82" name="Line 19"/>
          <p:cNvSpPr>
            <a:spLocks noChangeShapeType="1"/>
          </p:cNvSpPr>
          <p:nvPr/>
        </p:nvSpPr>
        <p:spPr bwMode="auto">
          <a:xfrm flipH="1">
            <a:off x="2286000" y="2178050"/>
            <a:ext cx="1023938" cy="7175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65100" y="1374775"/>
            <a:ext cx="2720975" cy="9255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VO</a:t>
            </a:r>
            <a:r>
              <a:rPr lang="fr-FR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(ml.min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.kg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MAS (km/h) x 3.5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à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 5% </a:t>
            </a: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Léger and Mercier (1983)</a:t>
            </a:r>
          </a:p>
        </p:txBody>
      </p:sp>
      <p:cxnSp>
        <p:nvCxnSpPr>
          <p:cNvPr id="7" name="Connecteur droit 6"/>
          <p:cNvCxnSpPr>
            <a:stCxn id="517123" idx="0"/>
          </p:cNvCxnSpPr>
          <p:nvPr/>
        </p:nvCxnSpPr>
        <p:spPr>
          <a:xfrm flipV="1">
            <a:off x="1219200" y="2298700"/>
            <a:ext cx="0" cy="527050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457450" y="4941888"/>
            <a:ext cx="3040063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Endurance = time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maintaining</a:t>
            </a:r>
            <a:endParaRPr lang="fr-F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 % of MAS (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limited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period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416300" y="5661025"/>
            <a:ext cx="1295400" cy="1066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2" name="Ellipse 1"/>
          <p:cNvSpPr/>
          <p:nvPr/>
        </p:nvSpPr>
        <p:spPr>
          <a:xfrm>
            <a:off x="2227263" y="2813050"/>
            <a:ext cx="3784600" cy="39147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Text Box 2"/>
          <p:cNvSpPr txBox="1">
            <a:spLocks noChangeArrowheads="1"/>
          </p:cNvSpPr>
          <p:nvPr/>
        </p:nvSpPr>
        <p:spPr bwMode="auto">
          <a:xfrm>
            <a:off x="1982153" y="1924050"/>
            <a:ext cx="5043175" cy="16681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HOW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SHOULD MAS BE USED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IN TRAINING?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" y="650875"/>
            <a:ext cx="9144000" cy="5732463"/>
          </a:xfrm>
        </p:spPr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Continuous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training, 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submax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(60–80% MAS) long duration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endurance </a:t>
            </a:r>
            <a:b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development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pre-season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and first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week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back at training),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F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artlek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(Mixed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development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of endurance + maximum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power: first 15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days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of training),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Interval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 training: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	- Long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intervals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 ([4 to 8 min: 1 min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recovery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] x 3–6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reps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)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submax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 and max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(80–100 % MAS):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(Mixed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development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of maximum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power + endurance: first 3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weeks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back at training),</a:t>
            </a:r>
            <a:endParaRPr lang="fr-FR" sz="2000" b="1" dirty="0" smtClean="0">
              <a:solidFill>
                <a:schemeClr val="bg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	- Short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intervals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 ([30sec to 3 min: 3-4min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recovery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] x 2–4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reps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) max and ABOVE max 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(100–130 % MAS)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Anaerobic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lactic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power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development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30–60 s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+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anaerobic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endurance: 2–3 min: 6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weeks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after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returning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to training)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	- Sprints ([10 sec on, 15 sec off/20 sec on, 15 sec off] x 40) : intermittent short </a:t>
            </a:r>
            <a:r>
              <a:rPr lang="fr-FR" sz="2000" b="1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above</a:t>
            </a: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 max</a:t>
            </a:r>
            <a:r>
              <a:rPr lang="fr-FR" sz="2000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(110–130 % MAS):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maximum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aerobic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power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development</a:t>
            </a:r>
            <a:r>
              <a:rPr lang="fr-FR" sz="2000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Calibri" pitchFamily="34" charset="0"/>
              </a:rPr>
              <a:t>		       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- Short sprint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reps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: ([20m x 12–15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reps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: 30sec] x 2–4 sets: 4–6 min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activity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):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Development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of sprint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repetition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capacity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+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increased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aerobic-oxidative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ea typeface="+mn-ea"/>
                <a:cs typeface="Calibri" pitchFamily="34" charset="0"/>
              </a:rPr>
              <a:t> muscle power</a:t>
            </a:r>
          </a:p>
        </p:txBody>
      </p:sp>
      <p:sp>
        <p:nvSpPr>
          <p:cNvPr id="188418" name="Text Box 3"/>
          <p:cNvSpPr txBox="1">
            <a:spLocks noChangeArrowheads="1"/>
          </p:cNvSpPr>
          <p:nvPr/>
        </p:nvSpPr>
        <p:spPr bwMode="auto">
          <a:xfrm>
            <a:off x="228600" y="34925"/>
            <a:ext cx="876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Different</a:t>
            </a:r>
            <a:r>
              <a:rPr lang="fr-FR" sz="2000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types of training session:</a:t>
            </a:r>
            <a:endParaRPr lang="es-CL" sz="2000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516" name="Group 1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11322"/>
              </p:ext>
            </p:extLst>
          </p:nvPr>
        </p:nvGraphicFramePr>
        <p:xfrm>
          <a:off x="107950" y="457200"/>
          <a:ext cx="9036050" cy="6333744"/>
        </p:xfrm>
        <a:graphic>
          <a:graphicData uri="http://schemas.openxmlformats.org/drawingml/2006/table">
            <a:tbl>
              <a:tblPr/>
              <a:tblGrid>
                <a:gridCol w="1354138"/>
                <a:gridCol w="2389187"/>
                <a:gridCol w="1089025"/>
                <a:gridCol w="1000125"/>
                <a:gridCol w="873125"/>
                <a:gridCol w="2330450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Type of</a:t>
                      </a:r>
                      <a:b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</a:b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training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Characteristics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% MAS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Rest</a:t>
                      </a:r>
                      <a:b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</a:b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period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Continuous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Submax long duration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, marathon type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.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L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ong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low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istance (LSD),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&gt; 30 min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60–80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Aerobic endurance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Mixed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Fartlek  (3/4-1/4; 2/3-1/3;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1/2 –1/2)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&gt; 20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110–140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Active 40–60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Endurance + MAP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Interval training: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Long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Submax, 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5–8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x 4–6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reps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80–100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Rest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1–2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mins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Endurance + MAP +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anaerobic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lactic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power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development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Medium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Max and above 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30 sec–3 min x 3–5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100–140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Rest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3–4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mins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Anaerobic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lactic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power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development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+ MAP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Short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Intermittent runs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10–20 sec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x 30–40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110 –130</a:t>
                      </a: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Rest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15–30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Very short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Sprint reps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20–30m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x 10–15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Max speed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Rest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30–40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Speed endurance +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aerobic-oxidative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muscle 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Intermittent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Competition time, or by 4, 5, 6...10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Depends on comp.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&gt; Race speed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Active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Specific endurance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513" name="Rectangle 819"/>
          <p:cNvSpPr>
            <a:spLocks noChangeArrowheads="1"/>
          </p:cNvSpPr>
          <p:nvPr/>
        </p:nvSpPr>
        <p:spPr bwMode="auto">
          <a:xfrm>
            <a:off x="2051050" y="127000"/>
            <a:ext cx="5070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 b="1">
                <a:solidFill>
                  <a:schemeClr val="bg1"/>
                </a:solidFill>
                <a:latin typeface="Calibri" pitchFamily="-72" charset="0"/>
              </a:rPr>
              <a:t>Different training sessions dependant on % of MAS:</a:t>
            </a:r>
            <a:endParaRPr lang="es-CL" sz="1800" b="1">
              <a:solidFill>
                <a:schemeClr val="bg1"/>
              </a:solidFill>
              <a:latin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513" name="Group 10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936825"/>
              </p:ext>
            </p:extLst>
          </p:nvPr>
        </p:nvGraphicFramePr>
        <p:xfrm>
          <a:off x="74613" y="620713"/>
          <a:ext cx="8974454" cy="6051201"/>
        </p:xfrm>
        <a:graphic>
          <a:graphicData uri="http://schemas.openxmlformats.org/drawingml/2006/table">
            <a:tbl>
              <a:tblPr/>
              <a:tblGrid>
                <a:gridCol w="1093787"/>
                <a:gridCol w="208280"/>
                <a:gridCol w="2657475"/>
                <a:gridCol w="5014912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% of</a:t>
                      </a:r>
                      <a:b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</a:b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MAS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Times New Roman" pitchFamily="-72" charset="0"/>
                        <a:cs typeface="Times New Roman" pitchFamily="-72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TYPE OF EXERCISE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DESIRED OUTCOME.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Times New Roman" pitchFamily="-72" charset="0"/>
                        <a:cs typeface="Times New Roman" pitchFamily="-72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POINT IN SEASON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50–55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9–10 minutes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continuous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physical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activity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Active recovery after exercise over lactate threshold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55–65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7–10 minutes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continuous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physical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activity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Times New Roman" pitchFamily="-72" charset="0"/>
                        <a:cs typeface="Times New Roman" pitchFamily="-72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Pre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-training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warmup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. No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effect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on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aerobic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capacity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development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.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65–75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&gt; 15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mins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continuous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physical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activity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Moderate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endurance: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beginning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of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pre-season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.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75–85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&lt; 15 mins running or constant activity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Developing specific endurance: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Pre-season and during competition season  (individual sports)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85–100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Long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intervals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: 3–5 min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with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2–3 min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recovery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Developing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maximum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aerobic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power and lactate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tolerance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.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Pre-season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and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during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competition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season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(team sports)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100–130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2D2F4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Short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intervals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(15s–15s)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Maximum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aerobic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power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development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.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Beginning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of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season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and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competition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season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(team sports)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100–155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Exercises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over short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intervals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: 1–2 min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with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4 min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recovery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Endurance and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anaerobic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lactic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power.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Pre-competition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period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(for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highly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trained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athletes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72" charset="0"/>
                          <a:ea typeface="Times New Roman" pitchFamily="-72" charset="0"/>
                          <a:cs typeface="Times New Roman" pitchFamily="-72" charset="0"/>
                        </a:rPr>
                        <a:t>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512" name="Text Box 59"/>
          <p:cNvSpPr txBox="1">
            <a:spLocks noChangeArrowheads="1"/>
          </p:cNvSpPr>
          <p:nvPr/>
        </p:nvSpPr>
        <p:spPr bwMode="auto">
          <a:xfrm>
            <a:off x="-107950" y="36513"/>
            <a:ext cx="715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FFFFF"/>
                </a:solidFill>
              </a:rPr>
              <a:t>Physiological impact depending on % of MAS used in training.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528763" y="1341438"/>
            <a:ext cx="5551487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WHY TEST AND DEVELOP </a:t>
            </a:r>
          </a:p>
          <a:p>
            <a:pPr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AEROBIC CAPACITY IN FOOTBALL?</a:t>
            </a:r>
            <a:endParaRPr lang="es-CL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67544" y="2608754"/>
            <a:ext cx="7416800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             High aerobic </a:t>
            </a:r>
            <a:r>
              <a:rPr lang="es-C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capacity</a:t>
            </a:r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allows</a:t>
            </a:r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an</a:t>
            </a:r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athlete</a:t>
            </a:r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: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1- to be more active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without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becoming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overly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fatigued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during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a match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lasting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2 </a:t>
            </a:r>
            <a:r>
              <a:rPr lang="es-C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× 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45 minutes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2- to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recover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better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between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two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or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more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intensive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efforts</a:t>
            </a:r>
            <a:endParaRPr lang="es-CL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3- to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increase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training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capacity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(</a:t>
            </a:r>
            <a:r>
              <a:rPr lang="es-C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in </a:t>
            </a:r>
            <a:r>
              <a:rPr lang="es-CL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both</a:t>
            </a:r>
            <a:r>
              <a:rPr lang="es-C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intensity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and </a:t>
            </a:r>
            <a:r>
              <a:rPr lang="es-CL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duration</a:t>
            </a: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24931" name="Text Box 11"/>
          <p:cNvSpPr txBox="1">
            <a:spLocks noChangeArrowheads="1"/>
          </p:cNvSpPr>
          <p:nvPr/>
        </p:nvSpPr>
        <p:spPr bwMode="auto">
          <a:xfrm>
            <a:off x="2968625" y="280988"/>
            <a:ext cx="2835275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b="1">
                <a:latin typeface="Bookman Old Style" pitchFamily="-72" charset="0"/>
              </a:rPr>
              <a:t>RELEVANCE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09600"/>
            <a:ext cx="4249737" cy="6248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238595" name="Oval 3"/>
          <p:cNvSpPr>
            <a:spLocks noChangeArrowheads="1"/>
          </p:cNvSpPr>
          <p:nvPr/>
        </p:nvSpPr>
        <p:spPr bwMode="auto">
          <a:xfrm>
            <a:off x="539750" y="1268413"/>
            <a:ext cx="4032250" cy="5589587"/>
          </a:xfrm>
          <a:prstGeom prst="ellipse">
            <a:avLst/>
          </a:prstGeom>
          <a:noFill/>
          <a:ln w="28575">
            <a:solidFill>
              <a:srgbClr val="07000C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4716463" y="908050"/>
            <a:ext cx="4427537" cy="74453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Aerobic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endurance: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Off </a:t>
            </a:r>
            <a:r>
              <a:rPr lang="fr-FR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season</a:t>
            </a: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&lt; MAS (</a:t>
            </a: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65–85%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MAS, &gt; 20 min)</a:t>
            </a:r>
          </a:p>
        </p:txBody>
      </p:sp>
      <p:sp>
        <p:nvSpPr>
          <p:cNvPr id="238597" name="Line 5"/>
          <p:cNvSpPr>
            <a:spLocks noChangeShapeType="1"/>
          </p:cNvSpPr>
          <p:nvPr/>
        </p:nvSpPr>
        <p:spPr bwMode="auto">
          <a:xfrm flipH="1">
            <a:off x="3924300" y="1484313"/>
            <a:ext cx="792163" cy="43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4716463" y="2349500"/>
            <a:ext cx="4427537" cy="1263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MAP: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fartlek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: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beginning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of the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season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: (</a:t>
            </a:r>
            <a:r>
              <a:rPr lang="fr-F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10–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20s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accelerations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at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120–140% 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of MAS)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× 15–20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reps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   &gt;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20 min</a:t>
            </a:r>
            <a:endParaRPr lang="fr-FR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238599" name="Line 7"/>
          <p:cNvSpPr>
            <a:spLocks noChangeShapeType="1"/>
          </p:cNvSpPr>
          <p:nvPr/>
        </p:nvSpPr>
        <p:spPr bwMode="auto">
          <a:xfrm flipH="1">
            <a:off x="3779838" y="2924175"/>
            <a:ext cx="936625" cy="2889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4608513" y="4275138"/>
            <a:ext cx="4535487" cy="9588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Sprint </a:t>
            </a:r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intervals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: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In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season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[</a:t>
            </a: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10–15s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at </a:t>
            </a: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110–130%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of MAS: </a:t>
            </a:r>
          </a:p>
          <a:p>
            <a:pPr eaLnBrk="0" hangingPunct="0"/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15–20 s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rest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] </a:t>
            </a: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× 30–40 </a:t>
            </a:r>
            <a:r>
              <a:rPr lang="fr-FR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reps</a:t>
            </a:r>
            <a:endParaRPr lang="fr-F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238601" name="Oval 9"/>
          <p:cNvSpPr>
            <a:spLocks noChangeArrowheads="1"/>
          </p:cNvSpPr>
          <p:nvPr/>
        </p:nvSpPr>
        <p:spPr bwMode="auto">
          <a:xfrm>
            <a:off x="1835150" y="5013325"/>
            <a:ext cx="2736850" cy="15843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000000"/>
              </a:solidFill>
              <a:latin typeface="Times New Roman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238602" name="Oval 10"/>
          <p:cNvSpPr>
            <a:spLocks noChangeArrowheads="1"/>
          </p:cNvSpPr>
          <p:nvPr/>
        </p:nvSpPr>
        <p:spPr bwMode="auto">
          <a:xfrm>
            <a:off x="755650" y="2708275"/>
            <a:ext cx="3600450" cy="41497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  <a:latin typeface="Times New Roman" pitchFamily="-72" charset="0"/>
            </a:endParaRPr>
          </a:p>
        </p:txBody>
      </p:sp>
      <p:sp>
        <p:nvSpPr>
          <p:cNvPr id="238603" name="Line 11"/>
          <p:cNvSpPr>
            <a:spLocks noChangeShapeType="1"/>
          </p:cNvSpPr>
          <p:nvPr/>
        </p:nvSpPr>
        <p:spPr bwMode="auto">
          <a:xfrm flipH="1">
            <a:off x="4500563" y="5229225"/>
            <a:ext cx="215900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4716463" y="5734050"/>
            <a:ext cx="4166525" cy="95410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Sprint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reps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: In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season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 </a:t>
            </a:r>
          </a:p>
          <a:p>
            <a:pPr eaLnBrk="0" hangingPunct="0"/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[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3–5 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 at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96–100% 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benchmark</a:t>
            </a:r>
            <a:b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</a:b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speed: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30–40 s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rest</a:t>
            </a:r>
            <a:r>
              <a:rPr lang="fr-F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] </a:t>
            </a:r>
            <a:r>
              <a:rPr lang="fr-F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× 10–15 </a:t>
            </a:r>
            <a:r>
              <a:rPr lang="fr-FR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  <a:ea typeface="Arial" pitchFamily="-72" charset="0"/>
                <a:cs typeface="Arial" pitchFamily="-72" charset="0"/>
              </a:rPr>
              <a:t>reps</a:t>
            </a:r>
            <a:endParaRPr lang="fr-FR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238605" name="Line 13"/>
          <p:cNvSpPr>
            <a:spLocks noChangeShapeType="1"/>
          </p:cNvSpPr>
          <p:nvPr/>
        </p:nvSpPr>
        <p:spPr bwMode="auto">
          <a:xfrm flipH="1" flipV="1">
            <a:off x="4500563" y="6092825"/>
            <a:ext cx="287337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6" name="Text Box 14"/>
          <p:cNvSpPr txBox="1">
            <a:spLocks noChangeArrowheads="1"/>
          </p:cNvSpPr>
          <p:nvPr/>
        </p:nvSpPr>
        <p:spPr bwMode="auto">
          <a:xfrm>
            <a:off x="2982913" y="3760788"/>
            <a:ext cx="1130300" cy="8350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Maximum</a:t>
            </a:r>
            <a:br>
              <a:rPr lang="fr-FR" sz="16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</a:br>
            <a:r>
              <a:rPr lang="fr-FR" sz="16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aerobic</a:t>
            </a:r>
            <a:br>
              <a:rPr lang="fr-FR" sz="16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</a:br>
            <a:r>
              <a:rPr lang="fr-FR" sz="16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power</a:t>
            </a:r>
          </a:p>
        </p:txBody>
      </p:sp>
      <p:sp>
        <p:nvSpPr>
          <p:cNvPr id="238607" name="Text Box 15"/>
          <p:cNvSpPr txBox="1">
            <a:spLocks noChangeArrowheads="1"/>
          </p:cNvSpPr>
          <p:nvPr/>
        </p:nvSpPr>
        <p:spPr bwMode="auto">
          <a:xfrm>
            <a:off x="1692275" y="6188075"/>
            <a:ext cx="1963999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Aerobic-oxidative</a:t>
            </a:r>
            <a:r>
              <a:rPr lang="fr-FR" sz="1600" b="1" dirty="0" smtClean="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 </a:t>
            </a:r>
            <a:br>
              <a:rPr lang="fr-FR" sz="1600" b="1" dirty="0" smtClean="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</a:br>
            <a:r>
              <a:rPr lang="fr-FR" sz="1600" b="1" dirty="0" smtClean="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muscle power</a:t>
            </a:r>
            <a:endParaRPr lang="fr-FR" sz="1600" b="1" dirty="0">
              <a:solidFill>
                <a:srgbClr val="000000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2298700" y="1471613"/>
            <a:ext cx="1092200" cy="5270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Aerobic </a:t>
            </a:r>
            <a:br>
              <a:rPr lang="fr-FR" sz="14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</a:br>
            <a:r>
              <a:rPr lang="fr-FR" sz="14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endurance</a:t>
            </a:r>
          </a:p>
        </p:txBody>
      </p:sp>
      <p:sp>
        <p:nvSpPr>
          <p:cNvPr id="238609" name="Line 17"/>
          <p:cNvSpPr>
            <a:spLocks noChangeShapeType="1"/>
          </p:cNvSpPr>
          <p:nvPr/>
        </p:nvSpPr>
        <p:spPr bwMode="auto">
          <a:xfrm flipH="1" flipV="1">
            <a:off x="4140200" y="4365625"/>
            <a:ext cx="503238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505" name="Text Box 18"/>
          <p:cNvSpPr txBox="1">
            <a:spLocks noChangeArrowheads="1"/>
          </p:cNvSpPr>
          <p:nvPr/>
        </p:nvSpPr>
        <p:spPr bwMode="auto">
          <a:xfrm>
            <a:off x="73025" y="138113"/>
            <a:ext cx="6978650" cy="37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FFFFFF"/>
                </a:solidFill>
                <a:latin typeface="Bookman Old Style" pitchFamily="-72" charset="0"/>
                <a:ea typeface="Arial" pitchFamily="-72" charset="0"/>
                <a:cs typeface="Arial" pitchFamily="-72" charset="0"/>
              </a:rPr>
              <a:t>DEVELOPING AEROBIC CAPACITY DURING THE SEASON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animBg="1"/>
      <p:bldP spid="238597" grpId="0" animBg="1"/>
      <p:bldP spid="238597" grpId="1" animBg="1"/>
      <p:bldP spid="238598" grpId="0" animBg="1"/>
      <p:bldP spid="238599" grpId="0" animBg="1"/>
      <p:bldP spid="238599" grpId="1" animBg="1"/>
      <p:bldP spid="238600" grpId="0" animBg="1"/>
      <p:bldP spid="238601" grpId="0" animBg="1"/>
      <p:bldP spid="238601" grpId="1" animBg="1"/>
      <p:bldP spid="238602" grpId="0" animBg="1"/>
      <p:bldP spid="238603" grpId="0" animBg="1"/>
      <p:bldP spid="238603" grpId="1" animBg="1"/>
      <p:bldP spid="238604" grpId="0" animBg="1"/>
      <p:bldP spid="238605" grpId="0" animBg="1"/>
      <p:bldP spid="238606" grpId="0" animBg="1"/>
      <p:bldP spid="238606" grpId="1" animBg="1"/>
      <p:bldP spid="238607" grpId="0" animBg="1"/>
      <p:bldP spid="238607" grpId="1" animBg="1"/>
      <p:bldP spid="238608" grpId="0" animBg="1"/>
      <p:bldP spid="238608" grpId="1" animBg="1"/>
      <p:bldP spid="238609" grpId="0" animBg="1"/>
      <p:bldP spid="238609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ZoneTexte 1"/>
          <p:cNvSpPr txBox="1">
            <a:spLocks noChangeArrowheads="1"/>
          </p:cNvSpPr>
          <p:nvPr/>
        </p:nvSpPr>
        <p:spPr bwMode="auto">
          <a:xfrm>
            <a:off x="1259632" y="2655888"/>
            <a:ext cx="62769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latin typeface="Calibri" pitchFamily="-72" charset="0"/>
                <a:ea typeface="Calibri" pitchFamily="-72" charset="0"/>
                <a:cs typeface="Calibri" pitchFamily="-72" charset="0"/>
              </a:rPr>
              <a:t>DEVELOPING AEROBIC CAPACITY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ZoneTexte 1"/>
          <p:cNvSpPr txBox="1">
            <a:spLocks noChangeArrowheads="1"/>
          </p:cNvSpPr>
          <p:nvPr/>
        </p:nvSpPr>
        <p:spPr bwMode="auto">
          <a:xfrm>
            <a:off x="849954" y="2060575"/>
            <a:ext cx="7678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    AEROBIC ENDURANCE</a:t>
            </a:r>
          </a:p>
          <a:p>
            <a:endParaRPr lang="fr-FR" sz="2800" b="1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DURING THE </a:t>
            </a:r>
            <a:r>
              <a:rPr lang="fr-FR" sz="28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OFF-SEASON</a:t>
            </a: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, PRE-SEASON TRAINING</a:t>
            </a:r>
            <a:b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OR DURING WARMUPS</a:t>
            </a:r>
          </a:p>
          <a:p>
            <a:pPr algn="ctr">
              <a:lnSpc>
                <a:spcPct val="150000"/>
              </a:lnSpc>
            </a:pPr>
            <a:r>
              <a:rPr lang="fr-FR" sz="2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Examples</a:t>
            </a: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2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continuous</a:t>
            </a: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exercises</a:t>
            </a: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b="1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which</a:t>
            </a:r>
            <a:r>
              <a:rPr lang="fr-FR" sz="28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 use MAS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Freeform 2"/>
          <p:cNvSpPr>
            <a:spLocks/>
          </p:cNvSpPr>
          <p:nvPr/>
        </p:nvSpPr>
        <p:spPr bwMode="auto">
          <a:xfrm>
            <a:off x="203200" y="404813"/>
            <a:ext cx="8761413" cy="6311900"/>
          </a:xfrm>
          <a:custGeom>
            <a:avLst/>
            <a:gdLst>
              <a:gd name="T0" fmla="*/ 2147483647 w 5519"/>
              <a:gd name="T1" fmla="*/ 2147483647 h 3976"/>
              <a:gd name="T2" fmla="*/ 2147483647 w 5519"/>
              <a:gd name="T3" fmla="*/ 2147483647 h 3976"/>
              <a:gd name="T4" fmla="*/ 2147483647 w 5519"/>
              <a:gd name="T5" fmla="*/ 2147483647 h 3976"/>
              <a:gd name="T6" fmla="*/ 2147483647 w 5519"/>
              <a:gd name="T7" fmla="*/ 2147483647 h 3976"/>
              <a:gd name="T8" fmla="*/ 2147483647 w 5519"/>
              <a:gd name="T9" fmla="*/ 2147483647 h 3976"/>
              <a:gd name="T10" fmla="*/ 2147483647 w 5519"/>
              <a:gd name="T11" fmla="*/ 2147483647 h 3976"/>
              <a:gd name="T12" fmla="*/ 2147483647 w 5519"/>
              <a:gd name="T13" fmla="*/ 2147483647 h 3976"/>
              <a:gd name="T14" fmla="*/ 2147483647 w 5519"/>
              <a:gd name="T15" fmla="*/ 2147483647 h 3976"/>
              <a:gd name="T16" fmla="*/ 2147483647 w 5519"/>
              <a:gd name="T17" fmla="*/ 2147483647 h 3976"/>
              <a:gd name="T18" fmla="*/ 2147483647 w 5519"/>
              <a:gd name="T19" fmla="*/ 2147483647 h 3976"/>
              <a:gd name="T20" fmla="*/ 2147483647 w 5519"/>
              <a:gd name="T21" fmla="*/ 2147483647 h 3976"/>
              <a:gd name="T22" fmla="*/ 2147483647 w 5519"/>
              <a:gd name="T23" fmla="*/ 2147483647 h 3976"/>
              <a:gd name="T24" fmla="*/ 2147483647 w 5519"/>
              <a:gd name="T25" fmla="*/ 2147483647 h 3976"/>
              <a:gd name="T26" fmla="*/ 2147483647 w 5519"/>
              <a:gd name="T27" fmla="*/ 2147483647 h 3976"/>
              <a:gd name="T28" fmla="*/ 2147483647 w 5519"/>
              <a:gd name="T29" fmla="*/ 2147483647 h 3976"/>
              <a:gd name="T30" fmla="*/ 2147483647 w 5519"/>
              <a:gd name="T31" fmla="*/ 2147483647 h 3976"/>
              <a:gd name="T32" fmla="*/ 2147483647 w 5519"/>
              <a:gd name="T33" fmla="*/ 2147483647 h 3976"/>
              <a:gd name="T34" fmla="*/ 2147483647 w 5519"/>
              <a:gd name="T35" fmla="*/ 2147483647 h 3976"/>
              <a:gd name="T36" fmla="*/ 2147483647 w 5519"/>
              <a:gd name="T37" fmla="*/ 2147483647 h 3976"/>
              <a:gd name="T38" fmla="*/ 2147483647 w 5519"/>
              <a:gd name="T39" fmla="*/ 2147483647 h 3976"/>
              <a:gd name="T40" fmla="*/ 2147483647 w 5519"/>
              <a:gd name="T41" fmla="*/ 2147483647 h 3976"/>
              <a:gd name="T42" fmla="*/ 2147483647 w 5519"/>
              <a:gd name="T43" fmla="*/ 2147483647 h 3976"/>
              <a:gd name="T44" fmla="*/ 2147483647 w 5519"/>
              <a:gd name="T45" fmla="*/ 2147483647 h 3976"/>
              <a:gd name="T46" fmla="*/ 2147483647 w 5519"/>
              <a:gd name="T47" fmla="*/ 2147483647 h 3976"/>
              <a:gd name="T48" fmla="*/ 2147483647 w 5519"/>
              <a:gd name="T49" fmla="*/ 2147483647 h 3976"/>
              <a:gd name="T50" fmla="*/ 2147483647 w 5519"/>
              <a:gd name="T51" fmla="*/ 2147483647 h 39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519"/>
              <a:gd name="T79" fmla="*/ 0 h 3976"/>
              <a:gd name="T80" fmla="*/ 5519 w 5519"/>
              <a:gd name="T81" fmla="*/ 3976 h 397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519" h="3976">
                <a:moveTo>
                  <a:pt x="76" y="2208"/>
                </a:moveTo>
                <a:cubicBezTo>
                  <a:pt x="46" y="2071"/>
                  <a:pt x="16" y="1935"/>
                  <a:pt x="76" y="1799"/>
                </a:cubicBezTo>
                <a:cubicBezTo>
                  <a:pt x="136" y="1663"/>
                  <a:pt x="242" y="1504"/>
                  <a:pt x="439" y="1391"/>
                </a:cubicBezTo>
                <a:cubicBezTo>
                  <a:pt x="636" y="1278"/>
                  <a:pt x="1081" y="1255"/>
                  <a:pt x="1255" y="1119"/>
                </a:cubicBezTo>
                <a:cubicBezTo>
                  <a:pt x="1429" y="983"/>
                  <a:pt x="1384" y="741"/>
                  <a:pt x="1482" y="575"/>
                </a:cubicBezTo>
                <a:cubicBezTo>
                  <a:pt x="1580" y="409"/>
                  <a:pt x="1596" y="212"/>
                  <a:pt x="1845" y="121"/>
                </a:cubicBezTo>
                <a:cubicBezTo>
                  <a:pt x="2094" y="30"/>
                  <a:pt x="2677" y="0"/>
                  <a:pt x="2979" y="30"/>
                </a:cubicBezTo>
                <a:cubicBezTo>
                  <a:pt x="3281" y="60"/>
                  <a:pt x="3485" y="196"/>
                  <a:pt x="3659" y="302"/>
                </a:cubicBezTo>
                <a:cubicBezTo>
                  <a:pt x="3833" y="408"/>
                  <a:pt x="3795" y="574"/>
                  <a:pt x="4022" y="665"/>
                </a:cubicBezTo>
                <a:cubicBezTo>
                  <a:pt x="4249" y="756"/>
                  <a:pt x="4786" y="749"/>
                  <a:pt x="5020" y="847"/>
                </a:cubicBezTo>
                <a:cubicBezTo>
                  <a:pt x="5254" y="945"/>
                  <a:pt x="5368" y="1051"/>
                  <a:pt x="5428" y="1255"/>
                </a:cubicBezTo>
                <a:cubicBezTo>
                  <a:pt x="5488" y="1459"/>
                  <a:pt x="5390" y="1874"/>
                  <a:pt x="5383" y="2071"/>
                </a:cubicBezTo>
                <a:cubicBezTo>
                  <a:pt x="5376" y="2268"/>
                  <a:pt x="5519" y="2313"/>
                  <a:pt x="5383" y="2434"/>
                </a:cubicBezTo>
                <a:cubicBezTo>
                  <a:pt x="5247" y="2555"/>
                  <a:pt x="4815" y="2872"/>
                  <a:pt x="4566" y="2797"/>
                </a:cubicBezTo>
                <a:cubicBezTo>
                  <a:pt x="4317" y="2722"/>
                  <a:pt x="4105" y="2109"/>
                  <a:pt x="3886" y="1981"/>
                </a:cubicBezTo>
                <a:cubicBezTo>
                  <a:pt x="3667" y="1853"/>
                  <a:pt x="3266" y="1822"/>
                  <a:pt x="3251" y="2026"/>
                </a:cubicBezTo>
                <a:cubicBezTo>
                  <a:pt x="3236" y="2230"/>
                  <a:pt x="3523" y="2963"/>
                  <a:pt x="3795" y="3205"/>
                </a:cubicBezTo>
                <a:cubicBezTo>
                  <a:pt x="4067" y="3447"/>
                  <a:pt x="4672" y="3380"/>
                  <a:pt x="4884" y="3478"/>
                </a:cubicBezTo>
                <a:cubicBezTo>
                  <a:pt x="5096" y="3576"/>
                  <a:pt x="5398" y="3735"/>
                  <a:pt x="5065" y="3795"/>
                </a:cubicBezTo>
                <a:cubicBezTo>
                  <a:pt x="4732" y="3855"/>
                  <a:pt x="3341" y="3976"/>
                  <a:pt x="2888" y="3840"/>
                </a:cubicBezTo>
                <a:cubicBezTo>
                  <a:pt x="2435" y="3704"/>
                  <a:pt x="2639" y="3054"/>
                  <a:pt x="2344" y="2979"/>
                </a:cubicBezTo>
                <a:cubicBezTo>
                  <a:pt x="2049" y="2904"/>
                  <a:pt x="1406" y="3281"/>
                  <a:pt x="1119" y="3387"/>
                </a:cubicBezTo>
                <a:cubicBezTo>
                  <a:pt x="832" y="3493"/>
                  <a:pt x="801" y="3644"/>
                  <a:pt x="620" y="3614"/>
                </a:cubicBezTo>
                <a:cubicBezTo>
                  <a:pt x="439" y="3584"/>
                  <a:pt x="60" y="3356"/>
                  <a:pt x="30" y="3205"/>
                </a:cubicBezTo>
                <a:cubicBezTo>
                  <a:pt x="0" y="3054"/>
                  <a:pt x="431" y="2880"/>
                  <a:pt x="439" y="2706"/>
                </a:cubicBezTo>
                <a:cubicBezTo>
                  <a:pt x="447" y="2532"/>
                  <a:pt x="136" y="2253"/>
                  <a:pt x="76" y="2162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376238" y="3500438"/>
            <a:ext cx="115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Start-finish</a:t>
            </a:r>
          </a:p>
        </p:txBody>
      </p:sp>
      <p:sp>
        <p:nvSpPr>
          <p:cNvPr id="194563" name="Line 4"/>
          <p:cNvSpPr>
            <a:spLocks noChangeShapeType="1"/>
          </p:cNvSpPr>
          <p:nvPr/>
        </p:nvSpPr>
        <p:spPr bwMode="auto">
          <a:xfrm flipV="1">
            <a:off x="179388" y="3789363"/>
            <a:ext cx="215900" cy="215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627313" y="4762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1908175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7019925" y="12684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4067175" y="1158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8712200" y="40703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4572000" y="6453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8459788" y="60928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659563" y="54451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5292725" y="33575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7380288" y="47974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2176463" y="21050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500m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2916238" y="592138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955m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851275" y="428625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1250m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6862763" y="1579563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2000m</a:t>
            </a:r>
          </a:p>
        </p:txBody>
      </p:sp>
      <p:sp>
        <p:nvSpPr>
          <p:cNvPr id="194578" name="Text Box 20"/>
          <p:cNvSpPr txBox="1">
            <a:spLocks noChangeArrowheads="1"/>
          </p:cNvSpPr>
          <p:nvPr/>
        </p:nvSpPr>
        <p:spPr bwMode="auto">
          <a:xfrm>
            <a:off x="7235825" y="4508500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3000m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4991100" y="3113088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3500m</a:t>
            </a:r>
          </a:p>
        </p:txBody>
      </p:sp>
      <p:sp>
        <p:nvSpPr>
          <p:cNvPr id="194580" name="Text Box 22"/>
          <p:cNvSpPr txBox="1">
            <a:spLocks noChangeArrowheads="1"/>
          </p:cNvSpPr>
          <p:nvPr/>
        </p:nvSpPr>
        <p:spPr bwMode="auto">
          <a:xfrm>
            <a:off x="5919788" y="5613400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4000m</a:t>
            </a:r>
          </a:p>
        </p:txBody>
      </p:sp>
      <p:sp>
        <p:nvSpPr>
          <p:cNvPr id="194581" name="Text Box 23"/>
          <p:cNvSpPr txBox="1">
            <a:spLocks noChangeArrowheads="1"/>
          </p:cNvSpPr>
          <p:nvPr/>
        </p:nvSpPr>
        <p:spPr bwMode="auto">
          <a:xfrm>
            <a:off x="7648575" y="6137275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4450m</a:t>
            </a:r>
          </a:p>
        </p:txBody>
      </p:sp>
      <p:sp>
        <p:nvSpPr>
          <p:cNvPr id="194582" name="Text Box 24"/>
          <p:cNvSpPr txBox="1">
            <a:spLocks noChangeArrowheads="1"/>
          </p:cNvSpPr>
          <p:nvPr/>
        </p:nvSpPr>
        <p:spPr bwMode="auto">
          <a:xfrm>
            <a:off x="0" y="3860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83" name="Text Box 25"/>
          <p:cNvSpPr txBox="1">
            <a:spLocks noChangeArrowheads="1"/>
          </p:cNvSpPr>
          <p:nvPr/>
        </p:nvSpPr>
        <p:spPr bwMode="auto">
          <a:xfrm>
            <a:off x="1152525" y="60928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84" name="Text Box 26"/>
          <p:cNvSpPr txBox="1">
            <a:spLocks noChangeArrowheads="1"/>
          </p:cNvSpPr>
          <p:nvPr/>
        </p:nvSpPr>
        <p:spPr bwMode="auto">
          <a:xfrm>
            <a:off x="3708400" y="50847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4585" name="Text Box 27"/>
          <p:cNvSpPr txBox="1">
            <a:spLocks noChangeArrowheads="1"/>
          </p:cNvSpPr>
          <p:nvPr/>
        </p:nvSpPr>
        <p:spPr bwMode="auto">
          <a:xfrm>
            <a:off x="4427538" y="6116638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5000m</a:t>
            </a:r>
          </a:p>
        </p:txBody>
      </p:sp>
      <p:sp>
        <p:nvSpPr>
          <p:cNvPr id="194586" name="Text Box 28"/>
          <p:cNvSpPr txBox="1">
            <a:spLocks noChangeArrowheads="1"/>
          </p:cNvSpPr>
          <p:nvPr/>
        </p:nvSpPr>
        <p:spPr bwMode="auto">
          <a:xfrm>
            <a:off x="3471863" y="4814888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5390m</a:t>
            </a:r>
          </a:p>
        </p:txBody>
      </p:sp>
      <p:sp>
        <p:nvSpPr>
          <p:cNvPr id="194587" name="Text Box 29"/>
          <p:cNvSpPr txBox="1">
            <a:spLocks noChangeArrowheads="1"/>
          </p:cNvSpPr>
          <p:nvPr/>
        </p:nvSpPr>
        <p:spPr bwMode="auto">
          <a:xfrm>
            <a:off x="887413" y="5734050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6000m</a:t>
            </a:r>
          </a:p>
        </p:txBody>
      </p:sp>
      <p:sp>
        <p:nvSpPr>
          <p:cNvPr id="194588" name="Text Box 30"/>
          <p:cNvSpPr txBox="1">
            <a:spLocks noChangeArrowheads="1"/>
          </p:cNvSpPr>
          <p:nvPr/>
        </p:nvSpPr>
        <p:spPr bwMode="auto">
          <a:xfrm>
            <a:off x="592138" y="3832225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6800m</a:t>
            </a:r>
          </a:p>
        </p:txBody>
      </p:sp>
      <p:sp>
        <p:nvSpPr>
          <p:cNvPr id="194589" name="Text Box 31"/>
          <p:cNvSpPr txBox="1">
            <a:spLocks noChangeArrowheads="1"/>
          </p:cNvSpPr>
          <p:nvPr/>
        </p:nvSpPr>
        <p:spPr bwMode="auto">
          <a:xfrm>
            <a:off x="3255963" y="1455738"/>
            <a:ext cx="3324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Example of a runner with a modest</a:t>
            </a:r>
            <a:br>
              <a:rPr lang="fr-FR" sz="1600">
                <a:solidFill>
                  <a:schemeClr val="bg1"/>
                </a:solidFill>
              </a:rPr>
            </a:br>
            <a:r>
              <a:rPr lang="fr-FR" sz="1600">
                <a:solidFill>
                  <a:schemeClr val="bg1"/>
                </a:solidFill>
              </a:rPr>
              <a:t>MAS of 16.1 km/h who wants to  </a:t>
            </a:r>
          </a:p>
          <a:p>
            <a:r>
              <a:rPr lang="fr-FR" sz="1600">
                <a:solidFill>
                  <a:schemeClr val="bg1"/>
                </a:solidFill>
              </a:rPr>
              <a:t>develop </a:t>
            </a:r>
            <a:r>
              <a:rPr lang="fr-FR" sz="1600" b="1">
                <a:solidFill>
                  <a:srgbClr val="FFFF00"/>
                </a:solidFill>
              </a:rPr>
              <a:t>their aerobic endurance </a:t>
            </a:r>
          </a:p>
          <a:p>
            <a:r>
              <a:rPr lang="fr-FR" sz="1600" b="1">
                <a:solidFill>
                  <a:srgbClr val="FFFF00"/>
                </a:solidFill>
              </a:rPr>
              <a:t>to 75 % of their MAS</a:t>
            </a:r>
          </a:p>
        </p:txBody>
      </p:sp>
      <p:sp>
        <p:nvSpPr>
          <p:cNvPr id="194590" name="Text Box 36"/>
          <p:cNvSpPr txBox="1">
            <a:spLocks noChangeArrowheads="1"/>
          </p:cNvSpPr>
          <p:nvPr/>
        </p:nvSpPr>
        <p:spPr bwMode="auto">
          <a:xfrm>
            <a:off x="7885113" y="3860800"/>
            <a:ext cx="72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2800m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3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/>
          <p:cNvPicPr>
            <a:picLocks noChangeAspect="1" noChangeArrowheads="1"/>
          </p:cNvPicPr>
          <p:nvPr/>
        </p:nvPicPr>
        <p:blipFill>
          <a:blip r:embed="rId2"/>
          <a:srcRect l="1518" t="26474" r="55759" b="33945"/>
          <a:stretch>
            <a:fillRect/>
          </a:stretch>
        </p:blipFill>
        <p:spPr bwMode="auto">
          <a:xfrm>
            <a:off x="107950" y="1046163"/>
            <a:ext cx="885666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Freeform 2"/>
          <p:cNvSpPr>
            <a:spLocks/>
          </p:cNvSpPr>
          <p:nvPr/>
        </p:nvSpPr>
        <p:spPr bwMode="auto">
          <a:xfrm>
            <a:off x="203200" y="404813"/>
            <a:ext cx="8761413" cy="6311900"/>
          </a:xfrm>
          <a:custGeom>
            <a:avLst/>
            <a:gdLst>
              <a:gd name="T0" fmla="*/ 2147483647 w 5519"/>
              <a:gd name="T1" fmla="*/ 2147483647 h 3976"/>
              <a:gd name="T2" fmla="*/ 2147483647 w 5519"/>
              <a:gd name="T3" fmla="*/ 2147483647 h 3976"/>
              <a:gd name="T4" fmla="*/ 2147483647 w 5519"/>
              <a:gd name="T5" fmla="*/ 2147483647 h 3976"/>
              <a:gd name="T6" fmla="*/ 2147483647 w 5519"/>
              <a:gd name="T7" fmla="*/ 2147483647 h 3976"/>
              <a:gd name="T8" fmla="*/ 2147483647 w 5519"/>
              <a:gd name="T9" fmla="*/ 2147483647 h 3976"/>
              <a:gd name="T10" fmla="*/ 2147483647 w 5519"/>
              <a:gd name="T11" fmla="*/ 2147483647 h 3976"/>
              <a:gd name="T12" fmla="*/ 2147483647 w 5519"/>
              <a:gd name="T13" fmla="*/ 2147483647 h 3976"/>
              <a:gd name="T14" fmla="*/ 2147483647 w 5519"/>
              <a:gd name="T15" fmla="*/ 2147483647 h 3976"/>
              <a:gd name="T16" fmla="*/ 2147483647 w 5519"/>
              <a:gd name="T17" fmla="*/ 2147483647 h 3976"/>
              <a:gd name="T18" fmla="*/ 2147483647 w 5519"/>
              <a:gd name="T19" fmla="*/ 2147483647 h 3976"/>
              <a:gd name="T20" fmla="*/ 2147483647 w 5519"/>
              <a:gd name="T21" fmla="*/ 2147483647 h 3976"/>
              <a:gd name="T22" fmla="*/ 2147483647 w 5519"/>
              <a:gd name="T23" fmla="*/ 2147483647 h 3976"/>
              <a:gd name="T24" fmla="*/ 2147483647 w 5519"/>
              <a:gd name="T25" fmla="*/ 2147483647 h 3976"/>
              <a:gd name="T26" fmla="*/ 2147483647 w 5519"/>
              <a:gd name="T27" fmla="*/ 2147483647 h 3976"/>
              <a:gd name="T28" fmla="*/ 2147483647 w 5519"/>
              <a:gd name="T29" fmla="*/ 2147483647 h 3976"/>
              <a:gd name="T30" fmla="*/ 2147483647 w 5519"/>
              <a:gd name="T31" fmla="*/ 2147483647 h 3976"/>
              <a:gd name="T32" fmla="*/ 2147483647 w 5519"/>
              <a:gd name="T33" fmla="*/ 2147483647 h 3976"/>
              <a:gd name="T34" fmla="*/ 2147483647 w 5519"/>
              <a:gd name="T35" fmla="*/ 2147483647 h 3976"/>
              <a:gd name="T36" fmla="*/ 2147483647 w 5519"/>
              <a:gd name="T37" fmla="*/ 2147483647 h 3976"/>
              <a:gd name="T38" fmla="*/ 2147483647 w 5519"/>
              <a:gd name="T39" fmla="*/ 2147483647 h 3976"/>
              <a:gd name="T40" fmla="*/ 2147483647 w 5519"/>
              <a:gd name="T41" fmla="*/ 2147483647 h 3976"/>
              <a:gd name="T42" fmla="*/ 2147483647 w 5519"/>
              <a:gd name="T43" fmla="*/ 2147483647 h 3976"/>
              <a:gd name="T44" fmla="*/ 2147483647 w 5519"/>
              <a:gd name="T45" fmla="*/ 2147483647 h 3976"/>
              <a:gd name="T46" fmla="*/ 2147483647 w 5519"/>
              <a:gd name="T47" fmla="*/ 2147483647 h 3976"/>
              <a:gd name="T48" fmla="*/ 2147483647 w 5519"/>
              <a:gd name="T49" fmla="*/ 2147483647 h 3976"/>
              <a:gd name="T50" fmla="*/ 2147483647 w 5519"/>
              <a:gd name="T51" fmla="*/ 2147483647 h 39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519"/>
              <a:gd name="T79" fmla="*/ 0 h 3976"/>
              <a:gd name="T80" fmla="*/ 5519 w 5519"/>
              <a:gd name="T81" fmla="*/ 3976 h 397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519" h="3976">
                <a:moveTo>
                  <a:pt x="76" y="2208"/>
                </a:moveTo>
                <a:cubicBezTo>
                  <a:pt x="46" y="2071"/>
                  <a:pt x="16" y="1935"/>
                  <a:pt x="76" y="1799"/>
                </a:cubicBezTo>
                <a:cubicBezTo>
                  <a:pt x="136" y="1663"/>
                  <a:pt x="242" y="1504"/>
                  <a:pt x="439" y="1391"/>
                </a:cubicBezTo>
                <a:cubicBezTo>
                  <a:pt x="636" y="1278"/>
                  <a:pt x="1081" y="1255"/>
                  <a:pt x="1255" y="1119"/>
                </a:cubicBezTo>
                <a:cubicBezTo>
                  <a:pt x="1429" y="983"/>
                  <a:pt x="1384" y="741"/>
                  <a:pt x="1482" y="575"/>
                </a:cubicBezTo>
                <a:cubicBezTo>
                  <a:pt x="1580" y="409"/>
                  <a:pt x="1596" y="212"/>
                  <a:pt x="1845" y="121"/>
                </a:cubicBezTo>
                <a:cubicBezTo>
                  <a:pt x="2094" y="30"/>
                  <a:pt x="2677" y="0"/>
                  <a:pt x="2979" y="30"/>
                </a:cubicBezTo>
                <a:cubicBezTo>
                  <a:pt x="3281" y="60"/>
                  <a:pt x="3485" y="196"/>
                  <a:pt x="3659" y="302"/>
                </a:cubicBezTo>
                <a:cubicBezTo>
                  <a:pt x="3833" y="408"/>
                  <a:pt x="3795" y="574"/>
                  <a:pt x="4022" y="665"/>
                </a:cubicBezTo>
                <a:cubicBezTo>
                  <a:pt x="4249" y="756"/>
                  <a:pt x="4786" y="749"/>
                  <a:pt x="5020" y="847"/>
                </a:cubicBezTo>
                <a:cubicBezTo>
                  <a:pt x="5254" y="945"/>
                  <a:pt x="5368" y="1051"/>
                  <a:pt x="5428" y="1255"/>
                </a:cubicBezTo>
                <a:cubicBezTo>
                  <a:pt x="5488" y="1459"/>
                  <a:pt x="5390" y="1874"/>
                  <a:pt x="5383" y="2071"/>
                </a:cubicBezTo>
                <a:cubicBezTo>
                  <a:pt x="5376" y="2268"/>
                  <a:pt x="5519" y="2313"/>
                  <a:pt x="5383" y="2434"/>
                </a:cubicBezTo>
                <a:cubicBezTo>
                  <a:pt x="5247" y="2555"/>
                  <a:pt x="4815" y="2872"/>
                  <a:pt x="4566" y="2797"/>
                </a:cubicBezTo>
                <a:cubicBezTo>
                  <a:pt x="4317" y="2722"/>
                  <a:pt x="4105" y="2109"/>
                  <a:pt x="3886" y="1981"/>
                </a:cubicBezTo>
                <a:cubicBezTo>
                  <a:pt x="3667" y="1853"/>
                  <a:pt x="3266" y="1822"/>
                  <a:pt x="3251" y="2026"/>
                </a:cubicBezTo>
                <a:cubicBezTo>
                  <a:pt x="3236" y="2230"/>
                  <a:pt x="3523" y="2963"/>
                  <a:pt x="3795" y="3205"/>
                </a:cubicBezTo>
                <a:cubicBezTo>
                  <a:pt x="4067" y="3447"/>
                  <a:pt x="4672" y="3380"/>
                  <a:pt x="4884" y="3478"/>
                </a:cubicBezTo>
                <a:cubicBezTo>
                  <a:pt x="5096" y="3576"/>
                  <a:pt x="5398" y="3735"/>
                  <a:pt x="5065" y="3795"/>
                </a:cubicBezTo>
                <a:cubicBezTo>
                  <a:pt x="4732" y="3855"/>
                  <a:pt x="3341" y="3976"/>
                  <a:pt x="2888" y="3840"/>
                </a:cubicBezTo>
                <a:cubicBezTo>
                  <a:pt x="2435" y="3704"/>
                  <a:pt x="2639" y="3054"/>
                  <a:pt x="2344" y="2979"/>
                </a:cubicBezTo>
                <a:cubicBezTo>
                  <a:pt x="2049" y="2904"/>
                  <a:pt x="1406" y="3281"/>
                  <a:pt x="1119" y="3387"/>
                </a:cubicBezTo>
                <a:cubicBezTo>
                  <a:pt x="832" y="3493"/>
                  <a:pt x="801" y="3644"/>
                  <a:pt x="620" y="3614"/>
                </a:cubicBezTo>
                <a:cubicBezTo>
                  <a:pt x="439" y="3584"/>
                  <a:pt x="60" y="3356"/>
                  <a:pt x="30" y="3205"/>
                </a:cubicBezTo>
                <a:cubicBezTo>
                  <a:pt x="0" y="3054"/>
                  <a:pt x="431" y="2880"/>
                  <a:pt x="439" y="2706"/>
                </a:cubicBezTo>
                <a:cubicBezTo>
                  <a:pt x="447" y="2532"/>
                  <a:pt x="136" y="2253"/>
                  <a:pt x="76" y="2162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376238" y="3500438"/>
            <a:ext cx="115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Start-finish</a:t>
            </a:r>
          </a:p>
        </p:txBody>
      </p:sp>
      <p:sp>
        <p:nvSpPr>
          <p:cNvPr id="197635" name="Line 4"/>
          <p:cNvSpPr>
            <a:spLocks noChangeShapeType="1"/>
          </p:cNvSpPr>
          <p:nvPr/>
        </p:nvSpPr>
        <p:spPr bwMode="auto">
          <a:xfrm flipV="1">
            <a:off x="179388" y="3789363"/>
            <a:ext cx="215900" cy="215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6" name="Text Box 5"/>
          <p:cNvSpPr txBox="1">
            <a:spLocks noChangeArrowheads="1"/>
          </p:cNvSpPr>
          <p:nvPr/>
        </p:nvSpPr>
        <p:spPr bwMode="auto">
          <a:xfrm>
            <a:off x="2627313" y="4762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37" name="Text Box 6"/>
          <p:cNvSpPr txBox="1">
            <a:spLocks noChangeArrowheads="1"/>
          </p:cNvSpPr>
          <p:nvPr/>
        </p:nvSpPr>
        <p:spPr bwMode="auto">
          <a:xfrm>
            <a:off x="1908175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38" name="Text Box 7"/>
          <p:cNvSpPr txBox="1">
            <a:spLocks noChangeArrowheads="1"/>
          </p:cNvSpPr>
          <p:nvPr/>
        </p:nvSpPr>
        <p:spPr bwMode="auto">
          <a:xfrm>
            <a:off x="7019925" y="12684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39" name="Text Box 8"/>
          <p:cNvSpPr txBox="1">
            <a:spLocks noChangeArrowheads="1"/>
          </p:cNvSpPr>
          <p:nvPr/>
        </p:nvSpPr>
        <p:spPr bwMode="auto">
          <a:xfrm>
            <a:off x="4067175" y="1158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0" name="Text Box 9"/>
          <p:cNvSpPr txBox="1">
            <a:spLocks noChangeArrowheads="1"/>
          </p:cNvSpPr>
          <p:nvPr/>
        </p:nvSpPr>
        <p:spPr bwMode="auto">
          <a:xfrm>
            <a:off x="8712200" y="40703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1" name="Text Box 10"/>
          <p:cNvSpPr txBox="1">
            <a:spLocks noChangeArrowheads="1"/>
          </p:cNvSpPr>
          <p:nvPr/>
        </p:nvSpPr>
        <p:spPr bwMode="auto">
          <a:xfrm>
            <a:off x="4572000" y="6453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2" name="Text Box 11"/>
          <p:cNvSpPr txBox="1">
            <a:spLocks noChangeArrowheads="1"/>
          </p:cNvSpPr>
          <p:nvPr/>
        </p:nvSpPr>
        <p:spPr bwMode="auto">
          <a:xfrm>
            <a:off x="8459788" y="60928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3" name="Text Box 12"/>
          <p:cNvSpPr txBox="1">
            <a:spLocks noChangeArrowheads="1"/>
          </p:cNvSpPr>
          <p:nvPr/>
        </p:nvSpPr>
        <p:spPr bwMode="auto">
          <a:xfrm>
            <a:off x="6659563" y="54451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4" name="Text Box 13"/>
          <p:cNvSpPr txBox="1">
            <a:spLocks noChangeArrowheads="1"/>
          </p:cNvSpPr>
          <p:nvPr/>
        </p:nvSpPr>
        <p:spPr bwMode="auto">
          <a:xfrm>
            <a:off x="5292725" y="33575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5" name="Text Box 14"/>
          <p:cNvSpPr txBox="1">
            <a:spLocks noChangeArrowheads="1"/>
          </p:cNvSpPr>
          <p:nvPr/>
        </p:nvSpPr>
        <p:spPr bwMode="auto">
          <a:xfrm>
            <a:off x="7380288" y="47974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46" name="Text Box 15"/>
          <p:cNvSpPr txBox="1">
            <a:spLocks noChangeArrowheads="1"/>
          </p:cNvSpPr>
          <p:nvPr/>
        </p:nvSpPr>
        <p:spPr bwMode="auto">
          <a:xfrm>
            <a:off x="2176463" y="21050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500m</a:t>
            </a:r>
          </a:p>
        </p:txBody>
      </p:sp>
      <p:sp>
        <p:nvSpPr>
          <p:cNvPr id="197647" name="Text Box 16"/>
          <p:cNvSpPr txBox="1">
            <a:spLocks noChangeArrowheads="1"/>
          </p:cNvSpPr>
          <p:nvPr/>
        </p:nvSpPr>
        <p:spPr bwMode="auto">
          <a:xfrm>
            <a:off x="2916238" y="592138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955m</a:t>
            </a:r>
          </a:p>
        </p:txBody>
      </p:sp>
      <p:sp>
        <p:nvSpPr>
          <p:cNvPr id="197648" name="Text Box 17"/>
          <p:cNvSpPr txBox="1">
            <a:spLocks noChangeArrowheads="1"/>
          </p:cNvSpPr>
          <p:nvPr/>
        </p:nvSpPr>
        <p:spPr bwMode="auto">
          <a:xfrm>
            <a:off x="3851275" y="428625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1,250m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49" name="Text Box 18"/>
          <p:cNvSpPr txBox="1">
            <a:spLocks noChangeArrowheads="1"/>
          </p:cNvSpPr>
          <p:nvPr/>
        </p:nvSpPr>
        <p:spPr bwMode="auto">
          <a:xfrm>
            <a:off x="6862763" y="1579563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2,000m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0" name="Text Box 19"/>
          <p:cNvSpPr txBox="1">
            <a:spLocks noChangeArrowheads="1"/>
          </p:cNvSpPr>
          <p:nvPr/>
        </p:nvSpPr>
        <p:spPr bwMode="auto">
          <a:xfrm>
            <a:off x="7943850" y="4121150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2,800m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1" name="Text Box 20"/>
          <p:cNvSpPr txBox="1">
            <a:spLocks noChangeArrowheads="1"/>
          </p:cNvSpPr>
          <p:nvPr/>
        </p:nvSpPr>
        <p:spPr bwMode="auto">
          <a:xfrm>
            <a:off x="7235825" y="4508500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3,000m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2" name="Text Box 21"/>
          <p:cNvSpPr txBox="1">
            <a:spLocks noChangeArrowheads="1"/>
          </p:cNvSpPr>
          <p:nvPr/>
        </p:nvSpPr>
        <p:spPr bwMode="auto">
          <a:xfrm>
            <a:off x="4991100" y="3113088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3,500m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3" name="Text Box 22"/>
          <p:cNvSpPr txBox="1">
            <a:spLocks noChangeArrowheads="1"/>
          </p:cNvSpPr>
          <p:nvPr/>
        </p:nvSpPr>
        <p:spPr bwMode="auto">
          <a:xfrm>
            <a:off x="5919788" y="5613400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4,000m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4" name="Text Box 23"/>
          <p:cNvSpPr txBox="1">
            <a:spLocks noChangeArrowheads="1"/>
          </p:cNvSpPr>
          <p:nvPr/>
        </p:nvSpPr>
        <p:spPr bwMode="auto">
          <a:xfrm>
            <a:off x="7648575" y="6137275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4,450m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5" name="Text Box 24"/>
          <p:cNvSpPr txBox="1">
            <a:spLocks noChangeArrowheads="1"/>
          </p:cNvSpPr>
          <p:nvPr/>
        </p:nvSpPr>
        <p:spPr bwMode="auto">
          <a:xfrm>
            <a:off x="0" y="3860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56" name="Text Box 25"/>
          <p:cNvSpPr txBox="1">
            <a:spLocks noChangeArrowheads="1"/>
          </p:cNvSpPr>
          <p:nvPr/>
        </p:nvSpPr>
        <p:spPr bwMode="auto">
          <a:xfrm>
            <a:off x="1152525" y="60928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57" name="Text Box 26"/>
          <p:cNvSpPr txBox="1">
            <a:spLocks noChangeArrowheads="1"/>
          </p:cNvSpPr>
          <p:nvPr/>
        </p:nvSpPr>
        <p:spPr bwMode="auto">
          <a:xfrm>
            <a:off x="3708400" y="50847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00"/>
                </a:solidFill>
                <a:sym typeface="Symbol" pitchFamily="-72" charset="2"/>
              </a:rPr>
              <a:t></a:t>
            </a:r>
          </a:p>
        </p:txBody>
      </p:sp>
      <p:sp>
        <p:nvSpPr>
          <p:cNvPr id="197658" name="Text Box 27"/>
          <p:cNvSpPr txBox="1">
            <a:spLocks noChangeArrowheads="1"/>
          </p:cNvSpPr>
          <p:nvPr/>
        </p:nvSpPr>
        <p:spPr bwMode="auto">
          <a:xfrm>
            <a:off x="4427538" y="6116638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5,000m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59" name="Text Box 28"/>
          <p:cNvSpPr txBox="1">
            <a:spLocks noChangeArrowheads="1"/>
          </p:cNvSpPr>
          <p:nvPr/>
        </p:nvSpPr>
        <p:spPr bwMode="auto">
          <a:xfrm>
            <a:off x="3471863" y="4814888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5,390m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60" name="Text Box 29"/>
          <p:cNvSpPr txBox="1">
            <a:spLocks noChangeArrowheads="1"/>
          </p:cNvSpPr>
          <p:nvPr/>
        </p:nvSpPr>
        <p:spPr bwMode="auto">
          <a:xfrm>
            <a:off x="887413" y="5734050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6,000m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61" name="Text Box 30"/>
          <p:cNvSpPr txBox="1">
            <a:spLocks noChangeArrowheads="1"/>
          </p:cNvSpPr>
          <p:nvPr/>
        </p:nvSpPr>
        <p:spPr bwMode="auto">
          <a:xfrm>
            <a:off x="592138" y="3832225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6,800m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97662" name="Text Box 31"/>
          <p:cNvSpPr txBox="1">
            <a:spLocks noChangeArrowheads="1"/>
          </p:cNvSpPr>
          <p:nvPr/>
        </p:nvSpPr>
        <p:spPr bwMode="auto">
          <a:xfrm>
            <a:off x="3255963" y="1455738"/>
            <a:ext cx="3324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Example of a runner with a modest</a:t>
            </a:r>
            <a:br>
              <a:rPr lang="fr-FR" sz="1600">
                <a:solidFill>
                  <a:schemeClr val="bg1"/>
                </a:solidFill>
              </a:rPr>
            </a:br>
            <a:r>
              <a:rPr lang="fr-FR" sz="1600">
                <a:solidFill>
                  <a:schemeClr val="bg1"/>
                </a:solidFill>
              </a:rPr>
              <a:t>MAS of 16.1 km/h who wants to  </a:t>
            </a:r>
          </a:p>
          <a:p>
            <a:r>
              <a:rPr lang="fr-FR" sz="1600">
                <a:solidFill>
                  <a:schemeClr val="bg1"/>
                </a:solidFill>
              </a:rPr>
              <a:t>develop </a:t>
            </a:r>
            <a:r>
              <a:rPr lang="fr-FR" sz="1600" b="1">
                <a:solidFill>
                  <a:srgbClr val="FFFF00"/>
                </a:solidFill>
              </a:rPr>
              <a:t>their aerobic endurance </a:t>
            </a:r>
          </a:p>
          <a:p>
            <a:r>
              <a:rPr lang="fr-FR" sz="1600" b="1">
                <a:solidFill>
                  <a:srgbClr val="FFFF00"/>
                </a:solidFill>
              </a:rPr>
              <a:t>to 75 % of their MAS</a:t>
            </a:r>
          </a:p>
        </p:txBody>
      </p:sp>
      <p:sp>
        <p:nvSpPr>
          <p:cNvPr id="564256" name="Text Box 32"/>
          <p:cNvSpPr txBox="1">
            <a:spLocks noChangeArrowheads="1"/>
          </p:cNvSpPr>
          <p:nvPr/>
        </p:nvSpPr>
        <p:spPr bwMode="auto">
          <a:xfrm>
            <a:off x="2032000" y="2347913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 min 29</a:t>
            </a:r>
          </a:p>
        </p:txBody>
      </p:sp>
      <p:sp>
        <p:nvSpPr>
          <p:cNvPr id="564257" name="Text Box 33"/>
          <p:cNvSpPr txBox="1">
            <a:spLocks noChangeArrowheads="1"/>
          </p:cNvSpPr>
          <p:nvPr/>
        </p:nvSpPr>
        <p:spPr bwMode="auto">
          <a:xfrm>
            <a:off x="2843213" y="836613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4 min 44</a:t>
            </a:r>
          </a:p>
        </p:txBody>
      </p:sp>
      <p:sp>
        <p:nvSpPr>
          <p:cNvPr id="564258" name="Text Box 34"/>
          <p:cNvSpPr txBox="1">
            <a:spLocks noChangeArrowheads="1"/>
          </p:cNvSpPr>
          <p:nvPr/>
        </p:nvSpPr>
        <p:spPr bwMode="auto">
          <a:xfrm>
            <a:off x="3851275" y="676275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6 min 12</a:t>
            </a:r>
          </a:p>
        </p:txBody>
      </p:sp>
      <p:sp>
        <p:nvSpPr>
          <p:cNvPr id="564259" name="Text Box 35"/>
          <p:cNvSpPr txBox="1">
            <a:spLocks noChangeArrowheads="1"/>
          </p:cNvSpPr>
          <p:nvPr/>
        </p:nvSpPr>
        <p:spPr bwMode="auto">
          <a:xfrm>
            <a:off x="6877050" y="1844675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9 min 56</a:t>
            </a:r>
          </a:p>
        </p:txBody>
      </p:sp>
      <p:sp>
        <p:nvSpPr>
          <p:cNvPr id="564260" name="Text Box 36"/>
          <p:cNvSpPr txBox="1">
            <a:spLocks noChangeArrowheads="1"/>
          </p:cNvSpPr>
          <p:nvPr/>
        </p:nvSpPr>
        <p:spPr bwMode="auto">
          <a:xfrm>
            <a:off x="7885113" y="3860800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13 min 54</a:t>
            </a:r>
          </a:p>
        </p:txBody>
      </p:sp>
      <p:sp>
        <p:nvSpPr>
          <p:cNvPr id="564261" name="Text Box 37"/>
          <p:cNvSpPr txBox="1">
            <a:spLocks noChangeArrowheads="1"/>
          </p:cNvSpPr>
          <p:nvPr/>
        </p:nvSpPr>
        <p:spPr bwMode="auto">
          <a:xfrm>
            <a:off x="4356100" y="58769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24 min 50</a:t>
            </a:r>
          </a:p>
        </p:txBody>
      </p:sp>
      <p:sp>
        <p:nvSpPr>
          <p:cNvPr id="564262" name="Text Box 38"/>
          <p:cNvSpPr txBox="1">
            <a:spLocks noChangeArrowheads="1"/>
          </p:cNvSpPr>
          <p:nvPr/>
        </p:nvSpPr>
        <p:spPr bwMode="auto">
          <a:xfrm>
            <a:off x="7667625" y="6437313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22 min 06</a:t>
            </a:r>
          </a:p>
        </p:txBody>
      </p:sp>
      <p:sp>
        <p:nvSpPr>
          <p:cNvPr id="564263" name="Text Box 39"/>
          <p:cNvSpPr txBox="1">
            <a:spLocks noChangeArrowheads="1"/>
          </p:cNvSpPr>
          <p:nvPr/>
        </p:nvSpPr>
        <p:spPr bwMode="auto">
          <a:xfrm>
            <a:off x="5940425" y="58769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19 min 52</a:t>
            </a:r>
          </a:p>
        </p:txBody>
      </p:sp>
      <p:sp>
        <p:nvSpPr>
          <p:cNvPr id="564264" name="Text Box 40"/>
          <p:cNvSpPr txBox="1">
            <a:spLocks noChangeArrowheads="1"/>
          </p:cNvSpPr>
          <p:nvPr/>
        </p:nvSpPr>
        <p:spPr bwMode="auto">
          <a:xfrm>
            <a:off x="4427538" y="3357563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17 min 23</a:t>
            </a:r>
          </a:p>
        </p:txBody>
      </p:sp>
      <p:sp>
        <p:nvSpPr>
          <p:cNvPr id="564265" name="Text Box 41"/>
          <p:cNvSpPr txBox="1">
            <a:spLocks noChangeArrowheads="1"/>
          </p:cNvSpPr>
          <p:nvPr/>
        </p:nvSpPr>
        <p:spPr bwMode="auto">
          <a:xfrm>
            <a:off x="7596188" y="47974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14 min 54</a:t>
            </a:r>
          </a:p>
        </p:txBody>
      </p:sp>
      <p:sp>
        <p:nvSpPr>
          <p:cNvPr id="564266" name="Text Box 42"/>
          <p:cNvSpPr txBox="1">
            <a:spLocks noChangeArrowheads="1"/>
          </p:cNvSpPr>
          <p:nvPr/>
        </p:nvSpPr>
        <p:spPr bwMode="auto">
          <a:xfrm>
            <a:off x="3419475" y="45815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26 min 46</a:t>
            </a:r>
          </a:p>
        </p:txBody>
      </p:sp>
      <p:sp>
        <p:nvSpPr>
          <p:cNvPr id="564267" name="Text Box 43"/>
          <p:cNvSpPr txBox="1">
            <a:spLocks noChangeArrowheads="1"/>
          </p:cNvSpPr>
          <p:nvPr/>
        </p:nvSpPr>
        <p:spPr bwMode="auto">
          <a:xfrm>
            <a:off x="827088" y="54451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29 min 48</a:t>
            </a:r>
          </a:p>
        </p:txBody>
      </p:sp>
      <p:sp>
        <p:nvSpPr>
          <p:cNvPr id="564268" name="Text Box 44"/>
          <p:cNvSpPr txBox="1">
            <a:spLocks noChangeArrowheads="1"/>
          </p:cNvSpPr>
          <p:nvPr/>
        </p:nvSpPr>
        <p:spPr bwMode="auto">
          <a:xfrm>
            <a:off x="684213" y="4149725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33 min 47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56" grpId="0"/>
      <p:bldP spid="564257" grpId="0"/>
      <p:bldP spid="564258" grpId="0"/>
      <p:bldP spid="564259" grpId="0"/>
      <p:bldP spid="564260" grpId="0"/>
      <p:bldP spid="564261" grpId="0"/>
      <p:bldP spid="564262" grpId="0"/>
      <p:bldP spid="564263" grpId="0"/>
      <p:bldP spid="564264" grpId="0"/>
      <p:bldP spid="564265" grpId="0"/>
      <p:bldP spid="564266" grpId="0"/>
      <p:bldP spid="564267" grpId="0"/>
      <p:bldP spid="56426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 rotWithShape="1">
          <a:blip r:embed="rId2"/>
          <a:srcRect l="8214" t="15619" r="30215" b="17461"/>
          <a:stretch/>
        </p:blipFill>
        <p:spPr bwMode="auto">
          <a:xfrm>
            <a:off x="34925" y="708025"/>
            <a:ext cx="9145588" cy="55911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cxnSp>
        <p:nvCxnSpPr>
          <p:cNvPr id="76" name="Connecteur droit 75"/>
          <p:cNvCxnSpPr/>
          <p:nvPr/>
        </p:nvCxnSpPr>
        <p:spPr>
          <a:xfrm>
            <a:off x="9034463" y="5540375"/>
            <a:ext cx="0" cy="2159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8796338" y="5532438"/>
            <a:ext cx="2635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8796338" y="5756275"/>
            <a:ext cx="2635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395288" y="708025"/>
            <a:ext cx="431800" cy="47942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angle isocèle 4"/>
          <p:cNvSpPr/>
          <p:nvPr/>
        </p:nvSpPr>
        <p:spPr>
          <a:xfrm>
            <a:off x="827088" y="10795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7" name="Triangle isocèle 56"/>
          <p:cNvSpPr/>
          <p:nvPr/>
        </p:nvSpPr>
        <p:spPr>
          <a:xfrm>
            <a:off x="6227763" y="600075"/>
            <a:ext cx="144462" cy="2174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9" name="Triangle isocèle 58"/>
          <p:cNvSpPr/>
          <p:nvPr/>
        </p:nvSpPr>
        <p:spPr>
          <a:xfrm>
            <a:off x="250825" y="2051050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2" name="Triangle isocèle 61"/>
          <p:cNvSpPr/>
          <p:nvPr/>
        </p:nvSpPr>
        <p:spPr>
          <a:xfrm>
            <a:off x="2484438" y="600075"/>
            <a:ext cx="142875" cy="2174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3" name="Triangle isocèle 62"/>
          <p:cNvSpPr/>
          <p:nvPr/>
        </p:nvSpPr>
        <p:spPr>
          <a:xfrm>
            <a:off x="41275" y="3395663"/>
            <a:ext cx="144463" cy="21748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4" name="Triangle isocèle 63"/>
          <p:cNvSpPr/>
          <p:nvPr/>
        </p:nvSpPr>
        <p:spPr>
          <a:xfrm>
            <a:off x="8183563" y="5583238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66" name="Triangle isocèle 65"/>
          <p:cNvSpPr/>
          <p:nvPr/>
        </p:nvSpPr>
        <p:spPr>
          <a:xfrm>
            <a:off x="884238" y="56642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0" name="Triangle isocèle 69"/>
          <p:cNvSpPr/>
          <p:nvPr/>
        </p:nvSpPr>
        <p:spPr>
          <a:xfrm>
            <a:off x="8101013" y="112395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1" name="Triangle isocèle 70"/>
          <p:cNvSpPr/>
          <p:nvPr/>
        </p:nvSpPr>
        <p:spPr>
          <a:xfrm>
            <a:off x="6588125" y="6083300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2" name="Triangle isocèle 71"/>
          <p:cNvSpPr/>
          <p:nvPr/>
        </p:nvSpPr>
        <p:spPr>
          <a:xfrm>
            <a:off x="2627313" y="60833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8255000" y="708025"/>
            <a:ext cx="541338" cy="52387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/>
        </p:nvSpPr>
        <p:spPr>
          <a:xfrm>
            <a:off x="20638" y="682625"/>
            <a:ext cx="9099550" cy="5680075"/>
          </a:xfrm>
          <a:custGeom>
            <a:avLst/>
            <a:gdLst>
              <a:gd name="connsiteX0" fmla="*/ 2471424 w 9098437"/>
              <a:gd name="connsiteY0" fmla="*/ 64508 h 5680254"/>
              <a:gd name="connsiteX1" fmla="*/ 1557024 w 9098437"/>
              <a:gd name="connsiteY1" fmla="*/ 249565 h 5680254"/>
              <a:gd name="connsiteX2" fmla="*/ 675281 w 9098437"/>
              <a:gd name="connsiteY2" fmla="*/ 587022 h 5680254"/>
              <a:gd name="connsiteX3" fmla="*/ 207195 w 9098437"/>
              <a:gd name="connsiteY3" fmla="*/ 1512308 h 5680254"/>
              <a:gd name="connsiteX4" fmla="*/ 366 w 9098437"/>
              <a:gd name="connsiteY4" fmla="*/ 2970993 h 5680254"/>
              <a:gd name="connsiteX5" fmla="*/ 250738 w 9098437"/>
              <a:gd name="connsiteY5" fmla="*/ 4397022 h 5680254"/>
              <a:gd name="connsiteX6" fmla="*/ 1393738 w 9098437"/>
              <a:gd name="connsiteY6" fmla="*/ 5529136 h 5680254"/>
              <a:gd name="connsiteX7" fmla="*/ 3146338 w 9098437"/>
              <a:gd name="connsiteY7" fmla="*/ 5637993 h 5680254"/>
              <a:gd name="connsiteX8" fmla="*/ 6901909 w 9098437"/>
              <a:gd name="connsiteY8" fmla="*/ 5637993 h 5680254"/>
              <a:gd name="connsiteX9" fmla="*/ 8371481 w 9098437"/>
              <a:gd name="connsiteY9" fmla="*/ 5126365 h 5680254"/>
              <a:gd name="connsiteX10" fmla="*/ 8926652 w 9098437"/>
              <a:gd name="connsiteY10" fmla="*/ 3885393 h 5680254"/>
              <a:gd name="connsiteX11" fmla="*/ 9079052 w 9098437"/>
              <a:gd name="connsiteY11" fmla="*/ 2775050 h 5680254"/>
              <a:gd name="connsiteX12" fmla="*/ 9013738 w 9098437"/>
              <a:gd name="connsiteY12" fmla="*/ 1621165 h 5680254"/>
              <a:gd name="connsiteX13" fmla="*/ 8338824 w 9098437"/>
              <a:gd name="connsiteY13" fmla="*/ 619679 h 5680254"/>
              <a:gd name="connsiteX14" fmla="*/ 6510024 w 9098437"/>
              <a:gd name="connsiteY14" fmla="*/ 42736 h 5680254"/>
              <a:gd name="connsiteX15" fmla="*/ 2645595 w 9098437"/>
              <a:gd name="connsiteY15" fmla="*/ 42736 h 5680254"/>
              <a:gd name="connsiteX16" fmla="*/ 2645595 w 9098437"/>
              <a:gd name="connsiteY16" fmla="*/ 42736 h 5680254"/>
              <a:gd name="connsiteX17" fmla="*/ 2645595 w 9098437"/>
              <a:gd name="connsiteY17" fmla="*/ 42736 h 568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8437" h="5680254">
                <a:moveTo>
                  <a:pt x="2471424" y="64508"/>
                </a:moveTo>
                <a:cubicBezTo>
                  <a:pt x="2163902" y="113493"/>
                  <a:pt x="1856381" y="162479"/>
                  <a:pt x="1557024" y="249565"/>
                </a:cubicBezTo>
                <a:cubicBezTo>
                  <a:pt x="1257667" y="336651"/>
                  <a:pt x="900252" y="376565"/>
                  <a:pt x="675281" y="587022"/>
                </a:cubicBezTo>
                <a:cubicBezTo>
                  <a:pt x="450310" y="797479"/>
                  <a:pt x="319681" y="1114980"/>
                  <a:pt x="207195" y="1512308"/>
                </a:cubicBezTo>
                <a:cubicBezTo>
                  <a:pt x="94709" y="1909636"/>
                  <a:pt x="-6891" y="2490207"/>
                  <a:pt x="366" y="2970993"/>
                </a:cubicBezTo>
                <a:cubicBezTo>
                  <a:pt x="7623" y="3451779"/>
                  <a:pt x="18509" y="3970665"/>
                  <a:pt x="250738" y="4397022"/>
                </a:cubicBezTo>
                <a:cubicBezTo>
                  <a:pt x="482967" y="4823379"/>
                  <a:pt x="911138" y="5322308"/>
                  <a:pt x="1393738" y="5529136"/>
                </a:cubicBezTo>
                <a:cubicBezTo>
                  <a:pt x="1876338" y="5735964"/>
                  <a:pt x="2228310" y="5619850"/>
                  <a:pt x="3146338" y="5637993"/>
                </a:cubicBezTo>
                <a:cubicBezTo>
                  <a:pt x="4064366" y="5656136"/>
                  <a:pt x="6031052" y="5723264"/>
                  <a:pt x="6901909" y="5637993"/>
                </a:cubicBezTo>
                <a:cubicBezTo>
                  <a:pt x="7772766" y="5552722"/>
                  <a:pt x="8034024" y="5418465"/>
                  <a:pt x="8371481" y="5126365"/>
                </a:cubicBezTo>
                <a:cubicBezTo>
                  <a:pt x="8708938" y="4834265"/>
                  <a:pt x="8808724" y="4277279"/>
                  <a:pt x="8926652" y="3885393"/>
                </a:cubicBezTo>
                <a:cubicBezTo>
                  <a:pt x="9044580" y="3493507"/>
                  <a:pt x="9064538" y="3152421"/>
                  <a:pt x="9079052" y="2775050"/>
                </a:cubicBezTo>
                <a:cubicBezTo>
                  <a:pt x="9093566" y="2397679"/>
                  <a:pt x="9137109" y="1980394"/>
                  <a:pt x="9013738" y="1621165"/>
                </a:cubicBezTo>
                <a:cubicBezTo>
                  <a:pt x="8890367" y="1261937"/>
                  <a:pt x="8756110" y="882750"/>
                  <a:pt x="8338824" y="619679"/>
                </a:cubicBezTo>
                <a:cubicBezTo>
                  <a:pt x="7921538" y="356608"/>
                  <a:pt x="7458895" y="138893"/>
                  <a:pt x="6510024" y="42736"/>
                </a:cubicBezTo>
                <a:cubicBezTo>
                  <a:pt x="5561153" y="-53421"/>
                  <a:pt x="2645595" y="42736"/>
                  <a:pt x="2645595" y="42736"/>
                </a:cubicBezTo>
                <a:lnTo>
                  <a:pt x="2645595" y="42736"/>
                </a:lnTo>
                <a:lnTo>
                  <a:pt x="2645595" y="42736"/>
                </a:lnTo>
              </a:path>
            </a:pathLst>
          </a:cu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79" name="Triangle isocèle 78"/>
          <p:cNvSpPr/>
          <p:nvPr/>
        </p:nvSpPr>
        <p:spPr>
          <a:xfrm>
            <a:off x="8975725" y="3306763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80" name="Triangle isocèle 79"/>
          <p:cNvSpPr/>
          <p:nvPr/>
        </p:nvSpPr>
        <p:spPr>
          <a:xfrm>
            <a:off x="8724900" y="183515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81" name="Triangle isocèle 80"/>
          <p:cNvSpPr/>
          <p:nvPr/>
        </p:nvSpPr>
        <p:spPr>
          <a:xfrm>
            <a:off x="8724900" y="478790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82" name="Triangle isocèle 81"/>
          <p:cNvSpPr/>
          <p:nvPr/>
        </p:nvSpPr>
        <p:spPr>
          <a:xfrm>
            <a:off x="271463" y="50038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415925" y="5880100"/>
            <a:ext cx="484188" cy="3111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endCxn id="64" idx="4"/>
          </p:cNvCxnSpPr>
          <p:nvPr/>
        </p:nvCxnSpPr>
        <p:spPr>
          <a:xfrm flipH="1" flipV="1">
            <a:off x="8328025" y="5799138"/>
            <a:ext cx="468313" cy="39211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80" name="ZoneTexte 27"/>
          <p:cNvSpPr txBox="1">
            <a:spLocks noChangeArrowheads="1"/>
          </p:cNvSpPr>
          <p:nvPr/>
        </p:nvSpPr>
        <p:spPr bwMode="auto">
          <a:xfrm rot="-2427744">
            <a:off x="8042275" y="706438"/>
            <a:ext cx="48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5m</a:t>
            </a:r>
          </a:p>
        </p:txBody>
      </p:sp>
      <p:sp>
        <p:nvSpPr>
          <p:cNvPr id="198681" name="ZoneTexte 82"/>
          <p:cNvSpPr txBox="1">
            <a:spLocks noChangeArrowheads="1"/>
          </p:cNvSpPr>
          <p:nvPr/>
        </p:nvSpPr>
        <p:spPr bwMode="auto">
          <a:xfrm rot="2696183">
            <a:off x="528638" y="698500"/>
            <a:ext cx="48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5m</a:t>
            </a:r>
          </a:p>
        </p:txBody>
      </p:sp>
      <p:sp>
        <p:nvSpPr>
          <p:cNvPr id="198682" name="ZoneTexte 83"/>
          <p:cNvSpPr txBox="1">
            <a:spLocks noChangeArrowheads="1"/>
          </p:cNvSpPr>
          <p:nvPr/>
        </p:nvSpPr>
        <p:spPr bwMode="auto">
          <a:xfrm rot="-2094698">
            <a:off x="347663" y="5681663"/>
            <a:ext cx="48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5m</a:t>
            </a:r>
          </a:p>
        </p:txBody>
      </p:sp>
      <p:sp>
        <p:nvSpPr>
          <p:cNvPr id="198683" name="ZoneTexte 84"/>
          <p:cNvSpPr txBox="1">
            <a:spLocks noChangeArrowheads="1"/>
          </p:cNvSpPr>
          <p:nvPr/>
        </p:nvSpPr>
        <p:spPr bwMode="auto">
          <a:xfrm rot="2654160">
            <a:off x="8388350" y="5667375"/>
            <a:ext cx="48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Calibri" pitchFamily="-72" charset="0"/>
                <a:ea typeface="Calibri" pitchFamily="-72" charset="0"/>
                <a:cs typeface="Calibri" pitchFamily="-72" charset="0"/>
              </a:rPr>
              <a:t>5m</a:t>
            </a:r>
          </a:p>
        </p:txBody>
      </p:sp>
      <p:sp>
        <p:nvSpPr>
          <p:cNvPr id="198684" name="ZoneTexte 29"/>
          <p:cNvSpPr txBox="1">
            <a:spLocks noChangeArrowheads="1"/>
          </p:cNvSpPr>
          <p:nvPr/>
        </p:nvSpPr>
        <p:spPr bwMode="auto">
          <a:xfrm>
            <a:off x="2393950" y="260350"/>
            <a:ext cx="129715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xx </a:t>
            </a:r>
            <a:r>
              <a:rPr lang="fr-FR" sz="16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16.5 </a:t>
            </a: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km/h</a:t>
            </a:r>
          </a:p>
          <a:p>
            <a:pPr>
              <a:lnSpc>
                <a:spcPts val="1400"/>
              </a:lnSpc>
            </a:pP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Xxx </a:t>
            </a:r>
          </a:p>
        </p:txBody>
      </p:sp>
      <p:sp>
        <p:nvSpPr>
          <p:cNvPr id="198685" name="ZoneTexte 85"/>
          <p:cNvSpPr txBox="1">
            <a:spLocks noChangeArrowheads="1"/>
          </p:cNvSpPr>
          <p:nvPr/>
        </p:nvSpPr>
        <p:spPr bwMode="auto">
          <a:xfrm>
            <a:off x="6497638" y="6362700"/>
            <a:ext cx="11461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fr-FR" sz="1600" b="1">
                <a:latin typeface="Calibri" pitchFamily="-72" charset="0"/>
                <a:ea typeface="Calibri" pitchFamily="-72" charset="0"/>
                <a:cs typeface="Calibri" pitchFamily="-72" charset="0"/>
              </a:rPr>
              <a:t>Xx 18 km/h</a:t>
            </a:r>
          </a:p>
          <a:p>
            <a:pPr>
              <a:lnSpc>
                <a:spcPts val="1400"/>
              </a:lnSpc>
            </a:pPr>
            <a:r>
              <a:rPr lang="fr-FR" sz="1600" b="1">
                <a:latin typeface="Calibri" pitchFamily="-72" charset="0"/>
                <a:ea typeface="Calibri" pitchFamily="-72" charset="0"/>
                <a:cs typeface="Calibri" pitchFamily="-72" charset="0"/>
              </a:rPr>
              <a:t>xxx</a:t>
            </a:r>
          </a:p>
        </p:txBody>
      </p:sp>
      <p:sp>
        <p:nvSpPr>
          <p:cNvPr id="198686" name="ZoneTexte 86"/>
          <p:cNvSpPr txBox="1">
            <a:spLocks noChangeArrowheads="1"/>
          </p:cNvSpPr>
          <p:nvPr/>
        </p:nvSpPr>
        <p:spPr bwMode="auto">
          <a:xfrm>
            <a:off x="6137275" y="260350"/>
            <a:ext cx="11287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fr-FR" sz="1600" b="1">
                <a:latin typeface="Calibri" pitchFamily="-72" charset="0"/>
                <a:ea typeface="Calibri" pitchFamily="-72" charset="0"/>
                <a:cs typeface="Calibri" pitchFamily="-72" charset="0"/>
              </a:rPr>
              <a:t>xx 17 km/h</a:t>
            </a:r>
          </a:p>
          <a:p>
            <a:pPr>
              <a:lnSpc>
                <a:spcPts val="1400"/>
              </a:lnSpc>
            </a:pPr>
            <a:r>
              <a:rPr lang="fr-FR" sz="1600" b="1">
                <a:latin typeface="Calibri" pitchFamily="-72" charset="0"/>
                <a:ea typeface="Calibri" pitchFamily="-72" charset="0"/>
                <a:cs typeface="Calibri" pitchFamily="-72" charset="0"/>
              </a:rPr>
              <a:t>xxx</a:t>
            </a:r>
          </a:p>
        </p:txBody>
      </p:sp>
      <p:sp>
        <p:nvSpPr>
          <p:cNvPr id="198687" name="ZoneTexte 87"/>
          <p:cNvSpPr txBox="1">
            <a:spLocks noChangeArrowheads="1"/>
          </p:cNvSpPr>
          <p:nvPr/>
        </p:nvSpPr>
        <p:spPr bwMode="auto">
          <a:xfrm>
            <a:off x="2482850" y="6362700"/>
            <a:ext cx="129715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xx </a:t>
            </a:r>
            <a:r>
              <a:rPr lang="fr-FR" sz="1600" b="1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17.5 </a:t>
            </a: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km/h</a:t>
            </a:r>
          </a:p>
          <a:p>
            <a:pPr>
              <a:lnSpc>
                <a:spcPts val="1400"/>
              </a:lnSpc>
            </a:pPr>
            <a:r>
              <a:rPr lang="fr-FR" sz="1600" b="1" dirty="0">
                <a:latin typeface="Calibri" pitchFamily="-72" charset="0"/>
                <a:ea typeface="Calibri" pitchFamily="-72" charset="0"/>
                <a:cs typeface="Calibri" pitchFamily="-72" charset="0"/>
              </a:rPr>
              <a:t>xxx</a:t>
            </a:r>
          </a:p>
        </p:txBody>
      </p:sp>
      <p:sp>
        <p:nvSpPr>
          <p:cNvPr id="41" name="ZoneTexte 40"/>
          <p:cNvSpPr txBox="1">
            <a:spLocks noChangeArrowheads="1"/>
          </p:cNvSpPr>
          <p:nvPr/>
        </p:nvSpPr>
        <p:spPr bwMode="auto">
          <a:xfrm>
            <a:off x="3130550" y="806450"/>
            <a:ext cx="4124325" cy="1196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Measure the length of the track</a:t>
            </a:r>
          </a:p>
          <a:p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Calculate the time for a lap or</a:t>
            </a:r>
            <a:b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half lap (nb software available)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1556792"/>
            <a:ext cx="5910262" cy="247332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MAXIMUM AEROBIC POWER</a:t>
            </a:r>
          </a:p>
          <a:p>
            <a:endParaRPr lang="fr-FR" sz="36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Throughout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season</a:t>
            </a:r>
            <a:endParaRPr lang="fr-FR" sz="28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Example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training </a:t>
            </a:r>
            <a:r>
              <a:rPr lang="fr-F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using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 MAS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ChangeArrowheads="1"/>
          </p:cNvSpPr>
          <p:nvPr/>
        </p:nvSpPr>
        <p:spPr bwMode="auto">
          <a:xfrm>
            <a:off x="238125" y="1628775"/>
            <a:ext cx="8640763" cy="34163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With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sprints of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equal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rest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, short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interval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training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can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be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1.5–2 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times as effective a mode of training as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continuous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exercise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 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There are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numerous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variations </a:t>
            </a:r>
            <a:r>
              <a:rPr lang="fr-FR" dirty="0" err="1" smtClean="0">
                <a:latin typeface="Calibri" pitchFamily="34" charset="0"/>
                <a:ea typeface="+mn-ea"/>
                <a:cs typeface="Calibri" pitchFamily="34" charset="0"/>
              </a:rPr>
              <a:t>thatcan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be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introduced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… </a:t>
            </a:r>
            <a:r>
              <a:rPr lang="fr-FR" dirty="0" err="1" smtClean="0">
                <a:latin typeface="Calibri" pitchFamily="34" charset="0"/>
                <a:ea typeface="+mn-ea"/>
                <a:cs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and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without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a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ball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Calibri" pitchFamily="34" charset="0"/>
              <a:ea typeface="+mn-ea"/>
              <a:cs typeface="Calibri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The variations of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intensity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, duration of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exercise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, duration of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recovery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period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and </a:t>
            </a:r>
            <a:r>
              <a:rPr lang="fr-FR" dirty="0">
                <a:latin typeface="Calibri" pitchFamily="34" charset="0"/>
                <a:cs typeface="Calibri" pitchFamily="34" charset="0"/>
              </a:rPr>
              <a:t>total </a:t>
            </a:r>
            <a:r>
              <a:rPr lang="fr-FR" dirty="0" err="1" smtClean="0">
                <a:latin typeface="Calibri" pitchFamily="34" charset="0"/>
                <a:ea typeface="+mn-ea"/>
                <a:cs typeface="Calibri" pitchFamily="34" charset="0"/>
              </a:rPr>
              <a:t>number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of </a:t>
            </a:r>
            <a:r>
              <a:rPr lang="fr-FR" dirty="0" err="1" smtClean="0">
                <a:latin typeface="Calibri" pitchFamily="34" charset="0"/>
                <a:ea typeface="+mn-ea"/>
                <a:cs typeface="Calibri" pitchFamily="34" charset="0"/>
              </a:rPr>
              <a:t>reps</a:t>
            </a:r>
            <a:r>
              <a:rPr lang="fr-FR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depend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on the fitness</a:t>
            </a:r>
            <a:br>
              <a:rPr lang="fr-FR" dirty="0">
                <a:latin typeface="Calibri" pitchFamily="34" charset="0"/>
                <a:ea typeface="+mn-ea"/>
                <a:cs typeface="Calibri" pitchFamily="34" charset="0"/>
              </a:rPr>
            </a:b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level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 of the </a:t>
            </a:r>
            <a:r>
              <a:rPr lang="fr-FR" dirty="0" err="1">
                <a:latin typeface="Calibri" pitchFamily="34" charset="0"/>
                <a:ea typeface="+mn-ea"/>
                <a:cs typeface="Calibri" pitchFamily="34" charset="0"/>
              </a:rPr>
              <a:t>players</a:t>
            </a:r>
            <a:r>
              <a:rPr lang="fr-FR" dirty="0"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</p:txBody>
      </p:sp>
      <p:sp>
        <p:nvSpPr>
          <p:cNvPr id="200706" name="ZoneTexte 2"/>
          <p:cNvSpPr txBox="1">
            <a:spLocks noChangeArrowheads="1"/>
          </p:cNvSpPr>
          <p:nvPr/>
        </p:nvSpPr>
        <p:spPr bwMode="auto">
          <a:xfrm>
            <a:off x="107950" y="417513"/>
            <a:ext cx="70483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sz="28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training: 15sec Sprint </a:t>
            </a:r>
            <a:r>
              <a:rPr lang="fr-FR" sz="28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– 15sec </a:t>
            </a:r>
            <a:r>
              <a:rPr lang="fr-FR" sz="28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endParaRPr lang="fr-FR" sz="2800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1184275" y="2747963"/>
            <a:ext cx="6926263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fr-F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  FROM DIRECT TESTING…</a:t>
            </a:r>
          </a:p>
          <a:p>
            <a:pPr algn="ctr" eaLnBrk="0" hangingPunct="0">
              <a:lnSpc>
                <a:spcPct val="150000"/>
              </a:lnSpc>
            </a:pPr>
            <a:r>
              <a:rPr lang="fr-F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TO TRAINING GROUND TESTS</a:t>
            </a:r>
          </a:p>
          <a:p>
            <a:pPr algn="ctr" eaLnBrk="0" hangingPunct="0">
              <a:lnSpc>
                <a:spcPct val="150000"/>
              </a:lnSpc>
            </a:pPr>
            <a:r>
              <a:rPr lang="fr-F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72" charset="0"/>
              </a:rPr>
              <a:t>ACCESSIBLE TO LARGER NUMBERS</a:t>
            </a:r>
          </a:p>
        </p:txBody>
      </p:sp>
      <p:sp>
        <p:nvSpPr>
          <p:cNvPr id="125954" name="Text Box 4"/>
          <p:cNvSpPr txBox="1">
            <a:spLocks noChangeArrowheads="1"/>
          </p:cNvSpPr>
          <p:nvPr/>
        </p:nvSpPr>
        <p:spPr bwMode="auto">
          <a:xfrm>
            <a:off x="3521868" y="974724"/>
            <a:ext cx="2251075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  <a:latin typeface="Bookman Old Style" pitchFamily="-72" charset="0"/>
              </a:rPr>
              <a:t>VALIDITY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6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75" y="549275"/>
            <a:ext cx="8928100" cy="618807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1-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Don’t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plan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this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type of training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any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earlier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than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two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or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three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weeks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back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into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pre-season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training (in the case of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three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training sessions a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week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)</a:t>
            </a:r>
          </a:p>
          <a:p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2- Start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with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short duration and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limited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above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max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intensity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(</a:t>
            </a:r>
            <a:r>
              <a:rPr lang="fr-FR" sz="2000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105–110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% of MAS)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time double the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time 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and </a:t>
            </a:r>
            <a:r>
              <a:rPr lang="fr-FR" sz="2000" dirty="0" err="1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with</a:t>
            </a:r>
            <a:r>
              <a:rPr lang="fr-FR" sz="2000" dirty="0" smtClean="0">
                <a:latin typeface="Calibri" pitchFamily="-72" charset="0"/>
                <a:ea typeface="Calibri" pitchFamily="-72" charset="0"/>
                <a:cs typeface="Calibri" pitchFamily="-72" charset="0"/>
              </a:rPr>
              <a:t> a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number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reps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giving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a total duration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equal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to or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slightly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more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than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ten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minutes. </a:t>
            </a:r>
          </a:p>
          <a:p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r>
              <a:rPr lang="fr-FR" sz="2000" i="1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Example</a:t>
            </a:r>
            <a:r>
              <a:rPr lang="fr-FR" sz="20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: [10 sec sprints at 110% of MAS: 20 sec </a:t>
            </a:r>
            <a:r>
              <a:rPr lang="fr-FR" sz="2000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sz="2000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] x 25</a:t>
            </a:r>
          </a:p>
          <a:p>
            <a:endParaRPr lang="fr-FR" sz="2000" dirty="0">
              <a:solidFill>
                <a:srgbClr val="FFFFFF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Then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progressively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volume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first of all:</a:t>
            </a:r>
            <a:endParaRPr lang="fr-FR" sz="2000" b="1" i="1" u="sng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</a:t>
            </a:r>
            <a:r>
              <a:rPr lang="fr-FR" sz="20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number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of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reps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from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25 to 30, 35, 35 and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then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40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</a:t>
            </a:r>
            <a:r>
              <a:rPr lang="fr-FR" sz="2000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duration of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sprint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from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10 seconds to 15</a:t>
            </a:r>
          </a:p>
          <a:p>
            <a:pPr>
              <a:buFontTx/>
              <a:buChar char="-"/>
            </a:pPr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Next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intensity</a:t>
            </a:r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buFontTx/>
              <a:buChar char="-"/>
            </a:pPr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- </a:t>
            </a:r>
            <a:r>
              <a:rPr lang="fr-FR" sz="2000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</a:t>
            </a:r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 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from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110 to 115, 120, 125 </a:t>
            </a:r>
            <a:r>
              <a:rPr lang="fr-FR" sz="2000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then</a:t>
            </a:r>
            <a:r>
              <a:rPr lang="fr-FR" sz="2000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130%</a:t>
            </a:r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-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Decrease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time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from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20 seconds to 15 </a:t>
            </a:r>
            <a:r>
              <a:rPr lang="fr-FR" sz="2000" dirty="0" err="1">
                <a:latin typeface="Calibri" pitchFamily="-72" charset="0"/>
                <a:ea typeface="Calibri" pitchFamily="-72" charset="0"/>
                <a:cs typeface="Calibri" pitchFamily="-72" charset="0"/>
              </a:rPr>
              <a:t>then</a:t>
            </a:r>
            <a:r>
              <a:rPr lang="fr-FR" sz="2000" dirty="0">
                <a:latin typeface="Calibri" pitchFamily="-72" charset="0"/>
                <a:ea typeface="Calibri" pitchFamily="-72" charset="0"/>
                <a:cs typeface="Calibri" pitchFamily="-72" charset="0"/>
              </a:rPr>
              <a:t> 10</a:t>
            </a:r>
            <a:endParaRPr lang="fr-FR" sz="2000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endParaRPr lang="fr-FR" sz="2000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"/>
          <p:cNvSpPr>
            <a:spLocks noChangeArrowheads="1"/>
          </p:cNvSpPr>
          <p:nvPr/>
        </p:nvSpPr>
        <p:spPr bwMode="auto">
          <a:xfrm>
            <a:off x="104775" y="0"/>
            <a:ext cx="89281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Putting in place one of these training sessions with a group of players of similar ability and fitness is easy: a football pitch is the ideal size</a:t>
            </a:r>
          </a:p>
          <a:p>
            <a:endParaRPr lang="fr-FR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104775" y="1379538"/>
            <a:ext cx="8928100" cy="559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1- 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Start by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evaluating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MAS of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your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players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(</a:t>
            </a:r>
            <a:r>
              <a:rPr lang="fr-FR" b="1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VAMEVAL or Léger-Boucher 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test)  </a:t>
            </a:r>
          </a:p>
          <a:p>
            <a:pPr>
              <a:lnSpc>
                <a:spcPts val="1500"/>
              </a:lnSpc>
            </a:pPr>
            <a:endParaRPr lang="fr-FR" b="1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2- Group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athletes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with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b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same</a:t>
            </a:r>
            <a:r>
              <a:rPr lang="fr-FR" b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together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(five or six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athletes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in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group).</a:t>
            </a:r>
          </a:p>
          <a:p>
            <a:pPr>
              <a:lnSpc>
                <a:spcPts val="2000"/>
              </a:lnSpc>
            </a:pP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3-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Calculate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distance to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covered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in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interval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, for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example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over </a:t>
            </a:r>
            <a:r>
              <a:rPr lang="fr-FR" b="1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 sec 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at 110% of MAS for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group. (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These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calculations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done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using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Excel: </a:t>
            </a:r>
            <a:r>
              <a:rPr lang="fr-FR" b="1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see</a:t>
            </a:r>
            <a:r>
              <a:rPr lang="fr-FR" b="1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example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fr-FR" b="1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lnSpc>
                <a:spcPts val="2000"/>
              </a:lnSpc>
            </a:pP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endParaRPr lang="fr-FR" b="1" dirty="0">
              <a:solidFill>
                <a:srgbClr val="FFFFFF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1"/>
          <p:cNvPicPr>
            <a:picLocks noChangeAspect="1" noChangeArrowheads="1"/>
          </p:cNvPicPr>
          <p:nvPr/>
        </p:nvPicPr>
        <p:blipFill rotWithShape="1">
          <a:blip r:embed="rId2"/>
          <a:srcRect l="1445" t="26667" r="55687" b="34072"/>
          <a:stretch/>
        </p:blipFill>
        <p:spPr bwMode="auto">
          <a:xfrm>
            <a:off x="220663" y="1196975"/>
            <a:ext cx="8647112" cy="4454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539750" y="1536700"/>
            <a:ext cx="84248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4- If the training session format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15 sec </a:t>
            </a:r>
            <a:r>
              <a:rPr lang="fr-FR" b="1" dirty="0" smtClean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sprints – 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 sec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recovery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blow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whistle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every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fifteen</a:t>
            </a:r>
            <a:r>
              <a:rPr lang="fr-FR" b="1" dirty="0">
                <a:solidFill>
                  <a:srgbClr val="FFFF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seconds.</a:t>
            </a:r>
          </a:p>
          <a:p>
            <a:endParaRPr lang="fr-FR" b="1" dirty="0">
              <a:solidFill>
                <a:srgbClr val="FFFF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b="1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FR" b="1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group must </a:t>
            </a:r>
            <a:r>
              <a:rPr lang="fr-FR" b="1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run</a:t>
            </a:r>
            <a:r>
              <a:rPr lang="fr-FR" b="1" dirty="0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 set distance in the 15 second </a:t>
            </a:r>
            <a:r>
              <a:rPr lang="fr-FR" b="1" dirty="0" err="1">
                <a:solidFill>
                  <a:srgbClr val="FFFFFF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period</a:t>
            </a:r>
            <a:endParaRPr lang="fr-FR" b="1" dirty="0">
              <a:solidFill>
                <a:srgbClr val="FFFFFF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endParaRPr lang="fr-FR" dirty="0">
              <a:latin typeface="Times New Roman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54"/>
          <p:cNvSpPr>
            <a:spLocks noChangeArrowheads="1"/>
          </p:cNvSpPr>
          <p:nvPr/>
        </p:nvSpPr>
        <p:spPr bwMode="auto">
          <a:xfrm>
            <a:off x="395288" y="1463675"/>
            <a:ext cx="8748712" cy="5060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26" name="Text Box 53"/>
          <p:cNvSpPr txBox="1">
            <a:spLocks noChangeArrowheads="1"/>
          </p:cNvSpPr>
          <p:nvPr/>
        </p:nvSpPr>
        <p:spPr bwMode="auto">
          <a:xfrm>
            <a:off x="1285875" y="1838325"/>
            <a:ext cx="1482725" cy="4398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 km/h</a:t>
            </a:r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15.5 km/h</a:t>
            </a:r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16.5 km/h</a:t>
            </a:r>
          </a:p>
          <a:p>
            <a:pPr eaLnBrk="0" hangingPunct="0"/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17 km/h</a:t>
            </a:r>
          </a:p>
          <a:p>
            <a:pPr eaLnBrk="0" hangingPunct="0"/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17.5 km/h</a:t>
            </a:r>
          </a:p>
          <a:p>
            <a:pPr eaLnBrk="0" hangingPunct="0"/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18km/h</a:t>
            </a:r>
          </a:p>
          <a:p>
            <a:pPr eaLnBrk="0" hangingPunct="0"/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18.5 km/h</a:t>
            </a:r>
          </a:p>
          <a:p>
            <a:pPr eaLnBrk="0" hangingPunct="0"/>
            <a:endParaRPr lang="fr-CA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19 km/h</a:t>
            </a:r>
          </a:p>
        </p:txBody>
      </p:sp>
      <p:sp>
        <p:nvSpPr>
          <p:cNvPr id="205827" name="AutoShape 52"/>
          <p:cNvSpPr>
            <a:spLocks noChangeArrowheads="1"/>
          </p:cNvSpPr>
          <p:nvPr/>
        </p:nvSpPr>
        <p:spPr bwMode="auto">
          <a:xfrm>
            <a:off x="2711450" y="227488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28" name="AutoShape 51"/>
          <p:cNvSpPr>
            <a:spLocks noChangeArrowheads="1"/>
          </p:cNvSpPr>
          <p:nvPr/>
        </p:nvSpPr>
        <p:spPr bwMode="auto">
          <a:xfrm>
            <a:off x="2713038" y="24368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29" name="AutoShape 50"/>
          <p:cNvSpPr>
            <a:spLocks noChangeArrowheads="1"/>
          </p:cNvSpPr>
          <p:nvPr/>
        </p:nvSpPr>
        <p:spPr bwMode="auto">
          <a:xfrm>
            <a:off x="2714625" y="276860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0" name="AutoShape 49"/>
          <p:cNvSpPr>
            <a:spLocks noChangeArrowheads="1"/>
          </p:cNvSpPr>
          <p:nvPr/>
        </p:nvSpPr>
        <p:spPr bwMode="auto">
          <a:xfrm>
            <a:off x="2716213" y="2930525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1" name="AutoShape 48"/>
          <p:cNvSpPr>
            <a:spLocks noChangeArrowheads="1"/>
          </p:cNvSpPr>
          <p:nvPr/>
        </p:nvSpPr>
        <p:spPr bwMode="auto">
          <a:xfrm>
            <a:off x="2716213" y="3246438"/>
            <a:ext cx="100012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2" name="AutoShape 47"/>
          <p:cNvSpPr>
            <a:spLocks noChangeArrowheads="1"/>
          </p:cNvSpPr>
          <p:nvPr/>
        </p:nvSpPr>
        <p:spPr bwMode="auto">
          <a:xfrm>
            <a:off x="2717800" y="3406775"/>
            <a:ext cx="100013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3" name="AutoShape 46"/>
          <p:cNvSpPr>
            <a:spLocks noChangeArrowheads="1"/>
          </p:cNvSpPr>
          <p:nvPr/>
        </p:nvSpPr>
        <p:spPr bwMode="auto">
          <a:xfrm>
            <a:off x="2711450" y="37449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4" name="AutoShape 45"/>
          <p:cNvSpPr>
            <a:spLocks noChangeArrowheads="1"/>
          </p:cNvSpPr>
          <p:nvPr/>
        </p:nvSpPr>
        <p:spPr bwMode="auto">
          <a:xfrm>
            <a:off x="2716213" y="39195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5" name="AutoShape 44"/>
          <p:cNvSpPr>
            <a:spLocks noChangeArrowheads="1"/>
          </p:cNvSpPr>
          <p:nvPr/>
        </p:nvSpPr>
        <p:spPr bwMode="auto">
          <a:xfrm>
            <a:off x="2716213" y="4268788"/>
            <a:ext cx="100012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6" name="AutoShape 43"/>
          <p:cNvSpPr>
            <a:spLocks noChangeArrowheads="1"/>
          </p:cNvSpPr>
          <p:nvPr/>
        </p:nvSpPr>
        <p:spPr bwMode="auto">
          <a:xfrm>
            <a:off x="2716213" y="4429125"/>
            <a:ext cx="100012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7" name="AutoShape 42"/>
          <p:cNvSpPr>
            <a:spLocks noChangeArrowheads="1"/>
          </p:cNvSpPr>
          <p:nvPr/>
        </p:nvSpPr>
        <p:spPr bwMode="auto">
          <a:xfrm>
            <a:off x="2711450" y="4779963"/>
            <a:ext cx="96838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8" name="AutoShape 41"/>
          <p:cNvSpPr>
            <a:spLocks noChangeArrowheads="1"/>
          </p:cNvSpPr>
          <p:nvPr/>
        </p:nvSpPr>
        <p:spPr bwMode="auto">
          <a:xfrm>
            <a:off x="2711450" y="4946650"/>
            <a:ext cx="96838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39" name="AutoShape 40"/>
          <p:cNvSpPr>
            <a:spLocks noChangeArrowheads="1"/>
          </p:cNvSpPr>
          <p:nvPr/>
        </p:nvSpPr>
        <p:spPr bwMode="auto">
          <a:xfrm>
            <a:off x="2716213" y="5237163"/>
            <a:ext cx="10477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0" name="AutoShape 39"/>
          <p:cNvSpPr>
            <a:spLocks noChangeArrowheads="1"/>
          </p:cNvSpPr>
          <p:nvPr/>
        </p:nvSpPr>
        <p:spPr bwMode="auto">
          <a:xfrm>
            <a:off x="2711450" y="5403850"/>
            <a:ext cx="10477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1" name="AutoShape 38"/>
          <p:cNvSpPr>
            <a:spLocks noChangeArrowheads="1"/>
          </p:cNvSpPr>
          <p:nvPr/>
        </p:nvSpPr>
        <p:spPr bwMode="auto">
          <a:xfrm>
            <a:off x="2711450" y="579755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2" name="AutoShape 37"/>
          <p:cNvSpPr>
            <a:spLocks noChangeArrowheads="1"/>
          </p:cNvSpPr>
          <p:nvPr/>
        </p:nvSpPr>
        <p:spPr bwMode="auto">
          <a:xfrm>
            <a:off x="2711450" y="5953125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3" name="AutoShape 36"/>
          <p:cNvSpPr>
            <a:spLocks noChangeArrowheads="1"/>
          </p:cNvSpPr>
          <p:nvPr/>
        </p:nvSpPr>
        <p:spPr bwMode="auto">
          <a:xfrm>
            <a:off x="4067175" y="227488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4" name="AutoShape 35"/>
          <p:cNvSpPr>
            <a:spLocks noChangeArrowheads="1"/>
          </p:cNvSpPr>
          <p:nvPr/>
        </p:nvSpPr>
        <p:spPr bwMode="auto">
          <a:xfrm>
            <a:off x="4076700" y="24368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5" name="AutoShape 34"/>
          <p:cNvSpPr>
            <a:spLocks noChangeArrowheads="1"/>
          </p:cNvSpPr>
          <p:nvPr/>
        </p:nvSpPr>
        <p:spPr bwMode="auto">
          <a:xfrm>
            <a:off x="4397375" y="27511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6" name="AutoShape 33"/>
          <p:cNvSpPr>
            <a:spLocks noChangeArrowheads="1"/>
          </p:cNvSpPr>
          <p:nvPr/>
        </p:nvSpPr>
        <p:spPr bwMode="auto">
          <a:xfrm>
            <a:off x="4408488" y="294005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7" name="AutoShape 32"/>
          <p:cNvSpPr>
            <a:spLocks noChangeArrowheads="1"/>
          </p:cNvSpPr>
          <p:nvPr/>
        </p:nvSpPr>
        <p:spPr bwMode="auto">
          <a:xfrm>
            <a:off x="4835525" y="3228975"/>
            <a:ext cx="100013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8" name="AutoShape 31"/>
          <p:cNvSpPr>
            <a:spLocks noChangeArrowheads="1"/>
          </p:cNvSpPr>
          <p:nvPr/>
        </p:nvSpPr>
        <p:spPr bwMode="auto">
          <a:xfrm>
            <a:off x="4846638" y="3444875"/>
            <a:ext cx="100012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49" name="AutoShape 30"/>
          <p:cNvSpPr>
            <a:spLocks noChangeArrowheads="1"/>
          </p:cNvSpPr>
          <p:nvPr/>
        </p:nvSpPr>
        <p:spPr bwMode="auto">
          <a:xfrm>
            <a:off x="5213350" y="37417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0" name="AutoShape 29"/>
          <p:cNvSpPr>
            <a:spLocks noChangeArrowheads="1"/>
          </p:cNvSpPr>
          <p:nvPr/>
        </p:nvSpPr>
        <p:spPr bwMode="auto">
          <a:xfrm>
            <a:off x="5222875" y="39481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1" name="AutoShape 28"/>
          <p:cNvSpPr>
            <a:spLocks noChangeArrowheads="1"/>
          </p:cNvSpPr>
          <p:nvPr/>
        </p:nvSpPr>
        <p:spPr bwMode="auto">
          <a:xfrm>
            <a:off x="5749925" y="4221163"/>
            <a:ext cx="984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2" name="AutoShape 27"/>
          <p:cNvSpPr>
            <a:spLocks noChangeArrowheads="1"/>
          </p:cNvSpPr>
          <p:nvPr/>
        </p:nvSpPr>
        <p:spPr bwMode="auto">
          <a:xfrm>
            <a:off x="5768975" y="4410075"/>
            <a:ext cx="984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3" name="AutoShape 26"/>
          <p:cNvSpPr>
            <a:spLocks noChangeArrowheads="1"/>
          </p:cNvSpPr>
          <p:nvPr/>
        </p:nvSpPr>
        <p:spPr bwMode="auto">
          <a:xfrm>
            <a:off x="6481763" y="4797425"/>
            <a:ext cx="95250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4" name="AutoShape 25"/>
          <p:cNvSpPr>
            <a:spLocks noChangeArrowheads="1"/>
          </p:cNvSpPr>
          <p:nvPr/>
        </p:nvSpPr>
        <p:spPr bwMode="auto">
          <a:xfrm>
            <a:off x="6492875" y="4976813"/>
            <a:ext cx="95250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5" name="AutoShape 24"/>
          <p:cNvSpPr>
            <a:spLocks noChangeArrowheads="1"/>
          </p:cNvSpPr>
          <p:nvPr/>
        </p:nvSpPr>
        <p:spPr bwMode="auto">
          <a:xfrm>
            <a:off x="7053263" y="5211763"/>
            <a:ext cx="103187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6" name="AutoShape 23"/>
          <p:cNvSpPr>
            <a:spLocks noChangeArrowheads="1"/>
          </p:cNvSpPr>
          <p:nvPr/>
        </p:nvSpPr>
        <p:spPr bwMode="auto">
          <a:xfrm>
            <a:off x="7061200" y="5448300"/>
            <a:ext cx="103188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7" name="AutoShape 22"/>
          <p:cNvSpPr>
            <a:spLocks noChangeArrowheads="1"/>
          </p:cNvSpPr>
          <p:nvPr/>
        </p:nvSpPr>
        <p:spPr bwMode="auto">
          <a:xfrm>
            <a:off x="7577138" y="57610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05858" name="AutoShape 21"/>
          <p:cNvSpPr>
            <a:spLocks noChangeArrowheads="1"/>
          </p:cNvSpPr>
          <p:nvPr/>
        </p:nvSpPr>
        <p:spPr bwMode="auto">
          <a:xfrm>
            <a:off x="7594600" y="59166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cxnSp>
        <p:nvCxnSpPr>
          <p:cNvPr id="131108" name="AutoShape 20"/>
          <p:cNvCxnSpPr>
            <a:cxnSpLocks noChangeShapeType="1"/>
          </p:cNvCxnSpPr>
          <p:nvPr/>
        </p:nvCxnSpPr>
        <p:spPr bwMode="auto">
          <a:xfrm>
            <a:off x="2806700" y="2436813"/>
            <a:ext cx="12763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</p:spPr>
      </p:cxnSp>
      <p:cxnSp>
        <p:nvCxnSpPr>
          <p:cNvPr id="131109" name="AutoShape 19"/>
          <p:cNvCxnSpPr>
            <a:cxnSpLocks noChangeShapeType="1"/>
          </p:cNvCxnSpPr>
          <p:nvPr/>
        </p:nvCxnSpPr>
        <p:spPr bwMode="auto">
          <a:xfrm>
            <a:off x="2806700" y="2930525"/>
            <a:ext cx="163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</p:spPr>
      </p:cxnSp>
      <p:cxnSp>
        <p:nvCxnSpPr>
          <p:cNvPr id="131110" name="AutoShape 17"/>
          <p:cNvCxnSpPr>
            <a:cxnSpLocks noChangeShapeType="1"/>
          </p:cNvCxnSpPr>
          <p:nvPr/>
        </p:nvCxnSpPr>
        <p:spPr bwMode="auto">
          <a:xfrm>
            <a:off x="2806700" y="3919538"/>
            <a:ext cx="2471738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</p:spPr>
      </p:cxnSp>
      <p:sp>
        <p:nvSpPr>
          <p:cNvPr id="205862" name="Text Box 12"/>
          <p:cNvSpPr txBox="1">
            <a:spLocks noChangeArrowheads="1"/>
          </p:cNvSpPr>
          <p:nvPr/>
        </p:nvSpPr>
        <p:spPr bwMode="auto">
          <a:xfrm>
            <a:off x="3222625" y="5649913"/>
            <a:ext cx="6985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95 m</a:t>
            </a:r>
          </a:p>
        </p:txBody>
      </p:sp>
      <p:sp>
        <p:nvSpPr>
          <p:cNvPr id="205863" name="Text Box 11"/>
          <p:cNvSpPr txBox="1">
            <a:spLocks noChangeArrowheads="1"/>
          </p:cNvSpPr>
          <p:nvPr/>
        </p:nvSpPr>
        <p:spPr bwMode="auto">
          <a:xfrm>
            <a:off x="3224213" y="5084763"/>
            <a:ext cx="7254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92.5m </a:t>
            </a:r>
          </a:p>
        </p:txBody>
      </p:sp>
      <p:sp>
        <p:nvSpPr>
          <p:cNvPr id="205864" name="Text Box 10"/>
          <p:cNvSpPr txBox="1">
            <a:spLocks noChangeArrowheads="1"/>
          </p:cNvSpPr>
          <p:nvPr/>
        </p:nvSpPr>
        <p:spPr bwMode="auto">
          <a:xfrm>
            <a:off x="3249613" y="4652963"/>
            <a:ext cx="8175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90 m </a:t>
            </a:r>
          </a:p>
        </p:txBody>
      </p:sp>
      <p:sp>
        <p:nvSpPr>
          <p:cNvPr id="205865" name="Text Box 9"/>
          <p:cNvSpPr txBox="1">
            <a:spLocks noChangeArrowheads="1"/>
          </p:cNvSpPr>
          <p:nvPr/>
        </p:nvSpPr>
        <p:spPr bwMode="auto">
          <a:xfrm>
            <a:off x="3249613" y="4124325"/>
            <a:ext cx="83343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87.5 m</a:t>
            </a:r>
          </a:p>
        </p:txBody>
      </p:sp>
      <p:sp>
        <p:nvSpPr>
          <p:cNvPr id="205866" name="Text Box 8"/>
          <p:cNvSpPr txBox="1">
            <a:spLocks noChangeArrowheads="1"/>
          </p:cNvSpPr>
          <p:nvPr/>
        </p:nvSpPr>
        <p:spPr bwMode="auto">
          <a:xfrm>
            <a:off x="1258888" y="1462088"/>
            <a:ext cx="10858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MAS</a:t>
            </a:r>
            <a:b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Groups</a:t>
            </a:r>
          </a:p>
        </p:txBody>
      </p:sp>
      <p:sp>
        <p:nvSpPr>
          <p:cNvPr id="205867" name="Text Box 6"/>
          <p:cNvSpPr txBox="1">
            <a:spLocks noChangeArrowheads="1"/>
          </p:cNvSpPr>
          <p:nvPr/>
        </p:nvSpPr>
        <p:spPr bwMode="auto">
          <a:xfrm>
            <a:off x="2447925" y="1595438"/>
            <a:ext cx="65881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Distances for </a:t>
            </a:r>
            <a:r>
              <a:rPr lang="fr-CA" sz="1600" b="1" dirty="0" err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each</a:t>
            </a:r>
            <a:r>
              <a:rPr lang="fr-CA" sz="1600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group at 120% of MAS (</a:t>
            </a:r>
            <a:r>
              <a:rPr lang="fr-CA" sz="1600" b="1" dirty="0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15–15</a:t>
            </a:r>
            <a:r>
              <a:rPr lang="fr-CA" sz="1600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)</a:t>
            </a:r>
          </a:p>
        </p:txBody>
      </p:sp>
      <p:sp>
        <p:nvSpPr>
          <p:cNvPr id="205868" name="Text Box 4"/>
          <p:cNvSpPr txBox="1">
            <a:spLocks noChangeArrowheads="1"/>
          </p:cNvSpPr>
          <p:nvPr/>
        </p:nvSpPr>
        <p:spPr bwMode="auto">
          <a:xfrm>
            <a:off x="3251200" y="2147888"/>
            <a:ext cx="6985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75 m</a:t>
            </a:r>
          </a:p>
        </p:txBody>
      </p:sp>
      <p:sp>
        <p:nvSpPr>
          <p:cNvPr id="205869" name="Text Box 3"/>
          <p:cNvSpPr txBox="1">
            <a:spLocks noChangeArrowheads="1"/>
          </p:cNvSpPr>
          <p:nvPr/>
        </p:nvSpPr>
        <p:spPr bwMode="auto">
          <a:xfrm>
            <a:off x="3252788" y="2636838"/>
            <a:ext cx="8143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77.5 m</a:t>
            </a:r>
          </a:p>
        </p:txBody>
      </p:sp>
      <p:sp>
        <p:nvSpPr>
          <p:cNvPr id="205870" name="Text Box 2"/>
          <p:cNvSpPr txBox="1">
            <a:spLocks noChangeArrowheads="1"/>
          </p:cNvSpPr>
          <p:nvPr/>
        </p:nvSpPr>
        <p:spPr bwMode="auto">
          <a:xfrm>
            <a:off x="3252788" y="3141663"/>
            <a:ext cx="8143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82.5 m</a:t>
            </a:r>
          </a:p>
        </p:txBody>
      </p:sp>
      <p:sp>
        <p:nvSpPr>
          <p:cNvPr id="205871" name="Text Box 1"/>
          <p:cNvSpPr txBox="1">
            <a:spLocks noChangeArrowheads="1"/>
          </p:cNvSpPr>
          <p:nvPr/>
        </p:nvSpPr>
        <p:spPr bwMode="auto">
          <a:xfrm>
            <a:off x="3222625" y="3597275"/>
            <a:ext cx="9271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CA" sz="1600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85 m 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ea typeface="+mn-ea"/>
              <a:cs typeface="+mn-cs"/>
            </a:endParaRPr>
          </a:p>
        </p:txBody>
      </p:sp>
      <p:sp>
        <p:nvSpPr>
          <p:cNvPr id="57" name="Rectangle 67"/>
          <p:cNvSpPr>
            <a:spLocks noChangeArrowheads="1"/>
          </p:cNvSpPr>
          <p:nvPr/>
        </p:nvSpPr>
        <p:spPr bwMode="auto">
          <a:xfrm>
            <a:off x="0" y="28575"/>
            <a:ext cx="9036050" cy="1311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Short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interval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training </a:t>
            </a:r>
            <a:r>
              <a:rPr lang="fr-FR" sz="2000" i="1" dirty="0" smtClean="0">
                <a:latin typeface="Calibri" pitchFamily="-72" charset="0"/>
                <a:cs typeface="Times New Roman" pitchFamily="-72" charset="0"/>
              </a:rPr>
              <a:t>session: 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15 second </a:t>
            </a:r>
            <a:r>
              <a:rPr lang="fr-FR" sz="2000" i="1" dirty="0" smtClean="0">
                <a:latin typeface="Calibri" pitchFamily="-72" charset="0"/>
                <a:cs typeface="Times New Roman" pitchFamily="-72" charset="0"/>
              </a:rPr>
              <a:t>sprints – 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15 second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recovery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at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each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end.</a:t>
            </a:r>
          </a:p>
          <a:p>
            <a:pPr eaLnBrk="0" hangingPunct="0"/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The footballers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should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be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divided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into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groups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according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to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their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MAS. Use of a distance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measurer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</a:t>
            </a:r>
            <a:r>
              <a:rPr lang="fr-FR" sz="2000" i="1" dirty="0" err="1">
                <a:latin typeface="Calibri" pitchFamily="-72" charset="0"/>
                <a:cs typeface="Times New Roman" pitchFamily="-72" charset="0"/>
              </a:rPr>
              <a:t>can</a:t>
            </a:r>
            <a:r>
              <a:rPr lang="fr-FR" sz="2000" i="1" dirty="0">
                <a:latin typeface="Calibri" pitchFamily="-72" charset="0"/>
                <a:cs typeface="Times New Roman" pitchFamily="-72" charset="0"/>
              </a:rPr>
              <a:t> help mark out the </a:t>
            </a:r>
            <a:r>
              <a:rPr lang="fr-FR" sz="2000" i="1" dirty="0" err="1" smtClean="0">
                <a:latin typeface="Calibri" pitchFamily="-72" charset="0"/>
                <a:cs typeface="Times New Roman" pitchFamily="-72" charset="0"/>
              </a:rPr>
              <a:t>length</a:t>
            </a:r>
            <a:r>
              <a:rPr lang="fr-FR" sz="2000" i="1" dirty="0" smtClean="0">
                <a:latin typeface="Calibri" pitchFamily="-72" charset="0"/>
                <a:cs typeface="Times New Roman" pitchFamily="-72" charset="0"/>
              </a:rPr>
              <a:t> of </a:t>
            </a:r>
            <a:r>
              <a:rPr lang="fr-FR" sz="2000" i="1" dirty="0" err="1" smtClean="0">
                <a:latin typeface="Calibri" pitchFamily="-72" charset="0"/>
                <a:cs typeface="Times New Roman" pitchFamily="-72" charset="0"/>
              </a:rPr>
              <a:t>each</a:t>
            </a:r>
            <a:r>
              <a:rPr lang="fr-FR" sz="2000" i="1" dirty="0" smtClean="0">
                <a:latin typeface="Calibri" pitchFamily="-72" charset="0"/>
                <a:cs typeface="Times New Roman" pitchFamily="-72" charset="0"/>
              </a:rPr>
              <a:t> </a:t>
            </a:r>
            <a:r>
              <a:rPr lang="fr-FR" sz="2000" i="1" dirty="0" err="1" smtClean="0">
                <a:latin typeface="Calibri" pitchFamily="-72" charset="0"/>
                <a:cs typeface="Times New Roman" pitchFamily="-72" charset="0"/>
              </a:rPr>
              <a:t>interval</a:t>
            </a:r>
            <a:r>
              <a:rPr lang="fr-FR" sz="2000" i="1" dirty="0" smtClean="0">
                <a:latin typeface="Calibri" pitchFamily="-72" charset="0"/>
                <a:cs typeface="Times New Roman" pitchFamily="-72" charset="0"/>
              </a:rPr>
              <a:t>.</a:t>
            </a:r>
            <a:endParaRPr lang="fr-FR" sz="2000" i="1" dirty="0">
              <a:latin typeface="Calibri" pitchFamily="-72" charset="0"/>
              <a:cs typeface="Times New Roman" pitchFamily="-72" charset="0"/>
            </a:endParaRPr>
          </a:p>
          <a:p>
            <a:pPr eaLnBrk="0" hangingPunct="0"/>
            <a:endParaRPr lang="fr-FR" sz="2000" dirty="0">
              <a:latin typeface="Times New Roman" pitchFamily="-72" charset="0"/>
            </a:endParaRPr>
          </a:p>
        </p:txBody>
      </p:sp>
      <p:cxnSp>
        <p:nvCxnSpPr>
          <p:cNvPr id="59" name="Connecteur droit avec flèche 58"/>
          <p:cNvCxnSpPr>
            <a:endCxn id="205858" idx="0"/>
          </p:cNvCxnSpPr>
          <p:nvPr/>
        </p:nvCxnSpPr>
        <p:spPr>
          <a:xfrm flipV="1">
            <a:off x="2825750" y="5916613"/>
            <a:ext cx="4805363" cy="36512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2806700" y="5403850"/>
            <a:ext cx="4305300" cy="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2784475" y="4941888"/>
            <a:ext cx="3803650" cy="33337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205836" idx="0"/>
            <a:endCxn id="205852" idx="0"/>
          </p:cNvCxnSpPr>
          <p:nvPr/>
        </p:nvCxnSpPr>
        <p:spPr>
          <a:xfrm flipV="1">
            <a:off x="2767013" y="4410075"/>
            <a:ext cx="3051175" cy="1905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205832" idx="0"/>
          </p:cNvCxnSpPr>
          <p:nvPr/>
        </p:nvCxnSpPr>
        <p:spPr>
          <a:xfrm>
            <a:off x="2768600" y="3406775"/>
            <a:ext cx="2128838" cy="1905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1285875" y="2060575"/>
            <a:ext cx="7246938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2411413" y="1598613"/>
            <a:ext cx="73025" cy="4854575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3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188" y="1916113"/>
            <a:ext cx="8040534" cy="3970318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EXAMPLES OF INTERVAL TRAINING SESSIONS FOR DEVELOPING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- MAXIMUM AEROBIC POWER AND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alibri" pitchFamily="-72" charset="0"/>
                <a:ea typeface="Calibri" pitchFamily="-72" charset="0"/>
                <a:cs typeface="Calibri" pitchFamily="-72" charset="0"/>
              </a:rPr>
              <a:t>- SPECIFIC ENDURANCE FOR FOOTBALL</a:t>
            </a:r>
          </a:p>
          <a:p>
            <a:pPr>
              <a:lnSpc>
                <a:spcPct val="150000"/>
              </a:lnSpc>
            </a:pPr>
            <a:endParaRPr lang="fr-FR" dirty="0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lnSpc>
                <a:spcPct val="150000"/>
              </a:lnSpc>
            </a:pP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These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sessions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can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also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done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with</a:t>
            </a:r>
            <a:r>
              <a:rPr lang="fr-FR" i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 </a:t>
            </a:r>
            <a:r>
              <a:rPr lang="fr-FR" i="1" dirty="0" err="1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ball</a:t>
            </a:r>
            <a:r>
              <a:rPr lang="fr-FR" i="1" dirty="0" smtClean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which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increases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their</a:t>
            </a:r>
            <a:r>
              <a:rPr lang="fr-FR" i="1" dirty="0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intensity</a:t>
            </a:r>
            <a:endParaRPr lang="fr-FR" i="1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pPr>
              <a:lnSpc>
                <a:spcPct val="150000"/>
              </a:lnSpc>
            </a:pPr>
            <a:endParaRPr lang="fr-FR" i="1" dirty="0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ChangeArrowheads="1"/>
          </p:cNvSpPr>
          <p:nvPr/>
        </p:nvSpPr>
        <p:spPr bwMode="auto">
          <a:xfrm>
            <a:off x="250825" y="188913"/>
            <a:ext cx="8713788" cy="62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Increase the number of reps and then increase intensity and decrease recovery time:</a:t>
            </a:r>
          </a:p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Example 1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[10 sec sprints at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110% of MAS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20 sec recovery] x 25</a:t>
            </a:r>
          </a:p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Example 2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[10 sec sprints at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110% of MAS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20 sec recovery] x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30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(sets of 2 x 15 or 10 +20 or 30) then 40 reps</a:t>
            </a:r>
            <a:endParaRPr lang="fr-FR" b="1" i="1" u="sng">
              <a:solidFill>
                <a:schemeClr val="bg1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Example 3: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 [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 sec sprints at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110% of MAS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20 sec recovery] x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30</a:t>
            </a:r>
            <a:endParaRPr lang="fr-FR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(sets of 2 x 15 or 10 +20 or 30) then 40 reps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</a:p>
          <a:p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 </a:t>
            </a:r>
          </a:p>
          <a:p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Example 4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[15 sec sprints at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115% (then 120, 125, 130) of MAS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20 sec recovery] x 40</a:t>
            </a:r>
          </a:p>
          <a:p>
            <a:endParaRPr lang="fr-FR"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i="1">
                <a:latin typeface="Calibri" pitchFamily="-72" charset="0"/>
                <a:ea typeface="Calibri" pitchFamily="-72" charset="0"/>
                <a:cs typeface="Calibri" pitchFamily="-72" charset="0"/>
              </a:rPr>
              <a:t>Example 5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: [15 sec sprints at 115% (then 120, 125) of MAS: </a:t>
            </a:r>
            <a:r>
              <a:rPr lang="fr-FR">
                <a:solidFill>
                  <a:schemeClr val="bg1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15 sec then 10 sec recovery</a:t>
            </a:r>
            <a:r>
              <a:rPr lang="fr-FR">
                <a:latin typeface="Calibri" pitchFamily="-72" charset="0"/>
                <a:ea typeface="Calibri" pitchFamily="-72" charset="0"/>
                <a:cs typeface="Calibri" pitchFamily="-72" charset="0"/>
              </a:rPr>
              <a:t>] x 40</a:t>
            </a:r>
          </a:p>
          <a:p>
            <a:endParaRPr lang="fr-FR" sz="1800"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8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80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80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0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72345" y="2626926"/>
            <a:ext cx="37993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SOME FINAL 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  <a:ea typeface="Calibri" pitchFamily="-72" charset="0"/>
                <a:cs typeface="Calibri" pitchFamily="-72" charset="0"/>
              </a:rPr>
              <a:t>THOUGHTS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460375" y="765175"/>
            <a:ext cx="820896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arenR"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ATHLETIC-TYPE PHYSICAL PREPARATION</a:t>
            </a:r>
            <a:endParaRPr lang="fr-F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athlete-player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.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Aimed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at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players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who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can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train more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than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three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times a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week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(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professional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clubs)</a:t>
            </a:r>
          </a:p>
          <a:p>
            <a:pPr marL="457200" indent="-457200">
              <a:lnSpc>
                <a:spcPct val="150000"/>
              </a:lnSpc>
            </a:pPr>
            <a:endParaRPr lang="fr-F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younger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the footballer, the more 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use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should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be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made of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game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-situation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methods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(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contextualised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physical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preparation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4×4, 5×5, 6×6) and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then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integrated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methods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become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priority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.</a:t>
            </a:r>
          </a:p>
          <a:p>
            <a:pPr marL="457200" indent="-457200">
              <a:lnSpc>
                <a:spcPct val="150000"/>
              </a:lnSpc>
            </a:pP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However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the VAMEVAL 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or Léger-Boucher test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can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help to test VO2max at the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beginning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and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throughout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 the </a:t>
            </a:r>
            <a:r>
              <a:rPr lang="fr-FR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season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-72" charset="0"/>
              </a:rPr>
              <a:t>.</a:t>
            </a:r>
            <a:endParaRPr lang="fr-F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</a:endParaRPr>
          </a:p>
          <a:p>
            <a:pPr marL="457200" indent="-457200">
              <a:lnSpc>
                <a:spcPct val="150000"/>
              </a:lnSpc>
            </a:pPr>
            <a:endParaRPr lang="fr-F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 descr="photo4"/>
          <p:cNvPicPr>
            <a:picLocks noChangeAspect="1" noChangeArrowheads="1"/>
          </p:cNvPicPr>
          <p:nvPr/>
        </p:nvPicPr>
        <p:blipFill>
          <a:blip r:embed="rId2"/>
          <a:srcRect l="2484" t="2092" r="2501" b="2544"/>
          <a:stretch>
            <a:fillRect/>
          </a:stretch>
        </p:blipFill>
        <p:spPr bwMode="auto">
          <a:xfrm>
            <a:off x="1588" y="842963"/>
            <a:ext cx="9142412" cy="6015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468313" y="188913"/>
            <a:ext cx="3671887" cy="1944687"/>
          </a:xfrm>
          <a:prstGeom prst="wedgeEllipseCallout">
            <a:avLst>
              <a:gd name="adj1" fmla="val 57241"/>
              <a:gd name="adj2" fmla="val 52736"/>
            </a:avLst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b="1" dirty="0" err="1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Now</a:t>
            </a:r>
            <a:r>
              <a:rPr lang="fr-FR" b="1" dirty="0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you</a:t>
            </a:r>
            <a:r>
              <a:rPr lang="fr-FR" b="1" dirty="0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know </a:t>
            </a:r>
            <a:r>
              <a:rPr lang="fr-FR" b="1" dirty="0" err="1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why</a:t>
            </a:r>
            <a:r>
              <a:rPr lang="fr-FR" b="1" dirty="0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I </a:t>
            </a:r>
            <a:r>
              <a:rPr lang="fr-FR" b="1" dirty="0" err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prefer</a:t>
            </a: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the</a:t>
            </a:r>
            <a:b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VAMEVAL test</a:t>
            </a: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!</a:t>
            </a: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685800" y="3276600"/>
            <a:ext cx="3671888" cy="1944688"/>
          </a:xfrm>
          <a:prstGeom prst="wedgeEllipseCallout">
            <a:avLst>
              <a:gd name="adj1" fmla="val 55449"/>
              <a:gd name="adj2" fmla="val -98162"/>
            </a:avLst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b="1" dirty="0" err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Thank</a:t>
            </a: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you</a:t>
            </a: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 </a:t>
            </a:r>
            <a:b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dirty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for </a:t>
            </a:r>
            <a:r>
              <a:rPr lang="fr-FR" b="1" dirty="0" err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your</a:t>
            </a:r>
            <a:r>
              <a:rPr lang="fr-FR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/>
            </a:r>
            <a:br>
              <a:rPr lang="fr-FR" b="1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</a:br>
            <a:r>
              <a:rPr lang="fr-FR" b="1" smtClean="0">
                <a:solidFill>
                  <a:srgbClr val="000000"/>
                </a:solidFill>
                <a:latin typeface="Calibri" pitchFamily="-72" charset="0"/>
                <a:ea typeface="Calibri" pitchFamily="-72" charset="0"/>
                <a:cs typeface="Calibri" pitchFamily="-72" charset="0"/>
              </a:rPr>
              <a:t>attention!</a:t>
            </a:r>
            <a:endParaRPr lang="fr-FR" b="1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allAtOnce" animBg="1"/>
      <p:bldP spid="2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2997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0915" name="AutoShape 3"/>
          <p:cNvSpPr>
            <a:spLocks noChangeArrowheads="1"/>
          </p:cNvSpPr>
          <p:nvPr/>
        </p:nvSpPr>
        <p:spPr bwMode="auto">
          <a:xfrm>
            <a:off x="3352800" y="3581400"/>
            <a:ext cx="1066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Times New Roman" pitchFamily="-72" charset="0"/>
            </a:endParaRPr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3810000" y="1143000"/>
            <a:ext cx="490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/>
              <a:t>FROM THE LAB…TO THE PITCH</a:t>
            </a:r>
            <a:endParaRPr lang="fr-FR" sz="1800"/>
          </a:p>
        </p:txBody>
      </p:sp>
      <p:graphicFrame>
        <p:nvGraphicFramePr>
          <p:cNvPr id="550917" name="Object 20"/>
          <p:cNvGraphicFramePr>
            <a:graphicFrameLocks noChangeAspect="1"/>
          </p:cNvGraphicFramePr>
          <p:nvPr/>
        </p:nvGraphicFramePr>
        <p:xfrm>
          <a:off x="4419600" y="2133600"/>
          <a:ext cx="4343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icture Publisher Image" r:id="rId4" imgW="8001000" imgH="5334000" progId="">
                  <p:embed/>
                </p:oleObj>
              </mc:Choice>
              <mc:Fallback>
                <p:oleObj name="Picture Publisher Image" r:id="rId4" imgW="8001000" imgH="53340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4343400" cy="2895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5105400" y="5181600"/>
            <a:ext cx="31242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800" b="1"/>
              <a:t>MEASURING AEROBIC </a:t>
            </a:r>
          </a:p>
          <a:p>
            <a:pPr algn="ctr" eaLnBrk="0" hangingPunct="0"/>
            <a:r>
              <a:rPr lang="fr-FR" sz="1800" b="1"/>
              <a:t> RUNNING SPEED ON THE PITCH</a:t>
            </a:r>
            <a:endParaRPr lang="fr-FR" sz="1800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381000" y="5791200"/>
            <a:ext cx="38893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800" b="1"/>
              <a:t>DIRECTLY MEASURING VO2 MAX</a:t>
            </a:r>
          </a:p>
          <a:p>
            <a:pPr eaLnBrk="0" hangingPunct="0"/>
            <a:r>
              <a:rPr lang="fr-FR" sz="1800" b="1"/>
              <a:t>ON THE TREADMILL</a:t>
            </a:r>
            <a:endParaRPr lang="fr-FR" sz="1800"/>
          </a:p>
        </p:txBody>
      </p:sp>
      <p:sp>
        <p:nvSpPr>
          <p:cNvPr id="2" name="ZoneTexte 1"/>
          <p:cNvSpPr txBox="1"/>
          <p:nvPr/>
        </p:nvSpPr>
        <p:spPr>
          <a:xfrm>
            <a:off x="3059113" y="139700"/>
            <a:ext cx="2925762" cy="579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RUNNING TESTS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5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animBg="1"/>
      <p:bldP spid="550916" grpId="0" autoUpdateAnimBg="0"/>
      <p:bldP spid="550918" grpId="0" animBg="1" autoUpdateAnimBg="0"/>
      <p:bldP spid="550919" grpId="0" animBg="1" autoUpdateAnimBg="0"/>
    </p:bldLst>
  </p:timing>
</p:sld>
</file>

<file path=ppt/theme/theme1.xml><?xml version="1.0" encoding="utf-8"?>
<a:theme xmlns:a="http://schemas.openxmlformats.org/drawingml/2006/main" name="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10209</TotalTime>
  <Words>4937</Words>
  <Application>Microsoft Office PowerPoint</Application>
  <PresentationFormat>Affichage à l'écran (4:3)</PresentationFormat>
  <Paragraphs>1955</Paragraphs>
  <Slides>89</Slides>
  <Notes>2</Notes>
  <HiddenSlides>0</HiddenSlides>
  <MMClips>8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89</vt:i4>
      </vt:variant>
    </vt:vector>
  </HeadingPairs>
  <TitlesOfParts>
    <vt:vector size="107" baseType="lpstr">
      <vt:lpstr>Arial</vt:lpstr>
      <vt:lpstr>Times New Roman</vt:lpstr>
      <vt:lpstr>Wingdings</vt:lpstr>
      <vt:lpstr>ＭＳ Ｐゴシック</vt:lpstr>
      <vt:lpstr>Symbol</vt:lpstr>
      <vt:lpstr>Calibri</vt:lpstr>
      <vt:lpstr>Bookman Old Style</vt:lpstr>
      <vt:lpstr>Modèle par défaut</vt:lpstr>
      <vt:lpstr>1_Modèle par défaut</vt:lpstr>
      <vt:lpstr>3_Modèle par défaut</vt:lpstr>
      <vt:lpstr>4_Modèle par défaut</vt:lpstr>
      <vt:lpstr>5_Modèle par défaut</vt:lpstr>
      <vt:lpstr>2_Modèle par défaut</vt:lpstr>
      <vt:lpstr>6_Modèle par défaut</vt:lpstr>
      <vt:lpstr>7_Modèle par défaut</vt:lpstr>
      <vt:lpstr>Picture Publisher Image</vt:lpstr>
      <vt:lpstr>Document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TESTS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Prediction of maximum aerobic speed during “normal” running based on knowledge of maximum aerobic speed during shuttle runs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Utilisdateur</dc:creator>
  <cp:lastModifiedBy>Georges Caz</cp:lastModifiedBy>
  <cp:revision>391</cp:revision>
  <dcterms:created xsi:type="dcterms:W3CDTF">2012-03-04T17:37:49Z</dcterms:created>
  <dcterms:modified xsi:type="dcterms:W3CDTF">2016-04-25T08:12:59Z</dcterms:modified>
</cp:coreProperties>
</file>