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342" r:id="rId2"/>
    <p:sldId id="309" r:id="rId3"/>
    <p:sldId id="315" r:id="rId4"/>
    <p:sldId id="304" r:id="rId5"/>
    <p:sldId id="314" r:id="rId6"/>
    <p:sldId id="305" r:id="rId7"/>
    <p:sldId id="316" r:id="rId8"/>
    <p:sldId id="317" r:id="rId9"/>
    <p:sldId id="331" r:id="rId10"/>
    <p:sldId id="259" r:id="rId11"/>
    <p:sldId id="260" r:id="rId12"/>
    <p:sldId id="261" r:id="rId13"/>
    <p:sldId id="318" r:id="rId14"/>
    <p:sldId id="313" r:id="rId15"/>
    <p:sldId id="339" r:id="rId16"/>
    <p:sldId id="322" r:id="rId17"/>
    <p:sldId id="320" r:id="rId18"/>
    <p:sldId id="326" r:id="rId19"/>
    <p:sldId id="325" r:id="rId20"/>
    <p:sldId id="324" r:id="rId21"/>
    <p:sldId id="321" r:id="rId22"/>
    <p:sldId id="327" r:id="rId23"/>
    <p:sldId id="286" r:id="rId24"/>
    <p:sldId id="311" r:id="rId25"/>
    <p:sldId id="287" r:id="rId26"/>
    <p:sldId id="288" r:id="rId27"/>
    <p:sldId id="291" r:id="rId28"/>
    <p:sldId id="293" r:id="rId29"/>
    <p:sldId id="294" r:id="rId30"/>
    <p:sldId id="337" r:id="rId31"/>
    <p:sldId id="297" r:id="rId32"/>
    <p:sldId id="338" r:id="rId33"/>
    <p:sldId id="298" r:id="rId34"/>
    <p:sldId id="332" r:id="rId35"/>
    <p:sldId id="281" r:id="rId36"/>
    <p:sldId id="282" r:id="rId37"/>
    <p:sldId id="283" r:id="rId38"/>
    <p:sldId id="284" r:id="rId39"/>
    <p:sldId id="266" r:id="rId40"/>
    <p:sldId id="269" r:id="rId41"/>
    <p:sldId id="268" r:id="rId42"/>
    <p:sldId id="299" r:id="rId43"/>
    <p:sldId id="301" r:id="rId44"/>
    <p:sldId id="302" r:id="rId45"/>
    <p:sldId id="330" r:id="rId46"/>
    <p:sldId id="340" r:id="rId47"/>
    <p:sldId id="328" r:id="rId48"/>
    <p:sldId id="336" r:id="rId49"/>
  </p:sldIdLst>
  <p:sldSz cx="9144000" cy="6858000" type="screen4x3"/>
  <p:notesSz cx="6797675" cy="987425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1500" y="-90"/>
      </p:cViewPr>
      <p:guideLst>
        <p:guide orient="horz" pos="2160"/>
        <p:guide pos="2880"/>
      </p:guideLst>
    </p:cSldViewPr>
  </p:slideViewPr>
  <p:notesTextViewPr>
    <p:cViewPr>
      <p:scale>
        <a:sx n="1" d="1"/>
        <a:sy n="1" d="1"/>
      </p:scale>
      <p:origin x="0" y="0"/>
    </p:cViewPr>
  </p:notesTextViewPr>
  <p:sorterViewPr>
    <p:cViewPr>
      <p:scale>
        <a:sx n="100" d="100"/>
        <a:sy n="100" d="100"/>
      </p:scale>
      <p:origin x="0" y="62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3713"/>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3713"/>
          </a:xfrm>
          <a:prstGeom prst="rect">
            <a:avLst/>
          </a:prstGeom>
        </p:spPr>
        <p:txBody>
          <a:bodyPr vert="horz" lIns="91440" tIns="45720" rIns="91440" bIns="45720" rtlCol="0"/>
          <a:lstStyle>
            <a:lvl1pPr algn="r">
              <a:defRPr sz="1200"/>
            </a:lvl1pPr>
          </a:lstStyle>
          <a:p>
            <a:fld id="{E627D08C-AC14-4F12-8477-277C4EC24796}" type="datetimeFigureOut">
              <a:rPr lang="fr-FR" smtClean="0"/>
              <a:t>06/05/2013</a:t>
            </a:fld>
            <a:endParaRPr lang="fr-FR"/>
          </a:p>
        </p:txBody>
      </p:sp>
      <p:sp>
        <p:nvSpPr>
          <p:cNvPr id="4" name="Espace réservé de l'image des diapositives 3"/>
          <p:cNvSpPr>
            <a:spLocks noGrp="1" noRot="1" noChangeAspect="1"/>
          </p:cNvSpPr>
          <p:nvPr>
            <p:ph type="sldImg" idx="2"/>
          </p:nvPr>
        </p:nvSpPr>
        <p:spPr>
          <a:xfrm>
            <a:off x="931863" y="741363"/>
            <a:ext cx="4933950" cy="370205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768" y="4690269"/>
            <a:ext cx="5438140" cy="4443413"/>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378824"/>
            <a:ext cx="2945659" cy="493713"/>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378824"/>
            <a:ext cx="2945659" cy="493713"/>
          </a:xfrm>
          <a:prstGeom prst="rect">
            <a:avLst/>
          </a:prstGeom>
        </p:spPr>
        <p:txBody>
          <a:bodyPr vert="horz" lIns="91440" tIns="45720" rIns="91440" bIns="45720" rtlCol="0" anchor="b"/>
          <a:lstStyle>
            <a:lvl1pPr algn="r">
              <a:defRPr sz="1200"/>
            </a:lvl1pPr>
          </a:lstStyle>
          <a:p>
            <a:fld id="{1CE6E425-CC89-4CAA-8117-EC0418636736}" type="slidenum">
              <a:rPr lang="fr-FR" smtClean="0"/>
              <a:t>‹N°›</a:t>
            </a:fld>
            <a:endParaRPr lang="fr-FR"/>
          </a:p>
        </p:txBody>
      </p:sp>
    </p:spTree>
    <p:extLst>
      <p:ext uri="{BB962C8B-B14F-4D97-AF65-F5344CB8AC3E}">
        <p14:creationId xmlns:p14="http://schemas.microsoft.com/office/powerpoint/2010/main" val="385799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93BE1B-59D2-432F-BBAF-0AB8EBFAA9DF}" type="slidenum">
              <a:rPr lang="fr-FR"/>
              <a:pPr/>
              <a:t>10</a:t>
            </a:fld>
            <a:endParaRPr lang="fr-FR"/>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F0F74D-049B-4122-A193-CB83D5C4114C}" type="slidenum">
              <a:rPr lang="fr-FR"/>
              <a:pPr/>
              <a:t>11</a:t>
            </a:fld>
            <a:endParaRPr lang="fr-FR"/>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p:txBody>
          <a:bodyPr/>
          <a:lstStyle/>
          <a:p>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0BABD7-5D2D-47FE-ACD6-95B2CBE35FDB}" type="slidenum">
              <a:rPr lang="fr-FR"/>
              <a:pPr/>
              <a:t>12</a:t>
            </a:fld>
            <a:endParaRPr lang="fr-FR"/>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p:txBody>
          <a:bodyPr/>
          <a:lstStyle/>
          <a:p>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CE6E425-CC89-4CAA-8117-EC0418636736}" type="slidenum">
              <a:rPr lang="fr-FR" smtClean="0"/>
              <a:t>14</a:t>
            </a:fld>
            <a:endParaRPr lang="fr-FR"/>
          </a:p>
        </p:txBody>
      </p:sp>
    </p:spTree>
    <p:extLst>
      <p:ext uri="{BB962C8B-B14F-4D97-AF65-F5344CB8AC3E}">
        <p14:creationId xmlns:p14="http://schemas.microsoft.com/office/powerpoint/2010/main" val="2012820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D528CB4-B548-4F9C-8A1D-FAF661F61A2C}" type="slidenum">
              <a:rPr lang="en-US" smtClean="0"/>
              <a:pPr eaLnBrk="1" hangingPunct="1"/>
              <a:t>17</a:t>
            </a:fld>
            <a:endParaRPr lang="en-US"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CA"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9FF5B77-9C8A-47DE-ABF4-CC5FEFE05E92}" type="slidenum">
              <a:rPr lang="en-US" smtClean="0"/>
              <a:pPr eaLnBrk="1" hangingPunct="1"/>
              <a:t>21</a:t>
            </a:fld>
            <a:endParaRPr 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CA"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A664E754-21DD-432E-B616-4FDA5D3BA5CF}" type="datetimeFigureOut">
              <a:rPr lang="fr-FR" smtClean="0"/>
              <a:t>06/05/2013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1A0A5E6-5AAC-4039-BBCF-C77B17BCE7F1}" type="slidenum">
              <a:rPr lang="fr-FR" smtClean="0"/>
              <a:t>‹N°›</a:t>
            </a:fld>
            <a:endParaRPr lang="fr-FR"/>
          </a:p>
        </p:txBody>
      </p:sp>
    </p:spTree>
    <p:extLst>
      <p:ext uri="{BB962C8B-B14F-4D97-AF65-F5344CB8AC3E}">
        <p14:creationId xmlns:p14="http://schemas.microsoft.com/office/powerpoint/2010/main" val="2896606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664E754-21DD-432E-B616-4FDA5D3BA5CF}" type="datetimeFigureOut">
              <a:rPr lang="fr-FR" smtClean="0"/>
              <a:t>06/05/2013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1A0A5E6-5AAC-4039-BBCF-C77B17BCE7F1}" type="slidenum">
              <a:rPr lang="fr-FR" smtClean="0"/>
              <a:t>‹N°›</a:t>
            </a:fld>
            <a:endParaRPr lang="fr-FR"/>
          </a:p>
        </p:txBody>
      </p:sp>
    </p:spTree>
    <p:extLst>
      <p:ext uri="{BB962C8B-B14F-4D97-AF65-F5344CB8AC3E}">
        <p14:creationId xmlns:p14="http://schemas.microsoft.com/office/powerpoint/2010/main" val="3979267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664E754-21DD-432E-B616-4FDA5D3BA5CF}" type="datetimeFigureOut">
              <a:rPr lang="fr-FR" smtClean="0"/>
              <a:t>06/05/2013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1A0A5E6-5AAC-4039-BBCF-C77B17BCE7F1}" type="slidenum">
              <a:rPr lang="fr-FR" smtClean="0"/>
              <a:t>‹N°›</a:t>
            </a:fld>
            <a:endParaRPr lang="fr-FR"/>
          </a:p>
        </p:txBody>
      </p:sp>
    </p:spTree>
    <p:extLst>
      <p:ext uri="{BB962C8B-B14F-4D97-AF65-F5344CB8AC3E}">
        <p14:creationId xmlns:p14="http://schemas.microsoft.com/office/powerpoint/2010/main" val="4055599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re. Image de la bibliothèque et text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fr-FR" smtClean="0"/>
              <a:t>Cliquez pour modifier le style du titre</a:t>
            </a:r>
            <a:endParaRPr lang="fr-CA"/>
          </a:p>
        </p:txBody>
      </p:sp>
      <p:sp>
        <p:nvSpPr>
          <p:cNvPr id="3" name="Espace réservé de l'image de la bibliothèque 2"/>
          <p:cNvSpPr>
            <a:spLocks noGrp="1"/>
          </p:cNvSpPr>
          <p:nvPr>
            <p:ph type="clipArt" sz="half" idx="1"/>
          </p:nvPr>
        </p:nvSpPr>
        <p:spPr>
          <a:xfrm>
            <a:off x="457200" y="1600200"/>
            <a:ext cx="4038600" cy="4525963"/>
          </a:xfrm>
        </p:spPr>
        <p:txBody>
          <a:bodyPr/>
          <a:lstStyle/>
          <a:p>
            <a:pPr lvl="0"/>
            <a:endParaRPr lang="fr-CA" noProof="0" smtClean="0"/>
          </a:p>
        </p:txBody>
      </p:sp>
      <p:sp>
        <p:nvSpPr>
          <p:cNvPr id="4" name="Espace réservé du texte 3"/>
          <p:cNvSpPr>
            <a:spLocks noGrp="1"/>
          </p:cNvSpPr>
          <p:nvPr>
            <p:ph type="body" sz="half" idx="2"/>
          </p:nvPr>
        </p:nvSpPr>
        <p:spPr>
          <a:xfrm>
            <a:off x="4648200" y="1600200"/>
            <a:ext cx="4038600" cy="4525963"/>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F91BC706-C5C9-4E2F-BDD6-2E88DCF4019B}" type="slidenum">
              <a:rPr lang="fr-FR"/>
              <a:pPr>
                <a:defRPr/>
              </a:pPr>
              <a:t>‹N°›</a:t>
            </a:fld>
            <a:endParaRPr lang="fr-FR"/>
          </a:p>
        </p:txBody>
      </p:sp>
    </p:spTree>
    <p:extLst>
      <p:ext uri="{BB962C8B-B14F-4D97-AF65-F5344CB8AC3E}">
        <p14:creationId xmlns:p14="http://schemas.microsoft.com/office/powerpoint/2010/main" val="2134427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664E754-21DD-432E-B616-4FDA5D3BA5CF}" type="datetimeFigureOut">
              <a:rPr lang="fr-FR" smtClean="0"/>
              <a:t>06/05/2013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1A0A5E6-5AAC-4039-BBCF-C77B17BCE7F1}" type="slidenum">
              <a:rPr lang="fr-FR" smtClean="0"/>
              <a:t>‹N°›</a:t>
            </a:fld>
            <a:endParaRPr lang="fr-FR"/>
          </a:p>
        </p:txBody>
      </p:sp>
    </p:spTree>
    <p:extLst>
      <p:ext uri="{BB962C8B-B14F-4D97-AF65-F5344CB8AC3E}">
        <p14:creationId xmlns:p14="http://schemas.microsoft.com/office/powerpoint/2010/main" val="150617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A664E754-21DD-432E-B616-4FDA5D3BA5CF}" type="datetimeFigureOut">
              <a:rPr lang="fr-FR" smtClean="0"/>
              <a:t>06/05/2013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1A0A5E6-5AAC-4039-BBCF-C77B17BCE7F1}" type="slidenum">
              <a:rPr lang="fr-FR" smtClean="0"/>
              <a:t>‹N°›</a:t>
            </a:fld>
            <a:endParaRPr lang="fr-FR"/>
          </a:p>
        </p:txBody>
      </p:sp>
    </p:spTree>
    <p:extLst>
      <p:ext uri="{BB962C8B-B14F-4D97-AF65-F5344CB8AC3E}">
        <p14:creationId xmlns:p14="http://schemas.microsoft.com/office/powerpoint/2010/main" val="2146870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A664E754-21DD-432E-B616-4FDA5D3BA5CF}" type="datetimeFigureOut">
              <a:rPr lang="fr-FR" smtClean="0"/>
              <a:t>06/05/2013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1A0A5E6-5AAC-4039-BBCF-C77B17BCE7F1}" type="slidenum">
              <a:rPr lang="fr-FR" smtClean="0"/>
              <a:t>‹N°›</a:t>
            </a:fld>
            <a:endParaRPr lang="fr-FR"/>
          </a:p>
        </p:txBody>
      </p:sp>
    </p:spTree>
    <p:extLst>
      <p:ext uri="{BB962C8B-B14F-4D97-AF65-F5344CB8AC3E}">
        <p14:creationId xmlns:p14="http://schemas.microsoft.com/office/powerpoint/2010/main" val="4017671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A664E754-21DD-432E-B616-4FDA5D3BA5CF}" type="datetimeFigureOut">
              <a:rPr lang="fr-FR" smtClean="0"/>
              <a:t>06/05/2013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21A0A5E6-5AAC-4039-BBCF-C77B17BCE7F1}" type="slidenum">
              <a:rPr lang="fr-FR" smtClean="0"/>
              <a:t>‹N°›</a:t>
            </a:fld>
            <a:endParaRPr lang="fr-FR"/>
          </a:p>
        </p:txBody>
      </p:sp>
    </p:spTree>
    <p:extLst>
      <p:ext uri="{BB962C8B-B14F-4D97-AF65-F5344CB8AC3E}">
        <p14:creationId xmlns:p14="http://schemas.microsoft.com/office/powerpoint/2010/main" val="978967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A664E754-21DD-432E-B616-4FDA5D3BA5CF}" type="datetimeFigureOut">
              <a:rPr lang="fr-FR" smtClean="0"/>
              <a:t>06/05/2013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21A0A5E6-5AAC-4039-BBCF-C77B17BCE7F1}" type="slidenum">
              <a:rPr lang="fr-FR" smtClean="0"/>
              <a:t>‹N°›</a:t>
            </a:fld>
            <a:endParaRPr lang="fr-FR"/>
          </a:p>
        </p:txBody>
      </p:sp>
    </p:spTree>
    <p:extLst>
      <p:ext uri="{BB962C8B-B14F-4D97-AF65-F5344CB8AC3E}">
        <p14:creationId xmlns:p14="http://schemas.microsoft.com/office/powerpoint/2010/main" val="434757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664E754-21DD-432E-B616-4FDA5D3BA5CF}" type="datetimeFigureOut">
              <a:rPr lang="fr-FR" smtClean="0"/>
              <a:t>06/05/2013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21A0A5E6-5AAC-4039-BBCF-C77B17BCE7F1}" type="slidenum">
              <a:rPr lang="fr-FR" smtClean="0"/>
              <a:t>‹N°›</a:t>
            </a:fld>
            <a:endParaRPr lang="fr-FR"/>
          </a:p>
        </p:txBody>
      </p:sp>
    </p:spTree>
    <p:extLst>
      <p:ext uri="{BB962C8B-B14F-4D97-AF65-F5344CB8AC3E}">
        <p14:creationId xmlns:p14="http://schemas.microsoft.com/office/powerpoint/2010/main" val="3300693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A664E754-21DD-432E-B616-4FDA5D3BA5CF}" type="datetimeFigureOut">
              <a:rPr lang="fr-FR" smtClean="0"/>
              <a:t>06/05/2013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1A0A5E6-5AAC-4039-BBCF-C77B17BCE7F1}" type="slidenum">
              <a:rPr lang="fr-FR" smtClean="0"/>
              <a:t>‹N°›</a:t>
            </a:fld>
            <a:endParaRPr lang="fr-FR"/>
          </a:p>
        </p:txBody>
      </p:sp>
    </p:spTree>
    <p:extLst>
      <p:ext uri="{BB962C8B-B14F-4D97-AF65-F5344CB8AC3E}">
        <p14:creationId xmlns:p14="http://schemas.microsoft.com/office/powerpoint/2010/main" val="2922839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A664E754-21DD-432E-B616-4FDA5D3BA5CF}" type="datetimeFigureOut">
              <a:rPr lang="fr-FR" smtClean="0"/>
              <a:t>06/05/2013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1A0A5E6-5AAC-4039-BBCF-C77B17BCE7F1}" type="slidenum">
              <a:rPr lang="fr-FR" smtClean="0"/>
              <a:t>‹N°›</a:t>
            </a:fld>
            <a:endParaRPr lang="fr-FR"/>
          </a:p>
        </p:txBody>
      </p:sp>
    </p:spTree>
    <p:extLst>
      <p:ext uri="{BB962C8B-B14F-4D97-AF65-F5344CB8AC3E}">
        <p14:creationId xmlns:p14="http://schemas.microsoft.com/office/powerpoint/2010/main" val="264631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64E754-21DD-432E-B616-4FDA5D3BA5CF}" type="datetimeFigureOut">
              <a:rPr lang="fr-FR" smtClean="0"/>
              <a:t>06/05/2013</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A0A5E6-5AAC-4039-BBCF-C77B17BCE7F1}" type="slidenum">
              <a:rPr lang="fr-FR" smtClean="0"/>
              <a:t>‹N°›</a:t>
            </a:fld>
            <a:endParaRPr lang="fr-FR"/>
          </a:p>
        </p:txBody>
      </p:sp>
    </p:spTree>
    <p:extLst>
      <p:ext uri="{BB962C8B-B14F-4D97-AF65-F5344CB8AC3E}">
        <p14:creationId xmlns:p14="http://schemas.microsoft.com/office/powerpoint/2010/main" val="36041019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8.gif"/><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5.png"/><Relationship Id="rId4" Type="http://schemas.openxmlformats.org/officeDocument/2006/relationships/oleObject" Target="../embeddings/oleObject1.bin"/><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w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21.wmf"/><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7913" t="6095" r="16447" b="14647"/>
          <a:stretch/>
        </p:blipFill>
        <p:spPr bwMode="auto">
          <a:xfrm>
            <a:off x="35496" y="44624"/>
            <a:ext cx="9108504" cy="6816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2715" y="2780928"/>
            <a:ext cx="9108504" cy="892552"/>
          </a:xfrm>
          <a:prstGeom prst="rect">
            <a:avLst/>
          </a:prstGeom>
          <a:solidFill>
            <a:srgbClr val="002060"/>
          </a:solidFill>
          <a:ln>
            <a:solidFill>
              <a:srgbClr val="FFFF00"/>
            </a:solidFill>
          </a:ln>
        </p:spPr>
        <p:txBody>
          <a:bodyPr wrap="square">
            <a:spAutoFit/>
          </a:bodyPr>
          <a:lstStyle/>
          <a:p>
            <a:pPr algn="ctr"/>
            <a:r>
              <a:rPr lang="fr-FR" sz="2000" b="1" i="1" dirty="0">
                <a:solidFill>
                  <a:srgbClr val="FFFF00"/>
                </a:solidFill>
                <a:effectLst>
                  <a:outerShdw blurRad="38100" dist="38100" dir="2700000" algn="tl">
                    <a:srgbClr val="000000">
                      <a:alpha val="43137"/>
                    </a:srgbClr>
                  </a:outerShdw>
                </a:effectLst>
              </a:rPr>
              <a:t>EDUCACIÓN Y LAS MEDICIONES DE NIVEL DE ACTIVIDAD FÍSICA EN LA POBLACIÓN</a:t>
            </a:r>
          </a:p>
          <a:p>
            <a:pPr algn="ctr"/>
            <a:endParaRPr lang="fr-FR" sz="1600" i="1" dirty="0">
              <a:latin typeface="Algerian" pitchFamily="82" charset="0"/>
            </a:endParaRPr>
          </a:p>
          <a:p>
            <a:pPr algn="ctr"/>
            <a:r>
              <a:rPr lang="fr-FR" sz="1600" b="1" i="1" dirty="0">
                <a:solidFill>
                  <a:schemeClr val="bg1"/>
                </a:solidFill>
              </a:rPr>
              <a:t>Georges CAZORLA</a:t>
            </a:r>
          </a:p>
        </p:txBody>
      </p:sp>
    </p:spTree>
    <p:extLst>
      <p:ext uri="{BB962C8B-B14F-4D97-AF65-F5344CB8AC3E}">
        <p14:creationId xmlns:p14="http://schemas.microsoft.com/office/powerpoint/2010/main" val="288453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4"/>
          <p:cNvSpPr txBox="1">
            <a:spLocks noChangeArrowheads="1"/>
          </p:cNvSpPr>
          <p:nvPr/>
        </p:nvSpPr>
        <p:spPr bwMode="auto">
          <a:xfrm>
            <a:off x="1706563" y="134938"/>
            <a:ext cx="574516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sz="2000" b="1">
                <a:solidFill>
                  <a:schemeClr val="bg1"/>
                </a:solidFill>
                <a:latin typeface="Bookman Old Style" pitchFamily="18" charset="0"/>
              </a:rPr>
              <a:t>Évaluez votre niveau d’activité physique :</a:t>
            </a:r>
          </a:p>
          <a:p>
            <a:pPr algn="ctr"/>
            <a:r>
              <a:rPr lang="fr-FR" sz="2000" b="1">
                <a:solidFill>
                  <a:schemeClr val="bg1"/>
                </a:solidFill>
                <a:latin typeface="Bookman Old Style" pitchFamily="18" charset="0"/>
              </a:rPr>
              <a:t>Questionnaire de Ricci et Gagnon </a:t>
            </a:r>
          </a:p>
        </p:txBody>
      </p:sp>
      <p:sp>
        <p:nvSpPr>
          <p:cNvPr id="6149" name="Text Box 5"/>
          <p:cNvSpPr txBox="1">
            <a:spLocks noChangeArrowheads="1"/>
          </p:cNvSpPr>
          <p:nvPr/>
        </p:nvSpPr>
        <p:spPr bwMode="auto">
          <a:xfrm>
            <a:off x="231775" y="1216025"/>
            <a:ext cx="374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t>1 </a:t>
            </a:r>
          </a:p>
        </p:txBody>
      </p:sp>
      <p:sp>
        <p:nvSpPr>
          <p:cNvPr id="6150" name="Text Box 6"/>
          <p:cNvSpPr txBox="1">
            <a:spLocks noChangeArrowheads="1"/>
          </p:cNvSpPr>
          <p:nvPr/>
        </p:nvSpPr>
        <p:spPr bwMode="auto">
          <a:xfrm>
            <a:off x="231775" y="1482725"/>
            <a:ext cx="7562850" cy="509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2000" b="1" dirty="0">
                <a:solidFill>
                  <a:schemeClr val="bg1"/>
                </a:solidFill>
                <a:latin typeface="Bookman Old Style" pitchFamily="18" charset="0"/>
              </a:rPr>
              <a:t>A)  Activités quotidiennes</a:t>
            </a:r>
          </a:p>
          <a:p>
            <a:endParaRPr lang="fr-FR" sz="2000" b="1" dirty="0">
              <a:solidFill>
                <a:schemeClr val="bg1"/>
              </a:solidFill>
              <a:latin typeface="Bookman Old Style" pitchFamily="18" charset="0"/>
            </a:endParaRPr>
          </a:p>
          <a:p>
            <a:r>
              <a:rPr lang="fr-FR" dirty="0">
                <a:solidFill>
                  <a:schemeClr val="bg1"/>
                </a:solidFill>
              </a:rPr>
              <a:t>1- Quelle intensité d’activité physique votre travail requiert-il ?</a:t>
            </a:r>
          </a:p>
          <a:p>
            <a:r>
              <a:rPr lang="fr-FR" dirty="0">
                <a:solidFill>
                  <a:schemeClr val="bg1"/>
                </a:solidFill>
              </a:rPr>
              <a:t>   légère         modérée         moyenne        intense          très intense</a:t>
            </a:r>
          </a:p>
          <a:p>
            <a:endParaRPr lang="fr-FR" dirty="0">
              <a:solidFill>
                <a:schemeClr val="bg1"/>
              </a:solidFill>
            </a:endParaRPr>
          </a:p>
          <a:p>
            <a:r>
              <a:rPr lang="fr-FR" dirty="0">
                <a:solidFill>
                  <a:schemeClr val="bg1"/>
                </a:solidFill>
              </a:rPr>
              <a:t>2- En dehors de votre travail régulier, combien d’heures consacrez-vous</a:t>
            </a:r>
          </a:p>
          <a:p>
            <a:r>
              <a:rPr lang="fr-FR" dirty="0">
                <a:solidFill>
                  <a:schemeClr val="bg1"/>
                </a:solidFill>
              </a:rPr>
              <a:t>    par semaine aux travaux légers : bricolage, jardinage, ménages, etc. ?</a:t>
            </a:r>
          </a:p>
          <a:p>
            <a:r>
              <a:rPr lang="fr-FR" dirty="0">
                <a:solidFill>
                  <a:schemeClr val="bg1"/>
                </a:solidFill>
              </a:rPr>
              <a:t>   moins de 2          3-4 :              5-6 :              7-9 :          10 et plus :</a:t>
            </a:r>
          </a:p>
          <a:p>
            <a:endParaRPr lang="fr-FR" dirty="0">
              <a:solidFill>
                <a:schemeClr val="bg1"/>
              </a:solidFill>
            </a:endParaRPr>
          </a:p>
          <a:p>
            <a:r>
              <a:rPr lang="fr-FR" dirty="0">
                <a:solidFill>
                  <a:schemeClr val="bg1"/>
                </a:solidFill>
              </a:rPr>
              <a:t>3- Combien de minute par jour consacrez-vous à la marche ?</a:t>
            </a:r>
          </a:p>
          <a:p>
            <a:r>
              <a:rPr lang="fr-FR" dirty="0">
                <a:solidFill>
                  <a:schemeClr val="bg1"/>
                </a:solidFill>
              </a:rPr>
              <a:t> moins de 15:       16-30 :         31-45 :          46-60 :         61 et plus :</a:t>
            </a:r>
          </a:p>
          <a:p>
            <a:endParaRPr lang="fr-FR" dirty="0">
              <a:solidFill>
                <a:schemeClr val="bg1"/>
              </a:solidFill>
            </a:endParaRPr>
          </a:p>
          <a:p>
            <a:r>
              <a:rPr lang="fr-FR" dirty="0">
                <a:solidFill>
                  <a:schemeClr val="bg1"/>
                </a:solidFill>
              </a:rPr>
              <a:t>4- Combien d’étages, en moyenne, montez-vous à pied chaque jour ?</a:t>
            </a:r>
          </a:p>
          <a:p>
            <a:r>
              <a:rPr lang="fr-FR" dirty="0">
                <a:solidFill>
                  <a:schemeClr val="bg1"/>
                </a:solidFill>
              </a:rPr>
              <a:t> moins de 2 :           3-5 :           6-10 :          11-15 :          16 et plus :</a:t>
            </a:r>
          </a:p>
          <a:p>
            <a:endParaRPr lang="fr-FR" dirty="0">
              <a:solidFill>
                <a:schemeClr val="bg1"/>
              </a:solidFill>
            </a:endParaRPr>
          </a:p>
          <a:p>
            <a:endParaRPr lang="fr-FR" dirty="0">
              <a:solidFill>
                <a:schemeClr val="bg1"/>
              </a:solidFill>
            </a:endParaRPr>
          </a:p>
          <a:p>
            <a:r>
              <a:rPr lang="fr-FR" dirty="0">
                <a:solidFill>
                  <a:schemeClr val="bg1"/>
                </a:solidFill>
              </a:rPr>
              <a:t>                                                                                             </a:t>
            </a:r>
          </a:p>
          <a:p>
            <a:r>
              <a:rPr lang="fr-FR" dirty="0">
                <a:solidFill>
                  <a:schemeClr val="bg1"/>
                </a:solidFill>
              </a:rPr>
              <a:t>                                                                                                </a:t>
            </a:r>
            <a:r>
              <a:rPr lang="fr-FR" b="1" dirty="0">
                <a:solidFill>
                  <a:schemeClr val="bg1"/>
                </a:solidFill>
                <a:latin typeface="Bookman Old Style" pitchFamily="18" charset="0"/>
              </a:rPr>
              <a:t>TOTAL 1 :</a:t>
            </a:r>
          </a:p>
        </p:txBody>
      </p:sp>
      <p:sp>
        <p:nvSpPr>
          <p:cNvPr id="6151" name="Oval 7"/>
          <p:cNvSpPr>
            <a:spLocks noChangeArrowheads="1"/>
          </p:cNvSpPr>
          <p:nvPr/>
        </p:nvSpPr>
        <p:spPr bwMode="auto">
          <a:xfrm>
            <a:off x="1115293" y="2420938"/>
            <a:ext cx="360363" cy="431800"/>
          </a:xfrm>
          <a:prstGeom prst="ellipse">
            <a:avLst/>
          </a:prstGeom>
          <a:solidFill>
            <a:schemeClr val="bg1"/>
          </a:solidFill>
          <a:ln w="9525">
            <a:solidFill>
              <a:schemeClr val="tx1"/>
            </a:solidFill>
            <a:round/>
            <a:headEnd/>
            <a:tailEnd/>
          </a:ln>
          <a:effectLst/>
        </p:spPr>
        <p:txBody>
          <a:bodyPr wrap="none" anchor="ctr"/>
          <a:lstStyle/>
          <a:p>
            <a:pPr algn="ctr"/>
            <a:r>
              <a:rPr lang="fr-FR"/>
              <a:t>1</a:t>
            </a:r>
          </a:p>
        </p:txBody>
      </p:sp>
      <p:sp>
        <p:nvSpPr>
          <p:cNvPr id="6153" name="Oval 9"/>
          <p:cNvSpPr>
            <a:spLocks noChangeArrowheads="1"/>
          </p:cNvSpPr>
          <p:nvPr/>
        </p:nvSpPr>
        <p:spPr bwMode="auto">
          <a:xfrm>
            <a:off x="1548433" y="4365625"/>
            <a:ext cx="360363" cy="431800"/>
          </a:xfrm>
          <a:prstGeom prst="ellipse">
            <a:avLst/>
          </a:prstGeom>
          <a:solidFill>
            <a:schemeClr val="bg1"/>
          </a:solidFill>
          <a:ln w="9525">
            <a:solidFill>
              <a:schemeClr val="tx1"/>
            </a:solidFill>
            <a:round/>
            <a:headEnd/>
            <a:tailEnd/>
          </a:ln>
          <a:effectLst/>
        </p:spPr>
        <p:txBody>
          <a:bodyPr wrap="none" anchor="ctr"/>
          <a:lstStyle/>
          <a:p>
            <a:pPr algn="ctr"/>
            <a:r>
              <a:rPr lang="fr-FR"/>
              <a:t>1</a:t>
            </a:r>
          </a:p>
        </p:txBody>
      </p:sp>
      <p:sp>
        <p:nvSpPr>
          <p:cNvPr id="6154" name="Oval 10"/>
          <p:cNvSpPr>
            <a:spLocks noChangeArrowheads="1"/>
          </p:cNvSpPr>
          <p:nvPr/>
        </p:nvSpPr>
        <p:spPr bwMode="auto">
          <a:xfrm>
            <a:off x="1548433" y="3502025"/>
            <a:ext cx="360363" cy="431800"/>
          </a:xfrm>
          <a:prstGeom prst="ellipse">
            <a:avLst/>
          </a:prstGeom>
          <a:solidFill>
            <a:schemeClr val="bg1"/>
          </a:solidFill>
          <a:ln w="9525">
            <a:solidFill>
              <a:schemeClr val="tx1"/>
            </a:solidFill>
            <a:round/>
            <a:headEnd/>
            <a:tailEnd/>
          </a:ln>
          <a:effectLst/>
        </p:spPr>
        <p:txBody>
          <a:bodyPr wrap="none" anchor="ctr"/>
          <a:lstStyle/>
          <a:p>
            <a:pPr algn="ctr"/>
            <a:r>
              <a:rPr lang="fr-FR"/>
              <a:t>1</a:t>
            </a:r>
          </a:p>
        </p:txBody>
      </p:sp>
      <p:sp>
        <p:nvSpPr>
          <p:cNvPr id="6155" name="Oval 11"/>
          <p:cNvSpPr>
            <a:spLocks noChangeArrowheads="1"/>
          </p:cNvSpPr>
          <p:nvPr/>
        </p:nvSpPr>
        <p:spPr bwMode="auto">
          <a:xfrm>
            <a:off x="2699371" y="3502025"/>
            <a:ext cx="360362" cy="431800"/>
          </a:xfrm>
          <a:prstGeom prst="ellipse">
            <a:avLst/>
          </a:prstGeom>
          <a:solidFill>
            <a:schemeClr val="bg1"/>
          </a:solidFill>
          <a:ln w="9525">
            <a:solidFill>
              <a:schemeClr val="tx1"/>
            </a:solidFill>
            <a:round/>
            <a:headEnd/>
            <a:tailEnd/>
          </a:ln>
          <a:effectLst/>
        </p:spPr>
        <p:txBody>
          <a:bodyPr wrap="none" anchor="ctr"/>
          <a:lstStyle/>
          <a:p>
            <a:pPr algn="ctr"/>
            <a:r>
              <a:rPr lang="fr-FR"/>
              <a:t>2</a:t>
            </a:r>
          </a:p>
        </p:txBody>
      </p:sp>
      <p:sp>
        <p:nvSpPr>
          <p:cNvPr id="6156" name="Oval 12"/>
          <p:cNvSpPr>
            <a:spLocks noChangeArrowheads="1"/>
          </p:cNvSpPr>
          <p:nvPr/>
        </p:nvSpPr>
        <p:spPr bwMode="auto">
          <a:xfrm>
            <a:off x="3707904" y="3502025"/>
            <a:ext cx="360362" cy="431800"/>
          </a:xfrm>
          <a:prstGeom prst="ellipse">
            <a:avLst/>
          </a:prstGeom>
          <a:solidFill>
            <a:schemeClr val="bg1"/>
          </a:solidFill>
          <a:ln w="9525">
            <a:solidFill>
              <a:schemeClr val="tx1"/>
            </a:solidFill>
            <a:round/>
            <a:headEnd/>
            <a:tailEnd/>
          </a:ln>
          <a:effectLst/>
        </p:spPr>
        <p:txBody>
          <a:bodyPr wrap="none" anchor="ctr"/>
          <a:lstStyle/>
          <a:p>
            <a:pPr algn="ctr"/>
            <a:r>
              <a:rPr lang="fr-FR"/>
              <a:t>3</a:t>
            </a:r>
          </a:p>
        </p:txBody>
      </p:sp>
      <p:sp>
        <p:nvSpPr>
          <p:cNvPr id="6157" name="Oval 13"/>
          <p:cNvSpPr>
            <a:spLocks noChangeArrowheads="1"/>
          </p:cNvSpPr>
          <p:nvPr/>
        </p:nvSpPr>
        <p:spPr bwMode="auto">
          <a:xfrm>
            <a:off x="4861619" y="3502025"/>
            <a:ext cx="360363" cy="431800"/>
          </a:xfrm>
          <a:prstGeom prst="ellipse">
            <a:avLst/>
          </a:prstGeom>
          <a:solidFill>
            <a:schemeClr val="bg1"/>
          </a:solidFill>
          <a:ln w="9525">
            <a:solidFill>
              <a:schemeClr val="tx1"/>
            </a:solidFill>
            <a:round/>
            <a:headEnd/>
            <a:tailEnd/>
          </a:ln>
          <a:effectLst/>
        </p:spPr>
        <p:txBody>
          <a:bodyPr wrap="none" anchor="ctr"/>
          <a:lstStyle/>
          <a:p>
            <a:pPr algn="ctr"/>
            <a:r>
              <a:rPr lang="fr-FR"/>
              <a:t>4</a:t>
            </a:r>
          </a:p>
        </p:txBody>
      </p:sp>
      <p:sp>
        <p:nvSpPr>
          <p:cNvPr id="6158" name="Oval 14"/>
          <p:cNvSpPr>
            <a:spLocks noChangeArrowheads="1"/>
          </p:cNvSpPr>
          <p:nvPr/>
        </p:nvSpPr>
        <p:spPr bwMode="auto">
          <a:xfrm>
            <a:off x="6516216" y="3502025"/>
            <a:ext cx="360363" cy="431800"/>
          </a:xfrm>
          <a:prstGeom prst="ellipse">
            <a:avLst/>
          </a:prstGeom>
          <a:solidFill>
            <a:schemeClr val="bg1"/>
          </a:solidFill>
          <a:ln w="9525">
            <a:solidFill>
              <a:schemeClr val="tx1"/>
            </a:solidFill>
            <a:round/>
            <a:headEnd/>
            <a:tailEnd/>
          </a:ln>
          <a:effectLst/>
        </p:spPr>
        <p:txBody>
          <a:bodyPr wrap="none" anchor="ctr"/>
          <a:lstStyle/>
          <a:p>
            <a:pPr algn="ctr"/>
            <a:r>
              <a:rPr lang="fr-FR" dirty="0"/>
              <a:t>5</a:t>
            </a:r>
          </a:p>
        </p:txBody>
      </p:sp>
      <p:sp>
        <p:nvSpPr>
          <p:cNvPr id="6159" name="Oval 15"/>
          <p:cNvSpPr>
            <a:spLocks noChangeArrowheads="1"/>
          </p:cNvSpPr>
          <p:nvPr/>
        </p:nvSpPr>
        <p:spPr bwMode="auto">
          <a:xfrm>
            <a:off x="2699371" y="4294188"/>
            <a:ext cx="360362" cy="431800"/>
          </a:xfrm>
          <a:prstGeom prst="ellipse">
            <a:avLst/>
          </a:prstGeom>
          <a:solidFill>
            <a:schemeClr val="bg1"/>
          </a:solidFill>
          <a:ln w="9525">
            <a:solidFill>
              <a:schemeClr val="tx1"/>
            </a:solidFill>
            <a:round/>
            <a:headEnd/>
            <a:tailEnd/>
          </a:ln>
          <a:effectLst/>
        </p:spPr>
        <p:txBody>
          <a:bodyPr wrap="none" anchor="ctr"/>
          <a:lstStyle/>
          <a:p>
            <a:pPr algn="ctr"/>
            <a:r>
              <a:rPr lang="fr-FR"/>
              <a:t>2</a:t>
            </a:r>
          </a:p>
        </p:txBody>
      </p:sp>
      <p:sp>
        <p:nvSpPr>
          <p:cNvPr id="6160" name="Oval 16"/>
          <p:cNvSpPr>
            <a:spLocks noChangeArrowheads="1"/>
          </p:cNvSpPr>
          <p:nvPr/>
        </p:nvSpPr>
        <p:spPr bwMode="auto">
          <a:xfrm>
            <a:off x="3707904" y="4365625"/>
            <a:ext cx="360362" cy="431800"/>
          </a:xfrm>
          <a:prstGeom prst="ellipse">
            <a:avLst/>
          </a:prstGeom>
          <a:solidFill>
            <a:schemeClr val="bg1"/>
          </a:solidFill>
          <a:ln w="9525">
            <a:solidFill>
              <a:schemeClr val="tx1"/>
            </a:solidFill>
            <a:round/>
            <a:headEnd/>
            <a:tailEnd/>
          </a:ln>
          <a:effectLst/>
        </p:spPr>
        <p:txBody>
          <a:bodyPr wrap="none" anchor="ctr"/>
          <a:lstStyle/>
          <a:p>
            <a:pPr algn="ctr"/>
            <a:r>
              <a:rPr lang="fr-FR"/>
              <a:t>3</a:t>
            </a:r>
          </a:p>
        </p:txBody>
      </p:sp>
      <p:sp>
        <p:nvSpPr>
          <p:cNvPr id="6161" name="Oval 17"/>
          <p:cNvSpPr>
            <a:spLocks noChangeArrowheads="1"/>
          </p:cNvSpPr>
          <p:nvPr/>
        </p:nvSpPr>
        <p:spPr bwMode="auto">
          <a:xfrm>
            <a:off x="4861619" y="4365625"/>
            <a:ext cx="360363" cy="431800"/>
          </a:xfrm>
          <a:prstGeom prst="ellipse">
            <a:avLst/>
          </a:prstGeom>
          <a:solidFill>
            <a:schemeClr val="bg1"/>
          </a:solidFill>
          <a:ln w="9525">
            <a:solidFill>
              <a:schemeClr val="tx1"/>
            </a:solidFill>
            <a:round/>
            <a:headEnd/>
            <a:tailEnd/>
          </a:ln>
          <a:effectLst/>
        </p:spPr>
        <p:txBody>
          <a:bodyPr wrap="none" anchor="ctr"/>
          <a:lstStyle/>
          <a:p>
            <a:pPr algn="ctr"/>
            <a:r>
              <a:rPr lang="fr-FR"/>
              <a:t>4</a:t>
            </a:r>
          </a:p>
        </p:txBody>
      </p:sp>
      <p:sp>
        <p:nvSpPr>
          <p:cNvPr id="6162" name="Oval 18"/>
          <p:cNvSpPr>
            <a:spLocks noChangeArrowheads="1"/>
          </p:cNvSpPr>
          <p:nvPr/>
        </p:nvSpPr>
        <p:spPr bwMode="auto">
          <a:xfrm>
            <a:off x="6516216" y="4365625"/>
            <a:ext cx="360363" cy="431800"/>
          </a:xfrm>
          <a:prstGeom prst="ellipse">
            <a:avLst/>
          </a:prstGeom>
          <a:solidFill>
            <a:schemeClr val="bg1"/>
          </a:solidFill>
          <a:ln w="9525">
            <a:solidFill>
              <a:schemeClr val="tx1"/>
            </a:solidFill>
            <a:round/>
            <a:headEnd/>
            <a:tailEnd/>
          </a:ln>
          <a:effectLst/>
        </p:spPr>
        <p:txBody>
          <a:bodyPr wrap="none" anchor="ctr"/>
          <a:lstStyle/>
          <a:p>
            <a:pPr algn="ctr"/>
            <a:r>
              <a:rPr lang="fr-FR" dirty="0"/>
              <a:t>5</a:t>
            </a:r>
          </a:p>
        </p:txBody>
      </p:sp>
      <p:sp>
        <p:nvSpPr>
          <p:cNvPr id="6163" name="Oval 19"/>
          <p:cNvSpPr>
            <a:spLocks noChangeArrowheads="1"/>
          </p:cNvSpPr>
          <p:nvPr/>
        </p:nvSpPr>
        <p:spPr bwMode="auto">
          <a:xfrm>
            <a:off x="2627784" y="5157788"/>
            <a:ext cx="360362" cy="431800"/>
          </a:xfrm>
          <a:prstGeom prst="ellipse">
            <a:avLst/>
          </a:prstGeom>
          <a:solidFill>
            <a:schemeClr val="bg1"/>
          </a:solidFill>
          <a:ln w="9525">
            <a:solidFill>
              <a:schemeClr val="tx1"/>
            </a:solidFill>
            <a:round/>
            <a:headEnd/>
            <a:tailEnd/>
          </a:ln>
          <a:effectLst/>
        </p:spPr>
        <p:txBody>
          <a:bodyPr wrap="none" anchor="ctr"/>
          <a:lstStyle/>
          <a:p>
            <a:pPr algn="ctr"/>
            <a:r>
              <a:rPr lang="fr-FR" dirty="0"/>
              <a:t>2</a:t>
            </a:r>
          </a:p>
        </p:txBody>
      </p:sp>
      <p:sp>
        <p:nvSpPr>
          <p:cNvPr id="6164" name="Oval 20"/>
          <p:cNvSpPr>
            <a:spLocks noChangeArrowheads="1"/>
          </p:cNvSpPr>
          <p:nvPr/>
        </p:nvSpPr>
        <p:spPr bwMode="auto">
          <a:xfrm>
            <a:off x="8316913" y="2420938"/>
            <a:ext cx="360362" cy="431800"/>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FR" b="1"/>
          </a:p>
        </p:txBody>
      </p:sp>
      <p:sp>
        <p:nvSpPr>
          <p:cNvPr id="6165" name="Oval 21"/>
          <p:cNvSpPr>
            <a:spLocks noChangeArrowheads="1"/>
          </p:cNvSpPr>
          <p:nvPr/>
        </p:nvSpPr>
        <p:spPr bwMode="auto">
          <a:xfrm>
            <a:off x="6516216" y="2420938"/>
            <a:ext cx="360363" cy="431800"/>
          </a:xfrm>
          <a:prstGeom prst="ellipse">
            <a:avLst/>
          </a:prstGeom>
          <a:solidFill>
            <a:schemeClr val="bg1"/>
          </a:solidFill>
          <a:ln w="9525">
            <a:solidFill>
              <a:schemeClr val="tx1"/>
            </a:solidFill>
            <a:round/>
            <a:headEnd/>
            <a:tailEnd/>
          </a:ln>
          <a:effectLst/>
        </p:spPr>
        <p:txBody>
          <a:bodyPr wrap="none" anchor="ctr"/>
          <a:lstStyle/>
          <a:p>
            <a:pPr algn="ctr"/>
            <a:r>
              <a:rPr lang="fr-FR" dirty="0"/>
              <a:t>5</a:t>
            </a:r>
          </a:p>
        </p:txBody>
      </p:sp>
      <p:sp>
        <p:nvSpPr>
          <p:cNvPr id="6166" name="Oval 22"/>
          <p:cNvSpPr>
            <a:spLocks noChangeArrowheads="1"/>
          </p:cNvSpPr>
          <p:nvPr/>
        </p:nvSpPr>
        <p:spPr bwMode="auto">
          <a:xfrm>
            <a:off x="4860032" y="2420938"/>
            <a:ext cx="360362" cy="431800"/>
          </a:xfrm>
          <a:prstGeom prst="ellipse">
            <a:avLst/>
          </a:prstGeom>
          <a:solidFill>
            <a:schemeClr val="bg1"/>
          </a:solidFill>
          <a:ln w="9525">
            <a:solidFill>
              <a:schemeClr val="tx1"/>
            </a:solidFill>
            <a:round/>
            <a:headEnd/>
            <a:tailEnd/>
          </a:ln>
          <a:effectLst/>
        </p:spPr>
        <p:txBody>
          <a:bodyPr wrap="none" anchor="ctr"/>
          <a:lstStyle/>
          <a:p>
            <a:pPr algn="ctr"/>
            <a:r>
              <a:rPr lang="fr-FR"/>
              <a:t>4</a:t>
            </a:r>
          </a:p>
        </p:txBody>
      </p:sp>
      <p:sp>
        <p:nvSpPr>
          <p:cNvPr id="6167" name="Oval 23"/>
          <p:cNvSpPr>
            <a:spLocks noChangeArrowheads="1"/>
          </p:cNvSpPr>
          <p:nvPr/>
        </p:nvSpPr>
        <p:spPr bwMode="auto">
          <a:xfrm>
            <a:off x="3779590" y="2420938"/>
            <a:ext cx="360362" cy="431800"/>
          </a:xfrm>
          <a:prstGeom prst="ellipse">
            <a:avLst/>
          </a:prstGeom>
          <a:solidFill>
            <a:schemeClr val="bg1"/>
          </a:solidFill>
          <a:ln w="9525">
            <a:solidFill>
              <a:schemeClr val="tx1"/>
            </a:solidFill>
            <a:round/>
            <a:headEnd/>
            <a:tailEnd/>
          </a:ln>
          <a:effectLst/>
        </p:spPr>
        <p:txBody>
          <a:bodyPr wrap="none" anchor="ctr"/>
          <a:lstStyle/>
          <a:p>
            <a:pPr algn="ctr"/>
            <a:r>
              <a:rPr lang="fr-FR"/>
              <a:t>3</a:t>
            </a:r>
          </a:p>
        </p:txBody>
      </p:sp>
      <p:sp>
        <p:nvSpPr>
          <p:cNvPr id="6168" name="Oval 24"/>
          <p:cNvSpPr>
            <a:spLocks noChangeArrowheads="1"/>
          </p:cNvSpPr>
          <p:nvPr/>
        </p:nvSpPr>
        <p:spPr bwMode="auto">
          <a:xfrm>
            <a:off x="2411760" y="2420938"/>
            <a:ext cx="360363" cy="431800"/>
          </a:xfrm>
          <a:prstGeom prst="ellipse">
            <a:avLst/>
          </a:prstGeom>
          <a:solidFill>
            <a:schemeClr val="bg1"/>
          </a:solidFill>
          <a:ln w="9525">
            <a:solidFill>
              <a:schemeClr val="tx1"/>
            </a:solidFill>
            <a:round/>
            <a:headEnd/>
            <a:tailEnd/>
          </a:ln>
          <a:effectLst/>
        </p:spPr>
        <p:txBody>
          <a:bodyPr wrap="none" anchor="ctr"/>
          <a:lstStyle/>
          <a:p>
            <a:pPr algn="ctr"/>
            <a:r>
              <a:rPr lang="fr-FR"/>
              <a:t>2</a:t>
            </a:r>
          </a:p>
        </p:txBody>
      </p:sp>
      <p:sp>
        <p:nvSpPr>
          <p:cNvPr id="6169" name="Oval 25"/>
          <p:cNvSpPr>
            <a:spLocks noChangeArrowheads="1"/>
          </p:cNvSpPr>
          <p:nvPr/>
        </p:nvSpPr>
        <p:spPr bwMode="auto">
          <a:xfrm>
            <a:off x="8316913" y="3500438"/>
            <a:ext cx="360362" cy="431800"/>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FR" b="1"/>
          </a:p>
        </p:txBody>
      </p:sp>
      <p:sp>
        <p:nvSpPr>
          <p:cNvPr id="6170" name="Oval 26"/>
          <p:cNvSpPr>
            <a:spLocks noChangeArrowheads="1"/>
          </p:cNvSpPr>
          <p:nvPr/>
        </p:nvSpPr>
        <p:spPr bwMode="auto">
          <a:xfrm>
            <a:off x="8316913" y="4437063"/>
            <a:ext cx="360362" cy="431800"/>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FR" b="1"/>
          </a:p>
        </p:txBody>
      </p:sp>
      <p:sp>
        <p:nvSpPr>
          <p:cNvPr id="6171" name="Oval 27"/>
          <p:cNvSpPr>
            <a:spLocks noChangeArrowheads="1"/>
          </p:cNvSpPr>
          <p:nvPr/>
        </p:nvSpPr>
        <p:spPr bwMode="auto">
          <a:xfrm>
            <a:off x="3707904" y="5157788"/>
            <a:ext cx="360362" cy="431800"/>
          </a:xfrm>
          <a:prstGeom prst="ellipse">
            <a:avLst/>
          </a:prstGeom>
          <a:solidFill>
            <a:schemeClr val="bg1"/>
          </a:solidFill>
          <a:ln w="9525">
            <a:solidFill>
              <a:schemeClr val="tx1"/>
            </a:solidFill>
            <a:round/>
            <a:headEnd/>
            <a:tailEnd/>
          </a:ln>
          <a:effectLst/>
        </p:spPr>
        <p:txBody>
          <a:bodyPr wrap="none" anchor="ctr"/>
          <a:lstStyle/>
          <a:p>
            <a:pPr algn="ctr"/>
            <a:r>
              <a:rPr lang="fr-FR"/>
              <a:t>3</a:t>
            </a:r>
          </a:p>
        </p:txBody>
      </p:sp>
      <p:sp>
        <p:nvSpPr>
          <p:cNvPr id="6172" name="Oval 28"/>
          <p:cNvSpPr>
            <a:spLocks noChangeArrowheads="1"/>
          </p:cNvSpPr>
          <p:nvPr/>
        </p:nvSpPr>
        <p:spPr bwMode="auto">
          <a:xfrm>
            <a:off x="1548433" y="5157788"/>
            <a:ext cx="360363" cy="431800"/>
          </a:xfrm>
          <a:prstGeom prst="ellipse">
            <a:avLst/>
          </a:prstGeom>
          <a:solidFill>
            <a:schemeClr val="bg1"/>
          </a:solidFill>
          <a:ln w="9525">
            <a:solidFill>
              <a:schemeClr val="tx1"/>
            </a:solidFill>
            <a:round/>
            <a:headEnd/>
            <a:tailEnd/>
          </a:ln>
          <a:effectLst/>
        </p:spPr>
        <p:txBody>
          <a:bodyPr wrap="none" anchor="ctr"/>
          <a:lstStyle/>
          <a:p>
            <a:pPr algn="ctr"/>
            <a:r>
              <a:rPr lang="fr-FR"/>
              <a:t>1</a:t>
            </a:r>
          </a:p>
        </p:txBody>
      </p:sp>
      <p:sp>
        <p:nvSpPr>
          <p:cNvPr id="6173" name="Oval 29"/>
          <p:cNvSpPr>
            <a:spLocks noChangeArrowheads="1"/>
          </p:cNvSpPr>
          <p:nvPr/>
        </p:nvSpPr>
        <p:spPr bwMode="auto">
          <a:xfrm>
            <a:off x="6516216" y="5157788"/>
            <a:ext cx="360363" cy="431800"/>
          </a:xfrm>
          <a:prstGeom prst="ellipse">
            <a:avLst/>
          </a:prstGeom>
          <a:solidFill>
            <a:schemeClr val="bg1"/>
          </a:solidFill>
          <a:ln w="9525">
            <a:solidFill>
              <a:schemeClr val="tx1"/>
            </a:solidFill>
            <a:round/>
            <a:headEnd/>
            <a:tailEnd/>
          </a:ln>
          <a:effectLst/>
        </p:spPr>
        <p:txBody>
          <a:bodyPr wrap="none" anchor="ctr"/>
          <a:lstStyle/>
          <a:p>
            <a:pPr algn="ctr"/>
            <a:r>
              <a:rPr lang="fr-FR" dirty="0"/>
              <a:t>5</a:t>
            </a:r>
          </a:p>
        </p:txBody>
      </p:sp>
      <p:sp>
        <p:nvSpPr>
          <p:cNvPr id="6174" name="Oval 30"/>
          <p:cNvSpPr>
            <a:spLocks noChangeArrowheads="1"/>
          </p:cNvSpPr>
          <p:nvPr/>
        </p:nvSpPr>
        <p:spPr bwMode="auto">
          <a:xfrm>
            <a:off x="4861619" y="5157788"/>
            <a:ext cx="360363" cy="431800"/>
          </a:xfrm>
          <a:prstGeom prst="ellipse">
            <a:avLst/>
          </a:prstGeom>
          <a:solidFill>
            <a:schemeClr val="bg1"/>
          </a:solidFill>
          <a:ln w="9525">
            <a:solidFill>
              <a:schemeClr val="tx1"/>
            </a:solidFill>
            <a:round/>
            <a:headEnd/>
            <a:tailEnd/>
          </a:ln>
          <a:effectLst/>
        </p:spPr>
        <p:txBody>
          <a:bodyPr wrap="none" anchor="ctr"/>
          <a:lstStyle/>
          <a:p>
            <a:pPr algn="ctr"/>
            <a:r>
              <a:rPr lang="fr-FR"/>
              <a:t>4</a:t>
            </a:r>
          </a:p>
        </p:txBody>
      </p:sp>
      <p:sp>
        <p:nvSpPr>
          <p:cNvPr id="6175" name="Oval 31"/>
          <p:cNvSpPr>
            <a:spLocks noChangeArrowheads="1"/>
          </p:cNvSpPr>
          <p:nvPr/>
        </p:nvSpPr>
        <p:spPr bwMode="auto">
          <a:xfrm>
            <a:off x="8315325" y="5229225"/>
            <a:ext cx="360363" cy="431800"/>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FR" b="1"/>
          </a:p>
        </p:txBody>
      </p:sp>
      <p:sp>
        <p:nvSpPr>
          <p:cNvPr id="6176" name="Oval 32"/>
          <p:cNvSpPr>
            <a:spLocks noChangeArrowheads="1"/>
          </p:cNvSpPr>
          <p:nvPr/>
        </p:nvSpPr>
        <p:spPr bwMode="auto">
          <a:xfrm>
            <a:off x="8172450" y="6021388"/>
            <a:ext cx="576263" cy="576262"/>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FR" b="1"/>
          </a:p>
        </p:txBody>
      </p:sp>
      <p:sp>
        <p:nvSpPr>
          <p:cNvPr id="6177" name="Line 33"/>
          <p:cNvSpPr>
            <a:spLocks noChangeShapeType="1"/>
          </p:cNvSpPr>
          <p:nvPr/>
        </p:nvSpPr>
        <p:spPr bwMode="auto">
          <a:xfrm>
            <a:off x="7812088" y="5805488"/>
            <a:ext cx="133191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20326169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 Box 4"/>
          <p:cNvSpPr txBox="1">
            <a:spLocks noChangeArrowheads="1"/>
          </p:cNvSpPr>
          <p:nvPr/>
        </p:nvSpPr>
        <p:spPr bwMode="auto">
          <a:xfrm>
            <a:off x="1706563" y="44450"/>
            <a:ext cx="574516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sz="2000" b="1">
                <a:solidFill>
                  <a:schemeClr val="bg1"/>
                </a:solidFill>
                <a:latin typeface="Bookman Old Style" pitchFamily="18" charset="0"/>
              </a:rPr>
              <a:t>Évaluez votre niveau d’activité physique :</a:t>
            </a:r>
          </a:p>
          <a:p>
            <a:pPr algn="ctr"/>
            <a:r>
              <a:rPr lang="fr-FR" sz="2000" b="1">
                <a:solidFill>
                  <a:schemeClr val="bg1"/>
                </a:solidFill>
                <a:latin typeface="Bookman Old Style" pitchFamily="18" charset="0"/>
              </a:rPr>
              <a:t>Questionnaire de Ricci et Gagnon (suite) </a:t>
            </a:r>
          </a:p>
        </p:txBody>
      </p:sp>
      <p:sp>
        <p:nvSpPr>
          <p:cNvPr id="7173" name="Text Box 5"/>
          <p:cNvSpPr txBox="1">
            <a:spLocks noChangeArrowheads="1"/>
          </p:cNvSpPr>
          <p:nvPr/>
        </p:nvSpPr>
        <p:spPr bwMode="auto">
          <a:xfrm>
            <a:off x="87313" y="901700"/>
            <a:ext cx="7931723"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b="1" dirty="0">
                <a:solidFill>
                  <a:schemeClr val="bg1"/>
                </a:solidFill>
                <a:latin typeface="Bookman Old Style" pitchFamily="18" charset="0"/>
              </a:rPr>
              <a:t>B)  Activités sportives et récréatives</a:t>
            </a:r>
          </a:p>
          <a:p>
            <a:endParaRPr lang="fr-FR" b="1" dirty="0">
              <a:solidFill>
                <a:schemeClr val="bg1"/>
              </a:solidFill>
              <a:latin typeface="Bookman Old Style" pitchFamily="18" charset="0"/>
            </a:endParaRPr>
          </a:p>
          <a:p>
            <a:r>
              <a:rPr lang="fr-FR" dirty="0">
                <a:solidFill>
                  <a:schemeClr val="bg1"/>
                </a:solidFill>
              </a:rPr>
              <a:t>5- Pratiquez-vous régulièrement une ou </a:t>
            </a:r>
            <a:r>
              <a:rPr lang="fr-FR" dirty="0" smtClean="0">
                <a:solidFill>
                  <a:schemeClr val="bg1"/>
                </a:solidFill>
              </a:rPr>
              <a:t>des </a:t>
            </a:r>
            <a:r>
              <a:rPr lang="fr-FR" dirty="0">
                <a:solidFill>
                  <a:schemeClr val="bg1"/>
                </a:solidFill>
              </a:rPr>
              <a:t>activités physiques ou </a:t>
            </a:r>
            <a:r>
              <a:rPr lang="fr-FR" dirty="0" smtClean="0">
                <a:solidFill>
                  <a:schemeClr val="bg1"/>
                </a:solidFill>
              </a:rPr>
              <a:t>récréatives </a:t>
            </a:r>
            <a:r>
              <a:rPr lang="fr-FR" dirty="0">
                <a:solidFill>
                  <a:schemeClr val="bg1"/>
                </a:solidFill>
              </a:rPr>
              <a:t>?</a:t>
            </a:r>
          </a:p>
          <a:p>
            <a:r>
              <a:rPr lang="fr-FR" dirty="0">
                <a:solidFill>
                  <a:schemeClr val="bg1"/>
                </a:solidFill>
              </a:rPr>
              <a:t>       non :               oui : </a:t>
            </a:r>
          </a:p>
          <a:p>
            <a:endParaRPr lang="fr-FR" dirty="0">
              <a:solidFill>
                <a:schemeClr val="bg1"/>
              </a:solidFill>
            </a:endParaRPr>
          </a:p>
          <a:p>
            <a:r>
              <a:rPr lang="fr-FR" dirty="0">
                <a:solidFill>
                  <a:schemeClr val="bg1"/>
                </a:solidFill>
              </a:rPr>
              <a:t>Si </a:t>
            </a:r>
            <a:r>
              <a:rPr lang="fr-FR" dirty="0" smtClean="0">
                <a:solidFill>
                  <a:schemeClr val="bg1"/>
                </a:solidFill>
              </a:rPr>
              <a:t>oui, </a:t>
            </a:r>
            <a:r>
              <a:rPr lang="fr-FR" dirty="0">
                <a:solidFill>
                  <a:schemeClr val="bg1"/>
                </a:solidFill>
              </a:rPr>
              <a:t>répondez aux questions </a:t>
            </a:r>
            <a:r>
              <a:rPr lang="fr-FR" dirty="0" smtClean="0">
                <a:solidFill>
                  <a:schemeClr val="bg1"/>
                </a:solidFill>
              </a:rPr>
              <a:t>suivantes :</a:t>
            </a:r>
            <a:endParaRPr lang="fr-FR" dirty="0">
              <a:solidFill>
                <a:schemeClr val="bg1"/>
              </a:solidFill>
            </a:endParaRPr>
          </a:p>
          <a:p>
            <a:endParaRPr lang="fr-FR" dirty="0">
              <a:solidFill>
                <a:schemeClr val="bg1"/>
              </a:solidFill>
            </a:endParaRPr>
          </a:p>
          <a:p>
            <a:r>
              <a:rPr lang="fr-FR" dirty="0">
                <a:solidFill>
                  <a:schemeClr val="bg1"/>
                </a:solidFill>
              </a:rPr>
              <a:t>6- A quelle fréquence pratiquez-vous l’ensemble de ces activités ?</a:t>
            </a:r>
          </a:p>
          <a:p>
            <a:r>
              <a:rPr lang="fr-FR" dirty="0">
                <a:solidFill>
                  <a:schemeClr val="bg1"/>
                </a:solidFill>
              </a:rPr>
              <a:t> </a:t>
            </a:r>
            <a:r>
              <a:rPr lang="fr-FR" dirty="0" smtClean="0">
                <a:solidFill>
                  <a:schemeClr val="bg1"/>
                </a:solidFill>
              </a:rPr>
              <a:t>1-2/mois        1/semaine </a:t>
            </a:r>
            <a:r>
              <a:rPr lang="fr-FR" dirty="0">
                <a:solidFill>
                  <a:schemeClr val="bg1"/>
                </a:solidFill>
              </a:rPr>
              <a:t>:         2/semaine :        </a:t>
            </a:r>
            <a:r>
              <a:rPr lang="fr-FR" dirty="0" smtClean="0">
                <a:solidFill>
                  <a:schemeClr val="bg1"/>
                </a:solidFill>
              </a:rPr>
              <a:t>3/semaine </a:t>
            </a:r>
            <a:r>
              <a:rPr lang="fr-FR" dirty="0">
                <a:solidFill>
                  <a:schemeClr val="bg1"/>
                </a:solidFill>
              </a:rPr>
              <a:t>:       </a:t>
            </a:r>
            <a:r>
              <a:rPr lang="fr-FR" dirty="0" smtClean="0">
                <a:solidFill>
                  <a:schemeClr val="bg1"/>
                </a:solidFill>
              </a:rPr>
              <a:t>4 </a:t>
            </a:r>
            <a:r>
              <a:rPr lang="fr-FR" dirty="0">
                <a:solidFill>
                  <a:schemeClr val="bg1"/>
                </a:solidFill>
              </a:rPr>
              <a:t>et +</a:t>
            </a:r>
            <a:r>
              <a:rPr lang="fr-FR" dirty="0" smtClean="0">
                <a:solidFill>
                  <a:schemeClr val="bg1"/>
                </a:solidFill>
              </a:rPr>
              <a:t>/semaine :</a:t>
            </a:r>
          </a:p>
          <a:p>
            <a:endParaRPr lang="fr-FR" dirty="0">
              <a:solidFill>
                <a:schemeClr val="bg1"/>
              </a:solidFill>
            </a:endParaRPr>
          </a:p>
          <a:p>
            <a:r>
              <a:rPr lang="fr-FR" dirty="0" smtClean="0">
                <a:solidFill>
                  <a:schemeClr val="bg1"/>
                </a:solidFill>
              </a:rPr>
              <a:t>fois/mois</a:t>
            </a:r>
            <a:endParaRPr lang="fr-FR" dirty="0">
              <a:solidFill>
                <a:schemeClr val="bg1"/>
              </a:solidFill>
            </a:endParaRPr>
          </a:p>
          <a:p>
            <a:r>
              <a:rPr lang="fr-FR" dirty="0">
                <a:solidFill>
                  <a:schemeClr val="bg1"/>
                </a:solidFill>
              </a:rPr>
              <a:t>7- Combien de minutes consacrez-vous en moyenne à chaque séance d’activité </a:t>
            </a:r>
          </a:p>
          <a:p>
            <a:r>
              <a:rPr lang="fr-FR" dirty="0">
                <a:solidFill>
                  <a:schemeClr val="bg1"/>
                </a:solidFill>
              </a:rPr>
              <a:t>    physique?</a:t>
            </a:r>
          </a:p>
          <a:p>
            <a:r>
              <a:rPr lang="fr-FR" dirty="0">
                <a:solidFill>
                  <a:schemeClr val="bg1"/>
                </a:solidFill>
              </a:rPr>
              <a:t> moins de 15:         16-30 :         31-45 :          46-60 :         61 et +</a:t>
            </a:r>
            <a:r>
              <a:rPr lang="fr-FR" dirty="0" smtClean="0">
                <a:solidFill>
                  <a:schemeClr val="bg1"/>
                </a:solidFill>
              </a:rPr>
              <a:t> </a:t>
            </a:r>
            <a:r>
              <a:rPr lang="fr-FR" dirty="0">
                <a:solidFill>
                  <a:schemeClr val="bg1"/>
                </a:solidFill>
              </a:rPr>
              <a:t>:</a:t>
            </a:r>
          </a:p>
          <a:p>
            <a:endParaRPr lang="fr-FR" dirty="0">
              <a:solidFill>
                <a:schemeClr val="bg1"/>
              </a:solidFill>
            </a:endParaRPr>
          </a:p>
          <a:p>
            <a:r>
              <a:rPr lang="fr-FR" dirty="0">
                <a:solidFill>
                  <a:schemeClr val="bg1"/>
                </a:solidFill>
              </a:rPr>
              <a:t>8- Habituellement comment percevez-vous votre effort ?, Le chiffre 1 représentant</a:t>
            </a:r>
          </a:p>
          <a:p>
            <a:r>
              <a:rPr lang="fr-FR" dirty="0">
                <a:solidFill>
                  <a:schemeClr val="bg1"/>
                </a:solidFill>
              </a:rPr>
              <a:t>    un effort très facile et le 5, un effort difficile.</a:t>
            </a:r>
          </a:p>
          <a:p>
            <a:r>
              <a:rPr lang="fr-FR" dirty="0">
                <a:solidFill>
                  <a:schemeClr val="bg1"/>
                </a:solidFill>
              </a:rPr>
              <a:t>   </a:t>
            </a:r>
          </a:p>
        </p:txBody>
      </p:sp>
      <p:sp>
        <p:nvSpPr>
          <p:cNvPr id="7174" name="Oval 6"/>
          <p:cNvSpPr>
            <a:spLocks noChangeArrowheads="1"/>
          </p:cNvSpPr>
          <p:nvPr/>
        </p:nvSpPr>
        <p:spPr bwMode="auto">
          <a:xfrm>
            <a:off x="1187450" y="1835150"/>
            <a:ext cx="360363" cy="431800"/>
          </a:xfrm>
          <a:prstGeom prst="ellipse">
            <a:avLst/>
          </a:prstGeom>
          <a:solidFill>
            <a:schemeClr val="bg1"/>
          </a:solidFill>
          <a:ln w="9525">
            <a:solidFill>
              <a:schemeClr val="tx1"/>
            </a:solidFill>
            <a:round/>
            <a:headEnd/>
            <a:tailEnd/>
          </a:ln>
          <a:effectLst/>
        </p:spPr>
        <p:txBody>
          <a:bodyPr wrap="none" anchor="ctr"/>
          <a:lstStyle/>
          <a:p>
            <a:pPr algn="ctr"/>
            <a:r>
              <a:rPr lang="fr-FR"/>
              <a:t>1</a:t>
            </a:r>
          </a:p>
        </p:txBody>
      </p:sp>
      <p:sp>
        <p:nvSpPr>
          <p:cNvPr id="7175" name="Oval 7"/>
          <p:cNvSpPr>
            <a:spLocks noChangeArrowheads="1"/>
          </p:cNvSpPr>
          <p:nvPr/>
        </p:nvSpPr>
        <p:spPr bwMode="auto">
          <a:xfrm>
            <a:off x="2267744" y="1835150"/>
            <a:ext cx="360363" cy="431800"/>
          </a:xfrm>
          <a:prstGeom prst="ellipse">
            <a:avLst/>
          </a:prstGeom>
          <a:solidFill>
            <a:schemeClr val="bg1"/>
          </a:solidFill>
          <a:ln w="9525">
            <a:solidFill>
              <a:schemeClr val="tx1"/>
            </a:solidFill>
            <a:round/>
            <a:headEnd/>
            <a:tailEnd/>
          </a:ln>
          <a:effectLst/>
        </p:spPr>
        <p:txBody>
          <a:bodyPr wrap="none" anchor="ctr"/>
          <a:lstStyle/>
          <a:p>
            <a:pPr algn="ctr"/>
            <a:r>
              <a:rPr lang="fr-FR"/>
              <a:t>5</a:t>
            </a:r>
          </a:p>
        </p:txBody>
      </p:sp>
      <p:sp>
        <p:nvSpPr>
          <p:cNvPr id="7176" name="Oval 8"/>
          <p:cNvSpPr>
            <a:spLocks noChangeArrowheads="1"/>
          </p:cNvSpPr>
          <p:nvPr/>
        </p:nvSpPr>
        <p:spPr bwMode="auto">
          <a:xfrm>
            <a:off x="1115616" y="3141216"/>
            <a:ext cx="360362" cy="431800"/>
          </a:xfrm>
          <a:prstGeom prst="ellipse">
            <a:avLst/>
          </a:prstGeom>
          <a:solidFill>
            <a:schemeClr val="bg1"/>
          </a:solidFill>
          <a:ln w="9525">
            <a:solidFill>
              <a:schemeClr val="tx1"/>
            </a:solidFill>
            <a:round/>
            <a:headEnd/>
            <a:tailEnd/>
          </a:ln>
          <a:effectLst/>
        </p:spPr>
        <p:txBody>
          <a:bodyPr wrap="none" anchor="ctr"/>
          <a:lstStyle/>
          <a:p>
            <a:pPr algn="ctr"/>
            <a:r>
              <a:rPr lang="fr-FR" dirty="0"/>
              <a:t>1</a:t>
            </a:r>
          </a:p>
        </p:txBody>
      </p:sp>
      <p:sp>
        <p:nvSpPr>
          <p:cNvPr id="7177" name="Oval 9"/>
          <p:cNvSpPr>
            <a:spLocks noChangeArrowheads="1"/>
          </p:cNvSpPr>
          <p:nvPr/>
        </p:nvSpPr>
        <p:spPr bwMode="auto">
          <a:xfrm>
            <a:off x="2627462" y="3131567"/>
            <a:ext cx="360362" cy="431800"/>
          </a:xfrm>
          <a:prstGeom prst="ellipse">
            <a:avLst/>
          </a:prstGeom>
          <a:solidFill>
            <a:schemeClr val="bg1"/>
          </a:solidFill>
          <a:ln w="9525">
            <a:solidFill>
              <a:schemeClr val="tx1"/>
            </a:solidFill>
            <a:round/>
            <a:headEnd/>
            <a:tailEnd/>
          </a:ln>
          <a:effectLst/>
        </p:spPr>
        <p:txBody>
          <a:bodyPr wrap="none" anchor="ctr"/>
          <a:lstStyle/>
          <a:p>
            <a:pPr algn="ctr"/>
            <a:r>
              <a:rPr lang="fr-FR" dirty="0"/>
              <a:t>2</a:t>
            </a:r>
          </a:p>
        </p:txBody>
      </p:sp>
      <p:sp>
        <p:nvSpPr>
          <p:cNvPr id="7178" name="Oval 10"/>
          <p:cNvSpPr>
            <a:spLocks noChangeArrowheads="1"/>
          </p:cNvSpPr>
          <p:nvPr/>
        </p:nvSpPr>
        <p:spPr bwMode="auto">
          <a:xfrm>
            <a:off x="4139952" y="3131567"/>
            <a:ext cx="360362" cy="431800"/>
          </a:xfrm>
          <a:prstGeom prst="ellipse">
            <a:avLst/>
          </a:prstGeom>
          <a:solidFill>
            <a:schemeClr val="bg1"/>
          </a:solidFill>
          <a:ln w="9525">
            <a:solidFill>
              <a:schemeClr val="tx1"/>
            </a:solidFill>
            <a:round/>
            <a:headEnd/>
            <a:tailEnd/>
          </a:ln>
          <a:effectLst/>
        </p:spPr>
        <p:txBody>
          <a:bodyPr wrap="none" anchor="ctr"/>
          <a:lstStyle/>
          <a:p>
            <a:pPr algn="ctr"/>
            <a:r>
              <a:rPr lang="fr-FR" dirty="0"/>
              <a:t>3</a:t>
            </a:r>
          </a:p>
        </p:txBody>
      </p:sp>
      <p:sp>
        <p:nvSpPr>
          <p:cNvPr id="7179" name="Oval 11"/>
          <p:cNvSpPr>
            <a:spLocks noChangeArrowheads="1"/>
          </p:cNvSpPr>
          <p:nvPr/>
        </p:nvSpPr>
        <p:spPr bwMode="auto">
          <a:xfrm>
            <a:off x="5652120" y="3131567"/>
            <a:ext cx="360363" cy="431800"/>
          </a:xfrm>
          <a:prstGeom prst="ellipse">
            <a:avLst/>
          </a:prstGeom>
          <a:solidFill>
            <a:schemeClr val="bg1"/>
          </a:solidFill>
          <a:ln w="9525">
            <a:solidFill>
              <a:schemeClr val="tx1"/>
            </a:solidFill>
            <a:round/>
            <a:headEnd/>
            <a:tailEnd/>
          </a:ln>
          <a:effectLst/>
        </p:spPr>
        <p:txBody>
          <a:bodyPr wrap="none" anchor="ctr"/>
          <a:lstStyle/>
          <a:p>
            <a:pPr algn="ctr"/>
            <a:r>
              <a:rPr lang="fr-FR" dirty="0"/>
              <a:t>4</a:t>
            </a:r>
          </a:p>
        </p:txBody>
      </p:sp>
      <p:sp>
        <p:nvSpPr>
          <p:cNvPr id="7180" name="Oval 12"/>
          <p:cNvSpPr>
            <a:spLocks noChangeArrowheads="1"/>
          </p:cNvSpPr>
          <p:nvPr/>
        </p:nvSpPr>
        <p:spPr bwMode="auto">
          <a:xfrm>
            <a:off x="7452320" y="3131567"/>
            <a:ext cx="360363" cy="431800"/>
          </a:xfrm>
          <a:prstGeom prst="ellipse">
            <a:avLst/>
          </a:prstGeom>
          <a:solidFill>
            <a:schemeClr val="bg1"/>
          </a:solidFill>
          <a:ln w="9525">
            <a:solidFill>
              <a:schemeClr val="tx1"/>
            </a:solidFill>
            <a:round/>
            <a:headEnd/>
            <a:tailEnd/>
          </a:ln>
          <a:effectLst/>
        </p:spPr>
        <p:txBody>
          <a:bodyPr wrap="none" anchor="ctr"/>
          <a:lstStyle/>
          <a:p>
            <a:pPr algn="ctr"/>
            <a:r>
              <a:rPr lang="fr-FR" dirty="0"/>
              <a:t>5</a:t>
            </a:r>
          </a:p>
        </p:txBody>
      </p:sp>
      <p:sp>
        <p:nvSpPr>
          <p:cNvPr id="7186" name="Oval 18"/>
          <p:cNvSpPr>
            <a:spLocks noChangeArrowheads="1"/>
          </p:cNvSpPr>
          <p:nvPr/>
        </p:nvSpPr>
        <p:spPr bwMode="auto">
          <a:xfrm>
            <a:off x="1510133" y="4500563"/>
            <a:ext cx="360363" cy="431800"/>
          </a:xfrm>
          <a:prstGeom prst="ellipse">
            <a:avLst/>
          </a:prstGeom>
          <a:solidFill>
            <a:schemeClr val="bg1"/>
          </a:solidFill>
          <a:ln w="9525">
            <a:solidFill>
              <a:schemeClr val="tx1"/>
            </a:solidFill>
            <a:round/>
            <a:headEnd/>
            <a:tailEnd/>
          </a:ln>
          <a:effectLst/>
        </p:spPr>
        <p:txBody>
          <a:bodyPr wrap="none" anchor="ctr"/>
          <a:lstStyle/>
          <a:p>
            <a:pPr algn="ctr"/>
            <a:r>
              <a:rPr lang="fr-FR"/>
              <a:t>1</a:t>
            </a:r>
          </a:p>
        </p:txBody>
      </p:sp>
      <p:sp>
        <p:nvSpPr>
          <p:cNvPr id="7187" name="Oval 19"/>
          <p:cNvSpPr>
            <a:spLocks noChangeArrowheads="1"/>
          </p:cNvSpPr>
          <p:nvPr/>
        </p:nvSpPr>
        <p:spPr bwMode="auto">
          <a:xfrm>
            <a:off x="2555454" y="4500563"/>
            <a:ext cx="360362" cy="431800"/>
          </a:xfrm>
          <a:prstGeom prst="ellipse">
            <a:avLst/>
          </a:prstGeom>
          <a:solidFill>
            <a:schemeClr val="bg1"/>
          </a:solidFill>
          <a:ln w="9525">
            <a:solidFill>
              <a:schemeClr val="tx1"/>
            </a:solidFill>
            <a:round/>
            <a:headEnd/>
            <a:tailEnd/>
          </a:ln>
          <a:effectLst/>
        </p:spPr>
        <p:txBody>
          <a:bodyPr wrap="none" anchor="ctr"/>
          <a:lstStyle/>
          <a:p>
            <a:pPr algn="ctr"/>
            <a:r>
              <a:rPr lang="fr-FR"/>
              <a:t>2</a:t>
            </a:r>
          </a:p>
        </p:txBody>
      </p:sp>
      <p:sp>
        <p:nvSpPr>
          <p:cNvPr id="7188" name="Oval 20"/>
          <p:cNvSpPr>
            <a:spLocks noChangeArrowheads="1"/>
          </p:cNvSpPr>
          <p:nvPr/>
        </p:nvSpPr>
        <p:spPr bwMode="auto">
          <a:xfrm>
            <a:off x="3741365" y="4500563"/>
            <a:ext cx="360362" cy="431800"/>
          </a:xfrm>
          <a:prstGeom prst="ellipse">
            <a:avLst/>
          </a:prstGeom>
          <a:solidFill>
            <a:schemeClr val="bg1"/>
          </a:solidFill>
          <a:ln w="9525">
            <a:solidFill>
              <a:schemeClr val="tx1"/>
            </a:solidFill>
            <a:round/>
            <a:headEnd/>
            <a:tailEnd/>
          </a:ln>
          <a:effectLst/>
        </p:spPr>
        <p:txBody>
          <a:bodyPr wrap="none" anchor="ctr"/>
          <a:lstStyle/>
          <a:p>
            <a:pPr algn="ctr"/>
            <a:r>
              <a:rPr lang="fr-FR"/>
              <a:t>3</a:t>
            </a:r>
          </a:p>
        </p:txBody>
      </p:sp>
      <p:sp>
        <p:nvSpPr>
          <p:cNvPr id="7189" name="Oval 21"/>
          <p:cNvSpPr>
            <a:spLocks noChangeArrowheads="1"/>
          </p:cNvSpPr>
          <p:nvPr/>
        </p:nvSpPr>
        <p:spPr bwMode="auto">
          <a:xfrm>
            <a:off x="4931718" y="4500563"/>
            <a:ext cx="360362" cy="431800"/>
          </a:xfrm>
          <a:prstGeom prst="ellipse">
            <a:avLst/>
          </a:prstGeom>
          <a:solidFill>
            <a:schemeClr val="bg1"/>
          </a:solidFill>
          <a:ln w="9525">
            <a:solidFill>
              <a:schemeClr val="tx1"/>
            </a:solidFill>
            <a:round/>
            <a:headEnd/>
            <a:tailEnd/>
          </a:ln>
          <a:effectLst/>
        </p:spPr>
        <p:txBody>
          <a:bodyPr wrap="none" anchor="ctr"/>
          <a:lstStyle/>
          <a:p>
            <a:pPr algn="ctr"/>
            <a:r>
              <a:rPr lang="fr-FR" dirty="0"/>
              <a:t>4</a:t>
            </a:r>
          </a:p>
        </p:txBody>
      </p:sp>
      <p:sp>
        <p:nvSpPr>
          <p:cNvPr id="7190" name="Oval 22"/>
          <p:cNvSpPr>
            <a:spLocks noChangeArrowheads="1"/>
          </p:cNvSpPr>
          <p:nvPr/>
        </p:nvSpPr>
        <p:spPr bwMode="auto">
          <a:xfrm>
            <a:off x="6156176" y="4500563"/>
            <a:ext cx="360362" cy="431800"/>
          </a:xfrm>
          <a:prstGeom prst="ellipse">
            <a:avLst/>
          </a:prstGeom>
          <a:solidFill>
            <a:schemeClr val="bg1"/>
          </a:solidFill>
          <a:ln w="9525">
            <a:solidFill>
              <a:schemeClr val="tx1"/>
            </a:solidFill>
            <a:round/>
            <a:headEnd/>
            <a:tailEnd/>
          </a:ln>
          <a:effectLst/>
        </p:spPr>
        <p:txBody>
          <a:bodyPr wrap="none" anchor="ctr"/>
          <a:lstStyle/>
          <a:p>
            <a:pPr algn="ctr"/>
            <a:r>
              <a:rPr lang="fr-FR" dirty="0"/>
              <a:t>5</a:t>
            </a:r>
          </a:p>
        </p:txBody>
      </p:sp>
      <p:sp>
        <p:nvSpPr>
          <p:cNvPr id="7191" name="Oval 23"/>
          <p:cNvSpPr>
            <a:spLocks noChangeArrowheads="1"/>
          </p:cNvSpPr>
          <p:nvPr/>
        </p:nvSpPr>
        <p:spPr bwMode="auto">
          <a:xfrm>
            <a:off x="1259632" y="5733256"/>
            <a:ext cx="360362" cy="431800"/>
          </a:xfrm>
          <a:prstGeom prst="ellipse">
            <a:avLst/>
          </a:prstGeom>
          <a:solidFill>
            <a:schemeClr val="bg1"/>
          </a:solidFill>
          <a:ln w="9525">
            <a:solidFill>
              <a:schemeClr val="tx1"/>
            </a:solidFill>
            <a:round/>
            <a:headEnd/>
            <a:tailEnd/>
          </a:ln>
          <a:effectLst/>
        </p:spPr>
        <p:txBody>
          <a:bodyPr wrap="none" anchor="ctr"/>
          <a:lstStyle/>
          <a:p>
            <a:pPr algn="ctr"/>
            <a:r>
              <a:rPr lang="fr-FR" dirty="0"/>
              <a:t>1</a:t>
            </a:r>
          </a:p>
        </p:txBody>
      </p:sp>
      <p:sp>
        <p:nvSpPr>
          <p:cNvPr id="7192" name="Oval 24"/>
          <p:cNvSpPr>
            <a:spLocks noChangeArrowheads="1"/>
          </p:cNvSpPr>
          <p:nvPr/>
        </p:nvSpPr>
        <p:spPr bwMode="auto">
          <a:xfrm>
            <a:off x="2483644" y="5724525"/>
            <a:ext cx="360363" cy="431800"/>
          </a:xfrm>
          <a:prstGeom prst="ellipse">
            <a:avLst/>
          </a:prstGeom>
          <a:solidFill>
            <a:schemeClr val="bg1"/>
          </a:solidFill>
          <a:ln w="9525">
            <a:solidFill>
              <a:schemeClr val="tx1"/>
            </a:solidFill>
            <a:round/>
            <a:headEnd/>
            <a:tailEnd/>
          </a:ln>
          <a:effectLst/>
        </p:spPr>
        <p:txBody>
          <a:bodyPr wrap="none" anchor="ctr"/>
          <a:lstStyle/>
          <a:p>
            <a:pPr algn="ctr"/>
            <a:r>
              <a:rPr lang="fr-FR"/>
              <a:t>2</a:t>
            </a:r>
          </a:p>
        </p:txBody>
      </p:sp>
      <p:sp>
        <p:nvSpPr>
          <p:cNvPr id="7193" name="Oval 25"/>
          <p:cNvSpPr>
            <a:spLocks noChangeArrowheads="1"/>
          </p:cNvSpPr>
          <p:nvPr/>
        </p:nvSpPr>
        <p:spPr bwMode="auto">
          <a:xfrm>
            <a:off x="3852069" y="5768975"/>
            <a:ext cx="360363" cy="431800"/>
          </a:xfrm>
          <a:prstGeom prst="ellipse">
            <a:avLst/>
          </a:prstGeom>
          <a:solidFill>
            <a:schemeClr val="bg1"/>
          </a:solidFill>
          <a:ln w="9525">
            <a:solidFill>
              <a:schemeClr val="tx1"/>
            </a:solidFill>
            <a:round/>
            <a:headEnd/>
            <a:tailEnd/>
          </a:ln>
          <a:effectLst/>
        </p:spPr>
        <p:txBody>
          <a:bodyPr wrap="none" anchor="ctr"/>
          <a:lstStyle/>
          <a:p>
            <a:pPr algn="ctr"/>
            <a:r>
              <a:rPr lang="fr-FR"/>
              <a:t>3</a:t>
            </a:r>
          </a:p>
        </p:txBody>
      </p:sp>
      <p:sp>
        <p:nvSpPr>
          <p:cNvPr id="7194" name="Oval 26"/>
          <p:cNvSpPr>
            <a:spLocks noChangeArrowheads="1"/>
          </p:cNvSpPr>
          <p:nvPr/>
        </p:nvSpPr>
        <p:spPr bwMode="auto">
          <a:xfrm>
            <a:off x="5147742" y="5768975"/>
            <a:ext cx="360362" cy="431800"/>
          </a:xfrm>
          <a:prstGeom prst="ellipse">
            <a:avLst/>
          </a:prstGeom>
          <a:solidFill>
            <a:schemeClr val="bg1"/>
          </a:solidFill>
          <a:ln w="9525">
            <a:solidFill>
              <a:schemeClr val="tx1"/>
            </a:solidFill>
            <a:round/>
            <a:headEnd/>
            <a:tailEnd/>
          </a:ln>
          <a:effectLst/>
        </p:spPr>
        <p:txBody>
          <a:bodyPr wrap="none" anchor="ctr"/>
          <a:lstStyle/>
          <a:p>
            <a:pPr algn="ctr"/>
            <a:r>
              <a:rPr lang="fr-FR" dirty="0"/>
              <a:t>4</a:t>
            </a:r>
          </a:p>
        </p:txBody>
      </p:sp>
      <p:sp>
        <p:nvSpPr>
          <p:cNvPr id="7195" name="Oval 27"/>
          <p:cNvSpPr>
            <a:spLocks noChangeArrowheads="1"/>
          </p:cNvSpPr>
          <p:nvPr/>
        </p:nvSpPr>
        <p:spPr bwMode="auto">
          <a:xfrm>
            <a:off x="6553325" y="5768975"/>
            <a:ext cx="360362" cy="431800"/>
          </a:xfrm>
          <a:prstGeom prst="ellipse">
            <a:avLst/>
          </a:prstGeom>
          <a:solidFill>
            <a:schemeClr val="bg1"/>
          </a:solidFill>
          <a:ln w="9525">
            <a:solidFill>
              <a:schemeClr val="tx1"/>
            </a:solidFill>
            <a:round/>
            <a:headEnd/>
            <a:tailEnd/>
          </a:ln>
          <a:effectLst/>
        </p:spPr>
        <p:txBody>
          <a:bodyPr wrap="none" anchor="ctr"/>
          <a:lstStyle/>
          <a:p>
            <a:pPr algn="ctr"/>
            <a:r>
              <a:rPr lang="fr-FR"/>
              <a:t>5</a:t>
            </a:r>
          </a:p>
        </p:txBody>
      </p:sp>
      <p:sp>
        <p:nvSpPr>
          <p:cNvPr id="7196" name="Oval 28"/>
          <p:cNvSpPr>
            <a:spLocks noChangeArrowheads="1"/>
          </p:cNvSpPr>
          <p:nvPr/>
        </p:nvSpPr>
        <p:spPr bwMode="auto">
          <a:xfrm>
            <a:off x="8281194" y="1984375"/>
            <a:ext cx="360363" cy="431800"/>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FR" b="1"/>
          </a:p>
        </p:txBody>
      </p:sp>
      <p:sp>
        <p:nvSpPr>
          <p:cNvPr id="7197" name="Oval 29"/>
          <p:cNvSpPr>
            <a:spLocks noChangeArrowheads="1"/>
          </p:cNvSpPr>
          <p:nvPr/>
        </p:nvSpPr>
        <p:spPr bwMode="auto">
          <a:xfrm>
            <a:off x="8244085" y="3136330"/>
            <a:ext cx="360363" cy="431800"/>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FR" b="1"/>
          </a:p>
        </p:txBody>
      </p:sp>
      <p:sp>
        <p:nvSpPr>
          <p:cNvPr id="7198" name="Oval 30"/>
          <p:cNvSpPr>
            <a:spLocks noChangeArrowheads="1"/>
          </p:cNvSpPr>
          <p:nvPr/>
        </p:nvSpPr>
        <p:spPr bwMode="auto">
          <a:xfrm>
            <a:off x="8287658" y="4509120"/>
            <a:ext cx="360363" cy="431800"/>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FR" b="1"/>
          </a:p>
        </p:txBody>
      </p:sp>
      <p:sp>
        <p:nvSpPr>
          <p:cNvPr id="7199" name="Oval 31"/>
          <p:cNvSpPr>
            <a:spLocks noChangeArrowheads="1"/>
          </p:cNvSpPr>
          <p:nvPr/>
        </p:nvSpPr>
        <p:spPr bwMode="auto">
          <a:xfrm>
            <a:off x="8279607" y="5729288"/>
            <a:ext cx="360362" cy="431800"/>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FR" b="1"/>
          </a:p>
        </p:txBody>
      </p:sp>
      <p:sp>
        <p:nvSpPr>
          <p:cNvPr id="7200" name="Oval 32"/>
          <p:cNvSpPr>
            <a:spLocks noChangeArrowheads="1"/>
          </p:cNvSpPr>
          <p:nvPr/>
        </p:nvSpPr>
        <p:spPr bwMode="auto">
          <a:xfrm>
            <a:off x="8244085" y="6282737"/>
            <a:ext cx="504379" cy="537164"/>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FR" b="1"/>
          </a:p>
        </p:txBody>
      </p:sp>
      <p:sp>
        <p:nvSpPr>
          <p:cNvPr id="7201" name="Line 33"/>
          <p:cNvSpPr>
            <a:spLocks noChangeShapeType="1"/>
          </p:cNvSpPr>
          <p:nvPr/>
        </p:nvSpPr>
        <p:spPr bwMode="auto">
          <a:xfrm>
            <a:off x="7955757" y="6237288"/>
            <a:ext cx="90011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202" name="Rectangle 34"/>
          <p:cNvSpPr>
            <a:spLocks noChangeArrowheads="1"/>
          </p:cNvSpPr>
          <p:nvPr/>
        </p:nvSpPr>
        <p:spPr bwMode="auto">
          <a:xfrm>
            <a:off x="6573838" y="6453188"/>
            <a:ext cx="13827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b="1">
                <a:solidFill>
                  <a:schemeClr val="bg1"/>
                </a:solidFill>
                <a:latin typeface="Bookman Old Style" pitchFamily="18" charset="0"/>
              </a:rPr>
              <a:t>TOTAL 2 :</a:t>
            </a:r>
          </a:p>
        </p:txBody>
      </p:sp>
    </p:spTree>
    <p:extLst>
      <p:ext uri="{BB962C8B-B14F-4D97-AF65-F5344CB8AC3E}">
        <p14:creationId xmlns:p14="http://schemas.microsoft.com/office/powerpoint/2010/main" val="32044724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 Box 4"/>
          <p:cNvSpPr txBox="1">
            <a:spLocks noChangeArrowheads="1"/>
          </p:cNvSpPr>
          <p:nvPr/>
        </p:nvSpPr>
        <p:spPr bwMode="auto">
          <a:xfrm>
            <a:off x="1706563" y="134938"/>
            <a:ext cx="574516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sz="2000" b="1">
                <a:solidFill>
                  <a:schemeClr val="bg1"/>
                </a:solidFill>
                <a:latin typeface="Bookman Old Style" pitchFamily="18" charset="0"/>
              </a:rPr>
              <a:t>Évaluez votre niveau d’activité physique :</a:t>
            </a:r>
          </a:p>
          <a:p>
            <a:pPr algn="ctr"/>
            <a:r>
              <a:rPr lang="fr-FR" sz="2000" b="1">
                <a:solidFill>
                  <a:schemeClr val="bg1"/>
                </a:solidFill>
                <a:latin typeface="Bookman Old Style" pitchFamily="18" charset="0"/>
              </a:rPr>
              <a:t>Questionnaire de Ricci et Gagnon (suite) </a:t>
            </a:r>
          </a:p>
        </p:txBody>
      </p:sp>
      <p:sp>
        <p:nvSpPr>
          <p:cNvPr id="8197" name="Text Box 5"/>
          <p:cNvSpPr txBox="1">
            <a:spLocks noChangeArrowheads="1"/>
          </p:cNvSpPr>
          <p:nvPr/>
        </p:nvSpPr>
        <p:spPr bwMode="auto">
          <a:xfrm>
            <a:off x="34925" y="1482725"/>
            <a:ext cx="8767763" cy="347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2000" b="1">
                <a:solidFill>
                  <a:schemeClr val="bg1"/>
                </a:solidFill>
                <a:latin typeface="Bookman Old Style" pitchFamily="18" charset="0"/>
              </a:rPr>
              <a:t>                                        Résultats :</a:t>
            </a:r>
          </a:p>
          <a:p>
            <a:pPr>
              <a:lnSpc>
                <a:spcPct val="140000"/>
              </a:lnSpc>
            </a:pPr>
            <a:endParaRPr lang="fr-FR" sz="2000">
              <a:solidFill>
                <a:schemeClr val="bg1"/>
              </a:solidFill>
            </a:endParaRPr>
          </a:p>
          <a:p>
            <a:pPr>
              <a:lnSpc>
                <a:spcPct val="140000"/>
              </a:lnSpc>
            </a:pPr>
            <a:r>
              <a:rPr lang="fr-FR" sz="2000">
                <a:solidFill>
                  <a:schemeClr val="bg1"/>
                </a:solidFill>
              </a:rPr>
              <a:t>Faites la somme des chiffres de droite, puis la somme des totaux 1 et 2 pour</a:t>
            </a:r>
          </a:p>
          <a:p>
            <a:pPr>
              <a:lnSpc>
                <a:spcPct val="140000"/>
              </a:lnSpc>
            </a:pPr>
            <a:r>
              <a:rPr lang="fr-FR" sz="2000">
                <a:solidFill>
                  <a:schemeClr val="bg1"/>
                </a:solidFill>
              </a:rPr>
              <a:t>connaître et interpréter où vous en êtes de votre niveau d’activité physique :</a:t>
            </a:r>
          </a:p>
          <a:p>
            <a:pPr>
              <a:lnSpc>
                <a:spcPct val="140000"/>
              </a:lnSpc>
            </a:pPr>
            <a:endParaRPr lang="fr-FR" sz="2000">
              <a:solidFill>
                <a:schemeClr val="bg1"/>
              </a:solidFill>
            </a:endParaRPr>
          </a:p>
          <a:p>
            <a:r>
              <a:rPr lang="fr-FR" b="1">
                <a:solidFill>
                  <a:schemeClr val="bg1"/>
                </a:solidFill>
                <a:latin typeface="Bookman Old Style" pitchFamily="18" charset="0"/>
              </a:rPr>
              <a:t>                    Moins de 16 points : Inactif (ve)</a:t>
            </a:r>
          </a:p>
          <a:p>
            <a:endParaRPr lang="fr-FR" b="1">
              <a:solidFill>
                <a:schemeClr val="bg1"/>
              </a:solidFill>
              <a:latin typeface="Bookman Old Style" pitchFamily="18" charset="0"/>
            </a:endParaRPr>
          </a:p>
          <a:p>
            <a:r>
              <a:rPr lang="fr-FR" b="1">
                <a:solidFill>
                  <a:schemeClr val="bg1"/>
                </a:solidFill>
                <a:latin typeface="Bookman Old Style" pitchFamily="18" charset="0"/>
              </a:rPr>
              <a:t>                    Entre 16 et 32         : Actif (ve)</a:t>
            </a:r>
          </a:p>
          <a:p>
            <a:endParaRPr lang="fr-FR" b="1">
              <a:solidFill>
                <a:schemeClr val="bg1"/>
              </a:solidFill>
              <a:latin typeface="Bookman Old Style" pitchFamily="18" charset="0"/>
            </a:endParaRPr>
          </a:p>
          <a:p>
            <a:r>
              <a:rPr lang="fr-FR" b="1">
                <a:solidFill>
                  <a:schemeClr val="bg1"/>
                </a:solidFill>
                <a:latin typeface="Bookman Old Style" pitchFamily="18" charset="0"/>
              </a:rPr>
              <a:t>                    Plus de 32               : Très actif (ve)</a:t>
            </a:r>
          </a:p>
        </p:txBody>
      </p:sp>
    </p:spTree>
    <p:extLst>
      <p:ext uri="{BB962C8B-B14F-4D97-AF65-F5344CB8AC3E}">
        <p14:creationId xmlns:p14="http://schemas.microsoft.com/office/powerpoint/2010/main" val="40901359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07083" y="116632"/>
            <a:ext cx="6764929" cy="461665"/>
          </a:xfrm>
          <a:prstGeom prst="rect">
            <a:avLst/>
          </a:prstGeom>
          <a:noFill/>
          <a:ln>
            <a:solidFill>
              <a:srgbClr val="FFFF00"/>
            </a:solidFill>
          </a:ln>
        </p:spPr>
        <p:txBody>
          <a:bodyPr wrap="none" rtlCol="0">
            <a:spAutoFit/>
          </a:bodyPr>
          <a:lstStyle/>
          <a:p>
            <a:r>
              <a:rPr lang="fr-FR" sz="2400" b="1" dirty="0" smtClean="0">
                <a:solidFill>
                  <a:srgbClr val="FFFF00"/>
                </a:solidFill>
              </a:rPr>
              <a:t>2- Avantages et limites de la </a:t>
            </a:r>
            <a:r>
              <a:rPr lang="fr-FR" sz="2400" b="1" dirty="0" err="1" smtClean="0">
                <a:solidFill>
                  <a:srgbClr val="FFFF00"/>
                </a:solidFill>
              </a:rPr>
              <a:t>méthologie</a:t>
            </a:r>
            <a:r>
              <a:rPr lang="fr-FR" sz="2400" b="1" dirty="0" smtClean="0">
                <a:solidFill>
                  <a:srgbClr val="FFFF00"/>
                </a:solidFill>
              </a:rPr>
              <a:t> déclarative</a:t>
            </a:r>
            <a:endParaRPr lang="fr-FR" sz="2400" b="1" dirty="0">
              <a:solidFill>
                <a:srgbClr val="FFFF00"/>
              </a:solidFill>
            </a:endParaRPr>
          </a:p>
        </p:txBody>
      </p:sp>
      <p:graphicFrame>
        <p:nvGraphicFramePr>
          <p:cNvPr id="5" name="Tableau 4"/>
          <p:cNvGraphicFramePr>
            <a:graphicFrameLocks noGrp="1"/>
          </p:cNvGraphicFramePr>
          <p:nvPr>
            <p:extLst>
              <p:ext uri="{D42A27DB-BD31-4B8C-83A1-F6EECF244321}">
                <p14:modId xmlns:p14="http://schemas.microsoft.com/office/powerpoint/2010/main" val="4288356271"/>
              </p:ext>
            </p:extLst>
          </p:nvPr>
        </p:nvGraphicFramePr>
        <p:xfrm>
          <a:off x="0" y="1028144"/>
          <a:ext cx="9108504" cy="5857240"/>
        </p:xfrm>
        <a:graphic>
          <a:graphicData uri="http://schemas.openxmlformats.org/drawingml/2006/table">
            <a:tbl>
              <a:tblPr firstRow="1" bandRow="1">
                <a:tableStyleId>{5C22544A-7EE6-4342-B048-85BDC9FD1C3A}</a:tableStyleId>
              </a:tblPr>
              <a:tblGrid>
                <a:gridCol w="4072908"/>
                <a:gridCol w="5035596"/>
              </a:tblGrid>
              <a:tr h="370840">
                <a:tc>
                  <a:txBody>
                    <a:bodyPr/>
                    <a:lstStyle/>
                    <a:p>
                      <a:pPr algn="ctr"/>
                      <a:r>
                        <a:rPr lang="fr-FR" dirty="0" smtClean="0"/>
                        <a:t>AVANTAGES</a:t>
                      </a:r>
                      <a:endParaRPr lang="fr-FR" dirty="0"/>
                    </a:p>
                  </a:txBody>
                  <a:tcPr/>
                </a:tc>
                <a:tc>
                  <a:txBody>
                    <a:bodyPr/>
                    <a:lstStyle/>
                    <a:p>
                      <a:pPr algn="ctr"/>
                      <a:r>
                        <a:rPr lang="fr-FR" dirty="0" smtClean="0"/>
                        <a:t>LIMITES</a:t>
                      </a:r>
                      <a:endParaRPr lang="fr-FR" dirty="0"/>
                    </a:p>
                  </a:txBody>
                  <a:tcPr/>
                </a:tc>
              </a:tr>
              <a:tr h="370840">
                <a:tc>
                  <a:txBody>
                    <a:bodyPr/>
                    <a:lstStyle/>
                    <a:p>
                      <a:r>
                        <a:rPr lang="fr-FR" dirty="0" smtClean="0"/>
                        <a:t>Faible coût</a:t>
                      </a:r>
                      <a:endParaRPr lang="fr-FR" dirty="0"/>
                    </a:p>
                  </a:txBody>
                  <a:tcPr/>
                </a:tc>
                <a:tc>
                  <a:txBody>
                    <a:bodyPr/>
                    <a:lstStyle/>
                    <a:p>
                      <a:r>
                        <a:rPr lang="fr-FR" dirty="0" smtClean="0"/>
                        <a:t>Manque de précision des caractéristiques</a:t>
                      </a:r>
                      <a:r>
                        <a:rPr lang="fr-FR" baseline="0" dirty="0" smtClean="0"/>
                        <a:t> des activités physiques rappelées</a:t>
                      </a:r>
                      <a:endParaRPr lang="fr-FR" dirty="0"/>
                    </a:p>
                  </a:txBody>
                  <a:tcPr/>
                </a:tc>
              </a:tr>
              <a:tr h="370840">
                <a:tc>
                  <a:txBody>
                    <a:bodyPr/>
                    <a:lstStyle/>
                    <a:p>
                      <a:r>
                        <a:rPr lang="fr-FR" dirty="0" smtClean="0"/>
                        <a:t>Application facile</a:t>
                      </a:r>
                      <a:endParaRPr lang="fr-FR" dirty="0"/>
                    </a:p>
                  </a:txBody>
                  <a:tcPr/>
                </a:tc>
                <a:tc>
                  <a:txBody>
                    <a:bodyPr/>
                    <a:lstStyle/>
                    <a:p>
                      <a:r>
                        <a:rPr lang="fr-FR" dirty="0" smtClean="0"/>
                        <a:t>Manque</a:t>
                      </a:r>
                      <a:r>
                        <a:rPr lang="fr-FR" baseline="0" dirty="0" smtClean="0"/>
                        <a:t> de q</a:t>
                      </a:r>
                      <a:r>
                        <a:rPr lang="fr-FR" dirty="0" smtClean="0"/>
                        <a:t>ualité et de précision</a:t>
                      </a:r>
                      <a:r>
                        <a:rPr lang="fr-FR" baseline="0" dirty="0" smtClean="0"/>
                        <a:t> </a:t>
                      </a:r>
                      <a:r>
                        <a:rPr lang="fr-FR" dirty="0" smtClean="0"/>
                        <a:t>des réponses  fonction des sujets (contexte des questions,</a:t>
                      </a:r>
                      <a:r>
                        <a:rPr lang="fr-FR" baseline="0" dirty="0" smtClean="0"/>
                        <a:t> âges, culture, statut professionnel, capacité cognitive…)</a:t>
                      </a:r>
                      <a:endParaRPr lang="fr-FR" dirty="0"/>
                    </a:p>
                  </a:txBody>
                  <a:tcPr/>
                </a:tc>
              </a:tr>
              <a:tr h="370840">
                <a:tc>
                  <a:txBody>
                    <a:bodyPr/>
                    <a:lstStyle/>
                    <a:p>
                      <a:r>
                        <a:rPr lang="fr-FR" dirty="0" smtClean="0"/>
                        <a:t>Recueil des caractéristiques des activités physiques concernées</a:t>
                      </a:r>
                      <a:endParaRPr lang="fr-FR" dirty="0"/>
                    </a:p>
                  </a:txBody>
                  <a:tcPr/>
                </a:tc>
                <a:tc>
                  <a:txBody>
                    <a:bodyPr/>
                    <a:lstStyle/>
                    <a:p>
                      <a:r>
                        <a:rPr lang="fr-FR" dirty="0" smtClean="0"/>
                        <a:t>Difficulté de mémoriser les activités de faible intensité, anciennes, longueur de la période de rappel…</a:t>
                      </a:r>
                      <a:endParaRPr lang="fr-FR" dirty="0"/>
                    </a:p>
                  </a:txBody>
                  <a:tcPr/>
                </a:tc>
              </a:tr>
              <a:tr h="370840">
                <a:tc>
                  <a:txBody>
                    <a:bodyPr/>
                    <a:lstStyle/>
                    <a:p>
                      <a:r>
                        <a:rPr lang="fr-FR" dirty="0" smtClean="0"/>
                        <a:t>Valides pour classer les sujets dans</a:t>
                      </a:r>
                      <a:r>
                        <a:rPr lang="fr-FR" baseline="0" dirty="0" smtClean="0"/>
                        <a:t> des catégories d’activité physique (</a:t>
                      </a:r>
                      <a:r>
                        <a:rPr lang="fr-FR" baseline="0" dirty="0" err="1" smtClean="0"/>
                        <a:t>Strath</a:t>
                      </a:r>
                      <a:r>
                        <a:rPr lang="fr-FR" baseline="0" dirty="0" smtClean="0"/>
                        <a:t> et al. </a:t>
                      </a:r>
                      <a:r>
                        <a:rPr lang="fr-FR" sz="1800" b="0" i="1" u="none" strike="noStrike" kern="1200" baseline="0" dirty="0" smtClean="0">
                          <a:solidFill>
                            <a:schemeClr val="dk1"/>
                          </a:solidFill>
                          <a:latin typeface="+mn-lt"/>
                          <a:ea typeface="+mn-ea"/>
                          <a:cs typeface="+mn-cs"/>
                        </a:rPr>
                        <a:t>Med </a:t>
                      </a:r>
                      <a:r>
                        <a:rPr lang="fr-FR" sz="1800" b="0" i="1" u="none" strike="noStrike" kern="1200" baseline="0" dirty="0" err="1" smtClean="0">
                          <a:solidFill>
                            <a:schemeClr val="dk1"/>
                          </a:solidFill>
                          <a:latin typeface="+mn-lt"/>
                          <a:ea typeface="+mn-ea"/>
                          <a:cs typeface="+mn-cs"/>
                        </a:rPr>
                        <a:t>Sci</a:t>
                      </a:r>
                      <a:r>
                        <a:rPr lang="fr-FR" sz="1800" b="0" i="1" u="none" strike="noStrike" kern="1200" baseline="0" dirty="0" smtClean="0">
                          <a:solidFill>
                            <a:schemeClr val="dk1"/>
                          </a:solidFill>
                          <a:latin typeface="+mn-lt"/>
                          <a:ea typeface="+mn-ea"/>
                          <a:cs typeface="+mn-cs"/>
                        </a:rPr>
                        <a:t> Sports </a:t>
                      </a:r>
                      <a:r>
                        <a:rPr lang="fr-FR" sz="1800" b="0" i="1" u="none" strike="noStrike" kern="1200" baseline="0" dirty="0" err="1" smtClean="0">
                          <a:solidFill>
                            <a:schemeClr val="dk1"/>
                          </a:solidFill>
                          <a:latin typeface="+mn-lt"/>
                          <a:ea typeface="+mn-ea"/>
                          <a:cs typeface="+mn-cs"/>
                        </a:rPr>
                        <a:t>Exerc</a:t>
                      </a:r>
                      <a:r>
                        <a:rPr lang="fr-FR" sz="1800" b="0" i="1" u="none" strike="noStrike" kern="1200" baseline="0" dirty="0" smtClean="0">
                          <a:solidFill>
                            <a:schemeClr val="dk1"/>
                          </a:solidFill>
                          <a:latin typeface="+mn-lt"/>
                          <a:ea typeface="+mn-ea"/>
                          <a:cs typeface="+mn-cs"/>
                        </a:rPr>
                        <a:t> </a:t>
                      </a:r>
                      <a:r>
                        <a:rPr lang="fr-FR" sz="1800" b="0" i="0" u="none" strike="noStrike" kern="1200" baseline="0" dirty="0" smtClean="0">
                          <a:solidFill>
                            <a:schemeClr val="dk1"/>
                          </a:solidFill>
                          <a:latin typeface="+mn-lt"/>
                          <a:ea typeface="+mn-ea"/>
                          <a:cs typeface="+mn-cs"/>
                        </a:rPr>
                        <a:t>2000)</a:t>
                      </a:r>
                      <a:endParaRPr lang="fr-FR" dirty="0"/>
                    </a:p>
                  </a:txBody>
                  <a:tcPr/>
                </a:tc>
                <a:tc>
                  <a:txBody>
                    <a:bodyPr/>
                    <a:lstStyle/>
                    <a:p>
                      <a:r>
                        <a:rPr lang="fr-FR" dirty="0" smtClean="0"/>
                        <a:t>Conception du questionnaire : les questionnaires courts et simples montrent de</a:t>
                      </a:r>
                      <a:r>
                        <a:rPr lang="fr-FR" baseline="0" dirty="0" smtClean="0"/>
                        <a:t> meilleurs coefficient de reproductibilité et de validité que les questionnaires longs (</a:t>
                      </a:r>
                      <a:r>
                        <a:rPr lang="fr-FR" baseline="0" dirty="0" err="1" smtClean="0"/>
                        <a:t>Sarkin</a:t>
                      </a:r>
                      <a:r>
                        <a:rPr lang="fr-FR" baseline="0" dirty="0" smtClean="0"/>
                        <a:t> et al.</a:t>
                      </a:r>
                      <a:r>
                        <a:rPr lang="fr-FR" sz="1800" b="0" i="1" u="none" strike="noStrike" kern="1200" baseline="0" dirty="0" smtClean="0">
                          <a:solidFill>
                            <a:schemeClr val="dk1"/>
                          </a:solidFill>
                          <a:latin typeface="+mn-lt"/>
                          <a:ea typeface="+mn-ea"/>
                          <a:cs typeface="+mn-cs"/>
                        </a:rPr>
                        <a:t> Med </a:t>
                      </a:r>
                      <a:r>
                        <a:rPr lang="fr-FR" sz="1800" b="0" i="1" u="none" strike="noStrike" kern="1200" baseline="0" dirty="0" err="1" smtClean="0">
                          <a:solidFill>
                            <a:schemeClr val="dk1"/>
                          </a:solidFill>
                          <a:latin typeface="+mn-lt"/>
                          <a:ea typeface="+mn-ea"/>
                          <a:cs typeface="+mn-cs"/>
                        </a:rPr>
                        <a:t>Sci</a:t>
                      </a:r>
                      <a:endParaRPr lang="fr-FR" sz="1800" b="0" i="1" u="none" strike="noStrike" kern="1200" baseline="0" dirty="0" smtClean="0">
                        <a:solidFill>
                          <a:schemeClr val="dk1"/>
                        </a:solidFill>
                        <a:latin typeface="+mn-lt"/>
                        <a:ea typeface="+mn-ea"/>
                        <a:cs typeface="+mn-cs"/>
                      </a:endParaRPr>
                    </a:p>
                    <a:p>
                      <a:r>
                        <a:rPr lang="fr-FR" sz="1800" b="0" i="1" u="none" strike="noStrike" kern="1200" baseline="0" dirty="0" smtClean="0">
                          <a:solidFill>
                            <a:schemeClr val="dk1"/>
                          </a:solidFill>
                          <a:latin typeface="+mn-lt"/>
                          <a:ea typeface="+mn-ea"/>
                          <a:cs typeface="+mn-cs"/>
                        </a:rPr>
                        <a:t>Sports </a:t>
                      </a:r>
                      <a:r>
                        <a:rPr lang="fr-FR" sz="1800" b="0" i="1" u="none" strike="noStrike" kern="1200" baseline="0" dirty="0" err="1" smtClean="0">
                          <a:solidFill>
                            <a:schemeClr val="dk1"/>
                          </a:solidFill>
                          <a:latin typeface="+mn-lt"/>
                          <a:ea typeface="+mn-ea"/>
                          <a:cs typeface="+mn-cs"/>
                        </a:rPr>
                        <a:t>Exerc</a:t>
                      </a:r>
                      <a:r>
                        <a:rPr lang="fr-FR" sz="1800" b="0" i="1" u="none" strike="noStrike" kern="1200" baseline="0" dirty="0" smtClean="0">
                          <a:solidFill>
                            <a:schemeClr val="dk1"/>
                          </a:solidFill>
                          <a:latin typeface="+mn-lt"/>
                          <a:ea typeface="+mn-ea"/>
                          <a:cs typeface="+mn-cs"/>
                        </a:rPr>
                        <a:t> </a:t>
                      </a:r>
                      <a:r>
                        <a:rPr lang="fr-FR" sz="1800" b="0" i="0" u="none" strike="noStrike" kern="1200" baseline="0" dirty="0" smtClean="0">
                          <a:solidFill>
                            <a:schemeClr val="dk1"/>
                          </a:solidFill>
                          <a:latin typeface="+mn-lt"/>
                          <a:ea typeface="+mn-ea"/>
                          <a:cs typeface="+mn-cs"/>
                        </a:rPr>
                        <a:t>2000)</a:t>
                      </a:r>
                      <a:endParaRPr lang="fr-FR" dirty="0"/>
                    </a:p>
                  </a:txBody>
                  <a:tcPr/>
                </a:tc>
              </a:tr>
              <a:tr h="370840">
                <a:tc>
                  <a:txBody>
                    <a:bodyPr/>
                    <a:lstStyle/>
                    <a:p>
                      <a:r>
                        <a:rPr lang="fr-FR" dirty="0" smtClean="0"/>
                        <a:t>Prise en compte de la variation saisonnière des activités physiques</a:t>
                      </a:r>
                      <a:endParaRPr lang="fr-FR" dirty="0"/>
                    </a:p>
                  </a:txBody>
                  <a:tcPr/>
                </a:tc>
                <a:tc>
                  <a:txBody>
                    <a:bodyPr/>
                    <a:lstStyle/>
                    <a:p>
                      <a:r>
                        <a:rPr lang="fr-FR" dirty="0" smtClean="0"/>
                        <a:t>Surestimation du temps et sous-estimation de la dépense énergétique (</a:t>
                      </a:r>
                      <a:r>
                        <a:rPr lang="fr-FR" dirty="0" err="1" smtClean="0"/>
                        <a:t>Tzetzis</a:t>
                      </a:r>
                      <a:r>
                        <a:rPr lang="fr-FR" dirty="0" smtClean="0"/>
                        <a:t> et al.</a:t>
                      </a:r>
                      <a:r>
                        <a:rPr lang="fr-FR" baseline="0" dirty="0" smtClean="0"/>
                        <a:t> </a:t>
                      </a:r>
                      <a:r>
                        <a:rPr lang="fr-FR" sz="1800" b="0" i="1" u="none" strike="noStrike" kern="1200" baseline="0" dirty="0" err="1" smtClean="0">
                          <a:solidFill>
                            <a:schemeClr val="dk1"/>
                          </a:solidFill>
                          <a:latin typeface="+mn-lt"/>
                          <a:ea typeface="+mn-ea"/>
                          <a:cs typeface="+mn-cs"/>
                        </a:rPr>
                        <a:t>Eur</a:t>
                      </a:r>
                      <a:r>
                        <a:rPr lang="fr-FR" sz="1800" b="0" i="1" u="none" strike="noStrike" kern="1200" baseline="0" dirty="0" smtClean="0">
                          <a:solidFill>
                            <a:schemeClr val="dk1"/>
                          </a:solidFill>
                          <a:latin typeface="+mn-lt"/>
                          <a:ea typeface="+mn-ea"/>
                          <a:cs typeface="+mn-cs"/>
                        </a:rPr>
                        <a:t> J </a:t>
                      </a:r>
                      <a:r>
                        <a:rPr lang="fr-FR" sz="1800" b="0" i="1" u="none" strike="noStrike" kern="1200" baseline="0" dirty="0" err="1" smtClean="0">
                          <a:solidFill>
                            <a:schemeClr val="dk1"/>
                          </a:solidFill>
                          <a:latin typeface="+mn-lt"/>
                          <a:ea typeface="+mn-ea"/>
                          <a:cs typeface="+mn-cs"/>
                        </a:rPr>
                        <a:t>Epidemiol</a:t>
                      </a:r>
                      <a:r>
                        <a:rPr lang="fr-FR" sz="1800" b="0" i="1" u="none" strike="noStrike" kern="1200" baseline="0" dirty="0" smtClean="0">
                          <a:solidFill>
                            <a:schemeClr val="dk1"/>
                          </a:solidFill>
                          <a:latin typeface="+mn-lt"/>
                          <a:ea typeface="+mn-ea"/>
                          <a:cs typeface="+mn-cs"/>
                        </a:rPr>
                        <a:t> </a:t>
                      </a:r>
                      <a:r>
                        <a:rPr lang="fr-FR" sz="1800" b="0" i="0" u="none" strike="noStrike" kern="1200" baseline="0" dirty="0" smtClean="0">
                          <a:solidFill>
                            <a:schemeClr val="dk1"/>
                          </a:solidFill>
                          <a:latin typeface="+mn-lt"/>
                          <a:ea typeface="+mn-ea"/>
                          <a:cs typeface="+mn-cs"/>
                        </a:rPr>
                        <a:t>2001, Walsh et al. </a:t>
                      </a:r>
                      <a:r>
                        <a:rPr lang="de-DE" sz="1800" b="0" i="1" u="none" strike="noStrike" kern="1200" baseline="0" dirty="0" smtClean="0">
                          <a:solidFill>
                            <a:schemeClr val="dk1"/>
                          </a:solidFill>
                          <a:latin typeface="+mn-lt"/>
                          <a:ea typeface="+mn-ea"/>
                          <a:cs typeface="+mn-cs"/>
                        </a:rPr>
                        <a:t>Am J </a:t>
                      </a:r>
                      <a:r>
                        <a:rPr lang="de-DE" sz="1800" b="0" i="1" u="none" strike="noStrike" kern="1200" baseline="0" dirty="0" err="1" smtClean="0">
                          <a:solidFill>
                            <a:schemeClr val="dk1"/>
                          </a:solidFill>
                          <a:latin typeface="+mn-lt"/>
                          <a:ea typeface="+mn-ea"/>
                          <a:cs typeface="+mn-cs"/>
                        </a:rPr>
                        <a:t>Clin</a:t>
                      </a:r>
                      <a:r>
                        <a:rPr lang="de-DE" sz="1800" b="0" i="1" u="none" strike="noStrike" kern="1200" baseline="0" dirty="0" smtClean="0">
                          <a:solidFill>
                            <a:schemeClr val="dk1"/>
                          </a:solidFill>
                          <a:latin typeface="+mn-lt"/>
                          <a:ea typeface="+mn-ea"/>
                          <a:cs typeface="+mn-cs"/>
                        </a:rPr>
                        <a:t> </a:t>
                      </a:r>
                      <a:r>
                        <a:rPr lang="de-DE" sz="1800" b="0" i="1" u="none" strike="noStrike" kern="1200" baseline="0" dirty="0" err="1" smtClean="0">
                          <a:solidFill>
                            <a:schemeClr val="dk1"/>
                          </a:solidFill>
                          <a:latin typeface="+mn-lt"/>
                          <a:ea typeface="+mn-ea"/>
                          <a:cs typeface="+mn-cs"/>
                        </a:rPr>
                        <a:t>Nutr</a:t>
                      </a:r>
                      <a:r>
                        <a:rPr lang="de-DE" sz="1800" b="0" i="1" u="none" strike="noStrike" kern="1200" baseline="0" dirty="0" smtClean="0">
                          <a:solidFill>
                            <a:schemeClr val="dk1"/>
                          </a:solidFill>
                          <a:latin typeface="+mn-lt"/>
                          <a:ea typeface="+mn-ea"/>
                          <a:cs typeface="+mn-cs"/>
                        </a:rPr>
                        <a:t> </a:t>
                      </a:r>
                      <a:r>
                        <a:rPr lang="de-DE" sz="1800" b="0" i="0" u="none" strike="noStrike" kern="1200" baseline="0" dirty="0" smtClean="0">
                          <a:solidFill>
                            <a:schemeClr val="dk1"/>
                          </a:solidFill>
                          <a:latin typeface="+mn-lt"/>
                          <a:ea typeface="+mn-ea"/>
                          <a:cs typeface="+mn-cs"/>
                        </a:rPr>
                        <a:t>2004)</a:t>
                      </a:r>
                      <a:endParaRPr lang="fr-FR" dirty="0"/>
                    </a:p>
                  </a:txBody>
                  <a:tcPr/>
                </a:tc>
              </a:tr>
              <a:tr h="370840">
                <a:tc>
                  <a:txBody>
                    <a:bodyPr/>
                    <a:lstStyle/>
                    <a:p>
                      <a:r>
                        <a:rPr lang="fr-FR" dirty="0" smtClean="0"/>
                        <a:t>Surtout utilisable</a:t>
                      </a:r>
                      <a:r>
                        <a:rPr lang="fr-FR" baseline="0" dirty="0" smtClean="0"/>
                        <a:t> dans des enquêtes épidémiologiques</a:t>
                      </a:r>
                      <a:endParaRPr lang="fr-FR" dirty="0"/>
                    </a:p>
                  </a:txBody>
                  <a:tcPr/>
                </a:tc>
                <a:tc>
                  <a:txBody>
                    <a:bodyPr/>
                    <a:lstStyle/>
                    <a:p>
                      <a:r>
                        <a:rPr lang="fr-FR" dirty="0" smtClean="0"/>
                        <a:t>Inapproprié pour les enfants de moins de 10 ans et pour les personnes très âgées</a:t>
                      </a:r>
                      <a:r>
                        <a:rPr lang="fr-FR" baseline="0" dirty="0" smtClean="0"/>
                        <a:t> (problèmes cognitifs)</a:t>
                      </a:r>
                      <a:endParaRPr lang="fr-FR" dirty="0"/>
                    </a:p>
                  </a:txBody>
                  <a:tcPr/>
                </a:tc>
              </a:tr>
            </a:tbl>
          </a:graphicData>
        </a:graphic>
      </p:graphicFrame>
      <p:sp>
        <p:nvSpPr>
          <p:cNvPr id="4" name="Rectangle 3"/>
          <p:cNvSpPr/>
          <p:nvPr/>
        </p:nvSpPr>
        <p:spPr>
          <a:xfrm>
            <a:off x="683568" y="611396"/>
            <a:ext cx="7704856" cy="369332"/>
          </a:xfrm>
          <a:prstGeom prst="rect">
            <a:avLst/>
          </a:prstGeom>
        </p:spPr>
        <p:txBody>
          <a:bodyPr wrap="square">
            <a:spAutoFit/>
          </a:bodyPr>
          <a:lstStyle/>
          <a:p>
            <a:r>
              <a:rPr lang="fr-FR" i="1" dirty="0" smtClean="0">
                <a:solidFill>
                  <a:srgbClr val="FFFF00"/>
                </a:solidFill>
              </a:rPr>
              <a:t>D’après </a:t>
            </a:r>
            <a:r>
              <a:rPr lang="fr-FR" i="1" dirty="0">
                <a:solidFill>
                  <a:srgbClr val="FFFF00"/>
                </a:solidFill>
              </a:rPr>
              <a:t>Rapport INSERM 2008 Activité Physique. </a:t>
            </a:r>
            <a:r>
              <a:rPr lang="fr-FR" i="1" dirty="0" smtClean="0">
                <a:solidFill>
                  <a:srgbClr val="FFFF00"/>
                </a:solidFill>
              </a:rPr>
              <a:t>Contextes </a:t>
            </a:r>
            <a:r>
              <a:rPr lang="fr-FR" i="1" dirty="0">
                <a:solidFill>
                  <a:srgbClr val="FFFF00"/>
                </a:solidFill>
              </a:rPr>
              <a:t>et effets sur la santé)</a:t>
            </a:r>
          </a:p>
        </p:txBody>
      </p:sp>
    </p:spTree>
    <p:extLst>
      <p:ext uri="{BB962C8B-B14F-4D97-AF65-F5344CB8AC3E}">
        <p14:creationId xmlns:p14="http://schemas.microsoft.com/office/powerpoint/2010/main" val="33859196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Numériser0035"/>
          <p:cNvPicPr>
            <a:picLocks noChangeAspect="1" noChangeArrowheads="1"/>
          </p:cNvPicPr>
          <p:nvPr/>
        </p:nvPicPr>
        <p:blipFill rotWithShape="1">
          <a:blip r:embed="rId3">
            <a:lum bright="-12000" contrast="30000"/>
            <a:extLst>
              <a:ext uri="{28A0092B-C50C-407E-A947-70E740481C1C}">
                <a14:useLocalDpi xmlns:a14="http://schemas.microsoft.com/office/drawing/2010/main" val="0"/>
              </a:ext>
            </a:extLst>
          </a:blip>
          <a:srcRect l="33912" t="45878" r="34255" b="19590"/>
          <a:stretch/>
        </p:blipFill>
        <p:spPr bwMode="auto">
          <a:xfrm>
            <a:off x="2267744" y="1124744"/>
            <a:ext cx="4248472" cy="418986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1331640" y="332656"/>
            <a:ext cx="6082627" cy="461665"/>
          </a:xfrm>
          <a:prstGeom prst="rect">
            <a:avLst/>
          </a:prstGeom>
          <a:noFill/>
          <a:ln>
            <a:solidFill>
              <a:srgbClr val="FFFF00"/>
            </a:solidFill>
          </a:ln>
        </p:spPr>
        <p:txBody>
          <a:bodyPr wrap="none" rtlCol="0">
            <a:spAutoFit/>
          </a:bodyPr>
          <a:lstStyle/>
          <a:p>
            <a:r>
              <a:rPr lang="fr-FR" sz="2400" b="1" dirty="0" smtClean="0">
                <a:solidFill>
                  <a:srgbClr val="FFFF00"/>
                </a:solidFill>
                <a:effectLst>
                  <a:outerShdw blurRad="38100" dist="38100" dir="2700000" algn="tl">
                    <a:srgbClr val="000000">
                      <a:alpha val="43137"/>
                    </a:srgbClr>
                  </a:outerShdw>
                </a:effectLst>
              </a:rPr>
              <a:t>3- ACTIMETRIE : UTILISATION DU PODOMETRE</a:t>
            </a:r>
            <a:endParaRPr lang="fr-FR" sz="2400" b="1" dirty="0">
              <a:solidFill>
                <a:srgbClr val="FFFF00"/>
              </a:solidFill>
              <a:effectLst>
                <a:outerShdw blurRad="38100" dist="38100" dir="2700000" algn="tl">
                  <a:srgbClr val="000000">
                    <a:alpha val="43137"/>
                  </a:srgbClr>
                </a:outerShdw>
              </a:effectLst>
            </a:endParaRPr>
          </a:p>
        </p:txBody>
      </p:sp>
      <p:sp>
        <p:nvSpPr>
          <p:cNvPr id="5" name="ZoneTexte 4"/>
          <p:cNvSpPr txBox="1"/>
          <p:nvPr/>
        </p:nvSpPr>
        <p:spPr>
          <a:xfrm>
            <a:off x="323528" y="5589240"/>
            <a:ext cx="8816901" cy="1015663"/>
          </a:xfrm>
          <a:prstGeom prst="rect">
            <a:avLst/>
          </a:prstGeom>
          <a:noFill/>
        </p:spPr>
        <p:txBody>
          <a:bodyPr wrap="none" rtlCol="0">
            <a:spAutoFit/>
          </a:bodyPr>
          <a:lstStyle/>
          <a:p>
            <a:r>
              <a:rPr lang="fr-FR" sz="2000" dirty="0" smtClean="0">
                <a:solidFill>
                  <a:schemeClr val="bg1"/>
                </a:solidFill>
              </a:rPr>
              <a:t>Le podomètre  est le premier des appareils portable utilisé pour rendre compte du </a:t>
            </a:r>
          </a:p>
          <a:p>
            <a:r>
              <a:rPr lang="fr-FR" sz="2000" dirty="0" smtClean="0">
                <a:solidFill>
                  <a:schemeClr val="bg1"/>
                </a:solidFill>
              </a:rPr>
              <a:t>niveau d’activité physique.</a:t>
            </a:r>
          </a:p>
          <a:p>
            <a:r>
              <a:rPr lang="fr-FR" sz="2000" dirty="0" smtClean="0">
                <a:solidFill>
                  <a:schemeClr val="bg1"/>
                </a:solidFill>
              </a:rPr>
              <a:t>Il a été conçu pour comptabiliser le nombre de pas sur une période de temps.</a:t>
            </a:r>
            <a:endParaRPr lang="fr-FR" sz="2000" dirty="0">
              <a:solidFill>
                <a:schemeClr val="bg1"/>
              </a:solidFill>
            </a:endParaRPr>
          </a:p>
        </p:txBody>
      </p:sp>
    </p:spTree>
    <p:extLst>
      <p:ext uri="{BB962C8B-B14F-4D97-AF65-F5344CB8AC3E}">
        <p14:creationId xmlns:p14="http://schemas.microsoft.com/office/powerpoint/2010/main" val="29892119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2672245989"/>
              </p:ext>
            </p:extLst>
          </p:nvPr>
        </p:nvGraphicFramePr>
        <p:xfrm>
          <a:off x="107505" y="1991216"/>
          <a:ext cx="8928990" cy="2661920"/>
        </p:xfrm>
        <a:graphic>
          <a:graphicData uri="http://schemas.openxmlformats.org/drawingml/2006/table">
            <a:tbl>
              <a:tblPr firstRow="1" bandRow="1">
                <a:tableStyleId>{5C22544A-7EE6-4342-B048-85BDC9FD1C3A}</a:tableStyleId>
              </a:tblPr>
              <a:tblGrid>
                <a:gridCol w="2976330"/>
                <a:gridCol w="2976330"/>
                <a:gridCol w="2976330"/>
              </a:tblGrid>
              <a:tr h="370840">
                <a:tc>
                  <a:txBody>
                    <a:bodyPr/>
                    <a:lstStyle/>
                    <a:p>
                      <a:pPr algn="ctr"/>
                      <a:r>
                        <a:rPr lang="fr-FR" dirty="0" smtClean="0"/>
                        <a:t>NIVEAU D’ACTIVITE</a:t>
                      </a:r>
                    </a:p>
                    <a:p>
                      <a:pPr algn="ctr"/>
                      <a:r>
                        <a:rPr lang="fr-FR" dirty="0" smtClean="0"/>
                        <a:t>RECOMMANDATIONS</a:t>
                      </a:r>
                      <a:endParaRPr lang="fr-FR" dirty="0"/>
                    </a:p>
                  </a:txBody>
                  <a:tcPr/>
                </a:tc>
                <a:tc>
                  <a:txBody>
                    <a:bodyPr/>
                    <a:lstStyle/>
                    <a:p>
                      <a:pPr algn="ctr"/>
                      <a:r>
                        <a:rPr lang="fr-FR" dirty="0" smtClean="0"/>
                        <a:t>NOMBRE DE PAS PAR JOUR</a:t>
                      </a:r>
                      <a:endParaRPr lang="fr-FR" dirty="0"/>
                    </a:p>
                  </a:txBody>
                  <a:tcPr/>
                </a:tc>
                <a:tc>
                  <a:txBody>
                    <a:bodyPr/>
                    <a:lstStyle/>
                    <a:p>
                      <a:pPr algn="ctr"/>
                      <a:r>
                        <a:rPr lang="fr-FR" dirty="0" smtClean="0"/>
                        <a:t>DUREE PAR JOUR D’ACTIVITE</a:t>
                      </a:r>
                    </a:p>
                    <a:p>
                      <a:pPr algn="ctr"/>
                      <a:r>
                        <a:rPr lang="fr-FR" dirty="0" smtClean="0"/>
                        <a:t>PHYSIQUE (minutes / Jour)</a:t>
                      </a:r>
                      <a:endParaRPr lang="fr-FR" dirty="0"/>
                    </a:p>
                  </a:txBody>
                  <a:tcPr/>
                </a:tc>
              </a:tr>
              <a:tr h="370840">
                <a:tc>
                  <a:txBody>
                    <a:bodyPr/>
                    <a:lstStyle/>
                    <a:p>
                      <a:pPr algn="ctr"/>
                      <a:r>
                        <a:rPr lang="fr-FR" dirty="0" smtClean="0"/>
                        <a:t>Inactivité</a:t>
                      </a:r>
                      <a:r>
                        <a:rPr lang="fr-FR" baseline="0" dirty="0" smtClean="0"/>
                        <a:t> ≈ sédentarité</a:t>
                      </a:r>
                      <a:endParaRPr lang="fr-FR" dirty="0"/>
                    </a:p>
                  </a:txBody>
                  <a:tcPr/>
                </a:tc>
                <a:tc>
                  <a:txBody>
                    <a:bodyPr/>
                    <a:lstStyle/>
                    <a:p>
                      <a:pPr algn="ctr"/>
                      <a:r>
                        <a:rPr lang="fr-FR" dirty="0" smtClean="0"/>
                        <a:t>&lt; 3 000</a:t>
                      </a:r>
                      <a:endParaRPr lang="fr-FR" dirty="0"/>
                    </a:p>
                  </a:txBody>
                  <a:tcPr/>
                </a:tc>
                <a:tc>
                  <a:txBody>
                    <a:bodyPr/>
                    <a:lstStyle/>
                    <a:p>
                      <a:pPr algn="ctr"/>
                      <a:r>
                        <a:rPr lang="fr-FR" dirty="0" smtClean="0"/>
                        <a:t>5 – 10 </a:t>
                      </a:r>
                      <a:endParaRPr lang="fr-FR" dirty="0"/>
                    </a:p>
                  </a:txBody>
                  <a:tcPr/>
                </a:tc>
              </a:tr>
              <a:tr h="370840">
                <a:tc>
                  <a:txBody>
                    <a:bodyPr/>
                    <a:lstStyle/>
                    <a:p>
                      <a:pPr algn="ctr"/>
                      <a:r>
                        <a:rPr lang="fr-FR" dirty="0" smtClean="0"/>
                        <a:t>Activité physique faible</a:t>
                      </a:r>
                      <a:endParaRPr lang="fr-FR" dirty="0"/>
                    </a:p>
                  </a:txBody>
                  <a:tcPr/>
                </a:tc>
                <a:tc>
                  <a:txBody>
                    <a:bodyPr/>
                    <a:lstStyle/>
                    <a:p>
                      <a:pPr algn="ctr"/>
                      <a:r>
                        <a:rPr lang="fr-FR" dirty="0" smtClean="0"/>
                        <a:t>3 000 – 6 000</a:t>
                      </a:r>
                      <a:endParaRPr lang="fr-FR" dirty="0"/>
                    </a:p>
                  </a:txBody>
                  <a:tcPr/>
                </a:tc>
                <a:tc>
                  <a:txBody>
                    <a:bodyPr/>
                    <a:lstStyle/>
                    <a:p>
                      <a:pPr algn="ctr"/>
                      <a:r>
                        <a:rPr lang="fr-FR" dirty="0" smtClean="0"/>
                        <a:t>15</a:t>
                      </a:r>
                      <a:endParaRPr lang="fr-FR" dirty="0"/>
                    </a:p>
                  </a:txBody>
                  <a:tcPr/>
                </a:tc>
              </a:tr>
              <a:tr h="370840">
                <a:tc>
                  <a:txBody>
                    <a:bodyPr/>
                    <a:lstStyle/>
                    <a:p>
                      <a:pPr algn="ctr"/>
                      <a:r>
                        <a:rPr lang="fr-FR" dirty="0" smtClean="0"/>
                        <a:t>Recommandation d’activité pour la population générale</a:t>
                      </a:r>
                      <a:endParaRPr lang="fr-FR" dirty="0"/>
                    </a:p>
                  </a:txBody>
                  <a:tcPr/>
                </a:tc>
                <a:tc>
                  <a:txBody>
                    <a:bodyPr/>
                    <a:lstStyle/>
                    <a:p>
                      <a:pPr algn="ctr"/>
                      <a:r>
                        <a:rPr lang="fr-FR" dirty="0" smtClean="0"/>
                        <a:t>≥</a:t>
                      </a:r>
                      <a:r>
                        <a:rPr lang="fr-FR" baseline="0" dirty="0" smtClean="0"/>
                        <a:t> 10 000</a:t>
                      </a:r>
                      <a:endParaRPr lang="fr-FR" dirty="0"/>
                    </a:p>
                  </a:txBody>
                  <a:tcPr/>
                </a:tc>
                <a:tc>
                  <a:txBody>
                    <a:bodyPr/>
                    <a:lstStyle/>
                    <a:p>
                      <a:pPr algn="ctr"/>
                      <a:r>
                        <a:rPr lang="fr-FR" dirty="0" smtClean="0"/>
                        <a:t>30 (3 x 10)</a:t>
                      </a:r>
                      <a:endParaRPr lang="fr-FR" dirty="0"/>
                    </a:p>
                  </a:txBody>
                  <a:tcPr/>
                </a:tc>
              </a:tr>
              <a:tr h="370840">
                <a:tc>
                  <a:txBody>
                    <a:bodyPr/>
                    <a:lstStyle/>
                    <a:p>
                      <a:pPr algn="ctr"/>
                      <a:r>
                        <a:rPr lang="fr-FR" dirty="0" smtClean="0"/>
                        <a:t>Activité physique nécessaire pour une perte de poids</a:t>
                      </a:r>
                      <a:endParaRPr lang="fr-FR" dirty="0"/>
                    </a:p>
                  </a:txBody>
                  <a:tcPr/>
                </a:tc>
                <a:tc>
                  <a:txBody>
                    <a:bodyPr/>
                    <a:lstStyle/>
                    <a:p>
                      <a:pPr algn="ctr"/>
                      <a:r>
                        <a:rPr lang="fr-FR" dirty="0" smtClean="0"/>
                        <a:t>12 000 – 15 000</a:t>
                      </a:r>
                      <a:endParaRPr lang="fr-FR" dirty="0"/>
                    </a:p>
                  </a:txBody>
                  <a:tcPr/>
                </a:tc>
                <a:tc>
                  <a:txBody>
                    <a:bodyPr/>
                    <a:lstStyle/>
                    <a:p>
                      <a:pPr algn="ctr"/>
                      <a:r>
                        <a:rPr lang="fr-FR" dirty="0" smtClean="0"/>
                        <a:t>60</a:t>
                      </a:r>
                      <a:endParaRPr lang="fr-FR" dirty="0"/>
                    </a:p>
                  </a:txBody>
                  <a:tcPr/>
                </a:tc>
              </a:tr>
            </a:tbl>
          </a:graphicData>
        </a:graphic>
      </p:graphicFrame>
      <p:sp>
        <p:nvSpPr>
          <p:cNvPr id="3" name="ZoneTexte 2"/>
          <p:cNvSpPr txBox="1"/>
          <p:nvPr/>
        </p:nvSpPr>
        <p:spPr>
          <a:xfrm>
            <a:off x="251520" y="548680"/>
            <a:ext cx="8657948" cy="830997"/>
          </a:xfrm>
          <a:prstGeom prst="rect">
            <a:avLst/>
          </a:prstGeom>
          <a:noFill/>
        </p:spPr>
        <p:txBody>
          <a:bodyPr wrap="none" rtlCol="0">
            <a:spAutoFit/>
          </a:bodyPr>
          <a:lstStyle/>
          <a:p>
            <a:pPr algn="ctr"/>
            <a:r>
              <a:rPr lang="fr-FR" sz="2400" b="1" dirty="0" smtClean="0">
                <a:solidFill>
                  <a:srgbClr val="FFFF00"/>
                </a:solidFill>
              </a:rPr>
              <a:t>Equivalence entre nombre de pas par jour et durée en fonction du </a:t>
            </a:r>
          </a:p>
          <a:p>
            <a:pPr algn="ctr"/>
            <a:r>
              <a:rPr lang="fr-FR" sz="2400" b="1" dirty="0" smtClean="0">
                <a:solidFill>
                  <a:srgbClr val="FFFF00"/>
                </a:solidFill>
              </a:rPr>
              <a:t>niveau d’activité physique </a:t>
            </a:r>
            <a:r>
              <a:rPr lang="fr-FR" sz="2400" b="1" dirty="0">
                <a:solidFill>
                  <a:srgbClr val="FFFF00"/>
                </a:solidFill>
              </a:rPr>
              <a:t>o</a:t>
            </a:r>
            <a:r>
              <a:rPr lang="fr-FR" sz="2400" b="1" dirty="0" smtClean="0">
                <a:solidFill>
                  <a:srgbClr val="FFFF00"/>
                </a:solidFill>
              </a:rPr>
              <a:t>u des </a:t>
            </a:r>
            <a:r>
              <a:rPr lang="fr-FR" sz="2400" b="1" dirty="0">
                <a:solidFill>
                  <a:srgbClr val="FFFF00"/>
                </a:solidFill>
              </a:rPr>
              <a:t>o</a:t>
            </a:r>
            <a:r>
              <a:rPr lang="fr-FR" sz="2400" b="1" dirty="0" smtClean="0">
                <a:solidFill>
                  <a:srgbClr val="FFFF00"/>
                </a:solidFill>
              </a:rPr>
              <a:t>bjectifs de santé</a:t>
            </a:r>
            <a:endParaRPr lang="fr-FR" sz="2400" b="1" dirty="0">
              <a:solidFill>
                <a:srgbClr val="FFFF00"/>
              </a:solidFill>
            </a:endParaRPr>
          </a:p>
        </p:txBody>
      </p:sp>
    </p:spTree>
    <p:extLst>
      <p:ext uri="{BB962C8B-B14F-4D97-AF65-F5344CB8AC3E}">
        <p14:creationId xmlns:p14="http://schemas.microsoft.com/office/powerpoint/2010/main" val="8228809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2256012041"/>
              </p:ext>
            </p:extLst>
          </p:nvPr>
        </p:nvGraphicFramePr>
        <p:xfrm>
          <a:off x="0" y="1264240"/>
          <a:ext cx="9144000" cy="5405120"/>
        </p:xfrm>
        <a:graphic>
          <a:graphicData uri="http://schemas.openxmlformats.org/drawingml/2006/table">
            <a:tbl>
              <a:tblPr firstRow="1" bandRow="1">
                <a:tableStyleId>{5C22544A-7EE6-4342-B048-85BDC9FD1C3A}</a:tableStyleId>
              </a:tblPr>
              <a:tblGrid>
                <a:gridCol w="4572000"/>
                <a:gridCol w="4572000"/>
              </a:tblGrid>
              <a:tr h="370840">
                <a:tc>
                  <a:txBody>
                    <a:bodyPr/>
                    <a:lstStyle/>
                    <a:p>
                      <a:pPr algn="ctr"/>
                      <a:r>
                        <a:rPr lang="fr-FR" dirty="0" smtClean="0"/>
                        <a:t>AVANTAGES</a:t>
                      </a:r>
                      <a:endParaRPr lang="fr-FR" dirty="0"/>
                    </a:p>
                  </a:txBody>
                  <a:tcPr/>
                </a:tc>
                <a:tc>
                  <a:txBody>
                    <a:bodyPr/>
                    <a:lstStyle/>
                    <a:p>
                      <a:pPr algn="ctr"/>
                      <a:r>
                        <a:rPr lang="fr-FR" dirty="0" smtClean="0"/>
                        <a:t>LIMITES</a:t>
                      </a:r>
                      <a:endParaRPr lang="fr-FR" dirty="0"/>
                    </a:p>
                  </a:txBody>
                  <a:tcPr/>
                </a:tc>
              </a:tr>
              <a:tr h="370840">
                <a:tc>
                  <a:txBody>
                    <a:bodyPr/>
                    <a:lstStyle/>
                    <a:p>
                      <a:r>
                        <a:rPr lang="fr-FR" dirty="0" smtClean="0"/>
                        <a:t>Nombre de pas,</a:t>
                      </a:r>
                      <a:r>
                        <a:rPr lang="fr-FR" baseline="0" dirty="0" smtClean="0"/>
                        <a:t> estimation d’une distance</a:t>
                      </a:r>
                      <a:endParaRPr lang="fr-FR" dirty="0"/>
                    </a:p>
                  </a:txBody>
                  <a:tcPr/>
                </a:tc>
                <a:tc>
                  <a:txBody>
                    <a:bodyPr/>
                    <a:lstStyle/>
                    <a:p>
                      <a:r>
                        <a:rPr lang="fr-FR" dirty="0" smtClean="0"/>
                        <a:t>Mesures pas toujours valides</a:t>
                      </a:r>
                      <a:endParaRPr lang="fr-FR" dirty="0"/>
                    </a:p>
                  </a:txBody>
                  <a:tcPr/>
                </a:tc>
              </a:tr>
              <a:tr h="370840">
                <a:tc>
                  <a:txBody>
                    <a:bodyPr/>
                    <a:lstStyle/>
                    <a:p>
                      <a:r>
                        <a:rPr lang="fr-FR" dirty="0" smtClean="0"/>
                        <a:t>Simple, facile d’utilisation</a:t>
                      </a:r>
                      <a:endParaRPr lang="fr-FR" dirty="0"/>
                    </a:p>
                  </a:txBody>
                  <a:tcPr/>
                </a:tc>
                <a:tc>
                  <a:txBody>
                    <a:bodyPr/>
                    <a:lstStyle/>
                    <a:p>
                      <a:r>
                        <a:rPr lang="fr-FR" dirty="0" smtClean="0"/>
                        <a:t>Pas d’information sur la nature de l’activité physique, le temps passé et l’intensité de cette activité</a:t>
                      </a:r>
                      <a:endParaRPr lang="fr-FR" dirty="0"/>
                    </a:p>
                  </a:txBody>
                  <a:tcPr/>
                </a:tc>
              </a:tr>
              <a:tr h="370840">
                <a:tc>
                  <a:txBody>
                    <a:bodyPr/>
                    <a:lstStyle/>
                    <a:p>
                      <a:r>
                        <a:rPr lang="fr-FR" dirty="0" smtClean="0"/>
                        <a:t>Faible coût</a:t>
                      </a:r>
                      <a:endParaRPr lang="fr-FR" dirty="0"/>
                    </a:p>
                  </a:txBody>
                  <a:tcPr/>
                </a:tc>
                <a:tc>
                  <a:txBody>
                    <a:bodyPr/>
                    <a:lstStyle/>
                    <a:p>
                      <a:r>
                        <a:rPr lang="fr-FR" dirty="0" smtClean="0"/>
                        <a:t>Ne peut enregistrer ni les changements de vitesse ni l’évolution des coûts métaboliques </a:t>
                      </a:r>
                      <a:endParaRPr lang="fr-FR" dirty="0"/>
                    </a:p>
                  </a:txBody>
                  <a:tcPr/>
                </a:tc>
              </a:tr>
              <a:tr h="370840">
                <a:tc>
                  <a:txBody>
                    <a:bodyPr/>
                    <a:lstStyle/>
                    <a:p>
                      <a:r>
                        <a:rPr lang="fr-FR" dirty="0" smtClean="0"/>
                        <a:t>Léger, petite taille, facile à porter</a:t>
                      </a:r>
                      <a:endParaRPr lang="fr-FR" dirty="0"/>
                    </a:p>
                  </a:txBody>
                  <a:tcPr/>
                </a:tc>
                <a:tc>
                  <a:txBody>
                    <a:bodyPr/>
                    <a:lstStyle/>
                    <a:p>
                      <a:r>
                        <a:rPr lang="fr-FR" dirty="0" smtClean="0"/>
                        <a:t>Tendance à sous-estimer la marche lente.</a:t>
                      </a:r>
                    </a:p>
                    <a:p>
                      <a:r>
                        <a:rPr lang="fr-FR" dirty="0" smtClean="0"/>
                        <a:t>Sous-estime la dépense d’énergie. -59% entre le </a:t>
                      </a:r>
                      <a:r>
                        <a:rPr lang="fr-FR" dirty="0" err="1" smtClean="0"/>
                        <a:t>Yamax-Digiwalker</a:t>
                      </a:r>
                      <a:r>
                        <a:rPr lang="fr-FR" dirty="0" smtClean="0"/>
                        <a:t> 500 et l’eau doublement marquée !</a:t>
                      </a:r>
                      <a:endParaRPr lang="fr-FR" dirty="0"/>
                    </a:p>
                  </a:txBody>
                  <a:tcPr/>
                </a:tc>
              </a:tr>
              <a:tr h="370840">
                <a:tc>
                  <a:txBody>
                    <a:bodyPr/>
                    <a:lstStyle/>
                    <a:p>
                      <a:r>
                        <a:rPr lang="fr-FR" dirty="0" smtClean="0"/>
                        <a:t>Feed-back immédiat</a:t>
                      </a:r>
                      <a:endParaRPr lang="fr-FR" dirty="0"/>
                    </a:p>
                  </a:txBody>
                  <a:tcPr/>
                </a:tc>
                <a:tc>
                  <a:txBody>
                    <a:bodyPr/>
                    <a:lstStyle/>
                    <a:p>
                      <a:r>
                        <a:rPr lang="fr-FR" dirty="0" smtClean="0"/>
                        <a:t>Impossible de différencier l’activité dans</a:t>
                      </a:r>
                      <a:r>
                        <a:rPr lang="fr-FR" baseline="0" dirty="0" smtClean="0"/>
                        <a:t> le temps</a:t>
                      </a:r>
                      <a:endParaRPr lang="fr-FR"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Utile</a:t>
                      </a:r>
                      <a:r>
                        <a:rPr lang="fr-FR" baseline="0" dirty="0" smtClean="0"/>
                        <a:t> pour favoriser et contrôler la marche (atteindre le nombre de pas recommandé.</a:t>
                      </a:r>
                      <a:endParaRPr lang="fr-FR" dirty="0" smtClean="0"/>
                    </a:p>
                  </a:txBody>
                  <a:tcPr/>
                </a:tc>
                <a:tc>
                  <a:txBody>
                    <a:bodyPr/>
                    <a:lstStyle/>
                    <a:p>
                      <a:r>
                        <a:rPr lang="fr-FR" dirty="0" smtClean="0"/>
                        <a:t>Pas d’enregistrement d’autres activités que celles impliquant les membres inférieurs.</a:t>
                      </a:r>
                      <a:endParaRPr lang="fr-FR" dirty="0"/>
                    </a:p>
                  </a:txBody>
                  <a:tcPr/>
                </a:tc>
              </a:tr>
              <a:tr h="370840">
                <a:tc>
                  <a:txBody>
                    <a:bodyPr/>
                    <a:lstStyle/>
                    <a:p>
                      <a:r>
                        <a:rPr lang="fr-FR" dirty="0" smtClean="0"/>
                        <a:t>Peut être porté dans les conditions de la vie courante</a:t>
                      </a:r>
                      <a:endParaRPr lang="fr-FR" dirty="0"/>
                    </a:p>
                  </a:txBody>
                  <a:tcPr/>
                </a:tc>
                <a:tc>
                  <a:txBody>
                    <a:bodyPr/>
                    <a:lstStyle/>
                    <a:p>
                      <a:r>
                        <a:rPr lang="fr-FR" dirty="0" smtClean="0"/>
                        <a:t>Pas de</a:t>
                      </a:r>
                      <a:r>
                        <a:rPr lang="fr-FR" baseline="0" dirty="0" smtClean="0"/>
                        <a:t> mémorisation des données qui doivent donc être relevées</a:t>
                      </a:r>
                      <a:endParaRPr lang="fr-FR" dirty="0"/>
                    </a:p>
                  </a:txBody>
                  <a:tcPr/>
                </a:tc>
              </a:tr>
            </a:tbl>
          </a:graphicData>
        </a:graphic>
      </p:graphicFrame>
      <p:sp>
        <p:nvSpPr>
          <p:cNvPr id="3" name="ZoneTexte 2"/>
          <p:cNvSpPr txBox="1"/>
          <p:nvPr/>
        </p:nvSpPr>
        <p:spPr>
          <a:xfrm>
            <a:off x="251520" y="188640"/>
            <a:ext cx="8648843" cy="461665"/>
          </a:xfrm>
          <a:prstGeom prst="rect">
            <a:avLst/>
          </a:prstGeom>
          <a:noFill/>
          <a:ln>
            <a:solidFill>
              <a:srgbClr val="FFFF00"/>
            </a:solidFill>
          </a:ln>
        </p:spPr>
        <p:txBody>
          <a:bodyPr wrap="none" rtlCol="0">
            <a:spAutoFit/>
          </a:bodyPr>
          <a:lstStyle/>
          <a:p>
            <a:r>
              <a:rPr lang="fr-FR" sz="2400" b="1" dirty="0">
                <a:solidFill>
                  <a:srgbClr val="FFFF00"/>
                </a:solidFill>
              </a:rPr>
              <a:t>3</a:t>
            </a:r>
            <a:r>
              <a:rPr lang="fr-FR" sz="2400" b="1" dirty="0" smtClean="0">
                <a:solidFill>
                  <a:srgbClr val="FFFF00"/>
                </a:solidFill>
              </a:rPr>
              <a:t>- ACTIMETRIE : Avantages et limites de l’utilisation du podomètre</a:t>
            </a:r>
            <a:endParaRPr lang="fr-FR" sz="2400" b="1" dirty="0">
              <a:solidFill>
                <a:srgbClr val="FFFF00"/>
              </a:solidFill>
            </a:endParaRPr>
          </a:p>
        </p:txBody>
      </p:sp>
      <p:sp>
        <p:nvSpPr>
          <p:cNvPr id="4" name="Rectangle 3"/>
          <p:cNvSpPr/>
          <p:nvPr/>
        </p:nvSpPr>
        <p:spPr>
          <a:xfrm>
            <a:off x="755576" y="683404"/>
            <a:ext cx="7704856" cy="369332"/>
          </a:xfrm>
          <a:prstGeom prst="rect">
            <a:avLst/>
          </a:prstGeom>
        </p:spPr>
        <p:txBody>
          <a:bodyPr wrap="square">
            <a:spAutoFit/>
          </a:bodyPr>
          <a:lstStyle/>
          <a:p>
            <a:r>
              <a:rPr lang="fr-FR" i="1" dirty="0" smtClean="0">
                <a:solidFill>
                  <a:srgbClr val="FFFF00"/>
                </a:solidFill>
              </a:rPr>
              <a:t>D’après </a:t>
            </a:r>
            <a:r>
              <a:rPr lang="fr-FR" i="1" dirty="0">
                <a:solidFill>
                  <a:srgbClr val="FFFF00"/>
                </a:solidFill>
              </a:rPr>
              <a:t>Rapport INSERM 2008 Activité Physique. </a:t>
            </a:r>
            <a:r>
              <a:rPr lang="fr-FR" i="1" dirty="0" smtClean="0">
                <a:solidFill>
                  <a:srgbClr val="FFFF00"/>
                </a:solidFill>
              </a:rPr>
              <a:t>Contextes </a:t>
            </a:r>
            <a:r>
              <a:rPr lang="fr-FR" i="1" dirty="0">
                <a:solidFill>
                  <a:srgbClr val="FFFF00"/>
                </a:solidFill>
              </a:rPr>
              <a:t>et effets sur la santé)</a:t>
            </a:r>
          </a:p>
        </p:txBody>
      </p:sp>
    </p:spTree>
    <p:extLst>
      <p:ext uri="{BB962C8B-B14F-4D97-AF65-F5344CB8AC3E}">
        <p14:creationId xmlns:p14="http://schemas.microsoft.com/office/powerpoint/2010/main" val="1834713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noFill/>
        </p:spPr>
        <p:txBody>
          <a:bodyPr/>
          <a:lstStyle/>
          <a:p>
            <a:pPr eaLnBrk="1" hangingPunct="1"/>
            <a:r>
              <a:rPr lang="fr-CA" sz="6600" smtClean="0">
                <a:solidFill>
                  <a:srgbClr val="FFFF00"/>
                </a:solidFill>
                <a:cs typeface="Arial" charset="0"/>
              </a:rPr>
              <a:t>Accéléromètre RT3</a:t>
            </a:r>
            <a:endParaRPr lang="fr-FR" sz="6600" smtClean="0">
              <a:solidFill>
                <a:srgbClr val="FFFF00"/>
              </a:solidFill>
              <a:cs typeface="Arial" charset="0"/>
            </a:endParaRPr>
          </a:p>
        </p:txBody>
      </p:sp>
      <p:sp>
        <p:nvSpPr>
          <p:cNvPr id="164867" name="Rectangle 3"/>
          <p:cNvSpPr>
            <a:spLocks noGrp="1" noChangeArrowheads="1"/>
          </p:cNvSpPr>
          <p:nvPr>
            <p:ph type="body" sz="half" idx="2"/>
          </p:nvPr>
        </p:nvSpPr>
        <p:spPr>
          <a:xfrm>
            <a:off x="304800" y="2209800"/>
            <a:ext cx="4876800" cy="2784475"/>
          </a:xfrm>
          <a:noFill/>
        </p:spPr>
        <p:txBody>
          <a:bodyPr lIns="0" tIns="0" rIns="0" bIns="0"/>
          <a:lstStyle/>
          <a:p>
            <a:pPr marL="0" indent="0" eaLnBrk="1" hangingPunct="1">
              <a:lnSpc>
                <a:spcPct val="105000"/>
              </a:lnSpc>
              <a:buFontTx/>
              <a:buNone/>
            </a:pPr>
            <a:r>
              <a:rPr lang="fr-CA" sz="4300" b="1" dirty="0" smtClean="0">
                <a:solidFill>
                  <a:schemeClr val="bg1"/>
                </a:solidFill>
                <a:cs typeface="Arial" charset="0"/>
              </a:rPr>
              <a:t>-Mesure 3 axes</a:t>
            </a:r>
          </a:p>
          <a:p>
            <a:pPr marL="0" indent="0" eaLnBrk="1" hangingPunct="1">
              <a:lnSpc>
                <a:spcPct val="105000"/>
              </a:lnSpc>
              <a:buFontTx/>
              <a:buNone/>
            </a:pPr>
            <a:r>
              <a:rPr lang="fr-CA" sz="4300" b="1" dirty="0" smtClean="0">
                <a:solidFill>
                  <a:schemeClr val="bg1"/>
                </a:solidFill>
                <a:cs typeface="Arial" charset="0"/>
              </a:rPr>
              <a:t>-Calcul </a:t>
            </a:r>
            <a:r>
              <a:rPr lang="fr-CA" sz="4300" b="1" dirty="0" err="1" smtClean="0">
                <a:solidFill>
                  <a:schemeClr val="bg1"/>
                </a:solidFill>
                <a:cs typeface="Arial" charset="0"/>
              </a:rPr>
              <a:t>METs</a:t>
            </a:r>
            <a:r>
              <a:rPr lang="fr-CA" sz="4300" b="1" dirty="0" smtClean="0">
                <a:solidFill>
                  <a:schemeClr val="bg1"/>
                </a:solidFill>
                <a:cs typeface="Arial" charset="0"/>
              </a:rPr>
              <a:t>, kcal</a:t>
            </a:r>
          </a:p>
          <a:p>
            <a:pPr marL="0" indent="0" eaLnBrk="1" hangingPunct="1">
              <a:lnSpc>
                <a:spcPct val="105000"/>
              </a:lnSpc>
              <a:buFontTx/>
              <a:buNone/>
            </a:pPr>
            <a:r>
              <a:rPr lang="fr-CA" sz="4300" b="1" dirty="0" smtClean="0">
                <a:solidFill>
                  <a:schemeClr val="bg1"/>
                </a:solidFill>
                <a:cs typeface="Arial" charset="0"/>
              </a:rPr>
              <a:t>-Coût:  500$ US</a:t>
            </a:r>
          </a:p>
          <a:p>
            <a:pPr marL="0" indent="0" eaLnBrk="1" hangingPunct="1">
              <a:lnSpc>
                <a:spcPct val="105000"/>
              </a:lnSpc>
              <a:buFontTx/>
              <a:buNone/>
            </a:pPr>
            <a:endParaRPr lang="fr-CA" sz="4300" b="1" dirty="0" smtClean="0">
              <a:solidFill>
                <a:schemeClr val="bg1"/>
              </a:solidFill>
              <a:cs typeface="Arial" charset="0"/>
            </a:endParaRPr>
          </a:p>
        </p:txBody>
      </p:sp>
      <p:pic>
        <p:nvPicPr>
          <p:cNvPr id="46084" name="Picture 4" descr="RT3 Tri-axial Research Tracker K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6913" y="1752600"/>
            <a:ext cx="30734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Rectangle 5"/>
          <p:cNvSpPr>
            <a:spLocks noChangeArrowheads="1"/>
          </p:cNvSpPr>
          <p:nvPr/>
        </p:nvSpPr>
        <p:spPr bwMode="auto">
          <a:xfrm>
            <a:off x="6019800" y="6019800"/>
            <a:ext cx="28463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CA" sz="2400" b="1">
                <a:solidFill>
                  <a:srgbClr val="FFFF00"/>
                </a:solidFill>
                <a:latin typeface="Times New Roman" pitchFamily="18" charset="0"/>
              </a:rPr>
              <a:t>www.stayhealthy.com</a:t>
            </a:r>
          </a:p>
        </p:txBody>
      </p:sp>
    </p:spTree>
    <p:extLst>
      <p:ext uri="{BB962C8B-B14F-4D97-AF65-F5344CB8AC3E}">
        <p14:creationId xmlns:p14="http://schemas.microsoft.com/office/powerpoint/2010/main" val="36114839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64866"/>
                                        </p:tgtEl>
                                        <p:attrNameLst>
                                          <p:attrName>style.visibility</p:attrName>
                                        </p:attrNameLst>
                                      </p:cBhvr>
                                      <p:to>
                                        <p:strVal val="visible"/>
                                      </p:to>
                                    </p:set>
                                    <p:animEffect transition="in" filter="wipe(up)">
                                      <p:cBhvr>
                                        <p:cTn id="7" dur="500"/>
                                        <p:tgtEl>
                                          <p:spTgt spid="1648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4867"/>
                                        </p:tgtEl>
                                        <p:attrNameLst>
                                          <p:attrName>style.visibility</p:attrName>
                                        </p:attrNameLst>
                                      </p:cBhvr>
                                      <p:to>
                                        <p:strVal val="visible"/>
                                      </p:to>
                                    </p:set>
                                    <p:anim calcmode="lin" valueType="num">
                                      <p:cBhvr additive="base">
                                        <p:cTn id="12" dur="500" fill="hold"/>
                                        <p:tgtEl>
                                          <p:spTgt spid="164867"/>
                                        </p:tgtEl>
                                        <p:attrNameLst>
                                          <p:attrName>ppt_x</p:attrName>
                                        </p:attrNameLst>
                                      </p:cBhvr>
                                      <p:tavLst>
                                        <p:tav tm="0">
                                          <p:val>
                                            <p:strVal val="#ppt_x"/>
                                          </p:val>
                                        </p:tav>
                                        <p:tav tm="100000">
                                          <p:val>
                                            <p:strVal val="#ppt_x"/>
                                          </p:val>
                                        </p:tav>
                                      </p:tavLst>
                                    </p:anim>
                                    <p:anim calcmode="lin" valueType="num">
                                      <p:cBhvr additive="base">
                                        <p:cTn id="13" dur="500" fill="hold"/>
                                        <p:tgtEl>
                                          <p:spTgt spid="1648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6" grpId="0"/>
      <p:bldP spid="164867"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764" y="1844824"/>
            <a:ext cx="9171485" cy="3416320"/>
          </a:xfrm>
          <a:prstGeom prst="rect">
            <a:avLst/>
          </a:prstGeom>
          <a:noFill/>
        </p:spPr>
        <p:txBody>
          <a:bodyPr wrap="none" rtlCol="0">
            <a:spAutoFit/>
          </a:bodyPr>
          <a:lstStyle/>
          <a:p>
            <a:r>
              <a:rPr lang="fr-FR" sz="2400" dirty="0" smtClean="0">
                <a:solidFill>
                  <a:schemeClr val="bg1"/>
                </a:solidFill>
              </a:rPr>
              <a:t>Selon les modèles, les accéléromètres peuvent se porter au niveau </a:t>
            </a:r>
          </a:p>
          <a:p>
            <a:r>
              <a:rPr lang="fr-FR" sz="2400" dirty="0" smtClean="0">
                <a:solidFill>
                  <a:schemeClr val="bg1"/>
                </a:solidFill>
              </a:rPr>
              <a:t>de la hanche, du bas du dos ou de la cheville.</a:t>
            </a:r>
          </a:p>
          <a:p>
            <a:endParaRPr lang="fr-FR" sz="2400" dirty="0">
              <a:solidFill>
                <a:schemeClr val="bg1"/>
              </a:solidFill>
            </a:endParaRPr>
          </a:p>
          <a:p>
            <a:r>
              <a:rPr lang="fr-FR" sz="2400" dirty="0" smtClean="0">
                <a:solidFill>
                  <a:schemeClr val="bg1"/>
                </a:solidFill>
              </a:rPr>
              <a:t>Une période d’enregistrement de 3 à 5 jours, à raison d’un minimum </a:t>
            </a:r>
          </a:p>
          <a:p>
            <a:r>
              <a:rPr lang="fr-FR" sz="2400" dirty="0" smtClean="0">
                <a:solidFill>
                  <a:schemeClr val="bg1"/>
                </a:solidFill>
              </a:rPr>
              <a:t>de 10h par jour est nécessaire pour estimer le niveau habituel d’activité </a:t>
            </a:r>
          </a:p>
          <a:p>
            <a:r>
              <a:rPr lang="fr-FR" sz="2400" dirty="0" smtClean="0">
                <a:solidFill>
                  <a:schemeClr val="bg1"/>
                </a:solidFill>
              </a:rPr>
              <a:t>Physique.</a:t>
            </a:r>
          </a:p>
          <a:p>
            <a:endParaRPr lang="fr-FR" sz="2400" dirty="0">
              <a:solidFill>
                <a:schemeClr val="bg1"/>
              </a:solidFill>
            </a:endParaRPr>
          </a:p>
          <a:p>
            <a:r>
              <a:rPr lang="fr-FR" sz="2400" dirty="0" smtClean="0">
                <a:solidFill>
                  <a:schemeClr val="bg1"/>
                </a:solidFill>
              </a:rPr>
              <a:t>L’utilisation simultanée d’un journal rappelant les activités physiques </a:t>
            </a:r>
          </a:p>
          <a:p>
            <a:r>
              <a:rPr lang="fr-FR" sz="2400" dirty="0" smtClean="0">
                <a:solidFill>
                  <a:schemeClr val="bg1"/>
                </a:solidFill>
              </a:rPr>
              <a:t>augmente la précision des mesures.</a:t>
            </a:r>
            <a:endParaRPr lang="fr-FR" sz="2400" dirty="0">
              <a:solidFill>
                <a:schemeClr val="bg1"/>
              </a:solidFill>
            </a:endParaRPr>
          </a:p>
        </p:txBody>
      </p:sp>
    </p:spTree>
    <p:extLst>
      <p:ext uri="{BB962C8B-B14F-4D97-AF65-F5344CB8AC3E}">
        <p14:creationId xmlns:p14="http://schemas.microsoft.com/office/powerpoint/2010/main" val="441889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6512" y="44624"/>
            <a:ext cx="9180783" cy="461665"/>
          </a:xfrm>
          <a:prstGeom prst="rect">
            <a:avLst/>
          </a:prstGeom>
          <a:noFill/>
          <a:ln>
            <a:solidFill>
              <a:srgbClr val="FFFF00"/>
            </a:solidFill>
          </a:ln>
        </p:spPr>
        <p:txBody>
          <a:bodyPr wrap="none" rtlCol="0">
            <a:spAutoFit/>
          </a:bodyPr>
          <a:lstStyle/>
          <a:p>
            <a:r>
              <a:rPr lang="fr-FR" sz="2400" b="1" dirty="0">
                <a:solidFill>
                  <a:srgbClr val="FFFF00"/>
                </a:solidFill>
              </a:rPr>
              <a:t>3</a:t>
            </a:r>
            <a:r>
              <a:rPr lang="fr-FR" sz="2400" b="1" dirty="0" smtClean="0">
                <a:solidFill>
                  <a:srgbClr val="FFFF00"/>
                </a:solidFill>
              </a:rPr>
              <a:t>- ACTIMETRIE : Avantages et limites de l’utilisation de l’accéléromètre</a:t>
            </a:r>
            <a:endParaRPr lang="fr-FR" sz="2400" b="1" dirty="0">
              <a:solidFill>
                <a:srgbClr val="FFFF00"/>
              </a:solidFill>
            </a:endParaRPr>
          </a:p>
        </p:txBody>
      </p:sp>
      <p:graphicFrame>
        <p:nvGraphicFramePr>
          <p:cNvPr id="3" name="Tableau 2"/>
          <p:cNvGraphicFramePr>
            <a:graphicFrameLocks noGrp="1"/>
          </p:cNvGraphicFramePr>
          <p:nvPr>
            <p:extLst>
              <p:ext uri="{D42A27DB-BD31-4B8C-83A1-F6EECF244321}">
                <p14:modId xmlns:p14="http://schemas.microsoft.com/office/powerpoint/2010/main" val="3084877542"/>
              </p:ext>
            </p:extLst>
          </p:nvPr>
        </p:nvGraphicFramePr>
        <p:xfrm>
          <a:off x="107504" y="836712"/>
          <a:ext cx="8928992" cy="5958840"/>
        </p:xfrm>
        <a:graphic>
          <a:graphicData uri="http://schemas.openxmlformats.org/drawingml/2006/table">
            <a:tbl>
              <a:tblPr firstRow="1" bandRow="1">
                <a:tableStyleId>{5C22544A-7EE6-4342-B048-85BDC9FD1C3A}</a:tableStyleId>
              </a:tblPr>
              <a:tblGrid>
                <a:gridCol w="3312368"/>
                <a:gridCol w="5616624"/>
              </a:tblGrid>
              <a:tr h="370840">
                <a:tc>
                  <a:txBody>
                    <a:bodyPr/>
                    <a:lstStyle/>
                    <a:p>
                      <a:pPr algn="ctr"/>
                      <a:r>
                        <a:rPr lang="fr-FR" dirty="0" smtClean="0"/>
                        <a:t>AVANTAGES</a:t>
                      </a:r>
                      <a:endParaRPr lang="fr-FR" dirty="0"/>
                    </a:p>
                  </a:txBody>
                  <a:tcPr/>
                </a:tc>
                <a:tc>
                  <a:txBody>
                    <a:bodyPr/>
                    <a:lstStyle/>
                    <a:p>
                      <a:pPr algn="ctr"/>
                      <a:r>
                        <a:rPr lang="fr-FR" dirty="0" smtClean="0"/>
                        <a:t>LIMITES</a:t>
                      </a:r>
                      <a:endParaRPr lang="fr-FR" dirty="0"/>
                    </a:p>
                  </a:txBody>
                  <a:tcPr/>
                </a:tc>
              </a:tr>
              <a:tr h="370840">
                <a:tc>
                  <a:txBody>
                    <a:bodyPr/>
                    <a:lstStyle/>
                    <a:p>
                      <a:r>
                        <a:rPr lang="fr-FR" dirty="0" smtClean="0"/>
                        <a:t>Objectivité</a:t>
                      </a:r>
                      <a:endParaRPr lang="fr-FR" dirty="0"/>
                    </a:p>
                  </a:txBody>
                  <a:tcPr/>
                </a:tc>
                <a:tc>
                  <a:txBody>
                    <a:bodyPr/>
                    <a:lstStyle/>
                    <a:p>
                      <a:r>
                        <a:rPr lang="fr-FR" dirty="0" smtClean="0"/>
                        <a:t>Coût élevé</a:t>
                      </a:r>
                      <a:endParaRPr lang="fr-FR" dirty="0"/>
                    </a:p>
                  </a:txBody>
                  <a:tcPr/>
                </a:tc>
              </a:tr>
              <a:tr h="370840">
                <a:tc>
                  <a:txBody>
                    <a:bodyPr/>
                    <a:lstStyle/>
                    <a:p>
                      <a:r>
                        <a:rPr lang="fr-FR" dirty="0" smtClean="0"/>
                        <a:t>Petite taille</a:t>
                      </a:r>
                      <a:endParaRPr lang="fr-FR" dirty="0"/>
                    </a:p>
                  </a:txBody>
                  <a:tcPr/>
                </a:tc>
                <a:tc>
                  <a:txBody>
                    <a:bodyPr/>
                    <a:lstStyle/>
                    <a:p>
                      <a:r>
                        <a:rPr lang="fr-FR" dirty="0" smtClean="0"/>
                        <a:t>Nécessite une bonne expertise pour l’analyse des données</a:t>
                      </a:r>
                    </a:p>
                    <a:p>
                      <a:r>
                        <a:rPr lang="fr-FR" dirty="0" smtClean="0"/>
                        <a:t>Nécessite des matériels informatiques</a:t>
                      </a:r>
                      <a:r>
                        <a:rPr lang="fr-FR" baseline="0" dirty="0" smtClean="0"/>
                        <a:t> pour le stockage et l’analyse des données</a:t>
                      </a:r>
                      <a:endParaRPr lang="fr-FR" dirty="0"/>
                    </a:p>
                  </a:txBody>
                  <a:tcPr/>
                </a:tc>
              </a:tr>
              <a:tr h="370840">
                <a:tc>
                  <a:txBody>
                    <a:bodyPr/>
                    <a:lstStyle/>
                    <a:p>
                      <a:r>
                        <a:rPr lang="fr-FR" dirty="0" smtClean="0"/>
                        <a:t>Portable et enregistrement continu sur de longues périodes sans interférence avec les mouvements normaux</a:t>
                      </a:r>
                      <a:endParaRPr lang="fr-FR" dirty="0"/>
                    </a:p>
                  </a:txBody>
                  <a:tcPr/>
                </a:tc>
                <a:tc>
                  <a:txBody>
                    <a:bodyPr/>
                    <a:lstStyle/>
                    <a:p>
                      <a:r>
                        <a:rPr lang="fr-FR" dirty="0" smtClean="0"/>
                        <a:t>Précision limitée pour estimer la dépense énergétique (</a:t>
                      </a:r>
                      <a:r>
                        <a:rPr lang="fr-FR" dirty="0" err="1" smtClean="0"/>
                        <a:t>Leenders</a:t>
                      </a:r>
                      <a:r>
                        <a:rPr lang="fr-FR" dirty="0" smtClean="0"/>
                        <a:t> et al. </a:t>
                      </a:r>
                      <a:r>
                        <a:rPr lang="fr-FR" sz="1800" b="0" i="1" u="none" strike="noStrike" kern="1200" baseline="0" dirty="0" smtClean="0">
                          <a:solidFill>
                            <a:schemeClr val="dk1"/>
                          </a:solidFill>
                          <a:latin typeface="+mn-lt"/>
                          <a:ea typeface="+mn-ea"/>
                          <a:cs typeface="+mn-cs"/>
                        </a:rPr>
                        <a:t>Med </a:t>
                      </a:r>
                      <a:r>
                        <a:rPr lang="fr-FR" sz="1800" b="0" i="1" u="none" strike="noStrike" kern="1200" baseline="0" dirty="0" err="1" smtClean="0">
                          <a:solidFill>
                            <a:schemeClr val="dk1"/>
                          </a:solidFill>
                          <a:latin typeface="+mn-lt"/>
                          <a:ea typeface="+mn-ea"/>
                          <a:cs typeface="+mn-cs"/>
                        </a:rPr>
                        <a:t>Sci</a:t>
                      </a:r>
                      <a:r>
                        <a:rPr lang="fr-FR" sz="1800" b="0" i="1" u="none" strike="noStrike" kern="1200" baseline="0" dirty="0" smtClean="0">
                          <a:solidFill>
                            <a:schemeClr val="dk1"/>
                          </a:solidFill>
                          <a:latin typeface="+mn-lt"/>
                          <a:ea typeface="+mn-ea"/>
                          <a:cs typeface="+mn-cs"/>
                        </a:rPr>
                        <a:t> Sports </a:t>
                      </a:r>
                      <a:r>
                        <a:rPr lang="fr-FR" sz="1800" b="0" i="1" u="none" strike="noStrike" kern="1200" baseline="0" dirty="0" err="1" smtClean="0">
                          <a:solidFill>
                            <a:schemeClr val="dk1"/>
                          </a:solidFill>
                          <a:latin typeface="+mn-lt"/>
                          <a:ea typeface="+mn-ea"/>
                          <a:cs typeface="+mn-cs"/>
                        </a:rPr>
                        <a:t>Exerc</a:t>
                      </a:r>
                      <a:r>
                        <a:rPr lang="fr-FR" sz="1800" b="0" i="1" u="none" strike="noStrike" kern="1200" baseline="0" dirty="0" smtClean="0">
                          <a:solidFill>
                            <a:schemeClr val="dk1"/>
                          </a:solidFill>
                          <a:latin typeface="+mn-lt"/>
                          <a:ea typeface="+mn-ea"/>
                          <a:cs typeface="+mn-cs"/>
                        </a:rPr>
                        <a:t> </a:t>
                      </a:r>
                      <a:r>
                        <a:rPr lang="fr-FR" sz="1800" b="0" i="0" u="none" strike="noStrike" kern="1200" baseline="0" dirty="0" smtClean="0">
                          <a:solidFill>
                            <a:schemeClr val="dk1"/>
                          </a:solidFill>
                          <a:latin typeface="+mn-lt"/>
                          <a:ea typeface="+mn-ea"/>
                          <a:cs typeface="+mn-cs"/>
                        </a:rPr>
                        <a:t>2001).</a:t>
                      </a:r>
                    </a:p>
                    <a:p>
                      <a:r>
                        <a:rPr lang="fr-FR" sz="1800" b="0" i="0" u="none" strike="noStrike" kern="1200" baseline="0" dirty="0" smtClean="0">
                          <a:solidFill>
                            <a:schemeClr val="dk1"/>
                          </a:solidFill>
                          <a:latin typeface="+mn-lt"/>
                          <a:ea typeface="+mn-ea"/>
                          <a:cs typeface="+mn-cs"/>
                        </a:rPr>
                        <a:t>Non validé par des mesures directes de coûts énergétiques dans les conditions de la vie courante ou au cours d’activités autres que la locomotion.</a:t>
                      </a:r>
                      <a:endParaRPr lang="fr-FR" dirty="0"/>
                    </a:p>
                  </a:txBody>
                  <a:tcPr/>
                </a:tc>
              </a:tr>
              <a:tr h="370840">
                <a:tc>
                  <a:txBody>
                    <a:bodyPr/>
                    <a:lstStyle/>
                    <a:p>
                      <a:r>
                        <a:rPr lang="fr-FR" dirty="0" smtClean="0"/>
                        <a:t>Utilisation dans les conditions de la vie courante</a:t>
                      </a:r>
                      <a:endParaRPr lang="fr-FR" dirty="0"/>
                    </a:p>
                  </a:txBody>
                  <a:tcPr/>
                </a:tc>
                <a:tc>
                  <a:txBody>
                    <a:bodyPr/>
                    <a:lstStyle/>
                    <a:p>
                      <a:r>
                        <a:rPr lang="fr-FR" dirty="0" smtClean="0"/>
                        <a:t>Manque de disponibilité d’équations valides pour convertir les informations en dépense énergétique</a:t>
                      </a:r>
                      <a:endParaRPr lang="fr-FR" dirty="0"/>
                    </a:p>
                  </a:txBody>
                  <a:tcPr/>
                </a:tc>
              </a:tr>
              <a:tr h="370840">
                <a:tc>
                  <a:txBody>
                    <a:bodyPr/>
                    <a:lstStyle/>
                    <a:p>
                      <a:r>
                        <a:rPr lang="fr-FR" dirty="0" smtClean="0"/>
                        <a:t>Données enregistrées : durée, fréquence, intensité,</a:t>
                      </a:r>
                      <a:r>
                        <a:rPr lang="fr-FR" baseline="0" dirty="0" smtClean="0"/>
                        <a:t> accélération, segmentation des périodes d’activité physique.</a:t>
                      </a:r>
                      <a:endParaRPr lang="fr-FR" dirty="0"/>
                    </a:p>
                  </a:txBody>
                  <a:tcPr/>
                </a:tc>
                <a:tc>
                  <a:txBody>
                    <a:bodyPr/>
                    <a:lstStyle/>
                    <a:p>
                      <a:r>
                        <a:rPr lang="fr-FR" dirty="0" smtClean="0"/>
                        <a:t>Manque d’équations valides pour les populations spécifiques pour chaque appareil (</a:t>
                      </a:r>
                      <a:r>
                        <a:rPr lang="fr-FR" dirty="0" err="1" smtClean="0"/>
                        <a:t>Welk</a:t>
                      </a:r>
                      <a:r>
                        <a:rPr lang="fr-FR" baseline="0" dirty="0" smtClean="0"/>
                        <a:t> et al., </a:t>
                      </a:r>
                      <a:r>
                        <a:rPr lang="fr-FR" sz="1800" b="0" i="1" u="none" strike="noStrike" kern="1200" baseline="0" dirty="0" smtClean="0">
                          <a:solidFill>
                            <a:schemeClr val="dk1"/>
                          </a:solidFill>
                          <a:latin typeface="+mn-lt"/>
                          <a:ea typeface="+mn-ea"/>
                          <a:cs typeface="+mn-cs"/>
                        </a:rPr>
                        <a:t>Med </a:t>
                      </a:r>
                      <a:r>
                        <a:rPr lang="fr-FR" sz="1800" b="0" i="1" u="none" strike="noStrike" kern="1200" baseline="0" dirty="0" err="1" smtClean="0">
                          <a:solidFill>
                            <a:schemeClr val="dk1"/>
                          </a:solidFill>
                          <a:latin typeface="+mn-lt"/>
                          <a:ea typeface="+mn-ea"/>
                          <a:cs typeface="+mn-cs"/>
                        </a:rPr>
                        <a:t>Sci</a:t>
                      </a:r>
                      <a:r>
                        <a:rPr lang="fr-FR" sz="1800" b="0" i="1" u="none" strike="noStrike" kern="1200" baseline="0" dirty="0" smtClean="0">
                          <a:solidFill>
                            <a:schemeClr val="dk1"/>
                          </a:solidFill>
                          <a:latin typeface="+mn-lt"/>
                          <a:ea typeface="+mn-ea"/>
                          <a:cs typeface="+mn-cs"/>
                        </a:rPr>
                        <a:t> Sports </a:t>
                      </a:r>
                      <a:r>
                        <a:rPr lang="fr-FR" sz="1800" b="0" i="1" u="none" strike="noStrike" kern="1200" baseline="0" dirty="0" err="1" smtClean="0">
                          <a:solidFill>
                            <a:schemeClr val="dk1"/>
                          </a:solidFill>
                          <a:latin typeface="+mn-lt"/>
                          <a:ea typeface="+mn-ea"/>
                          <a:cs typeface="+mn-cs"/>
                        </a:rPr>
                        <a:t>Exerc</a:t>
                      </a:r>
                      <a:r>
                        <a:rPr lang="fr-FR" sz="1800" b="0" i="1" u="none" strike="noStrike" kern="1200" baseline="0" dirty="0" smtClean="0">
                          <a:solidFill>
                            <a:schemeClr val="dk1"/>
                          </a:solidFill>
                          <a:latin typeface="+mn-lt"/>
                          <a:ea typeface="+mn-ea"/>
                          <a:cs typeface="+mn-cs"/>
                        </a:rPr>
                        <a:t> </a:t>
                      </a:r>
                      <a:r>
                        <a:rPr lang="fr-FR" sz="1800" b="0" i="0" u="none" strike="noStrike" kern="1200" baseline="0" dirty="0" smtClean="0">
                          <a:solidFill>
                            <a:schemeClr val="dk1"/>
                          </a:solidFill>
                          <a:latin typeface="+mn-lt"/>
                          <a:ea typeface="+mn-ea"/>
                          <a:cs typeface="+mn-cs"/>
                        </a:rPr>
                        <a:t>2000)</a:t>
                      </a:r>
                      <a:endParaRPr lang="fr-FR" dirty="0"/>
                    </a:p>
                  </a:txBody>
                  <a:tcPr/>
                </a:tc>
              </a:tr>
              <a:tr h="370840">
                <a:tc>
                  <a:txBody>
                    <a:bodyPr/>
                    <a:lstStyle/>
                    <a:p>
                      <a:r>
                        <a:rPr lang="fr-FR" dirty="0" smtClean="0"/>
                        <a:t>Application sur le  terrain</a:t>
                      </a:r>
                      <a:endParaRPr lang="fr-FR" dirty="0"/>
                    </a:p>
                  </a:txBody>
                  <a:tcPr/>
                </a:tc>
                <a:tc>
                  <a:txBody>
                    <a:bodyPr/>
                    <a:lstStyle/>
                    <a:p>
                      <a:r>
                        <a:rPr lang="fr-FR" dirty="0" smtClean="0"/>
                        <a:t>Maîtriser toutes phases de fonctionnement de l’appareil</a:t>
                      </a:r>
                      <a:endParaRPr lang="fr-FR" dirty="0"/>
                    </a:p>
                  </a:txBody>
                  <a:tcPr/>
                </a:tc>
              </a:tr>
              <a:tr h="370840">
                <a:tc>
                  <a:txBody>
                    <a:bodyPr/>
                    <a:lstStyle/>
                    <a:p>
                      <a:r>
                        <a:rPr lang="fr-FR" dirty="0" smtClean="0"/>
                        <a:t>Application en pratique clinique</a:t>
                      </a:r>
                      <a:r>
                        <a:rPr lang="fr-FR" baseline="0" dirty="0" smtClean="0"/>
                        <a:t> (</a:t>
                      </a:r>
                      <a:r>
                        <a:rPr lang="fr-FR" baseline="0" dirty="0" err="1" smtClean="0"/>
                        <a:t>Culhane</a:t>
                      </a:r>
                      <a:r>
                        <a:rPr lang="fr-FR" baseline="0" dirty="0" smtClean="0"/>
                        <a:t> et al. </a:t>
                      </a:r>
                      <a:r>
                        <a:rPr lang="fr-FR" sz="1800" b="0" i="1" u="none" strike="noStrike" kern="1200" baseline="0" dirty="0" err="1" smtClean="0">
                          <a:solidFill>
                            <a:schemeClr val="dk1"/>
                          </a:solidFill>
                          <a:latin typeface="+mn-lt"/>
                          <a:ea typeface="+mn-ea"/>
                          <a:cs typeface="+mn-cs"/>
                        </a:rPr>
                        <a:t>Ageing</a:t>
                      </a:r>
                      <a:r>
                        <a:rPr lang="fr-FR" sz="1800" b="0" i="1" u="none" strike="noStrike" kern="1200" baseline="0" dirty="0" smtClean="0">
                          <a:solidFill>
                            <a:schemeClr val="dk1"/>
                          </a:solidFill>
                          <a:latin typeface="+mn-lt"/>
                          <a:ea typeface="+mn-ea"/>
                          <a:cs typeface="+mn-cs"/>
                        </a:rPr>
                        <a:t> </a:t>
                      </a:r>
                      <a:r>
                        <a:rPr lang="fr-FR" sz="1800" b="0" i="0" u="none" strike="noStrike" kern="1200" baseline="0" dirty="0" smtClean="0">
                          <a:solidFill>
                            <a:schemeClr val="dk1"/>
                          </a:solidFill>
                          <a:latin typeface="+mn-lt"/>
                          <a:ea typeface="+mn-ea"/>
                          <a:cs typeface="+mn-cs"/>
                        </a:rPr>
                        <a:t>2005)</a:t>
                      </a:r>
                      <a:endParaRPr lang="fr-FR" dirty="0"/>
                    </a:p>
                  </a:txBody>
                  <a:tcPr/>
                </a:tc>
                <a:tc>
                  <a:txBody>
                    <a:bodyPr/>
                    <a:lstStyle/>
                    <a:p>
                      <a:endParaRPr lang="fr-FR" dirty="0"/>
                    </a:p>
                  </a:txBody>
                  <a:tcPr/>
                </a:tc>
              </a:tr>
            </a:tbl>
          </a:graphicData>
        </a:graphic>
      </p:graphicFrame>
      <p:sp>
        <p:nvSpPr>
          <p:cNvPr id="4" name="Rectangle 3"/>
          <p:cNvSpPr/>
          <p:nvPr/>
        </p:nvSpPr>
        <p:spPr>
          <a:xfrm>
            <a:off x="755576" y="476672"/>
            <a:ext cx="7704856" cy="369332"/>
          </a:xfrm>
          <a:prstGeom prst="rect">
            <a:avLst/>
          </a:prstGeom>
        </p:spPr>
        <p:txBody>
          <a:bodyPr wrap="square">
            <a:spAutoFit/>
          </a:bodyPr>
          <a:lstStyle/>
          <a:p>
            <a:r>
              <a:rPr lang="fr-FR" i="1" dirty="0" smtClean="0">
                <a:solidFill>
                  <a:srgbClr val="FFFF00"/>
                </a:solidFill>
              </a:rPr>
              <a:t>D’après </a:t>
            </a:r>
            <a:r>
              <a:rPr lang="fr-FR" i="1" dirty="0">
                <a:solidFill>
                  <a:srgbClr val="FFFF00"/>
                </a:solidFill>
              </a:rPr>
              <a:t>Rapport INSERM 2008 Activité Physique. </a:t>
            </a:r>
            <a:r>
              <a:rPr lang="fr-FR" i="1" dirty="0" smtClean="0">
                <a:solidFill>
                  <a:srgbClr val="FFFF00"/>
                </a:solidFill>
              </a:rPr>
              <a:t>Contextes </a:t>
            </a:r>
            <a:r>
              <a:rPr lang="fr-FR" i="1" dirty="0">
                <a:solidFill>
                  <a:srgbClr val="FFFF00"/>
                </a:solidFill>
              </a:rPr>
              <a:t>et effets sur la santé)</a:t>
            </a:r>
          </a:p>
        </p:txBody>
      </p:sp>
    </p:spTree>
    <p:extLst>
      <p:ext uri="{BB962C8B-B14F-4D97-AF65-F5344CB8AC3E}">
        <p14:creationId xmlns:p14="http://schemas.microsoft.com/office/powerpoint/2010/main" val="16048234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07950" y="1360488"/>
            <a:ext cx="8893175"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pPr>
            <a:r>
              <a:rPr lang="fr-FR" b="1" dirty="0" smtClean="0">
                <a:solidFill>
                  <a:schemeClr val="bg1"/>
                </a:solidFill>
                <a:latin typeface="Bookman Old Style" pitchFamily="18" charset="0"/>
              </a:rPr>
              <a:t>La </a:t>
            </a:r>
            <a:r>
              <a:rPr lang="fr-FR" b="1" dirty="0" err="1">
                <a:solidFill>
                  <a:schemeClr val="bg1"/>
                </a:solidFill>
                <a:latin typeface="Bookman Old Style" pitchFamily="18" charset="0"/>
              </a:rPr>
              <a:t>actividad</a:t>
            </a:r>
            <a:r>
              <a:rPr lang="fr-FR" b="1" dirty="0">
                <a:solidFill>
                  <a:schemeClr val="bg1"/>
                </a:solidFill>
                <a:latin typeface="Bookman Old Style" pitchFamily="18" charset="0"/>
              </a:rPr>
              <a:t> </a:t>
            </a:r>
            <a:r>
              <a:rPr lang="fr-FR" b="1" dirty="0" err="1">
                <a:solidFill>
                  <a:schemeClr val="bg1"/>
                </a:solidFill>
                <a:latin typeface="Bookman Old Style" pitchFamily="18" charset="0"/>
              </a:rPr>
              <a:t>física</a:t>
            </a:r>
            <a:r>
              <a:rPr lang="fr-FR" b="1" dirty="0">
                <a:latin typeface="Bookman Old Style" pitchFamily="18" charset="0"/>
              </a:rPr>
              <a:t> </a:t>
            </a:r>
            <a:r>
              <a:rPr lang="fr-FR" dirty="0">
                <a:latin typeface="Bookman Old Style" pitchFamily="18" charset="0"/>
              </a:rPr>
              <a:t> </a:t>
            </a:r>
            <a:r>
              <a:rPr lang="fr-FR" b="1" dirty="0">
                <a:solidFill>
                  <a:srgbClr val="FFFF00"/>
                </a:solidFill>
                <a:latin typeface="Bookman Old Style" pitchFamily="18" charset="0"/>
              </a:rPr>
              <a:t>de </a:t>
            </a:r>
            <a:r>
              <a:rPr lang="fr-FR" b="1" dirty="0" err="1">
                <a:solidFill>
                  <a:srgbClr val="FFFF00"/>
                </a:solidFill>
                <a:latin typeface="Bookman Old Style" pitchFamily="18" charset="0"/>
              </a:rPr>
              <a:t>manera</a:t>
            </a:r>
            <a:r>
              <a:rPr lang="fr-FR" b="1" dirty="0">
                <a:solidFill>
                  <a:srgbClr val="FFFF00"/>
                </a:solidFill>
                <a:latin typeface="Bookman Old Style" pitchFamily="18" charset="0"/>
              </a:rPr>
              <a:t> </a:t>
            </a:r>
            <a:r>
              <a:rPr lang="fr-FR" b="1" dirty="0" err="1">
                <a:solidFill>
                  <a:srgbClr val="FFFF00"/>
                </a:solidFill>
                <a:latin typeface="Bookman Old Style" pitchFamily="18" charset="0"/>
              </a:rPr>
              <a:t>siguente</a:t>
            </a:r>
            <a:r>
              <a:rPr lang="fr-FR" b="1" dirty="0">
                <a:solidFill>
                  <a:srgbClr val="FFFF00"/>
                </a:solidFill>
                <a:latin typeface="Bookman Old Style" pitchFamily="18" charset="0"/>
              </a:rPr>
              <a:t> : </a:t>
            </a:r>
            <a:r>
              <a:rPr lang="fr-FR" b="1" i="1" dirty="0">
                <a:solidFill>
                  <a:srgbClr val="FFFF00"/>
                </a:solidFill>
                <a:latin typeface="Bookman Old Style" pitchFamily="18" charset="0"/>
              </a:rPr>
              <a:t>" </a:t>
            </a:r>
            <a:r>
              <a:rPr lang="fr-FR" b="1" i="1" dirty="0" err="1">
                <a:solidFill>
                  <a:schemeClr val="bg1"/>
                </a:solidFill>
                <a:latin typeface="Bookman Old Style" pitchFamily="18" charset="0"/>
              </a:rPr>
              <a:t>cualquier</a:t>
            </a:r>
            <a:r>
              <a:rPr lang="fr-FR" b="1" i="1" dirty="0">
                <a:solidFill>
                  <a:schemeClr val="bg1"/>
                </a:solidFill>
                <a:latin typeface="Bookman Old Style" pitchFamily="18" charset="0"/>
              </a:rPr>
              <a:t> </a:t>
            </a:r>
            <a:r>
              <a:rPr lang="fr-FR" b="1" i="1" dirty="0" err="1">
                <a:solidFill>
                  <a:schemeClr val="bg1"/>
                </a:solidFill>
                <a:latin typeface="Bookman Old Style" pitchFamily="18" charset="0"/>
              </a:rPr>
              <a:t>movimiento</a:t>
            </a:r>
            <a:r>
              <a:rPr lang="fr-FR" b="1" i="1" dirty="0">
                <a:solidFill>
                  <a:schemeClr val="bg1"/>
                </a:solidFill>
                <a:latin typeface="Bookman Old Style" pitchFamily="18" charset="0"/>
              </a:rPr>
              <a:t> </a:t>
            </a:r>
            <a:r>
              <a:rPr lang="fr-FR" b="1" i="1" dirty="0" err="1">
                <a:solidFill>
                  <a:schemeClr val="bg1"/>
                </a:solidFill>
                <a:latin typeface="Bookman Old Style" pitchFamily="18" charset="0"/>
              </a:rPr>
              <a:t>del</a:t>
            </a:r>
            <a:r>
              <a:rPr lang="fr-FR" b="1" i="1" dirty="0">
                <a:solidFill>
                  <a:schemeClr val="bg1"/>
                </a:solidFill>
                <a:latin typeface="Bookman Old Style" pitchFamily="18" charset="0"/>
              </a:rPr>
              <a:t> </a:t>
            </a:r>
            <a:r>
              <a:rPr lang="fr-FR" b="1" i="1" dirty="0" err="1">
                <a:solidFill>
                  <a:schemeClr val="bg1"/>
                </a:solidFill>
                <a:latin typeface="Bookman Old Style" pitchFamily="18" charset="0"/>
              </a:rPr>
              <a:t>cuerpo</a:t>
            </a:r>
            <a:r>
              <a:rPr lang="fr-FR" b="1" i="1" dirty="0">
                <a:solidFill>
                  <a:schemeClr val="bg1"/>
                </a:solidFill>
                <a:latin typeface="Bookman Old Style" pitchFamily="18" charset="0"/>
              </a:rPr>
              <a:t>, </a:t>
            </a:r>
            <a:r>
              <a:rPr lang="fr-FR" b="1" i="1" dirty="0" err="1">
                <a:solidFill>
                  <a:schemeClr val="bg1"/>
                </a:solidFill>
                <a:latin typeface="Bookman Old Style" pitchFamily="18" charset="0"/>
              </a:rPr>
              <a:t>producido</a:t>
            </a:r>
            <a:r>
              <a:rPr lang="fr-FR" b="1" i="1" dirty="0">
                <a:solidFill>
                  <a:schemeClr val="bg1"/>
                </a:solidFill>
                <a:latin typeface="Bookman Old Style" pitchFamily="18" charset="0"/>
              </a:rPr>
              <a:t> </a:t>
            </a:r>
            <a:r>
              <a:rPr lang="fr-FR" b="1" i="1" dirty="0" err="1">
                <a:solidFill>
                  <a:schemeClr val="bg1"/>
                </a:solidFill>
                <a:latin typeface="Bookman Old Style" pitchFamily="18" charset="0"/>
              </a:rPr>
              <a:t>por</a:t>
            </a:r>
            <a:r>
              <a:rPr lang="fr-FR" b="1" i="1" dirty="0">
                <a:solidFill>
                  <a:schemeClr val="bg1"/>
                </a:solidFill>
                <a:latin typeface="Bookman Old Style" pitchFamily="18" charset="0"/>
              </a:rPr>
              <a:t> los </a:t>
            </a:r>
            <a:r>
              <a:rPr lang="fr-FR" b="1" i="1" dirty="0" err="1">
                <a:solidFill>
                  <a:schemeClr val="bg1"/>
                </a:solidFill>
                <a:latin typeface="Bookman Old Style" pitchFamily="18" charset="0"/>
              </a:rPr>
              <a:t>músculos</a:t>
            </a:r>
            <a:r>
              <a:rPr lang="fr-FR" b="1" i="1" dirty="0">
                <a:solidFill>
                  <a:schemeClr val="bg1"/>
                </a:solidFill>
                <a:latin typeface="Bookman Old Style" pitchFamily="18" charset="0"/>
              </a:rPr>
              <a:t> </a:t>
            </a:r>
            <a:r>
              <a:rPr lang="fr-FR" b="1" i="1" dirty="0" err="1">
                <a:solidFill>
                  <a:schemeClr val="bg1"/>
                </a:solidFill>
                <a:latin typeface="Bookman Old Style" pitchFamily="18" charset="0"/>
              </a:rPr>
              <a:t>esqueléticos</a:t>
            </a:r>
            <a:r>
              <a:rPr lang="fr-FR" b="1" i="1" dirty="0">
                <a:solidFill>
                  <a:schemeClr val="bg1"/>
                </a:solidFill>
                <a:latin typeface="Bookman Old Style" pitchFamily="18" charset="0"/>
              </a:rPr>
              <a:t> y que </a:t>
            </a:r>
            <a:r>
              <a:rPr lang="fr-FR" b="1" i="1" dirty="0" err="1">
                <a:solidFill>
                  <a:schemeClr val="bg1"/>
                </a:solidFill>
                <a:latin typeface="Bookman Old Style" pitchFamily="18" charset="0"/>
              </a:rPr>
              <a:t>implica</a:t>
            </a:r>
            <a:r>
              <a:rPr lang="fr-FR" b="1" i="1" dirty="0">
                <a:solidFill>
                  <a:schemeClr val="bg1"/>
                </a:solidFill>
                <a:latin typeface="Bookman Old Style" pitchFamily="18" charset="0"/>
              </a:rPr>
              <a:t> un </a:t>
            </a:r>
            <a:r>
              <a:rPr lang="fr-FR" b="1" i="1" dirty="0" err="1">
                <a:solidFill>
                  <a:schemeClr val="bg1"/>
                </a:solidFill>
                <a:latin typeface="Bookman Old Style" pitchFamily="18" charset="0"/>
              </a:rPr>
              <a:t>gasto</a:t>
            </a:r>
            <a:r>
              <a:rPr lang="fr-FR" b="1" i="1" dirty="0">
                <a:solidFill>
                  <a:schemeClr val="bg1"/>
                </a:solidFill>
                <a:latin typeface="Bookman Old Style" pitchFamily="18" charset="0"/>
              </a:rPr>
              <a:t> de la </a:t>
            </a:r>
            <a:r>
              <a:rPr lang="fr-FR" b="1" i="1" dirty="0" err="1">
                <a:solidFill>
                  <a:schemeClr val="bg1"/>
                </a:solidFill>
                <a:latin typeface="Bookman Old Style" pitchFamily="18" charset="0"/>
              </a:rPr>
              <a:t>energía</a:t>
            </a:r>
            <a:r>
              <a:rPr lang="fr-FR" b="1" i="1" dirty="0">
                <a:solidFill>
                  <a:schemeClr val="bg1"/>
                </a:solidFill>
                <a:latin typeface="Bookman Old Style" pitchFamily="18" charset="0"/>
              </a:rPr>
              <a:t> </a:t>
            </a:r>
            <a:r>
              <a:rPr lang="fr-FR" b="1" i="1" dirty="0" err="1">
                <a:solidFill>
                  <a:schemeClr val="bg1"/>
                </a:solidFill>
                <a:latin typeface="Bookman Old Style" pitchFamily="18" charset="0"/>
              </a:rPr>
              <a:t>encima</a:t>
            </a:r>
            <a:r>
              <a:rPr lang="fr-FR" b="1" i="1" dirty="0">
                <a:solidFill>
                  <a:schemeClr val="bg1"/>
                </a:solidFill>
                <a:latin typeface="Bookman Old Style" pitchFamily="18" charset="0"/>
              </a:rPr>
              <a:t> </a:t>
            </a:r>
            <a:r>
              <a:rPr lang="fr-FR" b="1" i="1" dirty="0" err="1">
                <a:solidFill>
                  <a:schemeClr val="bg1"/>
                </a:solidFill>
                <a:latin typeface="Bookman Old Style" pitchFamily="18" charset="0"/>
              </a:rPr>
              <a:t>del</a:t>
            </a:r>
            <a:r>
              <a:rPr lang="fr-FR" b="1" i="1" dirty="0">
                <a:solidFill>
                  <a:schemeClr val="bg1"/>
                </a:solidFill>
                <a:latin typeface="Bookman Old Style" pitchFamily="18" charset="0"/>
              </a:rPr>
              <a:t> </a:t>
            </a:r>
            <a:r>
              <a:rPr lang="fr-FR" b="1" i="1" dirty="0" err="1">
                <a:solidFill>
                  <a:schemeClr val="bg1"/>
                </a:solidFill>
                <a:latin typeface="Bookman Old Style" pitchFamily="18" charset="0"/>
              </a:rPr>
              <a:t>gasto</a:t>
            </a:r>
            <a:r>
              <a:rPr lang="fr-FR" b="1" i="1" dirty="0">
                <a:solidFill>
                  <a:schemeClr val="bg1"/>
                </a:solidFill>
                <a:latin typeface="Bookman Old Style" pitchFamily="18" charset="0"/>
              </a:rPr>
              <a:t> </a:t>
            </a:r>
            <a:r>
              <a:rPr lang="fr-FR" b="1" i="1" dirty="0" err="1">
                <a:solidFill>
                  <a:schemeClr val="bg1"/>
                </a:solidFill>
                <a:latin typeface="Bookman Old Style" pitchFamily="18" charset="0"/>
              </a:rPr>
              <a:t>básico</a:t>
            </a:r>
            <a:r>
              <a:rPr lang="fr-FR" b="1" i="1" dirty="0">
                <a:solidFill>
                  <a:schemeClr val="bg1"/>
                </a:solidFill>
                <a:latin typeface="Bookman Old Style" pitchFamily="18" charset="0"/>
              </a:rPr>
              <a:t> </a:t>
            </a:r>
            <a:r>
              <a:rPr lang="fr-FR" b="1" i="1" dirty="0" smtClean="0">
                <a:solidFill>
                  <a:schemeClr val="bg1"/>
                </a:solidFill>
                <a:latin typeface="Bookman Old Style" pitchFamily="18" charset="0"/>
              </a:rPr>
              <a:t>« </a:t>
            </a:r>
          </a:p>
          <a:p>
            <a:pPr>
              <a:lnSpc>
                <a:spcPct val="150000"/>
              </a:lnSpc>
            </a:pPr>
            <a:endParaRPr lang="fr-FR" dirty="0">
              <a:latin typeface="Bookman Old Style" pitchFamily="18" charset="0"/>
            </a:endParaRPr>
          </a:p>
          <a:p>
            <a:pPr>
              <a:lnSpc>
                <a:spcPct val="150000"/>
              </a:lnSpc>
            </a:pPr>
            <a:r>
              <a:rPr lang="fr-FR" i="1" dirty="0">
                <a:solidFill>
                  <a:schemeClr val="bg1"/>
                </a:solidFill>
                <a:latin typeface="Bookman Old Style" pitchFamily="18" charset="0"/>
              </a:rPr>
              <a:t>Molnar y Livingstone.  (O J </a:t>
            </a:r>
            <a:r>
              <a:rPr lang="fr-FR" i="1" dirty="0" err="1">
                <a:solidFill>
                  <a:schemeClr val="bg1"/>
                </a:solidFill>
                <a:latin typeface="Bookman Old Style" pitchFamily="18" charset="0"/>
              </a:rPr>
              <a:t>Pediatr</a:t>
            </a:r>
            <a:r>
              <a:rPr lang="fr-FR" i="1" dirty="0">
                <a:solidFill>
                  <a:schemeClr val="bg1"/>
                </a:solidFill>
                <a:latin typeface="Bookman Old Style" pitchFamily="18" charset="0"/>
              </a:rPr>
              <a:t> (2000) 159:  [ </a:t>
            </a:r>
            <a:r>
              <a:rPr lang="fr-FR" i="1" dirty="0" err="1">
                <a:solidFill>
                  <a:schemeClr val="bg1"/>
                </a:solidFill>
                <a:latin typeface="Bookman Old Style" pitchFamily="18" charset="0"/>
              </a:rPr>
              <a:t>Suppl</a:t>
            </a:r>
            <a:r>
              <a:rPr lang="fr-FR" i="1" dirty="0">
                <a:solidFill>
                  <a:schemeClr val="bg1"/>
                </a:solidFill>
                <a:latin typeface="Bookman Old Style" pitchFamily="18" charset="0"/>
              </a:rPr>
              <a:t> ]  S45-s55) </a:t>
            </a:r>
            <a:r>
              <a:rPr lang="fr-FR" i="1" dirty="0" err="1" smtClean="0">
                <a:solidFill>
                  <a:schemeClr val="bg1"/>
                </a:solidFill>
                <a:latin typeface="Bookman Old Style" pitchFamily="18" charset="0"/>
              </a:rPr>
              <a:t>defindan</a:t>
            </a:r>
            <a:endParaRPr lang="fr-FR" i="1" dirty="0" smtClean="0">
              <a:solidFill>
                <a:schemeClr val="bg1"/>
              </a:solidFill>
              <a:latin typeface="Bookman Old Style" pitchFamily="18" charset="0"/>
            </a:endParaRPr>
          </a:p>
          <a:p>
            <a:pPr>
              <a:lnSpc>
                <a:spcPct val="150000"/>
              </a:lnSpc>
            </a:pPr>
            <a:r>
              <a:rPr lang="fr-FR" i="1" dirty="0" smtClean="0">
                <a:solidFill>
                  <a:schemeClr val="bg1"/>
                </a:solidFill>
                <a:latin typeface="Bookman Old Style" pitchFamily="18" charset="0"/>
              </a:rPr>
              <a:t> </a:t>
            </a:r>
            <a:endParaRPr lang="fr-FR" dirty="0">
              <a:solidFill>
                <a:schemeClr val="bg1"/>
              </a:solidFill>
              <a:latin typeface="Bookman Old Style" pitchFamily="18" charset="0"/>
            </a:endParaRPr>
          </a:p>
        </p:txBody>
      </p:sp>
      <p:sp>
        <p:nvSpPr>
          <p:cNvPr id="92163" name="Rectangle 3"/>
          <p:cNvSpPr>
            <a:spLocks noChangeArrowheads="1"/>
          </p:cNvSpPr>
          <p:nvPr/>
        </p:nvSpPr>
        <p:spPr bwMode="auto">
          <a:xfrm>
            <a:off x="2484438" y="391766"/>
            <a:ext cx="4051300" cy="588962"/>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b="1" dirty="0">
                <a:solidFill>
                  <a:schemeClr val="bg1"/>
                </a:solidFill>
                <a:latin typeface="Bookman Old Style" pitchFamily="18" charset="0"/>
              </a:rPr>
              <a:t>La </a:t>
            </a:r>
            <a:r>
              <a:rPr lang="fr-FR" sz="3200" b="1" dirty="0" err="1">
                <a:solidFill>
                  <a:schemeClr val="bg1"/>
                </a:solidFill>
                <a:latin typeface="Bookman Old Style" pitchFamily="18" charset="0"/>
              </a:rPr>
              <a:t>actividad</a:t>
            </a:r>
            <a:r>
              <a:rPr lang="fr-FR" sz="3200" b="1" dirty="0">
                <a:solidFill>
                  <a:schemeClr val="bg1"/>
                </a:solidFill>
                <a:latin typeface="Bookman Old Style" pitchFamily="18" charset="0"/>
              </a:rPr>
              <a:t> </a:t>
            </a:r>
            <a:r>
              <a:rPr lang="fr-FR" sz="3200" b="1" dirty="0" err="1">
                <a:solidFill>
                  <a:schemeClr val="bg1"/>
                </a:solidFill>
                <a:latin typeface="Bookman Old Style" pitchFamily="18" charset="0"/>
              </a:rPr>
              <a:t>física</a:t>
            </a:r>
            <a:endParaRPr lang="fr-FR" sz="3200" b="1" dirty="0">
              <a:solidFill>
                <a:schemeClr val="bg1"/>
              </a:solidFill>
              <a:latin typeface="Bookman Old Style" pitchFamily="18" charset="0"/>
            </a:endParaRPr>
          </a:p>
        </p:txBody>
      </p:sp>
    </p:spTree>
    <p:extLst>
      <p:ext uri="{BB962C8B-B14F-4D97-AF65-F5344CB8AC3E}">
        <p14:creationId xmlns:p14="http://schemas.microsoft.com/office/powerpoint/2010/main" val="32648048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887004" y="188640"/>
            <a:ext cx="4917244" cy="461665"/>
          </a:xfrm>
          <a:prstGeom prst="rect">
            <a:avLst/>
          </a:prstGeom>
          <a:noFill/>
          <a:ln>
            <a:solidFill>
              <a:srgbClr val="FFFF00"/>
            </a:solidFill>
          </a:ln>
        </p:spPr>
        <p:txBody>
          <a:bodyPr wrap="none" rtlCol="0">
            <a:spAutoFit/>
          </a:bodyPr>
          <a:lstStyle/>
          <a:p>
            <a:r>
              <a:rPr lang="fr-FR" sz="2400" b="1" dirty="0" smtClean="0">
                <a:solidFill>
                  <a:srgbClr val="FFFF00"/>
                </a:solidFill>
                <a:effectLst>
                  <a:outerShdw blurRad="38100" dist="38100" dir="2700000" algn="tl">
                    <a:srgbClr val="000000">
                      <a:alpha val="43137"/>
                    </a:srgbClr>
                  </a:outerShdw>
                </a:effectLst>
              </a:rPr>
              <a:t>3- ACTIMETRIE : UTILISATION DU GPS</a:t>
            </a:r>
            <a:endParaRPr lang="fr-FR" sz="2400" b="1" dirty="0">
              <a:solidFill>
                <a:srgbClr val="FFFF00"/>
              </a:solidFill>
              <a:effectLst>
                <a:outerShdw blurRad="38100" dist="38100" dir="2700000" algn="tl">
                  <a:srgbClr val="000000">
                    <a:alpha val="43137"/>
                  </a:srgbClr>
                </a:outerShdw>
              </a:effectLst>
            </a:endParaRPr>
          </a:p>
        </p:txBody>
      </p:sp>
      <p:sp>
        <p:nvSpPr>
          <p:cNvPr id="3" name="Rectangle 2"/>
          <p:cNvSpPr/>
          <p:nvPr/>
        </p:nvSpPr>
        <p:spPr>
          <a:xfrm>
            <a:off x="107504" y="4797152"/>
            <a:ext cx="8803949" cy="1938992"/>
          </a:xfrm>
          <a:prstGeom prst="rect">
            <a:avLst/>
          </a:prstGeom>
        </p:spPr>
        <p:txBody>
          <a:bodyPr wrap="square">
            <a:spAutoFit/>
          </a:bodyPr>
          <a:lstStyle/>
          <a:p>
            <a:pPr lvl="1"/>
            <a:r>
              <a:rPr lang="fr-CA" sz="2000" dirty="0" smtClean="0">
                <a:solidFill>
                  <a:schemeClr val="bg1"/>
                </a:solidFill>
              </a:rPr>
              <a:t>- Un </a:t>
            </a:r>
            <a:r>
              <a:rPr lang="fr-CA" sz="2000" dirty="0">
                <a:solidFill>
                  <a:schemeClr val="bg1"/>
                </a:solidFill>
              </a:rPr>
              <a:t>récepteur GPS utilise divers algorithmes pour calculer la distance exacte qui le sépare d’un satellite</a:t>
            </a:r>
          </a:p>
          <a:p>
            <a:pPr lvl="1"/>
            <a:r>
              <a:rPr lang="fr-CA" sz="2000" dirty="0" smtClean="0">
                <a:solidFill>
                  <a:schemeClr val="bg1"/>
                </a:solidFill>
              </a:rPr>
              <a:t>- Au </a:t>
            </a:r>
            <a:r>
              <a:rPr lang="fr-CA" sz="2000" dirty="0">
                <a:solidFill>
                  <a:schemeClr val="bg1"/>
                </a:solidFill>
              </a:rPr>
              <a:t>moins 4 satellites doivent être visibles simultanément pour trianguler une position 3D</a:t>
            </a:r>
          </a:p>
          <a:p>
            <a:pPr lvl="1"/>
            <a:r>
              <a:rPr lang="fr-CA" sz="2000" dirty="0" smtClean="0">
                <a:solidFill>
                  <a:schemeClr val="bg1"/>
                </a:solidFill>
              </a:rPr>
              <a:t>- Se </a:t>
            </a:r>
            <a:r>
              <a:rPr lang="fr-CA" sz="2000" dirty="0">
                <a:solidFill>
                  <a:schemeClr val="bg1"/>
                </a:solidFill>
              </a:rPr>
              <a:t>base sur les signaux des 4 satellites dont les signaux sont les mieux  captées parmi une vingtaine.</a:t>
            </a:r>
          </a:p>
        </p:txBody>
      </p:sp>
      <p:pic>
        <p:nvPicPr>
          <p:cNvPr id="4" name="Picture 3" descr="GPS constellation anim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a:xfrm>
            <a:off x="2699792" y="996447"/>
            <a:ext cx="3528392" cy="3520916"/>
          </a:xfrm>
          <a:prstGeom prst="rect">
            <a:avLst/>
          </a:prstGeom>
          <a:ln>
            <a:solidFill>
              <a:schemeClr val="bg1"/>
            </a:solidFill>
          </a:ln>
        </p:spPr>
      </p:pic>
      <p:graphicFrame>
        <p:nvGraphicFramePr>
          <p:cNvPr id="5" name="Objet 4"/>
          <p:cNvGraphicFramePr>
            <a:graphicFrameLocks noChangeAspect="1"/>
          </p:cNvGraphicFramePr>
          <p:nvPr>
            <p:extLst>
              <p:ext uri="{D42A27DB-BD31-4B8C-83A1-F6EECF244321}">
                <p14:modId xmlns:p14="http://schemas.microsoft.com/office/powerpoint/2010/main" val="1979678245"/>
              </p:ext>
            </p:extLst>
          </p:nvPr>
        </p:nvGraphicFramePr>
        <p:xfrm>
          <a:off x="611560" y="1239937"/>
          <a:ext cx="1519929" cy="3033935"/>
        </p:xfrm>
        <a:graphic>
          <a:graphicData uri="http://schemas.openxmlformats.org/presentationml/2006/ole">
            <mc:AlternateContent xmlns:mc="http://schemas.openxmlformats.org/markup-compatibility/2006">
              <mc:Choice xmlns:v="urn:schemas-microsoft-com:vml" Requires="v">
                <p:oleObj spid="_x0000_s5182" name="Photo Editor Photo" r:id="rId4" imgW="2266667" imgH="4525007" progId="MSPhotoEd.3">
                  <p:embed/>
                </p:oleObj>
              </mc:Choice>
              <mc:Fallback>
                <p:oleObj name="Photo Editor Photo" r:id="rId4" imgW="2266667" imgH="4525007" progId="MSPhotoEd.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560" y="1239937"/>
                        <a:ext cx="1519929" cy="3033935"/>
                      </a:xfrm>
                      <a:prstGeom prst="rect">
                        <a:avLst/>
                      </a:prstGeom>
                      <a:noFill/>
                      <a:ln>
                        <a:noFill/>
                      </a:ln>
                      <a:effectLst/>
                    </p:spPr>
                  </p:pic>
                </p:oleObj>
              </mc:Fallback>
            </mc:AlternateContent>
          </a:graphicData>
        </a:graphic>
      </p:graphicFrame>
      <p:graphicFrame>
        <p:nvGraphicFramePr>
          <p:cNvPr id="6" name="Objet 5"/>
          <p:cNvGraphicFramePr>
            <a:graphicFrameLocks noChangeAspect="1"/>
          </p:cNvGraphicFramePr>
          <p:nvPr>
            <p:extLst>
              <p:ext uri="{D42A27DB-BD31-4B8C-83A1-F6EECF244321}">
                <p14:modId xmlns:p14="http://schemas.microsoft.com/office/powerpoint/2010/main" val="3724580853"/>
              </p:ext>
            </p:extLst>
          </p:nvPr>
        </p:nvGraphicFramePr>
        <p:xfrm>
          <a:off x="6588225" y="1271095"/>
          <a:ext cx="1298124" cy="2979369"/>
        </p:xfrm>
        <a:graphic>
          <a:graphicData uri="http://schemas.openxmlformats.org/presentationml/2006/ole">
            <mc:AlternateContent xmlns:mc="http://schemas.openxmlformats.org/markup-compatibility/2006">
              <mc:Choice xmlns:v="urn:schemas-microsoft-com:vml" Requires="v">
                <p:oleObj spid="_x0000_s5183" name="Photo Editor Photo" r:id="rId6" imgW="1971950" imgH="4525007" progId="MSPhotoEd.3">
                  <p:embed/>
                </p:oleObj>
              </mc:Choice>
              <mc:Fallback>
                <p:oleObj name="Photo Editor Photo" r:id="rId6" imgW="1971950" imgH="4525007" progId="MSPhotoEd.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8225" y="1271095"/>
                        <a:ext cx="1298124" cy="2979369"/>
                      </a:xfrm>
                      <a:prstGeom prst="rect">
                        <a:avLst/>
                      </a:prstGeom>
                      <a:noFill/>
                      <a:ln>
                        <a:noFill/>
                      </a:ln>
                      <a:effectLst/>
                    </p:spPr>
                  </p:pic>
                </p:oleObj>
              </mc:Fallback>
            </mc:AlternateContent>
          </a:graphicData>
        </a:graphic>
      </p:graphicFrame>
      <p:sp>
        <p:nvSpPr>
          <p:cNvPr id="7" name="ZoneTexte 6"/>
          <p:cNvSpPr txBox="1"/>
          <p:nvPr/>
        </p:nvSpPr>
        <p:spPr>
          <a:xfrm>
            <a:off x="467544" y="4332697"/>
            <a:ext cx="1719125" cy="369332"/>
          </a:xfrm>
          <a:prstGeom prst="rect">
            <a:avLst/>
          </a:prstGeom>
          <a:noFill/>
        </p:spPr>
        <p:txBody>
          <a:bodyPr wrap="none" rtlCol="0">
            <a:spAutoFit/>
          </a:bodyPr>
          <a:lstStyle/>
          <a:p>
            <a:r>
              <a:rPr lang="fr-FR" dirty="0" smtClean="0">
                <a:solidFill>
                  <a:schemeClr val="bg1"/>
                </a:solidFill>
              </a:rPr>
              <a:t>Antenne interne</a:t>
            </a:r>
            <a:endParaRPr lang="fr-FR" dirty="0">
              <a:solidFill>
                <a:schemeClr val="bg1"/>
              </a:solidFill>
            </a:endParaRPr>
          </a:p>
        </p:txBody>
      </p:sp>
      <p:sp>
        <p:nvSpPr>
          <p:cNvPr id="8" name="ZoneTexte 7"/>
          <p:cNvSpPr txBox="1"/>
          <p:nvPr/>
        </p:nvSpPr>
        <p:spPr>
          <a:xfrm>
            <a:off x="6660232" y="4350297"/>
            <a:ext cx="1758558" cy="369332"/>
          </a:xfrm>
          <a:prstGeom prst="rect">
            <a:avLst/>
          </a:prstGeom>
          <a:noFill/>
        </p:spPr>
        <p:txBody>
          <a:bodyPr wrap="none" rtlCol="0">
            <a:spAutoFit/>
          </a:bodyPr>
          <a:lstStyle/>
          <a:p>
            <a:r>
              <a:rPr lang="fr-FR" dirty="0" smtClean="0">
                <a:solidFill>
                  <a:schemeClr val="bg1"/>
                </a:solidFill>
              </a:rPr>
              <a:t>Antenne externe</a:t>
            </a:r>
            <a:endParaRPr lang="fr-FR" dirty="0">
              <a:solidFill>
                <a:schemeClr val="bg1"/>
              </a:solidFill>
            </a:endParaRPr>
          </a:p>
        </p:txBody>
      </p:sp>
      <p:graphicFrame>
        <p:nvGraphicFramePr>
          <p:cNvPr id="9" name="Objet 8"/>
          <p:cNvGraphicFramePr>
            <a:graphicFrameLocks noChangeAspect="1"/>
          </p:cNvGraphicFramePr>
          <p:nvPr>
            <p:extLst>
              <p:ext uri="{D42A27DB-BD31-4B8C-83A1-F6EECF244321}">
                <p14:modId xmlns:p14="http://schemas.microsoft.com/office/powerpoint/2010/main" val="2882442746"/>
              </p:ext>
            </p:extLst>
          </p:nvPr>
        </p:nvGraphicFramePr>
        <p:xfrm>
          <a:off x="7956376" y="3356992"/>
          <a:ext cx="1080120" cy="847558"/>
        </p:xfrm>
        <a:graphic>
          <a:graphicData uri="http://schemas.openxmlformats.org/presentationml/2006/ole">
            <mc:AlternateContent xmlns:mc="http://schemas.openxmlformats.org/markup-compatibility/2006">
              <mc:Choice xmlns:v="urn:schemas-microsoft-com:vml" Requires="v">
                <p:oleObj spid="_x0000_s5184" name="Photo Editor Photo" r:id="rId8" imgW="1991003" imgH="1561905" progId="MSPhotoEd.3">
                  <p:embed/>
                </p:oleObj>
              </mc:Choice>
              <mc:Fallback>
                <p:oleObj name="Photo Editor Photo" r:id="rId8" imgW="1991003" imgH="1561905" progId="MSPhotoEd.3">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56376" y="3356992"/>
                        <a:ext cx="1080120" cy="847558"/>
                      </a:xfrm>
                      <a:prstGeom prst="rect">
                        <a:avLst/>
                      </a:prstGeom>
                      <a:noFill/>
                      <a:ln>
                        <a:noFill/>
                      </a:ln>
                      <a:effectLst/>
                    </p:spPr>
                  </p:pic>
                </p:oleObj>
              </mc:Fallback>
            </mc:AlternateContent>
          </a:graphicData>
        </a:graphic>
      </p:graphicFrame>
      <p:sp>
        <p:nvSpPr>
          <p:cNvPr id="10" name="Text Box 4"/>
          <p:cNvSpPr txBox="1">
            <a:spLocks noChangeArrowheads="1"/>
          </p:cNvSpPr>
          <p:nvPr/>
        </p:nvSpPr>
        <p:spPr bwMode="auto">
          <a:xfrm>
            <a:off x="4392274" y="609600"/>
            <a:ext cx="372152" cy="1446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8" tIns="45704" rIns="91408" bIns="4570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CA" sz="4400" b="1" dirty="0" smtClean="0">
                <a:solidFill>
                  <a:srgbClr val="FFFF00"/>
                </a:solidFill>
              </a:rPr>
              <a:t>:</a:t>
            </a:r>
            <a:endParaRPr lang="fr-CA" sz="4400" b="1" dirty="0">
              <a:solidFill>
                <a:srgbClr val="FFFF00"/>
              </a:solidFill>
            </a:endParaRPr>
          </a:p>
          <a:p>
            <a:pPr algn="ctr" eaLnBrk="1" hangingPunct="1"/>
            <a:endParaRPr lang="fr-CA" sz="4400" b="1" dirty="0">
              <a:solidFill>
                <a:srgbClr val="FFFF00"/>
              </a:solidFill>
            </a:endParaRPr>
          </a:p>
        </p:txBody>
      </p:sp>
      <p:sp>
        <p:nvSpPr>
          <p:cNvPr id="11" name="Rectangle 10"/>
          <p:cNvSpPr/>
          <p:nvPr/>
        </p:nvSpPr>
        <p:spPr>
          <a:xfrm>
            <a:off x="827584" y="686872"/>
            <a:ext cx="760914" cy="400110"/>
          </a:xfrm>
          <a:prstGeom prst="rect">
            <a:avLst/>
          </a:prstGeom>
        </p:spPr>
        <p:txBody>
          <a:bodyPr wrap="none">
            <a:spAutoFit/>
          </a:bodyPr>
          <a:lstStyle/>
          <a:p>
            <a:pPr lvl="0" algn="ctr"/>
            <a:r>
              <a:rPr lang="fr-CA" sz="2000" b="1" dirty="0" err="1">
                <a:solidFill>
                  <a:srgbClr val="FFFF00"/>
                </a:solidFill>
              </a:rPr>
              <a:t>eTrex</a:t>
            </a:r>
            <a:endParaRPr lang="fr-CA" sz="2000" b="1" dirty="0">
              <a:solidFill>
                <a:srgbClr val="FFFF00"/>
              </a:solidFill>
            </a:endParaRPr>
          </a:p>
        </p:txBody>
      </p:sp>
      <p:sp>
        <p:nvSpPr>
          <p:cNvPr id="12" name="Rectangle 11"/>
          <p:cNvSpPr/>
          <p:nvPr/>
        </p:nvSpPr>
        <p:spPr>
          <a:xfrm>
            <a:off x="6821256" y="764704"/>
            <a:ext cx="1063112" cy="400110"/>
          </a:xfrm>
          <a:prstGeom prst="rect">
            <a:avLst/>
          </a:prstGeom>
        </p:spPr>
        <p:txBody>
          <a:bodyPr wrap="none">
            <a:spAutoFit/>
          </a:bodyPr>
          <a:lstStyle/>
          <a:p>
            <a:pPr lvl="0" algn="ctr"/>
            <a:r>
              <a:rPr lang="fr-CA" sz="2000" b="1" dirty="0">
                <a:solidFill>
                  <a:srgbClr val="FFFF00"/>
                </a:solidFill>
              </a:rPr>
              <a:t>MAP76s</a:t>
            </a:r>
            <a:endParaRPr lang="fr-FR" sz="2000" b="1" dirty="0">
              <a:solidFill>
                <a:srgbClr val="FFFF00"/>
              </a:solidFill>
            </a:endParaRPr>
          </a:p>
        </p:txBody>
      </p:sp>
      <p:sp>
        <p:nvSpPr>
          <p:cNvPr id="13" name="Rectangle 12"/>
          <p:cNvSpPr/>
          <p:nvPr/>
        </p:nvSpPr>
        <p:spPr>
          <a:xfrm>
            <a:off x="755576" y="332202"/>
            <a:ext cx="974947" cy="400110"/>
          </a:xfrm>
          <a:prstGeom prst="rect">
            <a:avLst/>
          </a:prstGeom>
        </p:spPr>
        <p:txBody>
          <a:bodyPr wrap="none">
            <a:spAutoFit/>
          </a:bodyPr>
          <a:lstStyle/>
          <a:p>
            <a:r>
              <a:rPr lang="fr-CA" sz="2000" b="1" dirty="0" err="1">
                <a:solidFill>
                  <a:srgbClr val="FFFF00"/>
                </a:solidFill>
              </a:rPr>
              <a:t>Garmin</a:t>
            </a:r>
            <a:endParaRPr lang="fr-FR" sz="2000" dirty="0"/>
          </a:p>
        </p:txBody>
      </p:sp>
      <p:sp>
        <p:nvSpPr>
          <p:cNvPr id="14" name="Rectangle 13"/>
          <p:cNvSpPr/>
          <p:nvPr/>
        </p:nvSpPr>
        <p:spPr>
          <a:xfrm>
            <a:off x="6837413" y="404664"/>
            <a:ext cx="974947" cy="400110"/>
          </a:xfrm>
          <a:prstGeom prst="rect">
            <a:avLst/>
          </a:prstGeom>
        </p:spPr>
        <p:txBody>
          <a:bodyPr wrap="none">
            <a:spAutoFit/>
          </a:bodyPr>
          <a:lstStyle/>
          <a:p>
            <a:r>
              <a:rPr lang="fr-CA" sz="2000" b="1" dirty="0" err="1">
                <a:solidFill>
                  <a:srgbClr val="FFFF00"/>
                </a:solidFill>
              </a:rPr>
              <a:t>Garmin</a:t>
            </a:r>
            <a:endParaRPr lang="fr-FR" sz="2000" dirty="0"/>
          </a:p>
        </p:txBody>
      </p:sp>
    </p:spTree>
    <p:extLst>
      <p:ext uri="{BB962C8B-B14F-4D97-AF65-F5344CB8AC3E}">
        <p14:creationId xmlns:p14="http://schemas.microsoft.com/office/powerpoint/2010/main" val="8930883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1" name="Rectangle 3"/>
          <p:cNvSpPr>
            <a:spLocks noGrp="1" noChangeArrowheads="1"/>
          </p:cNvSpPr>
          <p:nvPr>
            <p:ph type="body" idx="1"/>
            <p:custDataLst>
              <p:tags r:id="rId1"/>
            </p:custDataLst>
          </p:nvPr>
        </p:nvSpPr>
        <p:spPr/>
        <p:txBody>
          <a:bodyPr>
            <a:normAutofit/>
          </a:bodyPr>
          <a:lstStyle/>
          <a:p>
            <a:pPr eaLnBrk="1" hangingPunct="1">
              <a:lnSpc>
                <a:spcPct val="90000"/>
              </a:lnSpc>
            </a:pPr>
            <a:r>
              <a:rPr lang="fr-CA" sz="2400" dirty="0" smtClean="0">
                <a:solidFill>
                  <a:schemeClr val="bg1"/>
                </a:solidFill>
              </a:rPr>
              <a:t>Le MAP76 donne une vitesse moyenne très proche de la vitesse réelle</a:t>
            </a:r>
          </a:p>
          <a:p>
            <a:pPr eaLnBrk="1" hangingPunct="1">
              <a:lnSpc>
                <a:spcPct val="90000"/>
              </a:lnSpc>
              <a:buFontTx/>
              <a:buNone/>
            </a:pPr>
            <a:endParaRPr lang="fr-CA" sz="2400" dirty="0" smtClean="0">
              <a:solidFill>
                <a:schemeClr val="bg1"/>
              </a:solidFill>
            </a:endParaRPr>
          </a:p>
          <a:p>
            <a:pPr eaLnBrk="1" hangingPunct="1">
              <a:lnSpc>
                <a:spcPct val="90000"/>
              </a:lnSpc>
            </a:pPr>
            <a:r>
              <a:rPr lang="fr-CA" sz="2400" dirty="0" smtClean="0">
                <a:solidFill>
                  <a:schemeClr val="bg1"/>
                </a:solidFill>
              </a:rPr>
              <a:t>Le </a:t>
            </a:r>
            <a:r>
              <a:rPr lang="fr-CA" sz="2400" dirty="0" err="1" smtClean="0">
                <a:solidFill>
                  <a:schemeClr val="bg1"/>
                </a:solidFill>
              </a:rPr>
              <a:t>eTrex</a:t>
            </a:r>
            <a:r>
              <a:rPr lang="fr-CA" sz="2400" dirty="0" smtClean="0">
                <a:solidFill>
                  <a:schemeClr val="bg1"/>
                </a:solidFill>
              </a:rPr>
              <a:t> détecte les changements de vitesse, mais la vitesse moyenne est différente de la vitesse réelle</a:t>
            </a:r>
          </a:p>
          <a:p>
            <a:pPr eaLnBrk="1" hangingPunct="1">
              <a:lnSpc>
                <a:spcPct val="90000"/>
              </a:lnSpc>
            </a:pPr>
            <a:endParaRPr lang="fr-CA" sz="2400" dirty="0" smtClean="0">
              <a:solidFill>
                <a:schemeClr val="bg1"/>
              </a:solidFill>
            </a:endParaRPr>
          </a:p>
          <a:p>
            <a:pPr eaLnBrk="1" hangingPunct="1">
              <a:lnSpc>
                <a:spcPct val="90000"/>
              </a:lnSpc>
            </a:pPr>
            <a:r>
              <a:rPr lang="fr-CA" sz="2400" dirty="0" smtClean="0">
                <a:solidFill>
                  <a:schemeClr val="bg1"/>
                </a:solidFill>
              </a:rPr>
              <a:t>Le RT3 n’a aucun VM qui suit la vitesse réelle </a:t>
            </a:r>
          </a:p>
          <a:p>
            <a:pPr eaLnBrk="1" hangingPunct="1">
              <a:lnSpc>
                <a:spcPct val="90000"/>
              </a:lnSpc>
            </a:pPr>
            <a:endParaRPr lang="fr-CA" sz="2400" b="1" dirty="0" smtClean="0">
              <a:solidFill>
                <a:schemeClr val="bg1"/>
              </a:solidFill>
            </a:endParaRPr>
          </a:p>
          <a:p>
            <a:pPr eaLnBrk="1" hangingPunct="1">
              <a:lnSpc>
                <a:spcPct val="90000"/>
              </a:lnSpc>
              <a:buFontTx/>
              <a:buNone/>
            </a:pPr>
            <a:r>
              <a:rPr lang="fr-CA" sz="2400" b="1" dirty="0" smtClean="0">
                <a:solidFill>
                  <a:srgbClr val="FFFF00"/>
                </a:solidFill>
              </a:rPr>
              <a:t>Le MAP76 est le meilleur des 3 unités pour détecter les changements de vitesse</a:t>
            </a:r>
          </a:p>
          <a:p>
            <a:pPr eaLnBrk="1" hangingPunct="1">
              <a:lnSpc>
                <a:spcPct val="90000"/>
              </a:lnSpc>
              <a:buFontTx/>
              <a:buNone/>
            </a:pPr>
            <a:endParaRPr lang="en-US" sz="2400" b="1" dirty="0" smtClean="0">
              <a:solidFill>
                <a:schemeClr val="bg1"/>
              </a:solidFill>
            </a:endParaRPr>
          </a:p>
        </p:txBody>
      </p:sp>
      <p:sp>
        <p:nvSpPr>
          <p:cNvPr id="4" name="ZoneTexte 3"/>
          <p:cNvSpPr txBox="1"/>
          <p:nvPr/>
        </p:nvSpPr>
        <p:spPr>
          <a:xfrm>
            <a:off x="107504" y="479940"/>
            <a:ext cx="8298554" cy="523220"/>
          </a:xfrm>
          <a:prstGeom prst="rect">
            <a:avLst/>
          </a:prstGeom>
          <a:noFill/>
        </p:spPr>
        <p:txBody>
          <a:bodyPr wrap="none" rtlCol="0">
            <a:spAutoFit/>
          </a:bodyPr>
          <a:lstStyle/>
          <a:p>
            <a:r>
              <a:rPr lang="fr-FR" sz="2800" b="1" dirty="0" smtClean="0">
                <a:solidFill>
                  <a:srgbClr val="FFFF00"/>
                </a:solidFill>
              </a:rPr>
              <a:t>D’après les résultats d’une étude de Léger et al. 2008 : </a:t>
            </a:r>
            <a:endParaRPr lang="fr-FR" sz="2800" b="1" dirty="0">
              <a:solidFill>
                <a:srgbClr val="FFFF00"/>
              </a:solidFill>
            </a:endParaRPr>
          </a:p>
        </p:txBody>
      </p:sp>
    </p:spTree>
    <p:extLst>
      <p:ext uri="{BB962C8B-B14F-4D97-AF65-F5344CB8AC3E}">
        <p14:creationId xmlns:p14="http://schemas.microsoft.com/office/powerpoint/2010/main" val="2689702735"/>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515" t="15700" r="35588" b="32681"/>
          <a:stretch/>
        </p:blipFill>
        <p:spPr bwMode="auto">
          <a:xfrm>
            <a:off x="4243928" y="1628800"/>
            <a:ext cx="4778682" cy="3153006"/>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107504" y="116632"/>
            <a:ext cx="8986691" cy="4955203"/>
          </a:xfrm>
          <a:prstGeom prst="rect">
            <a:avLst/>
          </a:prstGeom>
          <a:noFill/>
        </p:spPr>
        <p:txBody>
          <a:bodyPr wrap="none" rtlCol="0">
            <a:spAutoFit/>
          </a:bodyPr>
          <a:lstStyle/>
          <a:p>
            <a:r>
              <a:rPr lang="fr-FR" sz="2800" b="1" dirty="0" smtClean="0">
                <a:solidFill>
                  <a:srgbClr val="FFFF00"/>
                </a:solidFill>
              </a:rPr>
              <a:t>LE TOUT EN UN : Podomètre + accéléromètre + GPS + CFM</a:t>
            </a:r>
          </a:p>
          <a:p>
            <a:endParaRPr lang="fr-FR" dirty="0">
              <a:solidFill>
                <a:srgbClr val="FFFF00"/>
              </a:solidFill>
            </a:endParaRPr>
          </a:p>
          <a:p>
            <a:pPr marL="285750" indent="-285750">
              <a:lnSpc>
                <a:spcPct val="150000"/>
              </a:lnSpc>
              <a:buFontTx/>
              <a:buChar char="-"/>
            </a:pPr>
            <a:r>
              <a:rPr lang="fr-FR" dirty="0" smtClean="0">
                <a:solidFill>
                  <a:schemeClr val="bg1"/>
                </a:solidFill>
              </a:rPr>
              <a:t>Impactes au sol</a:t>
            </a:r>
          </a:p>
          <a:p>
            <a:pPr marL="285750" indent="-285750">
              <a:lnSpc>
                <a:spcPct val="150000"/>
              </a:lnSpc>
              <a:buFontTx/>
              <a:buChar char="-"/>
            </a:pPr>
            <a:r>
              <a:rPr lang="fr-FR" dirty="0" smtClean="0">
                <a:solidFill>
                  <a:schemeClr val="bg1"/>
                </a:solidFill>
              </a:rPr>
              <a:t>Nombre de foulées</a:t>
            </a:r>
          </a:p>
          <a:p>
            <a:pPr marL="285750" indent="-285750">
              <a:lnSpc>
                <a:spcPct val="150000"/>
              </a:lnSpc>
              <a:buFontTx/>
              <a:buChar char="-"/>
            </a:pPr>
            <a:r>
              <a:rPr lang="fr-FR" dirty="0" smtClean="0">
                <a:solidFill>
                  <a:schemeClr val="bg1"/>
                </a:solidFill>
              </a:rPr>
              <a:t>Distance par foulée</a:t>
            </a:r>
          </a:p>
          <a:p>
            <a:pPr>
              <a:lnSpc>
                <a:spcPct val="150000"/>
              </a:lnSpc>
            </a:pPr>
            <a:r>
              <a:rPr lang="fr-FR" dirty="0" smtClean="0">
                <a:solidFill>
                  <a:schemeClr val="bg1"/>
                </a:solidFill>
              </a:rPr>
              <a:t>-    Distance parcourue</a:t>
            </a:r>
            <a:r>
              <a:rPr lang="fr-FR" dirty="0">
                <a:solidFill>
                  <a:schemeClr val="bg1"/>
                </a:solidFill>
              </a:rPr>
              <a:t> </a:t>
            </a:r>
            <a:r>
              <a:rPr lang="fr-FR" dirty="0" smtClean="0">
                <a:solidFill>
                  <a:schemeClr val="bg1"/>
                </a:solidFill>
              </a:rPr>
              <a:t>totale et séquencée </a:t>
            </a:r>
          </a:p>
          <a:p>
            <a:pPr marL="285750" indent="-285750">
              <a:lnSpc>
                <a:spcPct val="150000"/>
              </a:lnSpc>
              <a:buFontTx/>
              <a:buChar char="-"/>
            </a:pPr>
            <a:r>
              <a:rPr lang="fr-FR" dirty="0">
                <a:solidFill>
                  <a:schemeClr val="bg1"/>
                </a:solidFill>
              </a:rPr>
              <a:t>D</a:t>
            </a:r>
            <a:r>
              <a:rPr lang="fr-FR" dirty="0" smtClean="0">
                <a:solidFill>
                  <a:schemeClr val="bg1"/>
                </a:solidFill>
              </a:rPr>
              <a:t>urée,</a:t>
            </a:r>
          </a:p>
          <a:p>
            <a:pPr marL="285750" indent="-285750">
              <a:lnSpc>
                <a:spcPct val="150000"/>
              </a:lnSpc>
              <a:buFontTx/>
              <a:buChar char="-"/>
            </a:pPr>
            <a:r>
              <a:rPr lang="fr-FR" dirty="0" smtClean="0">
                <a:solidFill>
                  <a:schemeClr val="bg1"/>
                </a:solidFill>
              </a:rPr>
              <a:t>Cadence </a:t>
            </a:r>
          </a:p>
          <a:p>
            <a:pPr marL="285750" indent="-285750">
              <a:lnSpc>
                <a:spcPct val="150000"/>
              </a:lnSpc>
              <a:buFontTx/>
              <a:buChar char="-"/>
            </a:pPr>
            <a:r>
              <a:rPr lang="fr-FR" dirty="0">
                <a:solidFill>
                  <a:schemeClr val="bg1"/>
                </a:solidFill>
              </a:rPr>
              <a:t>V</a:t>
            </a:r>
            <a:r>
              <a:rPr lang="fr-FR" dirty="0" smtClean="0">
                <a:solidFill>
                  <a:schemeClr val="bg1"/>
                </a:solidFill>
              </a:rPr>
              <a:t>itesse moyenne, vitesse max, </a:t>
            </a:r>
          </a:p>
          <a:p>
            <a:pPr marL="285750" indent="-285750">
              <a:lnSpc>
                <a:spcPct val="150000"/>
              </a:lnSpc>
              <a:buFontTx/>
              <a:buChar char="-"/>
            </a:pPr>
            <a:r>
              <a:rPr lang="fr-FR" dirty="0">
                <a:solidFill>
                  <a:schemeClr val="bg1"/>
                </a:solidFill>
              </a:rPr>
              <a:t>F</a:t>
            </a:r>
            <a:r>
              <a:rPr lang="fr-FR" dirty="0" smtClean="0">
                <a:solidFill>
                  <a:schemeClr val="bg1"/>
                </a:solidFill>
              </a:rPr>
              <a:t>réquence cardiaque moyenne, </a:t>
            </a:r>
          </a:p>
          <a:p>
            <a:pPr marL="285750" indent="-285750">
              <a:lnSpc>
                <a:spcPct val="150000"/>
              </a:lnSpc>
              <a:buFontTx/>
              <a:buChar char="-"/>
            </a:pPr>
            <a:r>
              <a:rPr lang="fr-FR" dirty="0" smtClean="0">
                <a:solidFill>
                  <a:schemeClr val="bg1"/>
                </a:solidFill>
              </a:rPr>
              <a:t>Fréquence cardiaque max,</a:t>
            </a:r>
          </a:p>
          <a:p>
            <a:pPr marL="285750" indent="-285750">
              <a:lnSpc>
                <a:spcPct val="150000"/>
              </a:lnSpc>
              <a:buFontTx/>
              <a:buChar char="-"/>
            </a:pPr>
            <a:r>
              <a:rPr lang="fr-FR" dirty="0" smtClean="0">
                <a:solidFill>
                  <a:schemeClr val="bg1"/>
                </a:solidFill>
              </a:rPr>
              <a:t>Extrapolation de la dépense d’énergie  </a:t>
            </a:r>
            <a:endParaRPr lang="fr-FR" dirty="0">
              <a:solidFill>
                <a:schemeClr val="bg1"/>
              </a:solidFill>
            </a:endParaRPr>
          </a:p>
        </p:txBody>
      </p:sp>
      <p:sp>
        <p:nvSpPr>
          <p:cNvPr id="3" name="ZoneTexte 2"/>
          <p:cNvSpPr txBox="1"/>
          <p:nvPr/>
        </p:nvSpPr>
        <p:spPr>
          <a:xfrm>
            <a:off x="259837" y="5085184"/>
            <a:ext cx="8352928" cy="1569660"/>
          </a:xfrm>
          <a:prstGeom prst="rect">
            <a:avLst/>
          </a:prstGeom>
          <a:noFill/>
        </p:spPr>
        <p:txBody>
          <a:bodyPr wrap="square" rtlCol="0">
            <a:spAutoFit/>
          </a:bodyPr>
          <a:lstStyle/>
          <a:p>
            <a:pPr>
              <a:lnSpc>
                <a:spcPct val="150000"/>
              </a:lnSpc>
            </a:pPr>
            <a:r>
              <a:rPr lang="fr-FR" sz="2400" b="1" dirty="0" smtClean="0">
                <a:solidFill>
                  <a:srgbClr val="FFFF00"/>
                </a:solidFill>
              </a:rPr>
              <a:t>LIMITES</a:t>
            </a:r>
          </a:p>
          <a:p>
            <a:pPr>
              <a:lnSpc>
                <a:spcPct val="150000"/>
              </a:lnSpc>
            </a:pPr>
            <a:r>
              <a:rPr lang="fr-FR" sz="2000" dirty="0" smtClean="0">
                <a:solidFill>
                  <a:schemeClr val="bg1"/>
                </a:solidFill>
              </a:rPr>
              <a:t>Validation des différentes mesure ? Coût élevé : appareil + logiciel</a:t>
            </a:r>
          </a:p>
          <a:p>
            <a:pPr>
              <a:lnSpc>
                <a:spcPct val="150000"/>
              </a:lnSpc>
            </a:pPr>
            <a:r>
              <a:rPr lang="fr-FR" sz="2000" dirty="0" smtClean="0">
                <a:solidFill>
                  <a:schemeClr val="bg1"/>
                </a:solidFill>
              </a:rPr>
              <a:t>Réservé au laboratoire si la validité est prouvée</a:t>
            </a:r>
            <a:endParaRPr lang="fr-FR" sz="2000" dirty="0">
              <a:solidFill>
                <a:schemeClr val="bg1"/>
              </a:solidFill>
            </a:endParaRPr>
          </a:p>
        </p:txBody>
      </p:sp>
    </p:spTree>
    <p:extLst>
      <p:ext uri="{BB962C8B-B14F-4D97-AF65-F5344CB8AC3E}">
        <p14:creationId xmlns:p14="http://schemas.microsoft.com/office/powerpoint/2010/main" val="18964600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8" name="Text Box 4"/>
          <p:cNvSpPr txBox="1">
            <a:spLocks noChangeArrowheads="1"/>
          </p:cNvSpPr>
          <p:nvPr/>
        </p:nvSpPr>
        <p:spPr bwMode="auto">
          <a:xfrm>
            <a:off x="303824" y="2220913"/>
            <a:ext cx="8704627"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50000"/>
              </a:lnSpc>
            </a:pPr>
            <a:r>
              <a:rPr lang="fr-FR" sz="2800" b="1" dirty="0">
                <a:solidFill>
                  <a:srgbClr val="FFFF00"/>
                </a:solidFill>
                <a:effectLst>
                  <a:outerShdw blurRad="38100" dist="38100" dir="2700000" algn="tl">
                    <a:srgbClr val="000000"/>
                  </a:outerShdw>
                </a:effectLst>
                <a:latin typeface="Bookman Old Style" pitchFamily="18" charset="0"/>
              </a:rPr>
              <a:t>4</a:t>
            </a:r>
            <a:r>
              <a:rPr lang="fr-FR" sz="2800" b="1" dirty="0" smtClean="0">
                <a:solidFill>
                  <a:srgbClr val="FFFF00"/>
                </a:solidFill>
                <a:effectLst>
                  <a:outerShdw blurRad="38100" dist="38100" dir="2700000" algn="tl">
                    <a:srgbClr val="000000"/>
                  </a:outerShdw>
                </a:effectLst>
                <a:latin typeface="Bookman Old Style" pitchFamily="18" charset="0"/>
              </a:rPr>
              <a:t>- TECHNIQUES </a:t>
            </a:r>
            <a:r>
              <a:rPr lang="fr-FR" sz="2800" b="1" dirty="0">
                <a:solidFill>
                  <a:srgbClr val="FFFF00"/>
                </a:solidFill>
                <a:effectLst>
                  <a:outerShdw blurRad="38100" dist="38100" dir="2700000" algn="tl">
                    <a:srgbClr val="000000"/>
                  </a:outerShdw>
                </a:effectLst>
                <a:latin typeface="Bookman Old Style" pitchFamily="18" charset="0"/>
              </a:rPr>
              <a:t>ET METHODES DE MESURE </a:t>
            </a:r>
          </a:p>
          <a:p>
            <a:pPr algn="ctr">
              <a:lnSpc>
                <a:spcPct val="150000"/>
              </a:lnSpc>
            </a:pPr>
            <a:r>
              <a:rPr lang="fr-FR" sz="2800" b="1" dirty="0">
                <a:solidFill>
                  <a:srgbClr val="FFFF00"/>
                </a:solidFill>
                <a:effectLst>
                  <a:outerShdw blurRad="38100" dist="38100" dir="2700000" algn="tl">
                    <a:srgbClr val="000000"/>
                  </a:outerShdw>
                </a:effectLst>
                <a:latin typeface="Bookman Old Style" pitchFamily="18" charset="0"/>
              </a:rPr>
              <a:t>DE LA DEPENSE ENERGETIQUE</a:t>
            </a:r>
          </a:p>
        </p:txBody>
      </p:sp>
    </p:spTree>
    <p:extLst>
      <p:ext uri="{BB962C8B-B14F-4D97-AF65-F5344CB8AC3E}">
        <p14:creationId xmlns:p14="http://schemas.microsoft.com/office/powerpoint/2010/main" val="34202634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6" name="Picture 4" descr="Numériser00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41400"/>
            <a:ext cx="9144000" cy="4773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3940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2" name="Text Box 4"/>
          <p:cNvSpPr txBox="1">
            <a:spLocks noChangeArrowheads="1"/>
          </p:cNvSpPr>
          <p:nvPr/>
        </p:nvSpPr>
        <p:spPr bwMode="auto">
          <a:xfrm>
            <a:off x="437766" y="1619296"/>
            <a:ext cx="64428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dirty="0">
                <a:solidFill>
                  <a:schemeClr val="bg1"/>
                </a:solidFill>
                <a:latin typeface="Arial" pitchFamily="34" charset="0"/>
              </a:rPr>
              <a:t>Calorimétrie directe </a:t>
            </a:r>
            <a:r>
              <a:rPr lang="fr-FR" dirty="0" smtClean="0">
                <a:solidFill>
                  <a:schemeClr val="bg1"/>
                </a:solidFill>
                <a:latin typeface="Arial" pitchFamily="34" charset="0"/>
              </a:rPr>
              <a:t>:                   </a:t>
            </a:r>
            <a:r>
              <a:rPr lang="fr-FR" dirty="0" smtClean="0">
                <a:ln>
                  <a:solidFill>
                    <a:srgbClr val="FFFF00"/>
                  </a:solidFill>
                </a:ln>
                <a:solidFill>
                  <a:srgbClr val="FFFF00"/>
                </a:solidFill>
                <a:latin typeface="Arial" pitchFamily="34" charset="0"/>
              </a:rPr>
              <a:t>calorimètre </a:t>
            </a:r>
            <a:r>
              <a:rPr lang="fr-FR" dirty="0">
                <a:ln>
                  <a:solidFill>
                    <a:srgbClr val="FFFF00"/>
                  </a:solidFill>
                </a:ln>
                <a:solidFill>
                  <a:srgbClr val="FFFF00"/>
                </a:solidFill>
                <a:latin typeface="Arial" pitchFamily="34" charset="0"/>
              </a:rPr>
              <a:t>de </a:t>
            </a:r>
            <a:r>
              <a:rPr lang="fr-FR" dirty="0" err="1">
                <a:ln>
                  <a:solidFill>
                    <a:srgbClr val="FFFF00"/>
                  </a:solidFill>
                </a:ln>
                <a:solidFill>
                  <a:srgbClr val="FFFF00"/>
                </a:solidFill>
                <a:latin typeface="Arial" pitchFamily="34" charset="0"/>
              </a:rPr>
              <a:t>Atwater</a:t>
            </a:r>
            <a:r>
              <a:rPr lang="fr-FR" dirty="0">
                <a:ln>
                  <a:solidFill>
                    <a:srgbClr val="FFFF00"/>
                  </a:solidFill>
                </a:ln>
                <a:solidFill>
                  <a:srgbClr val="FFFF00"/>
                </a:solidFill>
                <a:latin typeface="Arial" pitchFamily="34" charset="0"/>
              </a:rPr>
              <a:t>-Rosa</a:t>
            </a:r>
          </a:p>
        </p:txBody>
      </p:sp>
      <p:sp>
        <p:nvSpPr>
          <p:cNvPr id="186374" name="Text Box 6"/>
          <p:cNvSpPr txBox="1">
            <a:spLocks noChangeArrowheads="1"/>
          </p:cNvSpPr>
          <p:nvPr/>
        </p:nvSpPr>
        <p:spPr bwMode="auto">
          <a:xfrm>
            <a:off x="468313" y="3451225"/>
            <a:ext cx="3078162" cy="46672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solidFill>
                  <a:srgbClr val="F8F8F8"/>
                </a:solidFill>
                <a:latin typeface="Arial" pitchFamily="34" charset="0"/>
              </a:rPr>
              <a:t>Calorimétrie indirecte</a:t>
            </a:r>
          </a:p>
        </p:txBody>
      </p:sp>
      <p:sp>
        <p:nvSpPr>
          <p:cNvPr id="186375" name="Rectangle 7"/>
          <p:cNvSpPr>
            <a:spLocks noChangeArrowheads="1"/>
          </p:cNvSpPr>
          <p:nvPr/>
        </p:nvSpPr>
        <p:spPr bwMode="auto">
          <a:xfrm>
            <a:off x="395288" y="1581150"/>
            <a:ext cx="2881312" cy="503238"/>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86376" name="Line 8"/>
          <p:cNvSpPr>
            <a:spLocks noChangeShapeType="1"/>
          </p:cNvSpPr>
          <p:nvPr/>
        </p:nvSpPr>
        <p:spPr bwMode="auto">
          <a:xfrm flipV="1">
            <a:off x="3563938" y="2876550"/>
            <a:ext cx="720725" cy="720725"/>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ln>
                <a:solidFill>
                  <a:srgbClr val="FFFF00"/>
                </a:solidFill>
              </a:ln>
              <a:solidFill>
                <a:srgbClr val="FFFF00"/>
              </a:solidFill>
            </a:endParaRPr>
          </a:p>
        </p:txBody>
      </p:sp>
      <p:sp>
        <p:nvSpPr>
          <p:cNvPr id="186377" name="Text Box 9"/>
          <p:cNvSpPr txBox="1">
            <a:spLocks noChangeArrowheads="1"/>
          </p:cNvSpPr>
          <p:nvPr/>
        </p:nvSpPr>
        <p:spPr bwMode="auto">
          <a:xfrm>
            <a:off x="4422775" y="2516188"/>
            <a:ext cx="1755775" cy="650875"/>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sz="1800">
                <a:ln>
                  <a:solidFill>
                    <a:srgbClr val="FFFF00"/>
                  </a:solidFill>
                </a:ln>
                <a:solidFill>
                  <a:srgbClr val="FFFF00"/>
                </a:solidFill>
                <a:latin typeface="Arial" pitchFamily="34" charset="0"/>
              </a:rPr>
              <a:t>Spirométrie </a:t>
            </a:r>
          </a:p>
          <a:p>
            <a:pPr algn="ctr"/>
            <a:r>
              <a:rPr lang="fr-FR" sz="1800">
                <a:ln>
                  <a:solidFill>
                    <a:srgbClr val="FFFF00"/>
                  </a:solidFill>
                </a:ln>
                <a:solidFill>
                  <a:srgbClr val="FFFF00"/>
                </a:solidFill>
                <a:latin typeface="Arial" pitchFamily="34" charset="0"/>
              </a:rPr>
              <a:t>en circuit fermé</a:t>
            </a:r>
          </a:p>
        </p:txBody>
      </p:sp>
      <p:sp>
        <p:nvSpPr>
          <p:cNvPr id="186378" name="Text Box 10"/>
          <p:cNvSpPr txBox="1">
            <a:spLocks noChangeArrowheads="1"/>
          </p:cNvSpPr>
          <p:nvPr/>
        </p:nvSpPr>
        <p:spPr bwMode="auto">
          <a:xfrm>
            <a:off x="4500563" y="4035425"/>
            <a:ext cx="1743075" cy="650875"/>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sz="1800">
                <a:ln>
                  <a:solidFill>
                    <a:srgbClr val="FFFF00"/>
                  </a:solidFill>
                </a:ln>
                <a:solidFill>
                  <a:srgbClr val="FFFF00"/>
                </a:solidFill>
                <a:latin typeface="Arial" pitchFamily="34" charset="0"/>
              </a:rPr>
              <a:t>Spirométrie en </a:t>
            </a:r>
          </a:p>
          <a:p>
            <a:pPr algn="ctr"/>
            <a:r>
              <a:rPr lang="fr-FR" sz="1800">
                <a:ln>
                  <a:solidFill>
                    <a:srgbClr val="FFFF00"/>
                  </a:solidFill>
                </a:ln>
                <a:solidFill>
                  <a:srgbClr val="FFFF00"/>
                </a:solidFill>
                <a:latin typeface="Arial" pitchFamily="34" charset="0"/>
              </a:rPr>
              <a:t>circuit ouvert</a:t>
            </a:r>
          </a:p>
        </p:txBody>
      </p:sp>
      <p:sp>
        <p:nvSpPr>
          <p:cNvPr id="186379" name="Line 11"/>
          <p:cNvSpPr>
            <a:spLocks noChangeShapeType="1"/>
          </p:cNvSpPr>
          <p:nvPr/>
        </p:nvSpPr>
        <p:spPr bwMode="auto">
          <a:xfrm>
            <a:off x="3563938" y="3668713"/>
            <a:ext cx="863600" cy="504825"/>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ln>
                <a:solidFill>
                  <a:srgbClr val="FFFF00"/>
                </a:solidFill>
              </a:ln>
              <a:solidFill>
                <a:srgbClr val="FFFF00"/>
              </a:solidFill>
            </a:endParaRPr>
          </a:p>
        </p:txBody>
      </p:sp>
      <p:sp>
        <p:nvSpPr>
          <p:cNvPr id="186380" name="Text Box 12"/>
          <p:cNvSpPr txBox="1">
            <a:spLocks noChangeArrowheads="1"/>
          </p:cNvSpPr>
          <p:nvPr/>
        </p:nvSpPr>
        <p:spPr bwMode="auto">
          <a:xfrm>
            <a:off x="6799263" y="3316288"/>
            <a:ext cx="1873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sz="1800">
                <a:solidFill>
                  <a:srgbClr val="F8F8F8"/>
                </a:solidFill>
                <a:latin typeface="Arial" pitchFamily="34" charset="0"/>
              </a:rPr>
              <a:t>Technique par </a:t>
            </a:r>
          </a:p>
          <a:p>
            <a:pPr algn="ctr"/>
            <a:r>
              <a:rPr lang="fr-FR" sz="1800">
                <a:solidFill>
                  <a:srgbClr val="F8F8F8"/>
                </a:solidFill>
                <a:latin typeface="Arial" pitchFamily="34" charset="0"/>
              </a:rPr>
              <a:t>sacs de Douglas</a:t>
            </a:r>
          </a:p>
        </p:txBody>
      </p:sp>
      <p:sp>
        <p:nvSpPr>
          <p:cNvPr id="186381" name="Text Box 13"/>
          <p:cNvSpPr txBox="1">
            <a:spLocks noChangeArrowheads="1"/>
          </p:cNvSpPr>
          <p:nvPr/>
        </p:nvSpPr>
        <p:spPr bwMode="auto">
          <a:xfrm>
            <a:off x="6588125" y="4192588"/>
            <a:ext cx="2622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sz="1800">
                <a:solidFill>
                  <a:srgbClr val="F8F8F8"/>
                </a:solidFill>
                <a:latin typeface="Arial" pitchFamily="34" charset="0"/>
              </a:rPr>
              <a:t>Technique informatisée </a:t>
            </a:r>
          </a:p>
          <a:p>
            <a:pPr algn="ctr"/>
            <a:r>
              <a:rPr lang="fr-FR" sz="1800">
                <a:solidFill>
                  <a:srgbClr val="F8F8F8"/>
                </a:solidFill>
                <a:latin typeface="Arial" pitchFamily="34" charset="0"/>
              </a:rPr>
              <a:t>de laboratoire</a:t>
            </a:r>
          </a:p>
        </p:txBody>
      </p:sp>
      <p:sp>
        <p:nvSpPr>
          <p:cNvPr id="186382" name="Text Box 14"/>
          <p:cNvSpPr txBox="1">
            <a:spLocks noChangeArrowheads="1"/>
          </p:cNvSpPr>
          <p:nvPr/>
        </p:nvSpPr>
        <p:spPr bwMode="auto">
          <a:xfrm>
            <a:off x="6732588" y="5030788"/>
            <a:ext cx="2241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800">
                <a:solidFill>
                  <a:srgbClr val="F8F8F8"/>
                </a:solidFill>
                <a:latin typeface="Arial" pitchFamily="34" charset="0"/>
              </a:rPr>
              <a:t>Spirométrie portable</a:t>
            </a:r>
          </a:p>
        </p:txBody>
      </p:sp>
      <p:sp>
        <p:nvSpPr>
          <p:cNvPr id="186383" name="Line 15"/>
          <p:cNvSpPr>
            <a:spLocks noChangeShapeType="1"/>
          </p:cNvSpPr>
          <p:nvPr/>
        </p:nvSpPr>
        <p:spPr bwMode="auto">
          <a:xfrm flipV="1">
            <a:off x="6300788" y="3597275"/>
            <a:ext cx="503237" cy="6477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6384" name="Line 16"/>
          <p:cNvSpPr>
            <a:spLocks noChangeShapeType="1"/>
          </p:cNvSpPr>
          <p:nvPr/>
        </p:nvSpPr>
        <p:spPr bwMode="auto">
          <a:xfrm>
            <a:off x="6300788" y="4389438"/>
            <a:ext cx="358775"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6385" name="Line 17"/>
          <p:cNvSpPr>
            <a:spLocks noChangeShapeType="1"/>
          </p:cNvSpPr>
          <p:nvPr/>
        </p:nvSpPr>
        <p:spPr bwMode="auto">
          <a:xfrm>
            <a:off x="6300788" y="4460875"/>
            <a:ext cx="358775" cy="649288"/>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6386" name="Text Box 18"/>
          <p:cNvSpPr txBox="1">
            <a:spLocks noChangeArrowheads="1"/>
          </p:cNvSpPr>
          <p:nvPr/>
        </p:nvSpPr>
        <p:spPr bwMode="auto">
          <a:xfrm>
            <a:off x="523875" y="5876925"/>
            <a:ext cx="2328863" cy="46672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solidFill>
                  <a:srgbClr val="F8F8F8"/>
                </a:solidFill>
                <a:latin typeface="Arial" pitchFamily="34" charset="0"/>
              </a:rPr>
              <a:t>Relations VO2 :</a:t>
            </a:r>
          </a:p>
        </p:txBody>
      </p:sp>
      <p:sp>
        <p:nvSpPr>
          <p:cNvPr id="186387" name="Text Box 19"/>
          <p:cNvSpPr txBox="1">
            <a:spLocks noChangeArrowheads="1"/>
          </p:cNvSpPr>
          <p:nvPr/>
        </p:nvSpPr>
        <p:spPr bwMode="auto">
          <a:xfrm>
            <a:off x="3924300" y="5397500"/>
            <a:ext cx="2276475" cy="120015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800">
                <a:solidFill>
                  <a:srgbClr val="FFFF00"/>
                </a:solidFill>
                <a:latin typeface="Arial" pitchFamily="34" charset="0"/>
              </a:rPr>
              <a:t>fréquence cardiaque</a:t>
            </a:r>
          </a:p>
          <a:p>
            <a:r>
              <a:rPr lang="fr-FR" sz="1800">
                <a:solidFill>
                  <a:srgbClr val="FFFF00"/>
                </a:solidFill>
                <a:latin typeface="Arial" pitchFamily="34" charset="0"/>
              </a:rPr>
              <a:t>% FCmax</a:t>
            </a:r>
          </a:p>
          <a:p>
            <a:r>
              <a:rPr lang="fr-FR" sz="1800">
                <a:solidFill>
                  <a:srgbClr val="FFFF00"/>
                </a:solidFill>
                <a:latin typeface="Arial" pitchFamily="34" charset="0"/>
              </a:rPr>
              <a:t>% PAM</a:t>
            </a:r>
          </a:p>
          <a:p>
            <a:r>
              <a:rPr lang="fr-FR" sz="1800">
                <a:solidFill>
                  <a:srgbClr val="FFFF00"/>
                </a:solidFill>
                <a:latin typeface="Arial" pitchFamily="34" charset="0"/>
              </a:rPr>
              <a:t>% VAM</a:t>
            </a:r>
          </a:p>
        </p:txBody>
      </p:sp>
      <p:sp>
        <p:nvSpPr>
          <p:cNvPr id="186388" name="Line 20"/>
          <p:cNvSpPr>
            <a:spLocks noChangeShapeType="1"/>
          </p:cNvSpPr>
          <p:nvPr/>
        </p:nvSpPr>
        <p:spPr bwMode="auto">
          <a:xfrm flipV="1">
            <a:off x="2843213" y="5613400"/>
            <a:ext cx="1008062" cy="504825"/>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ln>
                <a:solidFill>
                  <a:srgbClr val="FFFF00"/>
                </a:solidFill>
              </a:ln>
              <a:solidFill>
                <a:srgbClr val="FFFF00"/>
              </a:solidFill>
            </a:endParaRPr>
          </a:p>
        </p:txBody>
      </p:sp>
      <p:sp>
        <p:nvSpPr>
          <p:cNvPr id="186389" name="Line 21"/>
          <p:cNvSpPr>
            <a:spLocks noChangeShapeType="1"/>
          </p:cNvSpPr>
          <p:nvPr/>
        </p:nvSpPr>
        <p:spPr bwMode="auto">
          <a:xfrm flipV="1">
            <a:off x="2843213" y="5902325"/>
            <a:ext cx="936625" cy="215900"/>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ln>
                <a:solidFill>
                  <a:srgbClr val="FFFF00"/>
                </a:solidFill>
              </a:ln>
              <a:solidFill>
                <a:srgbClr val="FFFF00"/>
              </a:solidFill>
            </a:endParaRPr>
          </a:p>
        </p:txBody>
      </p:sp>
      <p:sp>
        <p:nvSpPr>
          <p:cNvPr id="186390" name="Line 22"/>
          <p:cNvSpPr>
            <a:spLocks noChangeShapeType="1"/>
          </p:cNvSpPr>
          <p:nvPr/>
        </p:nvSpPr>
        <p:spPr bwMode="auto">
          <a:xfrm>
            <a:off x="2916238" y="6118225"/>
            <a:ext cx="863600" cy="0"/>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ln>
                <a:solidFill>
                  <a:srgbClr val="FFFF00"/>
                </a:solidFill>
              </a:ln>
              <a:solidFill>
                <a:srgbClr val="FFFF00"/>
              </a:solidFill>
            </a:endParaRPr>
          </a:p>
        </p:txBody>
      </p:sp>
      <p:sp>
        <p:nvSpPr>
          <p:cNvPr id="186391" name="Line 23"/>
          <p:cNvSpPr>
            <a:spLocks noChangeShapeType="1"/>
          </p:cNvSpPr>
          <p:nvPr/>
        </p:nvSpPr>
        <p:spPr bwMode="auto">
          <a:xfrm>
            <a:off x="2987675" y="6118225"/>
            <a:ext cx="792163" cy="215900"/>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ln>
                <a:solidFill>
                  <a:srgbClr val="FFFF00"/>
                </a:solidFill>
              </a:ln>
              <a:solidFill>
                <a:srgbClr val="FFFF00"/>
              </a:solidFill>
            </a:endParaRPr>
          </a:p>
        </p:txBody>
      </p:sp>
      <p:sp>
        <p:nvSpPr>
          <p:cNvPr id="186392" name="Text Box 24"/>
          <p:cNvSpPr txBox="1">
            <a:spLocks noChangeArrowheads="1"/>
          </p:cNvSpPr>
          <p:nvPr/>
        </p:nvSpPr>
        <p:spPr bwMode="auto">
          <a:xfrm>
            <a:off x="1463675" y="147638"/>
            <a:ext cx="585628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50000"/>
              </a:lnSpc>
            </a:pPr>
            <a:r>
              <a:rPr lang="fr-FR" sz="2000" b="1">
                <a:solidFill>
                  <a:srgbClr val="F8F8F8"/>
                </a:solidFill>
                <a:effectLst>
                  <a:outerShdw blurRad="38100" dist="38100" dir="2700000" algn="tl">
                    <a:srgbClr val="000000"/>
                  </a:outerShdw>
                </a:effectLst>
                <a:latin typeface="Bookman Old Style" pitchFamily="18" charset="0"/>
              </a:rPr>
              <a:t>TECHNIQUES ET METHODES DE MESURE </a:t>
            </a:r>
          </a:p>
          <a:p>
            <a:pPr algn="ctr">
              <a:lnSpc>
                <a:spcPct val="150000"/>
              </a:lnSpc>
            </a:pPr>
            <a:r>
              <a:rPr lang="fr-FR" sz="2000" b="1">
                <a:solidFill>
                  <a:srgbClr val="F8F8F8"/>
                </a:solidFill>
                <a:effectLst>
                  <a:outerShdw blurRad="38100" dist="38100" dir="2700000" algn="tl">
                    <a:srgbClr val="000000"/>
                  </a:outerShdw>
                </a:effectLst>
                <a:latin typeface="Bookman Old Style" pitchFamily="18" charset="0"/>
              </a:rPr>
              <a:t>DE LA DEPENSE ENERGETIQUE</a:t>
            </a:r>
          </a:p>
        </p:txBody>
      </p:sp>
    </p:spTree>
    <p:extLst>
      <p:ext uri="{BB962C8B-B14F-4D97-AF65-F5344CB8AC3E}">
        <p14:creationId xmlns:p14="http://schemas.microsoft.com/office/powerpoint/2010/main" val="2603348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4" name="Picture 4" descr="Numériser0021"/>
          <p:cNvPicPr>
            <a:picLocks noChangeAspect="1" noChangeArrowheads="1"/>
          </p:cNvPicPr>
          <p:nvPr/>
        </p:nvPicPr>
        <p:blipFill>
          <a:blip r:embed="rId2">
            <a:extLst>
              <a:ext uri="{28A0092B-C50C-407E-A947-70E740481C1C}">
                <a14:useLocalDpi xmlns:a14="http://schemas.microsoft.com/office/drawing/2010/main" val="0"/>
              </a:ext>
            </a:extLst>
          </a:blip>
          <a:srcRect t="3381"/>
          <a:stretch>
            <a:fillRect/>
          </a:stretch>
        </p:blipFill>
        <p:spPr bwMode="auto">
          <a:xfrm>
            <a:off x="1042988" y="548680"/>
            <a:ext cx="6842125" cy="6354763"/>
          </a:xfrm>
          <a:prstGeom prst="rect">
            <a:avLst/>
          </a:prstGeom>
          <a:noFill/>
          <a:extLst>
            <a:ext uri="{909E8E84-426E-40DD-AFC4-6F175D3DCCD1}">
              <a14:hiddenFill xmlns:a14="http://schemas.microsoft.com/office/drawing/2010/main">
                <a:solidFill>
                  <a:srgbClr val="FFFFFF"/>
                </a:solidFill>
              </a14:hiddenFill>
            </a:ext>
          </a:extLst>
        </p:spPr>
      </p:pic>
      <p:sp>
        <p:nvSpPr>
          <p:cNvPr id="168965" name="Text Box 5"/>
          <p:cNvSpPr txBox="1">
            <a:spLocks noChangeArrowheads="1"/>
          </p:cNvSpPr>
          <p:nvPr/>
        </p:nvSpPr>
        <p:spPr bwMode="auto">
          <a:xfrm>
            <a:off x="1340708" y="44624"/>
            <a:ext cx="5895588" cy="369332"/>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b="1" dirty="0">
                <a:ln>
                  <a:solidFill>
                    <a:srgbClr val="FFFF00"/>
                  </a:solidFill>
                </a:ln>
                <a:solidFill>
                  <a:srgbClr val="FFFF00"/>
                </a:solidFill>
                <a:latin typeface="Arial" pitchFamily="34" charset="0"/>
              </a:rPr>
              <a:t>Calorimétrie directe </a:t>
            </a:r>
            <a:r>
              <a:rPr lang="fr-FR" b="1" dirty="0" err="1">
                <a:ln>
                  <a:solidFill>
                    <a:srgbClr val="FFFF00"/>
                  </a:solidFill>
                </a:ln>
                <a:solidFill>
                  <a:srgbClr val="FFFF00"/>
                </a:solidFill>
                <a:latin typeface="Arial" pitchFamily="34" charset="0"/>
              </a:rPr>
              <a:t>Atwater</a:t>
            </a:r>
            <a:r>
              <a:rPr lang="fr-FR" b="1" dirty="0">
                <a:ln>
                  <a:solidFill>
                    <a:srgbClr val="FFFF00"/>
                  </a:solidFill>
                </a:ln>
                <a:solidFill>
                  <a:srgbClr val="FFFF00"/>
                </a:solidFill>
                <a:latin typeface="Arial" pitchFamily="34" charset="0"/>
              </a:rPr>
              <a:t>-Rosa </a:t>
            </a:r>
            <a:r>
              <a:rPr lang="fr-FR" i="1" dirty="0">
                <a:ln>
                  <a:solidFill>
                    <a:srgbClr val="FFFF00"/>
                  </a:solidFill>
                </a:ln>
                <a:solidFill>
                  <a:srgbClr val="FFFF00"/>
                </a:solidFill>
                <a:latin typeface="Arial" pitchFamily="34" charset="0"/>
              </a:rPr>
              <a:t>(fin XIXème siècle)</a:t>
            </a:r>
          </a:p>
        </p:txBody>
      </p:sp>
    </p:spTree>
    <p:extLst>
      <p:ext uri="{BB962C8B-B14F-4D97-AF65-F5344CB8AC3E}">
        <p14:creationId xmlns:p14="http://schemas.microsoft.com/office/powerpoint/2010/main" val="7166303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4" name="Text Box 4"/>
          <p:cNvSpPr txBox="1">
            <a:spLocks noChangeArrowheads="1"/>
          </p:cNvSpPr>
          <p:nvPr/>
        </p:nvSpPr>
        <p:spPr bwMode="auto">
          <a:xfrm>
            <a:off x="1476375" y="476250"/>
            <a:ext cx="434926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b="1" dirty="0">
                <a:solidFill>
                  <a:srgbClr val="FFFF00"/>
                </a:solidFill>
                <a:effectLst>
                  <a:outerShdw blurRad="38100" dist="38100" dir="2700000" algn="tl">
                    <a:srgbClr val="000000"/>
                  </a:outerShdw>
                </a:effectLst>
                <a:latin typeface="Bookman Old Style" pitchFamily="18" charset="0"/>
              </a:rPr>
              <a:t>POUR FACILITER LES CALCULS… </a:t>
            </a:r>
          </a:p>
        </p:txBody>
      </p:sp>
      <p:sp>
        <p:nvSpPr>
          <p:cNvPr id="189445" name="Text Box 5"/>
          <p:cNvSpPr txBox="1">
            <a:spLocks noChangeArrowheads="1"/>
          </p:cNvSpPr>
          <p:nvPr/>
        </p:nvSpPr>
        <p:spPr bwMode="auto">
          <a:xfrm>
            <a:off x="461674" y="1412776"/>
            <a:ext cx="6378669" cy="2951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50000"/>
              </a:lnSpc>
            </a:pPr>
            <a:r>
              <a:rPr lang="fr-FR" b="1" dirty="0">
                <a:solidFill>
                  <a:schemeClr val="bg1"/>
                </a:solidFill>
                <a:effectLst>
                  <a:outerShdw blurRad="38100" dist="38100" dir="2700000" algn="tl">
                    <a:srgbClr val="000000"/>
                  </a:outerShdw>
                </a:effectLst>
                <a:latin typeface="Bookman Old Style" pitchFamily="18" charset="0"/>
              </a:rPr>
              <a:t>1 litre d’oxygène équivaut entre 4,82 et 5 kcal. </a:t>
            </a:r>
          </a:p>
          <a:p>
            <a:pPr>
              <a:lnSpc>
                <a:spcPct val="150000"/>
              </a:lnSpc>
            </a:pPr>
            <a:r>
              <a:rPr lang="fr-FR" b="1" dirty="0">
                <a:solidFill>
                  <a:schemeClr val="bg1"/>
                </a:solidFill>
                <a:effectLst>
                  <a:outerShdw blurRad="38100" dist="38100" dir="2700000" algn="tl">
                    <a:srgbClr val="000000"/>
                  </a:outerShdw>
                </a:effectLst>
                <a:latin typeface="Bookman Old Style" pitchFamily="18" charset="0"/>
              </a:rPr>
              <a:t>Approximation retenue 1 L O</a:t>
            </a:r>
            <a:r>
              <a:rPr lang="fr-FR" b="1" baseline="-25000" dirty="0">
                <a:solidFill>
                  <a:schemeClr val="bg1"/>
                </a:solidFill>
                <a:effectLst>
                  <a:outerShdw blurRad="38100" dist="38100" dir="2700000" algn="tl">
                    <a:srgbClr val="000000"/>
                  </a:outerShdw>
                </a:effectLst>
                <a:latin typeface="Bookman Old Style" pitchFamily="18" charset="0"/>
              </a:rPr>
              <a:t>2</a:t>
            </a:r>
            <a:r>
              <a:rPr lang="fr-FR" b="1" dirty="0">
                <a:solidFill>
                  <a:schemeClr val="bg1"/>
                </a:solidFill>
                <a:effectLst>
                  <a:outerShdw blurRad="38100" dist="38100" dir="2700000" algn="tl">
                    <a:srgbClr val="000000"/>
                  </a:outerShdw>
                </a:effectLst>
                <a:latin typeface="Bookman Old Style" pitchFamily="18" charset="0"/>
              </a:rPr>
              <a:t>: 5 kcal</a:t>
            </a:r>
          </a:p>
          <a:p>
            <a:pPr>
              <a:lnSpc>
                <a:spcPct val="150000"/>
              </a:lnSpc>
            </a:pPr>
            <a:endParaRPr lang="fr-FR" b="1" dirty="0">
              <a:solidFill>
                <a:schemeClr val="bg1"/>
              </a:solidFill>
              <a:effectLst>
                <a:outerShdw blurRad="38100" dist="38100" dir="2700000" algn="tl">
                  <a:srgbClr val="000000"/>
                </a:outerShdw>
              </a:effectLst>
              <a:latin typeface="Bookman Old Style" pitchFamily="18" charset="0"/>
            </a:endParaRPr>
          </a:p>
          <a:p>
            <a:pPr>
              <a:lnSpc>
                <a:spcPct val="150000"/>
              </a:lnSpc>
            </a:pPr>
            <a:r>
              <a:rPr lang="fr-FR" b="1" dirty="0">
                <a:solidFill>
                  <a:schemeClr val="bg1"/>
                </a:solidFill>
                <a:effectLst>
                  <a:outerShdw blurRad="38100" dist="38100" dir="2700000" algn="tl">
                    <a:srgbClr val="000000"/>
                  </a:outerShdw>
                </a:effectLst>
                <a:latin typeface="Bookman Old Style" pitchFamily="18" charset="0"/>
              </a:rPr>
              <a:t>1 kcal = 4,186 joules</a:t>
            </a:r>
          </a:p>
          <a:p>
            <a:pPr>
              <a:lnSpc>
                <a:spcPct val="150000"/>
              </a:lnSpc>
            </a:pPr>
            <a:r>
              <a:rPr lang="fr-FR" b="1" dirty="0">
                <a:solidFill>
                  <a:schemeClr val="bg1"/>
                </a:solidFill>
                <a:effectLst>
                  <a:outerShdw blurRad="38100" dist="38100" dir="2700000" algn="tl">
                    <a:srgbClr val="000000"/>
                  </a:outerShdw>
                </a:effectLst>
                <a:latin typeface="Bookman Old Style" pitchFamily="18" charset="0"/>
              </a:rPr>
              <a:t>Approximation retenue : 4,2 joules</a:t>
            </a:r>
          </a:p>
          <a:p>
            <a:pPr>
              <a:lnSpc>
                <a:spcPct val="150000"/>
              </a:lnSpc>
            </a:pPr>
            <a:endParaRPr lang="fr-FR" b="1" dirty="0">
              <a:solidFill>
                <a:schemeClr val="bg1"/>
              </a:solidFill>
              <a:effectLst>
                <a:outerShdw blurRad="38100" dist="38100" dir="2700000" algn="tl">
                  <a:srgbClr val="000000"/>
                </a:outerShdw>
              </a:effectLst>
              <a:latin typeface="Bookman Old Style" pitchFamily="18" charset="0"/>
            </a:endParaRPr>
          </a:p>
          <a:p>
            <a:pPr>
              <a:lnSpc>
                <a:spcPct val="150000"/>
              </a:lnSpc>
            </a:pPr>
            <a:r>
              <a:rPr lang="fr-FR" b="1" dirty="0">
                <a:solidFill>
                  <a:schemeClr val="bg1"/>
                </a:solidFill>
                <a:effectLst>
                  <a:outerShdw blurRad="38100" dist="38100" dir="2700000" algn="tl">
                    <a:srgbClr val="000000"/>
                  </a:outerShdw>
                </a:effectLst>
                <a:latin typeface="Bookman Old Style" pitchFamily="18" charset="0"/>
              </a:rPr>
              <a:t>1 litre d’oxygène équivaut entre 20,18 et 21 joules </a:t>
            </a:r>
          </a:p>
        </p:txBody>
      </p:sp>
    </p:spTree>
    <p:extLst>
      <p:ext uri="{BB962C8B-B14F-4D97-AF65-F5344CB8AC3E}">
        <p14:creationId xmlns:p14="http://schemas.microsoft.com/office/powerpoint/2010/main" val="18268799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116632"/>
            <a:ext cx="4416491" cy="6624736"/>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1251" name="Text Box 3"/>
          <p:cNvSpPr txBox="1">
            <a:spLocks noChangeArrowheads="1"/>
          </p:cNvSpPr>
          <p:nvPr/>
        </p:nvSpPr>
        <p:spPr bwMode="auto">
          <a:xfrm>
            <a:off x="438537" y="3140968"/>
            <a:ext cx="302413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fr-FR" dirty="0">
                <a:solidFill>
                  <a:schemeClr val="bg1"/>
                </a:solidFill>
                <a:latin typeface="Arial" pitchFamily="34" charset="0"/>
              </a:rPr>
              <a:t>A partir de </a:t>
            </a:r>
            <a:r>
              <a:rPr lang="fr-FR" dirty="0" smtClean="0">
                <a:solidFill>
                  <a:schemeClr val="bg1"/>
                </a:solidFill>
                <a:latin typeface="Arial" pitchFamily="34" charset="0"/>
              </a:rPr>
              <a:t>la course </a:t>
            </a:r>
            <a:r>
              <a:rPr lang="fr-FR" dirty="0">
                <a:solidFill>
                  <a:schemeClr val="bg1"/>
                </a:solidFill>
                <a:latin typeface="Arial" pitchFamily="34" charset="0"/>
              </a:rPr>
              <a:t>sur </a:t>
            </a:r>
            <a:r>
              <a:rPr lang="fr-FR" dirty="0" smtClean="0">
                <a:solidFill>
                  <a:schemeClr val="bg1"/>
                </a:solidFill>
                <a:latin typeface="Arial" pitchFamily="34" charset="0"/>
              </a:rPr>
              <a:t>tapis roulant</a:t>
            </a:r>
            <a:r>
              <a:rPr lang="fr-FR" dirty="0">
                <a:solidFill>
                  <a:schemeClr val="bg1"/>
                </a:solidFill>
                <a:latin typeface="Arial" pitchFamily="34" charset="0"/>
              </a:rPr>
              <a:t>…</a:t>
            </a:r>
          </a:p>
        </p:txBody>
      </p:sp>
      <p:sp>
        <p:nvSpPr>
          <p:cNvPr id="181252" name="Text Box 4"/>
          <p:cNvSpPr txBox="1">
            <a:spLocks noChangeArrowheads="1"/>
          </p:cNvSpPr>
          <p:nvPr/>
        </p:nvSpPr>
        <p:spPr bwMode="auto">
          <a:xfrm>
            <a:off x="806437" y="1268760"/>
            <a:ext cx="17491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dirty="0" err="1">
                <a:solidFill>
                  <a:schemeClr val="bg1"/>
                </a:solidFill>
                <a:latin typeface="Arial" pitchFamily="34" charset="0"/>
              </a:rPr>
              <a:t>Spirométrie</a:t>
            </a:r>
            <a:r>
              <a:rPr lang="fr-FR" dirty="0">
                <a:solidFill>
                  <a:schemeClr val="bg1"/>
                </a:solidFill>
                <a:latin typeface="Arial" pitchFamily="34" charset="0"/>
              </a:rPr>
              <a:t> en </a:t>
            </a:r>
          </a:p>
          <a:p>
            <a:pPr algn="ctr"/>
            <a:r>
              <a:rPr lang="fr-FR" dirty="0">
                <a:solidFill>
                  <a:schemeClr val="bg1"/>
                </a:solidFill>
                <a:latin typeface="Arial" pitchFamily="34" charset="0"/>
              </a:rPr>
              <a:t>circuit ouvert</a:t>
            </a:r>
          </a:p>
        </p:txBody>
      </p:sp>
      <p:sp>
        <p:nvSpPr>
          <p:cNvPr id="181253" name="Text Box 5"/>
          <p:cNvSpPr txBox="1">
            <a:spLocks noChangeArrowheads="1"/>
          </p:cNvSpPr>
          <p:nvPr/>
        </p:nvSpPr>
        <p:spPr bwMode="auto">
          <a:xfrm>
            <a:off x="438537" y="2171625"/>
            <a:ext cx="2621295" cy="646331"/>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dirty="0">
                <a:solidFill>
                  <a:srgbClr val="FFFF00"/>
                </a:solidFill>
                <a:latin typeface="Arial" pitchFamily="34" charset="0"/>
              </a:rPr>
              <a:t>Technique informatisée </a:t>
            </a:r>
          </a:p>
          <a:p>
            <a:pPr algn="ctr"/>
            <a:r>
              <a:rPr lang="fr-FR" dirty="0">
                <a:solidFill>
                  <a:srgbClr val="FFFF00"/>
                </a:solidFill>
                <a:latin typeface="Arial" pitchFamily="34" charset="0"/>
              </a:rPr>
              <a:t>de laboratoire</a:t>
            </a:r>
          </a:p>
        </p:txBody>
      </p:sp>
      <p:sp>
        <p:nvSpPr>
          <p:cNvPr id="181256" name="Text Box 8"/>
          <p:cNvSpPr txBox="1">
            <a:spLocks noChangeArrowheads="1"/>
          </p:cNvSpPr>
          <p:nvPr/>
        </p:nvSpPr>
        <p:spPr bwMode="auto">
          <a:xfrm>
            <a:off x="539749" y="692696"/>
            <a:ext cx="2492990" cy="369332"/>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dirty="0">
                <a:ln>
                  <a:solidFill>
                    <a:srgbClr val="FFFF00"/>
                  </a:solidFill>
                </a:ln>
                <a:solidFill>
                  <a:srgbClr val="FFFF00"/>
                </a:solidFill>
                <a:latin typeface="Arial" pitchFamily="34" charset="0"/>
              </a:rPr>
              <a:t>Calorimétrie indirecte :</a:t>
            </a:r>
          </a:p>
        </p:txBody>
      </p:sp>
    </p:spTree>
    <p:extLst>
      <p:ext uri="{BB962C8B-B14F-4D97-AF65-F5344CB8AC3E}">
        <p14:creationId xmlns:p14="http://schemas.microsoft.com/office/powerpoint/2010/main" val="18959090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afterEffect">
                                  <p:stCondLst>
                                    <p:cond delay="0"/>
                                  </p:stCondLst>
                                  <p:childTnLst>
                                    <p:set>
                                      <p:cBhvr>
                                        <p:cTn id="6" dur="1" fill="hold">
                                          <p:stCondLst>
                                            <p:cond delay="0"/>
                                          </p:stCondLst>
                                        </p:cTn>
                                        <p:tgtEl>
                                          <p:spTgt spid="181250"/>
                                        </p:tgtEl>
                                        <p:attrNameLst>
                                          <p:attrName>style.visibility</p:attrName>
                                        </p:attrNameLst>
                                      </p:cBhvr>
                                      <p:to>
                                        <p:strVal val="visible"/>
                                      </p:to>
                                    </p:set>
                                    <p:animEffect transition="in" filter="barn(outVertical)">
                                      <p:cBhvr>
                                        <p:cTn id="7" dur="500"/>
                                        <p:tgtEl>
                                          <p:spTgt spid="18125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81251"/>
                                        </p:tgtEl>
                                        <p:attrNameLst>
                                          <p:attrName>style.visibility</p:attrName>
                                        </p:attrNameLst>
                                      </p:cBhvr>
                                      <p:to>
                                        <p:strVal val="visible"/>
                                      </p:to>
                                    </p:set>
                                    <p:animEffect transition="in" filter="dissolve">
                                      <p:cBhvr>
                                        <p:cTn id="11" dur="500"/>
                                        <p:tgtEl>
                                          <p:spTgt spid="181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371736"/>
            <a:ext cx="4214192" cy="6321288"/>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2275" name="Text Box 3"/>
          <p:cNvSpPr txBox="1">
            <a:spLocks noChangeArrowheads="1"/>
          </p:cNvSpPr>
          <p:nvPr/>
        </p:nvSpPr>
        <p:spPr bwMode="auto">
          <a:xfrm>
            <a:off x="620798" y="3142709"/>
            <a:ext cx="263411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fr-FR" dirty="0">
                <a:solidFill>
                  <a:srgbClr val="FFFF00"/>
                </a:solidFill>
                <a:latin typeface="Arial" pitchFamily="34" charset="0"/>
              </a:rPr>
              <a:t>A partir du pédalage sur</a:t>
            </a:r>
          </a:p>
          <a:p>
            <a:pPr algn="ctr" eaLnBrk="0" hangingPunct="0"/>
            <a:r>
              <a:rPr lang="fr-FR" dirty="0">
                <a:solidFill>
                  <a:srgbClr val="FFFF00"/>
                </a:solidFill>
                <a:latin typeface="Arial" pitchFamily="34" charset="0"/>
              </a:rPr>
              <a:t>son propre vélo…</a:t>
            </a:r>
          </a:p>
        </p:txBody>
      </p:sp>
      <p:sp>
        <p:nvSpPr>
          <p:cNvPr id="182276" name="Text Box 4"/>
          <p:cNvSpPr txBox="1">
            <a:spLocks noChangeArrowheads="1"/>
          </p:cNvSpPr>
          <p:nvPr/>
        </p:nvSpPr>
        <p:spPr bwMode="auto">
          <a:xfrm>
            <a:off x="1082754" y="2278613"/>
            <a:ext cx="17491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dirty="0" err="1">
                <a:solidFill>
                  <a:schemeClr val="bg1"/>
                </a:solidFill>
                <a:latin typeface="Arial" pitchFamily="34" charset="0"/>
              </a:rPr>
              <a:t>Spirométrie</a:t>
            </a:r>
            <a:r>
              <a:rPr lang="fr-FR" dirty="0">
                <a:solidFill>
                  <a:schemeClr val="bg1"/>
                </a:solidFill>
                <a:latin typeface="Arial" pitchFamily="34" charset="0"/>
              </a:rPr>
              <a:t> en </a:t>
            </a:r>
          </a:p>
          <a:p>
            <a:pPr algn="ctr"/>
            <a:r>
              <a:rPr lang="fr-FR" dirty="0">
                <a:solidFill>
                  <a:schemeClr val="bg1"/>
                </a:solidFill>
                <a:latin typeface="Arial" pitchFamily="34" charset="0"/>
              </a:rPr>
              <a:t>circuit ouvert</a:t>
            </a:r>
          </a:p>
        </p:txBody>
      </p:sp>
      <p:sp>
        <p:nvSpPr>
          <p:cNvPr id="182277" name="Text Box 5"/>
          <p:cNvSpPr txBox="1">
            <a:spLocks noChangeArrowheads="1"/>
          </p:cNvSpPr>
          <p:nvPr/>
        </p:nvSpPr>
        <p:spPr bwMode="auto">
          <a:xfrm>
            <a:off x="213040" y="1307057"/>
            <a:ext cx="3449637" cy="831850"/>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a:solidFill>
                  <a:srgbClr val="F8F8F8"/>
                </a:solidFill>
                <a:latin typeface="Arial" pitchFamily="34" charset="0"/>
              </a:rPr>
              <a:t>Technique informatisée </a:t>
            </a:r>
          </a:p>
          <a:p>
            <a:pPr algn="ctr"/>
            <a:r>
              <a:rPr lang="fr-FR">
                <a:solidFill>
                  <a:srgbClr val="F8F8F8"/>
                </a:solidFill>
                <a:latin typeface="Arial" pitchFamily="34" charset="0"/>
              </a:rPr>
              <a:t>de laboratoire</a:t>
            </a:r>
          </a:p>
        </p:txBody>
      </p:sp>
      <p:sp>
        <p:nvSpPr>
          <p:cNvPr id="182278" name="Text Box 6"/>
          <p:cNvSpPr txBox="1">
            <a:spLocks noChangeArrowheads="1"/>
          </p:cNvSpPr>
          <p:nvPr/>
        </p:nvSpPr>
        <p:spPr bwMode="auto">
          <a:xfrm>
            <a:off x="467544" y="323364"/>
            <a:ext cx="2698175" cy="369332"/>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b="1" dirty="0">
                <a:solidFill>
                  <a:srgbClr val="FFFF00"/>
                </a:solidFill>
                <a:latin typeface="Arial" pitchFamily="34" charset="0"/>
              </a:rPr>
              <a:t>Calorimétrie indirecte :</a:t>
            </a:r>
          </a:p>
        </p:txBody>
      </p:sp>
    </p:spTree>
    <p:extLst>
      <p:ext uri="{BB962C8B-B14F-4D97-AF65-F5344CB8AC3E}">
        <p14:creationId xmlns:p14="http://schemas.microsoft.com/office/powerpoint/2010/main" val="21561359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afterEffect">
                                  <p:stCondLst>
                                    <p:cond delay="0"/>
                                  </p:stCondLst>
                                  <p:childTnLst>
                                    <p:set>
                                      <p:cBhvr>
                                        <p:cTn id="6" dur="1" fill="hold">
                                          <p:stCondLst>
                                            <p:cond delay="0"/>
                                          </p:stCondLst>
                                        </p:cTn>
                                        <p:tgtEl>
                                          <p:spTgt spid="182274"/>
                                        </p:tgtEl>
                                        <p:attrNameLst>
                                          <p:attrName>style.visibility</p:attrName>
                                        </p:attrNameLst>
                                      </p:cBhvr>
                                      <p:to>
                                        <p:strVal val="visible"/>
                                      </p:to>
                                    </p:set>
                                    <p:animEffect transition="in" filter="barn(outVertical)">
                                      <p:cBhvr>
                                        <p:cTn id="7" dur="500"/>
                                        <p:tgtEl>
                                          <p:spTgt spid="182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2484438" y="391766"/>
            <a:ext cx="4051300" cy="588962"/>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3200" b="1" dirty="0">
                <a:solidFill>
                  <a:schemeClr val="bg1"/>
                </a:solidFill>
                <a:latin typeface="Bookman Old Style" pitchFamily="18" charset="0"/>
              </a:rPr>
              <a:t>La </a:t>
            </a:r>
            <a:r>
              <a:rPr lang="fr-FR" sz="3200" b="1" dirty="0" err="1">
                <a:solidFill>
                  <a:schemeClr val="bg1"/>
                </a:solidFill>
                <a:latin typeface="Bookman Old Style" pitchFamily="18" charset="0"/>
              </a:rPr>
              <a:t>actividad</a:t>
            </a:r>
            <a:r>
              <a:rPr lang="fr-FR" sz="3200" b="1" dirty="0">
                <a:solidFill>
                  <a:schemeClr val="bg1"/>
                </a:solidFill>
                <a:latin typeface="Bookman Old Style" pitchFamily="18" charset="0"/>
              </a:rPr>
              <a:t> </a:t>
            </a:r>
            <a:r>
              <a:rPr lang="fr-FR" sz="3200" b="1" dirty="0" err="1">
                <a:solidFill>
                  <a:schemeClr val="bg1"/>
                </a:solidFill>
                <a:latin typeface="Bookman Old Style" pitchFamily="18" charset="0"/>
              </a:rPr>
              <a:t>física</a:t>
            </a:r>
            <a:endParaRPr lang="fr-FR" sz="3200" b="1" dirty="0">
              <a:solidFill>
                <a:schemeClr val="bg1"/>
              </a:solidFill>
              <a:latin typeface="Bookman Old Style" pitchFamily="18" charset="0"/>
            </a:endParaRPr>
          </a:p>
        </p:txBody>
      </p:sp>
      <p:sp>
        <p:nvSpPr>
          <p:cNvPr id="3" name="ZoneTexte 2"/>
          <p:cNvSpPr txBox="1"/>
          <p:nvPr/>
        </p:nvSpPr>
        <p:spPr>
          <a:xfrm>
            <a:off x="179512" y="1916832"/>
            <a:ext cx="8867749" cy="3416320"/>
          </a:xfrm>
          <a:prstGeom prst="rect">
            <a:avLst/>
          </a:prstGeom>
          <a:noFill/>
        </p:spPr>
        <p:txBody>
          <a:bodyPr wrap="none" rtlCol="0">
            <a:spAutoFit/>
          </a:bodyPr>
          <a:lstStyle/>
          <a:p>
            <a:pPr>
              <a:lnSpc>
                <a:spcPct val="150000"/>
              </a:lnSpc>
            </a:pPr>
            <a:r>
              <a:rPr lang="fr-FR" sz="2400" b="1" dirty="0" smtClean="0">
                <a:solidFill>
                  <a:srgbClr val="FFFF00"/>
                </a:solidFill>
              </a:rPr>
              <a:t>Se caractérise par :</a:t>
            </a:r>
          </a:p>
          <a:p>
            <a:pPr>
              <a:lnSpc>
                <a:spcPct val="150000"/>
              </a:lnSpc>
            </a:pPr>
            <a:endParaRPr lang="fr-FR" sz="2000" dirty="0" smtClean="0">
              <a:solidFill>
                <a:schemeClr val="bg1"/>
              </a:solidFill>
            </a:endParaRPr>
          </a:p>
          <a:p>
            <a:pPr marL="285750" indent="-285750">
              <a:lnSpc>
                <a:spcPct val="150000"/>
              </a:lnSpc>
              <a:buFontTx/>
              <a:buChar char="-"/>
            </a:pPr>
            <a:r>
              <a:rPr lang="fr-FR" sz="2000" b="1" dirty="0" smtClean="0">
                <a:solidFill>
                  <a:srgbClr val="FFFF00"/>
                </a:solidFill>
              </a:rPr>
              <a:t>Son type  : </a:t>
            </a:r>
            <a:r>
              <a:rPr lang="fr-FR" sz="2000" dirty="0" smtClean="0">
                <a:solidFill>
                  <a:schemeClr val="bg1"/>
                </a:solidFill>
              </a:rPr>
              <a:t>ménager, jardinage, bricolage, loisir, sportif, entraînement, compétitif</a:t>
            </a:r>
          </a:p>
          <a:p>
            <a:pPr marL="285750" indent="-285750">
              <a:lnSpc>
                <a:spcPct val="150000"/>
              </a:lnSpc>
              <a:buFontTx/>
              <a:buChar char="-"/>
            </a:pPr>
            <a:r>
              <a:rPr lang="fr-FR" sz="2000" b="1" dirty="0" smtClean="0">
                <a:solidFill>
                  <a:srgbClr val="FFFF00"/>
                </a:solidFill>
              </a:rPr>
              <a:t>Sa durée : </a:t>
            </a:r>
            <a:r>
              <a:rPr lang="fr-FR" sz="2000" dirty="0" smtClean="0">
                <a:solidFill>
                  <a:schemeClr val="bg1"/>
                </a:solidFill>
              </a:rPr>
              <a:t>pendant combien de temps ?</a:t>
            </a:r>
          </a:p>
          <a:p>
            <a:pPr marL="285750" indent="-285750">
              <a:lnSpc>
                <a:spcPct val="150000"/>
              </a:lnSpc>
              <a:buFontTx/>
              <a:buChar char="-"/>
            </a:pPr>
            <a:r>
              <a:rPr lang="fr-FR" sz="2000" b="1" dirty="0" smtClean="0">
                <a:solidFill>
                  <a:srgbClr val="FFFF00"/>
                </a:solidFill>
              </a:rPr>
              <a:t>Sa fréquence : </a:t>
            </a:r>
            <a:r>
              <a:rPr lang="fr-FR" sz="2000" dirty="0" smtClean="0">
                <a:solidFill>
                  <a:schemeClr val="bg1"/>
                </a:solidFill>
              </a:rPr>
              <a:t>quelle régularité, quels intervalles ?</a:t>
            </a:r>
          </a:p>
          <a:p>
            <a:pPr marL="285750" indent="-285750">
              <a:lnSpc>
                <a:spcPct val="150000"/>
              </a:lnSpc>
              <a:buFontTx/>
              <a:buChar char="-"/>
            </a:pPr>
            <a:r>
              <a:rPr lang="fr-FR" sz="2000" b="1" dirty="0" smtClean="0">
                <a:solidFill>
                  <a:srgbClr val="FFFF00"/>
                </a:solidFill>
              </a:rPr>
              <a:t>Son intensité : </a:t>
            </a:r>
            <a:r>
              <a:rPr lang="fr-FR" sz="2000" dirty="0" smtClean="0">
                <a:solidFill>
                  <a:schemeClr val="bg1"/>
                </a:solidFill>
              </a:rPr>
              <a:t>quel investissement physique, quelle dépense d’énergie ?</a:t>
            </a:r>
          </a:p>
          <a:p>
            <a:pPr marL="285750" indent="-285750">
              <a:lnSpc>
                <a:spcPct val="150000"/>
              </a:lnSpc>
              <a:buFontTx/>
              <a:buChar char="-"/>
            </a:pPr>
            <a:r>
              <a:rPr lang="fr-FR" sz="2000" b="1" dirty="0" smtClean="0">
                <a:solidFill>
                  <a:srgbClr val="FFFF00"/>
                </a:solidFill>
              </a:rPr>
              <a:t>Son contexte : </a:t>
            </a:r>
            <a:r>
              <a:rPr lang="fr-FR" sz="2000" dirty="0" smtClean="0">
                <a:solidFill>
                  <a:schemeClr val="bg1"/>
                </a:solidFill>
              </a:rPr>
              <a:t>quel environnement, quelle saison, quelle température…?</a:t>
            </a:r>
            <a:endParaRPr lang="fr-FR" sz="2000" dirty="0">
              <a:solidFill>
                <a:schemeClr val="bg1"/>
              </a:solidFill>
            </a:endParaRPr>
          </a:p>
        </p:txBody>
      </p:sp>
    </p:spTree>
    <p:extLst>
      <p:ext uri="{BB962C8B-B14F-4D97-AF65-F5344CB8AC3E}">
        <p14:creationId xmlns:p14="http://schemas.microsoft.com/office/powerpoint/2010/main" val="17397786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DSC00029"/>
          <p:cNvPicPr>
            <a:picLocks noChangeAspect="1" noChangeArrowheads="1"/>
          </p:cNvPicPr>
          <p:nvPr/>
        </p:nvPicPr>
        <p:blipFill>
          <a:blip r:embed="rId2">
            <a:extLst>
              <a:ext uri="{28A0092B-C50C-407E-A947-70E740481C1C}">
                <a14:useLocalDpi xmlns:a14="http://schemas.microsoft.com/office/drawing/2010/main" val="0"/>
              </a:ext>
            </a:extLst>
          </a:blip>
          <a:srcRect b="17140"/>
          <a:stretch>
            <a:fillRect/>
          </a:stretch>
        </p:blipFill>
        <p:spPr bwMode="auto">
          <a:xfrm>
            <a:off x="23813" y="1474788"/>
            <a:ext cx="9120187" cy="5410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9395" name="Text Box 3"/>
          <p:cNvSpPr txBox="1">
            <a:spLocks noChangeArrowheads="1"/>
          </p:cNvSpPr>
          <p:nvPr/>
        </p:nvSpPr>
        <p:spPr bwMode="auto">
          <a:xfrm>
            <a:off x="0" y="0"/>
            <a:ext cx="48974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fr-FR" dirty="0">
                <a:solidFill>
                  <a:srgbClr val="FFFF00"/>
                </a:solidFill>
                <a:latin typeface="Arial" charset="0"/>
              </a:rPr>
              <a:t>Directement au cours de la nage…</a:t>
            </a:r>
          </a:p>
        </p:txBody>
      </p:sp>
      <p:sp>
        <p:nvSpPr>
          <p:cNvPr id="59396" name="Text Box 4"/>
          <p:cNvSpPr txBox="1">
            <a:spLocks noChangeArrowheads="1"/>
          </p:cNvSpPr>
          <p:nvPr/>
        </p:nvSpPr>
        <p:spPr bwMode="auto">
          <a:xfrm>
            <a:off x="4859338" y="0"/>
            <a:ext cx="32369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a:solidFill>
                  <a:srgbClr val="F8F8F8"/>
                </a:solidFill>
                <a:latin typeface="Arial" charset="0"/>
              </a:rPr>
              <a:t>Calorimétrie indirecte :</a:t>
            </a:r>
          </a:p>
        </p:txBody>
      </p:sp>
      <p:sp>
        <p:nvSpPr>
          <p:cNvPr id="59397" name="Text Box 5"/>
          <p:cNvSpPr txBox="1">
            <a:spLocks noChangeArrowheads="1"/>
          </p:cNvSpPr>
          <p:nvPr/>
        </p:nvSpPr>
        <p:spPr bwMode="auto">
          <a:xfrm>
            <a:off x="0" y="476250"/>
            <a:ext cx="4321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fr-FR" dirty="0" err="1">
                <a:solidFill>
                  <a:srgbClr val="FFFF00"/>
                </a:solidFill>
                <a:latin typeface="Arial" charset="0"/>
              </a:rPr>
              <a:t>Spirométrie</a:t>
            </a:r>
            <a:r>
              <a:rPr lang="fr-FR" dirty="0">
                <a:solidFill>
                  <a:srgbClr val="FFFF00"/>
                </a:solidFill>
                <a:latin typeface="Arial" charset="0"/>
              </a:rPr>
              <a:t> en circuit fermé :</a:t>
            </a:r>
          </a:p>
        </p:txBody>
      </p:sp>
      <p:sp>
        <p:nvSpPr>
          <p:cNvPr id="59398" name="Text Box 6"/>
          <p:cNvSpPr txBox="1">
            <a:spLocks noChangeArrowheads="1"/>
          </p:cNvSpPr>
          <p:nvPr/>
        </p:nvSpPr>
        <p:spPr bwMode="auto">
          <a:xfrm>
            <a:off x="5002213" y="476250"/>
            <a:ext cx="2449512" cy="83185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fr-FR">
                <a:solidFill>
                  <a:srgbClr val="F8F8F8"/>
                </a:solidFill>
                <a:latin typeface="Arial" charset="0"/>
              </a:rPr>
              <a:t>Technique par </a:t>
            </a:r>
          </a:p>
          <a:p>
            <a:pPr algn="ctr" eaLnBrk="1" hangingPunct="1"/>
            <a:r>
              <a:rPr lang="fr-FR">
                <a:solidFill>
                  <a:srgbClr val="F8F8F8"/>
                </a:solidFill>
                <a:latin typeface="Arial" charset="0"/>
              </a:rPr>
              <a:t>sacs de Douglas</a:t>
            </a:r>
          </a:p>
        </p:txBody>
      </p:sp>
    </p:spTree>
    <p:extLst>
      <p:ext uri="{BB962C8B-B14F-4D97-AF65-F5344CB8AC3E}">
        <p14:creationId xmlns:p14="http://schemas.microsoft.com/office/powerpoint/2010/main" val="4087245918"/>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2" name="Picture 4" descr="Numériser0024"/>
          <p:cNvPicPr>
            <a:picLocks noChangeAspect="1" noChangeArrowheads="1"/>
          </p:cNvPicPr>
          <p:nvPr/>
        </p:nvPicPr>
        <p:blipFill>
          <a:blip r:embed="rId2">
            <a:extLst>
              <a:ext uri="{28A0092B-C50C-407E-A947-70E740481C1C}">
                <a14:useLocalDpi xmlns:a14="http://schemas.microsoft.com/office/drawing/2010/main" val="0"/>
              </a:ext>
            </a:extLst>
          </a:blip>
          <a:srcRect b="33951"/>
          <a:stretch>
            <a:fillRect/>
          </a:stretch>
        </p:blipFill>
        <p:spPr bwMode="auto">
          <a:xfrm>
            <a:off x="323850" y="908050"/>
            <a:ext cx="3937000" cy="5256213"/>
          </a:xfrm>
          <a:prstGeom prst="rect">
            <a:avLst/>
          </a:prstGeom>
          <a:noFill/>
          <a:extLst>
            <a:ext uri="{909E8E84-426E-40DD-AFC4-6F175D3DCCD1}">
              <a14:hiddenFill xmlns:a14="http://schemas.microsoft.com/office/drawing/2010/main">
                <a:solidFill>
                  <a:srgbClr val="FFFFFF"/>
                </a:solidFill>
              </a14:hiddenFill>
            </a:ext>
          </a:extLst>
        </p:spPr>
      </p:pic>
      <p:pic>
        <p:nvPicPr>
          <p:cNvPr id="171013" name="Picture 5" descr="Numériser0024"/>
          <p:cNvPicPr>
            <a:picLocks noChangeAspect="1" noChangeArrowheads="1"/>
          </p:cNvPicPr>
          <p:nvPr/>
        </p:nvPicPr>
        <p:blipFill>
          <a:blip r:embed="rId2">
            <a:extLst>
              <a:ext uri="{28A0092B-C50C-407E-A947-70E740481C1C}">
                <a14:useLocalDpi xmlns:a14="http://schemas.microsoft.com/office/drawing/2010/main" val="0"/>
              </a:ext>
            </a:extLst>
          </a:blip>
          <a:srcRect t="64777"/>
          <a:stretch>
            <a:fillRect/>
          </a:stretch>
        </p:blipFill>
        <p:spPr bwMode="auto">
          <a:xfrm>
            <a:off x="4427538" y="2349500"/>
            <a:ext cx="4392612" cy="312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4419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578202"/>
            <a:ext cx="7848872" cy="5235174"/>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3"/>
          <p:cNvSpPr txBox="1">
            <a:spLocks noChangeArrowheads="1"/>
          </p:cNvSpPr>
          <p:nvPr/>
        </p:nvSpPr>
        <p:spPr bwMode="auto">
          <a:xfrm>
            <a:off x="3960902" y="838453"/>
            <a:ext cx="272382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fr-FR" dirty="0" smtClean="0">
                <a:solidFill>
                  <a:schemeClr val="bg1"/>
                </a:solidFill>
                <a:latin typeface="Arial" pitchFamily="34" charset="0"/>
              </a:rPr>
              <a:t>Directement sur sa </a:t>
            </a:r>
            <a:endParaRPr lang="fr-FR" dirty="0">
              <a:solidFill>
                <a:schemeClr val="bg1"/>
              </a:solidFill>
              <a:latin typeface="Arial" pitchFamily="34" charset="0"/>
            </a:endParaRPr>
          </a:p>
          <a:p>
            <a:pPr algn="ctr" eaLnBrk="0" hangingPunct="0"/>
            <a:r>
              <a:rPr lang="fr-FR" dirty="0" smtClean="0">
                <a:solidFill>
                  <a:schemeClr val="bg1"/>
                </a:solidFill>
                <a:latin typeface="Arial" pitchFamily="34" charset="0"/>
              </a:rPr>
              <a:t>propre planche de surf…</a:t>
            </a:r>
            <a:endParaRPr lang="fr-FR" dirty="0">
              <a:solidFill>
                <a:schemeClr val="bg1"/>
              </a:solidFill>
              <a:latin typeface="Arial" pitchFamily="34" charset="0"/>
            </a:endParaRPr>
          </a:p>
        </p:txBody>
      </p:sp>
      <p:sp>
        <p:nvSpPr>
          <p:cNvPr id="4" name="Text Box 4"/>
          <p:cNvSpPr txBox="1">
            <a:spLocks noChangeArrowheads="1"/>
          </p:cNvSpPr>
          <p:nvPr/>
        </p:nvSpPr>
        <p:spPr bwMode="auto">
          <a:xfrm>
            <a:off x="827584" y="692696"/>
            <a:ext cx="17491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dirty="0" err="1">
                <a:solidFill>
                  <a:srgbClr val="FFFF00"/>
                </a:solidFill>
                <a:latin typeface="Arial" pitchFamily="34" charset="0"/>
              </a:rPr>
              <a:t>Spirométrie</a:t>
            </a:r>
            <a:r>
              <a:rPr lang="fr-FR" dirty="0">
                <a:solidFill>
                  <a:srgbClr val="FFFF00"/>
                </a:solidFill>
                <a:latin typeface="Arial" pitchFamily="34" charset="0"/>
              </a:rPr>
              <a:t> en </a:t>
            </a:r>
          </a:p>
          <a:p>
            <a:pPr algn="ctr"/>
            <a:r>
              <a:rPr lang="fr-FR" dirty="0">
                <a:solidFill>
                  <a:srgbClr val="FFFF00"/>
                </a:solidFill>
                <a:latin typeface="Arial" pitchFamily="34" charset="0"/>
              </a:rPr>
              <a:t>circuit ouvert</a:t>
            </a:r>
          </a:p>
        </p:txBody>
      </p:sp>
      <p:sp>
        <p:nvSpPr>
          <p:cNvPr id="5" name="Text Box 5"/>
          <p:cNvSpPr txBox="1">
            <a:spLocks noChangeArrowheads="1"/>
          </p:cNvSpPr>
          <p:nvPr/>
        </p:nvSpPr>
        <p:spPr bwMode="auto">
          <a:xfrm>
            <a:off x="3547975" y="184864"/>
            <a:ext cx="4095993" cy="646331"/>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dirty="0">
                <a:solidFill>
                  <a:srgbClr val="F8F8F8"/>
                </a:solidFill>
                <a:latin typeface="Arial" pitchFamily="34" charset="0"/>
              </a:rPr>
              <a:t>Technique informatisée </a:t>
            </a:r>
          </a:p>
          <a:p>
            <a:pPr algn="ctr"/>
            <a:r>
              <a:rPr lang="fr-FR" dirty="0">
                <a:solidFill>
                  <a:srgbClr val="F8F8F8"/>
                </a:solidFill>
                <a:latin typeface="Arial" pitchFamily="34" charset="0"/>
              </a:rPr>
              <a:t>de </a:t>
            </a:r>
            <a:r>
              <a:rPr lang="fr-FR" dirty="0" smtClean="0">
                <a:solidFill>
                  <a:srgbClr val="F8F8F8"/>
                </a:solidFill>
                <a:latin typeface="Arial" pitchFamily="34" charset="0"/>
              </a:rPr>
              <a:t>laboratoire sur le bord de la piscine</a:t>
            </a:r>
            <a:endParaRPr lang="fr-FR" dirty="0">
              <a:solidFill>
                <a:srgbClr val="F8F8F8"/>
              </a:solidFill>
              <a:latin typeface="Arial" pitchFamily="34" charset="0"/>
            </a:endParaRPr>
          </a:p>
        </p:txBody>
      </p:sp>
      <p:sp>
        <p:nvSpPr>
          <p:cNvPr id="6" name="Text Box 6"/>
          <p:cNvSpPr txBox="1">
            <a:spLocks noChangeArrowheads="1"/>
          </p:cNvSpPr>
          <p:nvPr/>
        </p:nvSpPr>
        <p:spPr bwMode="auto">
          <a:xfrm>
            <a:off x="467544" y="323364"/>
            <a:ext cx="2698175" cy="369332"/>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b="1" dirty="0">
                <a:solidFill>
                  <a:srgbClr val="FFFF00"/>
                </a:solidFill>
                <a:latin typeface="Arial" pitchFamily="34" charset="0"/>
              </a:rPr>
              <a:t>Calorimétrie indirecte :</a:t>
            </a:r>
          </a:p>
        </p:txBody>
      </p:sp>
    </p:spTree>
    <p:extLst>
      <p:ext uri="{BB962C8B-B14F-4D97-AF65-F5344CB8AC3E}">
        <p14:creationId xmlns:p14="http://schemas.microsoft.com/office/powerpoint/2010/main" val="315915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descr="K4-course-prof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42888"/>
            <a:ext cx="8424862" cy="6319837"/>
          </a:xfrm>
          <a:prstGeom prst="rect">
            <a:avLst/>
          </a:prstGeom>
          <a:noFill/>
          <a:extLst>
            <a:ext uri="{909E8E84-426E-40DD-AFC4-6F175D3DCCD1}">
              <a14:hiddenFill xmlns:a14="http://schemas.microsoft.com/office/drawing/2010/main">
                <a:solidFill>
                  <a:srgbClr val="FFFFFF"/>
                </a:solidFill>
              </a14:hiddenFill>
            </a:ext>
          </a:extLst>
        </p:spPr>
      </p:pic>
      <p:sp>
        <p:nvSpPr>
          <p:cNvPr id="184323" name="Text Box 3"/>
          <p:cNvSpPr txBox="1">
            <a:spLocks noChangeArrowheads="1"/>
          </p:cNvSpPr>
          <p:nvPr/>
        </p:nvSpPr>
        <p:spPr bwMode="auto">
          <a:xfrm>
            <a:off x="539750" y="404813"/>
            <a:ext cx="83534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fr-FR" sz="1800" b="1">
                <a:solidFill>
                  <a:srgbClr val="000000"/>
                </a:solidFill>
                <a:latin typeface="Bookman Old Style" pitchFamily="18" charset="0"/>
              </a:rPr>
              <a:t>MESURE DIRECTE DU VO2 AU COURS DE LA COURSE E</a:t>
            </a:r>
            <a:r>
              <a:rPr lang="fr-FR" sz="1800" b="1">
                <a:solidFill>
                  <a:schemeClr val="bg1"/>
                </a:solidFill>
                <a:latin typeface="Bookman Old Style" pitchFamily="18" charset="0"/>
              </a:rPr>
              <a:t>XTERI</a:t>
            </a:r>
            <a:r>
              <a:rPr lang="fr-FR" sz="1800" b="1">
                <a:solidFill>
                  <a:srgbClr val="000000"/>
                </a:solidFill>
                <a:latin typeface="Bookman Old Style" pitchFamily="18" charset="0"/>
              </a:rPr>
              <a:t>EURE</a:t>
            </a:r>
          </a:p>
        </p:txBody>
      </p:sp>
    </p:spTree>
    <p:extLst>
      <p:ext uri="{BB962C8B-B14F-4D97-AF65-F5344CB8AC3E}">
        <p14:creationId xmlns:p14="http://schemas.microsoft.com/office/powerpoint/2010/main" val="456773468"/>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051720" y="2060848"/>
            <a:ext cx="5303247" cy="1938992"/>
          </a:xfrm>
          <a:prstGeom prst="rect">
            <a:avLst/>
          </a:prstGeom>
          <a:noFill/>
          <a:ln>
            <a:solidFill>
              <a:srgbClr val="FFFF00"/>
            </a:solidFill>
          </a:ln>
        </p:spPr>
        <p:txBody>
          <a:bodyPr wrap="none" rtlCol="0">
            <a:spAutoFit/>
          </a:bodyPr>
          <a:lstStyle/>
          <a:p>
            <a:r>
              <a:rPr lang="fr-FR" sz="4000" b="1" dirty="0" smtClean="0">
                <a:solidFill>
                  <a:srgbClr val="FFFF00"/>
                </a:solidFill>
                <a:effectLst>
                  <a:outerShdw blurRad="38100" dist="38100" dir="2700000" algn="tl">
                    <a:srgbClr val="000000">
                      <a:alpha val="43137"/>
                    </a:srgbClr>
                  </a:outerShdw>
                </a:effectLst>
              </a:rPr>
              <a:t>QUELQUES RESULTATS</a:t>
            </a:r>
          </a:p>
          <a:p>
            <a:r>
              <a:rPr lang="fr-FR" sz="4000" b="1" dirty="0" smtClean="0">
                <a:solidFill>
                  <a:srgbClr val="FFFF00"/>
                </a:solidFill>
                <a:effectLst>
                  <a:outerShdw blurRad="38100" dist="38100" dir="2700000" algn="tl">
                    <a:srgbClr val="000000">
                      <a:alpha val="43137"/>
                    </a:srgbClr>
                  </a:outerShdw>
                </a:effectLst>
              </a:rPr>
              <a:t>A PARTIR DES MESURES</a:t>
            </a:r>
          </a:p>
          <a:p>
            <a:r>
              <a:rPr lang="fr-FR" sz="4000" b="1" dirty="0" smtClean="0">
                <a:solidFill>
                  <a:srgbClr val="FFFF00"/>
                </a:solidFill>
                <a:effectLst>
                  <a:outerShdw blurRad="38100" dist="38100" dir="2700000" algn="tl">
                    <a:srgbClr val="000000">
                      <a:alpha val="43137"/>
                    </a:srgbClr>
                  </a:outerShdw>
                </a:effectLst>
              </a:rPr>
              <a:t>DU COÛT ENERGETIQUE</a:t>
            </a:r>
            <a:endParaRPr lang="fr-FR" sz="40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325720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1941" name="Group 805"/>
          <p:cNvGraphicFramePr>
            <a:graphicFrameLocks noGrp="1"/>
          </p:cNvGraphicFramePr>
          <p:nvPr>
            <p:extLst>
              <p:ext uri="{D42A27DB-BD31-4B8C-83A1-F6EECF244321}">
                <p14:modId xmlns:p14="http://schemas.microsoft.com/office/powerpoint/2010/main" val="3155589641"/>
              </p:ext>
            </p:extLst>
          </p:nvPr>
        </p:nvGraphicFramePr>
        <p:xfrm>
          <a:off x="0" y="44450"/>
          <a:ext cx="9144000" cy="6788785"/>
        </p:xfrm>
        <a:graphic>
          <a:graphicData uri="http://schemas.openxmlformats.org/drawingml/2006/table">
            <a:tbl>
              <a:tblPr/>
              <a:tblGrid>
                <a:gridCol w="1992313"/>
                <a:gridCol w="1473200"/>
                <a:gridCol w="1171575"/>
                <a:gridCol w="1046162"/>
                <a:gridCol w="1171575"/>
                <a:gridCol w="1119188"/>
                <a:gridCol w="1169987"/>
              </a:tblGrid>
              <a:tr h="479425">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600" b="1" i="0" u="none" strike="noStrike" cap="none" normalizeH="0" baseline="0" dirty="0" smtClean="0">
                          <a:ln>
                            <a:noFill/>
                          </a:ln>
                          <a:solidFill>
                            <a:schemeClr val="bg1"/>
                          </a:solidFill>
                          <a:effectLst/>
                          <a:latin typeface="Arial" charset="0"/>
                          <a:ea typeface="Times New Roman" pitchFamily="18" charset="0"/>
                          <a:cs typeface="Arial" charset="0"/>
                        </a:rPr>
                        <a:t>Coût énergétique moyen en kJ.min</a:t>
                      </a:r>
                      <a:r>
                        <a:rPr kumimoji="0" lang="fr-FR" sz="1600" b="1" i="0" u="none" strike="noStrike" cap="none" normalizeH="0" baseline="30000" dirty="0" smtClean="0">
                          <a:ln>
                            <a:noFill/>
                          </a:ln>
                          <a:solidFill>
                            <a:schemeClr val="bg1"/>
                          </a:solidFill>
                          <a:effectLst/>
                          <a:latin typeface="Arial" charset="0"/>
                          <a:ea typeface="Times New Roman" pitchFamily="18" charset="0"/>
                          <a:cs typeface="Arial" charset="0"/>
                        </a:rPr>
                        <a:t>-1.</a:t>
                      </a:r>
                      <a:r>
                        <a:rPr kumimoji="0" lang="fr-FR" sz="1600" b="1" i="0" u="none" strike="noStrike" cap="none" normalizeH="0" baseline="0" dirty="0" smtClean="0">
                          <a:ln>
                            <a:noFill/>
                          </a:ln>
                          <a:solidFill>
                            <a:schemeClr val="bg1"/>
                          </a:solidFill>
                          <a:effectLst/>
                          <a:latin typeface="Arial" charset="0"/>
                          <a:ea typeface="Times New Roman" pitchFamily="18" charset="0"/>
                          <a:cs typeface="Arial" charset="0"/>
                        </a:rPr>
                        <a:t>.kg</a:t>
                      </a:r>
                      <a:r>
                        <a:rPr kumimoji="0" lang="fr-FR" sz="1600" b="1" i="0" u="none" strike="noStrike" cap="none" normalizeH="0" baseline="30000" dirty="0" smtClean="0">
                          <a:ln>
                            <a:noFill/>
                          </a:ln>
                          <a:solidFill>
                            <a:schemeClr val="bg1"/>
                          </a:solidFill>
                          <a:effectLst/>
                          <a:latin typeface="Arial" charset="0"/>
                          <a:ea typeface="Times New Roman" pitchFamily="18" charset="0"/>
                          <a:cs typeface="Arial" charset="0"/>
                        </a:rPr>
                        <a:t>-1</a:t>
                      </a:r>
                      <a:r>
                        <a:rPr kumimoji="0" lang="fr-FR" sz="1600" b="1" i="0" u="none" strike="noStrike" cap="none" normalizeH="0" baseline="0" dirty="0" smtClean="0">
                          <a:ln>
                            <a:noFill/>
                          </a:ln>
                          <a:solidFill>
                            <a:schemeClr val="bg1"/>
                          </a:solidFill>
                          <a:effectLst/>
                          <a:latin typeface="Arial" charset="0"/>
                          <a:ea typeface="Times New Roman" pitchFamily="18" charset="0"/>
                          <a:cs typeface="Arial" charset="0"/>
                        </a:rPr>
                        <a:t> de différentes disciplines </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4810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smtClean="0">
                          <a:ln>
                            <a:noFill/>
                          </a:ln>
                          <a:solidFill>
                            <a:schemeClr val="bg1"/>
                          </a:solidFill>
                          <a:effectLst/>
                          <a:latin typeface="Arial" charset="0"/>
                          <a:ea typeface="Times New Roman" pitchFamily="18" charset="0"/>
                          <a:cs typeface="Arial" charset="0"/>
                        </a:rPr>
                        <a:t> </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smtClean="0">
                          <a:ln>
                            <a:noFill/>
                          </a:ln>
                          <a:solidFill>
                            <a:schemeClr val="bg1"/>
                          </a:solidFill>
                          <a:effectLst/>
                          <a:latin typeface="Arial" charset="0"/>
                          <a:ea typeface="Times New Roman" pitchFamily="18" charset="0"/>
                          <a:cs typeface="Arial" charset="0"/>
                        </a:rPr>
                        <a:t>kJ.min</a:t>
                      </a:r>
                      <a:r>
                        <a:rPr kumimoji="0" lang="fr-FR" sz="1200" b="1" i="0" u="none" strike="noStrike" cap="none" normalizeH="0" baseline="30000" smtClean="0">
                          <a:ln>
                            <a:noFill/>
                          </a:ln>
                          <a:solidFill>
                            <a:schemeClr val="bg1"/>
                          </a:solidFill>
                          <a:effectLst/>
                          <a:latin typeface="Arial" charset="0"/>
                          <a:ea typeface="Times New Roman" pitchFamily="18" charset="0"/>
                          <a:cs typeface="Arial" charset="0"/>
                        </a:rPr>
                        <a:t>-1</a:t>
                      </a:r>
                      <a:r>
                        <a:rPr kumimoji="0" lang="fr-FR" sz="1200" b="1" i="0" u="none" strike="noStrike" cap="none" normalizeH="0" baseline="0" smtClean="0">
                          <a:ln>
                            <a:noFill/>
                          </a:ln>
                          <a:solidFill>
                            <a:schemeClr val="bg1"/>
                          </a:solidFill>
                          <a:effectLst/>
                          <a:latin typeface="Arial" charset="0"/>
                          <a:ea typeface="Times New Roman" pitchFamily="18" charset="0"/>
                          <a:cs typeface="Arial" charset="0"/>
                        </a:rPr>
                        <a:t>.kg</a:t>
                      </a:r>
                      <a:r>
                        <a:rPr kumimoji="0" lang="fr-FR" sz="1200" b="1" i="0" u="none" strike="noStrike" cap="none" normalizeH="0" baseline="30000" smtClean="0">
                          <a:ln>
                            <a:noFill/>
                          </a:ln>
                          <a:solidFill>
                            <a:schemeClr val="bg1"/>
                          </a:solidFill>
                          <a:effectLst/>
                          <a:latin typeface="Arial" charset="0"/>
                          <a:ea typeface="Times New Roman" pitchFamily="18" charset="0"/>
                          <a:cs typeface="Arial" charset="0"/>
                        </a:rPr>
                        <a:t>-1 </a:t>
                      </a:r>
                    </a:p>
                    <a:p>
                      <a:pPr marL="0" marR="0" lvl="0" indent="0" algn="ctr" defTabSz="914400" rtl="0" eaLnBrk="0" fontAlgn="base" latinLnBrk="0" hangingPunct="0">
                        <a:lnSpc>
                          <a:spcPct val="100000"/>
                        </a:lnSpc>
                        <a:spcBef>
                          <a:spcPct val="0"/>
                        </a:spcBef>
                        <a:spcAft>
                          <a:spcPct val="0"/>
                        </a:spcAft>
                        <a:buClrTx/>
                        <a:buSzTx/>
                        <a:buFontTx/>
                        <a:buNone/>
                        <a:tabLst/>
                      </a:pPr>
                      <a:r>
                        <a:rPr kumimoji="0" lang="fr-FR" sz="1200" b="1" i="0" u="none" strike="noStrike" cap="none" normalizeH="0" baseline="0" smtClean="0">
                          <a:ln>
                            <a:noFill/>
                          </a:ln>
                          <a:solidFill>
                            <a:schemeClr val="bg1"/>
                          </a:solidFill>
                          <a:effectLst/>
                          <a:latin typeface="Arial" charset="0"/>
                          <a:ea typeface="Times New Roman" pitchFamily="18" charset="0"/>
                          <a:cs typeface="Arial" charset="0"/>
                        </a:rPr>
                        <a:t>référence adulte</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6 ans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+ 30%</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7 ans + 20%</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8 ans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+ 15%</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9 ans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+11%</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10 ans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+ 8%</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2936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dirty="0" smtClean="0">
                          <a:ln>
                            <a:noFill/>
                          </a:ln>
                          <a:solidFill>
                            <a:srgbClr val="FFFF00"/>
                          </a:solidFill>
                          <a:effectLst/>
                          <a:latin typeface="Arial" charset="0"/>
                          <a:ea typeface="Times New Roman" pitchFamily="18" charset="0"/>
                          <a:cs typeface="Arial" charset="0"/>
                        </a:rPr>
                        <a:t>Badminton</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0,406</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0,528</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0,487</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0,467</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0,447</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0,438</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2952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dirty="0" smtClean="0">
                          <a:ln>
                            <a:noFill/>
                          </a:ln>
                          <a:solidFill>
                            <a:srgbClr val="FFFF00"/>
                          </a:solidFill>
                          <a:effectLst/>
                          <a:latin typeface="Arial" charset="0"/>
                          <a:ea typeface="Times New Roman" pitchFamily="18" charset="0"/>
                          <a:cs typeface="Arial" charset="0"/>
                        </a:rPr>
                        <a:t>Basket</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0,578</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0,751</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0,694</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0,665</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0,636</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0,624</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295275">
                <a:tc gridSpan="7">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dirty="0" smtClean="0">
                          <a:ln>
                            <a:noFill/>
                          </a:ln>
                          <a:solidFill>
                            <a:srgbClr val="FFFF00"/>
                          </a:solidFill>
                          <a:effectLst/>
                          <a:latin typeface="Arial" charset="0"/>
                          <a:ea typeface="Times New Roman" pitchFamily="18" charset="0"/>
                          <a:cs typeface="Arial" charset="0"/>
                        </a:rPr>
                        <a:t>Course d'endurance</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2952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8 km/h</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0,544</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0,707</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0,653</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0,626</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0,598</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0,588</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2936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9 km/h</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0,612</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0,796</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0,734</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0,704</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0,673</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0,661</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2952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10 km/h</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0,718</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0,933</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0,862</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0,826</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0,790</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0,775</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2952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11 km/h</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0,79</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1,027</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0,948</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0,909</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0,869</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0,853</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2952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12 km/h</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0,86</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1,118</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1,032</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0,989</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0,946</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0,929</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2952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13 km/h</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0,931</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1,210</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1,117</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1,071</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1,024</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1,005</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293688">
                <a:tc gridSpan="7">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dirty="0" smtClean="0">
                          <a:ln>
                            <a:noFill/>
                          </a:ln>
                          <a:solidFill>
                            <a:srgbClr val="FFFF00"/>
                          </a:solidFill>
                          <a:effectLst/>
                          <a:latin typeface="Arial" charset="0"/>
                          <a:ea typeface="Times New Roman" pitchFamily="18" charset="0"/>
                          <a:cs typeface="Arial" charset="0"/>
                        </a:rPr>
                        <a:t>Course rapide enfant </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2952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14 km/h</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1,005</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1,307</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1,206</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1,156</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1,106</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1,085</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2952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15 km/h</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1,075</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1,398</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1,290</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1,236</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1,183</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1,161</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2952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16 km/h</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1,152</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1,498</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1,382</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1,325</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1,267</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1,244</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2936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17 km/h</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1,225</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1,593</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1,470</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1,409</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1,348</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1,323</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295275">
                <a:tc gridSpan="7">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dirty="0" smtClean="0">
                          <a:ln>
                            <a:noFill/>
                          </a:ln>
                          <a:solidFill>
                            <a:srgbClr val="FFFF00"/>
                          </a:solidFill>
                          <a:effectLst/>
                          <a:latin typeface="Arial" charset="0"/>
                          <a:ea typeface="Times New Roman" pitchFamily="18" charset="0"/>
                          <a:cs typeface="Arial" charset="0"/>
                        </a:rPr>
                        <a:t>Course sprint enfant </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2952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18 km/h</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1,304</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1,695</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1,565</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1,500</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1,434</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1,408</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2952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19 km/h</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1,382</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 </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 </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1,589</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1,520</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1,493</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2936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20 km/h</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1,451</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 </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 </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 </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1,596</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1,567</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2952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21 km/h</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1,545</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 </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 </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 </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 </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dirty="0" smtClean="0">
                          <a:ln>
                            <a:noFill/>
                          </a:ln>
                          <a:solidFill>
                            <a:schemeClr val="bg1"/>
                          </a:solidFill>
                          <a:effectLst/>
                          <a:latin typeface="Arial" charset="0"/>
                          <a:ea typeface="Times New Roman" pitchFamily="18" charset="0"/>
                          <a:cs typeface="Arial" charset="0"/>
                        </a:rPr>
                        <a:t>1,669</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bl>
          </a:graphicData>
        </a:graphic>
      </p:graphicFrame>
      <p:sp>
        <p:nvSpPr>
          <p:cNvPr id="2" name="Ellipse 1"/>
          <p:cNvSpPr/>
          <p:nvPr/>
        </p:nvSpPr>
        <p:spPr>
          <a:xfrm>
            <a:off x="1907704" y="476672"/>
            <a:ext cx="1656184" cy="64807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0819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0764" name="Group 1436"/>
          <p:cNvGraphicFramePr>
            <a:graphicFrameLocks noGrp="1"/>
          </p:cNvGraphicFramePr>
          <p:nvPr>
            <p:extLst>
              <p:ext uri="{D42A27DB-BD31-4B8C-83A1-F6EECF244321}">
                <p14:modId xmlns:p14="http://schemas.microsoft.com/office/powerpoint/2010/main" val="4013511302"/>
              </p:ext>
            </p:extLst>
          </p:nvPr>
        </p:nvGraphicFramePr>
        <p:xfrm>
          <a:off x="0" y="-171450"/>
          <a:ext cx="9144000" cy="7104698"/>
        </p:xfrm>
        <a:graphic>
          <a:graphicData uri="http://schemas.openxmlformats.org/drawingml/2006/table">
            <a:tbl>
              <a:tblPr/>
              <a:tblGrid>
                <a:gridCol w="2268538"/>
                <a:gridCol w="1582737"/>
                <a:gridCol w="973138"/>
                <a:gridCol w="1090612"/>
                <a:gridCol w="1090613"/>
                <a:gridCol w="1047750"/>
                <a:gridCol w="1090612"/>
              </a:tblGrid>
              <a:tr h="490538">
                <a:tc gridSpan="7">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000" b="0" i="0" u="none" strike="noStrike" cap="none" normalizeH="0" baseline="0" dirty="0" smtClean="0">
                          <a:ln>
                            <a:noFill/>
                          </a:ln>
                          <a:solidFill>
                            <a:schemeClr val="bg1"/>
                          </a:solidFill>
                          <a:effectLst/>
                          <a:latin typeface="Arial" charset="0"/>
                          <a:cs typeface="Arial" charset="0"/>
                        </a:rPr>
                        <a:t> </a:t>
                      </a:r>
                      <a:endParaRPr kumimoji="0" lang="fr-FR" sz="2400" b="0" i="0" u="none" strike="noStrike" cap="none" normalizeH="0" baseline="0" dirty="0" smtClean="0">
                        <a:ln>
                          <a:noFill/>
                        </a:ln>
                        <a:solidFill>
                          <a:schemeClr val="bg1"/>
                        </a:solidFill>
                        <a:effectLst/>
                        <a:latin typeface="Times New Roman" pitchFamily="18" charset="0"/>
                      </a:endParaRPr>
                    </a:p>
                    <a:p>
                      <a:pPr marL="0" marR="0" lvl="0" indent="0" algn="ctr" defTabSz="914400" rtl="0" eaLnBrk="1" fontAlgn="b" latinLnBrk="0" hangingPunct="1">
                        <a:lnSpc>
                          <a:spcPct val="100000"/>
                        </a:lnSpc>
                        <a:spcBef>
                          <a:spcPct val="0"/>
                        </a:spcBef>
                        <a:spcAft>
                          <a:spcPct val="0"/>
                        </a:spcAft>
                        <a:buClrTx/>
                        <a:buSzTx/>
                        <a:buFontTx/>
                        <a:buNone/>
                        <a:tabLst/>
                      </a:pPr>
                      <a:r>
                        <a:rPr kumimoji="0" lang="fr-FR" sz="1600" b="1" i="0" u="none" strike="noStrike" cap="none" normalizeH="0" baseline="0" dirty="0" smtClean="0">
                          <a:ln>
                            <a:noFill/>
                          </a:ln>
                          <a:solidFill>
                            <a:schemeClr val="bg1"/>
                          </a:solidFill>
                          <a:effectLst/>
                          <a:latin typeface="Arial" charset="0"/>
                          <a:cs typeface="Arial" charset="0"/>
                        </a:rPr>
                        <a:t>Coût énergétique moyen en kJ.min</a:t>
                      </a:r>
                      <a:r>
                        <a:rPr kumimoji="0" lang="fr-FR" sz="1600" b="1" i="0" u="none" strike="noStrike" cap="none" normalizeH="0" baseline="30000" dirty="0" smtClean="0">
                          <a:ln>
                            <a:noFill/>
                          </a:ln>
                          <a:solidFill>
                            <a:schemeClr val="bg1"/>
                          </a:solidFill>
                          <a:effectLst/>
                          <a:latin typeface="Arial" charset="0"/>
                          <a:cs typeface="Arial" charset="0"/>
                        </a:rPr>
                        <a:t>-1</a:t>
                      </a:r>
                      <a:r>
                        <a:rPr kumimoji="0" lang="fr-FR" sz="1600" b="1" i="0" u="none" strike="noStrike" cap="none" normalizeH="0" baseline="0" dirty="0" smtClean="0">
                          <a:ln>
                            <a:noFill/>
                          </a:ln>
                          <a:solidFill>
                            <a:schemeClr val="bg1"/>
                          </a:solidFill>
                          <a:effectLst/>
                          <a:latin typeface="Arial" charset="0"/>
                          <a:cs typeface="Arial" charset="0"/>
                        </a:rPr>
                        <a:t>.kg</a:t>
                      </a:r>
                      <a:r>
                        <a:rPr kumimoji="0" lang="fr-FR" sz="1600" b="1" i="0" u="none" strike="noStrike" cap="none" normalizeH="0" baseline="30000" dirty="0" smtClean="0">
                          <a:ln>
                            <a:noFill/>
                          </a:ln>
                          <a:solidFill>
                            <a:schemeClr val="bg1"/>
                          </a:solidFill>
                          <a:effectLst/>
                          <a:latin typeface="Arial" charset="0"/>
                          <a:cs typeface="Arial" charset="0"/>
                        </a:rPr>
                        <a:t>-1</a:t>
                      </a:r>
                      <a:r>
                        <a:rPr kumimoji="0" lang="fr-FR" sz="1600" b="1" i="0" u="none" strike="noStrike" cap="none" normalizeH="0" baseline="0" dirty="0" smtClean="0">
                          <a:ln>
                            <a:noFill/>
                          </a:ln>
                          <a:solidFill>
                            <a:schemeClr val="bg1"/>
                          </a:solidFill>
                          <a:effectLst/>
                          <a:latin typeface="Arial" charset="0"/>
                          <a:cs typeface="Arial" charset="0"/>
                        </a:rPr>
                        <a:t> de différentes disciplines </a:t>
                      </a:r>
                      <a:endParaRPr kumimoji="0" lang="fr-FR" sz="1600" b="1" i="0" u="none" strike="noStrike" cap="none" normalizeH="0" baseline="0" dirty="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30321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000" b="0" i="0" u="none" strike="noStrike" cap="none" normalizeH="0" baseline="0" dirty="0" smtClean="0">
                          <a:ln>
                            <a:noFill/>
                          </a:ln>
                          <a:solidFill>
                            <a:schemeClr val="bg1"/>
                          </a:solidFill>
                          <a:effectLst/>
                          <a:latin typeface="Arial" charset="0"/>
                          <a:cs typeface="Arial" charset="0"/>
                        </a:rPr>
                        <a:t> </a:t>
                      </a:r>
                      <a:endParaRPr kumimoji="0" lang="fr-FR" sz="2400" b="0" i="0" u="none" strike="noStrike" cap="none" normalizeH="0" baseline="0" dirty="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kJ.min</a:t>
                      </a:r>
                      <a:r>
                        <a:rPr kumimoji="0" lang="fr-FR" sz="1400" b="1" i="0" u="none" strike="noStrike" cap="none" normalizeH="0" baseline="30000" smtClean="0">
                          <a:ln>
                            <a:noFill/>
                          </a:ln>
                          <a:solidFill>
                            <a:schemeClr val="bg1"/>
                          </a:solidFill>
                          <a:effectLst/>
                          <a:latin typeface="Arial" charset="0"/>
                          <a:cs typeface="Arial" charset="0"/>
                        </a:rPr>
                        <a:t>-1</a:t>
                      </a:r>
                      <a:r>
                        <a:rPr kumimoji="0" lang="fr-FR" sz="1400" b="1" i="0" u="none" strike="noStrike" cap="none" normalizeH="0" baseline="0" smtClean="0">
                          <a:ln>
                            <a:noFill/>
                          </a:ln>
                          <a:solidFill>
                            <a:schemeClr val="bg1"/>
                          </a:solidFill>
                          <a:effectLst/>
                          <a:latin typeface="Arial" charset="0"/>
                          <a:cs typeface="Arial" charset="0"/>
                        </a:rPr>
                        <a:t>.kg</a:t>
                      </a:r>
                      <a:r>
                        <a:rPr kumimoji="0" lang="fr-FR" sz="1400" b="1" i="0" u="none" strike="noStrike" cap="none" normalizeH="0" baseline="30000" smtClean="0">
                          <a:ln>
                            <a:noFill/>
                          </a:ln>
                          <a:solidFill>
                            <a:schemeClr val="bg1"/>
                          </a:solidFill>
                          <a:effectLst/>
                          <a:latin typeface="Arial" charset="0"/>
                          <a:cs typeface="Arial" charset="0"/>
                        </a:rPr>
                        <a:t>-1</a:t>
                      </a:r>
                      <a:r>
                        <a:rPr kumimoji="0" lang="fr-FR" sz="1400" b="1" i="0" u="none" strike="noStrike" cap="none" normalizeH="0" baseline="0" smtClean="0">
                          <a:ln>
                            <a:noFill/>
                          </a:ln>
                          <a:solidFill>
                            <a:schemeClr val="bg1"/>
                          </a:solidFill>
                          <a:effectLst/>
                          <a:latin typeface="Arial" charset="0"/>
                          <a:cs typeface="Arial" charset="0"/>
                        </a:rPr>
                        <a:t> </a:t>
                      </a:r>
                    </a:p>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référence adulte</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6 ans </a:t>
                      </a:r>
                    </a:p>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+ 30%</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7 ans + 20%</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8 ans + 15%</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9 ans +11%</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10 ans + 8%</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03213">
                <a:tc gridSpan="7">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600" b="1" i="0" u="none" strike="noStrike" cap="none" normalizeH="0" baseline="0" dirty="0" smtClean="0">
                          <a:ln>
                            <a:noFill/>
                          </a:ln>
                          <a:solidFill>
                            <a:srgbClr val="FFFF00"/>
                          </a:solidFill>
                          <a:effectLst/>
                          <a:latin typeface="Arial" charset="0"/>
                          <a:cs typeface="Arial" charset="0"/>
                        </a:rPr>
                        <a:t>Cyclisme</a:t>
                      </a:r>
                      <a:endParaRPr kumimoji="0" lang="fr-FR" sz="1600" b="1" i="0" u="none" strike="noStrike" cap="none" normalizeH="0" baseline="0" dirty="0" smtClean="0">
                        <a:ln>
                          <a:noFill/>
                        </a:ln>
                        <a:solidFill>
                          <a:srgbClr val="FFFF00"/>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30321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10 km/h</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0,303</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0,394</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0,364</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0,348</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0,333</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0,327</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0321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15 km/h</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0,455</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0,592</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0,546</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0,523</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0,501</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0,491</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0321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600" b="1" i="0" u="none" strike="noStrike" cap="none" normalizeH="0" baseline="0" dirty="0" smtClean="0">
                          <a:ln>
                            <a:noFill/>
                          </a:ln>
                          <a:solidFill>
                            <a:srgbClr val="FFFF00"/>
                          </a:solidFill>
                          <a:effectLst/>
                          <a:latin typeface="Arial" charset="0"/>
                          <a:cs typeface="Arial" charset="0"/>
                        </a:rPr>
                        <a:t>Danse</a:t>
                      </a:r>
                      <a:endParaRPr kumimoji="0" lang="fr-FR" sz="1600" b="1" i="0" u="none" strike="noStrike" cap="none" normalizeH="0" baseline="0" dirty="0" smtClean="0">
                        <a:ln>
                          <a:noFill/>
                        </a:ln>
                        <a:solidFill>
                          <a:srgbClr val="FFFF00"/>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0,703</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0,914</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0,844</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0,808</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0,773</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0,759</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0321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600" b="1" i="0" u="none" strike="noStrike" cap="none" normalizeH="0" baseline="0" smtClean="0">
                          <a:ln>
                            <a:noFill/>
                          </a:ln>
                          <a:solidFill>
                            <a:srgbClr val="FFFF00"/>
                          </a:solidFill>
                          <a:effectLst/>
                          <a:latin typeface="Arial" charset="0"/>
                          <a:cs typeface="Arial" charset="0"/>
                        </a:rPr>
                        <a:t>Football </a:t>
                      </a:r>
                      <a:endParaRPr kumimoji="0" lang="fr-FR" sz="1600" b="1" i="0" u="none" strike="noStrike" cap="none" normalizeH="0" baseline="0" smtClean="0">
                        <a:ln>
                          <a:noFill/>
                        </a:ln>
                        <a:solidFill>
                          <a:srgbClr val="FFFF00"/>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0,665</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0,865</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0,798</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0,765</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0,732</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0,718</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0321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600" b="1" i="0" u="none" strike="noStrike" cap="none" normalizeH="0" baseline="0" smtClean="0">
                          <a:ln>
                            <a:noFill/>
                          </a:ln>
                          <a:solidFill>
                            <a:srgbClr val="FFFF00"/>
                          </a:solidFill>
                          <a:effectLst/>
                          <a:latin typeface="Arial" charset="0"/>
                          <a:cs typeface="Arial" charset="0"/>
                        </a:rPr>
                        <a:t>Gymnastique</a:t>
                      </a:r>
                      <a:endParaRPr kumimoji="0" lang="fr-FR" sz="1600" b="1" i="0" u="none" strike="noStrike" cap="none" normalizeH="0" baseline="0" smtClean="0">
                        <a:ln>
                          <a:noFill/>
                        </a:ln>
                        <a:solidFill>
                          <a:srgbClr val="FFFF00"/>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0,276</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0,359</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0,331</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0,317</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0,304</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0,298</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0321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600" b="1" i="0" u="none" strike="noStrike" cap="none" normalizeH="0" baseline="0" dirty="0" smtClean="0">
                          <a:ln>
                            <a:noFill/>
                          </a:ln>
                          <a:solidFill>
                            <a:srgbClr val="FFFF00"/>
                          </a:solidFill>
                          <a:effectLst/>
                          <a:latin typeface="Arial" charset="0"/>
                          <a:cs typeface="Arial" charset="0"/>
                        </a:rPr>
                        <a:t>Judo</a:t>
                      </a:r>
                      <a:endParaRPr kumimoji="0" lang="fr-FR" sz="1600" b="1" i="0" u="none" strike="noStrike" cap="none" normalizeH="0" baseline="0" dirty="0" smtClean="0">
                        <a:ln>
                          <a:noFill/>
                        </a:ln>
                        <a:solidFill>
                          <a:srgbClr val="FFFF00"/>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0,816</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1,061</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0,979</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0,938</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0,898</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dirty="0" smtClean="0">
                          <a:ln>
                            <a:noFill/>
                          </a:ln>
                          <a:solidFill>
                            <a:schemeClr val="bg1"/>
                          </a:solidFill>
                          <a:effectLst/>
                          <a:latin typeface="Arial" charset="0"/>
                          <a:cs typeface="Arial" charset="0"/>
                        </a:rPr>
                        <a:t>0,881</a:t>
                      </a:r>
                      <a:endParaRPr kumimoji="0" lang="fr-FR" sz="1400" b="1" i="0" u="none" strike="noStrike" cap="none" normalizeH="0" baseline="0" dirty="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03213">
                <a:tc gridSpan="7">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600" b="1" i="0" u="none" strike="noStrike" cap="none" normalizeH="0" baseline="0" dirty="0" smtClean="0">
                          <a:ln>
                            <a:noFill/>
                          </a:ln>
                          <a:solidFill>
                            <a:srgbClr val="FFFF00"/>
                          </a:solidFill>
                          <a:effectLst/>
                          <a:latin typeface="Arial" charset="0"/>
                          <a:cs typeface="Arial" charset="0"/>
                        </a:rPr>
                        <a:t>Marche</a:t>
                      </a:r>
                      <a:endParaRPr kumimoji="0" lang="fr-FR" sz="1600" b="1" i="0" u="none" strike="noStrike" cap="none" normalizeH="0" baseline="0" dirty="0" smtClean="0">
                        <a:ln>
                          <a:noFill/>
                        </a:ln>
                        <a:solidFill>
                          <a:srgbClr val="FFFF00"/>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30321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Vitesse moyenne</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0,339</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0,441</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0,407</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0,390</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0,373</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0,366</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0321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Vitesse rapide</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0,594</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0,772</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0,713</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0,683</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0,653</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0,642</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03213">
                <a:tc gridSpan="7">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600" b="1" i="0" u="none" strike="noStrike" cap="none" normalizeH="0" baseline="0" dirty="0" smtClean="0">
                          <a:ln>
                            <a:noFill/>
                          </a:ln>
                          <a:solidFill>
                            <a:srgbClr val="FFFF00"/>
                          </a:solidFill>
                          <a:effectLst/>
                          <a:latin typeface="Arial" charset="0"/>
                          <a:cs typeface="Arial" charset="0"/>
                        </a:rPr>
                        <a:t>Natation</a:t>
                      </a:r>
                      <a:endParaRPr kumimoji="0" lang="fr-FR" sz="1600" b="1" i="0" u="none" strike="noStrike" cap="none" normalizeH="0" baseline="0" dirty="0" smtClean="0">
                        <a:ln>
                          <a:noFill/>
                        </a:ln>
                        <a:solidFill>
                          <a:srgbClr val="FFFF00"/>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30321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Brasse</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0,678</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0,881</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0,814</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0,780</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0,746</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0,732</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0321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Crawl lent</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0,536</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0,697</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0,643</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0,616</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0,590</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0,579</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0321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Crawl rapide</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0,653</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0,849</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0,784</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0,751</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0,718</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0,705</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0321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Dos</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0,707</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0,919</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0,848</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0,813</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0,778</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0,764</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0321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Papillon</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0,805</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 </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0,966</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0,926</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0,886</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0321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600" b="1" i="0" u="none" strike="noStrike" cap="none" normalizeH="0" baseline="0" dirty="0" smtClean="0">
                          <a:ln>
                            <a:noFill/>
                          </a:ln>
                          <a:solidFill>
                            <a:srgbClr val="FFFF00"/>
                          </a:solidFill>
                          <a:effectLst/>
                          <a:latin typeface="Arial" charset="0"/>
                          <a:cs typeface="Arial" charset="0"/>
                        </a:rPr>
                        <a:t>Tennis</a:t>
                      </a:r>
                      <a:endParaRPr kumimoji="0" lang="fr-FR" sz="1600" b="1" i="0" u="none" strike="noStrike" cap="none" normalizeH="0" baseline="0" dirty="0" smtClean="0">
                        <a:ln>
                          <a:noFill/>
                        </a:ln>
                        <a:solidFill>
                          <a:srgbClr val="FFFF00"/>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0,456</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0,593</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0,547</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0,524</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0,502</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0,492</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0321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600" b="1" i="0" u="none" strike="noStrike" cap="none" normalizeH="0" baseline="0" dirty="0" smtClean="0">
                          <a:ln>
                            <a:noFill/>
                          </a:ln>
                          <a:solidFill>
                            <a:srgbClr val="FFFF00"/>
                          </a:solidFill>
                          <a:effectLst/>
                          <a:latin typeface="Arial" charset="0"/>
                          <a:cs typeface="Arial" charset="0"/>
                        </a:rPr>
                        <a:t>Tennis de table</a:t>
                      </a:r>
                      <a:endParaRPr kumimoji="0" lang="fr-FR" sz="1600" b="1" i="0" u="none" strike="noStrike" cap="none" normalizeH="0" baseline="0" dirty="0" smtClean="0">
                        <a:ln>
                          <a:noFill/>
                        </a:ln>
                        <a:solidFill>
                          <a:srgbClr val="FFFF00"/>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0,285</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 </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0,342</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0,328</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0,314</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0,308</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0321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600" b="1" i="0" u="none" strike="noStrike" cap="none" normalizeH="0" baseline="0" dirty="0" smtClean="0">
                          <a:ln>
                            <a:noFill/>
                          </a:ln>
                          <a:solidFill>
                            <a:srgbClr val="FFFF00"/>
                          </a:solidFill>
                          <a:effectLst/>
                          <a:latin typeface="Arial" charset="0"/>
                          <a:cs typeface="Arial" charset="0"/>
                        </a:rPr>
                        <a:t>Volley-ball</a:t>
                      </a:r>
                      <a:endParaRPr kumimoji="0" lang="fr-FR" sz="1600" b="1" i="0" u="none" strike="noStrike" cap="none" normalizeH="0" baseline="0" dirty="0" smtClean="0">
                        <a:ln>
                          <a:noFill/>
                        </a:ln>
                        <a:solidFill>
                          <a:srgbClr val="FFFF00"/>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0,209</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 </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 </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0,240</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0,230</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dirty="0" smtClean="0">
                          <a:ln>
                            <a:noFill/>
                          </a:ln>
                          <a:solidFill>
                            <a:schemeClr val="bg1"/>
                          </a:solidFill>
                          <a:effectLst/>
                          <a:latin typeface="Arial" charset="0"/>
                          <a:cs typeface="Arial" charset="0"/>
                        </a:rPr>
                        <a:t>0,226</a:t>
                      </a:r>
                      <a:endParaRPr kumimoji="0" lang="fr-FR" sz="1400" b="1" i="0" u="none" strike="noStrike" cap="none" normalizeH="0" baseline="0" dirty="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9834789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5702" name="Group 2278"/>
          <p:cNvGraphicFramePr>
            <a:graphicFrameLocks noGrp="1"/>
          </p:cNvGraphicFramePr>
          <p:nvPr>
            <p:extLst>
              <p:ext uri="{D42A27DB-BD31-4B8C-83A1-F6EECF244321}">
                <p14:modId xmlns:p14="http://schemas.microsoft.com/office/powerpoint/2010/main" val="804565250"/>
              </p:ext>
            </p:extLst>
          </p:nvPr>
        </p:nvGraphicFramePr>
        <p:xfrm>
          <a:off x="0" y="-27384"/>
          <a:ext cx="9144000" cy="6949440"/>
        </p:xfrm>
        <a:graphic>
          <a:graphicData uri="http://schemas.openxmlformats.org/drawingml/2006/table">
            <a:tbl>
              <a:tblPr/>
              <a:tblGrid>
                <a:gridCol w="2044700"/>
                <a:gridCol w="1263650"/>
                <a:gridCol w="1041400"/>
                <a:gridCol w="893763"/>
                <a:gridCol w="892175"/>
                <a:gridCol w="890587"/>
                <a:gridCol w="890588"/>
                <a:gridCol w="1227137"/>
              </a:tblGrid>
              <a:tr h="268288">
                <a:tc gridSpan="8">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600" b="1" i="0" u="none" strike="noStrike" cap="none" normalizeH="0" baseline="0" smtClean="0">
                          <a:ln>
                            <a:noFill/>
                          </a:ln>
                          <a:solidFill>
                            <a:schemeClr val="bg1"/>
                          </a:solidFill>
                          <a:effectLst/>
                          <a:latin typeface="Arial" charset="0"/>
                          <a:cs typeface="Arial" charset="0"/>
                        </a:rPr>
                        <a:t>Coût énergétique moyen en kJ.min</a:t>
                      </a:r>
                      <a:r>
                        <a:rPr kumimoji="0" lang="fr-FR" sz="1600" b="1" i="0" u="none" strike="noStrike" cap="none" normalizeH="0" baseline="30000" smtClean="0">
                          <a:ln>
                            <a:noFill/>
                          </a:ln>
                          <a:solidFill>
                            <a:schemeClr val="bg1"/>
                          </a:solidFill>
                          <a:effectLst/>
                          <a:latin typeface="Arial" charset="0"/>
                          <a:cs typeface="Arial" charset="0"/>
                        </a:rPr>
                        <a:t>-1</a:t>
                      </a:r>
                      <a:r>
                        <a:rPr kumimoji="0" lang="fr-FR" sz="1600" b="1" i="0" u="none" strike="noStrike" cap="none" normalizeH="0" baseline="0" smtClean="0">
                          <a:ln>
                            <a:noFill/>
                          </a:ln>
                          <a:solidFill>
                            <a:schemeClr val="bg1"/>
                          </a:solidFill>
                          <a:effectLst/>
                          <a:latin typeface="Arial" charset="0"/>
                          <a:cs typeface="Arial" charset="0"/>
                        </a:rPr>
                        <a:t>.kg</a:t>
                      </a:r>
                      <a:r>
                        <a:rPr kumimoji="0" lang="fr-FR" sz="1600" b="1" i="0" u="none" strike="noStrike" cap="none" normalizeH="0" baseline="30000" smtClean="0">
                          <a:ln>
                            <a:noFill/>
                          </a:ln>
                          <a:solidFill>
                            <a:schemeClr val="bg1"/>
                          </a:solidFill>
                          <a:effectLst/>
                          <a:latin typeface="Arial" charset="0"/>
                          <a:cs typeface="Arial" charset="0"/>
                        </a:rPr>
                        <a:t>-1 </a:t>
                      </a:r>
                      <a:r>
                        <a:rPr kumimoji="0" lang="fr-FR" sz="1600" b="1" i="0" u="none" strike="noStrike" cap="none" normalizeH="0" baseline="0" smtClean="0">
                          <a:ln>
                            <a:noFill/>
                          </a:ln>
                          <a:solidFill>
                            <a:schemeClr val="bg1"/>
                          </a:solidFill>
                          <a:effectLst/>
                          <a:latin typeface="Arial" charset="0"/>
                          <a:cs typeface="Arial" charset="0"/>
                        </a:rPr>
                        <a:t>de différentes disciplines </a:t>
                      </a:r>
                      <a:endParaRPr kumimoji="0" lang="fr-FR" sz="16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2444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 </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11 ans </a:t>
                      </a:r>
                    </a:p>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+ 6 %</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12 ans</a:t>
                      </a:r>
                    </a:p>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 + 5%</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13 ans </a:t>
                      </a:r>
                    </a:p>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+ 4%</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14 ans </a:t>
                      </a:r>
                    </a:p>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+ 3%</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15 ans </a:t>
                      </a:r>
                    </a:p>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+ 2%</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16 ans </a:t>
                      </a:r>
                    </a:p>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+ 1%</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17 ans et + </a:t>
                      </a:r>
                    </a:p>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 adulte</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r>
              <a:tr h="244475">
                <a:tc gridSpan="8">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dirty="0" smtClean="0">
                          <a:ln>
                            <a:noFill/>
                          </a:ln>
                          <a:solidFill>
                            <a:srgbClr val="FFFF00"/>
                          </a:solidFill>
                          <a:effectLst/>
                          <a:latin typeface="Arial" charset="0"/>
                          <a:cs typeface="Arial" charset="0"/>
                        </a:rPr>
                        <a:t>Cyclisme</a:t>
                      </a:r>
                      <a:endParaRPr kumimoji="0" lang="fr-FR" sz="1400" b="1" i="0" u="none" strike="noStrike" cap="none" normalizeH="0" baseline="0" dirty="0" smtClean="0">
                        <a:ln>
                          <a:noFill/>
                        </a:ln>
                        <a:solidFill>
                          <a:srgbClr val="FFFF00"/>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solidFill>
                      <a:schemeClr val="tx2"/>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2444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10 km/h</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0,321</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0,318</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0,315</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0,312</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0,309</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0,306</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0,303</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r>
              <a:tr h="2444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15 km/h</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0,482</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0,478</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0,473</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0,469</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0,464</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0,460</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0,455</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r>
              <a:tr h="2444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dirty="0" smtClean="0">
                          <a:ln>
                            <a:noFill/>
                          </a:ln>
                          <a:solidFill>
                            <a:srgbClr val="FFFF00"/>
                          </a:solidFill>
                          <a:effectLst/>
                          <a:latin typeface="Arial" charset="0"/>
                          <a:cs typeface="Arial" charset="0"/>
                        </a:rPr>
                        <a:t>Danse</a:t>
                      </a:r>
                      <a:endParaRPr kumimoji="0" lang="fr-FR" sz="1400" b="1" i="0" u="none" strike="noStrike" cap="none" normalizeH="0" baseline="0" dirty="0" smtClean="0">
                        <a:ln>
                          <a:noFill/>
                        </a:ln>
                        <a:solidFill>
                          <a:srgbClr val="FFFF00"/>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0,745</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0,738</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0,731</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0,724</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0,717</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0,710</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0,703</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r>
              <a:tr h="2444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rgbClr val="FFFF00"/>
                          </a:solidFill>
                          <a:effectLst/>
                          <a:latin typeface="Arial" charset="0"/>
                          <a:cs typeface="Arial" charset="0"/>
                        </a:rPr>
                        <a:t>Football </a:t>
                      </a:r>
                      <a:endParaRPr kumimoji="0" lang="fr-FR" sz="1400" b="1" i="0" u="none" strike="noStrike" cap="none" normalizeH="0" baseline="0" smtClean="0">
                        <a:ln>
                          <a:noFill/>
                        </a:ln>
                        <a:solidFill>
                          <a:srgbClr val="FFFF00"/>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0,705</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0,698</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0,692</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0,685</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0,678</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0,672</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0,665</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r>
              <a:tr h="2444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dirty="0" smtClean="0">
                          <a:ln>
                            <a:noFill/>
                          </a:ln>
                          <a:solidFill>
                            <a:srgbClr val="FFFF00"/>
                          </a:solidFill>
                          <a:effectLst/>
                          <a:latin typeface="Arial" charset="0"/>
                          <a:cs typeface="Arial" charset="0"/>
                        </a:rPr>
                        <a:t>Golf</a:t>
                      </a:r>
                      <a:endParaRPr kumimoji="0" lang="fr-FR" sz="1400" b="1" i="0" u="none" strike="noStrike" cap="none" normalizeH="0" baseline="0" dirty="0" smtClean="0">
                        <a:ln>
                          <a:noFill/>
                        </a:ln>
                        <a:solidFill>
                          <a:srgbClr val="FFFF00"/>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0,377</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0,374</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0,370</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0,367</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0,363</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0,360</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0,356</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r>
              <a:tr h="2444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dirty="0" smtClean="0">
                          <a:ln>
                            <a:noFill/>
                          </a:ln>
                          <a:solidFill>
                            <a:srgbClr val="FFFF00"/>
                          </a:solidFill>
                          <a:effectLst/>
                          <a:latin typeface="Arial" charset="0"/>
                          <a:cs typeface="Arial" charset="0"/>
                        </a:rPr>
                        <a:t>Gymnastique</a:t>
                      </a:r>
                      <a:endParaRPr kumimoji="0" lang="fr-FR" sz="1400" b="1" i="0" u="none" strike="noStrike" cap="none" normalizeH="0" baseline="0" dirty="0" smtClean="0">
                        <a:ln>
                          <a:noFill/>
                        </a:ln>
                        <a:solidFill>
                          <a:srgbClr val="FFFF00"/>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0,293</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0,290</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0,287</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0,284</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0,282</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0,279</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0,276</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r>
              <a:tr h="2444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dirty="0" smtClean="0">
                          <a:ln>
                            <a:noFill/>
                          </a:ln>
                          <a:solidFill>
                            <a:srgbClr val="FFFF00"/>
                          </a:solidFill>
                          <a:effectLst/>
                          <a:latin typeface="Arial" charset="0"/>
                          <a:cs typeface="Arial" charset="0"/>
                        </a:rPr>
                        <a:t>Judo</a:t>
                      </a:r>
                      <a:endParaRPr kumimoji="0" lang="fr-FR" sz="1400" b="1" i="0" u="none" strike="noStrike" cap="none" normalizeH="0" baseline="0" dirty="0" smtClean="0">
                        <a:ln>
                          <a:noFill/>
                        </a:ln>
                        <a:solidFill>
                          <a:srgbClr val="FFFF00"/>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0,865</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0,857</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0,849</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0,840</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0,832</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0,824</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0,816</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r>
              <a:tr h="244475">
                <a:tc gridSpan="8">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dirty="0" smtClean="0">
                          <a:ln>
                            <a:noFill/>
                          </a:ln>
                          <a:solidFill>
                            <a:srgbClr val="FFFF00"/>
                          </a:solidFill>
                          <a:effectLst/>
                          <a:latin typeface="Arial" charset="0"/>
                          <a:cs typeface="Arial" charset="0"/>
                        </a:rPr>
                        <a:t>Marche</a:t>
                      </a:r>
                      <a:endParaRPr kumimoji="0" lang="fr-FR" sz="1400" b="1" i="0" u="none" strike="noStrike" cap="none" normalizeH="0" baseline="0" dirty="0" smtClean="0">
                        <a:ln>
                          <a:noFill/>
                        </a:ln>
                        <a:solidFill>
                          <a:srgbClr val="FFFF00"/>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solidFill>
                      <a:schemeClr val="tx2"/>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2444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Vitesse moyenne</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0,359</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0,356</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0,353</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0,349</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0,346</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0,342</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0,339</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r>
              <a:tr h="2444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Vitesse rapide</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0,630</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0,624</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0,618</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0,612</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0,606</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0,600</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0,594</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r>
              <a:tr h="244475">
                <a:tc gridSpan="8">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dirty="0" smtClean="0">
                          <a:ln>
                            <a:noFill/>
                          </a:ln>
                          <a:solidFill>
                            <a:srgbClr val="FFFF00"/>
                          </a:solidFill>
                          <a:effectLst/>
                          <a:latin typeface="Arial" charset="0"/>
                          <a:cs typeface="Arial" charset="0"/>
                        </a:rPr>
                        <a:t>Natation</a:t>
                      </a:r>
                      <a:endParaRPr kumimoji="0" lang="fr-FR" sz="1400" b="1" i="0" u="none" strike="noStrike" cap="none" normalizeH="0" baseline="0" dirty="0" smtClean="0">
                        <a:ln>
                          <a:noFill/>
                        </a:ln>
                        <a:solidFill>
                          <a:srgbClr val="FFFF00"/>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solidFill>
                      <a:schemeClr val="tx2"/>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2444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Brasse</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0,719</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0,712</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0,705</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0,698</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0,692</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0,685</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0,678</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r>
              <a:tr h="2444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Crawl lent</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0,568</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0,563</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0,557</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0,552</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0,547</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0,541</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0,536</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r>
              <a:tr h="2444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Crawl rapide</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0,692</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0,686</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0,679</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0,673</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0,666</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0,660</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0,653</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r>
              <a:tr h="2444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Dos</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0,749</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0,742</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0,735</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0,728</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0,721</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0,714</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0,707</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r>
              <a:tr h="2444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Papillon</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0,853</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0,845</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0,837</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0,829</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0,821</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0,813</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0,805</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r>
              <a:tr h="2444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dirty="0" smtClean="0">
                          <a:ln>
                            <a:noFill/>
                          </a:ln>
                          <a:solidFill>
                            <a:srgbClr val="FFFF00"/>
                          </a:solidFill>
                          <a:effectLst/>
                          <a:latin typeface="Arial" charset="0"/>
                          <a:cs typeface="Arial" charset="0"/>
                        </a:rPr>
                        <a:t>Tennis</a:t>
                      </a:r>
                      <a:endParaRPr kumimoji="0" lang="fr-FR" sz="1400" b="1" i="0" u="none" strike="noStrike" cap="none" normalizeH="0" baseline="0" dirty="0" smtClean="0">
                        <a:ln>
                          <a:noFill/>
                        </a:ln>
                        <a:solidFill>
                          <a:srgbClr val="FFFF00"/>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0,483</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0,479</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0,474</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0,470</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0,465</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0,461</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0,456</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r>
              <a:tr h="2444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dirty="0" smtClean="0">
                          <a:ln>
                            <a:noFill/>
                          </a:ln>
                          <a:solidFill>
                            <a:srgbClr val="FFFF00"/>
                          </a:solidFill>
                          <a:effectLst/>
                          <a:latin typeface="Arial" charset="0"/>
                          <a:cs typeface="Arial" charset="0"/>
                        </a:rPr>
                        <a:t>Tennis de table</a:t>
                      </a:r>
                      <a:endParaRPr kumimoji="0" lang="fr-FR" sz="1400" b="1" i="0" u="none" strike="noStrike" cap="none" normalizeH="0" baseline="0" dirty="0" smtClean="0">
                        <a:ln>
                          <a:noFill/>
                        </a:ln>
                        <a:solidFill>
                          <a:srgbClr val="FFFF00"/>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0,302</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0,299</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0,296</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0,294</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0,291</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0,288</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0,285</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a:noFill/>
                    </a:lnTlToBr>
                    <a:lnBlToTr>
                      <a:noFill/>
                    </a:lnBlToTr>
                    <a:noFill/>
                  </a:tcPr>
                </a:tc>
              </a:tr>
              <a:tr h="2444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dirty="0" smtClean="0">
                          <a:ln>
                            <a:noFill/>
                          </a:ln>
                          <a:solidFill>
                            <a:srgbClr val="FFFF00"/>
                          </a:solidFill>
                          <a:effectLst/>
                          <a:latin typeface="Arial" charset="0"/>
                          <a:cs typeface="Arial" charset="0"/>
                        </a:rPr>
                        <a:t>Volley-ball</a:t>
                      </a:r>
                      <a:endParaRPr kumimoji="0" lang="fr-FR" sz="1400" b="1" i="0" u="none" strike="noStrike" cap="none" normalizeH="0" baseline="0" dirty="0" smtClean="0">
                        <a:ln>
                          <a:noFill/>
                        </a:ln>
                        <a:solidFill>
                          <a:srgbClr val="FFFF00"/>
                        </a:solidFill>
                        <a:effectLst/>
                        <a:latin typeface="Times New Roman" pitchFamily="18"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0,222</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0,219</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0,217</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0,215</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0,213</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cs typeface="Arial" charset="0"/>
                        </a:rPr>
                        <a:t>0,211</a:t>
                      </a:r>
                      <a:endParaRPr kumimoji="0" lang="fr-FR" sz="1400" b="1" i="0" u="none" strike="noStrike" cap="none" normalizeH="0" baseline="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400" b="1" i="0" u="none" strike="noStrike" cap="none" normalizeH="0" baseline="0" dirty="0" smtClean="0">
                          <a:ln>
                            <a:noFill/>
                          </a:ln>
                          <a:solidFill>
                            <a:schemeClr val="bg1"/>
                          </a:solidFill>
                          <a:effectLst/>
                          <a:latin typeface="Arial" charset="0"/>
                          <a:cs typeface="Arial" charset="0"/>
                        </a:rPr>
                        <a:t>0,209</a:t>
                      </a:r>
                      <a:endParaRPr kumimoji="0" lang="fr-FR" sz="1400" b="1" i="0" u="none" strike="noStrike" cap="none" normalizeH="0" baseline="0" dirty="0" smtClean="0">
                        <a:ln>
                          <a:noFill/>
                        </a:ln>
                        <a:solidFill>
                          <a:schemeClr val="bg1"/>
                        </a:solidFill>
                        <a:effectLst/>
                        <a:latin typeface="Times New Roman" pitchFamily="18" charset="0"/>
                      </a:endParaRPr>
                    </a:p>
                  </a:txBody>
                  <a:tcPr anchor="b" horzOverflow="overflow">
                    <a:lnL w="12700" cap="flat" cmpd="sng" algn="ctr">
                      <a:solidFill>
                        <a:schemeClr val="bg1"/>
                      </a:solidFill>
                      <a:prstDash val="sysDash"/>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1299564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8581" name="Group 1301"/>
          <p:cNvGraphicFramePr>
            <a:graphicFrameLocks noGrp="1"/>
          </p:cNvGraphicFramePr>
          <p:nvPr>
            <p:extLst>
              <p:ext uri="{D42A27DB-BD31-4B8C-83A1-F6EECF244321}">
                <p14:modId xmlns:p14="http://schemas.microsoft.com/office/powerpoint/2010/main" val="1267283545"/>
              </p:ext>
            </p:extLst>
          </p:nvPr>
        </p:nvGraphicFramePr>
        <p:xfrm>
          <a:off x="1588" y="-242888"/>
          <a:ext cx="9142412" cy="7193280"/>
        </p:xfrm>
        <a:graphic>
          <a:graphicData uri="http://schemas.openxmlformats.org/drawingml/2006/table">
            <a:tbl>
              <a:tblPr/>
              <a:tblGrid>
                <a:gridCol w="1370012"/>
                <a:gridCol w="1695450"/>
                <a:gridCol w="806450"/>
                <a:gridCol w="806450"/>
                <a:gridCol w="806450"/>
                <a:gridCol w="806450"/>
                <a:gridCol w="808038"/>
                <a:gridCol w="804862"/>
                <a:gridCol w="1238250"/>
              </a:tblGrid>
              <a:tr h="575544">
                <a:tc gridSpan="9">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600" b="1" i="0" u="none" strike="noStrike" cap="none" normalizeH="0" baseline="0" dirty="0" smtClean="0">
                          <a:ln>
                            <a:noFill/>
                          </a:ln>
                          <a:solidFill>
                            <a:schemeClr val="bg1"/>
                          </a:solidFill>
                          <a:effectLst/>
                          <a:latin typeface="Arial" charset="0"/>
                          <a:ea typeface="Times New Roman" pitchFamily="18" charset="0"/>
                          <a:cs typeface="Arial" charset="0"/>
                        </a:rPr>
                        <a:t> </a:t>
                      </a:r>
                      <a:endParaRPr kumimoji="0" lang="fr-FR" sz="1600" b="1" i="0" u="none" strike="noStrike" cap="none" normalizeH="0" baseline="0" dirty="0" smtClean="0">
                        <a:ln>
                          <a:noFill/>
                        </a:ln>
                        <a:solidFill>
                          <a:schemeClr val="bg1"/>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sz="1600" b="1" i="0" u="none" strike="noStrike" cap="none" normalizeH="0" baseline="0" dirty="0" smtClean="0">
                          <a:ln>
                            <a:noFill/>
                          </a:ln>
                          <a:solidFill>
                            <a:schemeClr val="bg1"/>
                          </a:solidFill>
                          <a:effectLst/>
                          <a:latin typeface="Arial" charset="0"/>
                          <a:ea typeface="Times New Roman" pitchFamily="18" charset="0"/>
                          <a:cs typeface="Arial" charset="0"/>
                        </a:rPr>
                        <a:t>Coût énergétique moyen en kJ.min</a:t>
                      </a:r>
                      <a:r>
                        <a:rPr kumimoji="0" lang="fr-FR" sz="1600" b="1" i="0" u="none" strike="noStrike" cap="none" normalizeH="0" baseline="30000" dirty="0" smtClean="0">
                          <a:ln>
                            <a:noFill/>
                          </a:ln>
                          <a:solidFill>
                            <a:schemeClr val="bg1"/>
                          </a:solidFill>
                          <a:effectLst/>
                          <a:latin typeface="Arial" charset="0"/>
                          <a:ea typeface="Times New Roman" pitchFamily="18" charset="0"/>
                          <a:cs typeface="Arial" charset="0"/>
                        </a:rPr>
                        <a:t>-1</a:t>
                      </a:r>
                      <a:r>
                        <a:rPr kumimoji="0" lang="fr-FR" sz="1600" b="1" i="0" u="none" strike="noStrike" cap="none" normalizeH="0" baseline="0" dirty="0" smtClean="0">
                          <a:ln>
                            <a:noFill/>
                          </a:ln>
                          <a:solidFill>
                            <a:schemeClr val="bg1"/>
                          </a:solidFill>
                          <a:effectLst/>
                          <a:latin typeface="Arial" charset="0"/>
                          <a:ea typeface="Times New Roman" pitchFamily="18" charset="0"/>
                          <a:cs typeface="Arial" charset="0"/>
                        </a:rPr>
                        <a:t>.kg</a:t>
                      </a:r>
                      <a:r>
                        <a:rPr kumimoji="0" lang="fr-FR" sz="1600" b="1" i="0" u="none" strike="noStrike" cap="none" normalizeH="0" baseline="30000" dirty="0" smtClean="0">
                          <a:ln>
                            <a:noFill/>
                          </a:ln>
                          <a:solidFill>
                            <a:schemeClr val="bg1"/>
                          </a:solidFill>
                          <a:effectLst/>
                          <a:latin typeface="Arial" charset="0"/>
                          <a:ea typeface="Times New Roman" pitchFamily="18" charset="0"/>
                          <a:cs typeface="Arial" charset="0"/>
                        </a:rPr>
                        <a:t>-1 </a:t>
                      </a:r>
                      <a:r>
                        <a:rPr kumimoji="0" lang="fr-FR" sz="1600" b="1" i="0" u="none" strike="noStrike" cap="none" normalizeH="0" baseline="0" dirty="0" smtClean="0">
                          <a:ln>
                            <a:noFill/>
                          </a:ln>
                          <a:solidFill>
                            <a:schemeClr val="bg1"/>
                          </a:solidFill>
                          <a:effectLst/>
                          <a:latin typeface="Arial" charset="0"/>
                          <a:ea typeface="Times New Roman" pitchFamily="18" charset="0"/>
                          <a:cs typeface="Arial" charset="0"/>
                        </a:rPr>
                        <a:t>de différentes disciplines </a:t>
                      </a:r>
                      <a:endParaRPr kumimoji="0" lang="fr-FR" sz="1600" b="1" i="0" u="none" strike="noStrike" cap="none" normalizeH="0" baseline="0" dirty="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4810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1" i="0" u="none" strike="noStrike" cap="none" normalizeH="0" baseline="0" dirty="0" smtClean="0">
                          <a:ln>
                            <a:noFill/>
                          </a:ln>
                          <a:solidFill>
                            <a:schemeClr val="bg1"/>
                          </a:solidFill>
                          <a:effectLst/>
                          <a:latin typeface="Arial" charset="0"/>
                          <a:ea typeface="Times New Roman" pitchFamily="18" charset="0"/>
                          <a:cs typeface="Arial" charset="0"/>
                        </a:rPr>
                        <a:t> </a:t>
                      </a:r>
                      <a:endParaRPr kumimoji="0" lang="fr-FR" sz="1600" b="1" i="0" u="none" strike="noStrike" cap="none" normalizeH="0" baseline="0" dirty="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kJ.min</a:t>
                      </a:r>
                      <a:r>
                        <a:rPr kumimoji="0" lang="fr-FR" sz="1400" b="1" i="0" u="none" strike="noStrike" cap="none" normalizeH="0" baseline="30000" smtClean="0">
                          <a:ln>
                            <a:noFill/>
                          </a:ln>
                          <a:solidFill>
                            <a:schemeClr val="bg1"/>
                          </a:solidFill>
                          <a:effectLst/>
                          <a:latin typeface="Arial" charset="0"/>
                          <a:ea typeface="Times New Roman" pitchFamily="18" charset="0"/>
                          <a:cs typeface="Arial" charset="0"/>
                        </a:rPr>
                        <a:t>-1</a:t>
                      </a: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.kg</a:t>
                      </a:r>
                      <a:r>
                        <a:rPr kumimoji="0" lang="fr-FR" sz="1400" b="1" i="0" u="none" strike="noStrike" cap="none" normalizeH="0" baseline="30000" smtClean="0">
                          <a:ln>
                            <a:noFill/>
                          </a:ln>
                          <a:solidFill>
                            <a:schemeClr val="bg1"/>
                          </a:solidFill>
                          <a:effectLst/>
                          <a:latin typeface="Arial" charset="0"/>
                          <a:ea typeface="Times New Roman" pitchFamily="18" charset="0"/>
                          <a:cs typeface="Arial" charset="0"/>
                        </a:rPr>
                        <a:t>-1</a:t>
                      </a: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 </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référence adulte</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11 ans </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+ 6 %</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12 ans </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+ 5%</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13 ans </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+ 4%</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14 ans </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+ 3%</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15 ans </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+ 2%</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16 ans </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+ 1%</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17 ans et +  </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 adulte</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2714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rgbClr val="FFFF00"/>
                          </a:solidFill>
                          <a:effectLst/>
                          <a:latin typeface="Arial" charset="0"/>
                          <a:ea typeface="Times New Roman" pitchFamily="18" charset="0"/>
                          <a:cs typeface="Arial" charset="0"/>
                        </a:rPr>
                        <a:t>Badminton</a:t>
                      </a:r>
                      <a:endParaRPr kumimoji="0" lang="fr-FR" sz="1400" b="1" i="0" u="none" strike="noStrike" cap="none" normalizeH="0" baseline="0" smtClean="0">
                        <a:ln>
                          <a:noFill/>
                        </a:ln>
                        <a:solidFill>
                          <a:srgbClr val="FFFF00"/>
                        </a:solidFill>
                        <a:effectLst/>
                        <a:latin typeface="Times New Roman" pitchFamily="18" charset="0"/>
                        <a:ea typeface="Times New Roman" pitchFamily="18" charset="0"/>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0,406</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0,430</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0,426</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0,422</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0,418</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0,414</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0,410</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0,406</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2428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dirty="0" smtClean="0">
                          <a:ln>
                            <a:noFill/>
                          </a:ln>
                          <a:solidFill>
                            <a:srgbClr val="FFFF00"/>
                          </a:solidFill>
                          <a:effectLst/>
                          <a:latin typeface="Arial" charset="0"/>
                          <a:ea typeface="Times New Roman" pitchFamily="18" charset="0"/>
                          <a:cs typeface="Arial" charset="0"/>
                        </a:rPr>
                        <a:t>Basket</a:t>
                      </a:r>
                      <a:endParaRPr kumimoji="0" lang="fr-FR" sz="1400" b="1" i="0" u="none" strike="noStrike" cap="none" normalizeH="0" baseline="0" dirty="0" smtClean="0">
                        <a:ln>
                          <a:noFill/>
                        </a:ln>
                        <a:solidFill>
                          <a:srgbClr val="FFFF00"/>
                        </a:solidFill>
                        <a:effectLst/>
                        <a:latin typeface="Times New Roman" pitchFamily="18" charset="0"/>
                        <a:ea typeface="Times New Roman" pitchFamily="18" charset="0"/>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0,578</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0,613</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0,607</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0,601</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0,595</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0,590</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0,584</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0,578</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271463">
                <a:tc gridSpan="9">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dirty="0" smtClean="0">
                          <a:ln>
                            <a:noFill/>
                          </a:ln>
                          <a:solidFill>
                            <a:schemeClr val="tx1">
                              <a:lumMod val="95000"/>
                              <a:lumOff val="5000"/>
                            </a:schemeClr>
                          </a:solidFill>
                          <a:effectLst/>
                          <a:latin typeface="Arial" charset="0"/>
                          <a:ea typeface="Times New Roman" pitchFamily="18" charset="0"/>
                          <a:cs typeface="Arial" charset="0"/>
                        </a:rPr>
                        <a:t>Course d'endurance </a:t>
                      </a:r>
                      <a:endParaRPr kumimoji="0" lang="fr-FR" sz="1400" b="1" i="0" u="none" strike="noStrike" cap="none" normalizeH="0" baseline="0" dirty="0" smtClean="0">
                        <a:ln>
                          <a:noFill/>
                        </a:ln>
                        <a:solidFill>
                          <a:schemeClr val="tx1">
                            <a:lumMod val="95000"/>
                            <a:lumOff val="5000"/>
                          </a:schemeClr>
                        </a:solidFill>
                        <a:effectLst/>
                        <a:latin typeface="Times New Roman" pitchFamily="18" charset="0"/>
                        <a:ea typeface="Times New Roman" pitchFamily="18" charset="0"/>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FFFF"/>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2714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8 km/h</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0,544</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0,577</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0,571</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0,566</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0,560</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0,555</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0,549</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0,544</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2714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9 km/h</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0,612</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0,649</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0,643</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0,636</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0,630</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0,624</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0,618</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0,612</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2714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10 km/h</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0,718</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0,761</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0,754</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0,747</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0,740</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0,732</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0,725</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0,718</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2714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11 km/h</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0,79</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0,837</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0,830</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0,822</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0,814</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0,806</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0,798</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0,790</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2714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12 km/h</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0,86</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0,912</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0,903</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0,894</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0,886</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0,877</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0,869</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0,860</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2714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13 km/h</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0,931</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0,987</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0,978</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0,968</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0,959</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0,950</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0,940</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0,931</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271463">
                <a:tc gridSpan="9">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dirty="0" smtClean="0">
                          <a:ln>
                            <a:noFill/>
                          </a:ln>
                          <a:solidFill>
                            <a:schemeClr val="tx1">
                              <a:lumMod val="95000"/>
                              <a:lumOff val="5000"/>
                            </a:schemeClr>
                          </a:solidFill>
                          <a:effectLst/>
                          <a:latin typeface="Arial" charset="0"/>
                          <a:ea typeface="Times New Roman" pitchFamily="18" charset="0"/>
                          <a:cs typeface="Arial" charset="0"/>
                        </a:rPr>
                        <a:t>Course rapide  </a:t>
                      </a:r>
                      <a:endParaRPr kumimoji="0" lang="fr-FR" sz="1400" b="1" i="0" u="none" strike="noStrike" cap="none" normalizeH="0" baseline="0" dirty="0" smtClean="0">
                        <a:ln>
                          <a:noFill/>
                        </a:ln>
                        <a:solidFill>
                          <a:schemeClr val="tx1">
                            <a:lumMod val="95000"/>
                            <a:lumOff val="5000"/>
                          </a:schemeClr>
                        </a:solidFill>
                        <a:effectLst/>
                        <a:latin typeface="Times New Roman" pitchFamily="18" charset="0"/>
                        <a:ea typeface="Times New Roman" pitchFamily="18" charset="0"/>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FFFF"/>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2714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14 km/h</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1,005</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1,065</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1,055</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1,045</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1,035</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1,025</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1,015</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1,005</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2714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15 km/h</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1,075</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1,140</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1,129</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1,118</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1,107</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1,097</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1,086</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1,075</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2698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16 km/h</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1,152</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1,221</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1,210</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1,198</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1,187</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1,175</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1,164</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1,152</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2714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17 km/h</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1,225</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1,299</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1,286</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1,274</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1,262</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1,250</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1,237</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1,225</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271463">
                <a:tc gridSpan="9">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dirty="0" smtClean="0">
                          <a:ln>
                            <a:noFill/>
                          </a:ln>
                          <a:solidFill>
                            <a:schemeClr val="tx1">
                              <a:lumMod val="95000"/>
                              <a:lumOff val="5000"/>
                            </a:schemeClr>
                          </a:solidFill>
                          <a:effectLst/>
                          <a:latin typeface="Arial" charset="0"/>
                          <a:ea typeface="Times New Roman" pitchFamily="18" charset="0"/>
                          <a:cs typeface="Arial" charset="0"/>
                        </a:rPr>
                        <a:t>Course sprint </a:t>
                      </a:r>
                      <a:endParaRPr kumimoji="0" lang="fr-FR" sz="1400" b="1" i="0" u="none" strike="noStrike" cap="none" normalizeH="0" baseline="0" dirty="0" smtClean="0">
                        <a:ln>
                          <a:noFill/>
                        </a:ln>
                        <a:solidFill>
                          <a:schemeClr val="tx1">
                            <a:lumMod val="95000"/>
                            <a:lumOff val="5000"/>
                          </a:schemeClr>
                        </a:solidFill>
                        <a:effectLst/>
                        <a:latin typeface="Times New Roman" pitchFamily="18" charset="0"/>
                        <a:ea typeface="Times New Roman" pitchFamily="18" charset="0"/>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FFFF"/>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2714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18 km/h</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1,304</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1,382</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1,369</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1,356</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1,343</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1,330</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1,317</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1,304</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2714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19 km/h</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1,382</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1,465</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1,451</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1,437</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1,423</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1,410</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1,396</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1,382</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2714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20 km/h</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1,451</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1,538</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1,524</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1,509</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1,495</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1,480</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1,466</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1,451</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2714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21 km/h</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1,545</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1,638</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1,622</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1,607</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1,591</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1,576</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1,560</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1,545</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2714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22 km/h</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1,616</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1,713</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1,697</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1,681</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1,664</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1,648</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chemeClr val="bg1"/>
                          </a:solidFill>
                          <a:effectLst/>
                          <a:latin typeface="Arial" charset="0"/>
                          <a:ea typeface="Times New Roman" pitchFamily="18" charset="0"/>
                          <a:cs typeface="Arial" charset="0"/>
                        </a:rPr>
                        <a:t>1,632</a:t>
                      </a:r>
                      <a:endParaRPr kumimoji="0" lang="fr-FR" sz="1400" b="1"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dirty="0" smtClean="0">
                          <a:ln>
                            <a:noFill/>
                          </a:ln>
                          <a:solidFill>
                            <a:schemeClr val="bg1"/>
                          </a:solidFill>
                          <a:effectLst/>
                          <a:latin typeface="Arial" charset="0"/>
                          <a:ea typeface="Times New Roman" pitchFamily="18" charset="0"/>
                          <a:cs typeface="Arial" charset="0"/>
                        </a:rPr>
                        <a:t>1,616</a:t>
                      </a:r>
                      <a:endParaRPr kumimoji="0" lang="fr-FR" sz="1400" b="1" i="0" u="none" strike="noStrike" cap="none" normalizeH="0" baseline="0" dirty="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bl>
          </a:graphicData>
        </a:graphic>
      </p:graphicFrame>
      <p:sp>
        <p:nvSpPr>
          <p:cNvPr id="2" name="Ellipse 1"/>
          <p:cNvSpPr/>
          <p:nvPr/>
        </p:nvSpPr>
        <p:spPr>
          <a:xfrm>
            <a:off x="3779912" y="12129"/>
            <a:ext cx="1944216" cy="36004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Tree>
    <p:extLst>
      <p:ext uri="{BB962C8B-B14F-4D97-AF65-F5344CB8AC3E}">
        <p14:creationId xmlns:p14="http://schemas.microsoft.com/office/powerpoint/2010/main" val="12141340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267744" y="241484"/>
            <a:ext cx="4896277" cy="523220"/>
          </a:xfrm>
          <a:prstGeom prst="rect">
            <a:avLst/>
          </a:prstGeom>
          <a:noFill/>
          <a:ln>
            <a:solidFill>
              <a:srgbClr val="FFFF00"/>
            </a:solidFill>
          </a:ln>
        </p:spPr>
        <p:txBody>
          <a:bodyPr wrap="none" rtlCol="0">
            <a:spAutoFit/>
          </a:bodyPr>
          <a:lstStyle/>
          <a:p>
            <a:r>
              <a:rPr lang="fr-FR" sz="2800" b="1" dirty="0" smtClean="0">
                <a:solidFill>
                  <a:srgbClr val="FFFF00"/>
                </a:solidFill>
                <a:effectLst>
                  <a:outerShdw blurRad="38100" dist="38100" dir="2700000" algn="tl">
                    <a:srgbClr val="000000">
                      <a:alpha val="43137"/>
                    </a:srgbClr>
                  </a:outerShdw>
                </a:effectLst>
              </a:rPr>
              <a:t>L’EAU DOUBLEMENT MARQUEE</a:t>
            </a:r>
            <a:endParaRPr lang="fr-FR" sz="2800" b="1" dirty="0">
              <a:solidFill>
                <a:srgbClr val="FFFF00"/>
              </a:solidFill>
              <a:effectLst>
                <a:outerShdw blurRad="38100" dist="38100" dir="2700000" algn="tl">
                  <a:srgbClr val="000000">
                    <a:alpha val="43137"/>
                  </a:srgbClr>
                </a:outerShdw>
              </a:effectLst>
            </a:endParaRPr>
          </a:p>
        </p:txBody>
      </p:sp>
      <p:sp>
        <p:nvSpPr>
          <p:cNvPr id="3" name="ZoneTexte 2"/>
          <p:cNvSpPr txBox="1"/>
          <p:nvPr/>
        </p:nvSpPr>
        <p:spPr>
          <a:xfrm>
            <a:off x="179512" y="1052736"/>
            <a:ext cx="3600400" cy="3170099"/>
          </a:xfrm>
          <a:prstGeom prst="rect">
            <a:avLst/>
          </a:prstGeom>
          <a:noFill/>
          <a:ln>
            <a:solidFill>
              <a:schemeClr val="bg1"/>
            </a:solidFill>
          </a:ln>
        </p:spPr>
        <p:txBody>
          <a:bodyPr wrap="square" rtlCol="0">
            <a:spAutoFit/>
          </a:bodyPr>
          <a:lstStyle/>
          <a:p>
            <a:pPr algn="ctr"/>
            <a:r>
              <a:rPr lang="fr-FR" sz="2000" b="1" dirty="0" smtClean="0">
                <a:solidFill>
                  <a:srgbClr val="FFFF00"/>
                </a:solidFill>
              </a:rPr>
              <a:t>1- INGESTION :</a:t>
            </a:r>
          </a:p>
          <a:p>
            <a:r>
              <a:rPr lang="fr-FR" sz="2000" dirty="0" smtClean="0">
                <a:solidFill>
                  <a:schemeClr val="bg1"/>
                </a:solidFill>
              </a:rPr>
              <a:t>eau + concentration connue de :</a:t>
            </a:r>
          </a:p>
          <a:p>
            <a:endParaRPr lang="fr-FR" sz="2000" dirty="0" smtClean="0">
              <a:solidFill>
                <a:schemeClr val="bg1"/>
              </a:solidFill>
            </a:endParaRPr>
          </a:p>
          <a:p>
            <a:pPr marL="285750" indent="-285750">
              <a:buFontTx/>
              <a:buChar char="-"/>
            </a:pPr>
            <a:r>
              <a:rPr lang="fr-FR" sz="2000" dirty="0" smtClean="0">
                <a:solidFill>
                  <a:schemeClr val="bg1"/>
                </a:solidFill>
              </a:rPr>
              <a:t>Isotope d’hydrogène (deutérium)</a:t>
            </a:r>
          </a:p>
          <a:p>
            <a:r>
              <a:rPr lang="fr-FR" sz="2000" dirty="0" smtClean="0">
                <a:solidFill>
                  <a:schemeClr val="bg1"/>
                </a:solidFill>
              </a:rPr>
              <a:t> </a:t>
            </a:r>
          </a:p>
          <a:p>
            <a:pPr marL="285750" indent="-285750">
              <a:buFontTx/>
              <a:buChar char="-"/>
            </a:pPr>
            <a:r>
              <a:rPr lang="fr-FR" sz="2000" dirty="0">
                <a:solidFill>
                  <a:schemeClr val="bg1"/>
                </a:solidFill>
              </a:rPr>
              <a:t>e</a:t>
            </a:r>
            <a:r>
              <a:rPr lang="fr-FR" sz="2000" dirty="0" smtClean="0">
                <a:solidFill>
                  <a:schemeClr val="bg1"/>
                </a:solidFill>
              </a:rPr>
              <a:t>t d’oxygène (oxygène-18)</a:t>
            </a:r>
          </a:p>
          <a:p>
            <a:pPr marL="285750" indent="-285750">
              <a:buFontTx/>
              <a:buChar char="-"/>
            </a:pPr>
            <a:endParaRPr lang="fr-FR" sz="2000" dirty="0">
              <a:solidFill>
                <a:schemeClr val="bg1"/>
              </a:solidFill>
            </a:endParaRPr>
          </a:p>
          <a:p>
            <a:r>
              <a:rPr lang="fr-FR" sz="2000" dirty="0" smtClean="0">
                <a:solidFill>
                  <a:schemeClr val="bg1"/>
                </a:solidFill>
              </a:rPr>
              <a:t>Concentration en fonction de la masse corporelle</a:t>
            </a:r>
            <a:endParaRPr lang="fr-FR" sz="2000" dirty="0">
              <a:solidFill>
                <a:schemeClr val="bg1"/>
              </a:solidFill>
            </a:endParaRPr>
          </a:p>
        </p:txBody>
      </p:sp>
      <p:sp>
        <p:nvSpPr>
          <p:cNvPr id="4" name="Flèche droite 3"/>
          <p:cNvSpPr/>
          <p:nvPr/>
        </p:nvSpPr>
        <p:spPr>
          <a:xfrm>
            <a:off x="3851920" y="2450157"/>
            <a:ext cx="1916960" cy="232894"/>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3851920" y="1471689"/>
            <a:ext cx="1847429" cy="923330"/>
          </a:xfrm>
          <a:prstGeom prst="rect">
            <a:avLst/>
          </a:prstGeom>
          <a:noFill/>
        </p:spPr>
        <p:txBody>
          <a:bodyPr wrap="none" rtlCol="0">
            <a:spAutoFit/>
          </a:bodyPr>
          <a:lstStyle/>
          <a:p>
            <a:pPr algn="ctr"/>
            <a:r>
              <a:rPr lang="fr-FR" dirty="0" smtClean="0">
                <a:solidFill>
                  <a:schemeClr val="bg1"/>
                </a:solidFill>
              </a:rPr>
              <a:t>Les isotopes se</a:t>
            </a:r>
          </a:p>
          <a:p>
            <a:pPr algn="ctr"/>
            <a:r>
              <a:rPr lang="fr-FR" dirty="0" smtClean="0">
                <a:solidFill>
                  <a:schemeClr val="bg1"/>
                </a:solidFill>
              </a:rPr>
              <a:t>mélangent à l’eau</a:t>
            </a:r>
          </a:p>
          <a:p>
            <a:pPr algn="ctr"/>
            <a:r>
              <a:rPr lang="fr-FR" dirty="0" smtClean="0">
                <a:solidFill>
                  <a:schemeClr val="bg1"/>
                </a:solidFill>
              </a:rPr>
              <a:t>corporelle</a:t>
            </a:r>
            <a:endParaRPr lang="fr-FR" dirty="0">
              <a:solidFill>
                <a:schemeClr val="bg1"/>
              </a:solidFill>
            </a:endParaRPr>
          </a:p>
        </p:txBody>
      </p:sp>
      <p:sp>
        <p:nvSpPr>
          <p:cNvPr id="6" name="ZoneTexte 5"/>
          <p:cNvSpPr txBox="1"/>
          <p:nvPr/>
        </p:nvSpPr>
        <p:spPr>
          <a:xfrm>
            <a:off x="5734127" y="1052736"/>
            <a:ext cx="3245953" cy="3170099"/>
          </a:xfrm>
          <a:prstGeom prst="rect">
            <a:avLst/>
          </a:prstGeom>
          <a:noFill/>
          <a:ln>
            <a:solidFill>
              <a:schemeClr val="bg1"/>
            </a:solidFill>
          </a:ln>
        </p:spPr>
        <p:txBody>
          <a:bodyPr wrap="none" rtlCol="0">
            <a:spAutoFit/>
          </a:bodyPr>
          <a:lstStyle/>
          <a:p>
            <a:pPr algn="ctr"/>
            <a:r>
              <a:rPr lang="fr-FR" sz="2000" b="1" dirty="0" smtClean="0">
                <a:solidFill>
                  <a:srgbClr val="FFFF00"/>
                </a:solidFill>
              </a:rPr>
              <a:t>2- ELIMINATION</a:t>
            </a:r>
            <a:r>
              <a:rPr lang="fr-FR" dirty="0" smtClean="0">
                <a:solidFill>
                  <a:srgbClr val="FFFF00"/>
                </a:solidFill>
              </a:rPr>
              <a:t> </a:t>
            </a:r>
          </a:p>
          <a:p>
            <a:r>
              <a:rPr lang="fr-FR" dirty="0" smtClean="0">
                <a:solidFill>
                  <a:schemeClr val="bg1"/>
                </a:solidFill>
              </a:rPr>
              <a:t>en quelques jours, maximum </a:t>
            </a:r>
          </a:p>
          <a:p>
            <a:r>
              <a:rPr lang="fr-FR" dirty="0" smtClean="0">
                <a:solidFill>
                  <a:schemeClr val="bg1"/>
                </a:solidFill>
              </a:rPr>
              <a:t>3 semaines,</a:t>
            </a:r>
            <a:r>
              <a:rPr lang="fr-FR" dirty="0">
                <a:solidFill>
                  <a:schemeClr val="bg1"/>
                </a:solidFill>
              </a:rPr>
              <a:t> </a:t>
            </a:r>
            <a:r>
              <a:rPr lang="fr-FR" dirty="0" smtClean="0">
                <a:solidFill>
                  <a:schemeClr val="bg1"/>
                </a:solidFill>
              </a:rPr>
              <a:t>dans les fluides </a:t>
            </a:r>
          </a:p>
          <a:p>
            <a:r>
              <a:rPr lang="fr-FR" dirty="0" smtClean="0">
                <a:solidFill>
                  <a:schemeClr val="bg1"/>
                </a:solidFill>
              </a:rPr>
              <a:t>corporels :</a:t>
            </a:r>
          </a:p>
          <a:p>
            <a:endParaRPr lang="fr-FR" dirty="0">
              <a:solidFill>
                <a:srgbClr val="FFFF00"/>
              </a:solidFill>
            </a:endParaRPr>
          </a:p>
          <a:p>
            <a:r>
              <a:rPr lang="fr-FR" dirty="0" smtClean="0">
                <a:solidFill>
                  <a:schemeClr val="bg1"/>
                </a:solidFill>
              </a:rPr>
              <a:t>Hydrogène marqué : par les </a:t>
            </a:r>
          </a:p>
          <a:p>
            <a:r>
              <a:rPr lang="fr-FR" dirty="0" smtClean="0">
                <a:solidFill>
                  <a:schemeClr val="bg1"/>
                </a:solidFill>
              </a:rPr>
              <a:t>urines, la sueur, et la respiration.</a:t>
            </a:r>
          </a:p>
          <a:p>
            <a:endParaRPr lang="fr-FR" dirty="0">
              <a:solidFill>
                <a:schemeClr val="bg1"/>
              </a:solidFill>
            </a:endParaRPr>
          </a:p>
          <a:p>
            <a:r>
              <a:rPr lang="fr-FR" dirty="0" smtClean="0">
                <a:solidFill>
                  <a:schemeClr val="bg1"/>
                </a:solidFill>
              </a:rPr>
              <a:t>Oxygène marqué sous forme</a:t>
            </a:r>
          </a:p>
          <a:p>
            <a:r>
              <a:rPr lang="fr-FR" dirty="0" smtClean="0">
                <a:solidFill>
                  <a:schemeClr val="bg1"/>
                </a:solidFill>
              </a:rPr>
              <a:t>d’eau et  de dioxyde de carbone</a:t>
            </a:r>
          </a:p>
          <a:p>
            <a:endParaRPr lang="fr-FR" dirty="0">
              <a:solidFill>
                <a:schemeClr val="bg1"/>
              </a:solidFill>
            </a:endParaRPr>
          </a:p>
        </p:txBody>
      </p: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88" t="16752" r="73676" b="51974"/>
          <a:stretch/>
        </p:blipFill>
        <p:spPr bwMode="auto">
          <a:xfrm>
            <a:off x="2627784" y="4365104"/>
            <a:ext cx="3137647" cy="2383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Virage 9"/>
          <p:cNvSpPr/>
          <p:nvPr/>
        </p:nvSpPr>
        <p:spPr>
          <a:xfrm rot="10800000">
            <a:off x="5768879" y="4241321"/>
            <a:ext cx="2115487" cy="1275911"/>
          </a:xfrm>
          <a:prstGeom prst="bentArrow">
            <a:avLst>
              <a:gd name="adj1" fmla="val 7083"/>
              <a:gd name="adj2" fmla="val 21839"/>
              <a:gd name="adj3" fmla="val 23992"/>
              <a:gd name="adj4" fmla="val 4375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1" name="ZoneTexte 10"/>
          <p:cNvSpPr txBox="1"/>
          <p:nvPr/>
        </p:nvSpPr>
        <p:spPr>
          <a:xfrm>
            <a:off x="5796137" y="5517232"/>
            <a:ext cx="3312367" cy="1231106"/>
          </a:xfrm>
          <a:prstGeom prst="rect">
            <a:avLst/>
          </a:prstGeom>
          <a:noFill/>
          <a:ln>
            <a:solidFill>
              <a:schemeClr val="bg1"/>
            </a:solidFill>
          </a:ln>
        </p:spPr>
        <p:txBody>
          <a:bodyPr wrap="square" rtlCol="0">
            <a:spAutoFit/>
          </a:bodyPr>
          <a:lstStyle/>
          <a:p>
            <a:pPr algn="ctr"/>
            <a:r>
              <a:rPr lang="fr-FR" sz="2000" b="1" dirty="0" smtClean="0">
                <a:solidFill>
                  <a:srgbClr val="FFFF00"/>
                </a:solidFill>
              </a:rPr>
              <a:t>3- MESURE QUOTIDIENNE :</a:t>
            </a:r>
          </a:p>
          <a:p>
            <a:r>
              <a:rPr lang="fr-FR" dirty="0" smtClean="0">
                <a:solidFill>
                  <a:schemeClr val="bg1"/>
                </a:solidFill>
              </a:rPr>
              <a:t>Métabolisme de l’eau corporelle </a:t>
            </a:r>
          </a:p>
          <a:p>
            <a:r>
              <a:rPr lang="fr-FR" dirty="0" smtClean="0">
                <a:solidFill>
                  <a:schemeClr val="bg1"/>
                </a:solidFill>
              </a:rPr>
              <a:t>par [deutérium] dans les échantillons d’urine et de salive</a:t>
            </a:r>
            <a:endParaRPr lang="fr-FR" dirty="0">
              <a:solidFill>
                <a:schemeClr val="bg1"/>
              </a:solidFill>
            </a:endParaRPr>
          </a:p>
        </p:txBody>
      </p:sp>
      <p:sp>
        <p:nvSpPr>
          <p:cNvPr id="12" name="ZoneTexte 11"/>
          <p:cNvSpPr txBox="1"/>
          <p:nvPr/>
        </p:nvSpPr>
        <p:spPr>
          <a:xfrm>
            <a:off x="3059832" y="6309320"/>
            <a:ext cx="2431499" cy="369332"/>
          </a:xfrm>
          <a:prstGeom prst="rect">
            <a:avLst/>
          </a:prstGeom>
          <a:noFill/>
          <a:ln w="28575">
            <a:solidFill>
              <a:schemeClr val="tx1"/>
            </a:solidFill>
          </a:ln>
        </p:spPr>
        <p:txBody>
          <a:bodyPr wrap="none" rtlCol="0">
            <a:spAutoFit/>
          </a:bodyPr>
          <a:lstStyle/>
          <a:p>
            <a:r>
              <a:rPr lang="fr-FR" b="1" dirty="0" smtClean="0"/>
              <a:t>Spectromètre de masse</a:t>
            </a:r>
            <a:endParaRPr lang="fr-FR" b="1" dirty="0"/>
          </a:p>
        </p:txBody>
      </p:sp>
      <p:sp>
        <p:nvSpPr>
          <p:cNvPr id="14" name="Flèche gauche 13"/>
          <p:cNvSpPr/>
          <p:nvPr/>
        </p:nvSpPr>
        <p:spPr>
          <a:xfrm>
            <a:off x="2123728" y="5229200"/>
            <a:ext cx="720080" cy="216024"/>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p:cNvSpPr txBox="1"/>
          <p:nvPr/>
        </p:nvSpPr>
        <p:spPr>
          <a:xfrm>
            <a:off x="169639" y="4653136"/>
            <a:ext cx="2170113" cy="1785104"/>
          </a:xfrm>
          <a:prstGeom prst="rect">
            <a:avLst/>
          </a:prstGeom>
          <a:noFill/>
          <a:ln>
            <a:solidFill>
              <a:schemeClr val="bg1"/>
            </a:solidFill>
          </a:ln>
        </p:spPr>
        <p:txBody>
          <a:bodyPr wrap="square" rtlCol="0">
            <a:spAutoFit/>
          </a:bodyPr>
          <a:lstStyle/>
          <a:p>
            <a:pPr algn="ctr"/>
            <a:r>
              <a:rPr lang="fr-FR" sz="2000" b="1" dirty="0" smtClean="0">
                <a:ln>
                  <a:solidFill>
                    <a:schemeClr val="bg1"/>
                  </a:solidFill>
                </a:ln>
                <a:solidFill>
                  <a:srgbClr val="FFFF00"/>
                </a:solidFill>
              </a:rPr>
              <a:t>4- MESURE</a:t>
            </a:r>
          </a:p>
          <a:p>
            <a:r>
              <a:rPr lang="fr-FR" dirty="0" smtClean="0">
                <a:ln>
                  <a:solidFill>
                    <a:schemeClr val="bg1"/>
                  </a:solidFill>
                </a:ln>
                <a:solidFill>
                  <a:schemeClr val="bg1"/>
                </a:solidFill>
              </a:rPr>
              <a:t>Volume de dioxyde </a:t>
            </a:r>
          </a:p>
          <a:p>
            <a:r>
              <a:rPr lang="fr-FR" dirty="0">
                <a:ln>
                  <a:solidFill>
                    <a:schemeClr val="bg1"/>
                  </a:solidFill>
                </a:ln>
                <a:solidFill>
                  <a:schemeClr val="bg1"/>
                </a:solidFill>
              </a:rPr>
              <a:t>d</a:t>
            </a:r>
            <a:r>
              <a:rPr lang="fr-FR" dirty="0" smtClean="0">
                <a:ln>
                  <a:solidFill>
                    <a:schemeClr val="bg1"/>
                  </a:solidFill>
                </a:ln>
                <a:solidFill>
                  <a:schemeClr val="bg1"/>
                </a:solidFill>
              </a:rPr>
              <a:t>e carbone mesuré </a:t>
            </a:r>
          </a:p>
          <a:p>
            <a:r>
              <a:rPr lang="fr-FR" dirty="0" smtClean="0">
                <a:ln>
                  <a:solidFill>
                    <a:schemeClr val="bg1"/>
                  </a:solidFill>
                </a:ln>
                <a:solidFill>
                  <a:schemeClr val="bg1"/>
                </a:solidFill>
              </a:rPr>
              <a:t>par différence de </a:t>
            </a:r>
          </a:p>
          <a:p>
            <a:r>
              <a:rPr lang="fr-FR" dirty="0" smtClean="0">
                <a:ln>
                  <a:solidFill>
                    <a:schemeClr val="bg1"/>
                  </a:solidFill>
                </a:ln>
                <a:solidFill>
                  <a:schemeClr val="bg1"/>
                </a:solidFill>
              </a:rPr>
              <a:t>taux d’excrétion entre les traceurs</a:t>
            </a:r>
            <a:endParaRPr lang="fr-FR" dirty="0">
              <a:ln>
                <a:solidFill>
                  <a:schemeClr val="bg1"/>
                </a:solidFill>
              </a:ln>
              <a:solidFill>
                <a:schemeClr val="bg1"/>
              </a:solidFill>
            </a:endParaRPr>
          </a:p>
        </p:txBody>
      </p:sp>
    </p:spTree>
    <p:extLst>
      <p:ext uri="{BB962C8B-B14F-4D97-AF65-F5344CB8AC3E}">
        <p14:creationId xmlns:p14="http://schemas.microsoft.com/office/powerpoint/2010/main" val="203554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up)">
                                      <p:cBhvr>
                                        <p:cTn id="29" dur="500"/>
                                        <p:tgtEl>
                                          <p:spTgt spid="10"/>
                                        </p:tgtEl>
                                      </p:cBhvr>
                                    </p:animEffect>
                                  </p:childTnLst>
                                </p:cTn>
                              </p:par>
                              <p:par>
                                <p:cTn id="30" presetID="42"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par>
                                <p:cTn id="40" presetID="42"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22" presetClass="entr" presetSubtype="2" fill="hold" grpId="0"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right)">
                                      <p:cBhvr>
                                        <p:cTn id="48" dur="500"/>
                                        <p:tgtEl>
                                          <p:spTgt spid="14"/>
                                        </p:tgtEl>
                                      </p:cBhvr>
                                    </p:animEffect>
                                  </p:childTnLst>
                                </p:cTn>
                              </p:par>
                            </p:childTnLst>
                          </p:cTn>
                        </p:par>
                        <p:par>
                          <p:cTn id="49" fill="hold">
                            <p:stCondLst>
                              <p:cond delay="1500"/>
                            </p:stCondLst>
                            <p:childTnLst>
                              <p:par>
                                <p:cTn id="50" presetID="42" presetClass="entr" presetSubtype="0" fill="hold" grpId="0"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animBg="1"/>
      <p:bldP spid="10" grpId="0" animBg="1"/>
      <p:bldP spid="11" grpId="0" animBg="1"/>
      <p:bldP spid="12"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2208806095"/>
              </p:ext>
            </p:extLst>
          </p:nvPr>
        </p:nvGraphicFramePr>
        <p:xfrm>
          <a:off x="107505" y="1628800"/>
          <a:ext cx="8928990" cy="5029200"/>
        </p:xfrm>
        <a:graphic>
          <a:graphicData uri="http://schemas.openxmlformats.org/drawingml/2006/table">
            <a:tbl>
              <a:tblPr firstRow="1" bandRow="1">
                <a:tableStyleId>{5C22544A-7EE6-4342-B048-85BDC9FD1C3A}</a:tableStyleId>
              </a:tblPr>
              <a:tblGrid>
                <a:gridCol w="2232247"/>
                <a:gridCol w="3024336"/>
                <a:gridCol w="3672407"/>
              </a:tblGrid>
              <a:tr h="298832">
                <a:tc>
                  <a:txBody>
                    <a:bodyPr/>
                    <a:lstStyle/>
                    <a:p>
                      <a:r>
                        <a:rPr lang="fr-FR" dirty="0" smtClean="0"/>
                        <a:t>Méthodes de mesure :</a:t>
                      </a:r>
                      <a:endParaRPr lang="fr-FR" dirty="0"/>
                    </a:p>
                  </a:txBody>
                  <a:tcPr/>
                </a:tc>
                <a:tc>
                  <a:txBody>
                    <a:bodyPr/>
                    <a:lstStyle/>
                    <a:p>
                      <a:pPr algn="ctr"/>
                      <a:r>
                        <a:rPr lang="fr-FR" dirty="0" smtClean="0"/>
                        <a:t>1) de l’activité physique</a:t>
                      </a:r>
                      <a:endParaRPr lang="fr-FR" dirty="0"/>
                    </a:p>
                  </a:txBody>
                  <a:tcPr/>
                </a:tc>
                <a:tc>
                  <a:txBody>
                    <a:bodyPr/>
                    <a:lstStyle/>
                    <a:p>
                      <a:pPr algn="ctr"/>
                      <a:r>
                        <a:rPr lang="fr-FR" dirty="0" smtClean="0"/>
                        <a:t>2)</a:t>
                      </a:r>
                      <a:r>
                        <a:rPr lang="fr-FR" baseline="0" dirty="0" smtClean="0"/>
                        <a:t> de la d</a:t>
                      </a:r>
                      <a:r>
                        <a:rPr lang="fr-FR" dirty="0" smtClean="0"/>
                        <a:t>épense d’énergie</a:t>
                      </a:r>
                      <a:endParaRPr lang="fr-FR" dirty="0"/>
                    </a:p>
                  </a:txBody>
                  <a:tcPr/>
                </a:tc>
              </a:tr>
              <a:tr h="370840">
                <a:tc>
                  <a:txBody>
                    <a:bodyPr/>
                    <a:lstStyle/>
                    <a:p>
                      <a:r>
                        <a:rPr lang="fr-FR" dirty="0" smtClean="0"/>
                        <a:t>Critères de référence</a:t>
                      </a:r>
                      <a:endParaRPr lang="fr-F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Observation</a:t>
                      </a:r>
                      <a:r>
                        <a:rPr lang="fr-FR" baseline="0" dirty="0" smtClean="0"/>
                        <a:t> </a:t>
                      </a:r>
                      <a:r>
                        <a:rPr lang="fr-FR" sz="1600" dirty="0" smtClean="0">
                          <a:solidFill>
                            <a:schemeClr val="tx1"/>
                          </a:solidFill>
                          <a:latin typeface="Arial" charset="0"/>
                        </a:rPr>
                        <a:t>directe (crayon-papier…caméscope, logiciels spécifiques, ordinateur…)</a:t>
                      </a:r>
                      <a:r>
                        <a:rPr lang="fr-FR" sz="1600" i="1" dirty="0" smtClean="0">
                          <a:solidFill>
                            <a:schemeClr val="tx1"/>
                          </a:solidFill>
                          <a:latin typeface="Arial" charset="0"/>
                        </a:rPr>
                        <a:t>.</a:t>
                      </a:r>
                      <a:r>
                        <a:rPr lang="fr-FR" sz="1600" dirty="0" smtClean="0">
                          <a:solidFill>
                            <a:schemeClr val="tx1"/>
                          </a:solidFill>
                          <a:latin typeface="Arial" charset="0"/>
                        </a:rPr>
                        <a:t> </a:t>
                      </a:r>
                    </a:p>
                    <a:p>
                      <a:endParaRPr lang="fr-FR" dirty="0"/>
                    </a:p>
                  </a:txBody>
                  <a:tcPr/>
                </a:tc>
                <a:tc>
                  <a:txBody>
                    <a:bodyPr/>
                    <a:lstStyle/>
                    <a:p>
                      <a:r>
                        <a:rPr lang="fr-FR" dirty="0" smtClean="0"/>
                        <a:t>Calorimétrie directe</a:t>
                      </a:r>
                    </a:p>
                    <a:p>
                      <a:r>
                        <a:rPr lang="fr-FR" dirty="0" smtClean="0"/>
                        <a:t>Calorimétrie indirecte</a:t>
                      </a:r>
                    </a:p>
                    <a:p>
                      <a:r>
                        <a:rPr lang="fr-FR" dirty="0" smtClean="0"/>
                        <a:t>Eau doublement marquée +</a:t>
                      </a:r>
                      <a:r>
                        <a:rPr lang="fr-FR" baseline="0" dirty="0" smtClean="0"/>
                        <a:t> </a:t>
                      </a:r>
                      <a:r>
                        <a:rPr lang="fr-FR" dirty="0" smtClean="0"/>
                        <a:t>consommation d’oxygène (VO2).</a:t>
                      </a:r>
                    </a:p>
                    <a:p>
                      <a:r>
                        <a:rPr lang="fr-FR" dirty="0" smtClean="0"/>
                        <a:t>Fréquence cardiaque-VO2</a:t>
                      </a:r>
                    </a:p>
                    <a:p>
                      <a:r>
                        <a:rPr lang="fr-FR" b="0" dirty="0" smtClean="0">
                          <a:solidFill>
                            <a:schemeClr val="tx1"/>
                          </a:solidFill>
                        </a:rPr>
                        <a:t>Tests de terrain : VAM,</a:t>
                      </a:r>
                      <a:r>
                        <a:rPr lang="fr-FR" b="0" baseline="0" dirty="0" smtClean="0">
                          <a:solidFill>
                            <a:schemeClr val="tx1"/>
                          </a:solidFill>
                        </a:rPr>
                        <a:t> références</a:t>
                      </a:r>
                      <a:r>
                        <a:rPr lang="fr-FR" b="0" dirty="0" smtClean="0">
                          <a:solidFill>
                            <a:schemeClr val="tx1"/>
                          </a:solidFill>
                        </a:rPr>
                        <a:t> VO2max;</a:t>
                      </a:r>
                      <a:r>
                        <a:rPr lang="fr-FR" b="0" baseline="0" dirty="0" smtClean="0">
                          <a:solidFill>
                            <a:schemeClr val="tx1"/>
                          </a:solidFill>
                        </a:rPr>
                        <a:t> </a:t>
                      </a:r>
                      <a:r>
                        <a:rPr lang="fr-FR" b="0" dirty="0" err="1" smtClean="0">
                          <a:solidFill>
                            <a:schemeClr val="tx1"/>
                          </a:solidFill>
                        </a:rPr>
                        <a:t>FCmax</a:t>
                      </a:r>
                      <a:r>
                        <a:rPr lang="fr-FR" b="0" dirty="0" smtClean="0">
                          <a:solidFill>
                            <a:schemeClr val="tx1"/>
                          </a:solidFill>
                        </a:rPr>
                        <a:t> </a:t>
                      </a:r>
                      <a:endParaRPr lang="fr-FR" dirty="0" smtClean="0">
                        <a:solidFill>
                          <a:schemeClr val="tx1"/>
                        </a:solidFill>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Mesures déclaratives</a:t>
                      </a:r>
                    </a:p>
                  </a:txBody>
                  <a:tcPr/>
                </a:tc>
                <a:tc>
                  <a:txBody>
                    <a:bodyPr/>
                    <a:lstStyle/>
                    <a:p>
                      <a:r>
                        <a:rPr lang="fr-FR" dirty="0" smtClean="0"/>
                        <a:t>Rappel d’activité (auto-administré</a:t>
                      </a:r>
                      <a:r>
                        <a:rPr lang="fr-FR" baseline="0" dirty="0" smtClean="0"/>
                        <a:t>, entretien) par le sujet ou une tierce personne.</a:t>
                      </a:r>
                    </a:p>
                    <a:p>
                      <a:r>
                        <a:rPr lang="fr-FR" baseline="0" dirty="0" smtClean="0"/>
                        <a:t>Journal/log</a:t>
                      </a:r>
                    </a:p>
                  </a:txBody>
                  <a:tcPr/>
                </a:tc>
                <a:tc>
                  <a:txBody>
                    <a:bodyPr/>
                    <a:lstStyle/>
                    <a:p>
                      <a:endParaRPr lang="fr-FR" dirty="0"/>
                    </a:p>
                  </a:txBody>
                  <a:tcPr/>
                </a:tc>
              </a:tr>
              <a:tr h="370840">
                <a:tc>
                  <a:txBody>
                    <a:bodyPr/>
                    <a:lstStyle/>
                    <a:p>
                      <a:r>
                        <a:rPr lang="fr-FR" dirty="0" smtClean="0"/>
                        <a:t>Mesures complémentaires</a:t>
                      </a:r>
                      <a:endParaRPr lang="fr-FR" dirty="0"/>
                    </a:p>
                  </a:txBody>
                  <a:tcPr/>
                </a:tc>
                <a:tc>
                  <a:txBody>
                    <a:bodyPr/>
                    <a:lstStyle/>
                    <a:p>
                      <a:r>
                        <a:rPr lang="fr-FR" dirty="0" err="1" smtClean="0"/>
                        <a:t>Actimétrie</a:t>
                      </a:r>
                      <a:r>
                        <a:rPr lang="fr-FR" dirty="0" smtClean="0"/>
                        <a:t> :</a:t>
                      </a:r>
                    </a:p>
                    <a:p>
                      <a:r>
                        <a:rPr lang="fr-FR" dirty="0" smtClean="0"/>
                        <a:t>Podomètre</a:t>
                      </a:r>
                    </a:p>
                    <a:p>
                      <a:r>
                        <a:rPr lang="fr-FR" dirty="0" smtClean="0"/>
                        <a:t>Accéléromètre</a:t>
                      </a:r>
                    </a:p>
                    <a:p>
                      <a:r>
                        <a:rPr lang="fr-FR" baseline="0" dirty="0" smtClean="0"/>
                        <a:t>GPS…</a:t>
                      </a:r>
                    </a:p>
                  </a:txBody>
                  <a:tcPr/>
                </a:tc>
                <a:tc>
                  <a:txBody>
                    <a:bodyPr/>
                    <a:lstStyle/>
                    <a:p>
                      <a:endParaRPr lang="fr-FR" dirty="0"/>
                    </a:p>
                  </a:txBody>
                  <a:tcPr/>
                </a:tc>
              </a:tr>
            </a:tbl>
          </a:graphicData>
        </a:graphic>
      </p:graphicFrame>
      <p:sp>
        <p:nvSpPr>
          <p:cNvPr id="3" name="ZoneTexte 2"/>
          <p:cNvSpPr txBox="1"/>
          <p:nvPr/>
        </p:nvSpPr>
        <p:spPr>
          <a:xfrm>
            <a:off x="-6639" y="260648"/>
            <a:ext cx="9150639" cy="984885"/>
          </a:xfrm>
          <a:prstGeom prst="rect">
            <a:avLst/>
          </a:prstGeom>
          <a:noFill/>
        </p:spPr>
        <p:txBody>
          <a:bodyPr wrap="square" rtlCol="0">
            <a:spAutoFit/>
          </a:bodyPr>
          <a:lstStyle/>
          <a:p>
            <a:r>
              <a:rPr lang="fr-FR" sz="2200" b="1" dirty="0" smtClean="0">
                <a:solidFill>
                  <a:srgbClr val="FFFF00"/>
                </a:solidFill>
              </a:rPr>
              <a:t>METHODES DE MESURE OU D’EVALUATION DU NIVEAU D’ACTIVITE PHYSIQUE</a:t>
            </a:r>
          </a:p>
          <a:p>
            <a:r>
              <a:rPr lang="fr-FR" i="1" dirty="0" smtClean="0">
                <a:solidFill>
                  <a:srgbClr val="FFFF00"/>
                </a:solidFill>
              </a:rPr>
              <a:t>(D’après </a:t>
            </a:r>
            <a:r>
              <a:rPr lang="fr-FR" i="1" dirty="0" err="1" smtClean="0">
                <a:solidFill>
                  <a:srgbClr val="FFFF00"/>
                </a:solidFill>
              </a:rPr>
              <a:t>LaMonte</a:t>
            </a:r>
            <a:r>
              <a:rPr lang="fr-FR" i="1" dirty="0" smtClean="0">
                <a:solidFill>
                  <a:srgbClr val="FFFF00"/>
                </a:solidFill>
              </a:rPr>
              <a:t> al., 2001 ; </a:t>
            </a:r>
            <a:r>
              <a:rPr lang="fr-FR" i="1" dirty="0" err="1" smtClean="0">
                <a:solidFill>
                  <a:srgbClr val="FFFF00"/>
                </a:solidFill>
              </a:rPr>
              <a:t>Sirard</a:t>
            </a:r>
            <a:r>
              <a:rPr lang="fr-FR" i="1" dirty="0" smtClean="0">
                <a:solidFill>
                  <a:srgbClr val="FFFF00"/>
                </a:solidFill>
              </a:rPr>
              <a:t> et al., 2001 et d’après Rapport INSERM 2008 Activité Physique. </a:t>
            </a:r>
            <a:r>
              <a:rPr lang="fr-FR" i="1" dirty="0" smtClean="0">
                <a:solidFill>
                  <a:srgbClr val="FFFF00"/>
                </a:solidFill>
              </a:rPr>
              <a:t>Contextes </a:t>
            </a:r>
            <a:r>
              <a:rPr lang="fr-FR" i="1" dirty="0" smtClean="0">
                <a:solidFill>
                  <a:srgbClr val="FFFF00"/>
                </a:solidFill>
              </a:rPr>
              <a:t>et effets sur la santé)</a:t>
            </a:r>
            <a:endParaRPr lang="fr-FR" i="1" dirty="0">
              <a:solidFill>
                <a:srgbClr val="FFFF00"/>
              </a:solidFill>
            </a:endParaRPr>
          </a:p>
        </p:txBody>
      </p:sp>
    </p:spTree>
    <p:extLst>
      <p:ext uri="{BB962C8B-B14F-4D97-AF65-F5344CB8AC3E}">
        <p14:creationId xmlns:p14="http://schemas.microsoft.com/office/powerpoint/2010/main" val="17670580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3315928680"/>
              </p:ext>
            </p:extLst>
          </p:nvPr>
        </p:nvGraphicFramePr>
        <p:xfrm>
          <a:off x="0" y="116632"/>
          <a:ext cx="9108504" cy="6292353"/>
        </p:xfrm>
        <a:graphic>
          <a:graphicData uri="http://schemas.openxmlformats.org/drawingml/2006/table">
            <a:tbl>
              <a:tblPr firstRow="1" bandRow="1">
                <a:tableStyleId>{5C22544A-7EE6-4342-B048-85BDC9FD1C3A}</a:tableStyleId>
              </a:tblPr>
              <a:tblGrid>
                <a:gridCol w="3672408"/>
                <a:gridCol w="5436096"/>
              </a:tblGrid>
              <a:tr h="379705">
                <a:tc>
                  <a:txBody>
                    <a:bodyPr/>
                    <a:lstStyle/>
                    <a:p>
                      <a:pPr algn="ctr"/>
                      <a:r>
                        <a:rPr lang="fr-FR" dirty="0" smtClean="0"/>
                        <a:t>POUR</a:t>
                      </a:r>
                      <a:endParaRPr lang="fr-FR" dirty="0"/>
                    </a:p>
                  </a:txBody>
                  <a:tcPr/>
                </a:tc>
                <a:tc>
                  <a:txBody>
                    <a:bodyPr/>
                    <a:lstStyle/>
                    <a:p>
                      <a:pPr algn="ctr"/>
                      <a:r>
                        <a:rPr lang="fr-FR" dirty="0" smtClean="0"/>
                        <a:t>LIMITES</a:t>
                      </a:r>
                      <a:endParaRPr lang="fr-FR" dirty="0"/>
                    </a:p>
                  </a:txBody>
                  <a:tcPr/>
                </a:tc>
              </a:tr>
              <a:tr h="655381">
                <a:tc>
                  <a:txBody>
                    <a:bodyPr/>
                    <a:lstStyle/>
                    <a:p>
                      <a:r>
                        <a:rPr lang="fr-FR" dirty="0" smtClean="0"/>
                        <a:t>Le sujet n’a pas grand-chose à faire</a:t>
                      </a:r>
                      <a:endParaRPr lang="fr-FR" dirty="0"/>
                    </a:p>
                  </a:txBody>
                  <a:tcPr/>
                </a:tc>
                <a:tc>
                  <a:txBody>
                    <a:bodyPr/>
                    <a:lstStyle/>
                    <a:p>
                      <a:r>
                        <a:rPr lang="fr-FR" dirty="0" smtClean="0"/>
                        <a:t>Le sujet doit être disponible</a:t>
                      </a:r>
                      <a:endParaRPr lang="fr-FR" dirty="0"/>
                    </a:p>
                  </a:txBody>
                  <a:tcPr/>
                </a:tc>
              </a:tr>
              <a:tr h="379705">
                <a:tc>
                  <a:txBody>
                    <a:bodyPr/>
                    <a:lstStyle/>
                    <a:p>
                      <a:r>
                        <a:rPr lang="fr-FR" dirty="0" smtClean="0"/>
                        <a:t>Précision (mesure de référence)</a:t>
                      </a:r>
                      <a:endParaRPr lang="fr-FR" dirty="0"/>
                    </a:p>
                  </a:txBody>
                  <a:tcPr/>
                </a:tc>
                <a:tc>
                  <a:txBody>
                    <a:bodyPr/>
                    <a:lstStyle/>
                    <a:p>
                      <a:r>
                        <a:rPr lang="fr-FR" dirty="0" smtClean="0"/>
                        <a:t>Coût élevé</a:t>
                      </a:r>
                      <a:endParaRPr lang="fr-FR" dirty="0"/>
                    </a:p>
                  </a:txBody>
                  <a:tcPr/>
                </a:tc>
              </a:tr>
              <a:tr h="379705">
                <a:tc>
                  <a:txBody>
                    <a:bodyPr/>
                    <a:lstStyle/>
                    <a:p>
                      <a:r>
                        <a:rPr lang="fr-FR" dirty="0" smtClean="0"/>
                        <a:t>Validité</a:t>
                      </a:r>
                      <a:endParaRPr lang="fr-FR" dirty="0"/>
                    </a:p>
                  </a:txBody>
                  <a:tcPr/>
                </a:tc>
                <a:tc>
                  <a:txBody>
                    <a:bodyPr/>
                    <a:lstStyle/>
                    <a:p>
                      <a:r>
                        <a:rPr lang="fr-FR" dirty="0" smtClean="0"/>
                        <a:t>Disponibilité</a:t>
                      </a:r>
                      <a:r>
                        <a:rPr lang="fr-FR" baseline="0" dirty="0" smtClean="0"/>
                        <a:t> de l’oxygène-18</a:t>
                      </a:r>
                      <a:endParaRPr lang="fr-FR" dirty="0"/>
                    </a:p>
                  </a:txBody>
                  <a:tcPr/>
                </a:tc>
              </a:tr>
              <a:tr h="744152">
                <a:tc>
                  <a:txBody>
                    <a:bodyPr/>
                    <a:lstStyle/>
                    <a:p>
                      <a:r>
                        <a:rPr lang="fr-FR" dirty="0" smtClean="0"/>
                        <a:t>Reflète l’activité du sujet en situation réelle</a:t>
                      </a:r>
                      <a:endParaRPr lang="fr-FR" dirty="0"/>
                    </a:p>
                  </a:txBody>
                  <a:tcPr/>
                </a:tc>
                <a:tc>
                  <a:txBody>
                    <a:bodyPr/>
                    <a:lstStyle/>
                    <a:p>
                      <a:r>
                        <a:rPr lang="fr-FR" dirty="0" smtClean="0"/>
                        <a:t>Utilisation de matériel de laboratoire (spectromètre de masse)</a:t>
                      </a:r>
                      <a:endParaRPr lang="fr-FR" dirty="0"/>
                    </a:p>
                  </a:txBody>
                  <a:tcPr/>
                </a:tc>
              </a:tr>
              <a:tr h="644745">
                <a:tc>
                  <a:txBody>
                    <a:bodyPr/>
                    <a:lstStyle/>
                    <a:p>
                      <a:r>
                        <a:rPr lang="fr-FR" dirty="0" smtClean="0"/>
                        <a:t>Caractère non invasif</a:t>
                      </a:r>
                      <a:endParaRPr lang="fr-FR" dirty="0"/>
                    </a:p>
                  </a:txBody>
                  <a:tcPr/>
                </a:tc>
                <a:tc>
                  <a:txBody>
                    <a:bodyPr/>
                    <a:lstStyle/>
                    <a:p>
                      <a:r>
                        <a:rPr lang="fr-FR" dirty="0" smtClean="0"/>
                        <a:t>Expertise technique pour la préparation de l’échantillon et pour les mesures</a:t>
                      </a:r>
                      <a:endParaRPr lang="fr-FR" dirty="0"/>
                    </a:p>
                  </a:txBody>
                  <a:tcPr/>
                </a:tc>
              </a:tr>
              <a:tr h="921064">
                <a:tc>
                  <a:txBody>
                    <a:bodyPr/>
                    <a:lstStyle/>
                    <a:p>
                      <a:endParaRPr lang="fr-FR"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fr-FR" dirty="0" smtClean="0"/>
                        <a:t>- Estimation du quotient respiratoire (connaître la consommation d’oxygène) : délai de 3 jours pour avoir une moyenne de dépense énergétique quotidienne.</a:t>
                      </a:r>
                    </a:p>
                    <a:p>
                      <a:pPr algn="just"/>
                      <a:r>
                        <a:rPr lang="fr-FR" dirty="0" smtClean="0"/>
                        <a:t>- Mesure globale de la dépense énergétique (dépense énergétique de la totalité de l’activité physique obtenue par déduction).</a:t>
                      </a:r>
                    </a:p>
                    <a:p>
                      <a:pPr marL="0" indent="0" algn="just">
                        <a:buFontTx/>
                        <a:buNone/>
                      </a:pPr>
                      <a:r>
                        <a:rPr lang="fr-FR" dirty="0" smtClean="0"/>
                        <a:t>- Pas de segmentation de l’activité.</a:t>
                      </a:r>
                    </a:p>
                    <a:p>
                      <a:pPr marL="0" indent="0" algn="just">
                        <a:buFontTx/>
                        <a:buNone/>
                      </a:pPr>
                      <a:r>
                        <a:rPr lang="fr-FR" baseline="0" dirty="0" smtClean="0"/>
                        <a:t>- Pas de possibilité sur la qualité de l’activité physique.</a:t>
                      </a:r>
                    </a:p>
                    <a:p>
                      <a:pPr marL="0" indent="0" algn="just">
                        <a:buFontTx/>
                        <a:buNone/>
                      </a:pPr>
                      <a:r>
                        <a:rPr lang="fr-FR" baseline="0" dirty="0" smtClean="0"/>
                        <a:t>- Nécessite de combiner avec une autre méthode.</a:t>
                      </a:r>
                    </a:p>
                    <a:p>
                      <a:pPr marL="0" indent="0" algn="just">
                        <a:buFontTx/>
                        <a:buNone/>
                      </a:pPr>
                      <a:r>
                        <a:rPr lang="fr-FR" baseline="0" dirty="0" smtClean="0"/>
                        <a:t>- Non applicable en pratique clinique courante ou dans les études de populations</a:t>
                      </a:r>
                      <a:endParaRPr lang="fr-FR" dirty="0"/>
                    </a:p>
                  </a:txBody>
                  <a:tcPr/>
                </a:tc>
              </a:tr>
            </a:tbl>
          </a:graphicData>
        </a:graphic>
      </p:graphicFrame>
      <p:sp>
        <p:nvSpPr>
          <p:cNvPr id="3" name="ZoneTexte 2"/>
          <p:cNvSpPr txBox="1"/>
          <p:nvPr/>
        </p:nvSpPr>
        <p:spPr>
          <a:xfrm rot="20261965">
            <a:off x="251520" y="4437112"/>
            <a:ext cx="3061031" cy="369332"/>
          </a:xfrm>
          <a:prstGeom prst="rect">
            <a:avLst/>
          </a:prstGeom>
          <a:noFill/>
          <a:ln w="28575">
            <a:solidFill>
              <a:schemeClr val="tx1"/>
            </a:solidFill>
          </a:ln>
        </p:spPr>
        <p:txBody>
          <a:bodyPr wrap="none" rtlCol="0">
            <a:spAutoFit/>
          </a:bodyPr>
          <a:lstStyle/>
          <a:p>
            <a:r>
              <a:rPr lang="fr-FR" b="1" dirty="0" smtClean="0"/>
              <a:t>EAU DOUBLEMENT MARQUEE</a:t>
            </a:r>
            <a:endParaRPr lang="fr-FR" b="1" dirty="0"/>
          </a:p>
        </p:txBody>
      </p:sp>
      <p:sp>
        <p:nvSpPr>
          <p:cNvPr id="4" name="Rectangle 3"/>
          <p:cNvSpPr/>
          <p:nvPr/>
        </p:nvSpPr>
        <p:spPr>
          <a:xfrm>
            <a:off x="899592" y="6444044"/>
            <a:ext cx="7704856" cy="369332"/>
          </a:xfrm>
          <a:prstGeom prst="rect">
            <a:avLst/>
          </a:prstGeom>
        </p:spPr>
        <p:txBody>
          <a:bodyPr wrap="square">
            <a:spAutoFit/>
          </a:bodyPr>
          <a:lstStyle/>
          <a:p>
            <a:r>
              <a:rPr lang="fr-FR" i="1" dirty="0" smtClean="0">
                <a:solidFill>
                  <a:srgbClr val="FFFF00"/>
                </a:solidFill>
              </a:rPr>
              <a:t>D’après </a:t>
            </a:r>
            <a:r>
              <a:rPr lang="fr-FR" i="1" dirty="0">
                <a:solidFill>
                  <a:srgbClr val="FFFF00"/>
                </a:solidFill>
              </a:rPr>
              <a:t>Rapport INSERM 2008 Activité Physique. </a:t>
            </a:r>
            <a:r>
              <a:rPr lang="fr-FR" i="1" dirty="0" smtClean="0">
                <a:solidFill>
                  <a:srgbClr val="FFFF00"/>
                </a:solidFill>
              </a:rPr>
              <a:t>Contextes </a:t>
            </a:r>
            <a:r>
              <a:rPr lang="fr-FR" i="1" dirty="0">
                <a:solidFill>
                  <a:srgbClr val="FFFF00"/>
                </a:solidFill>
              </a:rPr>
              <a:t>et effets sur la santé)</a:t>
            </a:r>
          </a:p>
        </p:txBody>
      </p:sp>
    </p:spTree>
    <p:extLst>
      <p:ext uri="{BB962C8B-B14F-4D97-AF65-F5344CB8AC3E}">
        <p14:creationId xmlns:p14="http://schemas.microsoft.com/office/powerpoint/2010/main" val="27589283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Numériser0035"/>
          <p:cNvPicPr>
            <a:picLocks noChangeAspect="1" noChangeArrowheads="1"/>
          </p:cNvPicPr>
          <p:nvPr/>
        </p:nvPicPr>
        <p:blipFill rotWithShape="1">
          <a:blip r:embed="rId2">
            <a:lum bright="-12000" contrast="30000"/>
            <a:extLst>
              <a:ext uri="{28A0092B-C50C-407E-A947-70E740481C1C}">
                <a14:useLocalDpi xmlns:a14="http://schemas.microsoft.com/office/drawing/2010/main" val="0"/>
              </a:ext>
            </a:extLst>
          </a:blip>
          <a:srcRect l="68584" t="46867" b="23533"/>
          <a:stretch/>
        </p:blipFill>
        <p:spPr bwMode="auto">
          <a:xfrm>
            <a:off x="2195736" y="1508341"/>
            <a:ext cx="4764266" cy="4080899"/>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2987824" y="508610"/>
            <a:ext cx="3131114" cy="400110"/>
          </a:xfrm>
          <a:prstGeom prst="rect">
            <a:avLst/>
          </a:prstGeom>
          <a:noFill/>
          <a:ln>
            <a:solidFill>
              <a:srgbClr val="FFFF00"/>
            </a:solidFill>
          </a:ln>
        </p:spPr>
        <p:txBody>
          <a:bodyPr wrap="none" rtlCol="0">
            <a:spAutoFit/>
          </a:bodyPr>
          <a:lstStyle/>
          <a:p>
            <a:r>
              <a:rPr lang="fr-FR" sz="2000" b="1" dirty="0" smtClean="0">
                <a:solidFill>
                  <a:srgbClr val="FFFF00"/>
                </a:solidFill>
              </a:rPr>
              <a:t>LA FREQUENCE CARDIAQUE</a:t>
            </a:r>
            <a:endParaRPr lang="fr-FR" sz="2000" b="1" dirty="0">
              <a:solidFill>
                <a:srgbClr val="FFFF00"/>
              </a:solidFill>
            </a:endParaRPr>
          </a:p>
        </p:txBody>
      </p:sp>
    </p:spTree>
    <p:extLst>
      <p:ext uri="{BB962C8B-B14F-4D97-AF65-F5344CB8AC3E}">
        <p14:creationId xmlns:p14="http://schemas.microsoft.com/office/powerpoint/2010/main" val="103139515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57536"/>
            <a:ext cx="29972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73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6263" y="1881336"/>
            <a:ext cx="6027737" cy="451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7332" name="AutoShape 4"/>
          <p:cNvSpPr>
            <a:spLocks noChangeArrowheads="1"/>
          </p:cNvSpPr>
          <p:nvPr/>
        </p:nvSpPr>
        <p:spPr bwMode="auto">
          <a:xfrm>
            <a:off x="2819400" y="3633936"/>
            <a:ext cx="1219200" cy="1524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2"/>
          </a:solidFill>
          <a:ln w="9525">
            <a:solidFill>
              <a:schemeClr val="bg2"/>
            </a:solidFill>
            <a:miter lim="800000"/>
            <a:headEnd/>
            <a:tailEnd/>
          </a:ln>
          <a:effectLst/>
          <a:extLst/>
        </p:spPr>
        <p:txBody>
          <a:bodyPr wrap="none" anchor="ctr"/>
          <a:lstStyle/>
          <a:p>
            <a:endParaRPr lang="fr-FR"/>
          </a:p>
        </p:txBody>
      </p:sp>
      <p:sp>
        <p:nvSpPr>
          <p:cNvPr id="227333" name="Text Box 5"/>
          <p:cNvSpPr txBox="1">
            <a:spLocks noChangeArrowheads="1"/>
          </p:cNvSpPr>
          <p:nvPr/>
        </p:nvSpPr>
        <p:spPr bwMode="auto">
          <a:xfrm>
            <a:off x="533400" y="44624"/>
            <a:ext cx="8040984"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fr-FR" sz="1800" dirty="0">
                <a:solidFill>
                  <a:srgbClr val="FFFF00"/>
                </a:solidFill>
                <a:latin typeface="Arial" pitchFamily="34" charset="0"/>
              </a:rPr>
              <a:t>			</a:t>
            </a:r>
            <a:r>
              <a:rPr lang="fr-FR" sz="2800" dirty="0">
                <a:solidFill>
                  <a:srgbClr val="FFFF00"/>
                </a:solidFill>
                <a:latin typeface="Arial" pitchFamily="34" charset="0"/>
              </a:rPr>
              <a:t>PROTOCOLE</a:t>
            </a:r>
            <a:r>
              <a:rPr lang="fr-FR" sz="1800" dirty="0">
                <a:solidFill>
                  <a:srgbClr val="FFFF00"/>
                </a:solidFill>
                <a:latin typeface="Arial" pitchFamily="34" charset="0"/>
              </a:rPr>
              <a:t/>
            </a:r>
            <a:br>
              <a:rPr lang="fr-FR" sz="1800" dirty="0">
                <a:solidFill>
                  <a:srgbClr val="FFFF00"/>
                </a:solidFill>
                <a:latin typeface="Arial" pitchFamily="34" charset="0"/>
              </a:rPr>
            </a:br>
            <a:r>
              <a:rPr lang="fr-FR" sz="1800" dirty="0">
                <a:solidFill>
                  <a:srgbClr val="FFFF00"/>
                </a:solidFill>
                <a:latin typeface="Arial" pitchFamily="34" charset="0"/>
              </a:rPr>
              <a:t>1- ETABLISSEMENT DES RELATIONS FREQUENCE CARDIAQUE - </a:t>
            </a:r>
            <a:r>
              <a:rPr lang="fr-FR" sz="1800" dirty="0" smtClean="0">
                <a:solidFill>
                  <a:srgbClr val="FFFF00"/>
                </a:solidFill>
                <a:latin typeface="Arial" pitchFamily="34" charset="0"/>
              </a:rPr>
              <a:t>VO2</a:t>
            </a:r>
          </a:p>
          <a:p>
            <a:pPr eaLnBrk="0" hangingPunct="0"/>
            <a:r>
              <a:rPr lang="fr-FR" dirty="0" smtClean="0">
                <a:solidFill>
                  <a:srgbClr val="FFFF00"/>
                </a:solidFill>
                <a:effectLst>
                  <a:outerShdw blurRad="38100" dist="38100" dir="2700000" algn="tl">
                    <a:srgbClr val="000000"/>
                  </a:outerShdw>
                </a:effectLst>
                <a:latin typeface="Arial" pitchFamily="34" charset="0"/>
              </a:rPr>
              <a:t>2- Extrapolation </a:t>
            </a:r>
            <a:r>
              <a:rPr lang="fr-FR" dirty="0">
                <a:solidFill>
                  <a:srgbClr val="FFFF00"/>
                </a:solidFill>
                <a:effectLst>
                  <a:outerShdw blurRad="38100" dist="38100" dir="2700000" algn="tl">
                    <a:srgbClr val="000000"/>
                  </a:outerShdw>
                </a:effectLst>
                <a:latin typeface="Arial" pitchFamily="34" charset="0"/>
              </a:rPr>
              <a:t>de la  consommation d ’oxygène (VO</a:t>
            </a:r>
            <a:r>
              <a:rPr lang="fr-FR" baseline="-25000" dirty="0">
                <a:solidFill>
                  <a:srgbClr val="FFFF00"/>
                </a:solidFill>
                <a:effectLst>
                  <a:outerShdw blurRad="38100" dist="38100" dir="2700000" algn="tl">
                    <a:srgbClr val="000000"/>
                  </a:outerShdw>
                </a:effectLst>
                <a:latin typeface="Arial" pitchFamily="34" charset="0"/>
              </a:rPr>
              <a:t>2</a:t>
            </a:r>
            <a:r>
              <a:rPr lang="fr-FR" dirty="0">
                <a:solidFill>
                  <a:srgbClr val="FFFF00"/>
                </a:solidFill>
                <a:effectLst>
                  <a:outerShdw blurRad="38100" dist="38100" dir="2700000" algn="tl">
                    <a:srgbClr val="000000"/>
                  </a:outerShdw>
                </a:effectLst>
                <a:latin typeface="Arial" pitchFamily="34" charset="0"/>
              </a:rPr>
              <a:t>) à partir de la relation </a:t>
            </a:r>
            <a:endParaRPr lang="fr-FR" dirty="0" smtClean="0">
              <a:solidFill>
                <a:srgbClr val="FFFF00"/>
              </a:solidFill>
              <a:effectLst>
                <a:outerShdw blurRad="38100" dist="38100" dir="2700000" algn="tl">
                  <a:srgbClr val="000000"/>
                </a:outerShdw>
              </a:effectLst>
              <a:latin typeface="Arial" pitchFamily="34" charset="0"/>
            </a:endParaRPr>
          </a:p>
          <a:p>
            <a:pPr eaLnBrk="0" hangingPunct="0"/>
            <a:r>
              <a:rPr lang="fr-FR" dirty="0" smtClean="0">
                <a:solidFill>
                  <a:srgbClr val="FFFF00"/>
                </a:solidFill>
                <a:effectLst>
                  <a:outerShdw blurRad="38100" dist="38100" dir="2700000" algn="tl">
                    <a:srgbClr val="000000"/>
                  </a:outerShdw>
                </a:effectLst>
                <a:latin typeface="Arial" pitchFamily="34" charset="0"/>
              </a:rPr>
              <a:t>fréquence </a:t>
            </a:r>
            <a:r>
              <a:rPr lang="fr-FR" dirty="0">
                <a:solidFill>
                  <a:srgbClr val="FFFF00"/>
                </a:solidFill>
                <a:effectLst>
                  <a:outerShdw blurRad="38100" dist="38100" dir="2700000" algn="tl">
                    <a:srgbClr val="000000"/>
                  </a:outerShdw>
                </a:effectLst>
                <a:latin typeface="Arial" pitchFamily="34" charset="0"/>
              </a:rPr>
              <a:t>cardiaque - </a:t>
            </a:r>
            <a:r>
              <a:rPr lang="fr-FR" dirty="0" smtClean="0">
                <a:solidFill>
                  <a:srgbClr val="FFFF00"/>
                </a:solidFill>
                <a:effectLst>
                  <a:outerShdw blurRad="38100" dist="38100" dir="2700000" algn="tl">
                    <a:srgbClr val="000000"/>
                  </a:outerShdw>
                </a:effectLst>
                <a:latin typeface="Arial" pitchFamily="34" charset="0"/>
              </a:rPr>
              <a:t>VO</a:t>
            </a:r>
            <a:r>
              <a:rPr lang="fr-FR" baseline="-25000" dirty="0" smtClean="0">
                <a:solidFill>
                  <a:srgbClr val="FFFF00"/>
                </a:solidFill>
                <a:effectLst>
                  <a:outerShdw blurRad="38100" dist="38100" dir="2700000" algn="tl">
                    <a:srgbClr val="000000"/>
                  </a:outerShdw>
                </a:effectLst>
                <a:latin typeface="Arial" pitchFamily="34" charset="0"/>
              </a:rPr>
              <a:t>2</a:t>
            </a:r>
            <a:endParaRPr lang="fr-FR" sz="2400" dirty="0">
              <a:solidFill>
                <a:srgbClr val="FFFF00"/>
              </a:solidFill>
              <a:effectLst>
                <a:outerShdw blurRad="38100" dist="38100" dir="2700000" algn="tl">
                  <a:srgbClr val="000000"/>
                </a:outerShdw>
              </a:effectLst>
            </a:endParaRPr>
          </a:p>
        </p:txBody>
      </p:sp>
    </p:spTree>
    <p:extLst>
      <p:ext uri="{BB962C8B-B14F-4D97-AF65-F5344CB8AC3E}">
        <p14:creationId xmlns:p14="http://schemas.microsoft.com/office/powerpoint/2010/main" val="1656968244"/>
      </p:ext>
    </p:extLst>
  </p:cSld>
  <p:clrMapOvr>
    <a:masterClrMapping/>
  </p:clrMapOvr>
  <p:transition spd="slow">
    <p:blinds dir="ver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9378" name="Object 2">
            <a:hlinkClick r:id="" action="ppaction://ole?verb=0"/>
          </p:cNvPr>
          <p:cNvGraphicFramePr>
            <a:graphicFrameLocks noChangeAspect="1"/>
          </p:cNvGraphicFramePr>
          <p:nvPr/>
        </p:nvGraphicFramePr>
        <p:xfrm>
          <a:off x="3810000" y="2043113"/>
          <a:ext cx="4800600" cy="4005262"/>
        </p:xfrm>
        <a:graphic>
          <a:graphicData uri="http://schemas.openxmlformats.org/presentationml/2006/ole">
            <mc:AlternateContent xmlns:mc="http://schemas.openxmlformats.org/markup-compatibility/2006">
              <mc:Choice xmlns:v="urn:schemas-microsoft-com:vml" Requires="v">
                <p:oleObj spid="_x0000_s3099" name="Clip vidéo" r:id="rId3" imgW="3048426" imgH="2542857" progId="avifile">
                  <p:embed/>
                </p:oleObj>
              </mc:Choice>
              <mc:Fallback>
                <p:oleObj name="Clip vidéo" r:id="rId3" imgW="3048426" imgH="2542857" progId="avifil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2043113"/>
                        <a:ext cx="4800600" cy="400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9379" name="Text Box 3"/>
          <p:cNvSpPr txBox="1">
            <a:spLocks noChangeArrowheads="1"/>
          </p:cNvSpPr>
          <p:nvPr/>
        </p:nvSpPr>
        <p:spPr bwMode="auto">
          <a:xfrm>
            <a:off x="685800" y="341313"/>
            <a:ext cx="79930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fr-FR" sz="1800" dirty="0">
                <a:solidFill>
                  <a:srgbClr val="FFFF00"/>
                </a:solidFill>
                <a:latin typeface="Arial" pitchFamily="34" charset="0"/>
              </a:rPr>
              <a:t>3 - PUIS ENREGISTREMENT DES RELATIONS ENTRE LES </a:t>
            </a:r>
            <a:r>
              <a:rPr lang="fr-FR" sz="1800" dirty="0" smtClean="0">
                <a:solidFill>
                  <a:srgbClr val="FFFF00"/>
                </a:solidFill>
                <a:latin typeface="Arial" pitchFamily="34" charset="0"/>
              </a:rPr>
              <a:t>ACTIVITES PHYSIQUES ET </a:t>
            </a:r>
            <a:r>
              <a:rPr lang="fr-FR" sz="1800" dirty="0">
                <a:solidFill>
                  <a:srgbClr val="FFFF00"/>
                </a:solidFill>
                <a:latin typeface="Arial" pitchFamily="34" charset="0"/>
              </a:rPr>
              <a:t>LA FREQUENCE CARDIAQUE</a:t>
            </a:r>
          </a:p>
        </p:txBody>
      </p:sp>
      <p:pic>
        <p:nvPicPr>
          <p:cNvPr id="229380" name="Picture 4"/>
          <p:cNvPicPr>
            <a:picLocks noChangeArrowheads="1"/>
          </p:cNvPicPr>
          <p:nvPr/>
        </p:nvPicPr>
        <p:blipFill>
          <a:blip r:embed="rId5" cstate="print">
            <a:extLst>
              <a:ext uri="{28A0092B-C50C-407E-A947-70E740481C1C}">
                <a14:useLocalDpi xmlns:a14="http://schemas.microsoft.com/office/drawing/2010/main" val="0"/>
              </a:ext>
            </a:extLst>
          </a:blip>
          <a:srcRect r="68817" b="14999"/>
          <a:stretch>
            <a:fillRect/>
          </a:stretch>
        </p:blipFill>
        <p:spPr bwMode="auto">
          <a:xfrm>
            <a:off x="533400" y="1981200"/>
            <a:ext cx="26670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9381" name="AutoShape 5"/>
          <p:cNvSpPr>
            <a:spLocks noChangeArrowheads="1"/>
          </p:cNvSpPr>
          <p:nvPr/>
        </p:nvSpPr>
        <p:spPr bwMode="auto">
          <a:xfrm>
            <a:off x="2743200" y="3962400"/>
            <a:ext cx="1219200" cy="381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Tree>
    <p:extLst>
      <p:ext uri="{BB962C8B-B14F-4D97-AF65-F5344CB8AC3E}">
        <p14:creationId xmlns:p14="http://schemas.microsoft.com/office/powerpoint/2010/main" val="2119400279"/>
      </p:ext>
    </p:extLst>
  </p:cSld>
  <p:clrMapOvr>
    <a:masterClrMapping/>
  </p:clrMapOvr>
  <p:transition spd="slow">
    <p:blinds dir="ver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2280419369"/>
              </p:ext>
            </p:extLst>
          </p:nvPr>
        </p:nvGraphicFramePr>
        <p:xfrm>
          <a:off x="107504" y="2132856"/>
          <a:ext cx="8964488" cy="3937000"/>
        </p:xfrm>
        <a:graphic>
          <a:graphicData uri="http://schemas.openxmlformats.org/drawingml/2006/table">
            <a:tbl>
              <a:tblPr firstRow="1" bandRow="1">
                <a:tableStyleId>{5C22544A-7EE6-4342-B048-85BDC9FD1C3A}</a:tableStyleId>
              </a:tblPr>
              <a:tblGrid>
                <a:gridCol w="2351341"/>
                <a:gridCol w="6613147"/>
              </a:tblGrid>
              <a:tr h="370840">
                <a:tc>
                  <a:txBody>
                    <a:bodyPr/>
                    <a:lstStyle/>
                    <a:p>
                      <a:r>
                        <a:rPr lang="fr-FR" dirty="0" smtClean="0"/>
                        <a:t>POUR</a:t>
                      </a:r>
                      <a:endParaRPr lang="fr-FR" dirty="0"/>
                    </a:p>
                  </a:txBody>
                  <a:tcPr/>
                </a:tc>
                <a:tc>
                  <a:txBody>
                    <a:bodyPr/>
                    <a:lstStyle/>
                    <a:p>
                      <a:r>
                        <a:rPr lang="fr-FR" dirty="0" smtClean="0"/>
                        <a:t>LIMITES</a:t>
                      </a:r>
                      <a:endParaRPr lang="fr-FR" dirty="0"/>
                    </a:p>
                  </a:txBody>
                  <a:tcPr/>
                </a:tc>
              </a:tr>
              <a:tr h="370840">
                <a:tc>
                  <a:txBody>
                    <a:bodyPr/>
                    <a:lstStyle/>
                    <a:p>
                      <a:r>
                        <a:rPr lang="fr-FR" dirty="0" smtClean="0"/>
                        <a:t>Bonne accessibilité</a:t>
                      </a:r>
                      <a:endParaRPr lang="fr-FR" dirty="0"/>
                    </a:p>
                  </a:txBody>
                  <a:tcPr/>
                </a:tc>
                <a:tc>
                  <a:txBody>
                    <a:bodyPr/>
                    <a:lstStyle/>
                    <a:p>
                      <a:r>
                        <a:rPr lang="fr-FR" dirty="0" smtClean="0"/>
                        <a:t>Nécessité de définir la relation entre la fréquence cardiaque et la dépense d’énergie pour chaque sujet ce qui implique le recours à la calorimétrie indirecte.</a:t>
                      </a:r>
                      <a:endParaRPr lang="fr-FR" dirty="0"/>
                    </a:p>
                  </a:txBody>
                  <a:tcPr/>
                </a:tc>
              </a:tr>
              <a:tr h="370840">
                <a:tc>
                  <a:txBody>
                    <a:bodyPr/>
                    <a:lstStyle/>
                    <a:p>
                      <a:r>
                        <a:rPr lang="fr-FR" dirty="0" smtClean="0"/>
                        <a:t>Faible coût</a:t>
                      </a:r>
                      <a:endParaRPr lang="fr-FR" dirty="0"/>
                    </a:p>
                  </a:txBody>
                  <a:tcPr/>
                </a:tc>
                <a:tc>
                  <a:txBody>
                    <a:bodyPr/>
                    <a:lstStyle/>
                    <a:p>
                      <a:r>
                        <a:rPr lang="fr-FR" dirty="0" smtClean="0"/>
                        <a:t>Facteurs intrinsèques et extrinsèques de variation de la fréquence cardiaque sans modification de la dépense d’énergie</a:t>
                      </a:r>
                      <a:endParaRPr lang="fr-FR" dirty="0"/>
                    </a:p>
                  </a:txBody>
                  <a:tcPr/>
                </a:tc>
              </a:tr>
              <a:tr h="370840">
                <a:tc>
                  <a:txBody>
                    <a:bodyPr/>
                    <a:lstStyle/>
                    <a:p>
                      <a:endParaRPr lang="fr-FR"/>
                    </a:p>
                  </a:txBody>
                  <a:tcPr/>
                </a:tc>
                <a:tc>
                  <a:txBody>
                    <a:bodyPr/>
                    <a:lstStyle/>
                    <a:p>
                      <a:r>
                        <a:rPr lang="fr-FR" dirty="0" smtClean="0"/>
                        <a:t>Pas d’information sur les caractéristiques de l’activité physique.</a:t>
                      </a:r>
                    </a:p>
                    <a:p>
                      <a:endParaRPr lang="fr-FR" dirty="0" smtClean="0"/>
                    </a:p>
                    <a:p>
                      <a:r>
                        <a:rPr lang="fr-FR" dirty="0" smtClean="0"/>
                        <a:t>Pas de correspondance exacte entre les caractéristiques filmées d’une activité physique et les</a:t>
                      </a:r>
                      <a:r>
                        <a:rPr lang="fr-FR" baseline="0" dirty="0" smtClean="0"/>
                        <a:t> </a:t>
                      </a:r>
                      <a:r>
                        <a:rPr lang="fr-FR" dirty="0" smtClean="0"/>
                        <a:t>évènements correspondants.</a:t>
                      </a:r>
                    </a:p>
                    <a:p>
                      <a:endParaRPr lang="fr-FR" dirty="0" smtClean="0"/>
                    </a:p>
                    <a:p>
                      <a:r>
                        <a:rPr lang="fr-FR" dirty="0" smtClean="0"/>
                        <a:t>Informations</a:t>
                      </a:r>
                      <a:r>
                        <a:rPr lang="fr-FR" baseline="0" dirty="0" smtClean="0"/>
                        <a:t> limitées  lors d’exercices de très faibles (&lt; 30% VO2max et très fortes intensités &gt; 95% VO2max)</a:t>
                      </a:r>
                      <a:endParaRPr lang="fr-FR" dirty="0"/>
                    </a:p>
                  </a:txBody>
                  <a:tcPr/>
                </a:tc>
              </a:tr>
            </a:tbl>
          </a:graphicData>
        </a:graphic>
      </p:graphicFrame>
      <p:sp>
        <p:nvSpPr>
          <p:cNvPr id="3" name="ZoneTexte 2"/>
          <p:cNvSpPr txBox="1"/>
          <p:nvPr/>
        </p:nvSpPr>
        <p:spPr>
          <a:xfrm>
            <a:off x="467544" y="260648"/>
            <a:ext cx="8385501" cy="830997"/>
          </a:xfrm>
          <a:prstGeom prst="rect">
            <a:avLst/>
          </a:prstGeom>
          <a:noFill/>
          <a:ln>
            <a:solidFill>
              <a:srgbClr val="FFFF00"/>
            </a:solidFill>
          </a:ln>
        </p:spPr>
        <p:txBody>
          <a:bodyPr wrap="none" rtlCol="0">
            <a:spAutoFit/>
          </a:bodyPr>
          <a:lstStyle/>
          <a:p>
            <a:pPr algn="ctr"/>
            <a:r>
              <a:rPr lang="fr-FR" sz="2400" dirty="0" smtClean="0">
                <a:solidFill>
                  <a:srgbClr val="FFFF00"/>
                </a:solidFill>
              </a:rPr>
              <a:t>Possibilités d’utilisation de la fréquence cardiaque et leurs limites </a:t>
            </a:r>
          </a:p>
          <a:p>
            <a:pPr algn="ctr"/>
            <a:r>
              <a:rPr lang="fr-FR" sz="2400" dirty="0" smtClean="0">
                <a:solidFill>
                  <a:srgbClr val="FFFF00"/>
                </a:solidFill>
              </a:rPr>
              <a:t>pour évaluer le niveau d’activité physique </a:t>
            </a:r>
            <a:endParaRPr lang="fr-FR" sz="2400" dirty="0">
              <a:solidFill>
                <a:srgbClr val="FFFF00"/>
              </a:solidFill>
            </a:endParaRPr>
          </a:p>
        </p:txBody>
      </p:sp>
      <p:sp>
        <p:nvSpPr>
          <p:cNvPr id="4" name="Rectangle 3"/>
          <p:cNvSpPr/>
          <p:nvPr/>
        </p:nvSpPr>
        <p:spPr>
          <a:xfrm>
            <a:off x="899592" y="1196752"/>
            <a:ext cx="7704856" cy="369332"/>
          </a:xfrm>
          <a:prstGeom prst="rect">
            <a:avLst/>
          </a:prstGeom>
        </p:spPr>
        <p:txBody>
          <a:bodyPr wrap="square">
            <a:spAutoFit/>
          </a:bodyPr>
          <a:lstStyle/>
          <a:p>
            <a:r>
              <a:rPr lang="fr-FR" i="1" dirty="0" smtClean="0">
                <a:solidFill>
                  <a:srgbClr val="FFFF00"/>
                </a:solidFill>
              </a:rPr>
              <a:t>D’après </a:t>
            </a:r>
            <a:r>
              <a:rPr lang="fr-FR" i="1" dirty="0">
                <a:solidFill>
                  <a:srgbClr val="FFFF00"/>
                </a:solidFill>
              </a:rPr>
              <a:t>Rapport INSERM 2008 Activité Physique. </a:t>
            </a:r>
            <a:r>
              <a:rPr lang="fr-FR" i="1" dirty="0" smtClean="0">
                <a:solidFill>
                  <a:srgbClr val="FFFF00"/>
                </a:solidFill>
              </a:rPr>
              <a:t>Contextes </a:t>
            </a:r>
            <a:r>
              <a:rPr lang="fr-FR" i="1" dirty="0">
                <a:solidFill>
                  <a:srgbClr val="FFFF00"/>
                </a:solidFill>
              </a:rPr>
              <a:t>et effets sur la santé)</a:t>
            </a:r>
          </a:p>
        </p:txBody>
      </p:sp>
    </p:spTree>
    <p:extLst>
      <p:ext uri="{BB962C8B-B14F-4D97-AF65-F5344CB8AC3E}">
        <p14:creationId xmlns:p14="http://schemas.microsoft.com/office/powerpoint/2010/main" val="412561713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rot="19589498">
            <a:off x="184404" y="2470348"/>
            <a:ext cx="8502584" cy="1384995"/>
          </a:xfrm>
          <a:prstGeom prst="rect">
            <a:avLst/>
          </a:prstGeom>
          <a:noFill/>
        </p:spPr>
        <p:txBody>
          <a:bodyPr wrap="none" rtlCol="0">
            <a:spAutoFit/>
          </a:bodyPr>
          <a:lstStyle/>
          <a:p>
            <a:pPr algn="ctr"/>
            <a:r>
              <a:rPr lang="fr-FR" sz="2800" dirty="0" smtClean="0">
                <a:solidFill>
                  <a:srgbClr val="FFFF00"/>
                </a:solidFill>
              </a:rPr>
              <a:t>Comment calculer sa dépense énergétique quotidienne ?</a:t>
            </a:r>
          </a:p>
          <a:p>
            <a:pPr algn="ctr"/>
            <a:endParaRPr lang="fr-FR" sz="2800" dirty="0">
              <a:solidFill>
                <a:srgbClr val="FFFF00"/>
              </a:solidFill>
            </a:endParaRPr>
          </a:p>
          <a:p>
            <a:pPr algn="ctr"/>
            <a:r>
              <a:rPr lang="fr-FR" sz="2800" dirty="0" smtClean="0">
                <a:solidFill>
                  <a:srgbClr val="FFFF00"/>
                </a:solidFill>
              </a:rPr>
              <a:t>Voir logiciel pour ceux qui le souhaitent…</a:t>
            </a:r>
            <a:endParaRPr lang="fr-FR" sz="2800" dirty="0">
              <a:solidFill>
                <a:srgbClr val="FFFF00"/>
              </a:solidFill>
            </a:endParaRPr>
          </a:p>
        </p:txBody>
      </p:sp>
    </p:spTree>
    <p:extLst>
      <p:ext uri="{BB962C8B-B14F-4D97-AF65-F5344CB8AC3E}">
        <p14:creationId xmlns:p14="http://schemas.microsoft.com/office/powerpoint/2010/main" val="83159686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p:cNvGraphicFramePr>
            <a:graphicFrameLocks noGrp="1"/>
          </p:cNvGraphicFramePr>
          <p:nvPr>
            <p:extLst>
              <p:ext uri="{D42A27DB-BD31-4B8C-83A1-F6EECF244321}">
                <p14:modId xmlns:p14="http://schemas.microsoft.com/office/powerpoint/2010/main" val="2714404620"/>
              </p:ext>
            </p:extLst>
          </p:nvPr>
        </p:nvGraphicFramePr>
        <p:xfrm>
          <a:off x="179512" y="1424776"/>
          <a:ext cx="8784976" cy="5172576"/>
        </p:xfrm>
        <a:graphic>
          <a:graphicData uri="http://schemas.openxmlformats.org/drawingml/2006/table">
            <a:tbl>
              <a:tblPr firstRow="1" bandRow="1">
                <a:tableStyleId>{5C22544A-7EE6-4342-B048-85BDC9FD1C3A}</a:tableStyleId>
              </a:tblPr>
              <a:tblGrid>
                <a:gridCol w="2808312"/>
                <a:gridCol w="5976664"/>
              </a:tblGrid>
              <a:tr h="504056">
                <a:tc>
                  <a:txBody>
                    <a:bodyPr/>
                    <a:lstStyle/>
                    <a:p>
                      <a:r>
                        <a:rPr lang="fr-FR" dirty="0" smtClean="0"/>
                        <a:t>METHODES </a:t>
                      </a:r>
                      <a:endParaRPr lang="fr-FR" dirty="0"/>
                    </a:p>
                  </a:txBody>
                  <a:tcPr/>
                </a:tc>
                <a:tc>
                  <a:txBody>
                    <a:bodyPr/>
                    <a:lstStyle/>
                    <a:p>
                      <a:r>
                        <a:rPr lang="fr-FR" dirty="0" smtClean="0"/>
                        <a:t>PARAMETRES MESURES</a:t>
                      </a:r>
                      <a:endParaRPr lang="fr-FR" dirty="0"/>
                    </a:p>
                  </a:txBody>
                  <a:tcPr/>
                </a:tc>
              </a:tr>
              <a:tr h="370840">
                <a:tc>
                  <a:txBody>
                    <a:bodyPr/>
                    <a:lstStyle/>
                    <a:p>
                      <a:r>
                        <a:rPr lang="fr-FR" dirty="0" smtClean="0"/>
                        <a:t>Journal</a:t>
                      </a:r>
                      <a:r>
                        <a:rPr lang="fr-FR" baseline="0" dirty="0" smtClean="0"/>
                        <a:t> personnel, questionnaires</a:t>
                      </a:r>
                      <a:endParaRPr lang="fr-FR" dirty="0"/>
                    </a:p>
                  </a:txBody>
                  <a:tcPr/>
                </a:tc>
                <a:tc>
                  <a:txBody>
                    <a:bodyPr/>
                    <a:lstStyle/>
                    <a:p>
                      <a:r>
                        <a:rPr lang="fr-FR" dirty="0" smtClean="0"/>
                        <a:t>Activité physique décrite (type,</a:t>
                      </a:r>
                      <a:r>
                        <a:rPr lang="fr-FR" baseline="0" dirty="0" smtClean="0"/>
                        <a:t> durée, fréquence et estimée (intensité : échelle de Borg)</a:t>
                      </a:r>
                    </a:p>
                    <a:p>
                      <a:r>
                        <a:rPr lang="fr-FR" dirty="0" smtClean="0"/>
                        <a:t>Dépense d’énergie liée à l’activité (calculée)</a:t>
                      </a:r>
                      <a:endParaRPr lang="fr-FR" dirty="0"/>
                    </a:p>
                  </a:txBody>
                  <a:tcPr/>
                </a:tc>
              </a:tr>
              <a:tr h="370840">
                <a:tc>
                  <a:txBody>
                    <a:bodyPr/>
                    <a:lstStyle/>
                    <a:p>
                      <a:r>
                        <a:rPr lang="fr-FR" dirty="0" smtClean="0"/>
                        <a:t>Podomètre</a:t>
                      </a:r>
                      <a:endParaRPr lang="fr-FR" dirty="0"/>
                    </a:p>
                  </a:txBody>
                  <a:tcPr/>
                </a:tc>
                <a:tc>
                  <a:txBody>
                    <a:bodyPr/>
                    <a:lstStyle/>
                    <a:p>
                      <a:r>
                        <a:rPr lang="fr-FR" dirty="0" smtClean="0"/>
                        <a:t>Nombre de pas</a:t>
                      </a:r>
                    </a:p>
                    <a:p>
                      <a:r>
                        <a:rPr lang="fr-FR" dirty="0" smtClean="0"/>
                        <a:t>Distance parcourue +</a:t>
                      </a:r>
                      <a:r>
                        <a:rPr lang="fr-FR" baseline="0" dirty="0" smtClean="0"/>
                        <a:t> durée = vitesse moyenne</a:t>
                      </a:r>
                      <a:endParaRPr lang="fr-FR" dirty="0"/>
                    </a:p>
                  </a:txBody>
                  <a:tcPr/>
                </a:tc>
              </a:tr>
              <a:tr h="370840">
                <a:tc>
                  <a:txBody>
                    <a:bodyPr/>
                    <a:lstStyle/>
                    <a:p>
                      <a:r>
                        <a:rPr lang="fr-FR" dirty="0" smtClean="0"/>
                        <a:t>Accéléromètre</a:t>
                      </a:r>
                      <a:endParaRPr lang="fr-FR" dirty="0"/>
                    </a:p>
                  </a:txBody>
                  <a:tcPr/>
                </a:tc>
                <a:tc>
                  <a:txBody>
                    <a:bodyPr/>
                    <a:lstStyle/>
                    <a:p>
                      <a:r>
                        <a:rPr lang="fr-FR" dirty="0" smtClean="0"/>
                        <a:t>Activité et intensité sous forme d’accélération exprimée en « coups/min » en fonction de la durée.</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Dépense d’énergie liée à l’activité (calculée)</a:t>
                      </a:r>
                    </a:p>
                  </a:txBody>
                  <a:tcPr/>
                </a:tc>
              </a:tr>
              <a:tr h="370840">
                <a:tc>
                  <a:txBody>
                    <a:bodyPr/>
                    <a:lstStyle/>
                    <a:p>
                      <a:r>
                        <a:rPr lang="fr-FR" dirty="0" smtClean="0"/>
                        <a:t>Calorimétrie indirecte</a:t>
                      </a:r>
                      <a:endParaRPr lang="fr-FR" dirty="0"/>
                    </a:p>
                  </a:txBody>
                  <a:tcPr/>
                </a:tc>
                <a:tc>
                  <a:txBody>
                    <a:bodyPr/>
                    <a:lstStyle/>
                    <a:p>
                      <a:r>
                        <a:rPr lang="fr-FR" dirty="0" smtClean="0"/>
                        <a:t>Dépense d’énergie totale ou/et par activité</a:t>
                      </a:r>
                      <a:endParaRPr lang="fr-FR" dirty="0"/>
                    </a:p>
                  </a:txBody>
                  <a:tcPr/>
                </a:tc>
              </a:tr>
              <a:tr h="370840">
                <a:tc>
                  <a:txBody>
                    <a:bodyPr/>
                    <a:lstStyle/>
                    <a:p>
                      <a:r>
                        <a:rPr lang="fr-FR" dirty="0" smtClean="0"/>
                        <a:t>Eau doublement marquée</a:t>
                      </a:r>
                      <a:endParaRPr lang="fr-FR" dirty="0"/>
                    </a:p>
                  </a:txBody>
                  <a:tcPr/>
                </a:tc>
                <a:tc>
                  <a:txBody>
                    <a:bodyPr/>
                    <a:lstStyle/>
                    <a:p>
                      <a:r>
                        <a:rPr lang="fr-FR" dirty="0" smtClean="0"/>
                        <a:t>Dépense d’énergie totale – dépense de repos</a:t>
                      </a:r>
                    </a:p>
                    <a:p>
                      <a:r>
                        <a:rPr lang="fr-FR" dirty="0" smtClean="0"/>
                        <a:t>Niveau d’activité physique = dépense totale/dépense de repos</a:t>
                      </a:r>
                      <a:endParaRPr lang="fr-FR" dirty="0"/>
                    </a:p>
                  </a:txBody>
                  <a:tcPr/>
                </a:tc>
              </a:tr>
              <a:tr h="370840">
                <a:tc>
                  <a:txBody>
                    <a:bodyPr/>
                    <a:lstStyle/>
                    <a:p>
                      <a:r>
                        <a:rPr lang="fr-FR" dirty="0" smtClean="0"/>
                        <a:t>Fréquence cardiaque</a:t>
                      </a:r>
                      <a:endParaRPr lang="fr-FR" dirty="0"/>
                    </a:p>
                  </a:txBody>
                  <a:tcPr/>
                </a:tc>
                <a:tc>
                  <a:txBody>
                    <a:bodyPr/>
                    <a:lstStyle/>
                    <a:p>
                      <a:r>
                        <a:rPr lang="fr-FR" dirty="0" smtClean="0"/>
                        <a:t>Activité et intensité sous forme de battements/</a:t>
                      </a:r>
                      <a:r>
                        <a:rPr lang="fr-FR" baseline="0" dirty="0" smtClean="0"/>
                        <a:t>minute</a:t>
                      </a:r>
                      <a:r>
                        <a:rPr lang="fr-FR" dirty="0" smtClean="0"/>
                        <a:t> en fonction du temps.</a:t>
                      </a:r>
                    </a:p>
                    <a:p>
                      <a:r>
                        <a:rPr lang="fr-FR" dirty="0" smtClean="0"/>
                        <a:t>Dépense énergétique</a:t>
                      </a:r>
                      <a:r>
                        <a:rPr lang="fr-FR" baseline="0" dirty="0" smtClean="0"/>
                        <a:t> liée à l’activité extrapolée à partir de la relation FC/VO2</a:t>
                      </a:r>
                      <a:endParaRPr lang="fr-FR" dirty="0"/>
                    </a:p>
                  </a:txBody>
                  <a:tcPr/>
                </a:tc>
              </a:tr>
            </a:tbl>
          </a:graphicData>
        </a:graphic>
      </p:graphicFrame>
      <p:sp>
        <p:nvSpPr>
          <p:cNvPr id="4" name="ZoneTexte 3"/>
          <p:cNvSpPr txBox="1"/>
          <p:nvPr/>
        </p:nvSpPr>
        <p:spPr>
          <a:xfrm>
            <a:off x="539552" y="332656"/>
            <a:ext cx="7843109" cy="830997"/>
          </a:xfrm>
          <a:prstGeom prst="rect">
            <a:avLst/>
          </a:prstGeom>
          <a:noFill/>
          <a:ln>
            <a:solidFill>
              <a:srgbClr val="FFFF00"/>
            </a:solidFill>
          </a:ln>
        </p:spPr>
        <p:txBody>
          <a:bodyPr wrap="none" rtlCol="0">
            <a:spAutoFit/>
          </a:bodyPr>
          <a:lstStyle/>
          <a:p>
            <a:pPr algn="ctr"/>
            <a:r>
              <a:rPr lang="fr-FR" sz="2400" dirty="0" smtClean="0">
                <a:solidFill>
                  <a:srgbClr val="FFFF00"/>
                </a:solidFill>
                <a:effectLst>
                  <a:outerShdw blurRad="38100" dist="38100" dir="2700000" algn="tl">
                    <a:srgbClr val="000000">
                      <a:alpha val="43137"/>
                    </a:srgbClr>
                  </a:outerShdw>
                </a:effectLst>
              </a:rPr>
              <a:t>SYNTHESE SUR LES PRINCIPALES MÉTHODES DE MESURE DE </a:t>
            </a:r>
          </a:p>
          <a:p>
            <a:pPr algn="ctr"/>
            <a:r>
              <a:rPr lang="fr-FR" sz="2400" dirty="0" smtClean="0">
                <a:solidFill>
                  <a:srgbClr val="FFFF00"/>
                </a:solidFill>
                <a:effectLst>
                  <a:outerShdw blurRad="38100" dist="38100" dir="2700000" algn="tl">
                    <a:srgbClr val="000000">
                      <a:alpha val="43137"/>
                    </a:srgbClr>
                  </a:outerShdw>
                </a:effectLst>
              </a:rPr>
              <a:t>L’ACTIVITÉ PHYSIQUE HABITUELLE ET PARAMÈTRES MESURÉS </a:t>
            </a:r>
            <a:endParaRPr lang="fr-FR" sz="24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2230543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15616" y="351801"/>
            <a:ext cx="6712479" cy="584775"/>
          </a:xfrm>
          <a:prstGeom prst="rect">
            <a:avLst/>
          </a:prstGeom>
          <a:noFill/>
          <a:ln>
            <a:solidFill>
              <a:srgbClr val="FFFF00"/>
            </a:solidFill>
          </a:ln>
        </p:spPr>
        <p:txBody>
          <a:bodyPr wrap="none" rtlCol="0">
            <a:spAutoFit/>
          </a:bodyPr>
          <a:lstStyle/>
          <a:p>
            <a:r>
              <a:rPr lang="fr-FR" sz="3200" b="1" dirty="0" smtClean="0">
                <a:solidFill>
                  <a:srgbClr val="FFFF00"/>
                </a:solidFill>
              </a:rPr>
              <a:t>CONCLUSION ET RECOMMANDATIONS</a:t>
            </a:r>
            <a:endParaRPr lang="fr-FR" sz="3200" b="1" dirty="0">
              <a:solidFill>
                <a:srgbClr val="FFFF00"/>
              </a:solidFill>
            </a:endParaRPr>
          </a:p>
        </p:txBody>
      </p:sp>
      <p:sp>
        <p:nvSpPr>
          <p:cNvPr id="3" name="ZoneTexte 2"/>
          <p:cNvSpPr txBox="1"/>
          <p:nvPr/>
        </p:nvSpPr>
        <p:spPr>
          <a:xfrm>
            <a:off x="79079" y="1340768"/>
            <a:ext cx="8813401" cy="6186309"/>
          </a:xfrm>
          <a:prstGeom prst="rect">
            <a:avLst/>
          </a:prstGeom>
          <a:noFill/>
        </p:spPr>
        <p:txBody>
          <a:bodyPr wrap="square" rtlCol="0">
            <a:spAutoFit/>
          </a:bodyPr>
          <a:lstStyle/>
          <a:p>
            <a:pPr algn="just"/>
            <a:r>
              <a:rPr lang="fr-FR" sz="2200" dirty="0" smtClean="0">
                <a:solidFill>
                  <a:schemeClr val="bg1"/>
                </a:solidFill>
              </a:rPr>
              <a:t>Pour prendre des décisions, notamment en faveur de la santé des populations, les responsables politiques et de santé publique ont besoin d’étayer leurs décisions sur des constats les plus objectifs possibles.</a:t>
            </a:r>
          </a:p>
          <a:p>
            <a:pPr algn="just"/>
            <a:endParaRPr lang="fr-FR" sz="2200" dirty="0">
              <a:solidFill>
                <a:schemeClr val="bg1"/>
              </a:solidFill>
            </a:endParaRPr>
          </a:p>
          <a:p>
            <a:pPr algn="just"/>
            <a:r>
              <a:rPr lang="fr-FR" sz="2200" dirty="0" smtClean="0">
                <a:solidFill>
                  <a:schemeClr val="bg1"/>
                </a:solidFill>
              </a:rPr>
              <a:t>La connaissance du niveau d’activité physique des populations du Chili fait partie des constats indispensables pour agir.</a:t>
            </a:r>
          </a:p>
          <a:p>
            <a:pPr algn="just"/>
            <a:endParaRPr lang="fr-FR" sz="2200" dirty="0">
              <a:solidFill>
                <a:schemeClr val="bg1"/>
              </a:solidFill>
            </a:endParaRPr>
          </a:p>
          <a:p>
            <a:pPr algn="just"/>
            <a:r>
              <a:rPr lang="fr-FR" sz="2200" dirty="0" smtClean="0">
                <a:solidFill>
                  <a:schemeClr val="bg1"/>
                </a:solidFill>
              </a:rPr>
              <a:t>Où en est le niveau d’activité physique des enfants, des adolescents, des adultes non compétiteurs et des personnes plus âgées ?</a:t>
            </a:r>
          </a:p>
          <a:p>
            <a:pPr algn="just"/>
            <a:r>
              <a:rPr lang="fr-FR" sz="2200" dirty="0" smtClean="0">
                <a:solidFill>
                  <a:schemeClr val="bg1"/>
                </a:solidFill>
              </a:rPr>
              <a:t>  </a:t>
            </a:r>
          </a:p>
          <a:p>
            <a:pPr algn="just"/>
            <a:r>
              <a:rPr lang="fr-FR" sz="2200" dirty="0" smtClean="0">
                <a:solidFill>
                  <a:schemeClr val="bg1"/>
                </a:solidFill>
              </a:rPr>
              <a:t>Nous disposons actuellement de nombreuses techniques pour tenter de répondre à cette question en fonction des populations, des objectifs </a:t>
            </a:r>
            <a:r>
              <a:rPr lang="fr-FR" sz="2200" dirty="0">
                <a:solidFill>
                  <a:schemeClr val="bg1"/>
                </a:solidFill>
              </a:rPr>
              <a:t>que l’on se </a:t>
            </a:r>
            <a:r>
              <a:rPr lang="fr-FR" sz="2200" dirty="0" smtClean="0">
                <a:solidFill>
                  <a:schemeClr val="bg1"/>
                </a:solidFill>
              </a:rPr>
              <a:t>fixe et des moyens dont on dispose.</a:t>
            </a:r>
          </a:p>
          <a:p>
            <a:pPr algn="just"/>
            <a:endParaRPr lang="fr-FR" sz="2200" dirty="0">
              <a:solidFill>
                <a:schemeClr val="bg1"/>
              </a:solidFill>
            </a:endParaRPr>
          </a:p>
          <a:p>
            <a:pPr algn="just"/>
            <a:r>
              <a:rPr lang="fr-FR" sz="2200" dirty="0" smtClean="0">
                <a:solidFill>
                  <a:schemeClr val="bg1"/>
                </a:solidFill>
              </a:rPr>
              <a:t>A nous d’établir notre choix en toute connaissance des avantages et des limites de chacune d’entre elles.</a:t>
            </a:r>
          </a:p>
          <a:p>
            <a:pPr algn="just"/>
            <a:endParaRPr lang="fr-FR" sz="2200" dirty="0">
              <a:solidFill>
                <a:schemeClr val="bg1"/>
              </a:solidFill>
            </a:endParaRPr>
          </a:p>
          <a:p>
            <a:pPr algn="just"/>
            <a:r>
              <a:rPr lang="fr-FR" sz="2200" dirty="0" smtClean="0">
                <a:solidFill>
                  <a:schemeClr val="bg1"/>
                </a:solidFill>
              </a:rPr>
              <a:t>   </a:t>
            </a:r>
            <a:endParaRPr lang="fr-FR" sz="2200" dirty="0">
              <a:solidFill>
                <a:schemeClr val="bg1"/>
              </a:solidFill>
            </a:endParaRPr>
          </a:p>
        </p:txBody>
      </p:sp>
    </p:spTree>
    <p:extLst>
      <p:ext uri="{BB962C8B-B14F-4D97-AF65-F5344CB8AC3E}">
        <p14:creationId xmlns:p14="http://schemas.microsoft.com/office/powerpoint/2010/main" val="2379388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anim calcmode="lin" valueType="num">
                                      <p:cBhvr>
                                        <p:cTn id="3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photo4"/>
          <p:cNvPicPr>
            <a:picLocks noChangeAspect="1" noChangeArrowheads="1"/>
          </p:cNvPicPr>
          <p:nvPr/>
        </p:nvPicPr>
        <p:blipFill>
          <a:blip r:embed="rId2">
            <a:extLst>
              <a:ext uri="{28A0092B-C50C-407E-A947-70E740481C1C}">
                <a14:useLocalDpi xmlns:a14="http://schemas.microsoft.com/office/drawing/2010/main" val="0"/>
              </a:ext>
            </a:extLst>
          </a:blip>
          <a:srcRect l="2484" t="2092" r="2501" b="2544"/>
          <a:stretch>
            <a:fillRect/>
          </a:stretch>
        </p:blipFill>
        <p:spPr bwMode="auto">
          <a:xfrm>
            <a:off x="1588" y="842963"/>
            <a:ext cx="9142412" cy="601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AutoShape 3"/>
          <p:cNvSpPr>
            <a:spLocks noChangeArrowheads="1"/>
          </p:cNvSpPr>
          <p:nvPr/>
        </p:nvSpPr>
        <p:spPr bwMode="auto">
          <a:xfrm>
            <a:off x="0" y="159066"/>
            <a:ext cx="4114800" cy="2057400"/>
          </a:xfrm>
          <a:prstGeom prst="wedgeEllipseCallout">
            <a:avLst>
              <a:gd name="adj1" fmla="val 56213"/>
              <a:gd name="adj2" fmla="val 48843"/>
            </a:avLst>
          </a:prstGeom>
          <a:solidFill>
            <a:schemeClr val="bg1"/>
          </a:solidFill>
          <a:ln w="9525">
            <a:solidFill>
              <a:srgbClr val="000000"/>
            </a:solidFill>
            <a:miter lim="800000"/>
            <a:headEnd/>
            <a:tailEnd/>
          </a:ln>
          <a:effectLst/>
        </p:spPr>
        <p:txBody>
          <a:bodyPr/>
          <a:lstStyle/>
          <a:p>
            <a:pPr algn="ctr"/>
            <a:r>
              <a:rPr lang="fr-FR" sz="3200" b="1" dirty="0">
                <a:solidFill>
                  <a:srgbClr val="000000"/>
                </a:solidFill>
                <a:latin typeface="Bookman Old Style" pitchFamily="18" charset="0"/>
              </a:rPr>
              <a:t>GRACIAS POR SU ATENCION</a:t>
            </a:r>
          </a:p>
        </p:txBody>
      </p:sp>
    </p:spTree>
    <p:extLst>
      <p:ext uri="{BB962C8B-B14F-4D97-AF65-F5344CB8AC3E}">
        <p14:creationId xmlns:p14="http://schemas.microsoft.com/office/powerpoint/2010/main" val="16839961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wd">
                                    <p:tmPct val="100000"/>
                                  </p:iterate>
                                  <p:childTnLst>
                                    <p:set>
                                      <p:cBhvr>
                                        <p:cTn id="6" dur="1" fill="hold">
                                          <p:stCondLst>
                                            <p:cond delay="0"/>
                                          </p:stCondLst>
                                        </p:cTn>
                                        <p:tgtEl>
                                          <p:spTgt spid="39939"/>
                                        </p:tgtEl>
                                        <p:attrNameLst>
                                          <p:attrName>style.visibility</p:attrName>
                                        </p:attrNameLst>
                                      </p:cBhvr>
                                      <p:to>
                                        <p:strVal val="visible"/>
                                      </p:to>
                                    </p:set>
                                    <p:animEffect transition="in" filter="dissolve">
                                      <p:cBhvr>
                                        <p:cTn id="7" dur="300"/>
                                        <p:tgtEl>
                                          <p:spTgt spid="399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979712" y="519063"/>
            <a:ext cx="5528949" cy="461665"/>
          </a:xfrm>
          <a:prstGeom prst="rect">
            <a:avLst/>
          </a:prstGeom>
          <a:noFill/>
          <a:ln>
            <a:solidFill>
              <a:srgbClr val="FFFF00"/>
            </a:solidFill>
          </a:ln>
        </p:spPr>
        <p:txBody>
          <a:bodyPr wrap="none" rtlCol="0">
            <a:spAutoFit/>
          </a:bodyPr>
          <a:lstStyle/>
          <a:p>
            <a:r>
              <a:rPr lang="fr-FR" sz="2400" b="1" dirty="0" smtClean="0">
                <a:solidFill>
                  <a:srgbClr val="FFFF00"/>
                </a:solidFill>
                <a:effectLst>
                  <a:outerShdw blurRad="38100" dist="38100" dir="2700000" algn="tl">
                    <a:srgbClr val="000000">
                      <a:alpha val="43137"/>
                    </a:srgbClr>
                  </a:outerShdw>
                </a:effectLst>
              </a:rPr>
              <a:t>1- L’OBSERVATION DES COMPORTEMENTS</a:t>
            </a:r>
            <a:endParaRPr lang="fr-FR" sz="2400" b="1" dirty="0">
              <a:solidFill>
                <a:srgbClr val="FFFF00"/>
              </a:solidFill>
              <a:effectLst>
                <a:outerShdw blurRad="38100" dist="38100" dir="2700000" algn="tl">
                  <a:srgbClr val="000000">
                    <a:alpha val="43137"/>
                  </a:srgbClr>
                </a:outerShdw>
              </a:effectLst>
            </a:endParaRPr>
          </a:p>
        </p:txBody>
      </p:sp>
      <p:sp>
        <p:nvSpPr>
          <p:cNvPr id="3" name="ZoneTexte 2"/>
          <p:cNvSpPr txBox="1"/>
          <p:nvPr/>
        </p:nvSpPr>
        <p:spPr>
          <a:xfrm>
            <a:off x="323528" y="1556792"/>
            <a:ext cx="8790612" cy="4431983"/>
          </a:xfrm>
          <a:prstGeom prst="rect">
            <a:avLst/>
          </a:prstGeom>
          <a:noFill/>
        </p:spPr>
        <p:txBody>
          <a:bodyPr wrap="none" rtlCol="0">
            <a:spAutoFit/>
          </a:bodyPr>
          <a:lstStyle/>
          <a:p>
            <a:r>
              <a:rPr lang="fr-FR" sz="2400" b="1" dirty="0" smtClean="0">
                <a:solidFill>
                  <a:srgbClr val="FFFF00"/>
                </a:solidFill>
              </a:rPr>
              <a:t>Par des observateurs :</a:t>
            </a:r>
          </a:p>
          <a:p>
            <a:pPr marL="285750" indent="-285750">
              <a:buFontTx/>
              <a:buChar char="-"/>
            </a:pPr>
            <a:endParaRPr lang="fr-FR" dirty="0">
              <a:solidFill>
                <a:srgbClr val="FFFF00"/>
              </a:solidFill>
            </a:endParaRPr>
          </a:p>
          <a:p>
            <a:pPr marL="285750" indent="-285750">
              <a:buFontTx/>
              <a:buChar char="-"/>
            </a:pPr>
            <a:r>
              <a:rPr lang="fr-FR" sz="2000" dirty="0" smtClean="0">
                <a:solidFill>
                  <a:schemeClr val="bg1"/>
                </a:solidFill>
              </a:rPr>
              <a:t>Soit directement au cours de l’activité</a:t>
            </a:r>
          </a:p>
          <a:p>
            <a:pPr marL="285750" indent="-285750">
              <a:buFontTx/>
              <a:buChar char="-"/>
            </a:pPr>
            <a:endParaRPr lang="fr-FR" sz="2000" dirty="0">
              <a:solidFill>
                <a:schemeClr val="bg1"/>
              </a:solidFill>
            </a:endParaRPr>
          </a:p>
          <a:p>
            <a:pPr marL="285750" indent="-285750">
              <a:buFontTx/>
              <a:buChar char="-"/>
            </a:pPr>
            <a:r>
              <a:rPr lang="fr-FR" sz="2000" dirty="0" smtClean="0">
                <a:solidFill>
                  <a:schemeClr val="bg1"/>
                </a:solidFill>
              </a:rPr>
              <a:t>Soit indirectement par analyse de vidéos enregistrées lors de l’activité physique.</a:t>
            </a:r>
          </a:p>
          <a:p>
            <a:pPr marL="285750" indent="-285750">
              <a:buFontTx/>
              <a:buChar char="-"/>
            </a:pPr>
            <a:endParaRPr lang="fr-FR" sz="2000" dirty="0">
              <a:solidFill>
                <a:srgbClr val="FFFF00"/>
              </a:solidFill>
            </a:endParaRPr>
          </a:p>
          <a:p>
            <a:endParaRPr lang="fr-FR" dirty="0" smtClean="0">
              <a:solidFill>
                <a:srgbClr val="FFFF00"/>
              </a:solidFill>
            </a:endParaRPr>
          </a:p>
          <a:p>
            <a:r>
              <a:rPr lang="fr-FR" sz="2400" b="1" dirty="0" smtClean="0">
                <a:solidFill>
                  <a:srgbClr val="FFFF00"/>
                </a:solidFill>
              </a:rPr>
              <a:t>Dans les deux cas, nécessité </a:t>
            </a:r>
            <a:r>
              <a:rPr lang="fr-FR" sz="2400" b="1" dirty="0">
                <a:solidFill>
                  <a:srgbClr val="FFFF00"/>
                </a:solidFill>
              </a:rPr>
              <a:t>de disposer </a:t>
            </a:r>
            <a:r>
              <a:rPr lang="fr-FR" sz="2400" b="1" dirty="0" smtClean="0">
                <a:solidFill>
                  <a:srgbClr val="FFFF00"/>
                </a:solidFill>
              </a:rPr>
              <a:t>:</a:t>
            </a:r>
          </a:p>
          <a:p>
            <a:endParaRPr lang="fr-FR" dirty="0">
              <a:solidFill>
                <a:srgbClr val="FFFF00"/>
              </a:solidFill>
            </a:endParaRPr>
          </a:p>
          <a:p>
            <a:pPr marL="285750" indent="-285750">
              <a:buFontTx/>
              <a:buChar char="-"/>
            </a:pPr>
            <a:r>
              <a:rPr lang="fr-FR" sz="2000" dirty="0" smtClean="0">
                <a:solidFill>
                  <a:schemeClr val="bg1"/>
                </a:solidFill>
              </a:rPr>
              <a:t>d’observateurs entraînés</a:t>
            </a:r>
          </a:p>
          <a:p>
            <a:pPr marL="285750" indent="-285750">
              <a:buFontTx/>
              <a:buChar char="-"/>
            </a:pPr>
            <a:endParaRPr lang="fr-FR" sz="2000" dirty="0">
              <a:solidFill>
                <a:schemeClr val="bg1"/>
              </a:solidFill>
            </a:endParaRPr>
          </a:p>
          <a:p>
            <a:pPr marL="285750" indent="-285750">
              <a:buFontTx/>
              <a:buChar char="-"/>
            </a:pPr>
            <a:r>
              <a:rPr lang="fr-FR" sz="2000" dirty="0">
                <a:solidFill>
                  <a:schemeClr val="bg1"/>
                </a:solidFill>
              </a:rPr>
              <a:t>d</a:t>
            </a:r>
            <a:r>
              <a:rPr lang="fr-FR" sz="2000" dirty="0" smtClean="0">
                <a:solidFill>
                  <a:schemeClr val="bg1"/>
                </a:solidFill>
              </a:rPr>
              <a:t>e grilles d’observation</a:t>
            </a:r>
          </a:p>
          <a:p>
            <a:pPr marL="285750" indent="-285750">
              <a:buFontTx/>
              <a:buChar char="-"/>
            </a:pPr>
            <a:endParaRPr lang="fr-FR" sz="2000" dirty="0">
              <a:solidFill>
                <a:schemeClr val="bg1"/>
              </a:solidFill>
            </a:endParaRPr>
          </a:p>
          <a:p>
            <a:pPr marL="285750" indent="-285750">
              <a:buFontTx/>
              <a:buChar char="-"/>
            </a:pPr>
            <a:r>
              <a:rPr lang="fr-FR" sz="2000" dirty="0">
                <a:solidFill>
                  <a:schemeClr val="bg1"/>
                </a:solidFill>
              </a:rPr>
              <a:t>d</a:t>
            </a:r>
            <a:r>
              <a:rPr lang="fr-FR" sz="2000" dirty="0" smtClean="0">
                <a:solidFill>
                  <a:schemeClr val="bg1"/>
                </a:solidFill>
              </a:rPr>
              <a:t>e taxinomies des comportements à observer </a:t>
            </a:r>
            <a:endParaRPr lang="fr-FR" sz="2000" dirty="0">
              <a:solidFill>
                <a:schemeClr val="bg1"/>
              </a:solidFill>
            </a:endParaRPr>
          </a:p>
        </p:txBody>
      </p:sp>
    </p:spTree>
    <p:extLst>
      <p:ext uri="{BB962C8B-B14F-4D97-AF65-F5344CB8AC3E}">
        <p14:creationId xmlns:p14="http://schemas.microsoft.com/office/powerpoint/2010/main" val="12439499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p:cNvGraphicFramePr>
            <a:graphicFrameLocks noGrp="1"/>
          </p:cNvGraphicFramePr>
          <p:nvPr>
            <p:extLst>
              <p:ext uri="{D42A27DB-BD31-4B8C-83A1-F6EECF244321}">
                <p14:modId xmlns:p14="http://schemas.microsoft.com/office/powerpoint/2010/main" val="208693319"/>
              </p:ext>
            </p:extLst>
          </p:nvPr>
        </p:nvGraphicFramePr>
        <p:xfrm>
          <a:off x="107504" y="1991216"/>
          <a:ext cx="8856984" cy="2661920"/>
        </p:xfrm>
        <a:graphic>
          <a:graphicData uri="http://schemas.openxmlformats.org/drawingml/2006/table">
            <a:tbl>
              <a:tblPr firstRow="1" bandRow="1">
                <a:tableStyleId>{5C22544A-7EE6-4342-B048-85BDC9FD1C3A}</a:tableStyleId>
              </a:tblPr>
              <a:tblGrid>
                <a:gridCol w="3744416"/>
                <a:gridCol w="5112568"/>
              </a:tblGrid>
              <a:tr h="370840">
                <a:tc>
                  <a:txBody>
                    <a:bodyPr/>
                    <a:lstStyle/>
                    <a:p>
                      <a:pPr algn="ctr"/>
                      <a:r>
                        <a:rPr lang="fr-FR" dirty="0" smtClean="0"/>
                        <a:t>AVANTAGES</a:t>
                      </a:r>
                      <a:endParaRPr lang="fr-FR" dirty="0"/>
                    </a:p>
                  </a:txBody>
                  <a:tcPr/>
                </a:tc>
                <a:tc>
                  <a:txBody>
                    <a:bodyPr/>
                    <a:lstStyle/>
                    <a:p>
                      <a:pPr algn="ctr"/>
                      <a:r>
                        <a:rPr lang="fr-FR" dirty="0" smtClean="0"/>
                        <a:t>LIMITES</a:t>
                      </a:r>
                      <a:endParaRPr lang="fr-FR" dirty="0"/>
                    </a:p>
                  </a:txBody>
                  <a:tcPr/>
                </a:tc>
              </a:tr>
              <a:tr h="370840">
                <a:tc>
                  <a:txBody>
                    <a:bodyPr/>
                    <a:lstStyle/>
                    <a:p>
                      <a:r>
                        <a:rPr lang="fr-FR" dirty="0" smtClean="0"/>
                        <a:t>Recueil d’informations en temps réel</a:t>
                      </a:r>
                      <a:endParaRPr lang="fr-FR" dirty="0"/>
                    </a:p>
                  </a:txBody>
                  <a:tcPr/>
                </a:tc>
                <a:tc>
                  <a:txBody>
                    <a:bodyPr/>
                    <a:lstStyle/>
                    <a:p>
                      <a:r>
                        <a:rPr lang="fr-FR" dirty="0" smtClean="0"/>
                        <a:t>Acceptabilité de l’observateur par le</a:t>
                      </a:r>
                      <a:r>
                        <a:rPr lang="fr-FR" baseline="0" dirty="0" smtClean="0"/>
                        <a:t> sujet (intrusif; influence sur le comportement)</a:t>
                      </a:r>
                      <a:endParaRPr lang="fr-FR" dirty="0"/>
                    </a:p>
                  </a:txBody>
                  <a:tcPr/>
                </a:tc>
              </a:tr>
              <a:tr h="370840">
                <a:tc>
                  <a:txBody>
                    <a:bodyPr/>
                    <a:lstStyle/>
                    <a:p>
                      <a:r>
                        <a:rPr lang="fr-FR" dirty="0" smtClean="0"/>
                        <a:t>Objectivité</a:t>
                      </a:r>
                      <a:endParaRPr lang="fr-FR" dirty="0"/>
                    </a:p>
                  </a:txBody>
                  <a:tcPr/>
                </a:tc>
                <a:tc>
                  <a:txBody>
                    <a:bodyPr/>
                    <a:lstStyle/>
                    <a:p>
                      <a:r>
                        <a:rPr lang="fr-FR" dirty="0" smtClean="0"/>
                        <a:t>Nombre d’observateurs nécessaires</a:t>
                      </a:r>
                      <a:endParaRPr lang="fr-FR" dirty="0"/>
                    </a:p>
                  </a:txBody>
                  <a:tcPr/>
                </a:tc>
              </a:tr>
              <a:tr h="370840">
                <a:tc>
                  <a:txBody>
                    <a:bodyPr/>
                    <a:lstStyle/>
                    <a:p>
                      <a:r>
                        <a:rPr lang="fr-FR" dirty="0" smtClean="0"/>
                        <a:t>Possibilité d’analyse du mouvement</a:t>
                      </a:r>
                      <a:endParaRPr lang="fr-FR" dirty="0"/>
                    </a:p>
                  </a:txBody>
                  <a:tcPr/>
                </a:tc>
                <a:tc>
                  <a:txBody>
                    <a:bodyPr/>
                    <a:lstStyle/>
                    <a:p>
                      <a:r>
                        <a:rPr lang="fr-FR" dirty="0" smtClean="0"/>
                        <a:t>Consommateur de temps, travail fastidieux d’observation et de traitement des observations</a:t>
                      </a:r>
                      <a:endParaRPr lang="fr-FR" dirty="0"/>
                    </a:p>
                  </a:txBody>
                  <a:tcPr/>
                </a:tc>
              </a:tr>
              <a:tr h="370840">
                <a:tc>
                  <a:txBody>
                    <a:bodyPr/>
                    <a:lstStyle/>
                    <a:p>
                      <a:r>
                        <a:rPr lang="fr-FR" dirty="0" smtClean="0"/>
                        <a:t>Ressources matérielles limitées (sauf si enregistrement vidéo)</a:t>
                      </a:r>
                      <a:endParaRPr lang="fr-FR" dirty="0"/>
                    </a:p>
                  </a:txBody>
                  <a:tcPr/>
                </a:tc>
                <a:tc>
                  <a:txBody>
                    <a:bodyPr/>
                    <a:lstStyle/>
                    <a:p>
                      <a:r>
                        <a:rPr lang="fr-FR" dirty="0" smtClean="0"/>
                        <a:t>Reproductibilité inter-observateurs</a:t>
                      </a:r>
                      <a:endParaRPr lang="fr-FR" dirty="0"/>
                    </a:p>
                  </a:txBody>
                  <a:tcPr/>
                </a:tc>
              </a:tr>
            </a:tbl>
          </a:graphicData>
        </a:graphic>
      </p:graphicFrame>
      <p:sp>
        <p:nvSpPr>
          <p:cNvPr id="4" name="ZoneTexte 3"/>
          <p:cNvSpPr txBox="1"/>
          <p:nvPr/>
        </p:nvSpPr>
        <p:spPr>
          <a:xfrm>
            <a:off x="2123727" y="663079"/>
            <a:ext cx="5257593" cy="461665"/>
          </a:xfrm>
          <a:prstGeom prst="rect">
            <a:avLst/>
          </a:prstGeom>
          <a:noFill/>
          <a:ln>
            <a:solidFill>
              <a:srgbClr val="FFFF00"/>
            </a:solidFill>
          </a:ln>
        </p:spPr>
        <p:txBody>
          <a:bodyPr wrap="none" rtlCol="0">
            <a:spAutoFit/>
          </a:bodyPr>
          <a:lstStyle/>
          <a:p>
            <a:r>
              <a:rPr lang="fr-FR" sz="2400" b="1" dirty="0">
                <a:solidFill>
                  <a:srgbClr val="FFFF00"/>
                </a:solidFill>
              </a:rPr>
              <a:t>1</a:t>
            </a:r>
            <a:r>
              <a:rPr lang="fr-FR" sz="2400" b="1" dirty="0" smtClean="0">
                <a:solidFill>
                  <a:srgbClr val="FFFF00"/>
                </a:solidFill>
              </a:rPr>
              <a:t>- Avantages et limites de l’observation </a:t>
            </a:r>
            <a:endParaRPr lang="fr-FR" sz="2400" b="1" dirty="0">
              <a:solidFill>
                <a:srgbClr val="FFFF00"/>
              </a:solidFill>
            </a:endParaRPr>
          </a:p>
        </p:txBody>
      </p:sp>
      <p:sp>
        <p:nvSpPr>
          <p:cNvPr id="2" name="Rectangle 1"/>
          <p:cNvSpPr/>
          <p:nvPr/>
        </p:nvSpPr>
        <p:spPr>
          <a:xfrm>
            <a:off x="899592" y="1196752"/>
            <a:ext cx="7704856" cy="369332"/>
          </a:xfrm>
          <a:prstGeom prst="rect">
            <a:avLst/>
          </a:prstGeom>
        </p:spPr>
        <p:txBody>
          <a:bodyPr wrap="square">
            <a:spAutoFit/>
          </a:bodyPr>
          <a:lstStyle/>
          <a:p>
            <a:r>
              <a:rPr lang="fr-FR" i="1" dirty="0" smtClean="0">
                <a:solidFill>
                  <a:srgbClr val="FFFF00"/>
                </a:solidFill>
              </a:rPr>
              <a:t>D’après </a:t>
            </a:r>
            <a:r>
              <a:rPr lang="fr-FR" i="1" dirty="0">
                <a:solidFill>
                  <a:srgbClr val="FFFF00"/>
                </a:solidFill>
              </a:rPr>
              <a:t>Rapport INSERM 2008 Activité Physique. </a:t>
            </a:r>
            <a:r>
              <a:rPr lang="fr-FR" i="1" dirty="0" smtClean="0">
                <a:solidFill>
                  <a:srgbClr val="FFFF00"/>
                </a:solidFill>
              </a:rPr>
              <a:t>Contextes </a:t>
            </a:r>
            <a:r>
              <a:rPr lang="fr-FR" i="1" dirty="0">
                <a:solidFill>
                  <a:srgbClr val="FFFF00"/>
                </a:solidFill>
              </a:rPr>
              <a:t>et effets sur la santé)</a:t>
            </a:r>
          </a:p>
        </p:txBody>
      </p:sp>
    </p:spTree>
    <p:extLst>
      <p:ext uri="{BB962C8B-B14F-4D97-AF65-F5344CB8AC3E}">
        <p14:creationId xmlns:p14="http://schemas.microsoft.com/office/powerpoint/2010/main" val="3360431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331640" y="332656"/>
            <a:ext cx="6405600" cy="461665"/>
          </a:xfrm>
          <a:prstGeom prst="rect">
            <a:avLst/>
          </a:prstGeom>
          <a:noFill/>
          <a:ln>
            <a:solidFill>
              <a:srgbClr val="FFFF00"/>
            </a:solidFill>
          </a:ln>
        </p:spPr>
        <p:txBody>
          <a:bodyPr wrap="none" rtlCol="0">
            <a:spAutoFit/>
          </a:bodyPr>
          <a:lstStyle/>
          <a:p>
            <a:r>
              <a:rPr lang="fr-FR" sz="2400" b="1" dirty="0" smtClean="0">
                <a:ln>
                  <a:solidFill>
                    <a:srgbClr val="FFFF00"/>
                  </a:solidFill>
                </a:ln>
                <a:solidFill>
                  <a:srgbClr val="FFFF00"/>
                </a:solidFill>
              </a:rPr>
              <a:t>2- METHODES DECLARATIVES : QUESTIONNAIRES</a:t>
            </a:r>
            <a:endParaRPr lang="fr-FR" sz="2400" b="1" dirty="0">
              <a:ln>
                <a:solidFill>
                  <a:srgbClr val="FFFF00"/>
                </a:solidFill>
              </a:ln>
              <a:solidFill>
                <a:srgbClr val="FFFF00"/>
              </a:solidFill>
            </a:endParaRPr>
          </a:p>
        </p:txBody>
      </p:sp>
      <p:pic>
        <p:nvPicPr>
          <p:cNvPr id="3" name="Picture 4" descr="Numériser0035"/>
          <p:cNvPicPr>
            <a:picLocks noChangeAspect="1" noChangeArrowheads="1"/>
          </p:cNvPicPr>
          <p:nvPr/>
        </p:nvPicPr>
        <p:blipFill rotWithShape="1">
          <a:blip r:embed="rId2" cstate="print">
            <a:lum bright="-12000" contrast="30000"/>
            <a:extLst>
              <a:ext uri="{28A0092B-C50C-407E-A947-70E740481C1C}">
                <a14:useLocalDpi xmlns:a14="http://schemas.microsoft.com/office/drawing/2010/main" val="0"/>
              </a:ext>
            </a:extLst>
          </a:blip>
          <a:srcRect t="46255" r="68826" b="19859"/>
          <a:stretch/>
        </p:blipFill>
        <p:spPr bwMode="auto">
          <a:xfrm>
            <a:off x="3059832" y="1124744"/>
            <a:ext cx="1821731" cy="1800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107504" y="3140968"/>
            <a:ext cx="9204186" cy="3877985"/>
          </a:xfrm>
          <a:prstGeom prst="rect">
            <a:avLst/>
          </a:prstGeom>
          <a:noFill/>
        </p:spPr>
        <p:txBody>
          <a:bodyPr wrap="none" rtlCol="0">
            <a:spAutoFit/>
          </a:bodyPr>
          <a:lstStyle/>
          <a:p>
            <a:pPr>
              <a:lnSpc>
                <a:spcPct val="150000"/>
              </a:lnSpc>
            </a:pPr>
            <a:r>
              <a:rPr lang="fr-FR" sz="2400" b="1" dirty="0" smtClean="0">
                <a:solidFill>
                  <a:srgbClr val="FFFF00"/>
                </a:solidFill>
              </a:rPr>
              <a:t>Relevé par le sujet lui-même :</a:t>
            </a:r>
          </a:p>
          <a:p>
            <a:pPr>
              <a:lnSpc>
                <a:spcPct val="150000"/>
              </a:lnSpc>
            </a:pPr>
            <a:r>
              <a:rPr lang="fr-FR" sz="2000" b="1" i="1" dirty="0" smtClean="0">
                <a:solidFill>
                  <a:srgbClr val="FFFF00"/>
                </a:solidFill>
              </a:rPr>
              <a:t>1- Journal : </a:t>
            </a:r>
            <a:r>
              <a:rPr lang="fr-FR" sz="2000" dirty="0" smtClean="0">
                <a:solidFill>
                  <a:schemeClr val="bg1"/>
                </a:solidFill>
              </a:rPr>
              <a:t>compte-rendu détaillé de </a:t>
            </a:r>
            <a:r>
              <a:rPr lang="fr-FR" sz="2000" dirty="0" smtClean="0">
                <a:solidFill>
                  <a:srgbClr val="FFFF00"/>
                </a:solidFill>
              </a:rPr>
              <a:t>toutes les activités physiques </a:t>
            </a:r>
            <a:r>
              <a:rPr lang="fr-FR" sz="2000" dirty="0" smtClean="0">
                <a:solidFill>
                  <a:schemeClr val="bg1"/>
                </a:solidFill>
              </a:rPr>
              <a:t>d’une journée ;</a:t>
            </a:r>
          </a:p>
          <a:p>
            <a:pPr>
              <a:lnSpc>
                <a:spcPct val="150000"/>
              </a:lnSpc>
            </a:pPr>
            <a:r>
              <a:rPr lang="fr-FR" sz="2000" b="1" i="1" dirty="0" smtClean="0">
                <a:solidFill>
                  <a:srgbClr val="FFFF00"/>
                </a:solidFill>
              </a:rPr>
              <a:t>2- Log : </a:t>
            </a:r>
            <a:r>
              <a:rPr lang="fr-FR" sz="2000" dirty="0" smtClean="0">
                <a:solidFill>
                  <a:schemeClr val="bg1"/>
                </a:solidFill>
              </a:rPr>
              <a:t>recueil continu de la participation du sujet </a:t>
            </a:r>
            <a:r>
              <a:rPr lang="fr-FR" sz="2000" dirty="0" smtClean="0">
                <a:solidFill>
                  <a:srgbClr val="FFFF00"/>
                </a:solidFill>
              </a:rPr>
              <a:t>à certaines activités physiques</a:t>
            </a:r>
          </a:p>
          <a:p>
            <a:pPr>
              <a:lnSpc>
                <a:spcPct val="150000"/>
              </a:lnSpc>
            </a:pPr>
            <a:endParaRPr lang="fr-FR" sz="2000" dirty="0" smtClean="0">
              <a:solidFill>
                <a:srgbClr val="FFFF00"/>
              </a:solidFill>
            </a:endParaRPr>
          </a:p>
          <a:p>
            <a:pPr>
              <a:lnSpc>
                <a:spcPct val="150000"/>
              </a:lnSpc>
            </a:pPr>
            <a:r>
              <a:rPr lang="fr-FR" sz="2000" dirty="0" smtClean="0">
                <a:solidFill>
                  <a:srgbClr val="FFFF00"/>
                </a:solidFill>
              </a:rPr>
              <a:t>Bonne coopération des sujets nécessaire </a:t>
            </a:r>
            <a:r>
              <a:rPr lang="fr-FR" sz="2000" dirty="0" smtClean="0">
                <a:solidFill>
                  <a:schemeClr val="bg1"/>
                </a:solidFill>
              </a:rPr>
              <a:t>(difficile avec les très jeunes ou les très âgés)</a:t>
            </a:r>
            <a:r>
              <a:rPr lang="fr-FR" sz="2000" dirty="0" smtClean="0">
                <a:solidFill>
                  <a:srgbClr val="FFFF00"/>
                </a:solidFill>
              </a:rPr>
              <a:t>.</a:t>
            </a:r>
          </a:p>
          <a:p>
            <a:pPr>
              <a:lnSpc>
                <a:spcPct val="150000"/>
              </a:lnSpc>
            </a:pPr>
            <a:r>
              <a:rPr lang="fr-FR" sz="2000" dirty="0" smtClean="0">
                <a:solidFill>
                  <a:srgbClr val="FFFF00"/>
                </a:solidFill>
              </a:rPr>
              <a:t>Utilise des questionnaires </a:t>
            </a:r>
            <a:r>
              <a:rPr lang="fr-FR" sz="2000" dirty="0" smtClean="0">
                <a:solidFill>
                  <a:schemeClr val="bg1"/>
                </a:solidFill>
              </a:rPr>
              <a:t>remplis par la sujet lui-même en auto-administration ou </a:t>
            </a:r>
          </a:p>
          <a:p>
            <a:pPr>
              <a:lnSpc>
                <a:spcPct val="150000"/>
              </a:lnSpc>
            </a:pPr>
            <a:r>
              <a:rPr lang="fr-FR" sz="2000" dirty="0" smtClean="0">
                <a:solidFill>
                  <a:schemeClr val="bg1"/>
                </a:solidFill>
              </a:rPr>
              <a:t>au cours d’un entretien</a:t>
            </a:r>
            <a:endParaRPr lang="fr-FR" sz="2000" dirty="0">
              <a:solidFill>
                <a:schemeClr val="bg1"/>
              </a:solidFill>
            </a:endParaRPr>
          </a:p>
          <a:p>
            <a:pPr>
              <a:lnSpc>
                <a:spcPct val="150000"/>
              </a:lnSpc>
            </a:pPr>
            <a:endParaRPr lang="fr-FR" sz="2000" dirty="0">
              <a:solidFill>
                <a:schemeClr val="bg1"/>
              </a:solidFill>
            </a:endParaRPr>
          </a:p>
        </p:txBody>
      </p:sp>
    </p:spTree>
    <p:extLst>
      <p:ext uri="{BB962C8B-B14F-4D97-AF65-F5344CB8AC3E}">
        <p14:creationId xmlns:p14="http://schemas.microsoft.com/office/powerpoint/2010/main" val="42909140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71600" y="188640"/>
            <a:ext cx="6897914" cy="461665"/>
          </a:xfrm>
          <a:prstGeom prst="rect">
            <a:avLst/>
          </a:prstGeom>
          <a:noFill/>
          <a:ln>
            <a:solidFill>
              <a:srgbClr val="FFFF00"/>
            </a:solidFill>
          </a:ln>
        </p:spPr>
        <p:txBody>
          <a:bodyPr wrap="none" rtlCol="0">
            <a:spAutoFit/>
          </a:bodyPr>
          <a:lstStyle/>
          <a:p>
            <a:r>
              <a:rPr lang="fr-FR" sz="2400" b="1" dirty="0" smtClean="0">
                <a:ln>
                  <a:solidFill>
                    <a:srgbClr val="FFFF00"/>
                  </a:solidFill>
                </a:ln>
                <a:solidFill>
                  <a:schemeClr val="bg1"/>
                </a:solidFill>
              </a:rPr>
              <a:t>2- METHODES DECLARATIVES : </a:t>
            </a:r>
            <a:r>
              <a:rPr lang="fr-FR" sz="2400" b="1" dirty="0" smtClean="0">
                <a:ln>
                  <a:solidFill>
                    <a:srgbClr val="FFFF00"/>
                  </a:solidFill>
                </a:ln>
                <a:solidFill>
                  <a:srgbClr val="FFFF00"/>
                </a:solidFill>
              </a:rPr>
              <a:t>LES QUESTIONNAIRES</a:t>
            </a:r>
            <a:endParaRPr lang="fr-FR" sz="2400" b="1" dirty="0">
              <a:ln>
                <a:solidFill>
                  <a:srgbClr val="FFFF00"/>
                </a:solidFill>
              </a:ln>
              <a:solidFill>
                <a:srgbClr val="FFFF00"/>
              </a:solidFill>
            </a:endParaRPr>
          </a:p>
        </p:txBody>
      </p:sp>
      <p:sp>
        <p:nvSpPr>
          <p:cNvPr id="3" name="ZoneTexte 2"/>
          <p:cNvSpPr txBox="1"/>
          <p:nvPr/>
        </p:nvSpPr>
        <p:spPr>
          <a:xfrm>
            <a:off x="35497" y="961256"/>
            <a:ext cx="9108504" cy="5647700"/>
          </a:xfrm>
          <a:prstGeom prst="rect">
            <a:avLst/>
          </a:prstGeom>
          <a:noFill/>
        </p:spPr>
        <p:txBody>
          <a:bodyPr wrap="square" rtlCol="0">
            <a:spAutoFit/>
          </a:bodyPr>
          <a:lstStyle/>
          <a:p>
            <a:r>
              <a:rPr lang="fr-FR" sz="1900" dirty="0" smtClean="0">
                <a:solidFill>
                  <a:schemeClr val="bg1"/>
                </a:solidFill>
              </a:rPr>
              <a:t>- </a:t>
            </a:r>
            <a:r>
              <a:rPr lang="fr-FR" sz="1900" b="1" dirty="0" smtClean="0">
                <a:solidFill>
                  <a:srgbClr val="FFFF00"/>
                </a:solidFill>
              </a:rPr>
              <a:t>Pour les adultes en général </a:t>
            </a:r>
            <a:r>
              <a:rPr lang="fr-FR" sz="1900" dirty="0" smtClean="0">
                <a:solidFill>
                  <a:schemeClr val="bg1"/>
                </a:solidFill>
              </a:rPr>
              <a:t>: MLTPAQ (Minnesota </a:t>
            </a:r>
            <a:r>
              <a:rPr lang="fr-FR" sz="1900" dirty="0" err="1" smtClean="0">
                <a:solidFill>
                  <a:schemeClr val="bg1"/>
                </a:solidFill>
              </a:rPr>
              <a:t>Leisure</a:t>
            </a:r>
            <a:r>
              <a:rPr lang="fr-FR" sz="1900" dirty="0" smtClean="0">
                <a:solidFill>
                  <a:schemeClr val="bg1"/>
                </a:solidFill>
              </a:rPr>
              <a:t>-Time </a:t>
            </a:r>
            <a:r>
              <a:rPr lang="fr-FR" sz="1900" dirty="0" err="1" smtClean="0">
                <a:solidFill>
                  <a:schemeClr val="bg1"/>
                </a:solidFill>
              </a:rPr>
              <a:t>Physical</a:t>
            </a:r>
            <a:r>
              <a:rPr lang="fr-FR" sz="1900" dirty="0" smtClean="0">
                <a:solidFill>
                  <a:schemeClr val="bg1"/>
                </a:solidFill>
              </a:rPr>
              <a:t> </a:t>
            </a:r>
            <a:r>
              <a:rPr lang="fr-FR" sz="1900" dirty="0" err="1" smtClean="0">
                <a:solidFill>
                  <a:schemeClr val="bg1"/>
                </a:solidFill>
              </a:rPr>
              <a:t>Activity</a:t>
            </a:r>
            <a:r>
              <a:rPr lang="fr-FR" sz="1900" dirty="0" smtClean="0">
                <a:solidFill>
                  <a:schemeClr val="bg1"/>
                </a:solidFill>
              </a:rPr>
              <a:t> Questionnaire (</a:t>
            </a:r>
            <a:r>
              <a:rPr lang="fr-FR" sz="1900" dirty="0" err="1" smtClean="0">
                <a:solidFill>
                  <a:schemeClr val="bg1"/>
                </a:solidFill>
              </a:rPr>
              <a:t>Sallis</a:t>
            </a:r>
            <a:r>
              <a:rPr lang="fr-FR" sz="1900" dirty="0" smtClean="0">
                <a:solidFill>
                  <a:schemeClr val="bg1"/>
                </a:solidFill>
              </a:rPr>
              <a:t> et al. </a:t>
            </a:r>
            <a:r>
              <a:rPr lang="fr-FR" sz="1900" i="1" dirty="0">
                <a:solidFill>
                  <a:schemeClr val="bg1"/>
                </a:solidFill>
              </a:rPr>
              <a:t>Am J </a:t>
            </a:r>
            <a:r>
              <a:rPr lang="fr-FR" sz="1900" i="1" dirty="0" err="1">
                <a:solidFill>
                  <a:schemeClr val="bg1"/>
                </a:solidFill>
              </a:rPr>
              <a:t>Epidemiol</a:t>
            </a:r>
            <a:r>
              <a:rPr lang="fr-FR" sz="1900" i="1" dirty="0">
                <a:solidFill>
                  <a:schemeClr val="bg1"/>
                </a:solidFill>
              </a:rPr>
              <a:t> </a:t>
            </a:r>
            <a:r>
              <a:rPr lang="fr-FR" sz="1900" dirty="0" smtClean="0">
                <a:solidFill>
                  <a:schemeClr val="bg1"/>
                </a:solidFill>
              </a:rPr>
              <a:t>1985)</a:t>
            </a:r>
          </a:p>
          <a:p>
            <a:endParaRPr lang="fr-FR" sz="1900" dirty="0">
              <a:solidFill>
                <a:schemeClr val="bg1"/>
              </a:solidFill>
            </a:endParaRPr>
          </a:p>
          <a:p>
            <a:r>
              <a:rPr lang="fr-FR" sz="1900" dirty="0" smtClean="0">
                <a:solidFill>
                  <a:srgbClr val="FFFF00"/>
                </a:solidFill>
              </a:rPr>
              <a:t>- Pour les enfants et adolescents : </a:t>
            </a:r>
            <a:r>
              <a:rPr lang="fr-FR" sz="1900" dirty="0" smtClean="0">
                <a:solidFill>
                  <a:schemeClr val="bg1"/>
                </a:solidFill>
              </a:rPr>
              <a:t>Tessier et al. </a:t>
            </a:r>
            <a:r>
              <a:rPr lang="fr-FR" sz="1900" i="1" dirty="0" err="1">
                <a:solidFill>
                  <a:schemeClr val="bg1"/>
                </a:solidFill>
              </a:rPr>
              <a:t>Arch</a:t>
            </a:r>
            <a:r>
              <a:rPr lang="fr-FR" sz="1900" i="1" dirty="0">
                <a:solidFill>
                  <a:schemeClr val="bg1"/>
                </a:solidFill>
              </a:rPr>
              <a:t> </a:t>
            </a:r>
            <a:r>
              <a:rPr lang="fr-FR" sz="1900" i="1" dirty="0" err="1">
                <a:solidFill>
                  <a:schemeClr val="bg1"/>
                </a:solidFill>
              </a:rPr>
              <a:t>Pediatr</a:t>
            </a:r>
            <a:r>
              <a:rPr lang="fr-FR" sz="1900" i="1" dirty="0">
                <a:solidFill>
                  <a:schemeClr val="bg1"/>
                </a:solidFill>
              </a:rPr>
              <a:t> </a:t>
            </a:r>
            <a:r>
              <a:rPr lang="fr-FR" sz="1900" dirty="0" smtClean="0">
                <a:solidFill>
                  <a:schemeClr val="bg1"/>
                </a:solidFill>
              </a:rPr>
              <a:t>2007.</a:t>
            </a:r>
          </a:p>
          <a:p>
            <a:endParaRPr lang="fr-FR" sz="1900" dirty="0" smtClean="0">
              <a:solidFill>
                <a:schemeClr val="bg1"/>
              </a:solidFill>
            </a:endParaRPr>
          </a:p>
          <a:p>
            <a:r>
              <a:rPr lang="fr-FR" sz="1900" dirty="0" smtClean="0">
                <a:solidFill>
                  <a:srgbClr val="FFFF00"/>
                </a:solidFill>
              </a:rPr>
              <a:t>-Personnes âgées : </a:t>
            </a:r>
            <a:r>
              <a:rPr lang="fr-FR" sz="1900" dirty="0" smtClean="0">
                <a:solidFill>
                  <a:schemeClr val="bg1"/>
                </a:solidFill>
              </a:rPr>
              <a:t>Bonnefoy et al </a:t>
            </a:r>
            <a:r>
              <a:rPr lang="de-DE" sz="1900" i="1" dirty="0">
                <a:solidFill>
                  <a:schemeClr val="bg1"/>
                </a:solidFill>
              </a:rPr>
              <a:t>J Am </a:t>
            </a:r>
            <a:r>
              <a:rPr lang="de-DE" sz="1900" i="1" dirty="0" err="1">
                <a:solidFill>
                  <a:schemeClr val="bg1"/>
                </a:solidFill>
              </a:rPr>
              <a:t>Geriatr</a:t>
            </a:r>
            <a:r>
              <a:rPr lang="de-DE" sz="1900" i="1" dirty="0">
                <a:solidFill>
                  <a:schemeClr val="bg1"/>
                </a:solidFill>
              </a:rPr>
              <a:t> </a:t>
            </a:r>
            <a:r>
              <a:rPr lang="de-DE" sz="1900" i="1" dirty="0" err="1">
                <a:solidFill>
                  <a:schemeClr val="bg1"/>
                </a:solidFill>
              </a:rPr>
              <a:t>Soc</a:t>
            </a:r>
            <a:r>
              <a:rPr lang="de-DE" sz="1900" i="1" dirty="0">
                <a:solidFill>
                  <a:schemeClr val="bg1"/>
                </a:solidFill>
              </a:rPr>
              <a:t> </a:t>
            </a:r>
            <a:r>
              <a:rPr lang="de-DE" sz="1900" dirty="0" smtClean="0">
                <a:solidFill>
                  <a:schemeClr val="bg1"/>
                </a:solidFill>
              </a:rPr>
              <a:t>2001; </a:t>
            </a:r>
            <a:r>
              <a:rPr lang="fr-FR" sz="1900" dirty="0" smtClean="0">
                <a:solidFill>
                  <a:schemeClr val="bg1"/>
                </a:solidFill>
              </a:rPr>
              <a:t> Schuler et al. </a:t>
            </a:r>
            <a:r>
              <a:rPr lang="fr-FR" sz="1900" i="1" dirty="0" smtClean="0">
                <a:solidFill>
                  <a:schemeClr val="bg1"/>
                </a:solidFill>
              </a:rPr>
              <a:t>Percept Mot </a:t>
            </a:r>
            <a:r>
              <a:rPr lang="fr-FR" sz="1900" i="1" dirty="0" err="1">
                <a:solidFill>
                  <a:schemeClr val="bg1"/>
                </a:solidFill>
              </a:rPr>
              <a:t>Skills</a:t>
            </a:r>
            <a:r>
              <a:rPr lang="fr-FR" sz="1900" i="1" dirty="0">
                <a:solidFill>
                  <a:schemeClr val="bg1"/>
                </a:solidFill>
              </a:rPr>
              <a:t> </a:t>
            </a:r>
            <a:r>
              <a:rPr lang="fr-FR" sz="1900" dirty="0" smtClean="0">
                <a:solidFill>
                  <a:schemeClr val="bg1"/>
                </a:solidFill>
              </a:rPr>
              <a:t>2001;</a:t>
            </a:r>
          </a:p>
          <a:p>
            <a:r>
              <a:rPr lang="fr-FR" sz="1900" dirty="0" smtClean="0">
                <a:solidFill>
                  <a:schemeClr val="bg1"/>
                </a:solidFill>
              </a:rPr>
              <a:t>Robert et al. </a:t>
            </a:r>
            <a:r>
              <a:rPr lang="fr-FR" sz="1900" i="1" dirty="0">
                <a:solidFill>
                  <a:schemeClr val="bg1"/>
                </a:solidFill>
              </a:rPr>
              <a:t>Ann </a:t>
            </a:r>
            <a:r>
              <a:rPr lang="fr-FR" sz="1900" i="1" dirty="0" err="1">
                <a:solidFill>
                  <a:schemeClr val="bg1"/>
                </a:solidFill>
              </a:rPr>
              <a:t>Readapt</a:t>
            </a:r>
            <a:r>
              <a:rPr lang="fr-FR" sz="1900" i="1" dirty="0">
                <a:solidFill>
                  <a:schemeClr val="bg1"/>
                </a:solidFill>
              </a:rPr>
              <a:t> Med </a:t>
            </a:r>
            <a:r>
              <a:rPr lang="fr-FR" sz="1900" i="1" dirty="0" err="1">
                <a:solidFill>
                  <a:schemeClr val="bg1"/>
                </a:solidFill>
              </a:rPr>
              <a:t>Phys</a:t>
            </a:r>
            <a:r>
              <a:rPr lang="fr-FR" sz="1900" i="1" dirty="0">
                <a:solidFill>
                  <a:schemeClr val="bg1"/>
                </a:solidFill>
              </a:rPr>
              <a:t> </a:t>
            </a:r>
            <a:r>
              <a:rPr lang="fr-FR" sz="1900" dirty="0" smtClean="0">
                <a:solidFill>
                  <a:schemeClr val="bg1"/>
                </a:solidFill>
              </a:rPr>
              <a:t>2004; Taylor-</a:t>
            </a:r>
            <a:r>
              <a:rPr lang="fr-FR" sz="1900" dirty="0" err="1" smtClean="0">
                <a:solidFill>
                  <a:schemeClr val="bg1"/>
                </a:solidFill>
              </a:rPr>
              <a:t>Piliae</a:t>
            </a:r>
            <a:r>
              <a:rPr lang="fr-FR" sz="1900" dirty="0" smtClean="0">
                <a:solidFill>
                  <a:schemeClr val="bg1"/>
                </a:solidFill>
              </a:rPr>
              <a:t> et al. </a:t>
            </a:r>
            <a:r>
              <a:rPr lang="fr-FR" sz="1900" i="1" dirty="0" smtClean="0">
                <a:solidFill>
                  <a:schemeClr val="bg1"/>
                </a:solidFill>
              </a:rPr>
              <a:t>Am </a:t>
            </a:r>
            <a:r>
              <a:rPr lang="fr-FR" sz="1900" i="1" dirty="0">
                <a:solidFill>
                  <a:schemeClr val="bg1"/>
                </a:solidFill>
              </a:rPr>
              <a:t>J </a:t>
            </a:r>
            <a:r>
              <a:rPr lang="fr-FR" sz="1900" i="1" dirty="0" err="1" smtClean="0">
                <a:solidFill>
                  <a:schemeClr val="bg1"/>
                </a:solidFill>
              </a:rPr>
              <a:t>Epidemiol</a:t>
            </a:r>
            <a:r>
              <a:rPr lang="fr-FR" sz="1900" i="1" dirty="0" smtClean="0">
                <a:solidFill>
                  <a:schemeClr val="bg1"/>
                </a:solidFill>
              </a:rPr>
              <a:t> </a:t>
            </a:r>
            <a:r>
              <a:rPr lang="fr-FR" sz="1900" dirty="0" smtClean="0">
                <a:solidFill>
                  <a:schemeClr val="bg1"/>
                </a:solidFill>
              </a:rPr>
              <a:t>2006;</a:t>
            </a:r>
          </a:p>
          <a:p>
            <a:r>
              <a:rPr lang="fr-FR" sz="1900" dirty="0" smtClean="0">
                <a:solidFill>
                  <a:schemeClr val="bg1"/>
                </a:solidFill>
              </a:rPr>
              <a:t> </a:t>
            </a:r>
            <a:endParaRPr lang="fr-FR" sz="1900" dirty="0">
              <a:solidFill>
                <a:schemeClr val="bg1"/>
              </a:solidFill>
            </a:endParaRPr>
          </a:p>
          <a:p>
            <a:r>
              <a:rPr lang="fr-FR" sz="1900" dirty="0" smtClean="0">
                <a:solidFill>
                  <a:schemeClr val="bg1"/>
                </a:solidFill>
              </a:rPr>
              <a:t>- </a:t>
            </a:r>
            <a:r>
              <a:rPr lang="fr-FR" sz="1900" dirty="0" smtClean="0">
                <a:solidFill>
                  <a:srgbClr val="FFFF00"/>
                </a:solidFill>
              </a:rPr>
              <a:t>Femmes enceintes :  </a:t>
            </a:r>
            <a:r>
              <a:rPr lang="fr-FR" sz="1900" dirty="0" smtClean="0">
                <a:solidFill>
                  <a:schemeClr val="bg1"/>
                </a:solidFill>
              </a:rPr>
              <a:t>KPAS (Kaiser </a:t>
            </a:r>
            <a:r>
              <a:rPr lang="fr-FR" sz="1900" dirty="0" err="1" smtClean="0">
                <a:solidFill>
                  <a:schemeClr val="bg1"/>
                </a:solidFill>
              </a:rPr>
              <a:t>Physical</a:t>
            </a:r>
            <a:r>
              <a:rPr lang="fr-FR" sz="1900" dirty="0" smtClean="0">
                <a:solidFill>
                  <a:schemeClr val="bg1"/>
                </a:solidFill>
              </a:rPr>
              <a:t> </a:t>
            </a:r>
            <a:r>
              <a:rPr lang="fr-FR" sz="1900" dirty="0" err="1" smtClean="0">
                <a:solidFill>
                  <a:schemeClr val="bg1"/>
                </a:solidFill>
              </a:rPr>
              <a:t>Activity</a:t>
            </a:r>
            <a:r>
              <a:rPr lang="fr-FR" sz="1900" dirty="0" smtClean="0">
                <a:solidFill>
                  <a:schemeClr val="bg1"/>
                </a:solidFill>
              </a:rPr>
              <a:t> Survey) Schmidt et al. </a:t>
            </a:r>
            <a:r>
              <a:rPr lang="fr-FR" sz="1900" i="1" dirty="0">
                <a:solidFill>
                  <a:schemeClr val="bg1"/>
                </a:solidFill>
              </a:rPr>
              <a:t>Med </a:t>
            </a:r>
            <a:r>
              <a:rPr lang="fr-FR" sz="1900" i="1" dirty="0" err="1" smtClean="0">
                <a:solidFill>
                  <a:schemeClr val="bg1"/>
                </a:solidFill>
              </a:rPr>
              <a:t>Sci</a:t>
            </a:r>
            <a:r>
              <a:rPr lang="fr-FR" sz="1900" i="1" dirty="0">
                <a:solidFill>
                  <a:schemeClr val="bg1"/>
                </a:solidFill>
              </a:rPr>
              <a:t> </a:t>
            </a:r>
            <a:r>
              <a:rPr lang="fr-FR" sz="1900" i="1" dirty="0" smtClean="0">
                <a:solidFill>
                  <a:schemeClr val="bg1"/>
                </a:solidFill>
              </a:rPr>
              <a:t>Sports </a:t>
            </a:r>
            <a:r>
              <a:rPr lang="fr-FR" sz="1900" i="1" dirty="0" err="1">
                <a:solidFill>
                  <a:schemeClr val="bg1"/>
                </a:solidFill>
              </a:rPr>
              <a:t>Exerc</a:t>
            </a:r>
            <a:r>
              <a:rPr lang="fr-FR" sz="1900" i="1" dirty="0">
                <a:solidFill>
                  <a:schemeClr val="bg1"/>
                </a:solidFill>
              </a:rPr>
              <a:t> </a:t>
            </a:r>
            <a:endParaRPr lang="fr-FR" sz="1900" i="1" dirty="0" smtClean="0">
              <a:solidFill>
                <a:schemeClr val="bg1"/>
              </a:solidFill>
            </a:endParaRPr>
          </a:p>
          <a:p>
            <a:r>
              <a:rPr lang="fr-FR" sz="1900" dirty="0" smtClean="0">
                <a:solidFill>
                  <a:schemeClr val="bg1"/>
                </a:solidFill>
              </a:rPr>
              <a:t>2006.</a:t>
            </a:r>
          </a:p>
          <a:p>
            <a:endParaRPr lang="fr-FR" sz="1900" dirty="0">
              <a:solidFill>
                <a:schemeClr val="bg1"/>
              </a:solidFill>
            </a:endParaRPr>
          </a:p>
          <a:p>
            <a:r>
              <a:rPr lang="fr-FR" sz="1900" dirty="0" smtClean="0">
                <a:solidFill>
                  <a:srgbClr val="FFFF00"/>
                </a:solidFill>
              </a:rPr>
              <a:t>- Sujets atteints du VIH/SIDA, : </a:t>
            </a:r>
            <a:r>
              <a:rPr lang="fr-FR" sz="1900" dirty="0" smtClean="0">
                <a:solidFill>
                  <a:schemeClr val="bg1"/>
                </a:solidFill>
              </a:rPr>
              <a:t>(</a:t>
            </a:r>
            <a:r>
              <a:rPr lang="fr-FR" sz="1900" dirty="0" err="1" smtClean="0">
                <a:solidFill>
                  <a:schemeClr val="bg1"/>
                </a:solidFill>
              </a:rPr>
              <a:t>Baeck</a:t>
            </a:r>
            <a:r>
              <a:rPr lang="fr-FR" sz="1900" dirty="0" smtClean="0">
                <a:solidFill>
                  <a:schemeClr val="bg1"/>
                </a:solidFill>
              </a:rPr>
              <a:t> </a:t>
            </a:r>
            <a:r>
              <a:rPr lang="fr-FR" sz="1900" dirty="0" err="1" smtClean="0">
                <a:solidFill>
                  <a:schemeClr val="bg1"/>
                </a:solidFill>
              </a:rPr>
              <a:t>Physical</a:t>
            </a:r>
            <a:r>
              <a:rPr lang="fr-FR" sz="1900" dirty="0" smtClean="0">
                <a:solidFill>
                  <a:schemeClr val="bg1"/>
                </a:solidFill>
              </a:rPr>
              <a:t> </a:t>
            </a:r>
            <a:r>
              <a:rPr lang="fr-FR" sz="1900" dirty="0" err="1" smtClean="0">
                <a:solidFill>
                  <a:schemeClr val="bg1"/>
                </a:solidFill>
              </a:rPr>
              <a:t>Activity</a:t>
            </a:r>
            <a:r>
              <a:rPr lang="fr-FR" sz="1900" dirty="0" smtClean="0">
                <a:solidFill>
                  <a:schemeClr val="bg1"/>
                </a:solidFill>
              </a:rPr>
              <a:t> Questionnaire) : </a:t>
            </a:r>
            <a:r>
              <a:rPr lang="fr-FR" sz="1900" dirty="0" err="1">
                <a:solidFill>
                  <a:schemeClr val="bg1"/>
                </a:solidFill>
              </a:rPr>
              <a:t>Florindo</a:t>
            </a:r>
            <a:r>
              <a:rPr lang="fr-FR" sz="1900" dirty="0">
                <a:solidFill>
                  <a:schemeClr val="bg1"/>
                </a:solidFill>
              </a:rPr>
              <a:t> et al</a:t>
            </a:r>
            <a:r>
              <a:rPr lang="fr-FR" sz="1900" dirty="0" smtClean="0">
                <a:solidFill>
                  <a:schemeClr val="bg1"/>
                </a:solidFill>
              </a:rPr>
              <a:t>. </a:t>
            </a:r>
            <a:r>
              <a:rPr lang="fr-FR" sz="1900" i="1" dirty="0" err="1">
                <a:solidFill>
                  <a:schemeClr val="bg1"/>
                </a:solidFill>
              </a:rPr>
              <a:t>Cad</a:t>
            </a:r>
            <a:r>
              <a:rPr lang="fr-FR" sz="1900" i="1" dirty="0">
                <a:solidFill>
                  <a:schemeClr val="bg1"/>
                </a:solidFill>
              </a:rPr>
              <a:t> </a:t>
            </a:r>
            <a:r>
              <a:rPr lang="fr-FR" sz="1900" i="1" dirty="0" err="1" smtClean="0">
                <a:solidFill>
                  <a:schemeClr val="bg1"/>
                </a:solidFill>
              </a:rPr>
              <a:t>Saude</a:t>
            </a:r>
            <a:r>
              <a:rPr lang="fr-FR" sz="1900" i="1" dirty="0">
                <a:solidFill>
                  <a:schemeClr val="bg1"/>
                </a:solidFill>
              </a:rPr>
              <a:t> </a:t>
            </a:r>
            <a:r>
              <a:rPr lang="fr-FR" sz="1900" i="1" dirty="0" err="1" smtClean="0">
                <a:solidFill>
                  <a:schemeClr val="bg1"/>
                </a:solidFill>
              </a:rPr>
              <a:t>Publica</a:t>
            </a:r>
            <a:r>
              <a:rPr lang="fr-FR" sz="1900" i="1" dirty="0" smtClean="0">
                <a:solidFill>
                  <a:schemeClr val="bg1"/>
                </a:solidFill>
              </a:rPr>
              <a:t> </a:t>
            </a:r>
            <a:r>
              <a:rPr lang="fr-FR" sz="1900" dirty="0" smtClean="0">
                <a:solidFill>
                  <a:schemeClr val="bg1"/>
                </a:solidFill>
              </a:rPr>
              <a:t>2006;  </a:t>
            </a:r>
            <a:r>
              <a:rPr lang="fr-FR" sz="1900" dirty="0" smtClean="0">
                <a:solidFill>
                  <a:srgbClr val="FFFF00"/>
                </a:solidFill>
              </a:rPr>
              <a:t>de schizophrénie  </a:t>
            </a:r>
            <a:r>
              <a:rPr lang="fr-FR" sz="1900" dirty="0">
                <a:solidFill>
                  <a:schemeClr val="bg1"/>
                </a:solidFill>
              </a:rPr>
              <a:t>Faulkner et al. </a:t>
            </a:r>
            <a:r>
              <a:rPr lang="fr-FR" sz="1900" dirty="0" smtClean="0">
                <a:solidFill>
                  <a:schemeClr val="bg1"/>
                </a:solidFill>
              </a:rPr>
              <a:t>2006; </a:t>
            </a:r>
            <a:r>
              <a:rPr lang="fr-FR" sz="1900" dirty="0" smtClean="0">
                <a:solidFill>
                  <a:srgbClr val="FFFF00"/>
                </a:solidFill>
              </a:rPr>
              <a:t>de </a:t>
            </a:r>
            <a:r>
              <a:rPr lang="fr-FR" sz="1900" dirty="0">
                <a:solidFill>
                  <a:srgbClr val="FFFF00"/>
                </a:solidFill>
              </a:rPr>
              <a:t>déficiences </a:t>
            </a:r>
            <a:r>
              <a:rPr lang="fr-FR" sz="1900" dirty="0" smtClean="0">
                <a:solidFill>
                  <a:schemeClr val="bg1"/>
                </a:solidFill>
              </a:rPr>
              <a:t>IPAC, (International </a:t>
            </a:r>
            <a:r>
              <a:rPr lang="fr-FR" sz="1900" dirty="0" err="1" smtClean="0">
                <a:solidFill>
                  <a:schemeClr val="bg1"/>
                </a:solidFill>
              </a:rPr>
              <a:t>Physical</a:t>
            </a:r>
            <a:r>
              <a:rPr lang="fr-FR" sz="1900" dirty="0" smtClean="0">
                <a:solidFill>
                  <a:schemeClr val="bg1"/>
                </a:solidFill>
              </a:rPr>
              <a:t> </a:t>
            </a:r>
            <a:r>
              <a:rPr lang="fr-FR" sz="1900" dirty="0" err="1" smtClean="0">
                <a:solidFill>
                  <a:schemeClr val="bg1"/>
                </a:solidFill>
              </a:rPr>
              <a:t>Activity</a:t>
            </a:r>
            <a:r>
              <a:rPr lang="fr-FR" sz="1900" dirty="0" smtClean="0">
                <a:solidFill>
                  <a:schemeClr val="bg1"/>
                </a:solidFill>
              </a:rPr>
              <a:t> Questionnaire) Pitta et al. </a:t>
            </a:r>
            <a:r>
              <a:rPr lang="fr-FR" sz="1900" i="1" dirty="0" err="1">
                <a:solidFill>
                  <a:schemeClr val="bg1"/>
                </a:solidFill>
              </a:rPr>
              <a:t>Eur</a:t>
            </a:r>
            <a:r>
              <a:rPr lang="fr-FR" sz="1900" i="1" dirty="0">
                <a:solidFill>
                  <a:schemeClr val="bg1"/>
                </a:solidFill>
              </a:rPr>
              <a:t> </a:t>
            </a:r>
            <a:r>
              <a:rPr lang="fr-FR" sz="1900" i="1" dirty="0" err="1">
                <a:solidFill>
                  <a:schemeClr val="bg1"/>
                </a:solidFill>
              </a:rPr>
              <a:t>Respir</a:t>
            </a:r>
            <a:r>
              <a:rPr lang="fr-FR" sz="1900" i="1" dirty="0">
                <a:solidFill>
                  <a:schemeClr val="bg1"/>
                </a:solidFill>
              </a:rPr>
              <a:t> J </a:t>
            </a:r>
            <a:r>
              <a:rPr lang="fr-FR" sz="1900" dirty="0" smtClean="0">
                <a:solidFill>
                  <a:schemeClr val="bg1"/>
                </a:solidFill>
              </a:rPr>
              <a:t>2006 ;</a:t>
            </a:r>
            <a:r>
              <a:rPr lang="fr-FR" sz="1900" dirty="0" smtClean="0">
                <a:solidFill>
                  <a:srgbClr val="FFFF00"/>
                </a:solidFill>
              </a:rPr>
              <a:t> ou d’obésité </a:t>
            </a:r>
            <a:r>
              <a:rPr lang="fr-FR" sz="1900" dirty="0" smtClean="0">
                <a:solidFill>
                  <a:schemeClr val="bg1"/>
                </a:solidFill>
              </a:rPr>
              <a:t>: (</a:t>
            </a:r>
            <a:r>
              <a:rPr lang="fr-FR" sz="1900" dirty="0" err="1" smtClean="0">
                <a:solidFill>
                  <a:schemeClr val="bg1"/>
                </a:solidFill>
              </a:rPr>
              <a:t>Tehard</a:t>
            </a:r>
            <a:r>
              <a:rPr lang="fr-FR" sz="1900" dirty="0" smtClean="0">
                <a:solidFill>
                  <a:schemeClr val="bg1"/>
                </a:solidFill>
              </a:rPr>
              <a:t> et al. </a:t>
            </a:r>
            <a:r>
              <a:rPr lang="fr-FR" sz="1900" i="1" dirty="0">
                <a:solidFill>
                  <a:schemeClr val="bg1"/>
                </a:solidFill>
              </a:rPr>
              <a:t>Med </a:t>
            </a:r>
            <a:r>
              <a:rPr lang="fr-FR" sz="1900" i="1" dirty="0" err="1" smtClean="0">
                <a:solidFill>
                  <a:schemeClr val="bg1"/>
                </a:solidFill>
              </a:rPr>
              <a:t>Sci</a:t>
            </a:r>
            <a:r>
              <a:rPr lang="fr-FR" sz="1900" i="1" dirty="0" smtClean="0">
                <a:solidFill>
                  <a:schemeClr val="bg1"/>
                </a:solidFill>
              </a:rPr>
              <a:t> </a:t>
            </a:r>
            <a:r>
              <a:rPr lang="fr-FR" sz="1900" i="1" dirty="0">
                <a:solidFill>
                  <a:schemeClr val="bg1"/>
                </a:solidFill>
              </a:rPr>
              <a:t>Sports </a:t>
            </a:r>
            <a:r>
              <a:rPr lang="fr-FR" sz="1900" i="1" dirty="0" err="1">
                <a:solidFill>
                  <a:schemeClr val="bg1"/>
                </a:solidFill>
              </a:rPr>
              <a:t>Exerc</a:t>
            </a:r>
            <a:r>
              <a:rPr lang="fr-FR" sz="1900" i="1" dirty="0">
                <a:solidFill>
                  <a:schemeClr val="bg1"/>
                </a:solidFill>
              </a:rPr>
              <a:t> </a:t>
            </a:r>
            <a:r>
              <a:rPr lang="fr-FR" sz="1900" dirty="0" smtClean="0">
                <a:solidFill>
                  <a:schemeClr val="bg1"/>
                </a:solidFill>
              </a:rPr>
              <a:t>2005)…</a:t>
            </a:r>
          </a:p>
          <a:p>
            <a:endParaRPr lang="fr-FR" sz="1900" dirty="0" smtClean="0">
              <a:solidFill>
                <a:schemeClr val="bg1"/>
              </a:solidFill>
            </a:endParaRPr>
          </a:p>
          <a:p>
            <a:r>
              <a:rPr lang="fr-FR" sz="1900" dirty="0" smtClean="0">
                <a:solidFill>
                  <a:schemeClr val="bg1"/>
                </a:solidFill>
              </a:rPr>
              <a:t> </a:t>
            </a:r>
            <a:endParaRPr lang="fr-FR" sz="1900" dirty="0">
              <a:solidFill>
                <a:schemeClr val="bg1"/>
              </a:solidFill>
            </a:endParaRPr>
          </a:p>
        </p:txBody>
      </p:sp>
    </p:spTree>
    <p:extLst>
      <p:ext uri="{BB962C8B-B14F-4D97-AF65-F5344CB8AC3E}">
        <p14:creationId xmlns:p14="http://schemas.microsoft.com/office/powerpoint/2010/main" val="11591170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587564"/>
            <a:ext cx="8784976" cy="3970318"/>
          </a:xfrm>
          <a:prstGeom prst="rect">
            <a:avLst/>
          </a:prstGeom>
        </p:spPr>
        <p:txBody>
          <a:bodyPr wrap="square">
            <a:spAutoFit/>
          </a:bodyPr>
          <a:lstStyle/>
          <a:p>
            <a:endParaRPr lang="fr-FR" sz="2000" dirty="0">
              <a:solidFill>
                <a:srgbClr val="FFFF00"/>
              </a:solidFill>
            </a:endParaRPr>
          </a:p>
          <a:p>
            <a:r>
              <a:rPr lang="en-US" sz="2000" dirty="0" smtClean="0">
                <a:solidFill>
                  <a:srgbClr val="FFFF00"/>
                </a:solidFill>
              </a:rPr>
              <a:t>1) Quality </a:t>
            </a:r>
            <a:r>
              <a:rPr lang="en-US" sz="2000" dirty="0">
                <a:solidFill>
                  <a:srgbClr val="FFFF00"/>
                </a:solidFill>
              </a:rPr>
              <a:t>Assessment of Physical Activity Questionnaire </a:t>
            </a:r>
            <a:r>
              <a:rPr lang="en-US" sz="2000" dirty="0" smtClean="0">
                <a:solidFill>
                  <a:srgbClr val="FFFF00"/>
                </a:solidFill>
              </a:rPr>
              <a:t>(</a:t>
            </a:r>
            <a:r>
              <a:rPr lang="en-US" sz="2000" dirty="0">
                <a:solidFill>
                  <a:srgbClr val="FFFF00"/>
                </a:solidFill>
              </a:rPr>
              <a:t>QAPAQ). </a:t>
            </a:r>
            <a:endParaRPr lang="en-US" sz="2000" dirty="0" smtClean="0">
              <a:solidFill>
                <a:srgbClr val="FFFF00"/>
              </a:solidFill>
            </a:endParaRPr>
          </a:p>
          <a:p>
            <a:r>
              <a:rPr lang="fr-FR" sz="2000" dirty="0" err="1" smtClean="0">
                <a:solidFill>
                  <a:schemeClr val="bg1"/>
                </a:solidFill>
              </a:rPr>
              <a:t>Terwee</a:t>
            </a:r>
            <a:r>
              <a:rPr lang="fr-FR" sz="2000" dirty="0" smtClean="0">
                <a:solidFill>
                  <a:schemeClr val="bg1"/>
                </a:solidFill>
              </a:rPr>
              <a:t> </a:t>
            </a:r>
            <a:r>
              <a:rPr lang="fr-FR" sz="2000" dirty="0">
                <a:solidFill>
                  <a:schemeClr val="bg1"/>
                </a:solidFill>
              </a:rPr>
              <a:t>et al. </a:t>
            </a:r>
            <a:r>
              <a:rPr lang="fr-FR" sz="2000" i="1" dirty="0">
                <a:solidFill>
                  <a:schemeClr val="bg1"/>
                </a:solidFill>
              </a:rPr>
              <a:t>Sports Med </a:t>
            </a:r>
            <a:r>
              <a:rPr lang="fr-FR" sz="2000" dirty="0">
                <a:solidFill>
                  <a:schemeClr val="bg1"/>
                </a:solidFill>
              </a:rPr>
              <a:t>2010; 40 (7): 525-537,</a:t>
            </a:r>
          </a:p>
          <a:p>
            <a:endParaRPr lang="fr-FR" sz="2000" dirty="0">
              <a:solidFill>
                <a:schemeClr val="bg1"/>
              </a:solidFill>
            </a:endParaRPr>
          </a:p>
          <a:p>
            <a:r>
              <a:rPr lang="fr-FR" sz="2000" dirty="0" smtClean="0">
                <a:solidFill>
                  <a:srgbClr val="FFFF00"/>
                </a:solidFill>
              </a:rPr>
              <a:t>2) Self </a:t>
            </a:r>
            <a:r>
              <a:rPr lang="fr-FR" sz="2000" dirty="0" err="1">
                <a:solidFill>
                  <a:srgbClr val="FFFF00"/>
                </a:solidFill>
              </a:rPr>
              <a:t>A</a:t>
            </a:r>
            <a:r>
              <a:rPr lang="fr-FR" sz="2000" dirty="0" err="1" smtClean="0">
                <a:solidFill>
                  <a:srgbClr val="FFFF00"/>
                </a:solidFill>
              </a:rPr>
              <a:t>dministered</a:t>
            </a:r>
            <a:r>
              <a:rPr lang="fr-FR" sz="2000" dirty="0" smtClean="0">
                <a:solidFill>
                  <a:srgbClr val="FFFF00"/>
                </a:solidFill>
              </a:rPr>
              <a:t> </a:t>
            </a:r>
            <a:r>
              <a:rPr lang="en-US" sz="2000" dirty="0">
                <a:solidFill>
                  <a:srgbClr val="FFFF00"/>
                </a:solidFill>
              </a:rPr>
              <a:t>P</a:t>
            </a:r>
            <a:r>
              <a:rPr lang="en-US" sz="2000" dirty="0" smtClean="0">
                <a:solidFill>
                  <a:srgbClr val="FFFF00"/>
                </a:solidFill>
              </a:rPr>
              <a:t>hysical </a:t>
            </a:r>
            <a:r>
              <a:rPr lang="en-US" sz="2000" dirty="0">
                <a:solidFill>
                  <a:srgbClr val="FFFF00"/>
                </a:solidFill>
              </a:rPr>
              <a:t>A</a:t>
            </a:r>
            <a:r>
              <a:rPr lang="en-US" sz="2000" dirty="0" smtClean="0">
                <a:solidFill>
                  <a:srgbClr val="FFFF00"/>
                </a:solidFill>
              </a:rPr>
              <a:t>ctivity </a:t>
            </a:r>
            <a:r>
              <a:rPr lang="en-US" sz="2000" dirty="0">
                <a:solidFill>
                  <a:srgbClr val="FFFF00"/>
                </a:solidFill>
              </a:rPr>
              <a:t>Q</a:t>
            </a:r>
            <a:r>
              <a:rPr lang="en-US" sz="2000" dirty="0" smtClean="0">
                <a:solidFill>
                  <a:srgbClr val="FFFF00"/>
                </a:solidFill>
              </a:rPr>
              <a:t>uestionnaires </a:t>
            </a:r>
            <a:r>
              <a:rPr lang="en-US" sz="2400" b="1" dirty="0" smtClean="0">
                <a:solidFill>
                  <a:schemeClr val="bg1"/>
                </a:solidFill>
              </a:rPr>
              <a:t>for </a:t>
            </a:r>
            <a:r>
              <a:rPr lang="en-US" sz="2400" b="1" dirty="0">
                <a:solidFill>
                  <a:schemeClr val="bg1"/>
                </a:solidFill>
              </a:rPr>
              <a:t>the E</a:t>
            </a:r>
            <a:r>
              <a:rPr lang="en-US" sz="2400" b="1" dirty="0" smtClean="0">
                <a:solidFill>
                  <a:schemeClr val="bg1"/>
                </a:solidFill>
              </a:rPr>
              <a:t>lderly </a:t>
            </a:r>
            <a:r>
              <a:rPr lang="en-US" sz="2000" dirty="0" smtClean="0">
                <a:solidFill>
                  <a:srgbClr val="FFFF00"/>
                </a:solidFill>
              </a:rPr>
              <a:t>(SAPAQE): </a:t>
            </a:r>
            <a:r>
              <a:rPr lang="fr-FR" sz="2000" dirty="0">
                <a:solidFill>
                  <a:schemeClr val="bg1"/>
                </a:solidFill>
              </a:rPr>
              <a:t>Lisa </a:t>
            </a:r>
            <a:r>
              <a:rPr lang="fr-FR" sz="2000" dirty="0" err="1" smtClean="0">
                <a:solidFill>
                  <a:schemeClr val="bg1"/>
                </a:solidFill>
              </a:rPr>
              <a:t>Forsén</a:t>
            </a:r>
            <a:r>
              <a:rPr lang="fr-FR" sz="2000" dirty="0" smtClean="0">
                <a:solidFill>
                  <a:schemeClr val="bg1"/>
                </a:solidFill>
              </a:rPr>
              <a:t> et al. </a:t>
            </a:r>
            <a:r>
              <a:rPr lang="en-US" sz="2000" dirty="0" smtClean="0">
                <a:solidFill>
                  <a:schemeClr val="bg1"/>
                </a:solidFill>
              </a:rPr>
              <a:t> </a:t>
            </a:r>
            <a:r>
              <a:rPr lang="fr-FR" sz="2000" i="1" dirty="0">
                <a:solidFill>
                  <a:schemeClr val="bg1"/>
                </a:solidFill>
              </a:rPr>
              <a:t>Sports Med </a:t>
            </a:r>
            <a:r>
              <a:rPr lang="fr-FR" sz="2000" dirty="0">
                <a:solidFill>
                  <a:schemeClr val="bg1"/>
                </a:solidFill>
              </a:rPr>
              <a:t>2010; 40 (7): </a:t>
            </a:r>
            <a:r>
              <a:rPr lang="fr-FR" sz="2000" dirty="0" smtClean="0">
                <a:solidFill>
                  <a:schemeClr val="bg1"/>
                </a:solidFill>
              </a:rPr>
              <a:t>601-623</a:t>
            </a:r>
          </a:p>
          <a:p>
            <a:endParaRPr lang="fr-FR" sz="2000" dirty="0">
              <a:solidFill>
                <a:schemeClr val="bg1"/>
              </a:solidFill>
            </a:endParaRPr>
          </a:p>
          <a:p>
            <a:r>
              <a:rPr lang="fr-FR" sz="2000" dirty="0" smtClean="0">
                <a:solidFill>
                  <a:srgbClr val="FFFF00"/>
                </a:solidFill>
              </a:rPr>
              <a:t>3) Self </a:t>
            </a:r>
            <a:r>
              <a:rPr lang="fr-FR" sz="2000" dirty="0" err="1">
                <a:solidFill>
                  <a:srgbClr val="FFFF00"/>
                </a:solidFill>
              </a:rPr>
              <a:t>A</a:t>
            </a:r>
            <a:r>
              <a:rPr lang="fr-FR" sz="2000" dirty="0" err="1" smtClean="0">
                <a:solidFill>
                  <a:srgbClr val="FFFF00"/>
                </a:solidFill>
              </a:rPr>
              <a:t>dministrated</a:t>
            </a:r>
            <a:r>
              <a:rPr lang="fr-FR" sz="2000" dirty="0" smtClean="0">
                <a:solidFill>
                  <a:srgbClr val="FFFF00"/>
                </a:solidFill>
              </a:rPr>
              <a:t> </a:t>
            </a:r>
            <a:r>
              <a:rPr lang="fr-FR" sz="2000" dirty="0" err="1">
                <a:solidFill>
                  <a:srgbClr val="FFFF00"/>
                </a:solidFill>
              </a:rPr>
              <a:t>Physical</a:t>
            </a:r>
            <a:r>
              <a:rPr lang="fr-FR" sz="2000" dirty="0">
                <a:solidFill>
                  <a:srgbClr val="FFFF00"/>
                </a:solidFill>
              </a:rPr>
              <a:t> </a:t>
            </a:r>
            <a:r>
              <a:rPr lang="fr-FR" sz="2000" dirty="0" err="1">
                <a:solidFill>
                  <a:srgbClr val="FFFF00"/>
                </a:solidFill>
              </a:rPr>
              <a:t>Activity</a:t>
            </a:r>
            <a:r>
              <a:rPr lang="fr-FR" sz="2000" dirty="0">
                <a:solidFill>
                  <a:srgbClr val="FFFF00"/>
                </a:solidFill>
              </a:rPr>
              <a:t> </a:t>
            </a:r>
            <a:r>
              <a:rPr lang="fr-FR" sz="2000" dirty="0" smtClean="0">
                <a:solidFill>
                  <a:srgbClr val="FFFF00"/>
                </a:solidFill>
              </a:rPr>
              <a:t>Questionnaires </a:t>
            </a:r>
            <a:r>
              <a:rPr lang="fr-FR" sz="2400" b="1" dirty="0" smtClean="0">
                <a:solidFill>
                  <a:schemeClr val="bg1"/>
                </a:solidFill>
              </a:rPr>
              <a:t>for </a:t>
            </a:r>
            <a:r>
              <a:rPr lang="fr-FR" sz="2400" b="1" dirty="0" err="1" smtClean="0">
                <a:solidFill>
                  <a:schemeClr val="bg1"/>
                </a:solidFill>
              </a:rPr>
              <a:t>Adults</a:t>
            </a:r>
            <a:r>
              <a:rPr lang="fr-FR" sz="2400" b="1" dirty="0" smtClean="0">
                <a:solidFill>
                  <a:schemeClr val="bg1"/>
                </a:solidFill>
              </a:rPr>
              <a:t> </a:t>
            </a:r>
            <a:r>
              <a:rPr lang="fr-FR" sz="2000" dirty="0" smtClean="0">
                <a:solidFill>
                  <a:srgbClr val="FFFF00"/>
                </a:solidFill>
              </a:rPr>
              <a:t>(SAPAQA) : </a:t>
            </a:r>
          </a:p>
          <a:p>
            <a:r>
              <a:rPr lang="fr-FR" sz="2000" dirty="0" smtClean="0">
                <a:solidFill>
                  <a:schemeClr val="bg1"/>
                </a:solidFill>
              </a:rPr>
              <a:t>van </a:t>
            </a:r>
            <a:r>
              <a:rPr lang="fr-FR" sz="2000" dirty="0" err="1" smtClean="0">
                <a:solidFill>
                  <a:schemeClr val="bg1"/>
                </a:solidFill>
              </a:rPr>
              <a:t>Poppel</a:t>
            </a:r>
            <a:r>
              <a:rPr lang="fr-FR" sz="2000" dirty="0">
                <a:solidFill>
                  <a:schemeClr val="bg1"/>
                </a:solidFill>
              </a:rPr>
              <a:t> </a:t>
            </a:r>
            <a:r>
              <a:rPr lang="fr-FR" sz="2000" dirty="0" smtClean="0">
                <a:solidFill>
                  <a:schemeClr val="bg1"/>
                </a:solidFill>
              </a:rPr>
              <a:t>et al. </a:t>
            </a:r>
            <a:r>
              <a:rPr lang="fr-FR" sz="2000" i="1" dirty="0">
                <a:solidFill>
                  <a:schemeClr val="bg1"/>
                </a:solidFill>
              </a:rPr>
              <a:t>Sports Med </a:t>
            </a:r>
            <a:r>
              <a:rPr lang="fr-FR" sz="2000" dirty="0">
                <a:solidFill>
                  <a:schemeClr val="bg1"/>
                </a:solidFill>
              </a:rPr>
              <a:t>2010; 40 (7): </a:t>
            </a:r>
            <a:r>
              <a:rPr lang="fr-FR" sz="2000" dirty="0" smtClean="0">
                <a:solidFill>
                  <a:schemeClr val="bg1"/>
                </a:solidFill>
              </a:rPr>
              <a:t>565-600</a:t>
            </a:r>
          </a:p>
          <a:p>
            <a:endParaRPr lang="fr-FR" sz="2000" dirty="0">
              <a:solidFill>
                <a:schemeClr val="bg1"/>
              </a:solidFill>
            </a:endParaRPr>
          </a:p>
          <a:p>
            <a:r>
              <a:rPr lang="fr-FR" sz="2000" dirty="0" smtClean="0">
                <a:solidFill>
                  <a:schemeClr val="bg1"/>
                </a:solidFill>
              </a:rPr>
              <a:t>4) </a:t>
            </a:r>
            <a:r>
              <a:rPr lang="fr-FR" sz="2000" dirty="0" smtClean="0">
                <a:solidFill>
                  <a:srgbClr val="FFFF00"/>
                </a:solidFill>
              </a:rPr>
              <a:t>Self </a:t>
            </a:r>
            <a:r>
              <a:rPr lang="fr-FR" sz="2000" dirty="0" err="1" smtClean="0">
                <a:solidFill>
                  <a:srgbClr val="FFFF00"/>
                </a:solidFill>
              </a:rPr>
              <a:t>Administrated</a:t>
            </a:r>
            <a:r>
              <a:rPr lang="fr-FR" sz="2000" dirty="0" smtClean="0">
                <a:solidFill>
                  <a:srgbClr val="FFFF00"/>
                </a:solidFill>
              </a:rPr>
              <a:t> </a:t>
            </a:r>
            <a:r>
              <a:rPr lang="fr-FR" sz="2000" dirty="0" err="1" smtClean="0">
                <a:solidFill>
                  <a:srgbClr val="FFFF00"/>
                </a:solidFill>
              </a:rPr>
              <a:t>Physical</a:t>
            </a:r>
            <a:r>
              <a:rPr lang="fr-FR" sz="2000" dirty="0" smtClean="0">
                <a:solidFill>
                  <a:srgbClr val="FFFF00"/>
                </a:solidFill>
              </a:rPr>
              <a:t> </a:t>
            </a:r>
            <a:r>
              <a:rPr lang="fr-FR" sz="2000" dirty="0" err="1">
                <a:solidFill>
                  <a:srgbClr val="FFFF00"/>
                </a:solidFill>
              </a:rPr>
              <a:t>Activity</a:t>
            </a:r>
            <a:r>
              <a:rPr lang="fr-FR" sz="2000" dirty="0">
                <a:solidFill>
                  <a:srgbClr val="FFFF00"/>
                </a:solidFill>
              </a:rPr>
              <a:t> Questionnaires </a:t>
            </a:r>
            <a:r>
              <a:rPr lang="fr-FR" sz="2400" b="1" dirty="0">
                <a:solidFill>
                  <a:schemeClr val="bg1"/>
                </a:solidFill>
              </a:rPr>
              <a:t>for </a:t>
            </a:r>
            <a:r>
              <a:rPr lang="fr-FR" sz="2400" b="1" dirty="0" err="1" smtClean="0">
                <a:solidFill>
                  <a:schemeClr val="bg1"/>
                </a:solidFill>
              </a:rPr>
              <a:t>Youth</a:t>
            </a:r>
            <a:r>
              <a:rPr lang="fr-FR" sz="2400" b="1" dirty="0" smtClean="0">
                <a:solidFill>
                  <a:schemeClr val="bg1"/>
                </a:solidFill>
              </a:rPr>
              <a:t> </a:t>
            </a:r>
            <a:r>
              <a:rPr lang="fr-FR" sz="2000" dirty="0" smtClean="0">
                <a:solidFill>
                  <a:srgbClr val="FFFF00"/>
                </a:solidFill>
              </a:rPr>
              <a:t>(SAPAQY)</a:t>
            </a:r>
            <a:endParaRPr lang="fr-FR" sz="2000" dirty="0">
              <a:solidFill>
                <a:srgbClr val="FFFF00"/>
              </a:solidFill>
            </a:endParaRPr>
          </a:p>
          <a:p>
            <a:endParaRPr lang="fr-FR" sz="2000" dirty="0">
              <a:solidFill>
                <a:schemeClr val="bg1"/>
              </a:solidFill>
            </a:endParaRPr>
          </a:p>
        </p:txBody>
      </p:sp>
      <p:sp>
        <p:nvSpPr>
          <p:cNvPr id="4" name="Rectangle 3"/>
          <p:cNvSpPr/>
          <p:nvPr/>
        </p:nvSpPr>
        <p:spPr>
          <a:xfrm>
            <a:off x="467544" y="5518973"/>
            <a:ext cx="8424936" cy="1200329"/>
          </a:xfrm>
          <a:prstGeom prst="rect">
            <a:avLst/>
          </a:prstGeom>
        </p:spPr>
        <p:txBody>
          <a:bodyPr wrap="square">
            <a:spAutoFit/>
          </a:bodyPr>
          <a:lstStyle/>
          <a:p>
            <a:pPr algn="ctr"/>
            <a:r>
              <a:rPr lang="fr-FR" sz="2400" b="1" dirty="0">
                <a:solidFill>
                  <a:srgbClr val="FFFF00"/>
                </a:solidFill>
              </a:rPr>
              <a:t>En France </a:t>
            </a:r>
            <a:r>
              <a:rPr lang="fr-FR" sz="2400" b="1" dirty="0" smtClean="0">
                <a:solidFill>
                  <a:srgbClr val="FFFF00"/>
                </a:solidFill>
              </a:rPr>
              <a:t>certains </a:t>
            </a:r>
            <a:r>
              <a:rPr lang="fr-FR" sz="2400" b="1" dirty="0">
                <a:solidFill>
                  <a:srgbClr val="FFFF00"/>
                </a:solidFill>
              </a:rPr>
              <a:t>médecins et cardiologues utilisent le QENAP (Questionnaire d’Evaluation du Niveau d’Activité Physique) </a:t>
            </a:r>
          </a:p>
          <a:p>
            <a:pPr algn="ctr"/>
            <a:r>
              <a:rPr lang="fr-FR" sz="2400" b="1" dirty="0" smtClean="0">
                <a:solidFill>
                  <a:srgbClr val="FFFF00"/>
                </a:solidFill>
              </a:rPr>
              <a:t>de </a:t>
            </a:r>
            <a:r>
              <a:rPr lang="fr-FR" sz="2400" b="1" dirty="0">
                <a:solidFill>
                  <a:srgbClr val="FFFF00"/>
                </a:solidFill>
              </a:rPr>
              <a:t>Ricci et Gagnon </a:t>
            </a:r>
          </a:p>
        </p:txBody>
      </p:sp>
      <p:sp>
        <p:nvSpPr>
          <p:cNvPr id="5" name="ZoneTexte 4"/>
          <p:cNvSpPr txBox="1"/>
          <p:nvPr/>
        </p:nvSpPr>
        <p:spPr>
          <a:xfrm>
            <a:off x="827584" y="332656"/>
            <a:ext cx="6980181" cy="584775"/>
          </a:xfrm>
          <a:prstGeom prst="rect">
            <a:avLst/>
          </a:prstGeom>
          <a:noFill/>
          <a:ln>
            <a:solidFill>
              <a:srgbClr val="FFFF00"/>
            </a:solidFill>
          </a:ln>
        </p:spPr>
        <p:txBody>
          <a:bodyPr wrap="none" rtlCol="0">
            <a:spAutoFit/>
          </a:bodyPr>
          <a:lstStyle/>
          <a:p>
            <a:r>
              <a:rPr lang="fr-FR" sz="3200" b="1" dirty="0">
                <a:solidFill>
                  <a:srgbClr val="FFFF00"/>
                </a:solidFill>
              </a:rPr>
              <a:t>Conseils pour choisir un questionnaire : </a:t>
            </a:r>
          </a:p>
        </p:txBody>
      </p:sp>
    </p:spTree>
    <p:extLst>
      <p:ext uri="{BB962C8B-B14F-4D97-AF65-F5344CB8AC3E}">
        <p14:creationId xmlns:p14="http://schemas.microsoft.com/office/powerpoint/2010/main" val="151793781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3623</TotalTime>
  <Words>3648</Words>
  <Application>Microsoft Office PowerPoint</Application>
  <PresentationFormat>Affichage à l'écran (4:3)</PresentationFormat>
  <Paragraphs>1069</Paragraphs>
  <Slides>48</Slides>
  <Notes>6</Notes>
  <HiddenSlides>0</HiddenSlides>
  <MMClips>0</MMClips>
  <ScaleCrop>false</ScaleCrop>
  <HeadingPairs>
    <vt:vector size="6" baseType="variant">
      <vt:variant>
        <vt:lpstr>Thème</vt:lpstr>
      </vt:variant>
      <vt:variant>
        <vt:i4>1</vt:i4>
      </vt:variant>
      <vt:variant>
        <vt:lpstr>Serveurs OLE incorporés</vt:lpstr>
      </vt:variant>
      <vt:variant>
        <vt:i4>2</vt:i4>
      </vt:variant>
      <vt:variant>
        <vt:lpstr>Titres des diapositives</vt:lpstr>
      </vt:variant>
      <vt:variant>
        <vt:i4>48</vt:i4>
      </vt:variant>
    </vt:vector>
  </HeadingPairs>
  <TitlesOfParts>
    <vt:vector size="51" baseType="lpstr">
      <vt:lpstr>Thème Office</vt:lpstr>
      <vt:lpstr>Photo Editor Photo</vt:lpstr>
      <vt:lpstr>Clip vidéo</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Accéléromètre RT3</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dell</dc:creator>
  <cp:lastModifiedBy>Georges Caz</cp:lastModifiedBy>
  <cp:revision>115</cp:revision>
  <cp:lastPrinted>2010-10-09T16:18:15Z</cp:lastPrinted>
  <dcterms:created xsi:type="dcterms:W3CDTF">2010-10-08T14:54:19Z</dcterms:created>
  <dcterms:modified xsi:type="dcterms:W3CDTF">2013-05-06T15:45:04Z</dcterms:modified>
</cp:coreProperties>
</file>