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PG" ContentType="video/mpeg"/>
  <Default Extension="jpeg" ContentType="image/jpeg"/>
  <Default Extension="wmf" ContentType="image/x-wmf"/>
  <Default Extension="MOV" ContentType="video/unknown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wmv" ContentType="video/x-ms-wmv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6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6" r:id="rId2"/>
    <p:sldMasterId id="2147483706" r:id="rId3"/>
    <p:sldMasterId id="2147483735" r:id="rId4"/>
    <p:sldMasterId id="2147483750" r:id="rId5"/>
    <p:sldMasterId id="2147483765" r:id="rId6"/>
    <p:sldMasterId id="2147483777" r:id="rId7"/>
    <p:sldMasterId id="2147483792" r:id="rId8"/>
  </p:sldMasterIdLst>
  <p:notesMasterIdLst>
    <p:notesMasterId r:id="rId99"/>
  </p:notesMasterIdLst>
  <p:sldIdLst>
    <p:sldId id="413" r:id="rId9"/>
    <p:sldId id="490" r:id="rId10"/>
    <p:sldId id="309" r:id="rId11"/>
    <p:sldId id="491" r:id="rId12"/>
    <p:sldId id="457" r:id="rId13"/>
    <p:sldId id="311" r:id="rId14"/>
    <p:sldId id="456" r:id="rId15"/>
    <p:sldId id="366" r:id="rId16"/>
    <p:sldId id="314" r:id="rId17"/>
    <p:sldId id="371" r:id="rId18"/>
    <p:sldId id="481" r:id="rId19"/>
    <p:sldId id="492" r:id="rId20"/>
    <p:sldId id="273" r:id="rId21"/>
    <p:sldId id="297" r:id="rId22"/>
    <p:sldId id="291" r:id="rId23"/>
    <p:sldId id="432" r:id="rId24"/>
    <p:sldId id="472" r:id="rId25"/>
    <p:sldId id="498" r:id="rId26"/>
    <p:sldId id="433" r:id="rId27"/>
    <p:sldId id="316" r:id="rId28"/>
    <p:sldId id="416" r:id="rId29"/>
    <p:sldId id="318" r:id="rId30"/>
    <p:sldId id="261" r:id="rId31"/>
    <p:sldId id="274" r:id="rId32"/>
    <p:sldId id="296" r:id="rId33"/>
    <p:sldId id="299" r:id="rId34"/>
    <p:sldId id="404" r:id="rId35"/>
    <p:sldId id="405" r:id="rId36"/>
    <p:sldId id="283" r:id="rId37"/>
    <p:sldId id="268" r:id="rId38"/>
    <p:sldId id="434" r:id="rId39"/>
    <p:sldId id="435" r:id="rId40"/>
    <p:sldId id="294" r:id="rId41"/>
    <p:sldId id="328" r:id="rId42"/>
    <p:sldId id="258" r:id="rId43"/>
    <p:sldId id="301" r:id="rId44"/>
    <p:sldId id="446" r:id="rId45"/>
    <p:sldId id="320" r:id="rId46"/>
    <p:sldId id="295" r:id="rId47"/>
    <p:sldId id="493" r:id="rId48"/>
    <p:sldId id="447" r:id="rId49"/>
    <p:sldId id="407" r:id="rId50"/>
    <p:sldId id="488" r:id="rId51"/>
    <p:sldId id="494" r:id="rId52"/>
    <p:sldId id="475" r:id="rId53"/>
    <p:sldId id="408" r:id="rId54"/>
    <p:sldId id="449" r:id="rId55"/>
    <p:sldId id="486" r:id="rId56"/>
    <p:sldId id="487" r:id="rId57"/>
    <p:sldId id="500" r:id="rId58"/>
    <p:sldId id="499" r:id="rId59"/>
    <p:sldId id="476" r:id="rId60"/>
    <p:sldId id="452" r:id="rId61"/>
    <p:sldId id="454" r:id="rId62"/>
    <p:sldId id="453" r:id="rId63"/>
    <p:sldId id="455" r:id="rId64"/>
    <p:sldId id="450" r:id="rId65"/>
    <p:sldId id="477" r:id="rId66"/>
    <p:sldId id="451" r:id="rId67"/>
    <p:sldId id="495" r:id="rId68"/>
    <p:sldId id="414" r:id="rId69"/>
    <p:sldId id="478" r:id="rId70"/>
    <p:sldId id="352" r:id="rId71"/>
    <p:sldId id="496" r:id="rId72"/>
    <p:sldId id="489" r:id="rId73"/>
    <p:sldId id="357" r:id="rId74"/>
    <p:sldId id="443" r:id="rId75"/>
    <p:sldId id="412" r:id="rId76"/>
    <p:sldId id="330" r:id="rId77"/>
    <p:sldId id="484" r:id="rId78"/>
    <p:sldId id="459" r:id="rId79"/>
    <p:sldId id="504" r:id="rId80"/>
    <p:sldId id="358" r:id="rId81"/>
    <p:sldId id="359" r:id="rId82"/>
    <p:sldId id="438" r:id="rId83"/>
    <p:sldId id="360" r:id="rId84"/>
    <p:sldId id="462" r:id="rId85"/>
    <p:sldId id="505" r:id="rId86"/>
    <p:sldId id="464" r:id="rId87"/>
    <p:sldId id="465" r:id="rId88"/>
    <p:sldId id="467" r:id="rId89"/>
    <p:sldId id="463" r:id="rId90"/>
    <p:sldId id="470" r:id="rId91"/>
    <p:sldId id="469" r:id="rId92"/>
    <p:sldId id="497" r:id="rId93"/>
    <p:sldId id="466" r:id="rId94"/>
    <p:sldId id="503" r:id="rId95"/>
    <p:sldId id="502" r:id="rId96"/>
    <p:sldId id="501" r:id="rId97"/>
    <p:sldId id="333" r:id="rId98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vertBarState="maximized">
    <p:restoredLeft sz="15620"/>
    <p:restoredTop sz="94660"/>
  </p:normalViewPr>
  <p:slideViewPr>
    <p:cSldViewPr>
      <p:cViewPr>
        <p:scale>
          <a:sx n="68" d="100"/>
          <a:sy n="68" d="100"/>
        </p:scale>
        <p:origin x="-1128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8" d="100"/>
        <a:sy n="128" d="100"/>
      </p:scale>
      <p:origin x="0" y="2116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87" Type="http://schemas.openxmlformats.org/officeDocument/2006/relationships/slide" Target="slides/slide79.xml"/><Relationship Id="rId10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100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93" Type="http://schemas.openxmlformats.org/officeDocument/2006/relationships/slide" Target="slides/slide85.xml"/><Relationship Id="rId98" Type="http://schemas.openxmlformats.org/officeDocument/2006/relationships/slide" Target="slides/slide9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103" Type="http://schemas.openxmlformats.org/officeDocument/2006/relationships/tableStyles" Target="tableStyle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slide" Target="slides/slide86.xml"/><Relationship Id="rId99" Type="http://schemas.openxmlformats.org/officeDocument/2006/relationships/notesMaster" Target="notesMasters/notesMaster1.xml"/><Relationship Id="rId10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4BFB8B-E138-4662-BBCF-31177F130CD2}" type="datetimeFigureOut">
              <a:rPr lang="fr-FR" smtClean="0"/>
              <a:t>30/04/2016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223566-C5F5-45F9-88CF-253E6115022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19275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23566-C5F5-45F9-88CF-253E6115022B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31482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23566-C5F5-45F9-88CF-253E6115022B}" type="slidenum">
              <a:rPr lang="fr-FR" smtClean="0"/>
              <a:t>53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3398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FB1F6-854E-4B1D-86B6-EBE9D33B5AF6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216747"/>
      </p:ext>
    </p:extLst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D1B27-FDFE-47D8-91FF-405F5632AA70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0512581"/>
      </p:ext>
    </p:extLst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CEF089-FFE5-4702-9ECC-23994D557195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093361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237982-E74F-41CC-8935-7F45F50B97B1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70061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41767B-590C-4D41-ACFA-1A6ECA70FE28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88589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292476-87DE-4412-8754-A59287AECDD7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447123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F3F5AA6-374A-4185-9CDF-CBFF4DD35B5E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156316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15ABDC-BFA1-4542-B7C8-55B9E6EE0F17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94882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F37CB9-77D5-4582-B2B9-924058564608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1881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57EDC-E8D3-4E73-912A-03F3233C0303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979489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re et diagramme ou organi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graphique SmartArt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E4029-C39C-4164-87CA-32880B0DAE64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354115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951E6-E25D-4D3E-AB1C-F21520550BC0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971506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6E3BE-9AA4-47B4-80CE-E1FCBF080B05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292317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FB1F6-854E-4B1D-86B6-EBE9D33B5AF6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321582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51B52-DED3-4A38-8D1D-CE0E6012D48F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637534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CCCF4-87D0-40B4-8959-B07C51F68997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8866810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EBE78-65F7-48F9-A257-CBB92AFCD37B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06017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9B3EC-6CC4-4F59-A063-B8ADD17DDB67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56190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51B52-DED3-4A38-8D1D-CE0E6012D48F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201783"/>
      </p:ext>
    </p:extLst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2B57B-CC7F-4AD3-96DF-24DF1773DC33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521053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A8739-22CF-4D08-9D1A-1E0B22B0E774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749127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30757-F6AB-42F0-800C-41CB9D7EF1C8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7559126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066FD-AABE-4287-8E11-873F597254CD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432201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D1B27-FDFE-47D8-91FF-405F5632AA70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542455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57EDC-E8D3-4E73-912A-03F3233C0303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289743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re et diagramme ou organi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graphique SmartArt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E4029-C39C-4164-87CA-32880B0DAE64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506945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951E6-E25D-4D3E-AB1C-F21520550BC0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742064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6E3BE-9AA4-47B4-80CE-E1FCBF080B05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6057367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FFB1F6-854E-4B1D-86B6-EBE9D33B5AF6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552735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CCCF4-87D0-40B4-8959-B07C51F68997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865324"/>
      </p:ext>
    </p:extLst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251B52-DED3-4A38-8D1D-CE0E6012D48F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321232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9CCCF4-87D0-40B4-8959-B07C51F68997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7937560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EBE78-65F7-48F9-A257-CBB92AFCD37B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868687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9B3EC-6CC4-4F59-A063-B8ADD17DDB67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948421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2B57B-CC7F-4AD3-96DF-24DF1773DC33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206806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A8739-22CF-4D08-9D1A-1E0B22B0E774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367736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30757-F6AB-42F0-800C-41CB9D7EF1C8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903872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066FD-AABE-4287-8E11-873F597254CD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336415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0D1B27-FDFE-47D8-91FF-405F5632AA70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9194761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057EDC-E8D3-4E73-912A-03F3233C0303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220279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3EBE78-65F7-48F9-A257-CBB92AFCD37B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168952"/>
      </p:ext>
    </p:extLst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re et diagramme ou organi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graphique SmartArt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6E4029-C39C-4164-87CA-32880B0DAE64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4107346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951E6-E25D-4D3E-AB1C-F21520550BC0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601318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6E3BE-9AA4-47B4-80CE-E1FCBF080B05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3583842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BA5AF-C59F-4DC4-B6FA-865569A9D81C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583960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67470-DC65-4170-9AD6-0A7FA253FE21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219908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02AC2-171F-484A-8F64-CDF42F02E66D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328281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E305B-935E-4205-BD66-A911C827CD54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412947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894CA-91AF-4F65-AED3-7F6A209F2CAB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201744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22881-E1CA-4B72-AB6E-1EB65DB31D19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979367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712B6-9CF1-484F-82B0-C8D7B53B9AE8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5828501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B9B3EC-6CC4-4F59-A063-B8ADD17DDB67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107396"/>
      </p:ext>
    </p:extLst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690811-990B-482E-8167-E6A188859CB4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349094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58784-43E2-4799-BF77-AB1B96D3DB71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225110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A3AD0-D99C-4649-B92B-13E0E5352F1F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3091493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BEB95-6587-4F8E-97DC-0AE1078FDBC2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758086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re et diagramme ou organi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graphique SmartArt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678E3E-05F9-42DE-9088-1D8100060674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643088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00059-7A01-4CC0-AF62-3AFA30A18F1A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047998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3104A-43AA-4C80-9DE2-E4A7B56F6ADE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873998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CBA5AF-C59F-4DC4-B6FA-865569A9D81C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004451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F67470-DC65-4170-9AD6-0A7FA253FE21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709126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02AC2-171F-484A-8F64-CDF42F02E66D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6560967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62B57B-CC7F-4AD3-96DF-24DF1773DC33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5665665"/>
      </p:ext>
    </p:extLst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5E305B-935E-4205-BD66-A911C827CD54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1016882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894CA-91AF-4F65-AED3-7F6A209F2CAB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679509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22881-E1CA-4B72-AB6E-1EB65DB31D19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1180702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A712B6-9CF1-484F-82B0-C8D7B53B9AE8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052260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690811-990B-482E-8167-E6A188859CB4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2823515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758784-43E2-4799-BF77-AB1B96D3DB71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026189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9A3AD0-D99C-4649-B92B-13E0E5352F1F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042303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5BEB95-6587-4F8E-97DC-0AE1078FDBC2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902049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re et diagramme ou organi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graphique SmartArt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678E3E-05F9-42DE-9088-1D8100060674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321551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fr-FR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F00059-7A01-4CC0-AF62-3AFA30A18F1A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413852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EA8739-22CF-4D08-9D1A-1E0B22B0E774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484698"/>
      </p:ext>
    </p:extLst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43104A-43AA-4C80-9DE2-E4A7B56F6ADE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422857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91005F-E78A-4520-B6E6-D4363F2F50AC}" type="slidenum">
              <a:rPr lang="es-CL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es-CL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7795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76F891-2424-4BE8-8894-2D52CDF00DD7}" type="slidenum">
              <a:rPr lang="es-CL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es-CL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09001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41DF79-68B1-4FA4-8232-42618966C429}" type="slidenum">
              <a:rPr lang="es-CL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es-CL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8646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918A7C-C1C3-4C02-9E22-5EDDDB6F8796}" type="slidenum">
              <a:rPr lang="es-CL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es-CL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5666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srgbClr val="FFFF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srgbClr val="FFFF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7B0774-221C-4330-B957-982037F565A0}" type="slidenum">
              <a:rPr lang="es-CL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es-CL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524189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srgbClr val="FFFF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srgbClr val="FFFF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1833A2-57B9-4D9E-82E9-C45E34936CEE}" type="slidenum">
              <a:rPr lang="es-CL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es-CL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554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srgbClr val="FFFF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srgbClr val="FFFF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AA8454-38DB-4F0A-AA60-646743632A09}" type="slidenum">
              <a:rPr lang="es-CL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es-CL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89635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44CCBB-571E-41A8-91BD-FB0AD47A7244}" type="slidenum">
              <a:rPr lang="es-CL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es-CL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21186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190277-A4E7-44DF-8EC6-7849B5712DE3}" type="slidenum">
              <a:rPr lang="es-CL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es-CL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408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F30757-F6AB-42F0-800C-41CB9D7EF1C8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187724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49913D-567B-4DA2-8A75-C805F97B7D9E}" type="slidenum">
              <a:rPr lang="es-CL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es-CL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36987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1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srgbClr val="FFFF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CL">
              <a:solidFill>
                <a:srgbClr val="FFFF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C45E5C-98F5-4965-8A92-1993635F0D5D}" type="slidenum">
              <a:rPr lang="es-CL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es-CL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02946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E838A5-EA54-4DBF-819C-2ADDF4B83171}" type="slidenum">
              <a:rPr lang="fr-FR">
                <a:solidFill>
                  <a:srgbClr val="FFFF00"/>
                </a:solidFill>
              </a:rPr>
              <a:pPr/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354000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8FE4D2-57C4-40E4-B75A-D465FC0F086C}" type="slidenum">
              <a:rPr lang="fr-FR">
                <a:solidFill>
                  <a:srgbClr val="FFFF00"/>
                </a:solidFill>
              </a:rPr>
              <a:pPr/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391277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31FC8A-EC87-4660-8691-3437552F30F3}" type="slidenum">
              <a:rPr lang="fr-FR">
                <a:solidFill>
                  <a:srgbClr val="FFFF00"/>
                </a:solidFill>
              </a:rPr>
              <a:pPr/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716918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FF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42E9FBF-D404-4E9D-9AA5-1E3CA1F21742}" type="slidenum">
              <a:rPr lang="fr-FR">
                <a:solidFill>
                  <a:srgbClr val="FFFF00"/>
                </a:solidFill>
              </a:rPr>
              <a:pPr/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17720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FF00"/>
              </a:solidFill>
            </a:endParaRP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FF00"/>
              </a:solidFill>
            </a:endParaRP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E92AB2B-CCC7-484C-8410-8C702F715E86}" type="slidenum">
              <a:rPr lang="fr-FR">
                <a:solidFill>
                  <a:srgbClr val="FFFF00"/>
                </a:solidFill>
              </a:rPr>
              <a:pPr/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462898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FF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580DF5-810F-4E47-93E0-4B8E27BC5E4B}" type="slidenum">
              <a:rPr lang="fr-FR">
                <a:solidFill>
                  <a:srgbClr val="FFFF00"/>
                </a:solidFill>
              </a:rPr>
              <a:pPr/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599850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FF00"/>
              </a:solidFill>
            </a:endParaRPr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FF00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54B4CA-BF7B-4AB1-9EF2-3B5C6BEA0467}" type="slidenum">
              <a:rPr lang="fr-FR">
                <a:solidFill>
                  <a:srgbClr val="FFFF00"/>
                </a:solidFill>
              </a:rPr>
              <a:pPr/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393844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FF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D0D557-2049-4814-9FDB-509366AC0644}" type="slidenum">
              <a:rPr lang="fr-FR">
                <a:solidFill>
                  <a:srgbClr val="FFFF00"/>
                </a:solidFill>
              </a:rPr>
              <a:pPr/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9578051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D066FD-AABE-4287-8E11-873F597254CD}" type="slidenum">
              <a:rPr lang="fr-FR">
                <a:solidFill>
                  <a:srgbClr val="FFFF00"/>
                </a:solidFill>
              </a:rPr>
              <a:pPr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527829"/>
      </p:ext>
    </p:extLst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FF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CFD90F-8FC8-409F-A24D-991C4123631D}" type="slidenum">
              <a:rPr lang="fr-FR">
                <a:solidFill>
                  <a:srgbClr val="FFFF00"/>
                </a:solidFill>
              </a:rPr>
              <a:pPr/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49744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CFFB074-FA5F-41F1-99E2-F6F99DA90CD9}" type="slidenum">
              <a:rPr lang="fr-FR">
                <a:solidFill>
                  <a:srgbClr val="FFFF00"/>
                </a:solidFill>
              </a:rPr>
              <a:pPr/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1546429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515101" y="609600"/>
            <a:ext cx="1943100" cy="54864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85801" y="609600"/>
            <a:ext cx="5676900" cy="54864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490422-B183-4C51-8797-C8C9ADC7C1E3}" type="slidenum">
              <a:rPr lang="fr-FR">
                <a:solidFill>
                  <a:srgbClr val="FFFF00"/>
                </a:solidFill>
              </a:rPr>
              <a:pPr/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201458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re et graphique ou organigramme hiérarchiq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graphique SmartArt 2"/>
          <p:cNvSpPr>
            <a:spLocks noGrp="1"/>
          </p:cNvSpPr>
          <p:nvPr>
            <p:ph type="dgm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FD4F1D6-4A3F-4093-98B3-61F2D5DE8270}" type="slidenum">
              <a:rPr lang="fr-FR">
                <a:solidFill>
                  <a:srgbClr val="FFFF00"/>
                </a:solidFill>
              </a:rPr>
              <a:pPr/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404216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re et table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ableau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FF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CF28404-1225-40F4-AC01-D94D24AEEA6D}" type="slidenum">
              <a:rPr lang="fr-FR">
                <a:solidFill>
                  <a:srgbClr val="FFFF00"/>
                </a:solidFill>
              </a:rPr>
              <a:pPr/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175754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FF00"/>
              </a:solidFill>
            </a:endParaRP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FFFF00"/>
              </a:solidFill>
            </a:endParaRP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29F7B10-8895-44D5-972A-B682A2DC9BA3}" type="slidenum">
              <a:rPr lang="fr-FR">
                <a:solidFill>
                  <a:srgbClr val="FFFF00"/>
                </a:solidFill>
              </a:rPr>
              <a:pPr/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0515672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60F03A3-0916-46D5-A3AF-71A82D6DA891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9779393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D9A758B-F35C-427E-AA08-A7E143DA5A6E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408388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8EE7F6-2785-4B44-8E57-54FB759170D1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8643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fr-FR">
              <a:solidFill>
                <a:srgbClr val="000000"/>
              </a:solidFill>
            </a:endParaRP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FE74A1-F538-4B0E-9362-051BCB7070D2}" type="slidenum">
              <a:rPr lang="fr-FR">
                <a:solidFill>
                  <a:srgbClr val="000000"/>
                </a:solidFill>
              </a:rPr>
              <a:pPr/>
              <a:t>‹N°›</a:t>
            </a:fld>
            <a:endParaRPr 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4598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E73307-CF2C-4D37-AE77-6D66DA97BA8E}" type="slidenum">
              <a:rPr lang="fr-FR">
                <a:solidFill>
                  <a:srgbClr val="FFFF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2542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E73307-CF2C-4D37-AE77-6D66DA97BA8E}" type="slidenum">
              <a:rPr lang="fr-FR">
                <a:solidFill>
                  <a:srgbClr val="FFFF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197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BE73307-CF2C-4D37-AE77-6D66DA97BA8E}" type="slidenum">
              <a:rPr lang="fr-FR">
                <a:solidFill>
                  <a:srgbClr val="FFFF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246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19" r:id="rId13"/>
    <p:sldLayoutId id="2147483720" r:id="rId14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C6DEE2-A47F-493B-9313-B2304D328FFC}" type="slidenum">
              <a:rPr lang="fr-FR">
                <a:solidFill>
                  <a:srgbClr val="FFFF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264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6C6DEE2-A47F-493B-9313-B2304D328FFC}" type="slidenum">
              <a:rPr lang="fr-FR">
                <a:solidFill>
                  <a:srgbClr val="FFFF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974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  <p:sldLayoutId id="2147483762" r:id="rId12"/>
    <p:sldLayoutId id="2147483763" r:id="rId13"/>
    <p:sldLayoutId id="2147483764" r:id="rId14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rgbClr val="000099"/>
            </a:gs>
            <a:gs pos="100000">
              <a:srgbClr val="000000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CL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CL" smtClean="0"/>
              <a:t>Cliquez pour modifier les styles du texte du masque</a:t>
            </a:r>
          </a:p>
          <a:p>
            <a:pPr lvl="1"/>
            <a:r>
              <a:rPr lang="es-CL" smtClean="0"/>
              <a:t>Deuxième niveau</a:t>
            </a:r>
          </a:p>
          <a:p>
            <a:pPr lvl="2"/>
            <a:r>
              <a:rPr lang="es-CL" smtClean="0"/>
              <a:t>Troisième niveau</a:t>
            </a:r>
          </a:p>
          <a:p>
            <a:pPr lvl="3"/>
            <a:r>
              <a:rPr lang="es-CL" smtClean="0"/>
              <a:t>Quatrième niveau</a:t>
            </a:r>
          </a:p>
          <a:p>
            <a:pPr lvl="4"/>
            <a:r>
              <a:rPr lang="es-CL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CL">
              <a:solidFill>
                <a:srgbClr val="FFFF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CL">
              <a:solidFill>
                <a:srgbClr val="FFFF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B3AD93-9454-456D-BCF6-2C5502F089A3}" type="slidenum">
              <a:rPr lang="es-CL">
                <a:solidFill>
                  <a:srgbClr val="FFFF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‹N°›</a:t>
            </a:fld>
            <a:endParaRPr lang="es-CL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574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>
              <a:solidFill>
                <a:srgbClr val="FFFF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EBEA99C-C2E1-4802-A44A-C542B82D7B98}" type="slidenum">
              <a:rPr lang="fr-FR">
                <a:solidFill>
                  <a:srgbClr val="FFFF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FR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212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  <p:sldLayoutId id="2147483791" r:id="rId14"/>
  </p:sldLayoutIdLst>
  <p:transition spd="med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rotWithShape="0">
          <a:gsLst>
            <a:gs pos="0">
              <a:schemeClr val="accent2"/>
            </a:gs>
            <a:gs pos="100000">
              <a:schemeClr val="tx1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 du masque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mtClean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chemeClr val="tx1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4FD3C83-A157-44D0-B66F-2CA0B113EACF}" type="slidenum">
              <a:rPr lang="fr-FR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fr-FR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9100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hyperlink" Target="mailto:cazorlageorges@gmail.com" TargetMode="Externa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5" Type="http://schemas.openxmlformats.org/officeDocument/2006/relationships/image" Target="../media/image9.wmf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4.wmv"/><Relationship Id="rId7" Type="http://schemas.openxmlformats.org/officeDocument/2006/relationships/image" Target="../media/image8.png"/><Relationship Id="rId2" Type="http://schemas.openxmlformats.org/officeDocument/2006/relationships/video" Target="../media/media3.MPG"/><Relationship Id="rId1" Type="http://schemas.microsoft.com/office/2007/relationships/media" Target="../media/media3.MPG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21.xml"/><Relationship Id="rId4" Type="http://schemas.openxmlformats.org/officeDocument/2006/relationships/video" Target="../media/media4.wmv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3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media" Target="../media/media6.WMV"/><Relationship Id="rId7" Type="http://schemas.openxmlformats.org/officeDocument/2006/relationships/image" Target="../media/image15.png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1.xml"/><Relationship Id="rId4" Type="http://schemas.openxmlformats.org/officeDocument/2006/relationships/video" Target="../media/media6.WMV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5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8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88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2.emf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33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3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34.wmf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5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5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5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5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wmf"/><Relationship Id="rId4" Type="http://schemas.openxmlformats.org/officeDocument/2006/relationships/oleObject" Target="../embeddings/oleObject1.bin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2"/>
          <p:cNvSpPr txBox="1">
            <a:spLocks noChangeArrowheads="1"/>
          </p:cNvSpPr>
          <p:nvPr/>
        </p:nvSpPr>
        <p:spPr bwMode="auto">
          <a:xfrm>
            <a:off x="2633251" y="1503246"/>
            <a:ext cx="5616624" cy="2505301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lnSpc>
                <a:spcPct val="140000"/>
              </a:lnSpc>
              <a:defRPr/>
            </a:pPr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PRESENTATION DU TEST VAMEVAL</a:t>
            </a:r>
            <a:endParaRPr lang="fr-F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 eaLnBrk="0" hangingPunct="0">
              <a:lnSpc>
                <a:spcPct val="140000"/>
              </a:lnSpc>
              <a:defRPr/>
            </a:pPr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UTILISATION </a:t>
            </a:r>
            <a:r>
              <a:rPr lang="fr-FR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DE S</a:t>
            </a:r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ES RESULTATS</a:t>
            </a:r>
          </a:p>
          <a:p>
            <a:pPr algn="ctr" eaLnBrk="0" hangingPunct="0">
              <a:lnSpc>
                <a:spcPct val="140000"/>
              </a:lnSpc>
              <a:defRPr/>
            </a:pPr>
            <a:r>
              <a:rPr lang="fr-FR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DANS LA PREPARATION PHYSIQUE EN FOOTBALL</a:t>
            </a:r>
            <a:endParaRPr lang="fr-FR" sz="28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187624" y="4353323"/>
            <a:ext cx="3671646" cy="2000548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defTabSz="762000" eaLnBrk="0" hangingPunct="0">
              <a:defRPr/>
            </a:pPr>
            <a:endParaRPr lang="fr-FR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 defTabSz="762000" eaLnBrk="0" hangingPunct="0">
              <a:defRPr/>
            </a:pP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CAZORLA Georges</a:t>
            </a:r>
          </a:p>
          <a:p>
            <a:pPr algn="ctr" defTabSz="762000" eaLnBrk="0" hangingPunct="0">
              <a:defRPr/>
            </a:pP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 defTabSz="762000" eaLnBrk="0" hangingPunct="0">
              <a:defRPr/>
            </a:pPr>
            <a:r>
              <a:rPr lang="fr-FR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  <a:hlinkClick r:id="rId2"/>
              </a:rPr>
              <a:t>cazorlageorges@gmail.com</a:t>
            </a:r>
            <a:endParaRPr lang="fr-FR" sz="2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 defTabSz="762000" eaLnBrk="0" hangingPunct="0">
              <a:defRPr/>
            </a:pPr>
            <a:endParaRPr lang="fr-FR" sz="24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9" name="Image 9" descr="Macintosh HD:Users:PERF in Sport:Desktop:FFF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7819" y="4293096"/>
            <a:ext cx="2520738" cy="2037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5568757" y="6396037"/>
            <a:ext cx="35988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defTabSz="762000" eaLnBrk="0" hangingPunct="0"/>
            <a:r>
              <a:rPr lang="fr-FR" sz="2400" dirty="0">
                <a:latin typeface="Calibri" pitchFamily="34" charset="0"/>
                <a:cs typeface="Calibri" pitchFamily="34" charset="0"/>
              </a:rPr>
              <a:t>Cellule Recherche  </a:t>
            </a:r>
            <a:r>
              <a:rPr lang="fr-FR" sz="2400" dirty="0">
                <a:solidFill>
                  <a:srgbClr val="0070C0"/>
                </a:solidFill>
                <a:latin typeface="Calibri" pitchFamily="34" charset="0"/>
                <a:cs typeface="Calibri" pitchFamily="34" charset="0"/>
              </a:rPr>
              <a:t>F</a:t>
            </a:r>
            <a:r>
              <a:rPr lang="fr-FR" sz="2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</a:t>
            </a:r>
            <a:r>
              <a:rPr lang="fr-FR" sz="2400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F-</a:t>
            </a:r>
            <a:r>
              <a:rPr lang="fr-FR" sz="2400" dirty="0">
                <a:latin typeface="Calibri" pitchFamily="34" charset="0"/>
                <a:cs typeface="Calibri" pitchFamily="34" charset="0"/>
              </a:rPr>
              <a:t>DTN</a:t>
            </a:r>
            <a:endParaRPr lang="fr-FR" sz="240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11" name="Image 10" descr="Afficher l'image d'origine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619" y="593719"/>
            <a:ext cx="2425632" cy="2162178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ZoneTexte 1"/>
          <p:cNvSpPr txBox="1"/>
          <p:nvPr/>
        </p:nvSpPr>
        <p:spPr>
          <a:xfrm>
            <a:off x="2653322" y="201652"/>
            <a:ext cx="5401927" cy="1143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i="1" dirty="0" smtClean="0">
                <a:latin typeface="Calibri" pitchFamily="34" charset="0"/>
                <a:cs typeface="Calibri" pitchFamily="34" charset="0"/>
              </a:rPr>
              <a:t>Elite </a:t>
            </a:r>
            <a:r>
              <a:rPr lang="fr-FR" sz="2400" i="1" dirty="0" err="1" smtClean="0">
                <a:latin typeface="Calibri" pitchFamily="34" charset="0"/>
                <a:cs typeface="Calibri" pitchFamily="34" charset="0"/>
              </a:rPr>
              <a:t>Youth</a:t>
            </a:r>
            <a:r>
              <a:rPr lang="fr-FR" sz="2400" i="1" dirty="0" smtClean="0">
                <a:latin typeface="Calibri" pitchFamily="34" charset="0"/>
                <a:cs typeface="Calibri" pitchFamily="34" charset="0"/>
              </a:rPr>
              <a:t> Player </a:t>
            </a:r>
            <a:r>
              <a:rPr lang="fr-FR" sz="2400" i="1" dirty="0" err="1" smtClean="0">
                <a:latin typeface="Calibri" pitchFamily="34" charset="0"/>
                <a:cs typeface="Calibri" pitchFamily="34" charset="0"/>
              </a:rPr>
              <a:t>Development</a:t>
            </a:r>
            <a:r>
              <a:rPr lang="fr-FR" sz="2400" i="1" dirty="0" smtClean="0">
                <a:latin typeface="Calibri" pitchFamily="34" charset="0"/>
                <a:cs typeface="Calibri" pitchFamily="34" charset="0"/>
              </a:rPr>
              <a:t> Workshop</a:t>
            </a:r>
          </a:p>
          <a:p>
            <a:pPr algn="ctr">
              <a:lnSpc>
                <a:spcPct val="150000"/>
              </a:lnSpc>
            </a:pPr>
            <a:r>
              <a:rPr lang="fr-FR" sz="2400" i="1" dirty="0" smtClean="0">
                <a:latin typeface="Calibri" pitchFamily="34" charset="0"/>
                <a:cs typeface="Calibri" pitchFamily="34" charset="0"/>
              </a:rPr>
              <a:t>Nyon 15-18 April 2016</a:t>
            </a:r>
            <a:endParaRPr lang="fr-FR" sz="2400" i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622468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6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09600" y="1619250"/>
            <a:ext cx="7994650" cy="41148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eaLnBrk="1" hangingPunct="1">
              <a:lnSpc>
                <a:spcPct val="200000"/>
              </a:lnSpc>
              <a:buFontTx/>
              <a:buNone/>
            </a:pPr>
            <a:r>
              <a:rPr lang="fr-FR" sz="2400" smtClean="0">
                <a:latin typeface="Arial" charset="0"/>
              </a:rPr>
              <a:t>    Un test est dit fonctionnel lorsque son ou ses résultats entrent dans le processus d ’apprentissage ou d’entraînement pour orienter, contrôler les contenus </a:t>
            </a:r>
          </a:p>
          <a:p>
            <a:pPr eaLnBrk="1" hangingPunct="1">
              <a:lnSpc>
                <a:spcPct val="200000"/>
              </a:lnSpc>
              <a:buFontTx/>
              <a:buNone/>
            </a:pPr>
            <a:r>
              <a:rPr lang="fr-FR" sz="2400" smtClean="0">
                <a:latin typeface="Arial" charset="0"/>
              </a:rPr>
              <a:t>    et en suivre les modifications</a:t>
            </a:r>
          </a:p>
        </p:txBody>
      </p:sp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2895600" y="452438"/>
            <a:ext cx="2924175" cy="52863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800" b="1" smtClean="0">
                <a:solidFill>
                  <a:srgbClr val="FFFFFF"/>
                </a:solidFill>
              </a:rPr>
              <a:t>Fonctionnalité</a:t>
            </a:r>
          </a:p>
        </p:txBody>
      </p:sp>
    </p:spTree>
    <p:extLst>
      <p:ext uri="{BB962C8B-B14F-4D97-AF65-F5344CB8AC3E}">
        <p14:creationId xmlns:p14="http://schemas.microsoft.com/office/powerpoint/2010/main" val="2310817476"/>
      </p:ext>
    </p:extLst>
  </p:cSld>
  <p:clrMapOvr>
    <a:masterClrMapping/>
  </p:clrMapOvr>
  <p:transition>
    <p:split orient="vert" dir="in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4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6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246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610" grpId="0" build="p" autoUpdateAnimBg="0" advAuto="100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2679700" y="111125"/>
            <a:ext cx="314166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b="1" smtClean="0">
                <a:solidFill>
                  <a:srgbClr val="FFFFFF"/>
                </a:solidFill>
                <a:latin typeface="Arial" charset="0"/>
              </a:rPr>
              <a:t>PLAN DE L’EXPOSE</a:t>
            </a:r>
          </a:p>
        </p:txBody>
      </p:sp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370275" y="696075"/>
            <a:ext cx="8738418" cy="448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fontAlgn="base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2800" b="1" i="1" dirty="0" smtClean="0">
                <a:solidFill>
                  <a:srgbClr val="FFFFFF"/>
                </a:solidFill>
                <a:latin typeface="Calibri" pitchFamily="34" charset="0"/>
              </a:rPr>
              <a:t>1 – Quelques définitions  </a:t>
            </a:r>
          </a:p>
          <a:p>
            <a:pPr eaLnBrk="1" fontAlgn="base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2800" b="1" i="1" dirty="0" smtClean="0">
                <a:solidFill>
                  <a:srgbClr val="FFFFFF"/>
                </a:solidFill>
                <a:latin typeface="Calibri" pitchFamily="34" charset="0"/>
              </a:rPr>
              <a:t>2 - Comment choisir un test</a:t>
            </a:r>
          </a:p>
          <a:p>
            <a:pPr eaLnBrk="1" fontAlgn="base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2800" b="1" i="1" dirty="0" smtClean="0">
                <a:solidFill>
                  <a:srgbClr val="FFFFFF"/>
                </a:solidFill>
                <a:latin typeface="Calibri" pitchFamily="34" charset="0"/>
              </a:rPr>
              <a:t>3 – Comparaison des principaux tests : choix du VAMEVAL</a:t>
            </a:r>
          </a:p>
          <a:p>
            <a:pPr eaLnBrk="1" fontAlgn="base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2800" b="1" i="1" dirty="0">
                <a:solidFill>
                  <a:srgbClr val="FFFFFF"/>
                </a:solidFill>
                <a:latin typeface="Calibri" pitchFamily="34" charset="0"/>
              </a:rPr>
              <a:t>4 –</a:t>
            </a:r>
            <a:r>
              <a:rPr lang="fr-FR" sz="2800" b="1" i="1" dirty="0" smtClean="0">
                <a:solidFill>
                  <a:srgbClr val="FFFFFF"/>
                </a:solidFill>
                <a:latin typeface="Calibri" pitchFamily="34" charset="0"/>
              </a:rPr>
              <a:t> Présentation plus détaillée du test VAMEVAL</a:t>
            </a:r>
          </a:p>
          <a:p>
            <a:pPr eaLnBrk="1" fontAlgn="base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2800" b="1" i="1" dirty="0">
                <a:solidFill>
                  <a:srgbClr val="FFFFFF"/>
                </a:solidFill>
                <a:latin typeface="Calibri" pitchFamily="34" charset="0"/>
              </a:rPr>
              <a:t>5</a:t>
            </a:r>
            <a:r>
              <a:rPr lang="fr-FR" sz="2800" b="1" i="1" dirty="0" smtClean="0">
                <a:solidFill>
                  <a:srgbClr val="FFFFFF"/>
                </a:solidFill>
                <a:latin typeface="Calibri" pitchFamily="34" charset="0"/>
              </a:rPr>
              <a:t> – Comment utiliser les résultats du test VAMEVAL</a:t>
            </a:r>
          </a:p>
          <a:p>
            <a:pPr eaLnBrk="1" fontAlgn="base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2800" b="1" i="1" dirty="0" smtClean="0">
                <a:solidFill>
                  <a:srgbClr val="FFFFFF"/>
                </a:solidFill>
                <a:latin typeface="Calibri" pitchFamily="34" charset="0"/>
              </a:rPr>
              <a:t>6 – Comment utiliser la VAM dans l’entraînement</a:t>
            </a:r>
          </a:p>
        </p:txBody>
      </p:sp>
      <p:sp>
        <p:nvSpPr>
          <p:cNvPr id="559110" name="AutoShape 6"/>
          <p:cNvSpPr>
            <a:spLocks noChangeArrowheads="1"/>
          </p:cNvSpPr>
          <p:nvPr/>
        </p:nvSpPr>
        <p:spPr bwMode="auto">
          <a:xfrm>
            <a:off x="12369" y="2492896"/>
            <a:ext cx="488156" cy="288032"/>
          </a:xfrm>
          <a:prstGeom prst="rightArrow">
            <a:avLst>
              <a:gd name="adj1" fmla="val 50000"/>
              <a:gd name="adj2" fmla="val 84945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FF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5144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59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91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62575" y="1124744"/>
            <a:ext cx="7232108" cy="2308324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CLASSIFICATION DES DIFFERENTS TESTS D’EVALUATION </a:t>
            </a:r>
          </a:p>
          <a:p>
            <a:pPr algn="ctr">
              <a:lnSpc>
                <a:spcPct val="150000"/>
              </a:lnSpc>
            </a:pP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DE LA CAPACITE AEROBIE : ENDURANCE AEROBIE (EA), </a:t>
            </a:r>
          </a:p>
          <a:p>
            <a:pPr algn="ctr">
              <a:lnSpc>
                <a:spcPct val="150000"/>
              </a:lnSpc>
            </a:pP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PUISSANCE AEROBIE MAXIMALE (PAM) </a:t>
            </a:r>
          </a:p>
          <a:p>
            <a:pPr algn="ctr">
              <a:lnSpc>
                <a:spcPct val="150000"/>
              </a:lnSpc>
            </a:pPr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OU VITESSE AEROBIE MAXIMALE AEROBIE (VAM)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Flèche vers le bas 3"/>
          <p:cNvSpPr/>
          <p:nvPr/>
        </p:nvSpPr>
        <p:spPr>
          <a:xfrm rot="2297912">
            <a:off x="2525295" y="3363986"/>
            <a:ext cx="135817" cy="132626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Flèche vers le bas 4"/>
          <p:cNvSpPr/>
          <p:nvPr/>
        </p:nvSpPr>
        <p:spPr>
          <a:xfrm rot="19416910">
            <a:off x="5737159" y="3384085"/>
            <a:ext cx="117439" cy="1326265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670345" y="4589627"/>
            <a:ext cx="3253583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Calibri" pitchFamily="34" charset="0"/>
                <a:cs typeface="Calibri" pitchFamily="34" charset="0"/>
              </a:rPr>
              <a:t>TESTS RECTANGULAIRES</a:t>
            </a:r>
            <a:endParaRPr lang="fr-FR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788024" y="4608131"/>
            <a:ext cx="304833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latin typeface="Calibri" pitchFamily="34" charset="0"/>
                <a:cs typeface="Calibri" pitchFamily="34" charset="0"/>
              </a:rPr>
              <a:t>TESTS TRIANGULAIRES</a:t>
            </a:r>
            <a:endParaRPr lang="fr-FR" sz="24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44549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2556643" y="116285"/>
            <a:ext cx="3022600" cy="752475"/>
          </a:xfrm>
          <a:ln>
            <a:solidFill>
              <a:srgbClr val="FFFF00"/>
            </a:solidFill>
            <a:miter lim="800000"/>
            <a:headEnd/>
            <a:tailEnd/>
          </a:ln>
        </p:spPr>
        <p:txBody>
          <a:bodyPr>
            <a:normAutofit fontScale="90000"/>
          </a:bodyPr>
          <a:lstStyle/>
          <a:p>
            <a:pPr eaLnBrk="1" hangingPunct="1"/>
            <a:r>
              <a:rPr lang="fr-FR" sz="2800" b="1" smtClean="0">
                <a:solidFill>
                  <a:srgbClr val="FFFF00"/>
                </a:solidFill>
                <a:latin typeface="Bookman Old Style" pitchFamily="18" charset="0"/>
              </a:rPr>
              <a:t> </a:t>
            </a:r>
            <a:br>
              <a:rPr lang="fr-FR" sz="2800" b="1" smtClean="0">
                <a:solidFill>
                  <a:srgbClr val="FFFF00"/>
                </a:solidFill>
                <a:latin typeface="Bookman Old Style" pitchFamily="18" charset="0"/>
              </a:rPr>
            </a:br>
            <a:r>
              <a:rPr lang="fr-FR" sz="2800" b="1" smtClean="0">
                <a:solidFill>
                  <a:srgbClr val="FFFF00"/>
                </a:solidFill>
                <a:latin typeface="Bookman Old Style" pitchFamily="18" charset="0"/>
              </a:rPr>
              <a:t>LES TESTS </a:t>
            </a:r>
            <a:br>
              <a:rPr lang="fr-FR" sz="2800" b="1" smtClean="0">
                <a:solidFill>
                  <a:srgbClr val="FFFF00"/>
                </a:solidFill>
                <a:latin typeface="Bookman Old Style" pitchFamily="18" charset="0"/>
              </a:rPr>
            </a:br>
            <a:endParaRPr lang="fr-FR" sz="28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4915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35496" y="980728"/>
            <a:ext cx="3915544" cy="5760640"/>
          </a:xfrm>
          <a:ln>
            <a:solidFill>
              <a:schemeClr val="tx2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fr-FR" b="1" dirty="0" smtClean="0">
                <a:latin typeface="Calibri" pitchFamily="34" charset="0"/>
                <a:cs typeface="Calibri" pitchFamily="34" charset="0"/>
              </a:rPr>
              <a:t>RECTANGULAIRES</a:t>
            </a:r>
          </a:p>
          <a:p>
            <a:pPr eaLnBrk="1" hangingPunct="1"/>
            <a:endParaRPr lang="fr-FR" b="1" dirty="0" smtClean="0">
              <a:latin typeface="Calibri" pitchFamily="34" charset="0"/>
              <a:cs typeface="Calibri" pitchFamily="34" charset="0"/>
            </a:endParaRPr>
          </a:p>
          <a:p>
            <a:pPr eaLnBrk="1" hangingPunct="1"/>
            <a:endParaRPr lang="fr-FR" b="1" dirty="0" smtClean="0"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49156" name="Group 4"/>
          <p:cNvGrpSpPr>
            <a:grpSpLocks/>
          </p:cNvGrpSpPr>
          <p:nvPr/>
        </p:nvGrpSpPr>
        <p:grpSpPr bwMode="auto">
          <a:xfrm>
            <a:off x="422648" y="1484784"/>
            <a:ext cx="2895600" cy="381000"/>
            <a:chOff x="3360" y="1584"/>
            <a:chExt cx="1824" cy="240"/>
          </a:xfrm>
        </p:grpSpPr>
        <p:sp>
          <p:nvSpPr>
            <p:cNvPr id="49181" name="Line 5"/>
            <p:cNvSpPr>
              <a:spLocks noChangeShapeType="1"/>
            </p:cNvSpPr>
            <p:nvPr/>
          </p:nvSpPr>
          <p:spPr bwMode="auto">
            <a:xfrm>
              <a:off x="3360" y="1824"/>
              <a:ext cx="288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9182" name="Line 6"/>
            <p:cNvSpPr>
              <a:spLocks noChangeShapeType="1"/>
            </p:cNvSpPr>
            <p:nvPr/>
          </p:nvSpPr>
          <p:spPr bwMode="auto">
            <a:xfrm flipV="1">
              <a:off x="3648" y="1584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9183" name="Line 7"/>
            <p:cNvSpPr>
              <a:spLocks noChangeShapeType="1"/>
            </p:cNvSpPr>
            <p:nvPr/>
          </p:nvSpPr>
          <p:spPr bwMode="auto">
            <a:xfrm>
              <a:off x="3648" y="1584"/>
              <a:ext cx="110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9184" name="Line 8"/>
            <p:cNvSpPr>
              <a:spLocks noChangeShapeType="1"/>
            </p:cNvSpPr>
            <p:nvPr/>
          </p:nvSpPr>
          <p:spPr bwMode="auto">
            <a:xfrm>
              <a:off x="4752" y="1584"/>
              <a:ext cx="0" cy="24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9185" name="Line 9"/>
            <p:cNvSpPr>
              <a:spLocks noChangeShapeType="1"/>
            </p:cNvSpPr>
            <p:nvPr/>
          </p:nvSpPr>
          <p:spPr bwMode="auto">
            <a:xfrm>
              <a:off x="4752" y="1824"/>
              <a:ext cx="43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49157" name="Text Box 10"/>
          <p:cNvSpPr txBox="1">
            <a:spLocks noChangeArrowheads="1"/>
          </p:cNvSpPr>
          <p:nvPr/>
        </p:nvSpPr>
        <p:spPr bwMode="auto">
          <a:xfrm>
            <a:off x="35496" y="2132856"/>
            <a:ext cx="3657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>
              <a:buFontTx/>
              <a:buChar char="•"/>
            </a:pPr>
            <a:r>
              <a:rPr lang="fr-FR" sz="2800" b="1" dirty="0">
                <a:latin typeface="Calibri" pitchFamily="34" charset="0"/>
                <a:cs typeface="Calibri" pitchFamily="34" charset="0"/>
              </a:rPr>
              <a:t>  </a:t>
            </a:r>
            <a:r>
              <a:rPr lang="fr-FR" sz="2800" b="1" dirty="0" smtClean="0">
                <a:latin typeface="Calibri" pitchFamily="34" charset="0"/>
                <a:cs typeface="Calibri" pitchFamily="34" charset="0"/>
              </a:rPr>
              <a:t>TRIANGULAIRES</a:t>
            </a:r>
            <a:endParaRPr lang="fr-FR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9159" name="Text Box 12"/>
          <p:cNvSpPr txBox="1">
            <a:spLocks noChangeArrowheads="1"/>
          </p:cNvSpPr>
          <p:nvPr/>
        </p:nvSpPr>
        <p:spPr bwMode="auto">
          <a:xfrm>
            <a:off x="710680" y="2708920"/>
            <a:ext cx="131292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fr-FR" sz="20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CONTINUS</a:t>
            </a:r>
            <a:endParaRPr lang="fr-FR" sz="2000" b="1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grpSp>
        <p:nvGrpSpPr>
          <p:cNvPr id="49160" name="Group 13"/>
          <p:cNvGrpSpPr>
            <a:grpSpLocks/>
          </p:cNvGrpSpPr>
          <p:nvPr/>
        </p:nvGrpSpPr>
        <p:grpSpPr bwMode="auto">
          <a:xfrm>
            <a:off x="2963888" y="2189694"/>
            <a:ext cx="609600" cy="457200"/>
            <a:chOff x="4464" y="2256"/>
            <a:chExt cx="384" cy="288"/>
          </a:xfrm>
        </p:grpSpPr>
        <p:sp>
          <p:nvSpPr>
            <p:cNvPr id="49174" name="Line 14"/>
            <p:cNvSpPr>
              <a:spLocks noChangeShapeType="1"/>
            </p:cNvSpPr>
            <p:nvPr/>
          </p:nvSpPr>
          <p:spPr bwMode="auto">
            <a:xfrm>
              <a:off x="4464" y="2544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9175" name="Line 15"/>
            <p:cNvSpPr>
              <a:spLocks noChangeShapeType="1"/>
            </p:cNvSpPr>
            <p:nvPr/>
          </p:nvSpPr>
          <p:spPr bwMode="auto">
            <a:xfrm flipV="1">
              <a:off x="4560" y="2448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9176" name="Line 16"/>
            <p:cNvSpPr>
              <a:spLocks noChangeShapeType="1"/>
            </p:cNvSpPr>
            <p:nvPr/>
          </p:nvSpPr>
          <p:spPr bwMode="auto">
            <a:xfrm>
              <a:off x="4560" y="2448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9177" name="Line 17"/>
            <p:cNvSpPr>
              <a:spLocks noChangeShapeType="1"/>
            </p:cNvSpPr>
            <p:nvPr/>
          </p:nvSpPr>
          <p:spPr bwMode="auto">
            <a:xfrm flipV="1">
              <a:off x="4656" y="2352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9178" name="Line 18"/>
            <p:cNvSpPr>
              <a:spLocks noChangeShapeType="1"/>
            </p:cNvSpPr>
            <p:nvPr/>
          </p:nvSpPr>
          <p:spPr bwMode="auto">
            <a:xfrm>
              <a:off x="4656" y="2352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9179" name="Line 19"/>
            <p:cNvSpPr>
              <a:spLocks noChangeShapeType="1"/>
            </p:cNvSpPr>
            <p:nvPr/>
          </p:nvSpPr>
          <p:spPr bwMode="auto">
            <a:xfrm flipV="1">
              <a:off x="4752" y="2256"/>
              <a:ext cx="0" cy="96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>
                <a:latin typeface="Calibri" pitchFamily="34" charset="0"/>
                <a:cs typeface="Calibri" pitchFamily="34" charset="0"/>
              </a:endParaRPr>
            </a:p>
          </p:txBody>
        </p:sp>
        <p:sp>
          <p:nvSpPr>
            <p:cNvPr id="49180" name="Line 20"/>
            <p:cNvSpPr>
              <a:spLocks noChangeShapeType="1"/>
            </p:cNvSpPr>
            <p:nvPr/>
          </p:nvSpPr>
          <p:spPr bwMode="auto">
            <a:xfrm>
              <a:off x="4752" y="2256"/>
              <a:ext cx="9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fr-FR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49161" name="Text Box 21"/>
          <p:cNvSpPr txBox="1">
            <a:spLocks noChangeArrowheads="1"/>
          </p:cNvSpPr>
          <p:nvPr/>
        </p:nvSpPr>
        <p:spPr bwMode="auto">
          <a:xfrm>
            <a:off x="710680" y="4431214"/>
            <a:ext cx="190815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chemeClr val="tx1"/>
                    </a:gs>
                    <a:gs pos="100000">
                      <a:srgbClr val="494900"/>
                    </a:gs>
                  </a:gsLst>
                  <a:lin ang="0" scaled="1"/>
                </a:gra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fr-FR" sz="20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INTERMITTENTS</a:t>
            </a:r>
            <a:endParaRPr lang="fr-FR" sz="2000" b="1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5654" name="Rectangle 22"/>
          <p:cNvSpPr>
            <a:spLocks noChangeArrowheads="1"/>
          </p:cNvSpPr>
          <p:nvPr/>
        </p:nvSpPr>
        <p:spPr bwMode="auto">
          <a:xfrm>
            <a:off x="2982471" y="5284440"/>
            <a:ext cx="152400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shade val="28627"/>
                  <a:invGamma/>
                </a:schemeClr>
              </a:gs>
            </a:gsLst>
            <a:lin ang="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9163" name="Line 23"/>
          <p:cNvSpPr>
            <a:spLocks noChangeShapeType="1"/>
          </p:cNvSpPr>
          <p:nvPr/>
        </p:nvSpPr>
        <p:spPr bwMode="auto">
          <a:xfrm>
            <a:off x="2856711" y="5589240"/>
            <a:ext cx="1015799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5656" name="Rectangle 24"/>
          <p:cNvSpPr>
            <a:spLocks noChangeArrowheads="1"/>
          </p:cNvSpPr>
          <p:nvPr/>
        </p:nvSpPr>
        <p:spPr bwMode="auto">
          <a:xfrm>
            <a:off x="2780511" y="5436840"/>
            <a:ext cx="152400" cy="1524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shade val="28627"/>
                  <a:invGamma/>
                </a:schemeClr>
              </a:gs>
            </a:gsLst>
            <a:lin ang="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5657" name="Rectangle 25"/>
          <p:cNvSpPr>
            <a:spLocks noChangeArrowheads="1"/>
          </p:cNvSpPr>
          <p:nvPr/>
        </p:nvSpPr>
        <p:spPr bwMode="auto">
          <a:xfrm>
            <a:off x="3198495" y="5132040"/>
            <a:ext cx="152400" cy="4572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shade val="28627"/>
                  <a:invGamma/>
                </a:schemeClr>
              </a:gs>
            </a:gsLst>
            <a:lin ang="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5658" name="Rectangle 26"/>
          <p:cNvSpPr>
            <a:spLocks noChangeArrowheads="1"/>
          </p:cNvSpPr>
          <p:nvPr/>
        </p:nvSpPr>
        <p:spPr bwMode="auto">
          <a:xfrm>
            <a:off x="3414519" y="4979640"/>
            <a:ext cx="152400" cy="6096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shade val="28627"/>
                  <a:invGamma/>
                </a:schemeClr>
              </a:gs>
            </a:gsLst>
            <a:lin ang="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5659" name="Rectangle 27"/>
          <p:cNvSpPr>
            <a:spLocks noChangeArrowheads="1"/>
          </p:cNvSpPr>
          <p:nvPr/>
        </p:nvSpPr>
        <p:spPr bwMode="auto">
          <a:xfrm>
            <a:off x="3630543" y="4751040"/>
            <a:ext cx="152400" cy="8382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shade val="28627"/>
                  <a:invGamma/>
                </a:schemeClr>
              </a:gs>
            </a:gsLst>
            <a:lin ang="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5662" name="Line 30"/>
          <p:cNvSpPr>
            <a:spLocks noChangeShapeType="1"/>
          </p:cNvSpPr>
          <p:nvPr/>
        </p:nvSpPr>
        <p:spPr bwMode="auto">
          <a:xfrm flipV="1">
            <a:off x="3989016" y="1204337"/>
            <a:ext cx="719831" cy="31657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5663" name="Text Box 31"/>
          <p:cNvSpPr txBox="1">
            <a:spLocks noChangeArrowheads="1"/>
          </p:cNvSpPr>
          <p:nvPr/>
        </p:nvSpPr>
        <p:spPr bwMode="auto">
          <a:xfrm>
            <a:off x="4671120" y="932274"/>
            <a:ext cx="451610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fr-FR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Tests de K. </a:t>
            </a:r>
            <a:r>
              <a:rPr lang="fr-FR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COOPER (1968) </a:t>
            </a:r>
            <a:r>
              <a:rPr lang="fr-FR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: endurance?</a:t>
            </a:r>
            <a:endParaRPr lang="fr-FR" sz="2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5664" name="Line 32"/>
          <p:cNvSpPr>
            <a:spLocks noChangeShapeType="1"/>
          </p:cNvSpPr>
          <p:nvPr/>
        </p:nvSpPr>
        <p:spPr bwMode="auto">
          <a:xfrm>
            <a:off x="3989017" y="1520914"/>
            <a:ext cx="682103" cy="27316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5665" name="Text Box 33"/>
          <p:cNvSpPr txBox="1">
            <a:spLocks noChangeArrowheads="1"/>
          </p:cNvSpPr>
          <p:nvPr/>
        </p:nvSpPr>
        <p:spPr bwMode="auto">
          <a:xfrm>
            <a:off x="4673749" y="1594025"/>
            <a:ext cx="3884781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fr-FR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Temps </a:t>
            </a:r>
            <a:r>
              <a:rPr lang="fr-FR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limites:  % VAM </a:t>
            </a:r>
            <a:r>
              <a:rPr lang="fr-FR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(endurance</a:t>
            </a:r>
            <a:r>
              <a:rPr lang="fr-FR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926704" y="4987453"/>
            <a:ext cx="1900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COURSE EN LIGNE</a:t>
            </a:r>
            <a:endParaRPr lang="fr-FR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ZoneTexte 34"/>
          <p:cNvSpPr txBox="1"/>
          <p:nvPr/>
        </p:nvSpPr>
        <p:spPr>
          <a:xfrm>
            <a:off x="926704" y="5779541"/>
            <a:ext cx="2307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COURSE EN NAVETTES</a:t>
            </a:r>
            <a:endParaRPr lang="fr-FR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Line 34"/>
          <p:cNvSpPr>
            <a:spLocks noChangeShapeType="1"/>
          </p:cNvSpPr>
          <p:nvPr/>
        </p:nvSpPr>
        <p:spPr bwMode="auto">
          <a:xfrm flipV="1">
            <a:off x="3976090" y="4102333"/>
            <a:ext cx="732758" cy="2465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Text Box 35"/>
          <p:cNvSpPr txBox="1">
            <a:spLocks noChangeArrowheads="1"/>
          </p:cNvSpPr>
          <p:nvPr/>
        </p:nvSpPr>
        <p:spPr bwMode="auto">
          <a:xfrm>
            <a:off x="4685635" y="3789040"/>
            <a:ext cx="4071627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fr-FR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Test navette (Léger et </a:t>
            </a:r>
            <a:r>
              <a:rPr lang="fr-FR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Lambert </a:t>
            </a:r>
            <a:r>
              <a:rPr lang="fr-FR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1982) </a:t>
            </a:r>
            <a:endParaRPr lang="fr-FR" sz="2000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fr-FR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: </a:t>
            </a:r>
            <a:r>
              <a:rPr lang="fr-FR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PAM</a:t>
            </a:r>
          </a:p>
        </p:txBody>
      </p:sp>
      <p:sp>
        <p:nvSpPr>
          <p:cNvPr id="38" name="Line 36"/>
          <p:cNvSpPr>
            <a:spLocks noChangeShapeType="1"/>
          </p:cNvSpPr>
          <p:nvPr/>
        </p:nvSpPr>
        <p:spPr bwMode="auto">
          <a:xfrm flipV="1">
            <a:off x="3988970" y="3004137"/>
            <a:ext cx="659701" cy="24077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Text Box 37"/>
          <p:cNvSpPr txBox="1">
            <a:spLocks noChangeArrowheads="1"/>
          </p:cNvSpPr>
          <p:nvPr/>
        </p:nvSpPr>
        <p:spPr bwMode="auto">
          <a:xfrm>
            <a:off x="4674771" y="2779330"/>
            <a:ext cx="392338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fr-FR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Test Léger et Boucher (1980) : </a:t>
            </a:r>
            <a:r>
              <a:rPr lang="fr-FR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VAM</a:t>
            </a:r>
            <a:r>
              <a:rPr lang="fr-FR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</a:p>
        </p:txBody>
      </p:sp>
      <p:sp>
        <p:nvSpPr>
          <p:cNvPr id="40" name="Line 38"/>
          <p:cNvSpPr>
            <a:spLocks noChangeShapeType="1"/>
          </p:cNvSpPr>
          <p:nvPr/>
        </p:nvSpPr>
        <p:spPr bwMode="auto">
          <a:xfrm>
            <a:off x="3988971" y="3244914"/>
            <a:ext cx="695472" cy="23932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" name="Text Box 39"/>
          <p:cNvSpPr txBox="1">
            <a:spLocks noChangeArrowheads="1"/>
          </p:cNvSpPr>
          <p:nvPr/>
        </p:nvSpPr>
        <p:spPr bwMode="auto">
          <a:xfrm>
            <a:off x="4684443" y="3331840"/>
            <a:ext cx="319100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fr-FR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Test VAM-EVAL (1993) : </a:t>
            </a:r>
            <a:r>
              <a:rPr lang="fr-FR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VAM</a:t>
            </a:r>
            <a:endParaRPr lang="fr-FR" sz="2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4" name="Line 40"/>
          <p:cNvSpPr>
            <a:spLocks noChangeShapeType="1"/>
          </p:cNvSpPr>
          <p:nvPr/>
        </p:nvSpPr>
        <p:spPr bwMode="auto">
          <a:xfrm>
            <a:off x="3986856" y="4987453"/>
            <a:ext cx="687915" cy="853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5" name="Text Box 41"/>
          <p:cNvSpPr txBox="1">
            <a:spLocks noChangeArrowheads="1"/>
          </p:cNvSpPr>
          <p:nvPr/>
        </p:nvSpPr>
        <p:spPr bwMode="auto">
          <a:xfrm>
            <a:off x="4521888" y="4792093"/>
            <a:ext cx="4505208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fr-FR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Test Université Bordeaux 2 (1990): </a:t>
            </a:r>
            <a:r>
              <a:rPr lang="fr-FR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VAM</a:t>
            </a:r>
            <a:r>
              <a:rPr lang="fr-FR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r>
              <a:rPr lang="fr-FR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+ FC - Lactate</a:t>
            </a:r>
          </a:p>
        </p:txBody>
      </p:sp>
      <p:sp>
        <p:nvSpPr>
          <p:cNvPr id="46" name="Line 30"/>
          <p:cNvSpPr>
            <a:spLocks noChangeShapeType="1"/>
          </p:cNvSpPr>
          <p:nvPr/>
        </p:nvSpPr>
        <p:spPr bwMode="auto">
          <a:xfrm flipV="1">
            <a:off x="4023048" y="5893241"/>
            <a:ext cx="685800" cy="10323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7" name="Line 32"/>
          <p:cNvSpPr>
            <a:spLocks noChangeShapeType="1"/>
          </p:cNvSpPr>
          <p:nvPr/>
        </p:nvSpPr>
        <p:spPr bwMode="auto">
          <a:xfrm>
            <a:off x="4023048" y="5996473"/>
            <a:ext cx="685800" cy="296416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oval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671120" y="5693186"/>
            <a:ext cx="45196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Yoyo Test (</a:t>
            </a:r>
            <a:r>
              <a:rPr lang="fr-FR" sz="2000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Bangsbo</a:t>
            </a:r>
            <a:r>
              <a:rPr lang="fr-FR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2008 ) : </a:t>
            </a:r>
            <a:r>
              <a:rPr lang="fr-FR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&gt;</a:t>
            </a:r>
            <a:r>
              <a:rPr lang="fr-FR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VAM + RVA</a:t>
            </a:r>
            <a:endParaRPr lang="fr-FR" sz="2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4788024" y="6076865"/>
            <a:ext cx="43559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30-15s Intermittent Fitness Test (</a:t>
            </a:r>
            <a:r>
              <a:rPr lang="fr-FR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Buchheit</a:t>
            </a:r>
            <a:r>
              <a:rPr lang="fr-FR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2008 ) : </a:t>
            </a:r>
            <a:r>
              <a:rPr lang="fr-FR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&gt;</a:t>
            </a:r>
            <a:r>
              <a:rPr lang="fr-FR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VAM </a:t>
            </a:r>
            <a:r>
              <a:rPr lang="fr-F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+ </a:t>
            </a:r>
            <a:r>
              <a:rPr lang="fr-FR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RVA </a:t>
            </a:r>
            <a:endParaRPr lang="fr-FR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fr-FR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endParaRPr lang="fr-FR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3591000" y="2005608"/>
            <a:ext cx="0" cy="672972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/>
          <p:cNvCxnSpPr/>
          <p:nvPr/>
        </p:nvCxnSpPr>
        <p:spPr>
          <a:xfrm flipH="1">
            <a:off x="3019853" y="2708920"/>
            <a:ext cx="571147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10"/>
          <p:cNvCxnSpPr/>
          <p:nvPr/>
        </p:nvCxnSpPr>
        <p:spPr>
          <a:xfrm flipV="1">
            <a:off x="2963888" y="1988840"/>
            <a:ext cx="598839" cy="656855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ZoneTexte 49"/>
          <p:cNvSpPr txBox="1"/>
          <p:nvPr/>
        </p:nvSpPr>
        <p:spPr>
          <a:xfrm>
            <a:off x="926704" y="3275692"/>
            <a:ext cx="1900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COURSE EN LIGNE</a:t>
            </a:r>
            <a:endParaRPr lang="fr-FR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1" name="Rectangle 22"/>
          <p:cNvSpPr>
            <a:spLocks noChangeArrowheads="1"/>
          </p:cNvSpPr>
          <p:nvPr/>
        </p:nvSpPr>
        <p:spPr bwMode="auto">
          <a:xfrm>
            <a:off x="3003057" y="3484240"/>
            <a:ext cx="152400" cy="3048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shade val="28627"/>
                  <a:invGamma/>
                </a:schemeClr>
              </a:gs>
            </a:gsLst>
            <a:lin ang="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2" name="Line 23"/>
          <p:cNvSpPr>
            <a:spLocks noChangeShapeType="1"/>
          </p:cNvSpPr>
          <p:nvPr/>
        </p:nvSpPr>
        <p:spPr bwMode="auto">
          <a:xfrm>
            <a:off x="2827481" y="3789040"/>
            <a:ext cx="843214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3" name="Rectangle 24"/>
          <p:cNvSpPr>
            <a:spLocks noChangeArrowheads="1"/>
          </p:cNvSpPr>
          <p:nvPr/>
        </p:nvSpPr>
        <p:spPr bwMode="auto">
          <a:xfrm>
            <a:off x="2859041" y="3636640"/>
            <a:ext cx="152400" cy="1524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shade val="28627"/>
                  <a:invGamma/>
                </a:schemeClr>
              </a:gs>
            </a:gsLst>
            <a:lin ang="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4" name="Rectangle 25"/>
          <p:cNvSpPr>
            <a:spLocks noChangeArrowheads="1"/>
          </p:cNvSpPr>
          <p:nvPr/>
        </p:nvSpPr>
        <p:spPr bwMode="auto">
          <a:xfrm>
            <a:off x="3147073" y="3331840"/>
            <a:ext cx="152400" cy="4572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shade val="28627"/>
                  <a:invGamma/>
                </a:schemeClr>
              </a:gs>
            </a:gsLst>
            <a:lin ang="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5" name="Rectangle 26"/>
          <p:cNvSpPr>
            <a:spLocks noChangeArrowheads="1"/>
          </p:cNvSpPr>
          <p:nvPr/>
        </p:nvSpPr>
        <p:spPr bwMode="auto">
          <a:xfrm>
            <a:off x="3291089" y="3179440"/>
            <a:ext cx="152400" cy="6096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shade val="28627"/>
                  <a:invGamma/>
                </a:schemeClr>
              </a:gs>
            </a:gsLst>
            <a:lin ang="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6" name="Rectangle 27"/>
          <p:cNvSpPr>
            <a:spLocks noChangeArrowheads="1"/>
          </p:cNvSpPr>
          <p:nvPr/>
        </p:nvSpPr>
        <p:spPr bwMode="auto">
          <a:xfrm>
            <a:off x="3435105" y="2950840"/>
            <a:ext cx="152400" cy="8382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shade val="28627"/>
                  <a:invGamma/>
                </a:schemeClr>
              </a:gs>
            </a:gsLst>
            <a:lin ang="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7" name="ZoneTexte 56"/>
          <p:cNvSpPr txBox="1"/>
          <p:nvPr/>
        </p:nvSpPr>
        <p:spPr>
          <a:xfrm>
            <a:off x="926704" y="3933056"/>
            <a:ext cx="2307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COURSE EN NAVETTES</a:t>
            </a:r>
            <a:endParaRPr lang="fr-FR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Ellipse 4"/>
          <p:cNvSpPr/>
          <p:nvPr/>
        </p:nvSpPr>
        <p:spPr>
          <a:xfrm>
            <a:off x="4365948" y="3179441"/>
            <a:ext cx="387846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40551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56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56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256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256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25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25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25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75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22" presetClass="entr" presetSubtype="8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2750"/>
                            </p:stCondLst>
                            <p:childTnLst>
                              <p:par>
                                <p:cTn id="7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5662" grpId="0" animBg="1"/>
      <p:bldP spid="325663" grpId="0" autoUpdateAnimBg="0"/>
      <p:bldP spid="325664" grpId="0" animBg="1"/>
      <p:bldP spid="325665" grpId="0" autoUpdateAnimBg="0"/>
      <p:bldP spid="36" grpId="0" animBg="1"/>
      <p:bldP spid="37" grpId="0"/>
      <p:bldP spid="38" grpId="0" animBg="1"/>
      <p:bldP spid="39" grpId="0"/>
      <p:bldP spid="40" grpId="0" animBg="1"/>
      <p:bldP spid="41" grpId="0"/>
      <p:bldP spid="44" grpId="0" animBg="1"/>
      <p:bldP spid="46" grpId="0" animBg="1"/>
      <p:bldP spid="47" grpId="0" animBg="1"/>
      <p:bldP spid="3" grpId="0"/>
      <p:bldP spid="4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573033" y="2883231"/>
            <a:ext cx="5858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TESTS DE COURSE EN LIGNE SUR PISTE</a:t>
            </a:r>
            <a:endParaRPr lang="fr-FR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216482" y="993231"/>
            <a:ext cx="4613058" cy="584775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r>
              <a:rPr lang="fr-F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1-</a:t>
            </a:r>
            <a:r>
              <a:rPr lang="fr-F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TESTS RECTANGULAIRES</a:t>
            </a:r>
            <a:endParaRPr lang="fr-FR" sz="3200" dirty="0"/>
          </a:p>
        </p:txBody>
      </p:sp>
    </p:spTree>
    <p:extLst>
      <p:ext uri="{BB962C8B-B14F-4D97-AF65-F5344CB8AC3E}">
        <p14:creationId xmlns:p14="http://schemas.microsoft.com/office/powerpoint/2010/main" val="33213325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rc 3"/>
          <p:cNvSpPr>
            <a:spLocks/>
          </p:cNvSpPr>
          <p:nvPr/>
        </p:nvSpPr>
        <p:spPr bwMode="auto">
          <a:xfrm>
            <a:off x="646988" y="2000365"/>
            <a:ext cx="685800" cy="1368425"/>
          </a:xfrm>
          <a:custGeom>
            <a:avLst/>
            <a:gdLst>
              <a:gd name="T0" fmla="*/ 641623717 w 21600"/>
              <a:gd name="T1" fmla="*/ 1379521946 h 43099"/>
              <a:gd name="T2" fmla="*/ 646616658 w 21600"/>
              <a:gd name="T3" fmla="*/ 0 h 43099"/>
              <a:gd name="T4" fmla="*/ 691329263 w 21600"/>
              <a:gd name="T5" fmla="*/ 689936872 h 4309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099" fill="none" extrusionOk="0">
                <a:moveTo>
                  <a:pt x="20046" y="43099"/>
                </a:moveTo>
                <a:cubicBezTo>
                  <a:pt x="8749" y="42284"/>
                  <a:pt x="0" y="32881"/>
                  <a:pt x="0" y="21555"/>
                </a:cubicBezTo>
                <a:cubicBezTo>
                  <a:pt x="-1" y="10167"/>
                  <a:pt x="8839" y="736"/>
                  <a:pt x="20203" y="0"/>
                </a:cubicBezTo>
              </a:path>
              <a:path w="21600" h="43099" stroke="0" extrusionOk="0">
                <a:moveTo>
                  <a:pt x="20046" y="43099"/>
                </a:moveTo>
                <a:cubicBezTo>
                  <a:pt x="8749" y="42284"/>
                  <a:pt x="0" y="32881"/>
                  <a:pt x="0" y="21555"/>
                </a:cubicBezTo>
                <a:cubicBezTo>
                  <a:pt x="-1" y="10167"/>
                  <a:pt x="8839" y="736"/>
                  <a:pt x="20203" y="0"/>
                </a:cubicBezTo>
                <a:lnTo>
                  <a:pt x="21600" y="21555"/>
                </a:lnTo>
                <a:lnTo>
                  <a:pt x="20046" y="43099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Line 4"/>
          <p:cNvSpPr>
            <a:spLocks noChangeShapeType="1"/>
          </p:cNvSpPr>
          <p:nvPr/>
        </p:nvSpPr>
        <p:spPr bwMode="auto">
          <a:xfrm>
            <a:off x="1255000" y="1997190"/>
            <a:ext cx="2133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1255000" y="3368790"/>
            <a:ext cx="2133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Arc 6"/>
          <p:cNvSpPr>
            <a:spLocks/>
          </p:cNvSpPr>
          <p:nvPr/>
        </p:nvSpPr>
        <p:spPr bwMode="auto">
          <a:xfrm rot="10620000">
            <a:off x="3312400" y="1997190"/>
            <a:ext cx="685800" cy="1373188"/>
          </a:xfrm>
          <a:custGeom>
            <a:avLst/>
            <a:gdLst>
              <a:gd name="T0" fmla="*/ 591982687 w 21600"/>
              <a:gd name="T1" fmla="*/ 1404319490 h 42940"/>
              <a:gd name="T2" fmla="*/ 651385794 w 21600"/>
              <a:gd name="T3" fmla="*/ 0 h 42940"/>
              <a:gd name="T4" fmla="*/ 691329263 w 21600"/>
              <a:gd name="T5" fmla="*/ 705233892 h 4294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2940" fill="none" extrusionOk="0">
                <a:moveTo>
                  <a:pt x="18496" y="42939"/>
                </a:moveTo>
                <a:cubicBezTo>
                  <a:pt x="7877" y="41397"/>
                  <a:pt x="0" y="32294"/>
                  <a:pt x="0" y="21564"/>
                </a:cubicBezTo>
                <a:cubicBezTo>
                  <a:pt x="-1" y="10119"/>
                  <a:pt x="8926" y="661"/>
                  <a:pt x="20352" y="0"/>
                </a:cubicBezTo>
              </a:path>
              <a:path w="21600" h="42940" stroke="0" extrusionOk="0">
                <a:moveTo>
                  <a:pt x="18496" y="42939"/>
                </a:moveTo>
                <a:cubicBezTo>
                  <a:pt x="7877" y="41397"/>
                  <a:pt x="0" y="32294"/>
                  <a:pt x="0" y="21564"/>
                </a:cubicBezTo>
                <a:cubicBezTo>
                  <a:pt x="-1" y="10119"/>
                  <a:pt x="8926" y="661"/>
                  <a:pt x="20352" y="0"/>
                </a:cubicBezTo>
                <a:lnTo>
                  <a:pt x="21600" y="21564"/>
                </a:lnTo>
                <a:lnTo>
                  <a:pt x="18496" y="42939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Arc 3"/>
          <p:cNvSpPr>
            <a:spLocks/>
          </p:cNvSpPr>
          <p:nvPr/>
        </p:nvSpPr>
        <p:spPr bwMode="auto">
          <a:xfrm>
            <a:off x="539552" y="1908176"/>
            <a:ext cx="685800" cy="1592832"/>
          </a:xfrm>
          <a:custGeom>
            <a:avLst/>
            <a:gdLst>
              <a:gd name="T0" fmla="*/ 641623717 w 21600"/>
              <a:gd name="T1" fmla="*/ 1379521946 h 43099"/>
              <a:gd name="T2" fmla="*/ 646616658 w 21600"/>
              <a:gd name="T3" fmla="*/ 0 h 43099"/>
              <a:gd name="T4" fmla="*/ 691329263 w 21600"/>
              <a:gd name="T5" fmla="*/ 689936872 h 4309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099" fill="none" extrusionOk="0">
                <a:moveTo>
                  <a:pt x="20046" y="43099"/>
                </a:moveTo>
                <a:cubicBezTo>
                  <a:pt x="8749" y="42284"/>
                  <a:pt x="0" y="32881"/>
                  <a:pt x="0" y="21555"/>
                </a:cubicBezTo>
                <a:cubicBezTo>
                  <a:pt x="-1" y="10167"/>
                  <a:pt x="8839" y="736"/>
                  <a:pt x="20203" y="0"/>
                </a:cubicBezTo>
              </a:path>
              <a:path w="21600" h="43099" stroke="0" extrusionOk="0">
                <a:moveTo>
                  <a:pt x="20046" y="43099"/>
                </a:moveTo>
                <a:cubicBezTo>
                  <a:pt x="8749" y="42284"/>
                  <a:pt x="0" y="32881"/>
                  <a:pt x="0" y="21555"/>
                </a:cubicBezTo>
                <a:cubicBezTo>
                  <a:pt x="-1" y="10167"/>
                  <a:pt x="8839" y="736"/>
                  <a:pt x="20203" y="0"/>
                </a:cubicBezTo>
                <a:lnTo>
                  <a:pt x="21600" y="21555"/>
                </a:lnTo>
                <a:lnTo>
                  <a:pt x="20046" y="43099"/>
                </a:lnTo>
                <a:close/>
              </a:path>
            </a:pathLst>
          </a:custGeom>
          <a:noFill/>
          <a:ln w="19050" cap="rnd">
            <a:solidFill>
              <a:srgbClr val="FFFF00"/>
            </a:solidFill>
            <a:prstDash val="sysDash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5" name="Connecteur droit 34"/>
          <p:cNvCxnSpPr/>
          <p:nvPr/>
        </p:nvCxnSpPr>
        <p:spPr>
          <a:xfrm>
            <a:off x="1119064" y="3501008"/>
            <a:ext cx="2338536" cy="0"/>
          </a:xfrm>
          <a:prstGeom prst="line">
            <a:avLst/>
          </a:prstGeom>
          <a:ln w="19050">
            <a:solidFill>
              <a:srgbClr val="FFFF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Arc 6"/>
          <p:cNvSpPr>
            <a:spLocks/>
          </p:cNvSpPr>
          <p:nvPr/>
        </p:nvSpPr>
        <p:spPr bwMode="auto">
          <a:xfrm rot="10620000">
            <a:off x="3387529" y="1904501"/>
            <a:ext cx="717089" cy="1578823"/>
          </a:xfrm>
          <a:custGeom>
            <a:avLst/>
            <a:gdLst>
              <a:gd name="T0" fmla="*/ 591982687 w 21600"/>
              <a:gd name="T1" fmla="*/ 1404319490 h 42940"/>
              <a:gd name="T2" fmla="*/ 651385794 w 21600"/>
              <a:gd name="T3" fmla="*/ 0 h 42940"/>
              <a:gd name="T4" fmla="*/ 691329263 w 21600"/>
              <a:gd name="T5" fmla="*/ 705233892 h 4294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2940" fill="none" extrusionOk="0">
                <a:moveTo>
                  <a:pt x="18496" y="42939"/>
                </a:moveTo>
                <a:cubicBezTo>
                  <a:pt x="7877" y="41397"/>
                  <a:pt x="0" y="32294"/>
                  <a:pt x="0" y="21564"/>
                </a:cubicBezTo>
                <a:cubicBezTo>
                  <a:pt x="-1" y="10119"/>
                  <a:pt x="8926" y="661"/>
                  <a:pt x="20352" y="0"/>
                </a:cubicBezTo>
              </a:path>
              <a:path w="21600" h="42940" stroke="0" extrusionOk="0">
                <a:moveTo>
                  <a:pt x="18496" y="42939"/>
                </a:moveTo>
                <a:cubicBezTo>
                  <a:pt x="7877" y="41397"/>
                  <a:pt x="0" y="32294"/>
                  <a:pt x="0" y="21564"/>
                </a:cubicBezTo>
                <a:cubicBezTo>
                  <a:pt x="-1" y="10119"/>
                  <a:pt x="8926" y="661"/>
                  <a:pt x="20352" y="0"/>
                </a:cubicBezTo>
                <a:lnTo>
                  <a:pt x="21600" y="21564"/>
                </a:lnTo>
                <a:lnTo>
                  <a:pt x="18496" y="42939"/>
                </a:lnTo>
                <a:close/>
              </a:path>
            </a:pathLst>
          </a:custGeom>
          <a:noFill/>
          <a:ln w="19050" cap="rnd">
            <a:solidFill>
              <a:srgbClr val="FFFF00"/>
            </a:solidFill>
            <a:prstDash val="sysDash"/>
            <a:round/>
            <a:headEnd type="triangl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39" name="Connecteur droit 38"/>
          <p:cNvCxnSpPr/>
          <p:nvPr/>
        </p:nvCxnSpPr>
        <p:spPr>
          <a:xfrm flipH="1">
            <a:off x="1119064" y="1908176"/>
            <a:ext cx="2338536" cy="0"/>
          </a:xfrm>
          <a:prstGeom prst="line">
            <a:avLst/>
          </a:prstGeom>
          <a:ln w="19050">
            <a:solidFill>
              <a:srgbClr val="FFFF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ZoneTexte 39"/>
          <p:cNvSpPr txBox="1"/>
          <p:nvPr/>
        </p:nvSpPr>
        <p:spPr>
          <a:xfrm>
            <a:off x="952716" y="1476128"/>
            <a:ext cx="7601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dirty="0" smtClean="0">
                <a:latin typeface="Calibri" pitchFamily="34" charset="0"/>
                <a:cs typeface="Calibri" pitchFamily="34" charset="0"/>
              </a:rPr>
              <a:t>Départ</a:t>
            </a:r>
            <a:endParaRPr lang="fr-FR" sz="1600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42" name="Connecteur droit 41"/>
          <p:cNvCxnSpPr/>
          <p:nvPr/>
        </p:nvCxnSpPr>
        <p:spPr>
          <a:xfrm>
            <a:off x="1225352" y="1814682"/>
            <a:ext cx="0" cy="185683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ZoneTexte 42"/>
          <p:cNvSpPr txBox="1"/>
          <p:nvPr/>
        </p:nvSpPr>
        <p:spPr>
          <a:xfrm>
            <a:off x="1108442" y="187970"/>
            <a:ext cx="70795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TESTS RECTANGULAIRES </a:t>
            </a:r>
          </a:p>
          <a:p>
            <a:pPr algn="ctr"/>
            <a:r>
              <a:rPr lang="fr-FR" sz="24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r>
              <a:rPr lang="fr-FR" sz="2400" dirty="0" smtClean="0">
                <a:latin typeface="Calibri" pitchFamily="34" charset="0"/>
                <a:cs typeface="Calibri" pitchFamily="34" charset="0"/>
              </a:rPr>
              <a:t>1) TEST DES 12 min ou 2) des 2400m  (K. COOPER 1965)</a:t>
            </a:r>
            <a:endParaRPr lang="fr-FR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4" name="ZoneTexte 43"/>
          <p:cNvSpPr txBox="1"/>
          <p:nvPr/>
        </p:nvSpPr>
        <p:spPr>
          <a:xfrm>
            <a:off x="395536" y="3879046"/>
            <a:ext cx="8404737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AVANTAGES  : 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dirty="0" smtClean="0">
                <a:latin typeface="Calibri" pitchFamily="34" charset="0"/>
                <a:cs typeface="Calibri" pitchFamily="34" charset="0"/>
              </a:rPr>
              <a:t>épreuves très accessibles, une piste d’athlétisme et un chronomètre (</a:t>
            </a:r>
            <a:r>
              <a:rPr lang="fr-FR" dirty="0">
                <a:latin typeface="Calibri" pitchFamily="34" charset="0"/>
                <a:cs typeface="Calibri" pitchFamily="34" charset="0"/>
              </a:rPr>
              <a:t>ou une</a:t>
            </a:r>
          </a:p>
          <a:p>
            <a:r>
              <a:rPr lang="fr-FR" dirty="0" smtClean="0">
                <a:latin typeface="Calibri" pitchFamily="34" charset="0"/>
                <a:cs typeface="Calibri" pitchFamily="34" charset="0"/>
              </a:rPr>
              <a:t>montre) suffisent.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dirty="0">
                <a:latin typeface="Calibri" pitchFamily="34" charset="0"/>
                <a:cs typeface="Calibri" pitchFamily="34" charset="0"/>
              </a:rPr>
              <a:t>d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es normes existent par sexe et âge (enfants, adolescents, adultes, personnes âgées)</a:t>
            </a:r>
          </a:p>
          <a:p>
            <a:endParaRPr lang="fr-FR" b="1" dirty="0" smtClean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fr-FR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LIMITES :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dirty="0" smtClean="0">
                <a:latin typeface="Calibri" pitchFamily="34" charset="0"/>
                <a:cs typeface="Calibri" pitchFamily="34" charset="0"/>
              </a:rPr>
              <a:t>Pas d’échauffement = danger pour personnes à risques.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dirty="0" smtClean="0">
                <a:latin typeface="Calibri" pitchFamily="34" charset="0"/>
                <a:cs typeface="Calibri" pitchFamily="34" charset="0"/>
              </a:rPr>
              <a:t>Savoir courir à vitesse régulière  (dite « au train ») la plus élevée possible.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dirty="0" smtClean="0">
                <a:latin typeface="Calibri" pitchFamily="34" charset="0"/>
                <a:cs typeface="Calibri" pitchFamily="34" charset="0"/>
              </a:rPr>
              <a:t>Corrélations très variables avec VO2max en fonction des populations.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dirty="0" smtClean="0">
                <a:latin typeface="Calibri" pitchFamily="34" charset="0"/>
                <a:cs typeface="Calibri" pitchFamily="34" charset="0"/>
              </a:rPr>
              <a:t>Ne donne pas la vitesse aérobie maximale (VAM)</a:t>
            </a:r>
            <a:r>
              <a:rPr lang="fr-FR" dirty="0">
                <a:latin typeface="Calibri" pitchFamily="34" charset="0"/>
                <a:cs typeface="Calibri" pitchFamily="34" charset="0"/>
              </a:rPr>
              <a:t>	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        </a:t>
            </a:r>
            <a:endParaRPr lang="fr-FR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5" name="ZoneTexte 44"/>
          <p:cNvSpPr txBox="1"/>
          <p:nvPr/>
        </p:nvSpPr>
        <p:spPr>
          <a:xfrm>
            <a:off x="4283968" y="1815699"/>
            <a:ext cx="49343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But du 12 min ou du 2400m : 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parcourir la plus </a:t>
            </a:r>
          </a:p>
          <a:p>
            <a:r>
              <a:rPr lang="fr-FR" dirty="0" smtClean="0">
                <a:latin typeface="Calibri" pitchFamily="34" charset="0"/>
                <a:cs typeface="Calibri" pitchFamily="34" charset="0"/>
              </a:rPr>
              <a:t>grande distance possible ou mettre le moins de</a:t>
            </a:r>
          </a:p>
          <a:p>
            <a:r>
              <a:rPr lang="fr-FR" dirty="0">
                <a:latin typeface="Calibri" pitchFamily="34" charset="0"/>
                <a:cs typeface="Calibri" pitchFamily="34" charset="0"/>
              </a:rPr>
              <a:t>t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emps possible.  La performance réalisée constitue</a:t>
            </a:r>
          </a:p>
          <a:p>
            <a:r>
              <a:rPr lang="fr-FR" dirty="0">
                <a:latin typeface="Calibri" pitchFamily="34" charset="0"/>
                <a:cs typeface="Calibri" pitchFamily="34" charset="0"/>
              </a:rPr>
              <a:t>u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n indice du niveau de condition physique.</a:t>
            </a:r>
            <a:endParaRPr lang="fr-FR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778952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4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4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4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4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1000"/>
                                        <p:tgtEl>
                                          <p:spTgt spid="4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1000"/>
                                        <p:tgtEl>
                                          <p:spTgt spid="4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1000"/>
                                        <p:tgtEl>
                                          <p:spTgt spid="4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2" presetClass="entr" presetSubtype="4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000"/>
                                        <p:tgtEl>
                                          <p:spTgt spid="4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000"/>
                            </p:stCondLst>
                            <p:childTnLst>
                              <p:par>
                                <p:cTn id="65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4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22" presetClass="entr" presetSubtype="8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1000"/>
                                        <p:tgtEl>
                                          <p:spTgt spid="4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ChangeArrowheads="1"/>
          </p:cNvSpPr>
          <p:nvPr/>
        </p:nvSpPr>
        <p:spPr bwMode="auto">
          <a:xfrm>
            <a:off x="1596405" y="1140698"/>
            <a:ext cx="5292725" cy="3683000"/>
          </a:xfrm>
          <a:prstGeom prst="rect">
            <a:avLst/>
          </a:prstGeom>
          <a:solidFill>
            <a:srgbClr val="E3E3E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4387" name="Rectangle 3"/>
          <p:cNvSpPr>
            <a:spLocks noChangeArrowheads="1"/>
          </p:cNvSpPr>
          <p:nvPr/>
        </p:nvSpPr>
        <p:spPr bwMode="auto">
          <a:xfrm>
            <a:off x="1596405" y="1140698"/>
            <a:ext cx="5302250" cy="3695700"/>
          </a:xfrm>
          <a:prstGeom prst="rect">
            <a:avLst/>
          </a:prstGeom>
          <a:noFill/>
          <a:ln w="28575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4388" name="Line 4"/>
          <p:cNvSpPr>
            <a:spLocks noChangeShapeType="1"/>
          </p:cNvSpPr>
          <p:nvPr/>
        </p:nvSpPr>
        <p:spPr bwMode="auto">
          <a:xfrm flipV="1">
            <a:off x="1596405" y="4715748"/>
            <a:ext cx="3175" cy="241300"/>
          </a:xfrm>
          <a:prstGeom prst="line">
            <a:avLst/>
          </a:prstGeom>
          <a:noFill/>
          <a:ln w="14288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4389" name="Line 5"/>
          <p:cNvSpPr>
            <a:spLocks noChangeShapeType="1"/>
          </p:cNvSpPr>
          <p:nvPr/>
        </p:nvSpPr>
        <p:spPr bwMode="auto">
          <a:xfrm flipV="1">
            <a:off x="3364880" y="4715748"/>
            <a:ext cx="0" cy="241300"/>
          </a:xfrm>
          <a:prstGeom prst="line">
            <a:avLst/>
          </a:prstGeom>
          <a:noFill/>
          <a:ln w="14288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4390" name="Line 6"/>
          <p:cNvSpPr>
            <a:spLocks noChangeShapeType="1"/>
          </p:cNvSpPr>
          <p:nvPr/>
        </p:nvSpPr>
        <p:spPr bwMode="auto">
          <a:xfrm flipV="1">
            <a:off x="5131767" y="4715748"/>
            <a:ext cx="1588" cy="241300"/>
          </a:xfrm>
          <a:prstGeom prst="line">
            <a:avLst/>
          </a:prstGeom>
          <a:noFill/>
          <a:ln w="14288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4391" name="Line 7"/>
          <p:cNvSpPr>
            <a:spLocks noChangeShapeType="1"/>
          </p:cNvSpPr>
          <p:nvPr/>
        </p:nvSpPr>
        <p:spPr bwMode="auto">
          <a:xfrm flipV="1">
            <a:off x="6898655" y="4715748"/>
            <a:ext cx="3175" cy="241300"/>
          </a:xfrm>
          <a:prstGeom prst="line">
            <a:avLst/>
          </a:prstGeom>
          <a:noFill/>
          <a:ln w="14288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4392" name="Line 8"/>
          <p:cNvSpPr>
            <a:spLocks noChangeShapeType="1"/>
          </p:cNvSpPr>
          <p:nvPr/>
        </p:nvSpPr>
        <p:spPr bwMode="auto">
          <a:xfrm>
            <a:off x="1596405" y="1148636"/>
            <a:ext cx="3175" cy="3679825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4393" name="Line 9"/>
          <p:cNvSpPr>
            <a:spLocks noChangeShapeType="1"/>
          </p:cNvSpPr>
          <p:nvPr/>
        </p:nvSpPr>
        <p:spPr bwMode="auto">
          <a:xfrm>
            <a:off x="1499567" y="4836398"/>
            <a:ext cx="195263" cy="1588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4394" name="Line 10"/>
          <p:cNvSpPr>
            <a:spLocks noChangeShapeType="1"/>
          </p:cNvSpPr>
          <p:nvPr/>
        </p:nvSpPr>
        <p:spPr bwMode="auto">
          <a:xfrm>
            <a:off x="1499567" y="3591798"/>
            <a:ext cx="195263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4395" name="Line 11"/>
          <p:cNvSpPr>
            <a:spLocks noChangeShapeType="1"/>
          </p:cNvSpPr>
          <p:nvPr/>
        </p:nvSpPr>
        <p:spPr bwMode="auto">
          <a:xfrm>
            <a:off x="1499567" y="2385298"/>
            <a:ext cx="195263" cy="158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4396" name="Line 12"/>
          <p:cNvSpPr>
            <a:spLocks noChangeShapeType="1"/>
          </p:cNvSpPr>
          <p:nvPr/>
        </p:nvSpPr>
        <p:spPr bwMode="auto">
          <a:xfrm>
            <a:off x="1499567" y="1140698"/>
            <a:ext cx="195263" cy="1588"/>
          </a:xfrm>
          <a:prstGeom prst="line">
            <a:avLst/>
          </a:prstGeom>
          <a:noFill/>
          <a:ln w="14288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4397" name="Rectangle 13"/>
          <p:cNvSpPr>
            <a:spLocks noChangeArrowheads="1"/>
          </p:cNvSpPr>
          <p:nvPr/>
        </p:nvSpPr>
        <p:spPr bwMode="auto">
          <a:xfrm>
            <a:off x="2844800" y="449263"/>
            <a:ext cx="3370263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4398" name="Rectangle 14"/>
          <p:cNvSpPr>
            <a:spLocks noChangeArrowheads="1"/>
          </p:cNvSpPr>
          <p:nvPr/>
        </p:nvSpPr>
        <p:spPr bwMode="auto">
          <a:xfrm>
            <a:off x="2496517" y="692696"/>
            <a:ext cx="242200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eaLnBrk="0" hangingPunct="0"/>
            <a:r>
              <a:rPr lang="fr-FR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TEMPS LIMITE</a:t>
            </a:r>
            <a:endParaRPr lang="fr-FR" sz="28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4399" name="Rectangle 15"/>
          <p:cNvSpPr>
            <a:spLocks noChangeArrowheads="1"/>
          </p:cNvSpPr>
          <p:nvPr/>
        </p:nvSpPr>
        <p:spPr bwMode="auto">
          <a:xfrm>
            <a:off x="1390030" y="5118973"/>
            <a:ext cx="4191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4400" name="Rectangle 16"/>
          <p:cNvSpPr>
            <a:spLocks noChangeArrowheads="1"/>
          </p:cNvSpPr>
          <p:nvPr/>
        </p:nvSpPr>
        <p:spPr bwMode="auto">
          <a:xfrm>
            <a:off x="1493217" y="5207873"/>
            <a:ext cx="233363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r-FR" sz="3300">
                <a:latin typeface="Arial" charset="0"/>
              </a:rPr>
              <a:t>0</a:t>
            </a:r>
            <a:endParaRPr lang="fr-FR">
              <a:latin typeface="Times New Roman" pitchFamily="18" charset="0"/>
            </a:endParaRPr>
          </a:p>
        </p:txBody>
      </p:sp>
      <p:sp>
        <p:nvSpPr>
          <p:cNvPr id="144401" name="Rectangle 17"/>
          <p:cNvSpPr>
            <a:spLocks noChangeArrowheads="1"/>
          </p:cNvSpPr>
          <p:nvPr/>
        </p:nvSpPr>
        <p:spPr bwMode="auto">
          <a:xfrm>
            <a:off x="3053730" y="5118973"/>
            <a:ext cx="630237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4402" name="Rectangle 18"/>
          <p:cNvSpPr>
            <a:spLocks noChangeArrowheads="1"/>
          </p:cNvSpPr>
          <p:nvPr/>
        </p:nvSpPr>
        <p:spPr bwMode="auto">
          <a:xfrm>
            <a:off x="3155330" y="5207873"/>
            <a:ext cx="4667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r-FR" sz="3300">
                <a:latin typeface="Arial" charset="0"/>
              </a:rPr>
              <a:t>50</a:t>
            </a:r>
            <a:endParaRPr lang="fr-FR">
              <a:latin typeface="Times New Roman" pitchFamily="18" charset="0"/>
            </a:endParaRPr>
          </a:p>
        </p:txBody>
      </p:sp>
      <p:sp>
        <p:nvSpPr>
          <p:cNvPr id="144403" name="Rectangle 19"/>
          <p:cNvSpPr>
            <a:spLocks noChangeArrowheads="1"/>
          </p:cNvSpPr>
          <p:nvPr/>
        </p:nvSpPr>
        <p:spPr bwMode="auto">
          <a:xfrm>
            <a:off x="4717430" y="5118973"/>
            <a:ext cx="8445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4404" name="Rectangle 20"/>
          <p:cNvSpPr>
            <a:spLocks noChangeArrowheads="1"/>
          </p:cNvSpPr>
          <p:nvPr/>
        </p:nvSpPr>
        <p:spPr bwMode="auto">
          <a:xfrm>
            <a:off x="4820617" y="5207873"/>
            <a:ext cx="700088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r-FR" sz="3300">
                <a:latin typeface="Arial" charset="0"/>
              </a:rPr>
              <a:t>100</a:t>
            </a:r>
            <a:endParaRPr lang="fr-FR">
              <a:latin typeface="Times New Roman" pitchFamily="18" charset="0"/>
            </a:endParaRPr>
          </a:p>
        </p:txBody>
      </p:sp>
      <p:sp>
        <p:nvSpPr>
          <p:cNvPr id="144405" name="Rectangle 21"/>
          <p:cNvSpPr>
            <a:spLocks noChangeArrowheads="1"/>
          </p:cNvSpPr>
          <p:nvPr/>
        </p:nvSpPr>
        <p:spPr bwMode="auto">
          <a:xfrm>
            <a:off x="6482730" y="5118973"/>
            <a:ext cx="8445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4406" name="Rectangle 22"/>
          <p:cNvSpPr>
            <a:spLocks noChangeArrowheads="1"/>
          </p:cNvSpPr>
          <p:nvPr/>
        </p:nvSpPr>
        <p:spPr bwMode="auto">
          <a:xfrm>
            <a:off x="6587505" y="5207873"/>
            <a:ext cx="706925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r-FR" sz="3300">
                <a:latin typeface="Arial" charset="0"/>
              </a:rPr>
              <a:t>150</a:t>
            </a:r>
            <a:endParaRPr lang="fr-FR">
              <a:latin typeface="Times New Roman" pitchFamily="18" charset="0"/>
            </a:endParaRPr>
          </a:p>
        </p:txBody>
      </p:sp>
      <p:sp>
        <p:nvSpPr>
          <p:cNvPr id="144407" name="Rectangle 23"/>
          <p:cNvSpPr>
            <a:spLocks noChangeArrowheads="1"/>
          </p:cNvSpPr>
          <p:nvPr/>
        </p:nvSpPr>
        <p:spPr bwMode="auto">
          <a:xfrm>
            <a:off x="799480" y="3912473"/>
            <a:ext cx="63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4408" name="Rectangle 24"/>
          <p:cNvSpPr>
            <a:spLocks noChangeArrowheads="1"/>
          </p:cNvSpPr>
          <p:nvPr/>
        </p:nvSpPr>
        <p:spPr bwMode="auto">
          <a:xfrm>
            <a:off x="904255" y="4001373"/>
            <a:ext cx="4667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r-FR" sz="3300">
                <a:latin typeface="Arial" charset="0"/>
              </a:rPr>
              <a:t>40</a:t>
            </a:r>
            <a:endParaRPr lang="fr-FR">
              <a:latin typeface="Times New Roman" pitchFamily="18" charset="0"/>
            </a:endParaRPr>
          </a:p>
        </p:txBody>
      </p:sp>
      <p:sp>
        <p:nvSpPr>
          <p:cNvPr id="144409" name="Rectangle 25"/>
          <p:cNvSpPr>
            <a:spLocks noChangeArrowheads="1"/>
          </p:cNvSpPr>
          <p:nvPr/>
        </p:nvSpPr>
        <p:spPr bwMode="auto">
          <a:xfrm>
            <a:off x="799480" y="2667873"/>
            <a:ext cx="635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4410" name="Rectangle 26"/>
          <p:cNvSpPr>
            <a:spLocks noChangeArrowheads="1"/>
          </p:cNvSpPr>
          <p:nvPr/>
        </p:nvSpPr>
        <p:spPr bwMode="auto">
          <a:xfrm>
            <a:off x="904255" y="2756773"/>
            <a:ext cx="466725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r-FR" sz="3300">
                <a:latin typeface="Arial" charset="0"/>
              </a:rPr>
              <a:t>45</a:t>
            </a:r>
            <a:endParaRPr lang="fr-FR">
              <a:latin typeface="Times New Roman" pitchFamily="18" charset="0"/>
            </a:endParaRPr>
          </a:p>
        </p:txBody>
      </p:sp>
      <p:sp>
        <p:nvSpPr>
          <p:cNvPr id="144411" name="Rectangle 27"/>
          <p:cNvSpPr>
            <a:spLocks noChangeArrowheads="1"/>
          </p:cNvSpPr>
          <p:nvPr/>
        </p:nvSpPr>
        <p:spPr bwMode="auto">
          <a:xfrm>
            <a:off x="799480" y="1424861"/>
            <a:ext cx="635000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4412" name="Rectangle 28"/>
          <p:cNvSpPr>
            <a:spLocks noChangeArrowheads="1"/>
          </p:cNvSpPr>
          <p:nvPr/>
        </p:nvSpPr>
        <p:spPr bwMode="auto">
          <a:xfrm>
            <a:off x="904255" y="1513761"/>
            <a:ext cx="466725" cy="50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r-FR" sz="3300">
                <a:latin typeface="Arial" charset="0"/>
              </a:rPr>
              <a:t>50</a:t>
            </a:r>
            <a:endParaRPr lang="fr-FR">
              <a:latin typeface="Times New Roman" pitchFamily="18" charset="0"/>
            </a:endParaRPr>
          </a:p>
        </p:txBody>
      </p:sp>
      <p:sp>
        <p:nvSpPr>
          <p:cNvPr id="144413" name="Rectangle 29"/>
          <p:cNvSpPr>
            <a:spLocks noChangeArrowheads="1"/>
          </p:cNvSpPr>
          <p:nvPr/>
        </p:nvSpPr>
        <p:spPr bwMode="auto">
          <a:xfrm rot="-5400000">
            <a:off x="-1079133" y="2792948"/>
            <a:ext cx="309219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r-FR" sz="2800" b="1" dirty="0">
                <a:latin typeface="Arial" charset="0"/>
              </a:rPr>
              <a:t>VO</a:t>
            </a:r>
            <a:r>
              <a:rPr lang="fr-FR" sz="2800" b="1" baseline="-25000" dirty="0">
                <a:latin typeface="Arial" charset="0"/>
              </a:rPr>
              <a:t>2</a:t>
            </a:r>
            <a:r>
              <a:rPr lang="fr-FR" sz="2800" b="1" dirty="0">
                <a:latin typeface="Arial" charset="0"/>
              </a:rPr>
              <a:t> (ml kg</a:t>
            </a:r>
            <a:r>
              <a:rPr lang="fr-FR" sz="2800" b="1" baseline="30000" dirty="0">
                <a:latin typeface="Arial" charset="0"/>
              </a:rPr>
              <a:t>-1</a:t>
            </a:r>
            <a:r>
              <a:rPr lang="fr-FR" sz="2800" b="1" dirty="0">
                <a:latin typeface="Arial" charset="0"/>
              </a:rPr>
              <a:t> min</a:t>
            </a:r>
            <a:r>
              <a:rPr lang="fr-FR" sz="2800" b="1" baseline="30000" dirty="0">
                <a:latin typeface="Arial" charset="0"/>
              </a:rPr>
              <a:t>-1</a:t>
            </a:r>
            <a:r>
              <a:rPr lang="fr-FR" sz="2800" b="1" dirty="0">
                <a:latin typeface="Arial" charset="0"/>
              </a:rPr>
              <a:t>)</a:t>
            </a:r>
            <a:endParaRPr lang="fr-FR" sz="2800" dirty="0">
              <a:latin typeface="Times New Roman" pitchFamily="18" charset="0"/>
            </a:endParaRPr>
          </a:p>
        </p:txBody>
      </p:sp>
      <p:sp>
        <p:nvSpPr>
          <p:cNvPr id="144414" name="Rectangle 30"/>
          <p:cNvSpPr>
            <a:spLocks noChangeArrowheads="1"/>
          </p:cNvSpPr>
          <p:nvPr/>
        </p:nvSpPr>
        <p:spPr bwMode="auto">
          <a:xfrm>
            <a:off x="2809255" y="5696823"/>
            <a:ext cx="2568575" cy="61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4415" name="Rectangle 31"/>
          <p:cNvSpPr>
            <a:spLocks noChangeArrowheads="1"/>
          </p:cNvSpPr>
          <p:nvPr/>
        </p:nvSpPr>
        <p:spPr bwMode="auto">
          <a:xfrm>
            <a:off x="2914030" y="5771436"/>
            <a:ext cx="162063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r-FR" sz="2400" b="1" dirty="0">
                <a:latin typeface="Calibri" pitchFamily="34" charset="0"/>
                <a:cs typeface="Calibri" pitchFamily="34" charset="0"/>
              </a:rPr>
              <a:t>DUREE (min)</a:t>
            </a:r>
            <a:endParaRPr lang="fr-FR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4416" name="Rectangle 32"/>
          <p:cNvSpPr>
            <a:spLocks noChangeArrowheads="1"/>
          </p:cNvSpPr>
          <p:nvPr/>
        </p:nvSpPr>
        <p:spPr bwMode="auto">
          <a:xfrm>
            <a:off x="2185367" y="1307386"/>
            <a:ext cx="1970088" cy="706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4417" name="Rectangle 33"/>
          <p:cNvSpPr>
            <a:spLocks noChangeArrowheads="1"/>
          </p:cNvSpPr>
          <p:nvPr/>
        </p:nvSpPr>
        <p:spPr bwMode="auto">
          <a:xfrm>
            <a:off x="2291730" y="1226423"/>
            <a:ext cx="2147887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/>
          <a:p>
            <a:pPr eaLnBrk="0" hangingPunct="0"/>
            <a:r>
              <a:rPr lang="fr-FR" sz="3900">
                <a:solidFill>
                  <a:srgbClr val="000000"/>
                </a:solidFill>
                <a:latin typeface="Arial" charset="0"/>
              </a:rPr>
              <a:t>VO</a:t>
            </a:r>
            <a:r>
              <a:rPr lang="fr-FR" sz="3900" baseline="-25000">
                <a:solidFill>
                  <a:srgbClr val="000000"/>
                </a:solidFill>
                <a:latin typeface="Arial" charset="0"/>
              </a:rPr>
              <a:t>2</a:t>
            </a:r>
            <a:r>
              <a:rPr lang="fr-FR" sz="3900">
                <a:solidFill>
                  <a:srgbClr val="000000"/>
                </a:solidFill>
                <a:latin typeface="Arial" charset="0"/>
              </a:rPr>
              <a:t>max</a:t>
            </a:r>
            <a:endParaRPr lang="fr-FR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4418" name="Rectangle 34"/>
          <p:cNvSpPr>
            <a:spLocks noChangeArrowheads="1"/>
          </p:cNvSpPr>
          <p:nvPr/>
        </p:nvSpPr>
        <p:spPr bwMode="auto">
          <a:xfrm>
            <a:off x="4025280" y="3569573"/>
            <a:ext cx="5080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4419" name="Rectangle 35"/>
          <p:cNvSpPr>
            <a:spLocks noChangeArrowheads="1"/>
          </p:cNvSpPr>
          <p:nvPr/>
        </p:nvSpPr>
        <p:spPr bwMode="auto">
          <a:xfrm>
            <a:off x="4134817" y="4045823"/>
            <a:ext cx="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endParaRPr lang="fr-FR">
              <a:latin typeface="Times New Roman" pitchFamily="18" charset="0"/>
            </a:endParaRPr>
          </a:p>
        </p:txBody>
      </p:sp>
      <p:sp>
        <p:nvSpPr>
          <p:cNvPr id="144420" name="Rectangle 36"/>
          <p:cNvSpPr>
            <a:spLocks noChangeArrowheads="1"/>
          </p:cNvSpPr>
          <p:nvPr/>
        </p:nvSpPr>
        <p:spPr bwMode="auto">
          <a:xfrm>
            <a:off x="5887417" y="3817223"/>
            <a:ext cx="509588" cy="70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4421" name="Rectangle 37"/>
          <p:cNvSpPr>
            <a:spLocks noChangeArrowheads="1"/>
          </p:cNvSpPr>
          <p:nvPr/>
        </p:nvSpPr>
        <p:spPr bwMode="auto">
          <a:xfrm>
            <a:off x="5887417" y="3817223"/>
            <a:ext cx="330200" cy="59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eaLnBrk="0" hangingPunct="0"/>
            <a:r>
              <a:rPr lang="fr-FR" sz="3900">
                <a:solidFill>
                  <a:srgbClr val="000000"/>
                </a:solidFill>
                <a:latin typeface="Arial" charset="0"/>
              </a:rPr>
              <a:t>B</a:t>
            </a:r>
            <a:endParaRPr lang="fr-FR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4422" name="Line 38"/>
          <p:cNvSpPr>
            <a:spLocks noChangeShapeType="1"/>
          </p:cNvSpPr>
          <p:nvPr/>
        </p:nvSpPr>
        <p:spPr bwMode="auto">
          <a:xfrm>
            <a:off x="1620217" y="4198223"/>
            <a:ext cx="4191000" cy="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44423" name="Line 39"/>
          <p:cNvSpPr>
            <a:spLocks noChangeShapeType="1"/>
          </p:cNvSpPr>
          <p:nvPr/>
        </p:nvSpPr>
        <p:spPr bwMode="auto">
          <a:xfrm>
            <a:off x="1620217" y="4350623"/>
            <a:ext cx="2057400" cy="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44424" name="Line 40"/>
          <p:cNvSpPr>
            <a:spLocks noChangeShapeType="1"/>
          </p:cNvSpPr>
          <p:nvPr/>
        </p:nvSpPr>
        <p:spPr bwMode="auto">
          <a:xfrm>
            <a:off x="1620217" y="2902823"/>
            <a:ext cx="1600200" cy="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44425" name="Line 41"/>
          <p:cNvSpPr>
            <a:spLocks noChangeShapeType="1"/>
          </p:cNvSpPr>
          <p:nvPr/>
        </p:nvSpPr>
        <p:spPr bwMode="auto">
          <a:xfrm>
            <a:off x="1620217" y="3055223"/>
            <a:ext cx="762000" cy="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44426" name="Line 42"/>
          <p:cNvSpPr>
            <a:spLocks noChangeShapeType="1"/>
          </p:cNvSpPr>
          <p:nvPr/>
        </p:nvSpPr>
        <p:spPr bwMode="auto">
          <a:xfrm>
            <a:off x="1620217" y="1683623"/>
            <a:ext cx="304800" cy="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44427" name="Line 43"/>
          <p:cNvSpPr>
            <a:spLocks noChangeShapeType="1"/>
          </p:cNvSpPr>
          <p:nvPr/>
        </p:nvSpPr>
        <p:spPr bwMode="auto">
          <a:xfrm>
            <a:off x="1620217" y="1836023"/>
            <a:ext cx="152400" cy="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44428" name="Rectangle 44"/>
          <p:cNvSpPr>
            <a:spLocks noChangeArrowheads="1"/>
          </p:cNvSpPr>
          <p:nvPr/>
        </p:nvSpPr>
        <p:spPr bwMode="auto">
          <a:xfrm>
            <a:off x="3753817" y="4122023"/>
            <a:ext cx="51435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fr-FR" sz="3900">
                <a:solidFill>
                  <a:srgbClr val="000000"/>
                </a:solidFill>
                <a:latin typeface="Arial" charset="0"/>
              </a:rPr>
              <a:t>A</a:t>
            </a:r>
          </a:p>
        </p:txBody>
      </p:sp>
      <p:sp>
        <p:nvSpPr>
          <p:cNvPr id="144429" name="Text Box 45"/>
          <p:cNvSpPr txBox="1">
            <a:spLocks noChangeArrowheads="1"/>
          </p:cNvSpPr>
          <p:nvPr/>
        </p:nvSpPr>
        <p:spPr bwMode="auto">
          <a:xfrm>
            <a:off x="6878017" y="1226423"/>
            <a:ext cx="12223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fr-FR" sz="3200" b="1">
                <a:latin typeface="Arial" charset="0"/>
              </a:rPr>
              <a:t>100%</a:t>
            </a:r>
            <a:endParaRPr lang="fr-FR">
              <a:latin typeface="Arial" charset="0"/>
            </a:endParaRPr>
          </a:p>
        </p:txBody>
      </p:sp>
      <p:sp>
        <p:nvSpPr>
          <p:cNvPr id="144430" name="Text Box 46"/>
          <p:cNvSpPr txBox="1">
            <a:spLocks noChangeArrowheads="1"/>
          </p:cNvSpPr>
          <p:nvPr/>
        </p:nvSpPr>
        <p:spPr bwMode="auto">
          <a:xfrm>
            <a:off x="7016130" y="2613898"/>
            <a:ext cx="9969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fr-FR" sz="3200" b="1" dirty="0">
                <a:latin typeface="Arial" charset="0"/>
              </a:rPr>
              <a:t>90%</a:t>
            </a:r>
            <a:endParaRPr lang="fr-FR" dirty="0">
              <a:latin typeface="Arial" charset="0"/>
            </a:endParaRPr>
          </a:p>
        </p:txBody>
      </p:sp>
      <p:sp>
        <p:nvSpPr>
          <p:cNvPr id="144431" name="Text Box 47"/>
          <p:cNvSpPr txBox="1">
            <a:spLocks noChangeArrowheads="1"/>
          </p:cNvSpPr>
          <p:nvPr/>
        </p:nvSpPr>
        <p:spPr bwMode="auto">
          <a:xfrm>
            <a:off x="7030417" y="3890248"/>
            <a:ext cx="9969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fr-FR" sz="3200" b="1">
                <a:latin typeface="Arial" charset="0"/>
              </a:rPr>
              <a:t>80%</a:t>
            </a:r>
            <a:endParaRPr lang="fr-FR">
              <a:latin typeface="Arial" charset="0"/>
            </a:endParaRPr>
          </a:p>
        </p:txBody>
      </p:sp>
      <p:sp>
        <p:nvSpPr>
          <p:cNvPr id="144432" name="Freeform 48"/>
          <p:cNvSpPr>
            <a:spLocks/>
          </p:cNvSpPr>
          <p:nvPr/>
        </p:nvSpPr>
        <p:spPr bwMode="auto">
          <a:xfrm>
            <a:off x="1848817" y="1683623"/>
            <a:ext cx="3886200" cy="2514600"/>
          </a:xfrm>
          <a:custGeom>
            <a:avLst/>
            <a:gdLst>
              <a:gd name="T0" fmla="*/ 0 w 2448"/>
              <a:gd name="T1" fmla="*/ 0 h 1584"/>
              <a:gd name="T2" fmla="*/ 2147483647 w 2448"/>
              <a:gd name="T3" fmla="*/ 2147483647 h 1584"/>
              <a:gd name="T4" fmla="*/ 2147483647 w 2448"/>
              <a:gd name="T5" fmla="*/ 2147483647 h 158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448" h="1584">
                <a:moveTo>
                  <a:pt x="0" y="0"/>
                </a:moveTo>
                <a:cubicBezTo>
                  <a:pt x="204" y="252"/>
                  <a:pt x="408" y="504"/>
                  <a:pt x="816" y="768"/>
                </a:cubicBezTo>
                <a:cubicBezTo>
                  <a:pt x="1224" y="1032"/>
                  <a:pt x="2176" y="1448"/>
                  <a:pt x="2448" y="1584"/>
                </a:cubicBezTo>
              </a:path>
            </a:pathLst>
          </a:custGeom>
          <a:noFill/>
          <a:ln w="38100" cmpd="sng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44433" name="Freeform 49"/>
          <p:cNvSpPr>
            <a:spLocks/>
          </p:cNvSpPr>
          <p:nvPr/>
        </p:nvSpPr>
        <p:spPr bwMode="auto">
          <a:xfrm>
            <a:off x="1772617" y="1759823"/>
            <a:ext cx="1828800" cy="2590800"/>
          </a:xfrm>
          <a:custGeom>
            <a:avLst/>
            <a:gdLst>
              <a:gd name="T0" fmla="*/ 0 w 1152"/>
              <a:gd name="T1" fmla="*/ 0 h 1632"/>
              <a:gd name="T2" fmla="*/ 2147483647 w 1152"/>
              <a:gd name="T3" fmla="*/ 2147483647 h 1632"/>
              <a:gd name="T4" fmla="*/ 2147483647 w 1152"/>
              <a:gd name="T5" fmla="*/ 2147483647 h 1632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152" h="1632">
                <a:moveTo>
                  <a:pt x="0" y="0"/>
                </a:moveTo>
                <a:cubicBezTo>
                  <a:pt x="72" y="272"/>
                  <a:pt x="144" y="544"/>
                  <a:pt x="336" y="816"/>
                </a:cubicBezTo>
                <a:cubicBezTo>
                  <a:pt x="528" y="1088"/>
                  <a:pt x="1016" y="1496"/>
                  <a:pt x="1152" y="1632"/>
                </a:cubicBezTo>
              </a:path>
            </a:pathLst>
          </a:custGeom>
          <a:noFill/>
          <a:ln w="38100" cmpd="sng">
            <a:solidFill>
              <a:srgbClr val="00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50" name="Text Box 2"/>
          <p:cNvSpPr txBox="1">
            <a:spLocks noChangeArrowheads="1"/>
          </p:cNvSpPr>
          <p:nvPr/>
        </p:nvSpPr>
        <p:spPr bwMode="auto">
          <a:xfrm>
            <a:off x="2143120" y="112078"/>
            <a:ext cx="4137864" cy="46166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fr-FR" b="1" dirty="0">
                <a:latin typeface="Calibri" pitchFamily="34" charset="0"/>
                <a:cs typeface="Calibri" pitchFamily="34" charset="0"/>
              </a:rPr>
              <a:t>TESTS </a:t>
            </a:r>
            <a:r>
              <a:rPr lang="fr-FR" b="1" dirty="0" smtClean="0">
                <a:latin typeface="Calibri" pitchFamily="34" charset="0"/>
                <a:cs typeface="Calibri" pitchFamily="34" charset="0"/>
              </a:rPr>
              <a:t>RECTANGULAIRES (suite)</a:t>
            </a:r>
            <a:endParaRPr lang="fr-FR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 rot="16200000">
            <a:off x="7547582" y="2840422"/>
            <a:ext cx="19784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latin typeface="Calibri" pitchFamily="34" charset="0"/>
                <a:cs typeface="Calibri" pitchFamily="34" charset="0"/>
              </a:rPr>
              <a:t>% de VAM </a:t>
            </a:r>
            <a:endParaRPr lang="fr-FR" sz="3200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52" name="Picture 4"/>
          <p:cNvPicPr>
            <a:picLocks noChangeAspect="1" noChangeArrowheads="1"/>
          </p:cNvPicPr>
          <p:nvPr/>
        </p:nvPicPr>
        <p:blipFill rotWithShape="1">
          <a:blip r:embed="rId2"/>
          <a:srcRect l="63233" t="45068" r="20575" b="31260"/>
          <a:stretch/>
        </p:blipFill>
        <p:spPr bwMode="auto">
          <a:xfrm>
            <a:off x="7881002" y="5771436"/>
            <a:ext cx="1242365" cy="102195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ZoneTexte 2"/>
          <p:cNvSpPr txBox="1"/>
          <p:nvPr/>
        </p:nvSpPr>
        <p:spPr>
          <a:xfrm>
            <a:off x="666961" y="6245515"/>
            <a:ext cx="71747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latin typeface="Calibri" pitchFamily="34" charset="0"/>
                <a:cs typeface="Calibri" pitchFamily="34" charset="0"/>
              </a:rPr>
              <a:t>Nécessite de connaître la VAM et d’utiliser un générateur de Bips</a:t>
            </a:r>
            <a:endParaRPr lang="fr-FR" sz="20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1868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rc 2"/>
          <p:cNvSpPr>
            <a:spLocks/>
          </p:cNvSpPr>
          <p:nvPr/>
        </p:nvSpPr>
        <p:spPr bwMode="auto">
          <a:xfrm>
            <a:off x="533400" y="3696008"/>
            <a:ext cx="1676400" cy="2667000"/>
          </a:xfrm>
          <a:custGeom>
            <a:avLst/>
            <a:gdLst>
              <a:gd name="T0" fmla="*/ 2147483647 w 21600"/>
              <a:gd name="T1" fmla="*/ 2147483647 h 43099"/>
              <a:gd name="T2" fmla="*/ 2147483647 w 21600"/>
              <a:gd name="T3" fmla="*/ 0 h 43099"/>
              <a:gd name="T4" fmla="*/ 2147483647 w 21600"/>
              <a:gd name="T5" fmla="*/ 2147483647 h 4309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099" fill="none" extrusionOk="0">
                <a:moveTo>
                  <a:pt x="20046" y="43099"/>
                </a:moveTo>
                <a:cubicBezTo>
                  <a:pt x="8749" y="42284"/>
                  <a:pt x="0" y="32881"/>
                  <a:pt x="0" y="21555"/>
                </a:cubicBezTo>
                <a:cubicBezTo>
                  <a:pt x="-1" y="10167"/>
                  <a:pt x="8839" y="736"/>
                  <a:pt x="20203" y="0"/>
                </a:cubicBezTo>
              </a:path>
              <a:path w="21600" h="43099" stroke="0" extrusionOk="0">
                <a:moveTo>
                  <a:pt x="20046" y="43099"/>
                </a:moveTo>
                <a:cubicBezTo>
                  <a:pt x="8749" y="42284"/>
                  <a:pt x="0" y="32881"/>
                  <a:pt x="0" y="21555"/>
                </a:cubicBezTo>
                <a:cubicBezTo>
                  <a:pt x="-1" y="10167"/>
                  <a:pt x="8839" y="736"/>
                  <a:pt x="20203" y="0"/>
                </a:cubicBezTo>
                <a:lnTo>
                  <a:pt x="21600" y="21555"/>
                </a:lnTo>
                <a:lnTo>
                  <a:pt x="20046" y="43099"/>
                </a:lnTo>
                <a:close/>
              </a:path>
            </a:pathLst>
          </a:custGeom>
          <a:noFill/>
          <a:ln w="38100" cap="rnd">
            <a:solidFill>
              <a:schemeClr val="folHlink"/>
            </a:solidFill>
            <a:round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7891" name="Line 3"/>
          <p:cNvSpPr>
            <a:spLocks noChangeShapeType="1"/>
          </p:cNvSpPr>
          <p:nvPr/>
        </p:nvSpPr>
        <p:spPr bwMode="auto">
          <a:xfrm>
            <a:off x="2057400" y="3696008"/>
            <a:ext cx="44196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7892" name="Line 4"/>
          <p:cNvSpPr>
            <a:spLocks noChangeShapeType="1"/>
          </p:cNvSpPr>
          <p:nvPr/>
        </p:nvSpPr>
        <p:spPr bwMode="auto">
          <a:xfrm>
            <a:off x="2057400" y="6363008"/>
            <a:ext cx="441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7910" name="Line 22"/>
          <p:cNvSpPr>
            <a:spLocks noChangeShapeType="1"/>
          </p:cNvSpPr>
          <p:nvPr/>
        </p:nvSpPr>
        <p:spPr bwMode="auto">
          <a:xfrm>
            <a:off x="6477000" y="3315008"/>
            <a:ext cx="0" cy="38100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7911" name="Text Box 23"/>
          <p:cNvSpPr txBox="1">
            <a:spLocks noChangeArrowheads="1"/>
          </p:cNvSpPr>
          <p:nvPr/>
        </p:nvSpPr>
        <p:spPr bwMode="auto">
          <a:xfrm>
            <a:off x="6386513" y="3315008"/>
            <a:ext cx="301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3200" baseline="30000" smtClean="0">
                <a:solidFill>
                  <a:srgbClr val="FFFFFF"/>
                </a:solidFill>
                <a:latin typeface="Arial" charset="0"/>
                <a:cs typeface="Arial" charset="0"/>
              </a:rPr>
              <a:t>&gt;</a:t>
            </a:r>
            <a:endParaRPr lang="fr-FR" sz="1600" baseline="3000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7912" name="Text Box 24"/>
          <p:cNvSpPr txBox="1">
            <a:spLocks noChangeArrowheads="1"/>
          </p:cNvSpPr>
          <p:nvPr/>
        </p:nvSpPr>
        <p:spPr bwMode="auto">
          <a:xfrm>
            <a:off x="4191000" y="3315008"/>
            <a:ext cx="34131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3200" baseline="30000" smtClean="0">
                <a:solidFill>
                  <a:srgbClr val="FFFFFF"/>
                </a:solidFill>
                <a:latin typeface="Arial" charset="0"/>
                <a:cs typeface="Arial" charset="0"/>
              </a:rPr>
              <a:t>&gt;</a:t>
            </a:r>
            <a:endParaRPr lang="fr-FR" sz="1600" baseline="3000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7913" name="Line 25"/>
          <p:cNvSpPr>
            <a:spLocks noChangeShapeType="1"/>
          </p:cNvSpPr>
          <p:nvPr/>
        </p:nvSpPr>
        <p:spPr bwMode="auto">
          <a:xfrm flipV="1">
            <a:off x="4267200" y="3315008"/>
            <a:ext cx="0" cy="38100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7914" name="Line 26"/>
          <p:cNvSpPr>
            <a:spLocks noChangeShapeType="1"/>
          </p:cNvSpPr>
          <p:nvPr/>
        </p:nvSpPr>
        <p:spPr bwMode="auto">
          <a:xfrm flipV="1">
            <a:off x="2133600" y="3315008"/>
            <a:ext cx="0" cy="3810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7915" name="Text Box 27"/>
          <p:cNvSpPr txBox="1">
            <a:spLocks noChangeArrowheads="1"/>
          </p:cNvSpPr>
          <p:nvPr/>
        </p:nvSpPr>
        <p:spPr bwMode="auto">
          <a:xfrm>
            <a:off x="2057400" y="3315008"/>
            <a:ext cx="34131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3200" baseline="30000" smtClean="0">
                <a:solidFill>
                  <a:srgbClr val="FFFFFF"/>
                </a:solidFill>
                <a:latin typeface="Arial" charset="0"/>
                <a:cs typeface="Arial" charset="0"/>
              </a:rPr>
              <a:t>&gt;</a:t>
            </a:r>
            <a:endParaRPr lang="fr-FR" sz="1600" baseline="3000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7916" name="Line 28"/>
          <p:cNvSpPr>
            <a:spLocks noChangeShapeType="1"/>
          </p:cNvSpPr>
          <p:nvPr/>
        </p:nvSpPr>
        <p:spPr bwMode="auto">
          <a:xfrm>
            <a:off x="2133600" y="5982008"/>
            <a:ext cx="0" cy="3810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7917" name="Line 29"/>
          <p:cNvSpPr>
            <a:spLocks noChangeShapeType="1"/>
          </p:cNvSpPr>
          <p:nvPr/>
        </p:nvSpPr>
        <p:spPr bwMode="auto">
          <a:xfrm>
            <a:off x="838200" y="5448608"/>
            <a:ext cx="0" cy="3810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7918" name="Line 30"/>
          <p:cNvSpPr>
            <a:spLocks noChangeShapeType="1"/>
          </p:cNvSpPr>
          <p:nvPr/>
        </p:nvSpPr>
        <p:spPr bwMode="auto">
          <a:xfrm>
            <a:off x="685800" y="4077008"/>
            <a:ext cx="0" cy="38100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7919" name="Line 31"/>
          <p:cNvSpPr>
            <a:spLocks noChangeShapeType="1"/>
          </p:cNvSpPr>
          <p:nvPr/>
        </p:nvSpPr>
        <p:spPr bwMode="auto">
          <a:xfrm>
            <a:off x="7848600" y="4000808"/>
            <a:ext cx="0" cy="38100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7920" name="Line 32"/>
          <p:cNvSpPr>
            <a:spLocks noChangeShapeType="1"/>
          </p:cNvSpPr>
          <p:nvPr/>
        </p:nvSpPr>
        <p:spPr bwMode="auto">
          <a:xfrm>
            <a:off x="7924800" y="5143808"/>
            <a:ext cx="0" cy="45720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7921" name="Text Box 33"/>
          <p:cNvSpPr txBox="1">
            <a:spLocks noChangeArrowheads="1"/>
          </p:cNvSpPr>
          <p:nvPr/>
        </p:nvSpPr>
        <p:spPr bwMode="auto">
          <a:xfrm>
            <a:off x="7772400" y="4000808"/>
            <a:ext cx="34131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3200" baseline="30000" smtClean="0">
                <a:solidFill>
                  <a:srgbClr val="FFFFFF"/>
                </a:solidFill>
                <a:latin typeface="Arial" charset="0"/>
                <a:cs typeface="Arial" charset="0"/>
              </a:rPr>
              <a:t>&gt;</a:t>
            </a:r>
          </a:p>
        </p:txBody>
      </p:sp>
      <p:sp>
        <p:nvSpPr>
          <p:cNvPr id="37922" name="Text Box 34"/>
          <p:cNvSpPr txBox="1">
            <a:spLocks noChangeArrowheads="1"/>
          </p:cNvSpPr>
          <p:nvPr/>
        </p:nvSpPr>
        <p:spPr bwMode="auto">
          <a:xfrm>
            <a:off x="7848600" y="5143808"/>
            <a:ext cx="5334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3200" baseline="30000" smtClean="0">
                <a:solidFill>
                  <a:srgbClr val="FFFFFF"/>
                </a:solidFill>
                <a:latin typeface="Arial" charset="0"/>
                <a:cs typeface="Arial" charset="0"/>
              </a:rPr>
              <a:t>&gt;</a:t>
            </a:r>
          </a:p>
        </p:txBody>
      </p:sp>
      <p:sp>
        <p:nvSpPr>
          <p:cNvPr id="37925" name="Text Box 37"/>
          <p:cNvSpPr txBox="1">
            <a:spLocks noChangeArrowheads="1"/>
          </p:cNvSpPr>
          <p:nvPr/>
        </p:nvSpPr>
        <p:spPr bwMode="auto">
          <a:xfrm>
            <a:off x="2043113" y="5905808"/>
            <a:ext cx="33813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3200" baseline="30000" smtClean="0">
                <a:solidFill>
                  <a:srgbClr val="FFFFFF"/>
                </a:solidFill>
                <a:latin typeface="Arial" charset="0"/>
                <a:cs typeface="Arial" charset="0"/>
              </a:rPr>
              <a:t>&gt;</a:t>
            </a:r>
          </a:p>
        </p:txBody>
      </p:sp>
      <p:sp>
        <p:nvSpPr>
          <p:cNvPr id="37926" name="Text Box 38"/>
          <p:cNvSpPr txBox="1">
            <a:spLocks noChangeArrowheads="1"/>
          </p:cNvSpPr>
          <p:nvPr/>
        </p:nvSpPr>
        <p:spPr bwMode="auto">
          <a:xfrm>
            <a:off x="762000" y="5448608"/>
            <a:ext cx="3810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3200" baseline="30000" smtClean="0">
                <a:solidFill>
                  <a:srgbClr val="FFFFFF"/>
                </a:solidFill>
                <a:latin typeface="Arial" charset="0"/>
                <a:cs typeface="Arial" charset="0"/>
              </a:rPr>
              <a:t>&gt;</a:t>
            </a:r>
          </a:p>
        </p:txBody>
      </p:sp>
      <p:sp>
        <p:nvSpPr>
          <p:cNvPr id="37927" name="Text Box 39"/>
          <p:cNvSpPr txBox="1">
            <a:spLocks noChangeArrowheads="1"/>
          </p:cNvSpPr>
          <p:nvPr/>
        </p:nvSpPr>
        <p:spPr bwMode="auto">
          <a:xfrm>
            <a:off x="609600" y="4077008"/>
            <a:ext cx="5334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3200" baseline="30000" smtClean="0">
                <a:solidFill>
                  <a:srgbClr val="FFFFFF"/>
                </a:solidFill>
                <a:latin typeface="Arial" charset="0"/>
                <a:cs typeface="Arial" charset="0"/>
              </a:rPr>
              <a:t>&gt;</a:t>
            </a:r>
          </a:p>
        </p:txBody>
      </p:sp>
      <p:sp>
        <p:nvSpPr>
          <p:cNvPr id="37936" name="Arc 48"/>
          <p:cNvSpPr>
            <a:spLocks/>
          </p:cNvSpPr>
          <p:nvPr/>
        </p:nvSpPr>
        <p:spPr bwMode="auto">
          <a:xfrm rot="10785655">
            <a:off x="6248400" y="3696008"/>
            <a:ext cx="1828800" cy="2667000"/>
          </a:xfrm>
          <a:custGeom>
            <a:avLst/>
            <a:gdLst>
              <a:gd name="T0" fmla="*/ 2147483647 w 21600"/>
              <a:gd name="T1" fmla="*/ 2147483647 h 43096"/>
              <a:gd name="T2" fmla="*/ 2147483647 w 21600"/>
              <a:gd name="T3" fmla="*/ 0 h 43096"/>
              <a:gd name="T4" fmla="*/ 2147483647 w 21600"/>
              <a:gd name="T5" fmla="*/ 2147483647 h 4309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096" fill="none" extrusionOk="0">
                <a:moveTo>
                  <a:pt x="20003" y="43095"/>
                </a:moveTo>
                <a:cubicBezTo>
                  <a:pt x="8724" y="42259"/>
                  <a:pt x="0" y="32864"/>
                  <a:pt x="0" y="21555"/>
                </a:cubicBezTo>
                <a:cubicBezTo>
                  <a:pt x="-1" y="10167"/>
                  <a:pt x="8839" y="736"/>
                  <a:pt x="20203" y="0"/>
                </a:cubicBezTo>
              </a:path>
              <a:path w="21600" h="43096" stroke="0" extrusionOk="0">
                <a:moveTo>
                  <a:pt x="20003" y="43095"/>
                </a:moveTo>
                <a:cubicBezTo>
                  <a:pt x="8724" y="42259"/>
                  <a:pt x="0" y="32864"/>
                  <a:pt x="0" y="21555"/>
                </a:cubicBezTo>
                <a:cubicBezTo>
                  <a:pt x="-1" y="10167"/>
                  <a:pt x="8839" y="736"/>
                  <a:pt x="20203" y="0"/>
                </a:cubicBezTo>
                <a:lnTo>
                  <a:pt x="21600" y="21555"/>
                </a:lnTo>
                <a:lnTo>
                  <a:pt x="20003" y="43095"/>
                </a:lnTo>
                <a:close/>
              </a:path>
            </a:pathLst>
          </a:custGeom>
          <a:noFill/>
          <a:ln w="38100" cap="rnd">
            <a:solidFill>
              <a:schemeClr val="folHlink"/>
            </a:solidFill>
            <a:round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49" name="Line 28"/>
          <p:cNvSpPr>
            <a:spLocks noChangeShapeType="1"/>
          </p:cNvSpPr>
          <p:nvPr/>
        </p:nvSpPr>
        <p:spPr bwMode="auto">
          <a:xfrm>
            <a:off x="4252342" y="6000264"/>
            <a:ext cx="0" cy="3810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50" name="Text Box 37"/>
          <p:cNvSpPr txBox="1">
            <a:spLocks noChangeArrowheads="1"/>
          </p:cNvSpPr>
          <p:nvPr/>
        </p:nvSpPr>
        <p:spPr bwMode="auto">
          <a:xfrm>
            <a:off x="4161855" y="5924064"/>
            <a:ext cx="33813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3200" baseline="30000" smtClean="0">
                <a:solidFill>
                  <a:srgbClr val="FFFFFF"/>
                </a:solidFill>
                <a:latin typeface="Arial" charset="0"/>
                <a:cs typeface="Arial" charset="0"/>
              </a:rPr>
              <a:t>&gt;</a:t>
            </a:r>
          </a:p>
        </p:txBody>
      </p:sp>
      <p:sp>
        <p:nvSpPr>
          <p:cNvPr id="51" name="Line 28"/>
          <p:cNvSpPr>
            <a:spLocks noChangeShapeType="1"/>
          </p:cNvSpPr>
          <p:nvPr/>
        </p:nvSpPr>
        <p:spPr bwMode="auto">
          <a:xfrm>
            <a:off x="6484590" y="6000264"/>
            <a:ext cx="0" cy="3810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52" name="Text Box 37"/>
          <p:cNvSpPr txBox="1">
            <a:spLocks noChangeArrowheads="1"/>
          </p:cNvSpPr>
          <p:nvPr/>
        </p:nvSpPr>
        <p:spPr bwMode="auto">
          <a:xfrm>
            <a:off x="6394103" y="5924064"/>
            <a:ext cx="33813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3200" baseline="30000" smtClean="0">
                <a:solidFill>
                  <a:srgbClr val="FFFFFF"/>
                </a:solidFill>
                <a:latin typeface="Arial" charset="0"/>
                <a:cs typeface="Arial" charset="0"/>
              </a:rPr>
              <a:t>&gt;</a:t>
            </a:r>
          </a:p>
        </p:txBody>
      </p:sp>
      <p:sp>
        <p:nvSpPr>
          <p:cNvPr id="6" name="Forme libre 5"/>
          <p:cNvSpPr/>
          <p:nvPr/>
        </p:nvSpPr>
        <p:spPr>
          <a:xfrm>
            <a:off x="379804" y="3587476"/>
            <a:ext cx="1730350" cy="2898196"/>
          </a:xfrm>
          <a:custGeom>
            <a:avLst/>
            <a:gdLst>
              <a:gd name="connsiteX0" fmla="*/ 1730350 w 1730350"/>
              <a:gd name="connsiteY0" fmla="*/ 251 h 2898196"/>
              <a:gd name="connsiteX1" fmla="*/ 1055101 w 1730350"/>
              <a:gd name="connsiteY1" fmla="*/ 98725 h 2898196"/>
              <a:gd name="connsiteX2" fmla="*/ 337648 w 1730350"/>
              <a:gd name="connsiteY2" fmla="*/ 605162 h 2898196"/>
              <a:gd name="connsiteX3" fmla="*/ 24 w 1730350"/>
              <a:gd name="connsiteY3" fmla="*/ 1463291 h 2898196"/>
              <a:gd name="connsiteX4" fmla="*/ 351716 w 1730350"/>
              <a:gd name="connsiteY4" fmla="*/ 2391759 h 2898196"/>
              <a:gd name="connsiteX5" fmla="*/ 1266116 w 1730350"/>
              <a:gd name="connsiteY5" fmla="*/ 2898196 h 2898196"/>
              <a:gd name="connsiteX6" fmla="*/ 1266116 w 1730350"/>
              <a:gd name="connsiteY6" fmla="*/ 2898196 h 2898196"/>
              <a:gd name="connsiteX7" fmla="*/ 1266116 w 1730350"/>
              <a:gd name="connsiteY7" fmla="*/ 2898196 h 2898196"/>
              <a:gd name="connsiteX8" fmla="*/ 1266116 w 1730350"/>
              <a:gd name="connsiteY8" fmla="*/ 2898196 h 2898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30350" h="2898196">
                <a:moveTo>
                  <a:pt x="1730350" y="251"/>
                </a:moveTo>
                <a:cubicBezTo>
                  <a:pt x="1508784" y="-921"/>
                  <a:pt x="1287218" y="-2093"/>
                  <a:pt x="1055101" y="98725"/>
                </a:cubicBezTo>
                <a:cubicBezTo>
                  <a:pt x="822984" y="199543"/>
                  <a:pt x="513494" y="377734"/>
                  <a:pt x="337648" y="605162"/>
                </a:cubicBezTo>
                <a:cubicBezTo>
                  <a:pt x="161802" y="832590"/>
                  <a:pt x="-2321" y="1165525"/>
                  <a:pt x="24" y="1463291"/>
                </a:cubicBezTo>
                <a:cubicBezTo>
                  <a:pt x="2369" y="1761057"/>
                  <a:pt x="140701" y="2152608"/>
                  <a:pt x="351716" y="2391759"/>
                </a:cubicBezTo>
                <a:cubicBezTo>
                  <a:pt x="562731" y="2630910"/>
                  <a:pt x="1266116" y="2898196"/>
                  <a:pt x="1266116" y="2898196"/>
                </a:cubicBezTo>
                <a:lnTo>
                  <a:pt x="1266116" y="2898196"/>
                </a:lnTo>
                <a:lnTo>
                  <a:pt x="1266116" y="2898196"/>
                </a:lnTo>
                <a:lnTo>
                  <a:pt x="1266116" y="2898196"/>
                </a:lnTo>
              </a:path>
            </a:pathLst>
          </a:cu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orme libre 8"/>
          <p:cNvSpPr/>
          <p:nvPr/>
        </p:nvSpPr>
        <p:spPr>
          <a:xfrm>
            <a:off x="1598384" y="5543137"/>
            <a:ext cx="6546810" cy="1095081"/>
          </a:xfrm>
          <a:custGeom>
            <a:avLst/>
            <a:gdLst>
              <a:gd name="connsiteX0" fmla="*/ 5333 w 6546810"/>
              <a:gd name="connsiteY0" fmla="*/ 956603 h 1095081"/>
              <a:gd name="connsiteX1" fmla="*/ 694650 w 6546810"/>
              <a:gd name="connsiteY1" fmla="*/ 1026941 h 1095081"/>
              <a:gd name="connsiteX2" fmla="*/ 5055634 w 6546810"/>
              <a:gd name="connsiteY2" fmla="*/ 1012873 h 1095081"/>
              <a:gd name="connsiteX3" fmla="*/ 6546810 w 6546810"/>
              <a:gd name="connsiteY3" fmla="*/ 0 h 1095081"/>
              <a:gd name="connsiteX4" fmla="*/ 6546810 w 6546810"/>
              <a:gd name="connsiteY4" fmla="*/ 0 h 1095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46810" h="1095081">
                <a:moveTo>
                  <a:pt x="5333" y="956603"/>
                </a:moveTo>
                <a:cubicBezTo>
                  <a:pt x="-70867" y="987083"/>
                  <a:pt x="694650" y="1026941"/>
                  <a:pt x="694650" y="1026941"/>
                </a:cubicBezTo>
                <a:cubicBezTo>
                  <a:pt x="1536367" y="1036319"/>
                  <a:pt x="4080274" y="1184030"/>
                  <a:pt x="5055634" y="1012873"/>
                </a:cubicBezTo>
                <a:cubicBezTo>
                  <a:pt x="6030994" y="841716"/>
                  <a:pt x="6546810" y="0"/>
                  <a:pt x="6546810" y="0"/>
                </a:cubicBezTo>
                <a:lnTo>
                  <a:pt x="6546810" y="0"/>
                </a:lnTo>
              </a:path>
            </a:pathLst>
          </a:cu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orme libre 9"/>
          <p:cNvSpPr/>
          <p:nvPr/>
        </p:nvSpPr>
        <p:spPr>
          <a:xfrm>
            <a:off x="6513342" y="3573658"/>
            <a:ext cx="1815100" cy="1997614"/>
          </a:xfrm>
          <a:custGeom>
            <a:avLst/>
            <a:gdLst>
              <a:gd name="connsiteX0" fmla="*/ 1631852 w 1815100"/>
              <a:gd name="connsiteY0" fmla="*/ 1997614 h 1997614"/>
              <a:gd name="connsiteX1" fmla="*/ 1814732 w 1815100"/>
              <a:gd name="connsiteY1" fmla="*/ 1434906 h 1997614"/>
              <a:gd name="connsiteX2" fmla="*/ 1589649 w 1815100"/>
              <a:gd name="connsiteY2" fmla="*/ 773725 h 1997614"/>
              <a:gd name="connsiteX3" fmla="*/ 731520 w 1815100"/>
              <a:gd name="connsiteY3" fmla="*/ 126611 h 1997614"/>
              <a:gd name="connsiteX4" fmla="*/ 0 w 1815100"/>
              <a:gd name="connsiteY4" fmla="*/ 2 h 1997614"/>
              <a:gd name="connsiteX5" fmla="*/ 0 w 1815100"/>
              <a:gd name="connsiteY5" fmla="*/ 2 h 1997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15100" h="1997614">
                <a:moveTo>
                  <a:pt x="1631852" y="1997614"/>
                </a:moveTo>
                <a:cubicBezTo>
                  <a:pt x="1726809" y="1818250"/>
                  <a:pt x="1821766" y="1638887"/>
                  <a:pt x="1814732" y="1434906"/>
                </a:cubicBezTo>
                <a:cubicBezTo>
                  <a:pt x="1807698" y="1230925"/>
                  <a:pt x="1770184" y="991774"/>
                  <a:pt x="1589649" y="773725"/>
                </a:cubicBezTo>
                <a:cubicBezTo>
                  <a:pt x="1409114" y="555676"/>
                  <a:pt x="996461" y="255565"/>
                  <a:pt x="731520" y="126611"/>
                </a:cubicBezTo>
                <a:cubicBezTo>
                  <a:pt x="466578" y="-2343"/>
                  <a:pt x="0" y="2"/>
                  <a:pt x="0" y="2"/>
                </a:cubicBezTo>
                <a:lnTo>
                  <a:pt x="0" y="2"/>
                </a:lnTo>
              </a:path>
            </a:pathLst>
          </a:cu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orme libre 10"/>
          <p:cNvSpPr/>
          <p:nvPr/>
        </p:nvSpPr>
        <p:spPr>
          <a:xfrm>
            <a:off x="2278966" y="3503321"/>
            <a:ext cx="4121834" cy="84406"/>
          </a:xfrm>
          <a:custGeom>
            <a:avLst/>
            <a:gdLst>
              <a:gd name="connsiteX0" fmla="*/ 4121834 w 4121834"/>
              <a:gd name="connsiteY0" fmla="*/ 56271 h 84406"/>
              <a:gd name="connsiteX1" fmla="*/ 1364566 w 4121834"/>
              <a:gd name="connsiteY1" fmla="*/ 0 h 84406"/>
              <a:gd name="connsiteX2" fmla="*/ 0 w 4121834"/>
              <a:gd name="connsiteY2" fmla="*/ 84406 h 84406"/>
              <a:gd name="connsiteX3" fmla="*/ 0 w 4121834"/>
              <a:gd name="connsiteY3" fmla="*/ 84406 h 84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1834" h="84406">
                <a:moveTo>
                  <a:pt x="4121834" y="56271"/>
                </a:moveTo>
                <a:lnTo>
                  <a:pt x="1364566" y="0"/>
                </a:lnTo>
                <a:cubicBezTo>
                  <a:pt x="677594" y="4689"/>
                  <a:pt x="0" y="84406"/>
                  <a:pt x="0" y="84406"/>
                </a:cubicBezTo>
                <a:lnTo>
                  <a:pt x="0" y="84406"/>
                </a:lnTo>
              </a:path>
            </a:pathLst>
          </a:cu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5" name="Picture 4"/>
          <p:cNvPicPr>
            <a:picLocks noChangeAspect="1" noChangeArrowheads="1"/>
          </p:cNvPicPr>
          <p:nvPr/>
        </p:nvPicPr>
        <p:blipFill rotWithShape="1">
          <a:blip r:embed="rId2"/>
          <a:srcRect l="63233" t="45068" r="20575" b="31260"/>
          <a:stretch/>
        </p:blipFill>
        <p:spPr bwMode="auto">
          <a:xfrm>
            <a:off x="3289948" y="4339605"/>
            <a:ext cx="1242365" cy="102195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2" name="ZoneTexte 11"/>
          <p:cNvSpPr txBox="1"/>
          <p:nvPr/>
        </p:nvSpPr>
        <p:spPr>
          <a:xfrm>
            <a:off x="120845" y="764704"/>
            <a:ext cx="8613833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latin typeface="Calibri" pitchFamily="34" charset="0"/>
                <a:cs typeface="Calibri" pitchFamily="34" charset="0"/>
              </a:rPr>
              <a:t>Fixer un pourcentage de VAM (90, 95, 100, 105, ou 110 % de VAM), </a:t>
            </a:r>
          </a:p>
          <a:p>
            <a:r>
              <a:rPr lang="fr-FR" sz="2400" dirty="0" smtClean="0">
                <a:latin typeface="Calibri" pitchFamily="34" charset="0"/>
                <a:cs typeface="Calibri" pitchFamily="34" charset="0"/>
              </a:rPr>
              <a:t>régler le « Beeper » et chronométrer le temps limite maintenu </a:t>
            </a:r>
          </a:p>
          <a:p>
            <a:r>
              <a:rPr lang="fr-FR" sz="2400" dirty="0" smtClean="0">
                <a:latin typeface="Calibri" pitchFamily="34" charset="0"/>
                <a:cs typeface="Calibri" pitchFamily="34" charset="0"/>
              </a:rPr>
              <a:t>à la vitesse imposée.</a:t>
            </a:r>
          </a:p>
          <a:p>
            <a:r>
              <a:rPr lang="fr-FR" sz="2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Pour les pourcentages inférieurs à la VAM l’</a:t>
            </a:r>
            <a:r>
              <a:rPr lang="fr-FR" sz="2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</a:t>
            </a:r>
            <a:r>
              <a:rPr lang="fr-FR" sz="2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nregistrement de la FC </a:t>
            </a:r>
          </a:p>
          <a:p>
            <a:r>
              <a:rPr lang="fr-FR" sz="2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pendant le test et 3 minutes après l’arrêt peut être une excellente</a:t>
            </a:r>
          </a:p>
          <a:p>
            <a:r>
              <a:rPr lang="fr-FR" sz="24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</a:t>
            </a:r>
            <a:r>
              <a:rPr lang="fr-FR" sz="24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açon d’établir un suivi physiologique au cours d’une saison  </a:t>
            </a:r>
            <a:endParaRPr lang="fr-FR" sz="2400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445309" y="98879"/>
            <a:ext cx="6109365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DETERMINATION DU TEMPS LIMITE</a:t>
            </a:r>
            <a:endParaRPr lang="fr-F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2546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4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4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80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0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4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2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2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Line 2"/>
          <p:cNvSpPr>
            <a:spLocks noChangeShapeType="1"/>
          </p:cNvSpPr>
          <p:nvPr/>
        </p:nvSpPr>
        <p:spPr bwMode="auto">
          <a:xfrm>
            <a:off x="1676400" y="304800"/>
            <a:ext cx="0" cy="48006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000" b="1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2467" name="Line 3"/>
          <p:cNvSpPr>
            <a:spLocks noChangeShapeType="1"/>
          </p:cNvSpPr>
          <p:nvPr/>
        </p:nvSpPr>
        <p:spPr bwMode="auto">
          <a:xfrm>
            <a:off x="1676400" y="5105400"/>
            <a:ext cx="7162800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000" b="1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2468" name="Text Box 4"/>
          <p:cNvSpPr txBox="1">
            <a:spLocks noChangeArrowheads="1"/>
          </p:cNvSpPr>
          <p:nvPr/>
        </p:nvSpPr>
        <p:spPr bwMode="auto">
          <a:xfrm>
            <a:off x="1600200" y="5029200"/>
            <a:ext cx="66738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00"/>
                </a:solidFill>
                <a:latin typeface="Arial" charset="0"/>
              </a:rPr>
              <a:t>     I       I       I       I       I      I       I       I       I       I       I      I        I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00"/>
                </a:solidFill>
                <a:latin typeface="Arial" charset="0"/>
              </a:rPr>
              <a:t>  - 2              0              2             4              6              8             10</a:t>
            </a:r>
            <a:endParaRPr lang="en-US" sz="2400" smtClean="0">
              <a:solidFill>
                <a:srgbClr val="FFFF00"/>
              </a:solidFill>
            </a:endParaRPr>
          </a:p>
        </p:txBody>
      </p:sp>
      <p:sp>
        <p:nvSpPr>
          <p:cNvPr id="62469" name="Rectangle 5"/>
          <p:cNvSpPr>
            <a:spLocks noChangeArrowheads="1"/>
          </p:cNvSpPr>
          <p:nvPr/>
        </p:nvSpPr>
        <p:spPr bwMode="auto">
          <a:xfrm>
            <a:off x="3048000" y="457200"/>
            <a:ext cx="2971800" cy="4648200"/>
          </a:xfrm>
          <a:prstGeom prst="rect">
            <a:avLst/>
          </a:prstGeom>
          <a:gradFill rotWithShape="0">
            <a:gsLst>
              <a:gs pos="0">
                <a:schemeClr val="accent2"/>
              </a:gs>
              <a:gs pos="100000">
                <a:schemeClr val="accent2">
                  <a:gamma/>
                  <a:tint val="63529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</a:endParaRPr>
          </a:p>
        </p:txBody>
      </p:sp>
      <p:sp>
        <p:nvSpPr>
          <p:cNvPr id="62470" name="Freeform 6"/>
          <p:cNvSpPr>
            <a:spLocks/>
          </p:cNvSpPr>
          <p:nvPr/>
        </p:nvSpPr>
        <p:spPr bwMode="auto">
          <a:xfrm>
            <a:off x="2514600" y="558800"/>
            <a:ext cx="6400800" cy="3949700"/>
          </a:xfrm>
          <a:custGeom>
            <a:avLst/>
            <a:gdLst>
              <a:gd name="T0" fmla="*/ 0 w 4032"/>
              <a:gd name="T1" fmla="*/ 2480 h 2488"/>
              <a:gd name="T2" fmla="*/ 192 w 4032"/>
              <a:gd name="T3" fmla="*/ 2480 h 2488"/>
              <a:gd name="T4" fmla="*/ 288 w 4032"/>
              <a:gd name="T5" fmla="*/ 2432 h 2488"/>
              <a:gd name="T6" fmla="*/ 288 w 4032"/>
              <a:gd name="T7" fmla="*/ 2384 h 2488"/>
              <a:gd name="T8" fmla="*/ 336 w 4032"/>
              <a:gd name="T9" fmla="*/ 1952 h 2488"/>
              <a:gd name="T10" fmla="*/ 336 w 4032"/>
              <a:gd name="T11" fmla="*/ 1472 h 2488"/>
              <a:gd name="T12" fmla="*/ 384 w 4032"/>
              <a:gd name="T13" fmla="*/ 656 h 2488"/>
              <a:gd name="T14" fmla="*/ 528 w 4032"/>
              <a:gd name="T15" fmla="*/ 416 h 2488"/>
              <a:gd name="T16" fmla="*/ 1104 w 4032"/>
              <a:gd name="T17" fmla="*/ 320 h 2488"/>
              <a:gd name="T18" fmla="*/ 2208 w 4032"/>
              <a:gd name="T19" fmla="*/ 176 h 2488"/>
              <a:gd name="T20" fmla="*/ 2544 w 4032"/>
              <a:gd name="T21" fmla="*/ 1376 h 2488"/>
              <a:gd name="T22" fmla="*/ 2592 w 4032"/>
              <a:gd name="T23" fmla="*/ 1568 h 2488"/>
              <a:gd name="T24" fmla="*/ 2688 w 4032"/>
              <a:gd name="T25" fmla="*/ 1808 h 2488"/>
              <a:gd name="T26" fmla="*/ 2832 w 4032"/>
              <a:gd name="T27" fmla="*/ 2000 h 2488"/>
              <a:gd name="T28" fmla="*/ 3120 w 4032"/>
              <a:gd name="T29" fmla="*/ 2240 h 2488"/>
              <a:gd name="T30" fmla="*/ 4032 w 4032"/>
              <a:gd name="T31" fmla="*/ 2288 h 248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032" h="2488">
                <a:moveTo>
                  <a:pt x="0" y="2480"/>
                </a:moveTo>
                <a:cubicBezTo>
                  <a:pt x="72" y="2484"/>
                  <a:pt x="144" y="2488"/>
                  <a:pt x="192" y="2480"/>
                </a:cubicBezTo>
                <a:cubicBezTo>
                  <a:pt x="240" y="2472"/>
                  <a:pt x="272" y="2448"/>
                  <a:pt x="288" y="2432"/>
                </a:cubicBezTo>
                <a:cubicBezTo>
                  <a:pt x="304" y="2416"/>
                  <a:pt x="280" y="2464"/>
                  <a:pt x="288" y="2384"/>
                </a:cubicBezTo>
                <a:cubicBezTo>
                  <a:pt x="296" y="2304"/>
                  <a:pt x="328" y="2104"/>
                  <a:pt x="336" y="1952"/>
                </a:cubicBezTo>
                <a:cubicBezTo>
                  <a:pt x="344" y="1800"/>
                  <a:pt x="328" y="1688"/>
                  <a:pt x="336" y="1472"/>
                </a:cubicBezTo>
                <a:cubicBezTo>
                  <a:pt x="344" y="1256"/>
                  <a:pt x="352" y="832"/>
                  <a:pt x="384" y="656"/>
                </a:cubicBezTo>
                <a:cubicBezTo>
                  <a:pt x="416" y="480"/>
                  <a:pt x="408" y="472"/>
                  <a:pt x="528" y="416"/>
                </a:cubicBezTo>
                <a:cubicBezTo>
                  <a:pt x="648" y="360"/>
                  <a:pt x="824" y="360"/>
                  <a:pt x="1104" y="320"/>
                </a:cubicBezTo>
                <a:cubicBezTo>
                  <a:pt x="1384" y="280"/>
                  <a:pt x="1968" y="0"/>
                  <a:pt x="2208" y="176"/>
                </a:cubicBezTo>
                <a:cubicBezTo>
                  <a:pt x="2448" y="352"/>
                  <a:pt x="2480" y="1144"/>
                  <a:pt x="2544" y="1376"/>
                </a:cubicBezTo>
                <a:cubicBezTo>
                  <a:pt x="2608" y="1608"/>
                  <a:pt x="2568" y="1496"/>
                  <a:pt x="2592" y="1568"/>
                </a:cubicBezTo>
                <a:cubicBezTo>
                  <a:pt x="2616" y="1640"/>
                  <a:pt x="2648" y="1736"/>
                  <a:pt x="2688" y="1808"/>
                </a:cubicBezTo>
                <a:cubicBezTo>
                  <a:pt x="2728" y="1880"/>
                  <a:pt x="2760" y="1928"/>
                  <a:pt x="2832" y="2000"/>
                </a:cubicBezTo>
                <a:cubicBezTo>
                  <a:pt x="2904" y="2072"/>
                  <a:pt x="2920" y="2192"/>
                  <a:pt x="3120" y="2240"/>
                </a:cubicBezTo>
                <a:cubicBezTo>
                  <a:pt x="3320" y="2288"/>
                  <a:pt x="3880" y="2280"/>
                  <a:pt x="4032" y="2288"/>
                </a:cubicBezTo>
              </a:path>
            </a:pathLst>
          </a:custGeom>
          <a:noFill/>
          <a:ln w="38100" cmpd="sng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000" b="1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2471" name="Freeform 7"/>
          <p:cNvSpPr>
            <a:spLocks/>
          </p:cNvSpPr>
          <p:nvPr/>
        </p:nvSpPr>
        <p:spPr bwMode="auto">
          <a:xfrm>
            <a:off x="2514600" y="1143000"/>
            <a:ext cx="6629400" cy="3289300"/>
          </a:xfrm>
          <a:custGeom>
            <a:avLst/>
            <a:gdLst>
              <a:gd name="T0" fmla="*/ 0 w 4176"/>
              <a:gd name="T1" fmla="*/ 2064 h 2072"/>
              <a:gd name="T2" fmla="*/ 240 w 4176"/>
              <a:gd name="T3" fmla="*/ 2064 h 2072"/>
              <a:gd name="T4" fmla="*/ 336 w 4176"/>
              <a:gd name="T5" fmla="*/ 2016 h 2072"/>
              <a:gd name="T6" fmla="*/ 336 w 4176"/>
              <a:gd name="T7" fmla="*/ 1776 h 2072"/>
              <a:gd name="T8" fmla="*/ 336 w 4176"/>
              <a:gd name="T9" fmla="*/ 672 h 2072"/>
              <a:gd name="T10" fmla="*/ 576 w 4176"/>
              <a:gd name="T11" fmla="*/ 336 h 2072"/>
              <a:gd name="T12" fmla="*/ 1680 w 4176"/>
              <a:gd name="T13" fmla="*/ 96 h 2072"/>
              <a:gd name="T14" fmla="*/ 2016 w 4176"/>
              <a:gd name="T15" fmla="*/ 48 h 2072"/>
              <a:gd name="T16" fmla="*/ 2256 w 4176"/>
              <a:gd name="T17" fmla="*/ 96 h 2072"/>
              <a:gd name="T18" fmla="*/ 2352 w 4176"/>
              <a:gd name="T19" fmla="*/ 624 h 2072"/>
              <a:gd name="T20" fmla="*/ 2496 w 4176"/>
              <a:gd name="T21" fmla="*/ 1104 h 2072"/>
              <a:gd name="T22" fmla="*/ 2640 w 4176"/>
              <a:gd name="T23" fmla="*/ 1488 h 2072"/>
              <a:gd name="T24" fmla="*/ 2928 w 4176"/>
              <a:gd name="T25" fmla="*/ 1776 h 2072"/>
              <a:gd name="T26" fmla="*/ 3696 w 4176"/>
              <a:gd name="T27" fmla="*/ 1824 h 2072"/>
              <a:gd name="T28" fmla="*/ 4128 w 4176"/>
              <a:gd name="T29" fmla="*/ 1824 h 2072"/>
              <a:gd name="T30" fmla="*/ 3984 w 4176"/>
              <a:gd name="T31" fmla="*/ 1824 h 20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176" h="2072">
                <a:moveTo>
                  <a:pt x="0" y="2064"/>
                </a:moveTo>
                <a:cubicBezTo>
                  <a:pt x="92" y="2068"/>
                  <a:pt x="184" y="2072"/>
                  <a:pt x="240" y="2064"/>
                </a:cubicBezTo>
                <a:cubicBezTo>
                  <a:pt x="296" y="2056"/>
                  <a:pt x="320" y="2064"/>
                  <a:pt x="336" y="2016"/>
                </a:cubicBezTo>
                <a:cubicBezTo>
                  <a:pt x="352" y="1968"/>
                  <a:pt x="336" y="2000"/>
                  <a:pt x="336" y="1776"/>
                </a:cubicBezTo>
                <a:cubicBezTo>
                  <a:pt x="336" y="1552"/>
                  <a:pt x="296" y="912"/>
                  <a:pt x="336" y="672"/>
                </a:cubicBezTo>
                <a:cubicBezTo>
                  <a:pt x="376" y="432"/>
                  <a:pt x="352" y="432"/>
                  <a:pt x="576" y="336"/>
                </a:cubicBezTo>
                <a:cubicBezTo>
                  <a:pt x="800" y="240"/>
                  <a:pt x="1440" y="144"/>
                  <a:pt x="1680" y="96"/>
                </a:cubicBezTo>
                <a:cubicBezTo>
                  <a:pt x="1920" y="48"/>
                  <a:pt x="1920" y="48"/>
                  <a:pt x="2016" y="48"/>
                </a:cubicBezTo>
                <a:cubicBezTo>
                  <a:pt x="2112" y="48"/>
                  <a:pt x="2200" y="0"/>
                  <a:pt x="2256" y="96"/>
                </a:cubicBezTo>
                <a:cubicBezTo>
                  <a:pt x="2312" y="192"/>
                  <a:pt x="2312" y="456"/>
                  <a:pt x="2352" y="624"/>
                </a:cubicBezTo>
                <a:cubicBezTo>
                  <a:pt x="2392" y="792"/>
                  <a:pt x="2448" y="960"/>
                  <a:pt x="2496" y="1104"/>
                </a:cubicBezTo>
                <a:cubicBezTo>
                  <a:pt x="2544" y="1248"/>
                  <a:pt x="2568" y="1376"/>
                  <a:pt x="2640" y="1488"/>
                </a:cubicBezTo>
                <a:cubicBezTo>
                  <a:pt x="2712" y="1600"/>
                  <a:pt x="2752" y="1720"/>
                  <a:pt x="2928" y="1776"/>
                </a:cubicBezTo>
                <a:cubicBezTo>
                  <a:pt x="3104" y="1832"/>
                  <a:pt x="3496" y="1816"/>
                  <a:pt x="3696" y="1824"/>
                </a:cubicBezTo>
                <a:cubicBezTo>
                  <a:pt x="3896" y="1832"/>
                  <a:pt x="4080" y="1824"/>
                  <a:pt x="4128" y="1824"/>
                </a:cubicBezTo>
                <a:cubicBezTo>
                  <a:pt x="4176" y="1824"/>
                  <a:pt x="4080" y="1824"/>
                  <a:pt x="3984" y="1824"/>
                </a:cubicBezTo>
              </a:path>
            </a:pathLst>
          </a:custGeom>
          <a:noFill/>
          <a:ln w="57150" cap="flat" cmpd="sng">
            <a:solidFill>
              <a:srgbClr val="66FF33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000" b="1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2472" name="Line 8"/>
          <p:cNvSpPr>
            <a:spLocks noChangeShapeType="1"/>
          </p:cNvSpPr>
          <p:nvPr/>
        </p:nvSpPr>
        <p:spPr bwMode="auto">
          <a:xfrm>
            <a:off x="3048000" y="4876800"/>
            <a:ext cx="2971800" cy="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000" b="1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2473" name="Text Box 9"/>
          <p:cNvSpPr txBox="1">
            <a:spLocks noChangeArrowheads="1"/>
          </p:cNvSpPr>
          <p:nvPr/>
        </p:nvSpPr>
        <p:spPr bwMode="auto">
          <a:xfrm>
            <a:off x="3810000" y="4495800"/>
            <a:ext cx="1060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00"/>
                </a:solidFill>
                <a:latin typeface="Arial" charset="0"/>
              </a:rPr>
              <a:t>Exercice</a:t>
            </a:r>
          </a:p>
        </p:txBody>
      </p:sp>
      <p:sp>
        <p:nvSpPr>
          <p:cNvPr id="62474" name="Text Box 10"/>
          <p:cNvSpPr txBox="1">
            <a:spLocks noChangeArrowheads="1"/>
          </p:cNvSpPr>
          <p:nvPr/>
        </p:nvSpPr>
        <p:spPr bwMode="auto">
          <a:xfrm>
            <a:off x="6232525" y="493713"/>
            <a:ext cx="1504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00"/>
                </a:solidFill>
                <a:latin typeface="Arial" charset="0"/>
              </a:rPr>
              <a:t>Non entraîné</a:t>
            </a:r>
          </a:p>
        </p:txBody>
      </p:sp>
      <p:sp>
        <p:nvSpPr>
          <p:cNvPr id="62475" name="Line 11"/>
          <p:cNvSpPr>
            <a:spLocks noChangeShapeType="1"/>
          </p:cNvSpPr>
          <p:nvPr/>
        </p:nvSpPr>
        <p:spPr bwMode="auto">
          <a:xfrm flipH="1">
            <a:off x="5867400" y="685800"/>
            <a:ext cx="381000" cy="76200"/>
          </a:xfrm>
          <a:prstGeom prst="line">
            <a:avLst/>
          </a:prstGeom>
          <a:noFill/>
          <a:ln w="28575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000" b="1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2476" name="Text Box 12"/>
          <p:cNvSpPr txBox="1">
            <a:spLocks noChangeArrowheads="1"/>
          </p:cNvSpPr>
          <p:nvPr/>
        </p:nvSpPr>
        <p:spPr bwMode="auto">
          <a:xfrm>
            <a:off x="6477000" y="1447800"/>
            <a:ext cx="1377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00"/>
                </a:solidFill>
                <a:latin typeface="Arial" charset="0"/>
              </a:rPr>
              <a:t>Surentraîné</a:t>
            </a:r>
          </a:p>
        </p:txBody>
      </p:sp>
      <p:sp>
        <p:nvSpPr>
          <p:cNvPr id="62477" name="Line 13"/>
          <p:cNvSpPr>
            <a:spLocks noChangeShapeType="1"/>
          </p:cNvSpPr>
          <p:nvPr/>
        </p:nvSpPr>
        <p:spPr bwMode="auto">
          <a:xfrm flipH="1">
            <a:off x="6172200" y="1676400"/>
            <a:ext cx="381000" cy="152400"/>
          </a:xfrm>
          <a:prstGeom prst="line">
            <a:avLst/>
          </a:prstGeom>
          <a:noFill/>
          <a:ln w="28575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000" b="1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2478" name="Text Box 14"/>
          <p:cNvSpPr txBox="1">
            <a:spLocks noChangeArrowheads="1"/>
          </p:cNvSpPr>
          <p:nvPr/>
        </p:nvSpPr>
        <p:spPr bwMode="auto">
          <a:xfrm>
            <a:off x="6629400" y="2362200"/>
            <a:ext cx="1047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00"/>
                </a:solidFill>
                <a:latin typeface="Arial" charset="0"/>
              </a:rPr>
              <a:t>Entraîné</a:t>
            </a:r>
          </a:p>
        </p:txBody>
      </p:sp>
      <p:sp>
        <p:nvSpPr>
          <p:cNvPr id="62479" name="Line 15"/>
          <p:cNvSpPr>
            <a:spLocks noChangeShapeType="1"/>
          </p:cNvSpPr>
          <p:nvPr/>
        </p:nvSpPr>
        <p:spPr bwMode="auto">
          <a:xfrm flipH="1">
            <a:off x="6248400" y="2590800"/>
            <a:ext cx="381000" cy="22860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000" b="1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2480" name="Text Box 16"/>
          <p:cNvSpPr txBox="1">
            <a:spLocks noChangeArrowheads="1"/>
          </p:cNvSpPr>
          <p:nvPr/>
        </p:nvSpPr>
        <p:spPr bwMode="auto">
          <a:xfrm>
            <a:off x="1066800" y="457200"/>
            <a:ext cx="704850" cy="4787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00"/>
                </a:solidFill>
                <a:latin typeface="Arial" charset="0"/>
              </a:rPr>
              <a:t>180 -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00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00"/>
              </a:solidFill>
              <a:latin typeface="Arial" charset="0"/>
            </a:endParaRPr>
          </a:p>
          <a:p>
            <a:pPr eaLnBrk="0" fontAlgn="base" hangingPunct="0">
              <a:lnSpc>
                <a:spcPct val="6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00"/>
                </a:solidFill>
                <a:latin typeface="Arial" charset="0"/>
              </a:rPr>
              <a:t>160 -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00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00"/>
              </a:solidFill>
              <a:latin typeface="Arial" charset="0"/>
            </a:endParaRPr>
          </a:p>
          <a:p>
            <a:pPr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00"/>
                </a:solidFill>
                <a:latin typeface="Arial" charset="0"/>
              </a:rPr>
              <a:t>140 -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00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00"/>
              </a:solidFill>
              <a:latin typeface="Arial" charset="0"/>
            </a:endParaRPr>
          </a:p>
          <a:p>
            <a:pPr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00"/>
                </a:solidFill>
                <a:latin typeface="Arial" charset="0"/>
              </a:rPr>
              <a:t>120 -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00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00"/>
              </a:solidFill>
              <a:latin typeface="Arial" charset="0"/>
            </a:endParaRPr>
          </a:p>
          <a:p>
            <a:pPr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00"/>
                </a:solidFill>
                <a:latin typeface="Arial" charset="0"/>
              </a:rPr>
              <a:t>100 -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00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00"/>
              </a:solidFill>
              <a:latin typeface="Arial" charset="0"/>
            </a:endParaRPr>
          </a:p>
          <a:p>
            <a:pPr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00"/>
                </a:solidFill>
                <a:latin typeface="Arial" charset="0"/>
              </a:rPr>
              <a:t>80 -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00"/>
              </a:solidFill>
              <a:latin typeface="Arial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FFFF00"/>
              </a:solidFill>
              <a:latin typeface="Arial" charset="0"/>
            </a:endParaRPr>
          </a:p>
          <a:p>
            <a:pPr eaLnBrk="0" fontAlgn="base" hangingPunct="0">
              <a:lnSpc>
                <a:spcPct val="7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00"/>
                </a:solidFill>
                <a:latin typeface="Arial" charset="0"/>
              </a:rPr>
              <a:t>60 -</a:t>
            </a:r>
            <a:endParaRPr lang="en-US" sz="2400" smtClean="0">
              <a:solidFill>
                <a:srgbClr val="FFFF00"/>
              </a:solidFill>
            </a:endParaRPr>
          </a:p>
        </p:txBody>
      </p:sp>
      <p:sp>
        <p:nvSpPr>
          <p:cNvPr id="62481" name="Text Box 17"/>
          <p:cNvSpPr txBox="1">
            <a:spLocks noChangeArrowheads="1"/>
          </p:cNvSpPr>
          <p:nvPr/>
        </p:nvSpPr>
        <p:spPr bwMode="auto">
          <a:xfrm>
            <a:off x="228600" y="6107113"/>
            <a:ext cx="8915400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FFFF00"/>
                </a:solidFill>
                <a:latin typeface="Arial" charset="0"/>
              </a:rPr>
              <a:t>Evolution de la </a:t>
            </a:r>
            <a:r>
              <a:rPr lang="en-US" dirty="0" err="1" smtClean="0">
                <a:solidFill>
                  <a:srgbClr val="FFFF00"/>
                </a:solidFill>
                <a:latin typeface="Arial" charset="0"/>
              </a:rPr>
              <a:t>courbe</a:t>
            </a:r>
            <a:r>
              <a:rPr lang="en-US" dirty="0" smtClean="0">
                <a:solidFill>
                  <a:srgbClr val="FFFF00"/>
                </a:solidFill>
                <a:latin typeface="Arial" charset="0"/>
              </a:rPr>
              <a:t> de </a:t>
            </a:r>
            <a:r>
              <a:rPr lang="en-US" dirty="0" err="1" smtClean="0">
                <a:solidFill>
                  <a:srgbClr val="FFFF00"/>
                </a:solidFill>
                <a:latin typeface="Arial" charset="0"/>
              </a:rPr>
              <a:t>fréquence</a:t>
            </a:r>
            <a:r>
              <a:rPr lang="en-US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Arial" charset="0"/>
              </a:rPr>
              <a:t>cardiaque</a:t>
            </a:r>
            <a:r>
              <a:rPr lang="en-US" dirty="0" smtClean="0">
                <a:solidFill>
                  <a:srgbClr val="FFFF00"/>
                </a:solidFill>
                <a:latin typeface="Arial" charset="0"/>
              </a:rPr>
              <a:t> au </a:t>
            </a:r>
            <a:r>
              <a:rPr lang="en-US" dirty="0" err="1" smtClean="0">
                <a:solidFill>
                  <a:srgbClr val="FFFF00"/>
                </a:solidFill>
                <a:latin typeface="Arial" charset="0"/>
              </a:rPr>
              <a:t>cours</a:t>
            </a:r>
            <a:r>
              <a:rPr lang="en-US" dirty="0" smtClean="0">
                <a:solidFill>
                  <a:srgbClr val="FFFF00"/>
                </a:solidFill>
                <a:latin typeface="Arial" charset="0"/>
              </a:rPr>
              <a:t> et à </a:t>
            </a:r>
            <a:r>
              <a:rPr lang="en-US" dirty="0" err="1" smtClean="0">
                <a:solidFill>
                  <a:srgbClr val="FFFF00"/>
                </a:solidFill>
                <a:latin typeface="Arial" charset="0"/>
              </a:rPr>
              <a:t>l’issue</a:t>
            </a:r>
            <a:r>
              <a:rPr lang="en-US" dirty="0" smtClean="0">
                <a:solidFill>
                  <a:srgbClr val="FFFF00"/>
                </a:solidFill>
                <a:latin typeface="Arial" charset="0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Arial" charset="0"/>
              </a:rPr>
              <a:t>d’une</a:t>
            </a:r>
            <a:r>
              <a:rPr lang="en-US" dirty="0" smtClean="0">
                <a:solidFill>
                  <a:srgbClr val="FFFF00"/>
                </a:solidFill>
                <a:latin typeface="Arial" charset="0"/>
              </a:rPr>
              <a:t> course </a:t>
            </a:r>
            <a:r>
              <a:rPr lang="en-US" dirty="0" err="1" smtClean="0">
                <a:solidFill>
                  <a:srgbClr val="FFFF00"/>
                </a:solidFill>
                <a:latin typeface="Arial" charset="0"/>
              </a:rPr>
              <a:t>maintenue</a:t>
            </a:r>
            <a:r>
              <a:rPr lang="en-US" dirty="0" smtClean="0">
                <a:solidFill>
                  <a:srgbClr val="FFFF00"/>
                </a:solidFill>
                <a:latin typeface="Arial" charset="0"/>
              </a:rPr>
              <a:t> pendant 6 min </a:t>
            </a:r>
            <a:r>
              <a:rPr lang="en-US" b="1" dirty="0" smtClean="0">
                <a:solidFill>
                  <a:schemeClr val="bg1"/>
                </a:solidFill>
                <a:latin typeface="Arial" charset="0"/>
              </a:rPr>
              <a:t>à 90 % de la VAM. </a:t>
            </a:r>
            <a:endParaRPr lang="en-US" sz="2400" b="1" dirty="0" smtClean="0">
              <a:solidFill>
                <a:schemeClr val="bg1"/>
              </a:solidFill>
            </a:endParaRPr>
          </a:p>
        </p:txBody>
      </p:sp>
      <p:sp>
        <p:nvSpPr>
          <p:cNvPr id="62482" name="Text Box 18"/>
          <p:cNvSpPr txBox="1">
            <a:spLocks noChangeArrowheads="1"/>
          </p:cNvSpPr>
          <p:nvPr/>
        </p:nvSpPr>
        <p:spPr bwMode="auto">
          <a:xfrm>
            <a:off x="4343400" y="5715000"/>
            <a:ext cx="1390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00"/>
                </a:solidFill>
                <a:latin typeface="Arial" charset="0"/>
              </a:rPr>
              <a:t>Durée (min)</a:t>
            </a:r>
          </a:p>
        </p:txBody>
      </p:sp>
      <p:sp>
        <p:nvSpPr>
          <p:cNvPr id="62483" name="Text Box 19"/>
          <p:cNvSpPr txBox="1">
            <a:spLocks noChangeArrowheads="1"/>
          </p:cNvSpPr>
          <p:nvPr/>
        </p:nvSpPr>
        <p:spPr bwMode="auto">
          <a:xfrm rot="-5392407">
            <a:off x="-1078706" y="2372519"/>
            <a:ext cx="33162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000" smtClean="0">
                <a:solidFill>
                  <a:srgbClr val="FFFF00"/>
                </a:solidFill>
                <a:latin typeface="Arial" charset="0"/>
              </a:rPr>
              <a:t>Fréquence cardiaque (bpm)</a:t>
            </a:r>
          </a:p>
        </p:txBody>
      </p:sp>
      <p:sp>
        <p:nvSpPr>
          <p:cNvPr id="62484" name="Line 20"/>
          <p:cNvSpPr>
            <a:spLocks noChangeShapeType="1"/>
          </p:cNvSpPr>
          <p:nvPr/>
        </p:nvSpPr>
        <p:spPr bwMode="auto">
          <a:xfrm>
            <a:off x="4038600" y="1143000"/>
            <a:ext cx="0" cy="685800"/>
          </a:xfrm>
          <a:prstGeom prst="line">
            <a:avLst/>
          </a:prstGeom>
          <a:noFill/>
          <a:ln w="38100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000" b="1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2485" name="Line 21"/>
          <p:cNvSpPr>
            <a:spLocks noChangeShapeType="1"/>
          </p:cNvSpPr>
          <p:nvPr/>
        </p:nvSpPr>
        <p:spPr bwMode="auto">
          <a:xfrm flipV="1">
            <a:off x="4724400" y="1371600"/>
            <a:ext cx="0" cy="381000"/>
          </a:xfrm>
          <a:prstGeom prst="line">
            <a:avLst/>
          </a:prstGeom>
          <a:noFill/>
          <a:ln w="38100">
            <a:solidFill>
              <a:schemeClr val="hlink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000" b="1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2486" name="Oval 22"/>
          <p:cNvSpPr>
            <a:spLocks noChangeArrowheads="1"/>
          </p:cNvSpPr>
          <p:nvPr/>
        </p:nvSpPr>
        <p:spPr bwMode="auto">
          <a:xfrm>
            <a:off x="2286000" y="3962400"/>
            <a:ext cx="990600" cy="990600"/>
          </a:xfrm>
          <a:prstGeom prst="ellipse">
            <a:avLst/>
          </a:prstGeom>
          <a:noFill/>
          <a:ln w="19050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000" b="1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2487" name="Oval 23"/>
          <p:cNvSpPr>
            <a:spLocks noChangeArrowheads="1"/>
          </p:cNvSpPr>
          <p:nvPr/>
        </p:nvSpPr>
        <p:spPr bwMode="auto">
          <a:xfrm>
            <a:off x="6019800" y="2895600"/>
            <a:ext cx="3124200" cy="2133600"/>
          </a:xfrm>
          <a:prstGeom prst="ellips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000" b="1" smtClean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62488" name="Oval 24"/>
          <p:cNvSpPr>
            <a:spLocks noChangeArrowheads="1"/>
          </p:cNvSpPr>
          <p:nvPr/>
        </p:nvSpPr>
        <p:spPr bwMode="auto">
          <a:xfrm>
            <a:off x="5181600" y="609600"/>
            <a:ext cx="381000" cy="3810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Arial" charset="0"/>
              </a:rPr>
              <a:t>1</a:t>
            </a:r>
            <a:endParaRPr lang="en-US" sz="2400" smtClean="0">
              <a:solidFill>
                <a:srgbClr val="FFFF00"/>
              </a:solidFill>
            </a:endParaRPr>
          </a:p>
        </p:txBody>
      </p:sp>
      <p:sp>
        <p:nvSpPr>
          <p:cNvPr id="62489" name="Oval 25"/>
          <p:cNvSpPr>
            <a:spLocks noChangeArrowheads="1"/>
          </p:cNvSpPr>
          <p:nvPr/>
        </p:nvSpPr>
        <p:spPr bwMode="auto">
          <a:xfrm>
            <a:off x="5181600" y="1143000"/>
            <a:ext cx="381000" cy="3810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accent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Arial" charset="0"/>
              </a:rPr>
              <a:t>3</a:t>
            </a:r>
            <a:endParaRPr lang="en-US" sz="2400" smtClean="0">
              <a:solidFill>
                <a:srgbClr val="FFFF00"/>
              </a:solidFill>
            </a:endParaRPr>
          </a:p>
        </p:txBody>
      </p:sp>
      <p:sp>
        <p:nvSpPr>
          <p:cNvPr id="62490" name="Oval 26"/>
          <p:cNvSpPr>
            <a:spLocks noChangeArrowheads="1"/>
          </p:cNvSpPr>
          <p:nvPr/>
        </p:nvSpPr>
        <p:spPr bwMode="auto">
          <a:xfrm>
            <a:off x="5181600" y="1905000"/>
            <a:ext cx="381000" cy="381000"/>
          </a:xfrm>
          <a:prstGeom prst="ellipse">
            <a:avLst/>
          </a:prstGeom>
          <a:solidFill>
            <a:srgbClr val="FFFFFF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000000"/>
                </a:solidFill>
                <a:latin typeface="Arial" charset="0"/>
              </a:rPr>
              <a:t>2</a:t>
            </a:r>
            <a:endParaRPr lang="en-US" sz="2400" smtClean="0">
              <a:solidFill>
                <a:srgbClr val="FFFF00"/>
              </a:solidFill>
            </a:endParaRPr>
          </a:p>
        </p:txBody>
      </p:sp>
      <p:sp>
        <p:nvSpPr>
          <p:cNvPr id="62491" name="Text Box 27"/>
          <p:cNvSpPr txBox="1">
            <a:spLocks noChangeArrowheads="1"/>
          </p:cNvSpPr>
          <p:nvPr/>
        </p:nvSpPr>
        <p:spPr bwMode="auto">
          <a:xfrm>
            <a:off x="3810000" y="2971800"/>
            <a:ext cx="1438275" cy="650875"/>
          </a:xfrm>
          <a:prstGeom prst="rect">
            <a:avLst/>
          </a:pr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00"/>
                </a:solidFill>
                <a:latin typeface="Arial" charset="0"/>
              </a:rPr>
              <a:t>Lactatémie :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mtClean="0">
                <a:solidFill>
                  <a:srgbClr val="FFFF00"/>
                </a:solidFill>
                <a:latin typeface="Arial" charset="0"/>
              </a:rPr>
              <a:t>1 &gt; 3 &gt; 2</a:t>
            </a:r>
            <a:endParaRPr lang="en-US" sz="2400" smtClean="0">
              <a:solidFill>
                <a:srgbClr val="FFFF00"/>
              </a:solidFill>
            </a:endParaRPr>
          </a:p>
        </p:txBody>
      </p:sp>
      <p:sp>
        <p:nvSpPr>
          <p:cNvPr id="62492" name="Freeform 28"/>
          <p:cNvSpPr>
            <a:spLocks/>
          </p:cNvSpPr>
          <p:nvPr/>
        </p:nvSpPr>
        <p:spPr bwMode="auto">
          <a:xfrm>
            <a:off x="2514600" y="1371600"/>
            <a:ext cx="6477000" cy="3670300"/>
          </a:xfrm>
          <a:custGeom>
            <a:avLst/>
            <a:gdLst>
              <a:gd name="T0" fmla="*/ 0 w 4080"/>
              <a:gd name="T1" fmla="*/ 2120 h 2312"/>
              <a:gd name="T2" fmla="*/ 192 w 4080"/>
              <a:gd name="T3" fmla="*/ 2120 h 2312"/>
              <a:gd name="T4" fmla="*/ 336 w 4080"/>
              <a:gd name="T5" fmla="*/ 2072 h 2312"/>
              <a:gd name="T6" fmla="*/ 384 w 4080"/>
              <a:gd name="T7" fmla="*/ 680 h 2312"/>
              <a:gd name="T8" fmla="*/ 384 w 4080"/>
              <a:gd name="T9" fmla="*/ 632 h 2312"/>
              <a:gd name="T10" fmla="*/ 432 w 4080"/>
              <a:gd name="T11" fmla="*/ 488 h 2312"/>
              <a:gd name="T12" fmla="*/ 864 w 4080"/>
              <a:gd name="T13" fmla="*/ 344 h 2312"/>
              <a:gd name="T14" fmla="*/ 1824 w 4080"/>
              <a:gd name="T15" fmla="*/ 152 h 2312"/>
              <a:gd name="T16" fmla="*/ 2160 w 4080"/>
              <a:gd name="T17" fmla="*/ 104 h 2312"/>
              <a:gd name="T18" fmla="*/ 2208 w 4080"/>
              <a:gd name="T19" fmla="*/ 152 h 2312"/>
              <a:gd name="T20" fmla="*/ 2352 w 4080"/>
              <a:gd name="T21" fmla="*/ 1016 h 2312"/>
              <a:gd name="T22" fmla="*/ 2448 w 4080"/>
              <a:gd name="T23" fmla="*/ 1400 h 2312"/>
              <a:gd name="T24" fmla="*/ 2592 w 4080"/>
              <a:gd name="T25" fmla="*/ 1736 h 2312"/>
              <a:gd name="T26" fmla="*/ 2928 w 4080"/>
              <a:gd name="T27" fmla="*/ 1880 h 2312"/>
              <a:gd name="T28" fmla="*/ 3504 w 4080"/>
              <a:gd name="T29" fmla="*/ 1928 h 2312"/>
              <a:gd name="T30" fmla="*/ 4080 w 4080"/>
              <a:gd name="T31" fmla="*/ 1928 h 23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4080" h="2312">
                <a:moveTo>
                  <a:pt x="0" y="2120"/>
                </a:moveTo>
                <a:cubicBezTo>
                  <a:pt x="68" y="2124"/>
                  <a:pt x="136" y="2128"/>
                  <a:pt x="192" y="2120"/>
                </a:cubicBezTo>
                <a:cubicBezTo>
                  <a:pt x="248" y="2112"/>
                  <a:pt x="304" y="2312"/>
                  <a:pt x="336" y="2072"/>
                </a:cubicBezTo>
                <a:cubicBezTo>
                  <a:pt x="368" y="1832"/>
                  <a:pt x="376" y="920"/>
                  <a:pt x="384" y="680"/>
                </a:cubicBezTo>
                <a:cubicBezTo>
                  <a:pt x="392" y="440"/>
                  <a:pt x="376" y="664"/>
                  <a:pt x="384" y="632"/>
                </a:cubicBezTo>
                <a:cubicBezTo>
                  <a:pt x="392" y="600"/>
                  <a:pt x="352" y="536"/>
                  <a:pt x="432" y="488"/>
                </a:cubicBezTo>
                <a:cubicBezTo>
                  <a:pt x="512" y="440"/>
                  <a:pt x="632" y="400"/>
                  <a:pt x="864" y="344"/>
                </a:cubicBezTo>
                <a:cubicBezTo>
                  <a:pt x="1096" y="288"/>
                  <a:pt x="1608" y="192"/>
                  <a:pt x="1824" y="152"/>
                </a:cubicBezTo>
                <a:cubicBezTo>
                  <a:pt x="2040" y="112"/>
                  <a:pt x="2096" y="104"/>
                  <a:pt x="2160" y="104"/>
                </a:cubicBezTo>
                <a:cubicBezTo>
                  <a:pt x="2224" y="104"/>
                  <a:pt x="2176" y="0"/>
                  <a:pt x="2208" y="152"/>
                </a:cubicBezTo>
                <a:cubicBezTo>
                  <a:pt x="2240" y="304"/>
                  <a:pt x="2312" y="808"/>
                  <a:pt x="2352" y="1016"/>
                </a:cubicBezTo>
                <a:cubicBezTo>
                  <a:pt x="2392" y="1224"/>
                  <a:pt x="2408" y="1280"/>
                  <a:pt x="2448" y="1400"/>
                </a:cubicBezTo>
                <a:cubicBezTo>
                  <a:pt x="2488" y="1520"/>
                  <a:pt x="2512" y="1656"/>
                  <a:pt x="2592" y="1736"/>
                </a:cubicBezTo>
                <a:cubicBezTo>
                  <a:pt x="2672" y="1816"/>
                  <a:pt x="2776" y="1848"/>
                  <a:pt x="2928" y="1880"/>
                </a:cubicBezTo>
                <a:cubicBezTo>
                  <a:pt x="3080" y="1912"/>
                  <a:pt x="3312" y="1920"/>
                  <a:pt x="3504" y="1928"/>
                </a:cubicBezTo>
                <a:cubicBezTo>
                  <a:pt x="3696" y="1936"/>
                  <a:pt x="3984" y="1928"/>
                  <a:pt x="4080" y="1928"/>
                </a:cubicBezTo>
              </a:path>
            </a:pathLst>
          </a:custGeom>
          <a:noFill/>
          <a:ln w="28575" cmpd="sng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000" b="1" smtClean="0">
              <a:solidFill>
                <a:srgbClr val="FFFF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44360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24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24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2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2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24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24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62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1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2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2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24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24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62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3" presetID="17" presetClass="entr" presetSubtype="1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2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2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2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2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62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62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62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9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62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2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24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24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6" presetID="17" presetClass="entr" presetSubtype="4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2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2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24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24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3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5" dur="500"/>
                                        <p:tgtEl>
                                          <p:spTgt spid="624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7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24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24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62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86" presetID="17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62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2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24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624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3" presetID="19" presetClass="entr" presetSubtype="1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0" fill="hold"/>
                                        <p:tgtEl>
                                          <p:spTgt spid="624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0" fill="hold"/>
                                        <p:tgtEl>
                                          <p:spTgt spid="624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0" fill="hold"/>
                                        <p:tgtEl>
                                          <p:spTgt spid="624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0" fill="hold"/>
                                        <p:tgtEl>
                                          <p:spTgt spid="624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0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5" dur="75"/>
                                        <p:tgtEl>
                                          <p:spTgt spid="62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9" grpId="0" animBg="1" autoUpdateAnimBg="0"/>
      <p:bldP spid="62470" grpId="0" animBg="1"/>
      <p:bldP spid="62471" grpId="0" animBg="1"/>
      <p:bldP spid="62472" grpId="0" animBg="1"/>
      <p:bldP spid="62473" grpId="0" autoUpdateAnimBg="0"/>
      <p:bldP spid="62474" grpId="0" autoUpdateAnimBg="0"/>
      <p:bldP spid="62475" grpId="0" animBg="1"/>
      <p:bldP spid="62476" grpId="0" autoUpdateAnimBg="0"/>
      <p:bldP spid="62477" grpId="0" animBg="1"/>
      <p:bldP spid="62478" grpId="0" autoUpdateAnimBg="0"/>
      <p:bldP spid="62479" grpId="0" animBg="1"/>
      <p:bldP spid="62484" grpId="0" animBg="1"/>
      <p:bldP spid="62485" grpId="0" animBg="1"/>
      <p:bldP spid="62486" grpId="0" animBg="1"/>
      <p:bldP spid="62487" grpId="0" animBg="1"/>
      <p:bldP spid="62488" grpId="0" animBg="1" autoUpdateAnimBg="0"/>
      <p:bldP spid="62489" grpId="0" animBg="1" autoUpdateAnimBg="0"/>
      <p:bldP spid="62490" grpId="0" animBg="1" autoUpdateAnimBg="0"/>
      <p:bldP spid="62491" grpId="0" animBg="1" autoUpdateAnimBg="0"/>
      <p:bldP spid="6249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31640" y="1503948"/>
            <a:ext cx="5688632" cy="1569660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II - TESTS </a:t>
            </a:r>
            <a:r>
              <a:rPr lang="fr-F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TRIANGULAIRES </a:t>
            </a:r>
          </a:p>
          <a:p>
            <a:pPr algn="ctr">
              <a:lnSpc>
                <a:spcPct val="150000"/>
              </a:lnSpc>
            </a:pP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2-1 CONTINUS</a:t>
            </a:r>
            <a:r>
              <a:rPr lang="fr-F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fr-F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EN LIGNE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2051720" y="3788278"/>
            <a:ext cx="542488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fr-FR" sz="2800" dirty="0" smtClean="0">
                <a:latin typeface="Calibri" pitchFamily="34" charset="0"/>
                <a:cs typeface="Calibri" pitchFamily="34" charset="0"/>
              </a:rPr>
              <a:t>LEGER ET BOUCHER (1980)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Ø"/>
            </a:pPr>
            <a:r>
              <a:rPr lang="fr-FR" sz="2800" dirty="0" smtClean="0">
                <a:latin typeface="Calibri" pitchFamily="34" charset="0"/>
                <a:cs typeface="Calibri" pitchFamily="34" charset="0"/>
              </a:rPr>
              <a:t>VAMEVAL (Cazorla et Léger; 1993)</a:t>
            </a:r>
          </a:p>
        </p:txBody>
      </p:sp>
    </p:spTree>
    <p:extLst>
      <p:ext uri="{BB962C8B-B14F-4D97-AF65-F5344CB8AC3E}">
        <p14:creationId xmlns:p14="http://schemas.microsoft.com/office/powerpoint/2010/main" val="190660393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2679700" y="111125"/>
            <a:ext cx="314166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b="1" smtClean="0">
                <a:solidFill>
                  <a:srgbClr val="FFFFFF"/>
                </a:solidFill>
                <a:latin typeface="Arial" charset="0"/>
              </a:rPr>
              <a:t>PLAN DE L’EXPOSE</a:t>
            </a:r>
          </a:p>
        </p:txBody>
      </p:sp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370275" y="1340768"/>
            <a:ext cx="8738418" cy="448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fontAlgn="base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2800" b="1" i="1" dirty="0" smtClean="0">
                <a:solidFill>
                  <a:srgbClr val="FFFFFF"/>
                </a:solidFill>
                <a:latin typeface="Calibri" pitchFamily="34" charset="0"/>
              </a:rPr>
              <a:t>1 – Quelques définitions  </a:t>
            </a:r>
          </a:p>
          <a:p>
            <a:pPr eaLnBrk="1" fontAlgn="base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2800" b="1" i="1" dirty="0" smtClean="0">
                <a:solidFill>
                  <a:srgbClr val="FFFFFF"/>
                </a:solidFill>
                <a:latin typeface="Calibri" pitchFamily="34" charset="0"/>
              </a:rPr>
              <a:t>2 - Comment choisir un test</a:t>
            </a:r>
          </a:p>
          <a:p>
            <a:pPr eaLnBrk="1" fontAlgn="base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2800" b="1" i="1" dirty="0" smtClean="0">
                <a:solidFill>
                  <a:srgbClr val="FFFFFF"/>
                </a:solidFill>
                <a:latin typeface="Calibri" pitchFamily="34" charset="0"/>
              </a:rPr>
              <a:t>3 – Comparaison des principaux tests : choix du VAMEVAL</a:t>
            </a:r>
          </a:p>
          <a:p>
            <a:pPr eaLnBrk="1" fontAlgn="base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2800" b="1" i="1" dirty="0">
                <a:solidFill>
                  <a:srgbClr val="FFFFFF"/>
                </a:solidFill>
                <a:latin typeface="Calibri" pitchFamily="34" charset="0"/>
              </a:rPr>
              <a:t>4 –</a:t>
            </a:r>
            <a:r>
              <a:rPr lang="fr-FR" sz="2800" b="1" i="1" dirty="0" smtClean="0">
                <a:solidFill>
                  <a:srgbClr val="FFFFFF"/>
                </a:solidFill>
                <a:latin typeface="Calibri" pitchFamily="34" charset="0"/>
              </a:rPr>
              <a:t> Présentation plus détaillée du test VAMEVAL</a:t>
            </a:r>
          </a:p>
          <a:p>
            <a:pPr eaLnBrk="1" fontAlgn="base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2800" b="1" i="1" dirty="0">
                <a:solidFill>
                  <a:srgbClr val="FFFFFF"/>
                </a:solidFill>
                <a:latin typeface="Calibri" pitchFamily="34" charset="0"/>
              </a:rPr>
              <a:t>5</a:t>
            </a:r>
            <a:r>
              <a:rPr lang="fr-FR" sz="2800" b="1" i="1" dirty="0" smtClean="0">
                <a:solidFill>
                  <a:srgbClr val="FFFFFF"/>
                </a:solidFill>
                <a:latin typeface="Calibri" pitchFamily="34" charset="0"/>
              </a:rPr>
              <a:t> – Comment utiliser les résultats du test VAMEVAL</a:t>
            </a:r>
          </a:p>
          <a:p>
            <a:pPr eaLnBrk="1" fontAlgn="base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2800" b="1" i="1" dirty="0" smtClean="0">
                <a:solidFill>
                  <a:srgbClr val="FFFFFF"/>
                </a:solidFill>
                <a:latin typeface="Calibri" pitchFamily="34" charset="0"/>
              </a:rPr>
              <a:t>6 – Comment utiliser la VAM dans l’entraînement</a:t>
            </a:r>
          </a:p>
        </p:txBody>
      </p:sp>
      <p:sp>
        <p:nvSpPr>
          <p:cNvPr id="559110" name="AutoShape 6"/>
          <p:cNvSpPr>
            <a:spLocks noChangeArrowheads="1"/>
          </p:cNvSpPr>
          <p:nvPr/>
        </p:nvSpPr>
        <p:spPr bwMode="auto">
          <a:xfrm>
            <a:off x="0" y="1700808"/>
            <a:ext cx="488156" cy="288032"/>
          </a:xfrm>
          <a:prstGeom prst="rightArrow">
            <a:avLst>
              <a:gd name="adj1" fmla="val 50000"/>
              <a:gd name="adj2" fmla="val 84945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FF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9562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59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911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-4764" y="932011"/>
            <a:ext cx="9148763" cy="4228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hangingPunct="0">
              <a:lnSpc>
                <a:spcPct val="140000"/>
              </a:lnSpc>
              <a:defRPr/>
            </a:pPr>
            <a:r>
              <a:rPr lang="fr-FR" sz="2400" b="1" i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Conditions matérielles et principes des </a:t>
            </a:r>
            <a:r>
              <a:rPr lang="fr-FR" sz="2400" b="1" i="1" u="sng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trois </a:t>
            </a:r>
            <a:r>
              <a:rPr lang="fr-FR" sz="2400" b="1" i="1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tests suivants</a:t>
            </a:r>
            <a:r>
              <a:rPr lang="fr-FR" sz="24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 : </a:t>
            </a:r>
          </a:p>
          <a:p>
            <a:pPr algn="ctr" eaLnBrk="0" hangingPunct="0">
              <a:lnSpc>
                <a:spcPct val="140000"/>
              </a:lnSpc>
              <a:defRPr/>
            </a:pPr>
            <a:endParaRPr lang="fr-FR" sz="2400" b="1" i="1" dirty="0"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 eaLnBrk="0" hangingPunct="0">
              <a:lnSpc>
                <a:spcPct val="140000"/>
              </a:lnSpc>
              <a:defRPr/>
            </a:pPr>
            <a:endParaRPr lang="fr-FR" sz="2400" b="1" i="1" dirty="0"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 eaLnBrk="0" hangingPunct="0">
              <a:lnSpc>
                <a:spcPct val="140000"/>
              </a:lnSpc>
              <a:defRPr/>
            </a:pPr>
            <a:endParaRPr lang="fr-FR" sz="2400" b="1" i="1" dirty="0"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 eaLnBrk="0" hangingPunct="0">
              <a:lnSpc>
                <a:spcPct val="140000"/>
              </a:lnSpc>
              <a:defRPr/>
            </a:pPr>
            <a:endParaRPr lang="fr-FR" sz="2400" b="1" i="1" dirty="0"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 eaLnBrk="0" hangingPunct="0">
              <a:lnSpc>
                <a:spcPct val="140000"/>
              </a:lnSpc>
              <a:defRPr/>
            </a:pPr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« Passer au niveau d’une borne à chaque signal sonore. </a:t>
            </a:r>
          </a:p>
          <a:p>
            <a:pPr algn="ctr" eaLnBrk="0" hangingPunct="0">
              <a:lnSpc>
                <a:spcPct val="140000"/>
              </a:lnSpc>
              <a:defRPr/>
            </a:pPr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L’intervalle des signaux sonores se réduit, augmentant ainsi progressivement la vitesse de course en fonction du protocole du test </a:t>
            </a:r>
            <a:r>
              <a:rPr lang="fr-FR" sz="2400" b="1" i="1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»</a:t>
            </a:r>
            <a:endParaRPr lang="fr-FR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819" name="Rectangle 19"/>
          <p:cNvSpPr>
            <a:spLocks noChangeArrowheads="1"/>
          </p:cNvSpPr>
          <p:nvPr/>
        </p:nvSpPr>
        <p:spPr bwMode="auto">
          <a:xfrm>
            <a:off x="839788" y="1887091"/>
            <a:ext cx="7188596" cy="16872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 eaLnBrk="0" hangingPunct="0"/>
            <a:r>
              <a:rPr lang="fr-FR" sz="2800" b="1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- Piste multiple de 20 ou de 50 m</a:t>
            </a:r>
          </a:p>
          <a:p>
            <a:pPr eaLnBrk="0" hangingPunct="0">
              <a:lnSpc>
                <a:spcPct val="140000"/>
              </a:lnSpc>
            </a:pPr>
            <a:r>
              <a:rPr lang="fr-FR" sz="2800" b="1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- Bornes placées tous les 50 m ou les 20 m</a:t>
            </a:r>
          </a:p>
          <a:p>
            <a:pPr eaLnBrk="0" hangingPunct="0">
              <a:lnSpc>
                <a:spcPct val="130000"/>
              </a:lnSpc>
            </a:pPr>
            <a:r>
              <a:rPr lang="fr-FR" sz="2800" b="1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- 1 </a:t>
            </a:r>
            <a:r>
              <a:rPr lang="fr-FR" sz="2800" b="1" i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CD (fourni par UEFA ?) </a:t>
            </a:r>
            <a:r>
              <a:rPr lang="fr-FR" sz="2800" b="1" i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enregistré ou Beeper</a:t>
            </a:r>
            <a:endParaRPr lang="fr-FR" sz="2800" i="1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03221" y="256197"/>
            <a:ext cx="67040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II - TESTS </a:t>
            </a:r>
            <a:r>
              <a:rPr lang="fr-F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TRIANGULAIRES EN LIGNE</a:t>
            </a:r>
            <a:endParaRPr lang="fr-FR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2"/>
          <a:srcRect l="63233" t="45068" r="20575" b="31260"/>
          <a:stretch/>
        </p:blipFill>
        <p:spPr bwMode="auto">
          <a:xfrm>
            <a:off x="3059832" y="5301208"/>
            <a:ext cx="1655713" cy="1361966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61270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Arc 2"/>
          <p:cNvSpPr>
            <a:spLocks/>
          </p:cNvSpPr>
          <p:nvPr/>
        </p:nvSpPr>
        <p:spPr bwMode="auto">
          <a:xfrm>
            <a:off x="611188" y="765175"/>
            <a:ext cx="685800" cy="1368425"/>
          </a:xfrm>
          <a:custGeom>
            <a:avLst/>
            <a:gdLst>
              <a:gd name="T0" fmla="*/ 2147483647 w 21600"/>
              <a:gd name="T1" fmla="*/ 2147483647 h 43099"/>
              <a:gd name="T2" fmla="*/ 2147483647 w 21600"/>
              <a:gd name="T3" fmla="*/ 0 h 43099"/>
              <a:gd name="T4" fmla="*/ 2147483647 w 21600"/>
              <a:gd name="T5" fmla="*/ 2147483647 h 43099"/>
              <a:gd name="T6" fmla="*/ 0 60000 65536"/>
              <a:gd name="T7" fmla="*/ 0 60000 65536"/>
              <a:gd name="T8" fmla="*/ 0 60000 65536"/>
              <a:gd name="T9" fmla="*/ 0 w 21600"/>
              <a:gd name="T10" fmla="*/ 0 h 43099"/>
              <a:gd name="T11" fmla="*/ 21600 w 21600"/>
              <a:gd name="T12" fmla="*/ 43099 h 430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3099" fill="none" extrusionOk="0">
                <a:moveTo>
                  <a:pt x="20046" y="43099"/>
                </a:moveTo>
                <a:cubicBezTo>
                  <a:pt x="8749" y="42284"/>
                  <a:pt x="0" y="32881"/>
                  <a:pt x="0" y="21555"/>
                </a:cubicBezTo>
                <a:cubicBezTo>
                  <a:pt x="-1" y="10167"/>
                  <a:pt x="8839" y="736"/>
                  <a:pt x="20203" y="0"/>
                </a:cubicBezTo>
              </a:path>
              <a:path w="21600" h="43099" stroke="0" extrusionOk="0">
                <a:moveTo>
                  <a:pt x="20046" y="43099"/>
                </a:moveTo>
                <a:cubicBezTo>
                  <a:pt x="8749" y="42284"/>
                  <a:pt x="0" y="32881"/>
                  <a:pt x="0" y="21555"/>
                </a:cubicBezTo>
                <a:cubicBezTo>
                  <a:pt x="-1" y="10167"/>
                  <a:pt x="8839" y="736"/>
                  <a:pt x="20203" y="0"/>
                </a:cubicBezTo>
                <a:lnTo>
                  <a:pt x="21600" y="21555"/>
                </a:lnTo>
                <a:lnTo>
                  <a:pt x="20046" y="43099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07" name="Line 3"/>
          <p:cNvSpPr>
            <a:spLocks noChangeShapeType="1"/>
          </p:cNvSpPr>
          <p:nvPr/>
        </p:nvSpPr>
        <p:spPr bwMode="auto">
          <a:xfrm>
            <a:off x="1219200" y="762000"/>
            <a:ext cx="2133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08" name="Line 4"/>
          <p:cNvSpPr>
            <a:spLocks noChangeShapeType="1"/>
          </p:cNvSpPr>
          <p:nvPr/>
        </p:nvSpPr>
        <p:spPr bwMode="auto">
          <a:xfrm>
            <a:off x="1219200" y="2133600"/>
            <a:ext cx="2133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09" name="Arc 5"/>
          <p:cNvSpPr>
            <a:spLocks/>
          </p:cNvSpPr>
          <p:nvPr/>
        </p:nvSpPr>
        <p:spPr bwMode="auto">
          <a:xfrm rot="10620000">
            <a:off x="3276600" y="762000"/>
            <a:ext cx="685800" cy="1373188"/>
          </a:xfrm>
          <a:custGeom>
            <a:avLst/>
            <a:gdLst>
              <a:gd name="T0" fmla="*/ 2147483647 w 21600"/>
              <a:gd name="T1" fmla="*/ 2147483647 h 42940"/>
              <a:gd name="T2" fmla="*/ 2147483647 w 21600"/>
              <a:gd name="T3" fmla="*/ 0 h 42940"/>
              <a:gd name="T4" fmla="*/ 2147483647 w 21600"/>
              <a:gd name="T5" fmla="*/ 2147483647 h 42940"/>
              <a:gd name="T6" fmla="*/ 0 60000 65536"/>
              <a:gd name="T7" fmla="*/ 0 60000 65536"/>
              <a:gd name="T8" fmla="*/ 0 60000 65536"/>
              <a:gd name="T9" fmla="*/ 0 w 21600"/>
              <a:gd name="T10" fmla="*/ 0 h 42940"/>
              <a:gd name="T11" fmla="*/ 21600 w 21600"/>
              <a:gd name="T12" fmla="*/ 42940 h 429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2940" fill="none" extrusionOk="0">
                <a:moveTo>
                  <a:pt x="18496" y="42939"/>
                </a:moveTo>
                <a:cubicBezTo>
                  <a:pt x="7877" y="41397"/>
                  <a:pt x="0" y="32294"/>
                  <a:pt x="0" y="21564"/>
                </a:cubicBezTo>
                <a:cubicBezTo>
                  <a:pt x="-1" y="10119"/>
                  <a:pt x="8926" y="661"/>
                  <a:pt x="20352" y="0"/>
                </a:cubicBezTo>
              </a:path>
              <a:path w="21600" h="42940" stroke="0" extrusionOk="0">
                <a:moveTo>
                  <a:pt x="18496" y="42939"/>
                </a:moveTo>
                <a:cubicBezTo>
                  <a:pt x="7877" y="41397"/>
                  <a:pt x="0" y="32294"/>
                  <a:pt x="0" y="21564"/>
                </a:cubicBezTo>
                <a:cubicBezTo>
                  <a:pt x="-1" y="10119"/>
                  <a:pt x="8926" y="661"/>
                  <a:pt x="20352" y="0"/>
                </a:cubicBezTo>
                <a:lnTo>
                  <a:pt x="21600" y="21564"/>
                </a:lnTo>
                <a:lnTo>
                  <a:pt x="18496" y="42939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10" name="Line 6"/>
          <p:cNvSpPr>
            <a:spLocks noChangeShapeType="1"/>
          </p:cNvSpPr>
          <p:nvPr/>
        </p:nvSpPr>
        <p:spPr bwMode="auto">
          <a:xfrm flipH="1">
            <a:off x="2133600" y="4572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11" name="Line 7"/>
          <p:cNvSpPr>
            <a:spLocks noChangeShapeType="1"/>
          </p:cNvSpPr>
          <p:nvPr/>
        </p:nvSpPr>
        <p:spPr bwMode="auto">
          <a:xfrm>
            <a:off x="2209800" y="4572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12" name="Line 8"/>
          <p:cNvSpPr>
            <a:spLocks noChangeShapeType="1"/>
          </p:cNvSpPr>
          <p:nvPr/>
        </p:nvSpPr>
        <p:spPr bwMode="auto">
          <a:xfrm flipH="1">
            <a:off x="2133600" y="6096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13" name="Line 9"/>
          <p:cNvSpPr>
            <a:spLocks noChangeShapeType="1"/>
          </p:cNvSpPr>
          <p:nvPr/>
        </p:nvSpPr>
        <p:spPr bwMode="auto">
          <a:xfrm>
            <a:off x="1219200" y="4572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14" name="Line 10"/>
          <p:cNvSpPr>
            <a:spLocks noChangeShapeType="1"/>
          </p:cNvSpPr>
          <p:nvPr/>
        </p:nvSpPr>
        <p:spPr bwMode="auto">
          <a:xfrm flipH="1">
            <a:off x="1143000" y="6096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15" name="Line 11"/>
          <p:cNvSpPr>
            <a:spLocks noChangeShapeType="1"/>
          </p:cNvSpPr>
          <p:nvPr/>
        </p:nvSpPr>
        <p:spPr bwMode="auto">
          <a:xfrm flipH="1">
            <a:off x="304800" y="12954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16" name="Line 12"/>
          <p:cNvSpPr>
            <a:spLocks noChangeShapeType="1"/>
          </p:cNvSpPr>
          <p:nvPr/>
        </p:nvSpPr>
        <p:spPr bwMode="auto">
          <a:xfrm>
            <a:off x="381000" y="12954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17" name="Line 13"/>
          <p:cNvSpPr>
            <a:spLocks noChangeShapeType="1"/>
          </p:cNvSpPr>
          <p:nvPr/>
        </p:nvSpPr>
        <p:spPr bwMode="auto">
          <a:xfrm flipH="1">
            <a:off x="304800" y="14478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18" name="Line 14"/>
          <p:cNvSpPr>
            <a:spLocks noChangeShapeType="1"/>
          </p:cNvSpPr>
          <p:nvPr/>
        </p:nvSpPr>
        <p:spPr bwMode="auto">
          <a:xfrm flipH="1">
            <a:off x="1143000" y="4572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19" name="Line 15"/>
          <p:cNvSpPr>
            <a:spLocks noChangeShapeType="1"/>
          </p:cNvSpPr>
          <p:nvPr/>
        </p:nvSpPr>
        <p:spPr bwMode="auto">
          <a:xfrm flipH="1">
            <a:off x="1143000" y="22860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20" name="Line 16"/>
          <p:cNvSpPr>
            <a:spLocks noChangeShapeType="1"/>
          </p:cNvSpPr>
          <p:nvPr/>
        </p:nvSpPr>
        <p:spPr bwMode="auto">
          <a:xfrm>
            <a:off x="1219200" y="22860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21" name="Line 17"/>
          <p:cNvSpPr>
            <a:spLocks noChangeShapeType="1"/>
          </p:cNvSpPr>
          <p:nvPr/>
        </p:nvSpPr>
        <p:spPr bwMode="auto">
          <a:xfrm flipH="1">
            <a:off x="2133600" y="24384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22" name="Line 18"/>
          <p:cNvSpPr>
            <a:spLocks noChangeShapeType="1"/>
          </p:cNvSpPr>
          <p:nvPr/>
        </p:nvSpPr>
        <p:spPr bwMode="auto">
          <a:xfrm>
            <a:off x="3352800" y="22860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23" name="Line 19"/>
          <p:cNvSpPr>
            <a:spLocks noChangeShapeType="1"/>
          </p:cNvSpPr>
          <p:nvPr/>
        </p:nvSpPr>
        <p:spPr bwMode="auto">
          <a:xfrm flipH="1">
            <a:off x="3276600" y="24384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24" name="Line 20"/>
          <p:cNvSpPr>
            <a:spLocks noChangeShapeType="1"/>
          </p:cNvSpPr>
          <p:nvPr/>
        </p:nvSpPr>
        <p:spPr bwMode="auto">
          <a:xfrm flipH="1">
            <a:off x="3276600" y="22860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25" name="Line 21"/>
          <p:cNvSpPr>
            <a:spLocks noChangeShapeType="1"/>
          </p:cNvSpPr>
          <p:nvPr/>
        </p:nvSpPr>
        <p:spPr bwMode="auto">
          <a:xfrm flipH="1">
            <a:off x="2133600" y="22860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26" name="Line 22"/>
          <p:cNvSpPr>
            <a:spLocks noChangeShapeType="1"/>
          </p:cNvSpPr>
          <p:nvPr/>
        </p:nvSpPr>
        <p:spPr bwMode="auto">
          <a:xfrm>
            <a:off x="2209800" y="22860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27" name="Line 23"/>
          <p:cNvSpPr>
            <a:spLocks noChangeShapeType="1"/>
          </p:cNvSpPr>
          <p:nvPr/>
        </p:nvSpPr>
        <p:spPr bwMode="auto">
          <a:xfrm flipH="1">
            <a:off x="1143000" y="24384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28" name="Line 24"/>
          <p:cNvSpPr>
            <a:spLocks noChangeShapeType="1"/>
          </p:cNvSpPr>
          <p:nvPr/>
        </p:nvSpPr>
        <p:spPr bwMode="auto">
          <a:xfrm flipH="1">
            <a:off x="4114800" y="12954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29" name="Line 25"/>
          <p:cNvSpPr>
            <a:spLocks noChangeShapeType="1"/>
          </p:cNvSpPr>
          <p:nvPr/>
        </p:nvSpPr>
        <p:spPr bwMode="auto">
          <a:xfrm>
            <a:off x="4191000" y="12954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30" name="Line 26"/>
          <p:cNvSpPr>
            <a:spLocks noChangeShapeType="1"/>
          </p:cNvSpPr>
          <p:nvPr/>
        </p:nvSpPr>
        <p:spPr bwMode="auto">
          <a:xfrm flipH="1">
            <a:off x="4114800" y="14478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31" name="Line 27"/>
          <p:cNvSpPr>
            <a:spLocks noChangeShapeType="1"/>
          </p:cNvSpPr>
          <p:nvPr/>
        </p:nvSpPr>
        <p:spPr bwMode="auto">
          <a:xfrm>
            <a:off x="3352800" y="4572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32" name="Line 28"/>
          <p:cNvSpPr>
            <a:spLocks noChangeShapeType="1"/>
          </p:cNvSpPr>
          <p:nvPr/>
        </p:nvSpPr>
        <p:spPr bwMode="auto">
          <a:xfrm flipH="1">
            <a:off x="3276600" y="4572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33" name="Line 29"/>
          <p:cNvSpPr>
            <a:spLocks noChangeShapeType="1"/>
          </p:cNvSpPr>
          <p:nvPr/>
        </p:nvSpPr>
        <p:spPr bwMode="auto">
          <a:xfrm flipH="1">
            <a:off x="3276600" y="6096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34" name="Line 30"/>
          <p:cNvSpPr>
            <a:spLocks noChangeShapeType="1"/>
          </p:cNvSpPr>
          <p:nvPr/>
        </p:nvSpPr>
        <p:spPr bwMode="auto">
          <a:xfrm>
            <a:off x="2362200" y="609600"/>
            <a:ext cx="8382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41023" name="Rectangle 31"/>
          <p:cNvSpPr>
            <a:spLocks noChangeArrowheads="1"/>
          </p:cNvSpPr>
          <p:nvPr/>
        </p:nvSpPr>
        <p:spPr bwMode="auto">
          <a:xfrm>
            <a:off x="2500313" y="303213"/>
            <a:ext cx="606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>
              <a:defRPr/>
            </a:pPr>
            <a:r>
              <a:rPr lang="fr-FR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50 m</a:t>
            </a:r>
          </a:p>
        </p:txBody>
      </p:sp>
      <p:sp>
        <p:nvSpPr>
          <p:cNvPr id="47136" name="Text Box 32"/>
          <p:cNvSpPr txBox="1">
            <a:spLocks noChangeArrowheads="1"/>
          </p:cNvSpPr>
          <p:nvPr/>
        </p:nvSpPr>
        <p:spPr bwMode="auto">
          <a:xfrm>
            <a:off x="228600" y="2713038"/>
            <a:ext cx="37512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2000">
                <a:latin typeface="Arial" charset="0"/>
              </a:rPr>
              <a:t>Test de Léger et Boucher, 1980</a:t>
            </a:r>
          </a:p>
        </p:txBody>
      </p:sp>
      <p:sp>
        <p:nvSpPr>
          <p:cNvPr id="47137" name="Arc 33"/>
          <p:cNvSpPr>
            <a:spLocks/>
          </p:cNvSpPr>
          <p:nvPr/>
        </p:nvSpPr>
        <p:spPr bwMode="auto">
          <a:xfrm>
            <a:off x="4954588" y="765175"/>
            <a:ext cx="685800" cy="1368425"/>
          </a:xfrm>
          <a:custGeom>
            <a:avLst/>
            <a:gdLst>
              <a:gd name="T0" fmla="*/ 2147483647 w 21600"/>
              <a:gd name="T1" fmla="*/ 2147483647 h 43099"/>
              <a:gd name="T2" fmla="*/ 2147483647 w 21600"/>
              <a:gd name="T3" fmla="*/ 0 h 43099"/>
              <a:gd name="T4" fmla="*/ 2147483647 w 21600"/>
              <a:gd name="T5" fmla="*/ 2147483647 h 43099"/>
              <a:gd name="T6" fmla="*/ 0 60000 65536"/>
              <a:gd name="T7" fmla="*/ 0 60000 65536"/>
              <a:gd name="T8" fmla="*/ 0 60000 65536"/>
              <a:gd name="T9" fmla="*/ 0 w 21600"/>
              <a:gd name="T10" fmla="*/ 0 h 43099"/>
              <a:gd name="T11" fmla="*/ 21600 w 21600"/>
              <a:gd name="T12" fmla="*/ 43099 h 430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3099" fill="none" extrusionOk="0">
                <a:moveTo>
                  <a:pt x="20046" y="43099"/>
                </a:moveTo>
                <a:cubicBezTo>
                  <a:pt x="8749" y="42284"/>
                  <a:pt x="0" y="32881"/>
                  <a:pt x="0" y="21555"/>
                </a:cubicBezTo>
                <a:cubicBezTo>
                  <a:pt x="-1" y="10167"/>
                  <a:pt x="8839" y="736"/>
                  <a:pt x="20203" y="0"/>
                </a:cubicBezTo>
              </a:path>
              <a:path w="21600" h="43099" stroke="0" extrusionOk="0">
                <a:moveTo>
                  <a:pt x="20046" y="43099"/>
                </a:moveTo>
                <a:cubicBezTo>
                  <a:pt x="8749" y="42284"/>
                  <a:pt x="0" y="32881"/>
                  <a:pt x="0" y="21555"/>
                </a:cubicBezTo>
                <a:cubicBezTo>
                  <a:pt x="-1" y="10167"/>
                  <a:pt x="8839" y="736"/>
                  <a:pt x="20203" y="0"/>
                </a:cubicBezTo>
                <a:lnTo>
                  <a:pt x="21600" y="21555"/>
                </a:lnTo>
                <a:lnTo>
                  <a:pt x="20046" y="43099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38" name="Line 34"/>
          <p:cNvSpPr>
            <a:spLocks noChangeShapeType="1"/>
          </p:cNvSpPr>
          <p:nvPr/>
        </p:nvSpPr>
        <p:spPr bwMode="auto">
          <a:xfrm>
            <a:off x="5562600" y="762000"/>
            <a:ext cx="2133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39" name="Line 35"/>
          <p:cNvSpPr>
            <a:spLocks noChangeShapeType="1"/>
          </p:cNvSpPr>
          <p:nvPr/>
        </p:nvSpPr>
        <p:spPr bwMode="auto">
          <a:xfrm>
            <a:off x="5562600" y="2133600"/>
            <a:ext cx="2133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40" name="Arc 36"/>
          <p:cNvSpPr>
            <a:spLocks/>
          </p:cNvSpPr>
          <p:nvPr/>
        </p:nvSpPr>
        <p:spPr bwMode="auto">
          <a:xfrm rot="10620000">
            <a:off x="7620000" y="762000"/>
            <a:ext cx="685800" cy="1373188"/>
          </a:xfrm>
          <a:custGeom>
            <a:avLst/>
            <a:gdLst>
              <a:gd name="T0" fmla="*/ 2147483647 w 21600"/>
              <a:gd name="T1" fmla="*/ 2147483647 h 42940"/>
              <a:gd name="T2" fmla="*/ 2147483647 w 21600"/>
              <a:gd name="T3" fmla="*/ 0 h 42940"/>
              <a:gd name="T4" fmla="*/ 2147483647 w 21600"/>
              <a:gd name="T5" fmla="*/ 2147483647 h 42940"/>
              <a:gd name="T6" fmla="*/ 0 60000 65536"/>
              <a:gd name="T7" fmla="*/ 0 60000 65536"/>
              <a:gd name="T8" fmla="*/ 0 60000 65536"/>
              <a:gd name="T9" fmla="*/ 0 w 21600"/>
              <a:gd name="T10" fmla="*/ 0 h 42940"/>
              <a:gd name="T11" fmla="*/ 21600 w 21600"/>
              <a:gd name="T12" fmla="*/ 42940 h 429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2940" fill="none" extrusionOk="0">
                <a:moveTo>
                  <a:pt x="18496" y="42939"/>
                </a:moveTo>
                <a:cubicBezTo>
                  <a:pt x="7877" y="41397"/>
                  <a:pt x="0" y="32294"/>
                  <a:pt x="0" y="21564"/>
                </a:cubicBezTo>
                <a:cubicBezTo>
                  <a:pt x="-1" y="10119"/>
                  <a:pt x="8926" y="661"/>
                  <a:pt x="20352" y="0"/>
                </a:cubicBezTo>
              </a:path>
              <a:path w="21600" h="42940" stroke="0" extrusionOk="0">
                <a:moveTo>
                  <a:pt x="18496" y="42939"/>
                </a:moveTo>
                <a:cubicBezTo>
                  <a:pt x="7877" y="41397"/>
                  <a:pt x="0" y="32294"/>
                  <a:pt x="0" y="21564"/>
                </a:cubicBezTo>
                <a:cubicBezTo>
                  <a:pt x="-1" y="10119"/>
                  <a:pt x="8926" y="661"/>
                  <a:pt x="20352" y="0"/>
                </a:cubicBezTo>
                <a:lnTo>
                  <a:pt x="21600" y="21564"/>
                </a:lnTo>
                <a:lnTo>
                  <a:pt x="18496" y="42939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41" name="Line 37"/>
          <p:cNvSpPr>
            <a:spLocks noChangeShapeType="1"/>
          </p:cNvSpPr>
          <p:nvPr/>
        </p:nvSpPr>
        <p:spPr bwMode="auto">
          <a:xfrm flipH="1">
            <a:off x="5562600" y="5334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42" name="Line 38"/>
          <p:cNvSpPr>
            <a:spLocks noChangeShapeType="1"/>
          </p:cNvSpPr>
          <p:nvPr/>
        </p:nvSpPr>
        <p:spPr bwMode="auto">
          <a:xfrm>
            <a:off x="5638800" y="5334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43" name="Line 39"/>
          <p:cNvSpPr>
            <a:spLocks noChangeShapeType="1"/>
          </p:cNvSpPr>
          <p:nvPr/>
        </p:nvSpPr>
        <p:spPr bwMode="auto">
          <a:xfrm flipH="1">
            <a:off x="5562600" y="6858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44" name="Line 40"/>
          <p:cNvSpPr>
            <a:spLocks noChangeShapeType="1"/>
          </p:cNvSpPr>
          <p:nvPr/>
        </p:nvSpPr>
        <p:spPr bwMode="auto">
          <a:xfrm flipH="1">
            <a:off x="6096000" y="5334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45" name="Line 41"/>
          <p:cNvSpPr>
            <a:spLocks noChangeShapeType="1"/>
          </p:cNvSpPr>
          <p:nvPr/>
        </p:nvSpPr>
        <p:spPr bwMode="auto">
          <a:xfrm>
            <a:off x="6172200" y="5334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46" name="Line 42"/>
          <p:cNvSpPr>
            <a:spLocks noChangeShapeType="1"/>
          </p:cNvSpPr>
          <p:nvPr/>
        </p:nvSpPr>
        <p:spPr bwMode="auto">
          <a:xfrm flipH="1">
            <a:off x="6096000" y="6858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47" name="Line 43"/>
          <p:cNvSpPr>
            <a:spLocks noChangeShapeType="1"/>
          </p:cNvSpPr>
          <p:nvPr/>
        </p:nvSpPr>
        <p:spPr bwMode="auto">
          <a:xfrm flipH="1">
            <a:off x="6629400" y="5334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48" name="Line 44"/>
          <p:cNvSpPr>
            <a:spLocks noChangeShapeType="1"/>
          </p:cNvSpPr>
          <p:nvPr/>
        </p:nvSpPr>
        <p:spPr bwMode="auto">
          <a:xfrm>
            <a:off x="6705600" y="5334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49" name="Line 45"/>
          <p:cNvSpPr>
            <a:spLocks noChangeShapeType="1"/>
          </p:cNvSpPr>
          <p:nvPr/>
        </p:nvSpPr>
        <p:spPr bwMode="auto">
          <a:xfrm flipH="1">
            <a:off x="6629400" y="6858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50" name="Line 46"/>
          <p:cNvSpPr>
            <a:spLocks noChangeShapeType="1"/>
          </p:cNvSpPr>
          <p:nvPr/>
        </p:nvSpPr>
        <p:spPr bwMode="auto">
          <a:xfrm flipH="1">
            <a:off x="5029200" y="6858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51" name="Line 47"/>
          <p:cNvSpPr>
            <a:spLocks noChangeShapeType="1"/>
          </p:cNvSpPr>
          <p:nvPr/>
        </p:nvSpPr>
        <p:spPr bwMode="auto">
          <a:xfrm>
            <a:off x="5105400" y="6858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52" name="Line 48"/>
          <p:cNvSpPr>
            <a:spLocks noChangeShapeType="1"/>
          </p:cNvSpPr>
          <p:nvPr/>
        </p:nvSpPr>
        <p:spPr bwMode="auto">
          <a:xfrm flipH="1">
            <a:off x="5029200" y="8382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53" name="Line 49"/>
          <p:cNvSpPr>
            <a:spLocks noChangeShapeType="1"/>
          </p:cNvSpPr>
          <p:nvPr/>
        </p:nvSpPr>
        <p:spPr bwMode="auto">
          <a:xfrm flipH="1">
            <a:off x="4800600" y="10668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54" name="Line 50"/>
          <p:cNvSpPr>
            <a:spLocks noChangeShapeType="1"/>
          </p:cNvSpPr>
          <p:nvPr/>
        </p:nvSpPr>
        <p:spPr bwMode="auto">
          <a:xfrm>
            <a:off x="4876800" y="10668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55" name="Line 51"/>
          <p:cNvSpPr>
            <a:spLocks noChangeShapeType="1"/>
          </p:cNvSpPr>
          <p:nvPr/>
        </p:nvSpPr>
        <p:spPr bwMode="auto">
          <a:xfrm flipH="1">
            <a:off x="4800600" y="12192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56" name="Line 52"/>
          <p:cNvSpPr>
            <a:spLocks noChangeShapeType="1"/>
          </p:cNvSpPr>
          <p:nvPr/>
        </p:nvSpPr>
        <p:spPr bwMode="auto">
          <a:xfrm flipH="1">
            <a:off x="4800600" y="16764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57" name="Line 53"/>
          <p:cNvSpPr>
            <a:spLocks noChangeShapeType="1"/>
          </p:cNvSpPr>
          <p:nvPr/>
        </p:nvSpPr>
        <p:spPr bwMode="auto">
          <a:xfrm>
            <a:off x="4876800" y="16764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58" name="Line 54"/>
          <p:cNvSpPr>
            <a:spLocks noChangeShapeType="1"/>
          </p:cNvSpPr>
          <p:nvPr/>
        </p:nvSpPr>
        <p:spPr bwMode="auto">
          <a:xfrm flipH="1">
            <a:off x="4800600" y="18288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59" name="Line 55"/>
          <p:cNvSpPr>
            <a:spLocks noChangeShapeType="1"/>
          </p:cNvSpPr>
          <p:nvPr/>
        </p:nvSpPr>
        <p:spPr bwMode="auto">
          <a:xfrm flipH="1">
            <a:off x="5105400" y="20574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60" name="Line 56"/>
          <p:cNvSpPr>
            <a:spLocks noChangeShapeType="1"/>
          </p:cNvSpPr>
          <p:nvPr/>
        </p:nvSpPr>
        <p:spPr bwMode="auto">
          <a:xfrm>
            <a:off x="5181600" y="20574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61" name="Line 57"/>
          <p:cNvSpPr>
            <a:spLocks noChangeShapeType="1"/>
          </p:cNvSpPr>
          <p:nvPr/>
        </p:nvSpPr>
        <p:spPr bwMode="auto">
          <a:xfrm flipH="1">
            <a:off x="5105400" y="22098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62" name="Line 58"/>
          <p:cNvSpPr>
            <a:spLocks noChangeShapeType="1"/>
          </p:cNvSpPr>
          <p:nvPr/>
        </p:nvSpPr>
        <p:spPr bwMode="auto">
          <a:xfrm flipH="1">
            <a:off x="5638800" y="22098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63" name="Line 59"/>
          <p:cNvSpPr>
            <a:spLocks noChangeShapeType="1"/>
          </p:cNvSpPr>
          <p:nvPr/>
        </p:nvSpPr>
        <p:spPr bwMode="auto">
          <a:xfrm>
            <a:off x="5715000" y="22098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64" name="Line 60"/>
          <p:cNvSpPr>
            <a:spLocks noChangeShapeType="1"/>
          </p:cNvSpPr>
          <p:nvPr/>
        </p:nvSpPr>
        <p:spPr bwMode="auto">
          <a:xfrm flipH="1">
            <a:off x="5638800" y="23622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65" name="Line 61"/>
          <p:cNvSpPr>
            <a:spLocks noChangeShapeType="1"/>
          </p:cNvSpPr>
          <p:nvPr/>
        </p:nvSpPr>
        <p:spPr bwMode="auto">
          <a:xfrm flipH="1">
            <a:off x="6248400" y="22098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66" name="Line 62"/>
          <p:cNvSpPr>
            <a:spLocks noChangeShapeType="1"/>
          </p:cNvSpPr>
          <p:nvPr/>
        </p:nvSpPr>
        <p:spPr bwMode="auto">
          <a:xfrm>
            <a:off x="6324600" y="22098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67" name="Line 63"/>
          <p:cNvSpPr>
            <a:spLocks noChangeShapeType="1"/>
          </p:cNvSpPr>
          <p:nvPr/>
        </p:nvSpPr>
        <p:spPr bwMode="auto">
          <a:xfrm flipH="1">
            <a:off x="6248400" y="23622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68" name="Line 64"/>
          <p:cNvSpPr>
            <a:spLocks noChangeShapeType="1"/>
          </p:cNvSpPr>
          <p:nvPr/>
        </p:nvSpPr>
        <p:spPr bwMode="auto">
          <a:xfrm flipH="1">
            <a:off x="6858000" y="22098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69" name="Line 65"/>
          <p:cNvSpPr>
            <a:spLocks noChangeShapeType="1"/>
          </p:cNvSpPr>
          <p:nvPr/>
        </p:nvSpPr>
        <p:spPr bwMode="auto">
          <a:xfrm>
            <a:off x="6934200" y="22098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70" name="Line 66"/>
          <p:cNvSpPr>
            <a:spLocks noChangeShapeType="1"/>
          </p:cNvSpPr>
          <p:nvPr/>
        </p:nvSpPr>
        <p:spPr bwMode="auto">
          <a:xfrm flipH="1">
            <a:off x="6858000" y="23622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71" name="Line 67"/>
          <p:cNvSpPr>
            <a:spLocks noChangeShapeType="1"/>
          </p:cNvSpPr>
          <p:nvPr/>
        </p:nvSpPr>
        <p:spPr bwMode="auto">
          <a:xfrm flipH="1">
            <a:off x="7391400" y="22098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72" name="Line 68"/>
          <p:cNvSpPr>
            <a:spLocks noChangeShapeType="1"/>
          </p:cNvSpPr>
          <p:nvPr/>
        </p:nvSpPr>
        <p:spPr bwMode="auto">
          <a:xfrm>
            <a:off x="7467600" y="22098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73" name="Line 69"/>
          <p:cNvSpPr>
            <a:spLocks noChangeShapeType="1"/>
          </p:cNvSpPr>
          <p:nvPr/>
        </p:nvSpPr>
        <p:spPr bwMode="auto">
          <a:xfrm flipH="1">
            <a:off x="7391400" y="23622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74" name="Line 70"/>
          <p:cNvSpPr>
            <a:spLocks noChangeShapeType="1"/>
          </p:cNvSpPr>
          <p:nvPr/>
        </p:nvSpPr>
        <p:spPr bwMode="auto">
          <a:xfrm flipH="1">
            <a:off x="7239000" y="5334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75" name="Line 71"/>
          <p:cNvSpPr>
            <a:spLocks noChangeShapeType="1"/>
          </p:cNvSpPr>
          <p:nvPr/>
        </p:nvSpPr>
        <p:spPr bwMode="auto">
          <a:xfrm>
            <a:off x="7315200" y="5334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76" name="Line 72"/>
          <p:cNvSpPr>
            <a:spLocks noChangeShapeType="1"/>
          </p:cNvSpPr>
          <p:nvPr/>
        </p:nvSpPr>
        <p:spPr bwMode="auto">
          <a:xfrm flipH="1">
            <a:off x="7239000" y="6858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77" name="Line 73"/>
          <p:cNvSpPr>
            <a:spLocks noChangeShapeType="1"/>
          </p:cNvSpPr>
          <p:nvPr/>
        </p:nvSpPr>
        <p:spPr bwMode="auto">
          <a:xfrm flipH="1">
            <a:off x="7772400" y="5334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78" name="Line 74"/>
          <p:cNvSpPr>
            <a:spLocks noChangeShapeType="1"/>
          </p:cNvSpPr>
          <p:nvPr/>
        </p:nvSpPr>
        <p:spPr bwMode="auto">
          <a:xfrm>
            <a:off x="7848600" y="5334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79" name="Line 75"/>
          <p:cNvSpPr>
            <a:spLocks noChangeShapeType="1"/>
          </p:cNvSpPr>
          <p:nvPr/>
        </p:nvSpPr>
        <p:spPr bwMode="auto">
          <a:xfrm flipH="1">
            <a:off x="7772400" y="6858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80" name="Line 76"/>
          <p:cNvSpPr>
            <a:spLocks noChangeShapeType="1"/>
          </p:cNvSpPr>
          <p:nvPr/>
        </p:nvSpPr>
        <p:spPr bwMode="auto">
          <a:xfrm flipH="1">
            <a:off x="8229600" y="9144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81" name="Line 77"/>
          <p:cNvSpPr>
            <a:spLocks noChangeShapeType="1"/>
          </p:cNvSpPr>
          <p:nvPr/>
        </p:nvSpPr>
        <p:spPr bwMode="auto">
          <a:xfrm>
            <a:off x="8305800" y="9144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82" name="Line 78"/>
          <p:cNvSpPr>
            <a:spLocks noChangeShapeType="1"/>
          </p:cNvSpPr>
          <p:nvPr/>
        </p:nvSpPr>
        <p:spPr bwMode="auto">
          <a:xfrm flipH="1">
            <a:off x="8229600" y="10668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83" name="Line 79"/>
          <p:cNvSpPr>
            <a:spLocks noChangeShapeType="1"/>
          </p:cNvSpPr>
          <p:nvPr/>
        </p:nvSpPr>
        <p:spPr bwMode="auto">
          <a:xfrm flipH="1">
            <a:off x="8382000" y="15240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84" name="Line 80"/>
          <p:cNvSpPr>
            <a:spLocks noChangeShapeType="1"/>
          </p:cNvSpPr>
          <p:nvPr/>
        </p:nvSpPr>
        <p:spPr bwMode="auto">
          <a:xfrm>
            <a:off x="8458200" y="15240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85" name="Line 81"/>
          <p:cNvSpPr>
            <a:spLocks noChangeShapeType="1"/>
          </p:cNvSpPr>
          <p:nvPr/>
        </p:nvSpPr>
        <p:spPr bwMode="auto">
          <a:xfrm flipH="1">
            <a:off x="8382000" y="16764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86" name="Line 82"/>
          <p:cNvSpPr>
            <a:spLocks noChangeShapeType="1"/>
          </p:cNvSpPr>
          <p:nvPr/>
        </p:nvSpPr>
        <p:spPr bwMode="auto">
          <a:xfrm flipH="1">
            <a:off x="8001000" y="20574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87" name="Line 83"/>
          <p:cNvSpPr>
            <a:spLocks noChangeShapeType="1"/>
          </p:cNvSpPr>
          <p:nvPr/>
        </p:nvSpPr>
        <p:spPr bwMode="auto">
          <a:xfrm>
            <a:off x="8077200" y="20574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88" name="Line 84"/>
          <p:cNvSpPr>
            <a:spLocks noChangeShapeType="1"/>
          </p:cNvSpPr>
          <p:nvPr/>
        </p:nvSpPr>
        <p:spPr bwMode="auto">
          <a:xfrm flipH="1">
            <a:off x="8001000" y="22098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89" name="Line 85"/>
          <p:cNvSpPr>
            <a:spLocks noChangeShapeType="1"/>
          </p:cNvSpPr>
          <p:nvPr/>
        </p:nvSpPr>
        <p:spPr bwMode="auto">
          <a:xfrm>
            <a:off x="6858000" y="609600"/>
            <a:ext cx="3810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41078" name="Rectangle 86"/>
          <p:cNvSpPr>
            <a:spLocks noChangeArrowheads="1"/>
          </p:cNvSpPr>
          <p:nvPr/>
        </p:nvSpPr>
        <p:spPr bwMode="auto">
          <a:xfrm>
            <a:off x="6781800" y="152400"/>
            <a:ext cx="596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>
              <a:defRPr/>
            </a:pPr>
            <a:r>
              <a:rPr lang="fr-FR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 m</a:t>
            </a:r>
          </a:p>
        </p:txBody>
      </p:sp>
      <p:sp>
        <p:nvSpPr>
          <p:cNvPr id="47191" name="Text Box 87"/>
          <p:cNvSpPr txBox="1">
            <a:spLocks noChangeArrowheads="1"/>
          </p:cNvSpPr>
          <p:nvPr/>
        </p:nvSpPr>
        <p:spPr bwMode="auto">
          <a:xfrm>
            <a:off x="4164013" y="2667000"/>
            <a:ext cx="49799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2000">
                <a:latin typeface="Arial" charset="0"/>
              </a:rPr>
              <a:t>Tests VAM-EVAL (Cazorla et Léger, 1993)</a:t>
            </a:r>
          </a:p>
        </p:txBody>
      </p:sp>
      <p:sp>
        <p:nvSpPr>
          <p:cNvPr id="47192" name="Text Box 88"/>
          <p:cNvSpPr txBox="1">
            <a:spLocks noChangeArrowheads="1"/>
          </p:cNvSpPr>
          <p:nvPr/>
        </p:nvSpPr>
        <p:spPr bwMode="auto">
          <a:xfrm>
            <a:off x="1166813" y="1116013"/>
            <a:ext cx="2413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sz="1600" b="1">
                <a:latin typeface="Arial" charset="0"/>
              </a:rPr>
              <a:t>Paliers de 2 min</a:t>
            </a:r>
          </a:p>
          <a:p>
            <a:pPr algn="ctr"/>
            <a:r>
              <a:rPr lang="fr-FR" sz="1600" b="1">
                <a:latin typeface="Arial" charset="0"/>
              </a:rPr>
              <a:t>Incrémentation : 1km/h</a:t>
            </a:r>
          </a:p>
        </p:txBody>
      </p:sp>
      <p:sp>
        <p:nvSpPr>
          <p:cNvPr id="47193" name="Text Box 89"/>
          <p:cNvSpPr txBox="1">
            <a:spLocks noChangeArrowheads="1"/>
          </p:cNvSpPr>
          <p:nvPr/>
        </p:nvSpPr>
        <p:spPr bwMode="auto">
          <a:xfrm>
            <a:off x="5245100" y="1125538"/>
            <a:ext cx="2640013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sz="1600" b="1">
                <a:latin typeface="Arial" charset="0"/>
              </a:rPr>
              <a:t>Paliers de 1 min</a:t>
            </a:r>
          </a:p>
          <a:p>
            <a:pPr algn="ctr"/>
            <a:r>
              <a:rPr lang="fr-FR" sz="1600" b="1">
                <a:latin typeface="Arial" charset="0"/>
              </a:rPr>
              <a:t>Incrémentation : 1/2 km/h</a:t>
            </a:r>
          </a:p>
        </p:txBody>
      </p:sp>
      <p:sp>
        <p:nvSpPr>
          <p:cNvPr id="47195" name="Text Box 91"/>
          <p:cNvSpPr txBox="1">
            <a:spLocks noChangeArrowheads="1"/>
          </p:cNvSpPr>
          <p:nvPr/>
        </p:nvSpPr>
        <p:spPr bwMode="auto">
          <a:xfrm>
            <a:off x="4724400" y="6216650"/>
            <a:ext cx="41767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2000">
                <a:latin typeface="Arial" charset="0"/>
              </a:rPr>
              <a:t>Avec et sans cardiofréquencemètre</a:t>
            </a:r>
          </a:p>
        </p:txBody>
      </p:sp>
      <p:sp>
        <p:nvSpPr>
          <p:cNvPr id="47196" name="Text Box 93"/>
          <p:cNvSpPr txBox="1">
            <a:spLocks noChangeArrowheads="1"/>
          </p:cNvSpPr>
          <p:nvPr/>
        </p:nvSpPr>
        <p:spPr bwMode="auto">
          <a:xfrm>
            <a:off x="209673" y="5931912"/>
            <a:ext cx="338951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sz="2000" dirty="0">
                <a:latin typeface="Arial" charset="0"/>
              </a:rPr>
              <a:t>Test Université Bordeaux 2, </a:t>
            </a:r>
            <a:endParaRPr lang="fr-FR" sz="2000" dirty="0" smtClean="0">
              <a:latin typeface="Arial" charset="0"/>
            </a:endParaRPr>
          </a:p>
          <a:p>
            <a:pPr algn="ctr"/>
            <a:r>
              <a:rPr lang="fr-FR" sz="2000" dirty="0" smtClean="0">
                <a:latin typeface="Arial" charset="0"/>
              </a:rPr>
              <a:t>Cazorla (1992</a:t>
            </a:r>
            <a:r>
              <a:rPr lang="fr-FR" sz="2000" dirty="0">
                <a:latin typeface="Arial" charset="0"/>
              </a:rPr>
              <a:t>)</a:t>
            </a:r>
          </a:p>
        </p:txBody>
      </p:sp>
      <p:sp>
        <p:nvSpPr>
          <p:cNvPr id="47197" name="Arc 94"/>
          <p:cNvSpPr>
            <a:spLocks/>
          </p:cNvSpPr>
          <p:nvPr/>
        </p:nvSpPr>
        <p:spPr bwMode="auto">
          <a:xfrm>
            <a:off x="652463" y="4079875"/>
            <a:ext cx="685800" cy="1368425"/>
          </a:xfrm>
          <a:custGeom>
            <a:avLst/>
            <a:gdLst>
              <a:gd name="T0" fmla="*/ 2147483647 w 21600"/>
              <a:gd name="T1" fmla="*/ 2147483647 h 43099"/>
              <a:gd name="T2" fmla="*/ 2147483647 w 21600"/>
              <a:gd name="T3" fmla="*/ 0 h 43099"/>
              <a:gd name="T4" fmla="*/ 2147483647 w 21600"/>
              <a:gd name="T5" fmla="*/ 2147483647 h 43099"/>
              <a:gd name="T6" fmla="*/ 0 60000 65536"/>
              <a:gd name="T7" fmla="*/ 0 60000 65536"/>
              <a:gd name="T8" fmla="*/ 0 60000 65536"/>
              <a:gd name="T9" fmla="*/ 0 w 21600"/>
              <a:gd name="T10" fmla="*/ 0 h 43099"/>
              <a:gd name="T11" fmla="*/ 21600 w 21600"/>
              <a:gd name="T12" fmla="*/ 43099 h 430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3099" fill="none" extrusionOk="0">
                <a:moveTo>
                  <a:pt x="20046" y="43099"/>
                </a:moveTo>
                <a:cubicBezTo>
                  <a:pt x="8749" y="42284"/>
                  <a:pt x="0" y="32881"/>
                  <a:pt x="0" y="21555"/>
                </a:cubicBezTo>
                <a:cubicBezTo>
                  <a:pt x="-1" y="10167"/>
                  <a:pt x="8839" y="736"/>
                  <a:pt x="20203" y="0"/>
                </a:cubicBezTo>
              </a:path>
              <a:path w="21600" h="43099" stroke="0" extrusionOk="0">
                <a:moveTo>
                  <a:pt x="20046" y="43099"/>
                </a:moveTo>
                <a:cubicBezTo>
                  <a:pt x="8749" y="42284"/>
                  <a:pt x="0" y="32881"/>
                  <a:pt x="0" y="21555"/>
                </a:cubicBezTo>
                <a:cubicBezTo>
                  <a:pt x="-1" y="10167"/>
                  <a:pt x="8839" y="736"/>
                  <a:pt x="20203" y="0"/>
                </a:cubicBezTo>
                <a:lnTo>
                  <a:pt x="21600" y="21555"/>
                </a:lnTo>
                <a:lnTo>
                  <a:pt x="20046" y="43099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98" name="Line 95"/>
          <p:cNvSpPr>
            <a:spLocks noChangeShapeType="1"/>
          </p:cNvSpPr>
          <p:nvPr/>
        </p:nvSpPr>
        <p:spPr bwMode="auto">
          <a:xfrm>
            <a:off x="1258888" y="4076700"/>
            <a:ext cx="2133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199" name="Line 96"/>
          <p:cNvSpPr>
            <a:spLocks noChangeShapeType="1"/>
          </p:cNvSpPr>
          <p:nvPr/>
        </p:nvSpPr>
        <p:spPr bwMode="auto">
          <a:xfrm>
            <a:off x="1258888" y="5448300"/>
            <a:ext cx="2133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200" name="Arc 97"/>
          <p:cNvSpPr>
            <a:spLocks/>
          </p:cNvSpPr>
          <p:nvPr/>
        </p:nvSpPr>
        <p:spPr bwMode="auto">
          <a:xfrm rot="10620000">
            <a:off x="3316288" y="4076700"/>
            <a:ext cx="685800" cy="1373188"/>
          </a:xfrm>
          <a:custGeom>
            <a:avLst/>
            <a:gdLst>
              <a:gd name="T0" fmla="*/ 2147483647 w 21600"/>
              <a:gd name="T1" fmla="*/ 2147483647 h 42940"/>
              <a:gd name="T2" fmla="*/ 2147483647 w 21600"/>
              <a:gd name="T3" fmla="*/ 0 h 42940"/>
              <a:gd name="T4" fmla="*/ 2147483647 w 21600"/>
              <a:gd name="T5" fmla="*/ 2147483647 h 42940"/>
              <a:gd name="T6" fmla="*/ 0 60000 65536"/>
              <a:gd name="T7" fmla="*/ 0 60000 65536"/>
              <a:gd name="T8" fmla="*/ 0 60000 65536"/>
              <a:gd name="T9" fmla="*/ 0 w 21600"/>
              <a:gd name="T10" fmla="*/ 0 h 42940"/>
              <a:gd name="T11" fmla="*/ 21600 w 21600"/>
              <a:gd name="T12" fmla="*/ 42940 h 429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2940" fill="none" extrusionOk="0">
                <a:moveTo>
                  <a:pt x="18496" y="42939"/>
                </a:moveTo>
                <a:cubicBezTo>
                  <a:pt x="7877" y="41397"/>
                  <a:pt x="0" y="32294"/>
                  <a:pt x="0" y="21564"/>
                </a:cubicBezTo>
                <a:cubicBezTo>
                  <a:pt x="-1" y="10119"/>
                  <a:pt x="8926" y="661"/>
                  <a:pt x="20352" y="0"/>
                </a:cubicBezTo>
              </a:path>
              <a:path w="21600" h="42940" stroke="0" extrusionOk="0">
                <a:moveTo>
                  <a:pt x="18496" y="42939"/>
                </a:moveTo>
                <a:cubicBezTo>
                  <a:pt x="7877" y="41397"/>
                  <a:pt x="0" y="32294"/>
                  <a:pt x="0" y="21564"/>
                </a:cubicBezTo>
                <a:cubicBezTo>
                  <a:pt x="-1" y="10119"/>
                  <a:pt x="8926" y="661"/>
                  <a:pt x="20352" y="0"/>
                </a:cubicBezTo>
                <a:lnTo>
                  <a:pt x="21600" y="21564"/>
                </a:lnTo>
                <a:lnTo>
                  <a:pt x="18496" y="42939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201" name="Line 98"/>
          <p:cNvSpPr>
            <a:spLocks noChangeShapeType="1"/>
          </p:cNvSpPr>
          <p:nvPr/>
        </p:nvSpPr>
        <p:spPr bwMode="auto">
          <a:xfrm flipH="1">
            <a:off x="1258888" y="38481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202" name="Line 99"/>
          <p:cNvSpPr>
            <a:spLocks noChangeShapeType="1"/>
          </p:cNvSpPr>
          <p:nvPr/>
        </p:nvSpPr>
        <p:spPr bwMode="auto">
          <a:xfrm>
            <a:off x="1335088" y="38481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203" name="Line 100"/>
          <p:cNvSpPr>
            <a:spLocks noChangeShapeType="1"/>
          </p:cNvSpPr>
          <p:nvPr/>
        </p:nvSpPr>
        <p:spPr bwMode="auto">
          <a:xfrm flipH="1">
            <a:off x="1258888" y="40005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204" name="Line 101"/>
          <p:cNvSpPr>
            <a:spLocks noChangeShapeType="1"/>
          </p:cNvSpPr>
          <p:nvPr/>
        </p:nvSpPr>
        <p:spPr bwMode="auto">
          <a:xfrm flipH="1">
            <a:off x="1792288" y="38481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205" name="Line 102"/>
          <p:cNvSpPr>
            <a:spLocks noChangeShapeType="1"/>
          </p:cNvSpPr>
          <p:nvPr/>
        </p:nvSpPr>
        <p:spPr bwMode="auto">
          <a:xfrm>
            <a:off x="1868488" y="38481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206" name="Line 103"/>
          <p:cNvSpPr>
            <a:spLocks noChangeShapeType="1"/>
          </p:cNvSpPr>
          <p:nvPr/>
        </p:nvSpPr>
        <p:spPr bwMode="auto">
          <a:xfrm flipH="1">
            <a:off x="1792288" y="40005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207" name="Line 104"/>
          <p:cNvSpPr>
            <a:spLocks noChangeShapeType="1"/>
          </p:cNvSpPr>
          <p:nvPr/>
        </p:nvSpPr>
        <p:spPr bwMode="auto">
          <a:xfrm flipH="1">
            <a:off x="2325688" y="38481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208" name="Line 105"/>
          <p:cNvSpPr>
            <a:spLocks noChangeShapeType="1"/>
          </p:cNvSpPr>
          <p:nvPr/>
        </p:nvSpPr>
        <p:spPr bwMode="auto">
          <a:xfrm>
            <a:off x="2401888" y="38481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209" name="Line 106"/>
          <p:cNvSpPr>
            <a:spLocks noChangeShapeType="1"/>
          </p:cNvSpPr>
          <p:nvPr/>
        </p:nvSpPr>
        <p:spPr bwMode="auto">
          <a:xfrm flipH="1">
            <a:off x="2325688" y="40005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210" name="Line 107"/>
          <p:cNvSpPr>
            <a:spLocks noChangeShapeType="1"/>
          </p:cNvSpPr>
          <p:nvPr/>
        </p:nvSpPr>
        <p:spPr bwMode="auto">
          <a:xfrm flipH="1">
            <a:off x="725488" y="40005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211" name="Line 108"/>
          <p:cNvSpPr>
            <a:spLocks noChangeShapeType="1"/>
          </p:cNvSpPr>
          <p:nvPr/>
        </p:nvSpPr>
        <p:spPr bwMode="auto">
          <a:xfrm>
            <a:off x="801688" y="40005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212" name="Line 109"/>
          <p:cNvSpPr>
            <a:spLocks noChangeShapeType="1"/>
          </p:cNvSpPr>
          <p:nvPr/>
        </p:nvSpPr>
        <p:spPr bwMode="auto">
          <a:xfrm flipH="1">
            <a:off x="725488" y="41529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213" name="Line 110"/>
          <p:cNvSpPr>
            <a:spLocks noChangeShapeType="1"/>
          </p:cNvSpPr>
          <p:nvPr/>
        </p:nvSpPr>
        <p:spPr bwMode="auto">
          <a:xfrm flipH="1">
            <a:off x="496888" y="43815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214" name="Line 111"/>
          <p:cNvSpPr>
            <a:spLocks noChangeShapeType="1"/>
          </p:cNvSpPr>
          <p:nvPr/>
        </p:nvSpPr>
        <p:spPr bwMode="auto">
          <a:xfrm>
            <a:off x="573088" y="43815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215" name="Line 112"/>
          <p:cNvSpPr>
            <a:spLocks noChangeShapeType="1"/>
          </p:cNvSpPr>
          <p:nvPr/>
        </p:nvSpPr>
        <p:spPr bwMode="auto">
          <a:xfrm flipH="1">
            <a:off x="496888" y="45339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216" name="Line 113"/>
          <p:cNvSpPr>
            <a:spLocks noChangeShapeType="1"/>
          </p:cNvSpPr>
          <p:nvPr/>
        </p:nvSpPr>
        <p:spPr bwMode="auto">
          <a:xfrm flipH="1">
            <a:off x="496888" y="49911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217" name="Line 114"/>
          <p:cNvSpPr>
            <a:spLocks noChangeShapeType="1"/>
          </p:cNvSpPr>
          <p:nvPr/>
        </p:nvSpPr>
        <p:spPr bwMode="auto">
          <a:xfrm>
            <a:off x="573088" y="49911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218" name="Line 115"/>
          <p:cNvSpPr>
            <a:spLocks noChangeShapeType="1"/>
          </p:cNvSpPr>
          <p:nvPr/>
        </p:nvSpPr>
        <p:spPr bwMode="auto">
          <a:xfrm flipH="1">
            <a:off x="496888" y="51435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219" name="Line 116"/>
          <p:cNvSpPr>
            <a:spLocks noChangeShapeType="1"/>
          </p:cNvSpPr>
          <p:nvPr/>
        </p:nvSpPr>
        <p:spPr bwMode="auto">
          <a:xfrm flipH="1">
            <a:off x="801688" y="53721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220" name="Line 117"/>
          <p:cNvSpPr>
            <a:spLocks noChangeShapeType="1"/>
          </p:cNvSpPr>
          <p:nvPr/>
        </p:nvSpPr>
        <p:spPr bwMode="auto">
          <a:xfrm>
            <a:off x="877888" y="53721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221" name="Line 118"/>
          <p:cNvSpPr>
            <a:spLocks noChangeShapeType="1"/>
          </p:cNvSpPr>
          <p:nvPr/>
        </p:nvSpPr>
        <p:spPr bwMode="auto">
          <a:xfrm flipH="1">
            <a:off x="801688" y="55245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222" name="Line 119"/>
          <p:cNvSpPr>
            <a:spLocks noChangeShapeType="1"/>
          </p:cNvSpPr>
          <p:nvPr/>
        </p:nvSpPr>
        <p:spPr bwMode="auto">
          <a:xfrm flipH="1">
            <a:off x="1335088" y="55245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223" name="Line 120"/>
          <p:cNvSpPr>
            <a:spLocks noChangeShapeType="1"/>
          </p:cNvSpPr>
          <p:nvPr/>
        </p:nvSpPr>
        <p:spPr bwMode="auto">
          <a:xfrm>
            <a:off x="1411288" y="55245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224" name="Line 121"/>
          <p:cNvSpPr>
            <a:spLocks noChangeShapeType="1"/>
          </p:cNvSpPr>
          <p:nvPr/>
        </p:nvSpPr>
        <p:spPr bwMode="auto">
          <a:xfrm flipH="1">
            <a:off x="1335088" y="56769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225" name="Line 122"/>
          <p:cNvSpPr>
            <a:spLocks noChangeShapeType="1"/>
          </p:cNvSpPr>
          <p:nvPr/>
        </p:nvSpPr>
        <p:spPr bwMode="auto">
          <a:xfrm flipH="1">
            <a:off x="1944688" y="55245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226" name="Line 123"/>
          <p:cNvSpPr>
            <a:spLocks noChangeShapeType="1"/>
          </p:cNvSpPr>
          <p:nvPr/>
        </p:nvSpPr>
        <p:spPr bwMode="auto">
          <a:xfrm>
            <a:off x="2020888" y="55245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227" name="Line 124"/>
          <p:cNvSpPr>
            <a:spLocks noChangeShapeType="1"/>
          </p:cNvSpPr>
          <p:nvPr/>
        </p:nvSpPr>
        <p:spPr bwMode="auto">
          <a:xfrm flipH="1">
            <a:off x="1944688" y="56769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228" name="Line 125"/>
          <p:cNvSpPr>
            <a:spLocks noChangeShapeType="1"/>
          </p:cNvSpPr>
          <p:nvPr/>
        </p:nvSpPr>
        <p:spPr bwMode="auto">
          <a:xfrm flipH="1">
            <a:off x="2554288" y="55245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229" name="Line 126"/>
          <p:cNvSpPr>
            <a:spLocks noChangeShapeType="1"/>
          </p:cNvSpPr>
          <p:nvPr/>
        </p:nvSpPr>
        <p:spPr bwMode="auto">
          <a:xfrm>
            <a:off x="2630488" y="55245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230" name="Line 127"/>
          <p:cNvSpPr>
            <a:spLocks noChangeShapeType="1"/>
          </p:cNvSpPr>
          <p:nvPr/>
        </p:nvSpPr>
        <p:spPr bwMode="auto">
          <a:xfrm flipH="1">
            <a:off x="2554288" y="56769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231" name="Line 128"/>
          <p:cNvSpPr>
            <a:spLocks noChangeShapeType="1"/>
          </p:cNvSpPr>
          <p:nvPr/>
        </p:nvSpPr>
        <p:spPr bwMode="auto">
          <a:xfrm flipH="1">
            <a:off x="3087688" y="55245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232" name="Line 129"/>
          <p:cNvSpPr>
            <a:spLocks noChangeShapeType="1"/>
          </p:cNvSpPr>
          <p:nvPr/>
        </p:nvSpPr>
        <p:spPr bwMode="auto">
          <a:xfrm>
            <a:off x="3163888" y="55245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233" name="Line 130"/>
          <p:cNvSpPr>
            <a:spLocks noChangeShapeType="1"/>
          </p:cNvSpPr>
          <p:nvPr/>
        </p:nvSpPr>
        <p:spPr bwMode="auto">
          <a:xfrm flipH="1">
            <a:off x="3087688" y="56769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234" name="Line 131"/>
          <p:cNvSpPr>
            <a:spLocks noChangeShapeType="1"/>
          </p:cNvSpPr>
          <p:nvPr/>
        </p:nvSpPr>
        <p:spPr bwMode="auto">
          <a:xfrm flipH="1">
            <a:off x="2935288" y="38481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235" name="Line 132"/>
          <p:cNvSpPr>
            <a:spLocks noChangeShapeType="1"/>
          </p:cNvSpPr>
          <p:nvPr/>
        </p:nvSpPr>
        <p:spPr bwMode="auto">
          <a:xfrm>
            <a:off x="3011488" y="38481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236" name="Line 133"/>
          <p:cNvSpPr>
            <a:spLocks noChangeShapeType="1"/>
          </p:cNvSpPr>
          <p:nvPr/>
        </p:nvSpPr>
        <p:spPr bwMode="auto">
          <a:xfrm flipH="1">
            <a:off x="2935288" y="40005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237" name="Line 134"/>
          <p:cNvSpPr>
            <a:spLocks noChangeShapeType="1"/>
          </p:cNvSpPr>
          <p:nvPr/>
        </p:nvSpPr>
        <p:spPr bwMode="auto">
          <a:xfrm flipH="1">
            <a:off x="3468688" y="38481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238" name="Line 135"/>
          <p:cNvSpPr>
            <a:spLocks noChangeShapeType="1"/>
          </p:cNvSpPr>
          <p:nvPr/>
        </p:nvSpPr>
        <p:spPr bwMode="auto">
          <a:xfrm>
            <a:off x="3544888" y="38481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239" name="Line 136"/>
          <p:cNvSpPr>
            <a:spLocks noChangeShapeType="1"/>
          </p:cNvSpPr>
          <p:nvPr/>
        </p:nvSpPr>
        <p:spPr bwMode="auto">
          <a:xfrm flipH="1">
            <a:off x="3468688" y="40005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240" name="Line 137"/>
          <p:cNvSpPr>
            <a:spLocks noChangeShapeType="1"/>
          </p:cNvSpPr>
          <p:nvPr/>
        </p:nvSpPr>
        <p:spPr bwMode="auto">
          <a:xfrm flipH="1">
            <a:off x="3925888" y="42291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241" name="Line 138"/>
          <p:cNvSpPr>
            <a:spLocks noChangeShapeType="1"/>
          </p:cNvSpPr>
          <p:nvPr/>
        </p:nvSpPr>
        <p:spPr bwMode="auto">
          <a:xfrm>
            <a:off x="4002088" y="42291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242" name="Line 139"/>
          <p:cNvSpPr>
            <a:spLocks noChangeShapeType="1"/>
          </p:cNvSpPr>
          <p:nvPr/>
        </p:nvSpPr>
        <p:spPr bwMode="auto">
          <a:xfrm flipH="1">
            <a:off x="3925888" y="43815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243" name="Line 140"/>
          <p:cNvSpPr>
            <a:spLocks noChangeShapeType="1"/>
          </p:cNvSpPr>
          <p:nvPr/>
        </p:nvSpPr>
        <p:spPr bwMode="auto">
          <a:xfrm flipH="1">
            <a:off x="4078288" y="48387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244" name="Line 141"/>
          <p:cNvSpPr>
            <a:spLocks noChangeShapeType="1"/>
          </p:cNvSpPr>
          <p:nvPr/>
        </p:nvSpPr>
        <p:spPr bwMode="auto">
          <a:xfrm>
            <a:off x="4154488" y="48387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245" name="Line 142"/>
          <p:cNvSpPr>
            <a:spLocks noChangeShapeType="1"/>
          </p:cNvSpPr>
          <p:nvPr/>
        </p:nvSpPr>
        <p:spPr bwMode="auto">
          <a:xfrm flipH="1">
            <a:off x="4078288" y="49911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246" name="Line 143"/>
          <p:cNvSpPr>
            <a:spLocks noChangeShapeType="1"/>
          </p:cNvSpPr>
          <p:nvPr/>
        </p:nvSpPr>
        <p:spPr bwMode="auto">
          <a:xfrm flipH="1">
            <a:off x="3697288" y="53721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247" name="Line 144"/>
          <p:cNvSpPr>
            <a:spLocks noChangeShapeType="1"/>
          </p:cNvSpPr>
          <p:nvPr/>
        </p:nvSpPr>
        <p:spPr bwMode="auto">
          <a:xfrm>
            <a:off x="3773488" y="5372100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248" name="Line 145"/>
          <p:cNvSpPr>
            <a:spLocks noChangeShapeType="1"/>
          </p:cNvSpPr>
          <p:nvPr/>
        </p:nvSpPr>
        <p:spPr bwMode="auto">
          <a:xfrm flipH="1">
            <a:off x="3697288" y="5524500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249" name="Line 146"/>
          <p:cNvSpPr>
            <a:spLocks noChangeShapeType="1"/>
          </p:cNvSpPr>
          <p:nvPr/>
        </p:nvSpPr>
        <p:spPr bwMode="auto">
          <a:xfrm>
            <a:off x="2554288" y="3924300"/>
            <a:ext cx="3810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41139" name="Rectangle 147"/>
          <p:cNvSpPr>
            <a:spLocks noChangeArrowheads="1"/>
          </p:cNvSpPr>
          <p:nvPr/>
        </p:nvSpPr>
        <p:spPr bwMode="auto">
          <a:xfrm>
            <a:off x="2478088" y="3467100"/>
            <a:ext cx="596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>
              <a:defRPr/>
            </a:pPr>
            <a:r>
              <a:rPr lang="fr-FR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 m</a:t>
            </a:r>
          </a:p>
        </p:txBody>
      </p:sp>
      <p:sp>
        <p:nvSpPr>
          <p:cNvPr id="47251" name="Text Box 148"/>
          <p:cNvSpPr txBox="1">
            <a:spLocks noChangeArrowheads="1"/>
          </p:cNvSpPr>
          <p:nvPr/>
        </p:nvSpPr>
        <p:spPr bwMode="auto">
          <a:xfrm>
            <a:off x="900113" y="4316413"/>
            <a:ext cx="3000375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sz="1600" b="1">
                <a:latin typeface="Arial" charset="0"/>
              </a:rPr>
              <a:t>Paliers de 3 min, arrêts 1min </a:t>
            </a:r>
          </a:p>
          <a:p>
            <a:pPr algn="ctr"/>
            <a:r>
              <a:rPr lang="fr-FR" sz="1600" b="1">
                <a:latin typeface="Arial" charset="0"/>
              </a:rPr>
              <a:t>Vitesse : 8,10,12, 13, 14, 15, </a:t>
            </a:r>
          </a:p>
          <a:p>
            <a:pPr algn="ctr"/>
            <a:r>
              <a:rPr lang="fr-FR" sz="1600" b="1">
                <a:latin typeface="Arial" charset="0"/>
              </a:rPr>
              <a:t>16, 17, 18…km/h </a:t>
            </a:r>
          </a:p>
        </p:txBody>
      </p:sp>
      <p:pic>
        <p:nvPicPr>
          <p:cNvPr id="1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9700" y="3109913"/>
            <a:ext cx="2852167" cy="3020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9560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rc 2"/>
          <p:cNvSpPr>
            <a:spLocks/>
          </p:cNvSpPr>
          <p:nvPr/>
        </p:nvSpPr>
        <p:spPr bwMode="auto">
          <a:xfrm>
            <a:off x="533400" y="3505200"/>
            <a:ext cx="1676400" cy="2667000"/>
          </a:xfrm>
          <a:custGeom>
            <a:avLst/>
            <a:gdLst>
              <a:gd name="T0" fmla="*/ 2147483647 w 21600"/>
              <a:gd name="T1" fmla="*/ 2147483647 h 43099"/>
              <a:gd name="T2" fmla="*/ 2147483647 w 21600"/>
              <a:gd name="T3" fmla="*/ 0 h 43099"/>
              <a:gd name="T4" fmla="*/ 2147483647 w 21600"/>
              <a:gd name="T5" fmla="*/ 2147483647 h 4309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099" fill="none" extrusionOk="0">
                <a:moveTo>
                  <a:pt x="20046" y="43099"/>
                </a:moveTo>
                <a:cubicBezTo>
                  <a:pt x="8749" y="42284"/>
                  <a:pt x="0" y="32881"/>
                  <a:pt x="0" y="21555"/>
                </a:cubicBezTo>
                <a:cubicBezTo>
                  <a:pt x="-1" y="10167"/>
                  <a:pt x="8839" y="736"/>
                  <a:pt x="20203" y="0"/>
                </a:cubicBezTo>
              </a:path>
              <a:path w="21600" h="43099" stroke="0" extrusionOk="0">
                <a:moveTo>
                  <a:pt x="20046" y="43099"/>
                </a:moveTo>
                <a:cubicBezTo>
                  <a:pt x="8749" y="42284"/>
                  <a:pt x="0" y="32881"/>
                  <a:pt x="0" y="21555"/>
                </a:cubicBezTo>
                <a:cubicBezTo>
                  <a:pt x="-1" y="10167"/>
                  <a:pt x="8839" y="736"/>
                  <a:pt x="20203" y="0"/>
                </a:cubicBezTo>
                <a:lnTo>
                  <a:pt x="21600" y="21555"/>
                </a:lnTo>
                <a:lnTo>
                  <a:pt x="20046" y="43099"/>
                </a:lnTo>
                <a:close/>
              </a:path>
            </a:pathLst>
          </a:custGeom>
          <a:noFill/>
          <a:ln w="38100" cap="rnd">
            <a:solidFill>
              <a:schemeClr val="folHlink"/>
            </a:solidFill>
            <a:round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7891" name="Line 3"/>
          <p:cNvSpPr>
            <a:spLocks noChangeShapeType="1"/>
          </p:cNvSpPr>
          <p:nvPr/>
        </p:nvSpPr>
        <p:spPr bwMode="auto">
          <a:xfrm>
            <a:off x="2057400" y="3505200"/>
            <a:ext cx="44196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7892" name="Line 4"/>
          <p:cNvSpPr>
            <a:spLocks noChangeShapeType="1"/>
          </p:cNvSpPr>
          <p:nvPr/>
        </p:nvSpPr>
        <p:spPr bwMode="auto">
          <a:xfrm>
            <a:off x="2057400" y="6172200"/>
            <a:ext cx="441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461829" name="Rectangle 5"/>
          <p:cNvSpPr>
            <a:spLocks noChangeArrowheads="1"/>
          </p:cNvSpPr>
          <p:nvPr/>
        </p:nvSpPr>
        <p:spPr bwMode="auto">
          <a:xfrm>
            <a:off x="2957513" y="3503613"/>
            <a:ext cx="2476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4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endParaRPr lang="fr-FR" sz="1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37894" name="Line 6"/>
          <p:cNvSpPr>
            <a:spLocks noChangeShapeType="1"/>
          </p:cNvSpPr>
          <p:nvPr/>
        </p:nvSpPr>
        <p:spPr bwMode="auto">
          <a:xfrm>
            <a:off x="2133600" y="3505200"/>
            <a:ext cx="0" cy="26670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7895" name="Line 7"/>
          <p:cNvSpPr>
            <a:spLocks noChangeShapeType="1"/>
          </p:cNvSpPr>
          <p:nvPr/>
        </p:nvSpPr>
        <p:spPr bwMode="auto">
          <a:xfrm>
            <a:off x="6477000" y="3505200"/>
            <a:ext cx="0" cy="26670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7896" name="Line 8"/>
          <p:cNvSpPr>
            <a:spLocks noChangeShapeType="1"/>
          </p:cNvSpPr>
          <p:nvPr/>
        </p:nvSpPr>
        <p:spPr bwMode="auto">
          <a:xfrm>
            <a:off x="0" y="6172200"/>
            <a:ext cx="9144000" cy="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7897" name="Line 9"/>
          <p:cNvSpPr>
            <a:spLocks noChangeShapeType="1"/>
          </p:cNvSpPr>
          <p:nvPr/>
        </p:nvSpPr>
        <p:spPr bwMode="auto">
          <a:xfrm>
            <a:off x="4267200" y="1905000"/>
            <a:ext cx="0" cy="42672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7898" name="Oval 10"/>
          <p:cNvSpPr>
            <a:spLocks noChangeArrowheads="1"/>
          </p:cNvSpPr>
          <p:nvPr/>
        </p:nvSpPr>
        <p:spPr bwMode="auto">
          <a:xfrm>
            <a:off x="3200400" y="2971800"/>
            <a:ext cx="2133600" cy="2133600"/>
          </a:xfrm>
          <a:prstGeom prst="ellipse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7899" name="Line 11"/>
          <p:cNvSpPr>
            <a:spLocks noChangeShapeType="1"/>
          </p:cNvSpPr>
          <p:nvPr/>
        </p:nvSpPr>
        <p:spPr bwMode="auto">
          <a:xfrm>
            <a:off x="0" y="1905000"/>
            <a:ext cx="9144000" cy="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7900" name="Line 12"/>
          <p:cNvSpPr>
            <a:spLocks noChangeShapeType="1"/>
          </p:cNvSpPr>
          <p:nvPr/>
        </p:nvSpPr>
        <p:spPr bwMode="auto">
          <a:xfrm flipH="1" flipV="1">
            <a:off x="762000" y="4267200"/>
            <a:ext cx="1371600" cy="6858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7901" name="Text Box 13"/>
          <p:cNvSpPr txBox="1">
            <a:spLocks noChangeArrowheads="1"/>
          </p:cNvSpPr>
          <p:nvPr/>
        </p:nvSpPr>
        <p:spPr bwMode="auto">
          <a:xfrm>
            <a:off x="2133600" y="4800600"/>
            <a:ext cx="11430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b="1" baseline="30000" smtClean="0">
                <a:solidFill>
                  <a:srgbClr val="FFFFFF"/>
                </a:solidFill>
                <a:latin typeface="Arial" charset="0"/>
                <a:cs typeface="Arial" charset="0"/>
              </a:rPr>
              <a:t>38.20 m</a:t>
            </a:r>
            <a:endParaRPr lang="fr-FR" sz="1600" baseline="3000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7902" name="Line 14"/>
          <p:cNvSpPr>
            <a:spLocks noChangeShapeType="1"/>
          </p:cNvSpPr>
          <p:nvPr/>
        </p:nvSpPr>
        <p:spPr bwMode="auto">
          <a:xfrm flipV="1">
            <a:off x="2514600" y="3581400"/>
            <a:ext cx="0" cy="1143000"/>
          </a:xfrm>
          <a:prstGeom prst="line">
            <a:avLst/>
          </a:prstGeom>
          <a:noFill/>
          <a:ln w="12700" cap="rnd">
            <a:solidFill>
              <a:srgbClr val="FFFF00"/>
            </a:solidFill>
            <a:prstDash val="sysDot"/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7903" name="Line 15"/>
          <p:cNvSpPr>
            <a:spLocks noChangeShapeType="1"/>
          </p:cNvSpPr>
          <p:nvPr/>
        </p:nvSpPr>
        <p:spPr bwMode="auto">
          <a:xfrm>
            <a:off x="2514600" y="5029200"/>
            <a:ext cx="0" cy="1143000"/>
          </a:xfrm>
          <a:prstGeom prst="line">
            <a:avLst/>
          </a:prstGeom>
          <a:noFill/>
          <a:ln w="12700" cap="rnd">
            <a:solidFill>
              <a:srgbClr val="FFFF00"/>
            </a:solidFill>
            <a:prstDash val="sysDot"/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7904" name="Text Box 16"/>
          <p:cNvSpPr txBox="1">
            <a:spLocks noChangeArrowheads="1"/>
          </p:cNvSpPr>
          <p:nvPr/>
        </p:nvSpPr>
        <p:spPr bwMode="auto">
          <a:xfrm rot="1543794">
            <a:off x="6584950" y="4883150"/>
            <a:ext cx="1066800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baseline="30000" smtClean="0">
                <a:solidFill>
                  <a:srgbClr val="FFFFFF"/>
                </a:solidFill>
                <a:latin typeface="Arial" charset="0"/>
                <a:cs typeface="Arial" charset="0"/>
              </a:rPr>
              <a:t>19 . 10 m</a:t>
            </a:r>
          </a:p>
        </p:txBody>
      </p:sp>
      <p:sp>
        <p:nvSpPr>
          <p:cNvPr id="37905" name="Text Box 17"/>
          <p:cNvSpPr txBox="1">
            <a:spLocks noChangeArrowheads="1"/>
          </p:cNvSpPr>
          <p:nvPr/>
        </p:nvSpPr>
        <p:spPr bwMode="auto">
          <a:xfrm>
            <a:off x="5029200" y="5867400"/>
            <a:ext cx="10668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b="1" baseline="30000" smtClean="0">
                <a:solidFill>
                  <a:srgbClr val="FFFFFF"/>
                </a:solidFill>
                <a:latin typeface="Arial" charset="0"/>
                <a:cs typeface="Arial" charset="0"/>
              </a:rPr>
              <a:t>20 m</a:t>
            </a:r>
            <a:endParaRPr lang="fr-FR" sz="1600" baseline="3000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7906" name="Line 18"/>
          <p:cNvSpPr>
            <a:spLocks noChangeShapeType="1"/>
          </p:cNvSpPr>
          <p:nvPr/>
        </p:nvSpPr>
        <p:spPr bwMode="auto">
          <a:xfrm flipH="1">
            <a:off x="4267200" y="5943600"/>
            <a:ext cx="685800" cy="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7907" name="Line 19"/>
          <p:cNvSpPr>
            <a:spLocks noChangeShapeType="1"/>
          </p:cNvSpPr>
          <p:nvPr/>
        </p:nvSpPr>
        <p:spPr bwMode="auto">
          <a:xfrm>
            <a:off x="5715000" y="5943600"/>
            <a:ext cx="762000" cy="0"/>
          </a:xfrm>
          <a:prstGeom prst="line">
            <a:avLst/>
          </a:prstGeom>
          <a:noFill/>
          <a:ln w="12700" cap="rnd">
            <a:solidFill>
              <a:schemeClr val="tx1"/>
            </a:solidFill>
            <a:prstDash val="sysDot"/>
            <a:round/>
            <a:headEnd type="none" w="sm" len="sm"/>
            <a:tailEnd type="arrow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7908" name="Line 20"/>
          <p:cNvSpPr>
            <a:spLocks noChangeShapeType="1"/>
          </p:cNvSpPr>
          <p:nvPr/>
        </p:nvSpPr>
        <p:spPr bwMode="auto">
          <a:xfrm flipH="1" flipV="1">
            <a:off x="6477000" y="4800600"/>
            <a:ext cx="1219200" cy="6096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arrow" w="med" len="med"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7909" name="Text Box 21"/>
          <p:cNvSpPr txBox="1">
            <a:spLocks noChangeArrowheads="1"/>
          </p:cNvSpPr>
          <p:nvPr/>
        </p:nvSpPr>
        <p:spPr bwMode="auto">
          <a:xfrm rot="1455557">
            <a:off x="1014413" y="4362450"/>
            <a:ext cx="1271587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 b="1" baseline="30000" smtClean="0">
                <a:solidFill>
                  <a:srgbClr val="FFFFFF"/>
                </a:solidFill>
                <a:latin typeface="Arial" charset="0"/>
                <a:cs typeface="Arial" charset="0"/>
              </a:rPr>
              <a:t>19 . 10 m</a:t>
            </a:r>
          </a:p>
        </p:txBody>
      </p:sp>
      <p:sp>
        <p:nvSpPr>
          <p:cNvPr id="37910" name="Line 22"/>
          <p:cNvSpPr>
            <a:spLocks noChangeShapeType="1"/>
          </p:cNvSpPr>
          <p:nvPr/>
        </p:nvSpPr>
        <p:spPr bwMode="auto">
          <a:xfrm>
            <a:off x="6477000" y="3124200"/>
            <a:ext cx="0" cy="38100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7911" name="Text Box 23"/>
          <p:cNvSpPr txBox="1">
            <a:spLocks noChangeArrowheads="1"/>
          </p:cNvSpPr>
          <p:nvPr/>
        </p:nvSpPr>
        <p:spPr bwMode="auto">
          <a:xfrm>
            <a:off x="6386513" y="3124200"/>
            <a:ext cx="301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3200" baseline="30000" smtClean="0">
                <a:solidFill>
                  <a:srgbClr val="FFFFFF"/>
                </a:solidFill>
                <a:latin typeface="Arial" charset="0"/>
                <a:cs typeface="Arial" charset="0"/>
              </a:rPr>
              <a:t>&gt;</a:t>
            </a:r>
            <a:endParaRPr lang="fr-FR" sz="1600" baseline="3000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7912" name="Text Box 24"/>
          <p:cNvSpPr txBox="1">
            <a:spLocks noChangeArrowheads="1"/>
          </p:cNvSpPr>
          <p:nvPr/>
        </p:nvSpPr>
        <p:spPr bwMode="auto">
          <a:xfrm>
            <a:off x="4191000" y="3124200"/>
            <a:ext cx="34131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3200" baseline="30000" smtClean="0">
                <a:solidFill>
                  <a:srgbClr val="FFFFFF"/>
                </a:solidFill>
                <a:latin typeface="Arial" charset="0"/>
                <a:cs typeface="Arial" charset="0"/>
              </a:rPr>
              <a:t>&gt;</a:t>
            </a:r>
            <a:endParaRPr lang="fr-FR" sz="1600" baseline="3000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7913" name="Line 25"/>
          <p:cNvSpPr>
            <a:spLocks noChangeShapeType="1"/>
          </p:cNvSpPr>
          <p:nvPr/>
        </p:nvSpPr>
        <p:spPr bwMode="auto">
          <a:xfrm flipV="1">
            <a:off x="4267200" y="3124200"/>
            <a:ext cx="0" cy="38100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7914" name="Line 26"/>
          <p:cNvSpPr>
            <a:spLocks noChangeShapeType="1"/>
          </p:cNvSpPr>
          <p:nvPr/>
        </p:nvSpPr>
        <p:spPr bwMode="auto">
          <a:xfrm flipV="1">
            <a:off x="2133600" y="3124200"/>
            <a:ext cx="0" cy="3810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7915" name="Text Box 27"/>
          <p:cNvSpPr txBox="1">
            <a:spLocks noChangeArrowheads="1"/>
          </p:cNvSpPr>
          <p:nvPr/>
        </p:nvSpPr>
        <p:spPr bwMode="auto">
          <a:xfrm>
            <a:off x="2057400" y="3124200"/>
            <a:ext cx="34131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3200" baseline="30000" smtClean="0">
                <a:solidFill>
                  <a:srgbClr val="FFFFFF"/>
                </a:solidFill>
                <a:latin typeface="Arial" charset="0"/>
                <a:cs typeface="Arial" charset="0"/>
              </a:rPr>
              <a:t>&gt;</a:t>
            </a:r>
            <a:endParaRPr lang="fr-FR" sz="1600" baseline="3000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7916" name="Line 28"/>
          <p:cNvSpPr>
            <a:spLocks noChangeShapeType="1"/>
          </p:cNvSpPr>
          <p:nvPr/>
        </p:nvSpPr>
        <p:spPr bwMode="auto">
          <a:xfrm>
            <a:off x="2133600" y="5791200"/>
            <a:ext cx="0" cy="3810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7917" name="Line 29"/>
          <p:cNvSpPr>
            <a:spLocks noChangeShapeType="1"/>
          </p:cNvSpPr>
          <p:nvPr/>
        </p:nvSpPr>
        <p:spPr bwMode="auto">
          <a:xfrm>
            <a:off x="838200" y="5257800"/>
            <a:ext cx="0" cy="3810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7918" name="Line 30"/>
          <p:cNvSpPr>
            <a:spLocks noChangeShapeType="1"/>
          </p:cNvSpPr>
          <p:nvPr/>
        </p:nvSpPr>
        <p:spPr bwMode="auto">
          <a:xfrm>
            <a:off x="685800" y="3886200"/>
            <a:ext cx="0" cy="38100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7919" name="Line 31"/>
          <p:cNvSpPr>
            <a:spLocks noChangeShapeType="1"/>
          </p:cNvSpPr>
          <p:nvPr/>
        </p:nvSpPr>
        <p:spPr bwMode="auto">
          <a:xfrm>
            <a:off x="7848600" y="3810000"/>
            <a:ext cx="0" cy="38100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7920" name="Line 32"/>
          <p:cNvSpPr>
            <a:spLocks noChangeShapeType="1"/>
          </p:cNvSpPr>
          <p:nvPr/>
        </p:nvSpPr>
        <p:spPr bwMode="auto">
          <a:xfrm>
            <a:off x="7924800" y="4953000"/>
            <a:ext cx="0" cy="45720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7921" name="Text Box 33"/>
          <p:cNvSpPr txBox="1">
            <a:spLocks noChangeArrowheads="1"/>
          </p:cNvSpPr>
          <p:nvPr/>
        </p:nvSpPr>
        <p:spPr bwMode="auto">
          <a:xfrm>
            <a:off x="7772400" y="3810000"/>
            <a:ext cx="34131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3200" baseline="30000" smtClean="0">
                <a:solidFill>
                  <a:srgbClr val="FFFFFF"/>
                </a:solidFill>
                <a:latin typeface="Arial" charset="0"/>
                <a:cs typeface="Arial" charset="0"/>
              </a:rPr>
              <a:t>&gt;</a:t>
            </a:r>
          </a:p>
        </p:txBody>
      </p:sp>
      <p:sp>
        <p:nvSpPr>
          <p:cNvPr id="37922" name="Text Box 34"/>
          <p:cNvSpPr txBox="1">
            <a:spLocks noChangeArrowheads="1"/>
          </p:cNvSpPr>
          <p:nvPr/>
        </p:nvSpPr>
        <p:spPr bwMode="auto">
          <a:xfrm>
            <a:off x="7848600" y="4953000"/>
            <a:ext cx="5334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3200" baseline="30000" smtClean="0">
                <a:solidFill>
                  <a:srgbClr val="FFFFFF"/>
                </a:solidFill>
                <a:latin typeface="Arial" charset="0"/>
                <a:cs typeface="Arial" charset="0"/>
              </a:rPr>
              <a:t>&gt;</a:t>
            </a:r>
          </a:p>
        </p:txBody>
      </p:sp>
      <p:sp>
        <p:nvSpPr>
          <p:cNvPr id="37923" name="Text Box 35"/>
          <p:cNvSpPr txBox="1">
            <a:spLocks noChangeArrowheads="1"/>
          </p:cNvSpPr>
          <p:nvPr/>
        </p:nvSpPr>
        <p:spPr bwMode="auto">
          <a:xfrm>
            <a:off x="6386513" y="5715000"/>
            <a:ext cx="33813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3200" baseline="30000" smtClean="0">
                <a:solidFill>
                  <a:srgbClr val="FFFFFF"/>
                </a:solidFill>
                <a:latin typeface="Arial" charset="0"/>
                <a:cs typeface="Arial" charset="0"/>
              </a:rPr>
              <a:t>&gt;</a:t>
            </a:r>
          </a:p>
        </p:txBody>
      </p:sp>
      <p:sp>
        <p:nvSpPr>
          <p:cNvPr id="37924" name="Text Box 36"/>
          <p:cNvSpPr txBox="1">
            <a:spLocks noChangeArrowheads="1"/>
          </p:cNvSpPr>
          <p:nvPr/>
        </p:nvSpPr>
        <p:spPr bwMode="auto">
          <a:xfrm>
            <a:off x="4176713" y="5715000"/>
            <a:ext cx="33813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3200" baseline="30000" smtClean="0">
                <a:solidFill>
                  <a:srgbClr val="FFFFFF"/>
                </a:solidFill>
                <a:latin typeface="Arial" charset="0"/>
                <a:cs typeface="Arial" charset="0"/>
              </a:rPr>
              <a:t>&gt;</a:t>
            </a:r>
          </a:p>
        </p:txBody>
      </p:sp>
      <p:sp>
        <p:nvSpPr>
          <p:cNvPr id="37925" name="Text Box 37"/>
          <p:cNvSpPr txBox="1">
            <a:spLocks noChangeArrowheads="1"/>
          </p:cNvSpPr>
          <p:nvPr/>
        </p:nvSpPr>
        <p:spPr bwMode="auto">
          <a:xfrm>
            <a:off x="2043113" y="5715000"/>
            <a:ext cx="33813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3200" baseline="30000" smtClean="0">
                <a:solidFill>
                  <a:srgbClr val="FFFFFF"/>
                </a:solidFill>
                <a:latin typeface="Arial" charset="0"/>
                <a:cs typeface="Arial" charset="0"/>
              </a:rPr>
              <a:t>&gt;</a:t>
            </a:r>
          </a:p>
        </p:txBody>
      </p:sp>
      <p:sp>
        <p:nvSpPr>
          <p:cNvPr id="37926" name="Text Box 38"/>
          <p:cNvSpPr txBox="1">
            <a:spLocks noChangeArrowheads="1"/>
          </p:cNvSpPr>
          <p:nvPr/>
        </p:nvSpPr>
        <p:spPr bwMode="auto">
          <a:xfrm>
            <a:off x="762000" y="5257800"/>
            <a:ext cx="3810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3200" baseline="30000" smtClean="0">
                <a:solidFill>
                  <a:srgbClr val="FFFFFF"/>
                </a:solidFill>
                <a:latin typeface="Arial" charset="0"/>
                <a:cs typeface="Arial" charset="0"/>
              </a:rPr>
              <a:t>&gt;</a:t>
            </a:r>
          </a:p>
        </p:txBody>
      </p:sp>
      <p:sp>
        <p:nvSpPr>
          <p:cNvPr id="37927" name="Text Box 39"/>
          <p:cNvSpPr txBox="1">
            <a:spLocks noChangeArrowheads="1"/>
          </p:cNvSpPr>
          <p:nvPr/>
        </p:nvSpPr>
        <p:spPr bwMode="auto">
          <a:xfrm>
            <a:off x="609600" y="3886200"/>
            <a:ext cx="5334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3200" baseline="30000" smtClean="0">
                <a:solidFill>
                  <a:srgbClr val="FFFFFF"/>
                </a:solidFill>
                <a:latin typeface="Arial" charset="0"/>
                <a:cs typeface="Arial" charset="0"/>
              </a:rPr>
              <a:t>&gt;</a:t>
            </a:r>
          </a:p>
        </p:txBody>
      </p:sp>
      <p:sp>
        <p:nvSpPr>
          <p:cNvPr id="37928" name="Text Box 40"/>
          <p:cNvSpPr txBox="1">
            <a:spLocks noChangeArrowheads="1"/>
          </p:cNvSpPr>
          <p:nvPr/>
        </p:nvSpPr>
        <p:spPr bwMode="auto">
          <a:xfrm>
            <a:off x="228600" y="5664200"/>
            <a:ext cx="1981200" cy="1192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fontAlgn="base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endParaRPr lang="fr-FR" baseline="3000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baseline="3000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fontAlgn="base">
              <a:lnSpc>
                <a:spcPct val="18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b="1" baseline="30000" smtClean="0">
                <a:solidFill>
                  <a:srgbClr val="FFFFFF"/>
                </a:solidFill>
                <a:latin typeface="Arial" charset="0"/>
                <a:cs typeface="Arial" charset="0"/>
              </a:rPr>
              <a:t>Ligne de touche</a:t>
            </a:r>
            <a:endParaRPr lang="fr-FR" baseline="3000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7929" name="Text Box 41"/>
          <p:cNvSpPr txBox="1">
            <a:spLocks noChangeArrowheads="1"/>
          </p:cNvSpPr>
          <p:nvPr/>
        </p:nvSpPr>
        <p:spPr bwMode="auto">
          <a:xfrm>
            <a:off x="3429000" y="3352800"/>
            <a:ext cx="1600200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baseline="3000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b="1" baseline="30000" smtClean="0">
                <a:solidFill>
                  <a:srgbClr val="FFFFFF"/>
                </a:solidFill>
                <a:latin typeface="Arial" charset="0"/>
                <a:cs typeface="Arial" charset="0"/>
              </a:rPr>
              <a:t>Rond central du terrain de football</a:t>
            </a:r>
            <a:endParaRPr lang="fr-FR" sz="1600" baseline="3000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7930" name="Text Box 42"/>
          <p:cNvSpPr txBox="1">
            <a:spLocks noChangeArrowheads="1"/>
          </p:cNvSpPr>
          <p:nvPr/>
        </p:nvSpPr>
        <p:spPr bwMode="auto">
          <a:xfrm>
            <a:off x="914400" y="1828800"/>
            <a:ext cx="2374900" cy="63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baseline="3000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fontAlgn="base">
              <a:lnSpc>
                <a:spcPct val="12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b="1" baseline="30000" smtClean="0">
                <a:solidFill>
                  <a:srgbClr val="FFFFFF"/>
                </a:solidFill>
                <a:latin typeface="Arial" charset="0"/>
                <a:cs typeface="Arial" charset="0"/>
              </a:rPr>
              <a:t>Ligne de touche</a:t>
            </a:r>
            <a:endParaRPr lang="fr-FR" baseline="3000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461867" name="Rectangle 43"/>
          <p:cNvSpPr>
            <a:spLocks noChangeArrowheads="1"/>
          </p:cNvSpPr>
          <p:nvPr/>
        </p:nvSpPr>
        <p:spPr bwMode="auto">
          <a:xfrm>
            <a:off x="227013" y="333375"/>
            <a:ext cx="8610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fr-FR" sz="2800" baseline="30000" dirty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algn="ctr" eaLnBrk="0" fontAlgn="base" hangingPunct="0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800" baseline="3000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Comment  tracer une piste de 200 m sur un terrain de football</a:t>
            </a:r>
          </a:p>
        </p:txBody>
      </p:sp>
      <p:sp>
        <p:nvSpPr>
          <p:cNvPr id="37932" name="Line 44"/>
          <p:cNvSpPr>
            <a:spLocks noChangeShapeType="1"/>
          </p:cNvSpPr>
          <p:nvPr/>
        </p:nvSpPr>
        <p:spPr bwMode="auto">
          <a:xfrm flipV="1">
            <a:off x="2667000" y="1905000"/>
            <a:ext cx="381000" cy="2286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7933" name="Line 45"/>
          <p:cNvSpPr>
            <a:spLocks noChangeShapeType="1"/>
          </p:cNvSpPr>
          <p:nvPr/>
        </p:nvSpPr>
        <p:spPr bwMode="auto">
          <a:xfrm flipH="1" flipV="1">
            <a:off x="152400" y="6248400"/>
            <a:ext cx="2286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7934" name="Text Box 46"/>
          <p:cNvSpPr txBox="1">
            <a:spLocks noChangeArrowheads="1"/>
          </p:cNvSpPr>
          <p:nvPr/>
        </p:nvSpPr>
        <p:spPr bwMode="auto">
          <a:xfrm>
            <a:off x="4343400" y="1905000"/>
            <a:ext cx="2895600" cy="679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fr-FR" baseline="30000" smtClean="0">
              <a:solidFill>
                <a:srgbClr val="FFFFFF"/>
              </a:solidFill>
              <a:latin typeface="Arial" charset="0"/>
              <a:cs typeface="Arial" charset="0"/>
            </a:endParaRPr>
          </a:p>
          <a:p>
            <a:pPr algn="ctr" fontAlgn="base">
              <a:lnSpc>
                <a:spcPct val="14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b="1" baseline="30000" smtClean="0">
                <a:solidFill>
                  <a:srgbClr val="FFFFFF"/>
                </a:solidFill>
                <a:latin typeface="Arial" charset="0"/>
                <a:cs typeface="Arial" charset="0"/>
              </a:rPr>
              <a:t>Ligne du milieu du terrain</a:t>
            </a:r>
            <a:endParaRPr lang="fr-FR" sz="1600" baseline="3000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7935" name="Line 47"/>
          <p:cNvSpPr>
            <a:spLocks noChangeShapeType="1"/>
          </p:cNvSpPr>
          <p:nvPr/>
        </p:nvSpPr>
        <p:spPr bwMode="auto">
          <a:xfrm flipH="1">
            <a:off x="4267200" y="2438400"/>
            <a:ext cx="228600" cy="381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7936" name="Arc 48"/>
          <p:cNvSpPr>
            <a:spLocks/>
          </p:cNvSpPr>
          <p:nvPr/>
        </p:nvSpPr>
        <p:spPr bwMode="auto">
          <a:xfrm rot="10785655">
            <a:off x="6248400" y="3505200"/>
            <a:ext cx="1828800" cy="2667000"/>
          </a:xfrm>
          <a:custGeom>
            <a:avLst/>
            <a:gdLst>
              <a:gd name="T0" fmla="*/ 2147483647 w 21600"/>
              <a:gd name="T1" fmla="*/ 2147483647 h 43096"/>
              <a:gd name="T2" fmla="*/ 2147483647 w 21600"/>
              <a:gd name="T3" fmla="*/ 0 h 43096"/>
              <a:gd name="T4" fmla="*/ 2147483647 w 21600"/>
              <a:gd name="T5" fmla="*/ 2147483647 h 4309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096" fill="none" extrusionOk="0">
                <a:moveTo>
                  <a:pt x="20003" y="43095"/>
                </a:moveTo>
                <a:cubicBezTo>
                  <a:pt x="8724" y="42259"/>
                  <a:pt x="0" y="32864"/>
                  <a:pt x="0" y="21555"/>
                </a:cubicBezTo>
                <a:cubicBezTo>
                  <a:pt x="-1" y="10167"/>
                  <a:pt x="8839" y="736"/>
                  <a:pt x="20203" y="0"/>
                </a:cubicBezTo>
              </a:path>
              <a:path w="21600" h="43096" stroke="0" extrusionOk="0">
                <a:moveTo>
                  <a:pt x="20003" y="43095"/>
                </a:moveTo>
                <a:cubicBezTo>
                  <a:pt x="8724" y="42259"/>
                  <a:pt x="0" y="32864"/>
                  <a:pt x="0" y="21555"/>
                </a:cubicBezTo>
                <a:cubicBezTo>
                  <a:pt x="-1" y="10167"/>
                  <a:pt x="8839" y="736"/>
                  <a:pt x="20203" y="0"/>
                </a:cubicBezTo>
                <a:lnTo>
                  <a:pt x="21600" y="21555"/>
                </a:lnTo>
                <a:lnTo>
                  <a:pt x="20003" y="43095"/>
                </a:lnTo>
                <a:close/>
              </a:path>
            </a:pathLst>
          </a:custGeom>
          <a:noFill/>
          <a:ln w="38100" cap="rnd">
            <a:solidFill>
              <a:schemeClr val="folHlink"/>
            </a:solidFill>
            <a:round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4715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1040418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1520" y="260648"/>
            <a:ext cx="3528053" cy="264604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4" name="ZoneTexte 3"/>
          <p:cNvSpPr txBox="1"/>
          <p:nvPr/>
        </p:nvSpPr>
        <p:spPr>
          <a:xfrm>
            <a:off x="4038778" y="286814"/>
            <a:ext cx="5120889" cy="129266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 smtClean="0">
                <a:latin typeface="Calibri" pitchFamily="34" charset="0"/>
                <a:cs typeface="Calibri" pitchFamily="34" charset="0"/>
              </a:rPr>
              <a:t>TEST DE L’UNIVERSITE DE MONTREAL</a:t>
            </a:r>
            <a:endParaRPr lang="fr-FR" sz="2400" b="1" i="1" dirty="0" smtClean="0"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fr-FR" i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Léger L. et Boucher R. An indirect </a:t>
            </a:r>
            <a:r>
              <a:rPr lang="fr-FR" i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continuous</a:t>
            </a:r>
            <a:r>
              <a:rPr lang="fr-FR" i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running</a:t>
            </a:r>
          </a:p>
          <a:p>
            <a:pPr algn="ctr"/>
            <a:r>
              <a:rPr lang="fr-FR" i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Multistage</a:t>
            </a:r>
            <a:r>
              <a:rPr lang="fr-FR" i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i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field</a:t>
            </a:r>
            <a:r>
              <a:rPr lang="fr-FR" i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test : The Université de Montréal</a:t>
            </a:r>
          </a:p>
          <a:p>
            <a:pPr algn="ctr"/>
            <a:r>
              <a:rPr lang="fr-FR" i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Track</a:t>
            </a:r>
            <a:r>
              <a:rPr lang="fr-FR" i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Test.. Can J </a:t>
            </a:r>
            <a:r>
              <a:rPr lang="fr-FR" i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Appl</a:t>
            </a:r>
            <a:r>
              <a:rPr lang="fr-FR" i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Sport </a:t>
            </a:r>
            <a:r>
              <a:rPr lang="fr-FR" i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Sci</a:t>
            </a:r>
            <a:r>
              <a:rPr lang="fr-FR" i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. 5: 77-84, </a:t>
            </a:r>
            <a:r>
              <a:rPr lang="fr-FR" i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1980 </a:t>
            </a:r>
          </a:p>
        </p:txBody>
      </p:sp>
      <p:sp>
        <p:nvSpPr>
          <p:cNvPr id="5" name="Rectangle 4"/>
          <p:cNvSpPr/>
          <p:nvPr/>
        </p:nvSpPr>
        <p:spPr>
          <a:xfrm>
            <a:off x="251453" y="3068960"/>
            <a:ext cx="8692887" cy="3457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30000"/>
              </a:spcBef>
              <a:spcAft>
                <a:spcPct val="15000"/>
              </a:spcAft>
              <a:defRPr/>
            </a:pPr>
            <a:r>
              <a:rPr lang="fr-F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AVANTAGES</a:t>
            </a:r>
          </a:p>
          <a:p>
            <a:pPr marL="285750" indent="-285750">
              <a:spcBef>
                <a:spcPct val="30000"/>
              </a:spcBef>
              <a:spcAft>
                <a:spcPct val="15000"/>
              </a:spcAft>
              <a:buFont typeface="Wingdings" pitchFamily="2" charset="2"/>
              <a:buChar char="Ø"/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Test de référence</a:t>
            </a:r>
          </a:p>
          <a:p>
            <a:pPr marL="285750" indent="-285750">
              <a:spcBef>
                <a:spcPct val="30000"/>
              </a:spcBef>
              <a:spcAft>
                <a:spcPct val="15000"/>
              </a:spcAft>
              <a:buFont typeface="Wingdings" pitchFamily="2" charset="2"/>
              <a:buChar char="Ø"/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Validité </a:t>
            </a:r>
            <a:r>
              <a:rPr lang="fr-FR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directe (Léger et Boucher 1980 ; Lacour et al.1991</a:t>
            </a:r>
            <a: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) pour obtenir VO2max et la VAM</a:t>
            </a:r>
          </a:p>
          <a:p>
            <a:pPr marL="285750" indent="-285750">
              <a:spcBef>
                <a:spcPct val="30000"/>
              </a:spcBef>
              <a:spcAft>
                <a:spcPct val="15000"/>
              </a:spcAft>
              <a:buFont typeface="Wingdings" pitchFamily="2" charset="2"/>
              <a:buChar char="Ø"/>
              <a:defRPr/>
            </a:pPr>
            <a:endParaRPr lang="fr-FR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spcBef>
                <a:spcPct val="30000"/>
              </a:spcBef>
              <a:spcAft>
                <a:spcPct val="15000"/>
              </a:spcAft>
              <a:defRPr/>
            </a:pPr>
            <a:r>
              <a:rPr lang="fr-F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LIMITES</a:t>
            </a:r>
          </a:p>
          <a:p>
            <a:pPr marL="285750" indent="-285750">
              <a:spcBef>
                <a:spcPct val="30000"/>
              </a:spcBef>
              <a:spcAft>
                <a:spcPct val="15000"/>
              </a:spcAft>
              <a:buFont typeface="Wingdings" pitchFamily="2" charset="2"/>
              <a:buChar char="Ø"/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Intervalles de 50 m trop importants pour courir régulièrement.</a:t>
            </a:r>
          </a:p>
          <a:p>
            <a:pPr marL="285750" indent="-285750">
              <a:spcBef>
                <a:spcPct val="30000"/>
              </a:spcBef>
              <a:spcAft>
                <a:spcPct val="15000"/>
              </a:spcAft>
              <a:buFont typeface="Wingdings" pitchFamily="2" charset="2"/>
              <a:buChar char="Ø"/>
              <a:defRPr/>
            </a:pPr>
            <a:r>
              <a:rPr lang="fr-FR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Incrémentation de 1 km/h par palier trop importante</a:t>
            </a:r>
            <a:endParaRPr lang="fr-FR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>
              <a:spcBef>
                <a:spcPct val="30000"/>
              </a:spcBef>
              <a:spcAft>
                <a:spcPct val="15000"/>
              </a:spcAft>
              <a:defRPr/>
            </a:pPr>
            <a:r>
              <a:rPr lang="fr-FR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D’où précision </a:t>
            </a:r>
            <a:r>
              <a:rPr lang="fr-FR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et accessibilité moyennes</a:t>
            </a:r>
            <a:endParaRPr lang="fr-FR" dirty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" name="Arc 2"/>
          <p:cNvSpPr>
            <a:spLocks/>
          </p:cNvSpPr>
          <p:nvPr/>
        </p:nvSpPr>
        <p:spPr bwMode="auto">
          <a:xfrm>
            <a:off x="4732412" y="2043807"/>
            <a:ext cx="685800" cy="1368425"/>
          </a:xfrm>
          <a:custGeom>
            <a:avLst/>
            <a:gdLst>
              <a:gd name="T0" fmla="*/ 2147483647 w 21600"/>
              <a:gd name="T1" fmla="*/ 2147483647 h 43099"/>
              <a:gd name="T2" fmla="*/ 2147483647 w 21600"/>
              <a:gd name="T3" fmla="*/ 0 h 43099"/>
              <a:gd name="T4" fmla="*/ 2147483647 w 21600"/>
              <a:gd name="T5" fmla="*/ 2147483647 h 43099"/>
              <a:gd name="T6" fmla="*/ 0 60000 65536"/>
              <a:gd name="T7" fmla="*/ 0 60000 65536"/>
              <a:gd name="T8" fmla="*/ 0 60000 65536"/>
              <a:gd name="T9" fmla="*/ 0 w 21600"/>
              <a:gd name="T10" fmla="*/ 0 h 43099"/>
              <a:gd name="T11" fmla="*/ 21600 w 21600"/>
              <a:gd name="T12" fmla="*/ 43099 h 430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3099" fill="none" extrusionOk="0">
                <a:moveTo>
                  <a:pt x="20046" y="43099"/>
                </a:moveTo>
                <a:cubicBezTo>
                  <a:pt x="8749" y="42284"/>
                  <a:pt x="0" y="32881"/>
                  <a:pt x="0" y="21555"/>
                </a:cubicBezTo>
                <a:cubicBezTo>
                  <a:pt x="-1" y="10167"/>
                  <a:pt x="8839" y="736"/>
                  <a:pt x="20203" y="0"/>
                </a:cubicBezTo>
              </a:path>
              <a:path w="21600" h="43099" stroke="0" extrusionOk="0">
                <a:moveTo>
                  <a:pt x="20046" y="43099"/>
                </a:moveTo>
                <a:cubicBezTo>
                  <a:pt x="8749" y="42284"/>
                  <a:pt x="0" y="32881"/>
                  <a:pt x="0" y="21555"/>
                </a:cubicBezTo>
                <a:cubicBezTo>
                  <a:pt x="-1" y="10167"/>
                  <a:pt x="8839" y="736"/>
                  <a:pt x="20203" y="0"/>
                </a:cubicBezTo>
                <a:lnTo>
                  <a:pt x="21600" y="21555"/>
                </a:lnTo>
                <a:lnTo>
                  <a:pt x="20046" y="43099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5340424" y="2040632"/>
            <a:ext cx="2133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" name="Line 4"/>
          <p:cNvSpPr>
            <a:spLocks noChangeShapeType="1"/>
          </p:cNvSpPr>
          <p:nvPr/>
        </p:nvSpPr>
        <p:spPr bwMode="auto">
          <a:xfrm>
            <a:off x="5340424" y="3412232"/>
            <a:ext cx="2133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" name="Arc 5"/>
          <p:cNvSpPr>
            <a:spLocks/>
          </p:cNvSpPr>
          <p:nvPr/>
        </p:nvSpPr>
        <p:spPr bwMode="auto">
          <a:xfrm rot="10620000">
            <a:off x="7397824" y="2040632"/>
            <a:ext cx="685800" cy="1373188"/>
          </a:xfrm>
          <a:custGeom>
            <a:avLst/>
            <a:gdLst>
              <a:gd name="T0" fmla="*/ 2147483647 w 21600"/>
              <a:gd name="T1" fmla="*/ 2147483647 h 42940"/>
              <a:gd name="T2" fmla="*/ 2147483647 w 21600"/>
              <a:gd name="T3" fmla="*/ 0 h 42940"/>
              <a:gd name="T4" fmla="*/ 2147483647 w 21600"/>
              <a:gd name="T5" fmla="*/ 2147483647 h 42940"/>
              <a:gd name="T6" fmla="*/ 0 60000 65536"/>
              <a:gd name="T7" fmla="*/ 0 60000 65536"/>
              <a:gd name="T8" fmla="*/ 0 60000 65536"/>
              <a:gd name="T9" fmla="*/ 0 w 21600"/>
              <a:gd name="T10" fmla="*/ 0 h 42940"/>
              <a:gd name="T11" fmla="*/ 21600 w 21600"/>
              <a:gd name="T12" fmla="*/ 42940 h 429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2940" fill="none" extrusionOk="0">
                <a:moveTo>
                  <a:pt x="18496" y="42939"/>
                </a:moveTo>
                <a:cubicBezTo>
                  <a:pt x="7877" y="41397"/>
                  <a:pt x="0" y="32294"/>
                  <a:pt x="0" y="21564"/>
                </a:cubicBezTo>
                <a:cubicBezTo>
                  <a:pt x="-1" y="10119"/>
                  <a:pt x="8926" y="661"/>
                  <a:pt x="20352" y="0"/>
                </a:cubicBezTo>
              </a:path>
              <a:path w="21600" h="42940" stroke="0" extrusionOk="0">
                <a:moveTo>
                  <a:pt x="18496" y="42939"/>
                </a:moveTo>
                <a:cubicBezTo>
                  <a:pt x="7877" y="41397"/>
                  <a:pt x="0" y="32294"/>
                  <a:pt x="0" y="21564"/>
                </a:cubicBezTo>
                <a:cubicBezTo>
                  <a:pt x="-1" y="10119"/>
                  <a:pt x="8926" y="661"/>
                  <a:pt x="20352" y="0"/>
                </a:cubicBezTo>
                <a:lnTo>
                  <a:pt x="21600" y="21564"/>
                </a:lnTo>
                <a:lnTo>
                  <a:pt x="18496" y="42939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 flipH="1">
            <a:off x="6254824" y="1735832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>
            <a:off x="6331024" y="1735832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2" name="Line 8"/>
          <p:cNvSpPr>
            <a:spLocks noChangeShapeType="1"/>
          </p:cNvSpPr>
          <p:nvPr/>
        </p:nvSpPr>
        <p:spPr bwMode="auto">
          <a:xfrm flipH="1">
            <a:off x="6254824" y="1888232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>
            <a:off x="5340424" y="1735832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flipH="1">
            <a:off x="5264224" y="1888232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 flipH="1">
            <a:off x="4426024" y="2574032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" name="Line 12"/>
          <p:cNvSpPr>
            <a:spLocks noChangeShapeType="1"/>
          </p:cNvSpPr>
          <p:nvPr/>
        </p:nvSpPr>
        <p:spPr bwMode="auto">
          <a:xfrm>
            <a:off x="4502224" y="2574032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7" name="Line 13"/>
          <p:cNvSpPr>
            <a:spLocks noChangeShapeType="1"/>
          </p:cNvSpPr>
          <p:nvPr/>
        </p:nvSpPr>
        <p:spPr bwMode="auto">
          <a:xfrm flipH="1">
            <a:off x="4426024" y="2726432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8" name="Line 14"/>
          <p:cNvSpPr>
            <a:spLocks noChangeShapeType="1"/>
          </p:cNvSpPr>
          <p:nvPr/>
        </p:nvSpPr>
        <p:spPr bwMode="auto">
          <a:xfrm flipH="1">
            <a:off x="5264224" y="1735832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9" name="Line 15"/>
          <p:cNvSpPr>
            <a:spLocks noChangeShapeType="1"/>
          </p:cNvSpPr>
          <p:nvPr/>
        </p:nvSpPr>
        <p:spPr bwMode="auto">
          <a:xfrm flipH="1">
            <a:off x="5264224" y="3564632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0" name="Line 16"/>
          <p:cNvSpPr>
            <a:spLocks noChangeShapeType="1"/>
          </p:cNvSpPr>
          <p:nvPr/>
        </p:nvSpPr>
        <p:spPr bwMode="auto">
          <a:xfrm>
            <a:off x="5340424" y="3564632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" name="Line 17"/>
          <p:cNvSpPr>
            <a:spLocks noChangeShapeType="1"/>
          </p:cNvSpPr>
          <p:nvPr/>
        </p:nvSpPr>
        <p:spPr bwMode="auto">
          <a:xfrm flipH="1">
            <a:off x="6254824" y="3717032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2" name="Line 18"/>
          <p:cNvSpPr>
            <a:spLocks noChangeShapeType="1"/>
          </p:cNvSpPr>
          <p:nvPr/>
        </p:nvSpPr>
        <p:spPr bwMode="auto">
          <a:xfrm>
            <a:off x="7474024" y="3564632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3" name="Line 19"/>
          <p:cNvSpPr>
            <a:spLocks noChangeShapeType="1"/>
          </p:cNvSpPr>
          <p:nvPr/>
        </p:nvSpPr>
        <p:spPr bwMode="auto">
          <a:xfrm flipH="1">
            <a:off x="7397824" y="3717032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" name="Line 20"/>
          <p:cNvSpPr>
            <a:spLocks noChangeShapeType="1"/>
          </p:cNvSpPr>
          <p:nvPr/>
        </p:nvSpPr>
        <p:spPr bwMode="auto">
          <a:xfrm flipH="1">
            <a:off x="7397824" y="3564632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" name="Line 21"/>
          <p:cNvSpPr>
            <a:spLocks noChangeShapeType="1"/>
          </p:cNvSpPr>
          <p:nvPr/>
        </p:nvSpPr>
        <p:spPr bwMode="auto">
          <a:xfrm flipH="1">
            <a:off x="6254824" y="3564632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" name="Line 22"/>
          <p:cNvSpPr>
            <a:spLocks noChangeShapeType="1"/>
          </p:cNvSpPr>
          <p:nvPr/>
        </p:nvSpPr>
        <p:spPr bwMode="auto">
          <a:xfrm>
            <a:off x="6331024" y="3564632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7" name="Line 23"/>
          <p:cNvSpPr>
            <a:spLocks noChangeShapeType="1"/>
          </p:cNvSpPr>
          <p:nvPr/>
        </p:nvSpPr>
        <p:spPr bwMode="auto">
          <a:xfrm flipH="1">
            <a:off x="5264224" y="3717032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8" name="Line 24"/>
          <p:cNvSpPr>
            <a:spLocks noChangeShapeType="1"/>
          </p:cNvSpPr>
          <p:nvPr/>
        </p:nvSpPr>
        <p:spPr bwMode="auto">
          <a:xfrm flipH="1">
            <a:off x="8236024" y="2574032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9" name="Line 25"/>
          <p:cNvSpPr>
            <a:spLocks noChangeShapeType="1"/>
          </p:cNvSpPr>
          <p:nvPr/>
        </p:nvSpPr>
        <p:spPr bwMode="auto">
          <a:xfrm>
            <a:off x="8312224" y="2574032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0" name="Line 26"/>
          <p:cNvSpPr>
            <a:spLocks noChangeShapeType="1"/>
          </p:cNvSpPr>
          <p:nvPr/>
        </p:nvSpPr>
        <p:spPr bwMode="auto">
          <a:xfrm flipH="1">
            <a:off x="8236024" y="2726432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1" name="Line 27"/>
          <p:cNvSpPr>
            <a:spLocks noChangeShapeType="1"/>
          </p:cNvSpPr>
          <p:nvPr/>
        </p:nvSpPr>
        <p:spPr bwMode="auto">
          <a:xfrm>
            <a:off x="7474024" y="1735832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2" name="Line 28"/>
          <p:cNvSpPr>
            <a:spLocks noChangeShapeType="1"/>
          </p:cNvSpPr>
          <p:nvPr/>
        </p:nvSpPr>
        <p:spPr bwMode="auto">
          <a:xfrm flipH="1">
            <a:off x="7397824" y="1735832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3" name="Line 29"/>
          <p:cNvSpPr>
            <a:spLocks noChangeShapeType="1"/>
          </p:cNvSpPr>
          <p:nvPr/>
        </p:nvSpPr>
        <p:spPr bwMode="auto">
          <a:xfrm flipH="1">
            <a:off x="7397824" y="1888232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4" name="Line 30"/>
          <p:cNvSpPr>
            <a:spLocks noChangeShapeType="1"/>
          </p:cNvSpPr>
          <p:nvPr/>
        </p:nvSpPr>
        <p:spPr bwMode="auto">
          <a:xfrm>
            <a:off x="6483424" y="1888232"/>
            <a:ext cx="8382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5" name="Rectangle 31"/>
          <p:cNvSpPr>
            <a:spLocks noChangeArrowheads="1"/>
          </p:cNvSpPr>
          <p:nvPr/>
        </p:nvSpPr>
        <p:spPr bwMode="auto">
          <a:xfrm>
            <a:off x="6621537" y="1581845"/>
            <a:ext cx="6064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>
              <a:defRPr/>
            </a:pPr>
            <a:r>
              <a:rPr lang="fr-FR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50 m</a:t>
            </a:r>
          </a:p>
        </p:txBody>
      </p:sp>
      <p:sp>
        <p:nvSpPr>
          <p:cNvPr id="37" name="Text Box 88"/>
          <p:cNvSpPr txBox="1">
            <a:spLocks noChangeArrowheads="1"/>
          </p:cNvSpPr>
          <p:nvPr/>
        </p:nvSpPr>
        <p:spPr bwMode="auto">
          <a:xfrm>
            <a:off x="5288037" y="2394645"/>
            <a:ext cx="24130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sz="1600" b="1">
                <a:latin typeface="Arial" charset="0"/>
              </a:rPr>
              <a:t>Paliers de 2 min</a:t>
            </a:r>
          </a:p>
          <a:p>
            <a:pPr algn="ctr"/>
            <a:r>
              <a:rPr lang="fr-FR" sz="1600" b="1">
                <a:latin typeface="Arial" charset="0"/>
              </a:rPr>
              <a:t>Incrémentation : 1km/h</a:t>
            </a:r>
          </a:p>
        </p:txBody>
      </p:sp>
    </p:spTree>
    <p:extLst>
      <p:ext uri="{BB962C8B-B14F-4D97-AF65-F5344CB8AC3E}">
        <p14:creationId xmlns:p14="http://schemas.microsoft.com/office/powerpoint/2010/main" val="423466969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AMEVAL - MONTAGE 30s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5" y="188640"/>
            <a:ext cx="3528392" cy="198317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ZoneTexte 2"/>
          <p:cNvSpPr txBox="1"/>
          <p:nvPr/>
        </p:nvSpPr>
        <p:spPr>
          <a:xfrm>
            <a:off x="5039806" y="191542"/>
            <a:ext cx="279736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800" b="1" dirty="0" smtClean="0">
                <a:latin typeface="Calibri" pitchFamily="34" charset="0"/>
                <a:cs typeface="Calibri" pitchFamily="34" charset="0"/>
              </a:rPr>
              <a:t>TEST VAMEVAL </a:t>
            </a:r>
          </a:p>
          <a:p>
            <a:pPr algn="ctr"/>
            <a:r>
              <a:rPr lang="fr-FR" b="1" i="1" dirty="0" smtClean="0">
                <a:latin typeface="Calibri" pitchFamily="34" charset="0"/>
                <a:cs typeface="Calibri" pitchFamily="34" charset="0"/>
              </a:rPr>
              <a:t>Cazorla G. et Léger L. 1993.</a:t>
            </a:r>
          </a:p>
          <a:p>
            <a:pPr algn="ctr"/>
            <a:endParaRPr lang="fr-FR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Arc 3"/>
          <p:cNvSpPr>
            <a:spLocks/>
          </p:cNvSpPr>
          <p:nvPr/>
        </p:nvSpPr>
        <p:spPr bwMode="auto">
          <a:xfrm>
            <a:off x="4736604" y="1806922"/>
            <a:ext cx="685800" cy="1368425"/>
          </a:xfrm>
          <a:custGeom>
            <a:avLst/>
            <a:gdLst>
              <a:gd name="T0" fmla="*/ 641623717 w 21600"/>
              <a:gd name="T1" fmla="*/ 1379521946 h 43099"/>
              <a:gd name="T2" fmla="*/ 646616658 w 21600"/>
              <a:gd name="T3" fmla="*/ 0 h 43099"/>
              <a:gd name="T4" fmla="*/ 691329263 w 21600"/>
              <a:gd name="T5" fmla="*/ 689936872 h 4309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099" fill="none" extrusionOk="0">
                <a:moveTo>
                  <a:pt x="20046" y="43099"/>
                </a:moveTo>
                <a:cubicBezTo>
                  <a:pt x="8749" y="42284"/>
                  <a:pt x="0" y="32881"/>
                  <a:pt x="0" y="21555"/>
                </a:cubicBezTo>
                <a:cubicBezTo>
                  <a:pt x="-1" y="10167"/>
                  <a:pt x="8839" y="736"/>
                  <a:pt x="20203" y="0"/>
                </a:cubicBezTo>
              </a:path>
              <a:path w="21600" h="43099" stroke="0" extrusionOk="0">
                <a:moveTo>
                  <a:pt x="20046" y="43099"/>
                </a:moveTo>
                <a:cubicBezTo>
                  <a:pt x="8749" y="42284"/>
                  <a:pt x="0" y="32881"/>
                  <a:pt x="0" y="21555"/>
                </a:cubicBezTo>
                <a:cubicBezTo>
                  <a:pt x="-1" y="10167"/>
                  <a:pt x="8839" y="736"/>
                  <a:pt x="20203" y="0"/>
                </a:cubicBezTo>
                <a:lnTo>
                  <a:pt x="21600" y="21555"/>
                </a:lnTo>
                <a:lnTo>
                  <a:pt x="20046" y="43099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Line 4"/>
          <p:cNvSpPr>
            <a:spLocks noChangeShapeType="1"/>
          </p:cNvSpPr>
          <p:nvPr/>
        </p:nvSpPr>
        <p:spPr bwMode="auto">
          <a:xfrm>
            <a:off x="5344616" y="1803747"/>
            <a:ext cx="2133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6" name="Line 5"/>
          <p:cNvSpPr>
            <a:spLocks noChangeShapeType="1"/>
          </p:cNvSpPr>
          <p:nvPr/>
        </p:nvSpPr>
        <p:spPr bwMode="auto">
          <a:xfrm>
            <a:off x="5344616" y="3175347"/>
            <a:ext cx="2133600" cy="0"/>
          </a:xfrm>
          <a:prstGeom prst="line">
            <a:avLst/>
          </a:prstGeom>
          <a:noFill/>
          <a:ln w="12700">
            <a:solidFill>
              <a:schemeClr val="tx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Arc 6"/>
          <p:cNvSpPr>
            <a:spLocks/>
          </p:cNvSpPr>
          <p:nvPr/>
        </p:nvSpPr>
        <p:spPr bwMode="auto">
          <a:xfrm rot="10620000">
            <a:off x="7402016" y="1803747"/>
            <a:ext cx="685800" cy="1373188"/>
          </a:xfrm>
          <a:custGeom>
            <a:avLst/>
            <a:gdLst>
              <a:gd name="T0" fmla="*/ 591982687 w 21600"/>
              <a:gd name="T1" fmla="*/ 1404319490 h 42940"/>
              <a:gd name="T2" fmla="*/ 651385794 w 21600"/>
              <a:gd name="T3" fmla="*/ 0 h 42940"/>
              <a:gd name="T4" fmla="*/ 691329263 w 21600"/>
              <a:gd name="T5" fmla="*/ 705233892 h 4294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2940" fill="none" extrusionOk="0">
                <a:moveTo>
                  <a:pt x="18496" y="42939"/>
                </a:moveTo>
                <a:cubicBezTo>
                  <a:pt x="7877" y="41397"/>
                  <a:pt x="0" y="32294"/>
                  <a:pt x="0" y="21564"/>
                </a:cubicBezTo>
                <a:cubicBezTo>
                  <a:pt x="-1" y="10119"/>
                  <a:pt x="8926" y="661"/>
                  <a:pt x="20352" y="0"/>
                </a:cubicBezTo>
              </a:path>
              <a:path w="21600" h="42940" stroke="0" extrusionOk="0">
                <a:moveTo>
                  <a:pt x="18496" y="42939"/>
                </a:moveTo>
                <a:cubicBezTo>
                  <a:pt x="7877" y="41397"/>
                  <a:pt x="0" y="32294"/>
                  <a:pt x="0" y="21564"/>
                </a:cubicBezTo>
                <a:cubicBezTo>
                  <a:pt x="-1" y="10119"/>
                  <a:pt x="8926" y="661"/>
                  <a:pt x="20352" y="0"/>
                </a:cubicBezTo>
                <a:lnTo>
                  <a:pt x="21600" y="21564"/>
                </a:lnTo>
                <a:lnTo>
                  <a:pt x="18496" y="42939"/>
                </a:lnTo>
                <a:close/>
              </a:path>
            </a:pathLst>
          </a:custGeom>
          <a:noFill/>
          <a:ln w="12700" cap="rnd">
            <a:solidFill>
              <a:schemeClr val="tx2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Line 7"/>
          <p:cNvSpPr>
            <a:spLocks noChangeShapeType="1"/>
          </p:cNvSpPr>
          <p:nvPr/>
        </p:nvSpPr>
        <p:spPr bwMode="auto">
          <a:xfrm flipH="1">
            <a:off x="5344616" y="1575147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Line 8"/>
          <p:cNvSpPr>
            <a:spLocks noChangeShapeType="1"/>
          </p:cNvSpPr>
          <p:nvPr/>
        </p:nvSpPr>
        <p:spPr bwMode="auto">
          <a:xfrm>
            <a:off x="5420816" y="1575147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Line 9"/>
          <p:cNvSpPr>
            <a:spLocks noChangeShapeType="1"/>
          </p:cNvSpPr>
          <p:nvPr/>
        </p:nvSpPr>
        <p:spPr bwMode="auto">
          <a:xfrm flipH="1">
            <a:off x="5344616" y="1727547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Line 10"/>
          <p:cNvSpPr>
            <a:spLocks noChangeShapeType="1"/>
          </p:cNvSpPr>
          <p:nvPr/>
        </p:nvSpPr>
        <p:spPr bwMode="auto">
          <a:xfrm flipH="1">
            <a:off x="5878016" y="1575147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Line 11"/>
          <p:cNvSpPr>
            <a:spLocks noChangeShapeType="1"/>
          </p:cNvSpPr>
          <p:nvPr/>
        </p:nvSpPr>
        <p:spPr bwMode="auto">
          <a:xfrm>
            <a:off x="5954216" y="1575147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Line 12"/>
          <p:cNvSpPr>
            <a:spLocks noChangeShapeType="1"/>
          </p:cNvSpPr>
          <p:nvPr/>
        </p:nvSpPr>
        <p:spPr bwMode="auto">
          <a:xfrm flipH="1">
            <a:off x="5878016" y="1727547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Line 13"/>
          <p:cNvSpPr>
            <a:spLocks noChangeShapeType="1"/>
          </p:cNvSpPr>
          <p:nvPr/>
        </p:nvSpPr>
        <p:spPr bwMode="auto">
          <a:xfrm flipH="1">
            <a:off x="6411416" y="1575147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>
            <a:off x="6487616" y="1575147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6" name="Line 15"/>
          <p:cNvSpPr>
            <a:spLocks noChangeShapeType="1"/>
          </p:cNvSpPr>
          <p:nvPr/>
        </p:nvSpPr>
        <p:spPr bwMode="auto">
          <a:xfrm flipH="1">
            <a:off x="6411416" y="1727547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7" name="Line 16"/>
          <p:cNvSpPr>
            <a:spLocks noChangeShapeType="1"/>
          </p:cNvSpPr>
          <p:nvPr/>
        </p:nvSpPr>
        <p:spPr bwMode="auto">
          <a:xfrm flipH="1">
            <a:off x="4811216" y="1727547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8" name="Line 17"/>
          <p:cNvSpPr>
            <a:spLocks noChangeShapeType="1"/>
          </p:cNvSpPr>
          <p:nvPr/>
        </p:nvSpPr>
        <p:spPr bwMode="auto">
          <a:xfrm>
            <a:off x="4887416" y="1727547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9" name="Line 18"/>
          <p:cNvSpPr>
            <a:spLocks noChangeShapeType="1"/>
          </p:cNvSpPr>
          <p:nvPr/>
        </p:nvSpPr>
        <p:spPr bwMode="auto">
          <a:xfrm flipH="1">
            <a:off x="4811216" y="1879947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Line 19"/>
          <p:cNvSpPr>
            <a:spLocks noChangeShapeType="1"/>
          </p:cNvSpPr>
          <p:nvPr/>
        </p:nvSpPr>
        <p:spPr bwMode="auto">
          <a:xfrm flipH="1">
            <a:off x="4582616" y="2108547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Line 20"/>
          <p:cNvSpPr>
            <a:spLocks noChangeShapeType="1"/>
          </p:cNvSpPr>
          <p:nvPr/>
        </p:nvSpPr>
        <p:spPr bwMode="auto">
          <a:xfrm>
            <a:off x="4658816" y="2108547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2" name="Line 21"/>
          <p:cNvSpPr>
            <a:spLocks noChangeShapeType="1"/>
          </p:cNvSpPr>
          <p:nvPr/>
        </p:nvSpPr>
        <p:spPr bwMode="auto">
          <a:xfrm flipH="1">
            <a:off x="4582616" y="2260947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3" name="Line 22"/>
          <p:cNvSpPr>
            <a:spLocks noChangeShapeType="1"/>
          </p:cNvSpPr>
          <p:nvPr/>
        </p:nvSpPr>
        <p:spPr bwMode="auto">
          <a:xfrm flipH="1">
            <a:off x="4582616" y="2718147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4" name="Line 23"/>
          <p:cNvSpPr>
            <a:spLocks noChangeShapeType="1"/>
          </p:cNvSpPr>
          <p:nvPr/>
        </p:nvSpPr>
        <p:spPr bwMode="auto">
          <a:xfrm>
            <a:off x="4658816" y="2718147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5" name="Line 24"/>
          <p:cNvSpPr>
            <a:spLocks noChangeShapeType="1"/>
          </p:cNvSpPr>
          <p:nvPr/>
        </p:nvSpPr>
        <p:spPr bwMode="auto">
          <a:xfrm flipH="1">
            <a:off x="4582616" y="2870547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" name="Line 25"/>
          <p:cNvSpPr>
            <a:spLocks noChangeShapeType="1"/>
          </p:cNvSpPr>
          <p:nvPr/>
        </p:nvSpPr>
        <p:spPr bwMode="auto">
          <a:xfrm flipH="1">
            <a:off x="4887416" y="3099147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7" name="Line 26"/>
          <p:cNvSpPr>
            <a:spLocks noChangeShapeType="1"/>
          </p:cNvSpPr>
          <p:nvPr/>
        </p:nvSpPr>
        <p:spPr bwMode="auto">
          <a:xfrm>
            <a:off x="4963616" y="3099147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Line 27"/>
          <p:cNvSpPr>
            <a:spLocks noChangeShapeType="1"/>
          </p:cNvSpPr>
          <p:nvPr/>
        </p:nvSpPr>
        <p:spPr bwMode="auto">
          <a:xfrm flipH="1">
            <a:off x="4887416" y="3251547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" name="Line 28"/>
          <p:cNvSpPr>
            <a:spLocks noChangeShapeType="1"/>
          </p:cNvSpPr>
          <p:nvPr/>
        </p:nvSpPr>
        <p:spPr bwMode="auto">
          <a:xfrm flipH="1">
            <a:off x="5420816" y="3251547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0" name="Line 29"/>
          <p:cNvSpPr>
            <a:spLocks noChangeShapeType="1"/>
          </p:cNvSpPr>
          <p:nvPr/>
        </p:nvSpPr>
        <p:spPr bwMode="auto">
          <a:xfrm>
            <a:off x="5497016" y="3251547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1" name="Line 30"/>
          <p:cNvSpPr>
            <a:spLocks noChangeShapeType="1"/>
          </p:cNvSpPr>
          <p:nvPr/>
        </p:nvSpPr>
        <p:spPr bwMode="auto">
          <a:xfrm flipH="1">
            <a:off x="5420816" y="3403947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2" name="Line 31"/>
          <p:cNvSpPr>
            <a:spLocks noChangeShapeType="1"/>
          </p:cNvSpPr>
          <p:nvPr/>
        </p:nvSpPr>
        <p:spPr bwMode="auto">
          <a:xfrm flipH="1">
            <a:off x="6030416" y="3251547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3" name="Line 32"/>
          <p:cNvSpPr>
            <a:spLocks noChangeShapeType="1"/>
          </p:cNvSpPr>
          <p:nvPr/>
        </p:nvSpPr>
        <p:spPr bwMode="auto">
          <a:xfrm>
            <a:off x="6106616" y="3251547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4" name="Line 33"/>
          <p:cNvSpPr>
            <a:spLocks noChangeShapeType="1"/>
          </p:cNvSpPr>
          <p:nvPr/>
        </p:nvSpPr>
        <p:spPr bwMode="auto">
          <a:xfrm flipH="1">
            <a:off x="6030416" y="3403947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Line 34"/>
          <p:cNvSpPr>
            <a:spLocks noChangeShapeType="1"/>
          </p:cNvSpPr>
          <p:nvPr/>
        </p:nvSpPr>
        <p:spPr bwMode="auto">
          <a:xfrm flipH="1">
            <a:off x="6640016" y="3251547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Line 35"/>
          <p:cNvSpPr>
            <a:spLocks noChangeShapeType="1"/>
          </p:cNvSpPr>
          <p:nvPr/>
        </p:nvSpPr>
        <p:spPr bwMode="auto">
          <a:xfrm>
            <a:off x="6716216" y="3251547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Line 36"/>
          <p:cNvSpPr>
            <a:spLocks noChangeShapeType="1"/>
          </p:cNvSpPr>
          <p:nvPr/>
        </p:nvSpPr>
        <p:spPr bwMode="auto">
          <a:xfrm flipH="1">
            <a:off x="6640016" y="3403947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Line 37"/>
          <p:cNvSpPr>
            <a:spLocks noChangeShapeType="1"/>
          </p:cNvSpPr>
          <p:nvPr/>
        </p:nvSpPr>
        <p:spPr bwMode="auto">
          <a:xfrm flipH="1">
            <a:off x="7173416" y="3251547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Line 38"/>
          <p:cNvSpPr>
            <a:spLocks noChangeShapeType="1"/>
          </p:cNvSpPr>
          <p:nvPr/>
        </p:nvSpPr>
        <p:spPr bwMode="auto">
          <a:xfrm>
            <a:off x="7249616" y="3251547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" name="Line 39"/>
          <p:cNvSpPr>
            <a:spLocks noChangeShapeType="1"/>
          </p:cNvSpPr>
          <p:nvPr/>
        </p:nvSpPr>
        <p:spPr bwMode="auto">
          <a:xfrm flipH="1">
            <a:off x="7173416" y="3403947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" name="Line 40"/>
          <p:cNvSpPr>
            <a:spLocks noChangeShapeType="1"/>
          </p:cNvSpPr>
          <p:nvPr/>
        </p:nvSpPr>
        <p:spPr bwMode="auto">
          <a:xfrm flipH="1">
            <a:off x="7021016" y="1575147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" name="Line 41"/>
          <p:cNvSpPr>
            <a:spLocks noChangeShapeType="1"/>
          </p:cNvSpPr>
          <p:nvPr/>
        </p:nvSpPr>
        <p:spPr bwMode="auto">
          <a:xfrm>
            <a:off x="7097216" y="1575147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" name="Line 42"/>
          <p:cNvSpPr>
            <a:spLocks noChangeShapeType="1"/>
          </p:cNvSpPr>
          <p:nvPr/>
        </p:nvSpPr>
        <p:spPr bwMode="auto">
          <a:xfrm flipH="1">
            <a:off x="7021016" y="1727547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4" name="Line 43"/>
          <p:cNvSpPr>
            <a:spLocks noChangeShapeType="1"/>
          </p:cNvSpPr>
          <p:nvPr/>
        </p:nvSpPr>
        <p:spPr bwMode="auto">
          <a:xfrm flipH="1">
            <a:off x="7554416" y="1575147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5" name="Line 44"/>
          <p:cNvSpPr>
            <a:spLocks noChangeShapeType="1"/>
          </p:cNvSpPr>
          <p:nvPr/>
        </p:nvSpPr>
        <p:spPr bwMode="auto">
          <a:xfrm>
            <a:off x="7630616" y="1575147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6" name="Line 45"/>
          <p:cNvSpPr>
            <a:spLocks noChangeShapeType="1"/>
          </p:cNvSpPr>
          <p:nvPr/>
        </p:nvSpPr>
        <p:spPr bwMode="auto">
          <a:xfrm flipH="1">
            <a:off x="7554416" y="1727547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7" name="Line 46"/>
          <p:cNvSpPr>
            <a:spLocks noChangeShapeType="1"/>
          </p:cNvSpPr>
          <p:nvPr/>
        </p:nvSpPr>
        <p:spPr bwMode="auto">
          <a:xfrm flipH="1">
            <a:off x="8011616" y="1956147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8" name="Line 47"/>
          <p:cNvSpPr>
            <a:spLocks noChangeShapeType="1"/>
          </p:cNvSpPr>
          <p:nvPr/>
        </p:nvSpPr>
        <p:spPr bwMode="auto">
          <a:xfrm>
            <a:off x="8087816" y="1956147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9" name="Line 48"/>
          <p:cNvSpPr>
            <a:spLocks noChangeShapeType="1"/>
          </p:cNvSpPr>
          <p:nvPr/>
        </p:nvSpPr>
        <p:spPr bwMode="auto">
          <a:xfrm flipH="1">
            <a:off x="8011616" y="2108547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0" name="Line 49"/>
          <p:cNvSpPr>
            <a:spLocks noChangeShapeType="1"/>
          </p:cNvSpPr>
          <p:nvPr/>
        </p:nvSpPr>
        <p:spPr bwMode="auto">
          <a:xfrm flipH="1">
            <a:off x="8164016" y="2565747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1" name="Line 50"/>
          <p:cNvSpPr>
            <a:spLocks noChangeShapeType="1"/>
          </p:cNvSpPr>
          <p:nvPr/>
        </p:nvSpPr>
        <p:spPr bwMode="auto">
          <a:xfrm>
            <a:off x="8240216" y="2565747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2" name="Line 51"/>
          <p:cNvSpPr>
            <a:spLocks noChangeShapeType="1"/>
          </p:cNvSpPr>
          <p:nvPr/>
        </p:nvSpPr>
        <p:spPr bwMode="auto">
          <a:xfrm flipH="1">
            <a:off x="8164016" y="2718147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3" name="Line 52"/>
          <p:cNvSpPr>
            <a:spLocks noChangeShapeType="1"/>
          </p:cNvSpPr>
          <p:nvPr/>
        </p:nvSpPr>
        <p:spPr bwMode="auto">
          <a:xfrm flipH="1">
            <a:off x="7783016" y="3099147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4" name="Line 53"/>
          <p:cNvSpPr>
            <a:spLocks noChangeShapeType="1"/>
          </p:cNvSpPr>
          <p:nvPr/>
        </p:nvSpPr>
        <p:spPr bwMode="auto">
          <a:xfrm>
            <a:off x="7859216" y="3099147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5" name="Line 54"/>
          <p:cNvSpPr>
            <a:spLocks noChangeShapeType="1"/>
          </p:cNvSpPr>
          <p:nvPr/>
        </p:nvSpPr>
        <p:spPr bwMode="auto">
          <a:xfrm flipH="1">
            <a:off x="7783016" y="3251547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6" name="Line 56"/>
          <p:cNvSpPr>
            <a:spLocks noChangeShapeType="1"/>
          </p:cNvSpPr>
          <p:nvPr/>
        </p:nvSpPr>
        <p:spPr bwMode="auto">
          <a:xfrm>
            <a:off x="6640016" y="1651347"/>
            <a:ext cx="3810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7" name="Rectangle 57"/>
          <p:cNvSpPr>
            <a:spLocks noChangeArrowheads="1"/>
          </p:cNvSpPr>
          <p:nvPr/>
        </p:nvSpPr>
        <p:spPr bwMode="auto">
          <a:xfrm>
            <a:off x="6549529" y="1268760"/>
            <a:ext cx="604333" cy="3391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defRPr/>
            </a:pPr>
            <a:r>
              <a:rPr lang="fr-FR" sz="16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20 m</a:t>
            </a:r>
          </a:p>
        </p:txBody>
      </p:sp>
      <p:pic>
        <p:nvPicPr>
          <p:cNvPr id="58" name="Picture 58"/>
          <p:cNvPicPr>
            <a:picLocks noChangeArrowheads="1"/>
          </p:cNvPicPr>
          <p:nvPr/>
        </p:nvPicPr>
        <p:blipFill>
          <a:blip r:embed="rId5" cstate="print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260947"/>
            <a:ext cx="3528392" cy="23921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9" name="ZoneTexte 58"/>
          <p:cNvSpPr txBox="1"/>
          <p:nvPr/>
        </p:nvSpPr>
        <p:spPr>
          <a:xfrm>
            <a:off x="71384" y="4869160"/>
            <a:ext cx="9098664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    AVANTAGES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2000" dirty="0" smtClean="0">
                <a:latin typeface="Calibri" pitchFamily="34" charset="0"/>
                <a:cs typeface="Calibri" pitchFamily="34" charset="0"/>
              </a:rPr>
              <a:t>Validité indirecte à partir du test de Léger et Boucher,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2000" dirty="0" smtClean="0">
                <a:latin typeface="Calibri" pitchFamily="34" charset="0"/>
                <a:cs typeface="Calibri" pitchFamily="34" charset="0"/>
              </a:rPr>
              <a:t>VAM plus précise,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2000" dirty="0" smtClean="0">
                <a:latin typeface="Calibri" pitchFamily="34" charset="0"/>
                <a:cs typeface="Calibri" pitchFamily="34" charset="0"/>
              </a:rPr>
              <a:t>Possible extrapolation de VO2max,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fr-FR" sz="2000" dirty="0" smtClean="0">
                <a:latin typeface="Calibri" pitchFamily="34" charset="0"/>
                <a:cs typeface="Calibri" pitchFamily="34" charset="0"/>
              </a:rPr>
              <a:t>Normes  existant pour, les footballeurs</a:t>
            </a:r>
            <a:r>
              <a:rPr lang="fr-FR" sz="2000" dirty="0">
                <a:latin typeface="Calibri" pitchFamily="34" charset="0"/>
                <a:cs typeface="Calibri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913938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3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23528" y="2492896"/>
            <a:ext cx="813690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2-2 TEST CONTINU DE COURSE EN NAVETTES</a:t>
            </a:r>
          </a:p>
          <a:p>
            <a:pPr algn="ctr">
              <a:lnSpc>
                <a:spcPct val="150000"/>
              </a:lnSpc>
            </a:pP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(Léger et al. 1981)</a:t>
            </a:r>
            <a:endParaRPr lang="fr-FR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187624" y="1121749"/>
            <a:ext cx="6928500" cy="584775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r>
              <a:rPr lang="fr-F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II - TESTS </a:t>
            </a:r>
            <a:r>
              <a:rPr lang="fr-F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TRIANGULAIRES (suite)</a:t>
            </a:r>
            <a:endParaRPr lang="fr-FR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1926272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OV00844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4053" b="9802"/>
          <a:stretch/>
        </p:blipFill>
        <p:spPr>
          <a:xfrm>
            <a:off x="179513" y="2348880"/>
            <a:ext cx="3459084" cy="2155371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ZoneTexte 2"/>
          <p:cNvSpPr txBox="1"/>
          <p:nvPr/>
        </p:nvSpPr>
        <p:spPr>
          <a:xfrm>
            <a:off x="3995936" y="404664"/>
            <a:ext cx="5066580" cy="153888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TEST NAVETTE 20m </a:t>
            </a:r>
          </a:p>
          <a:p>
            <a:endParaRPr lang="fr-FR" dirty="0">
              <a:latin typeface="Calibri" pitchFamily="34" charset="0"/>
              <a:cs typeface="Calibri" pitchFamily="34" charset="0"/>
            </a:endParaRPr>
          </a:p>
          <a:p>
            <a:r>
              <a:rPr lang="fr-FR" b="1" i="1" dirty="0" smtClean="0">
                <a:latin typeface="Calibri" pitchFamily="34" charset="0"/>
                <a:cs typeface="Calibri" pitchFamily="34" charset="0"/>
              </a:rPr>
              <a:t>Léger L. et Lambert J. 1982. </a:t>
            </a:r>
            <a:r>
              <a:rPr lang="fr-FR" b="1" i="1" dirty="0" err="1" smtClean="0">
                <a:latin typeface="Calibri" pitchFamily="34" charset="0"/>
                <a:cs typeface="Calibri" pitchFamily="34" charset="0"/>
              </a:rPr>
              <a:t>Eur</a:t>
            </a:r>
            <a:r>
              <a:rPr lang="fr-FR" b="1" i="1" dirty="0" smtClean="0">
                <a:latin typeface="Calibri" pitchFamily="34" charset="0"/>
                <a:cs typeface="Calibri" pitchFamily="34" charset="0"/>
              </a:rPr>
              <a:t>. J. </a:t>
            </a:r>
            <a:r>
              <a:rPr lang="fr-FR" b="1" i="1" dirty="0" err="1" smtClean="0">
                <a:latin typeface="Calibri" pitchFamily="34" charset="0"/>
                <a:cs typeface="Calibri" pitchFamily="34" charset="0"/>
              </a:rPr>
              <a:t>Appl</a:t>
            </a:r>
            <a:r>
              <a:rPr lang="fr-FR" b="1" i="1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fr-FR" b="1" i="1" dirty="0" err="1" smtClean="0">
                <a:latin typeface="Calibri" pitchFamily="34" charset="0"/>
                <a:cs typeface="Calibri" pitchFamily="34" charset="0"/>
              </a:rPr>
              <a:t>Physiol</a:t>
            </a:r>
            <a:r>
              <a:rPr lang="fr-FR" sz="2000" b="1" dirty="0" smtClean="0">
                <a:latin typeface="Calibri" pitchFamily="34" charset="0"/>
                <a:cs typeface="Calibri" pitchFamily="34" charset="0"/>
              </a:rPr>
              <a:t>. </a:t>
            </a:r>
            <a:r>
              <a:rPr lang="fr-FR" b="1" i="1" dirty="0" smtClean="0">
                <a:latin typeface="Calibri" pitchFamily="34" charset="0"/>
                <a:cs typeface="Calibri" pitchFamily="34" charset="0"/>
              </a:rPr>
              <a:t>49</a:t>
            </a:r>
          </a:p>
          <a:p>
            <a:endParaRPr lang="fr-FR" sz="20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4" name="NAVETTE - MONTAGE 30s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9512" y="260648"/>
            <a:ext cx="3459085" cy="1944216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cxnSp>
        <p:nvCxnSpPr>
          <p:cNvPr id="6" name="Connecteur droit 5"/>
          <p:cNvCxnSpPr/>
          <p:nvPr/>
        </p:nvCxnSpPr>
        <p:spPr>
          <a:xfrm>
            <a:off x="4788024" y="1943547"/>
            <a:ext cx="0" cy="4077741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6"/>
          <p:cNvCxnSpPr/>
          <p:nvPr/>
        </p:nvCxnSpPr>
        <p:spPr>
          <a:xfrm>
            <a:off x="7884368" y="1844824"/>
            <a:ext cx="0" cy="417646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lipse 7"/>
          <p:cNvSpPr/>
          <p:nvPr/>
        </p:nvSpPr>
        <p:spPr>
          <a:xfrm>
            <a:off x="4398628" y="2500548"/>
            <a:ext cx="216024" cy="21602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9" name="Ellipse 8"/>
          <p:cNvSpPr/>
          <p:nvPr/>
        </p:nvSpPr>
        <p:spPr>
          <a:xfrm>
            <a:off x="4403180" y="3068960"/>
            <a:ext cx="216024" cy="21602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0" name="Ellipse 9"/>
          <p:cNvSpPr/>
          <p:nvPr/>
        </p:nvSpPr>
        <p:spPr>
          <a:xfrm>
            <a:off x="4407732" y="3645024"/>
            <a:ext cx="216024" cy="21602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1" name="Ellipse 10"/>
          <p:cNvSpPr/>
          <p:nvPr/>
        </p:nvSpPr>
        <p:spPr>
          <a:xfrm>
            <a:off x="4407732" y="4239344"/>
            <a:ext cx="216024" cy="21602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Ellipse 11"/>
          <p:cNvSpPr/>
          <p:nvPr/>
        </p:nvSpPr>
        <p:spPr>
          <a:xfrm>
            <a:off x="4427984" y="4797152"/>
            <a:ext cx="216024" cy="21602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Ellipse 12"/>
          <p:cNvSpPr/>
          <p:nvPr/>
        </p:nvSpPr>
        <p:spPr>
          <a:xfrm>
            <a:off x="4427984" y="5301208"/>
            <a:ext cx="216024" cy="21602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4" name="Ellipse 13"/>
          <p:cNvSpPr/>
          <p:nvPr/>
        </p:nvSpPr>
        <p:spPr>
          <a:xfrm>
            <a:off x="4407732" y="5805264"/>
            <a:ext cx="216024" cy="216024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6" name="Connecteur droit 15"/>
          <p:cNvCxnSpPr/>
          <p:nvPr/>
        </p:nvCxnSpPr>
        <p:spPr>
          <a:xfrm>
            <a:off x="4788024" y="2608560"/>
            <a:ext cx="3240360" cy="0"/>
          </a:xfrm>
          <a:prstGeom prst="line">
            <a:avLst/>
          </a:prstGeom>
          <a:ln w="19050">
            <a:solidFill>
              <a:srgbClr val="FFFF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4826248" y="3182032"/>
            <a:ext cx="3240360" cy="0"/>
          </a:xfrm>
          <a:prstGeom prst="line">
            <a:avLst/>
          </a:prstGeom>
          <a:ln w="19050">
            <a:solidFill>
              <a:srgbClr val="FFFF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>
            <a:off x="4826248" y="3758096"/>
            <a:ext cx="3240360" cy="0"/>
          </a:xfrm>
          <a:prstGeom prst="line">
            <a:avLst/>
          </a:prstGeom>
          <a:ln w="19050">
            <a:solidFill>
              <a:srgbClr val="FFFF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>
            <a:off x="4800848" y="4347356"/>
            <a:ext cx="3240360" cy="0"/>
          </a:xfrm>
          <a:prstGeom prst="line">
            <a:avLst/>
          </a:prstGeom>
          <a:ln w="19050">
            <a:solidFill>
              <a:srgbClr val="FFFF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>
            <a:off x="4788024" y="4905164"/>
            <a:ext cx="3240360" cy="0"/>
          </a:xfrm>
          <a:prstGeom prst="line">
            <a:avLst/>
          </a:prstGeom>
          <a:ln w="19050">
            <a:solidFill>
              <a:srgbClr val="FFFF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>
            <a:off x="4788024" y="5409220"/>
            <a:ext cx="3240360" cy="0"/>
          </a:xfrm>
          <a:prstGeom prst="line">
            <a:avLst/>
          </a:prstGeom>
          <a:ln w="19050">
            <a:solidFill>
              <a:srgbClr val="FFFF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>
            <a:off x="4826248" y="5956436"/>
            <a:ext cx="3240360" cy="0"/>
          </a:xfrm>
          <a:prstGeom prst="line">
            <a:avLst/>
          </a:prstGeom>
          <a:ln w="19050">
            <a:solidFill>
              <a:srgbClr val="FFFF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 flipH="1">
            <a:off x="4644008" y="2716572"/>
            <a:ext cx="3240360" cy="0"/>
          </a:xfrm>
          <a:prstGeom prst="line">
            <a:avLst/>
          </a:prstGeom>
          <a:ln w="19050">
            <a:solidFill>
              <a:srgbClr val="FFFF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 flipH="1">
            <a:off x="4644008" y="3861048"/>
            <a:ext cx="3240360" cy="0"/>
          </a:xfrm>
          <a:prstGeom prst="line">
            <a:avLst/>
          </a:prstGeom>
          <a:ln w="19050">
            <a:solidFill>
              <a:srgbClr val="FFFF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 flipH="1">
            <a:off x="4644008" y="4454140"/>
            <a:ext cx="3240360" cy="0"/>
          </a:xfrm>
          <a:prstGeom prst="line">
            <a:avLst/>
          </a:prstGeom>
          <a:ln w="19050">
            <a:solidFill>
              <a:srgbClr val="FFFF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 flipH="1">
            <a:off x="4644008" y="3284984"/>
            <a:ext cx="3240360" cy="0"/>
          </a:xfrm>
          <a:prstGeom prst="line">
            <a:avLst/>
          </a:prstGeom>
          <a:ln w="19050">
            <a:solidFill>
              <a:srgbClr val="FFFF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eur droit 32"/>
          <p:cNvCxnSpPr/>
          <p:nvPr/>
        </p:nvCxnSpPr>
        <p:spPr>
          <a:xfrm flipH="1">
            <a:off x="4644008" y="5013176"/>
            <a:ext cx="3240360" cy="0"/>
          </a:xfrm>
          <a:prstGeom prst="line">
            <a:avLst/>
          </a:prstGeom>
          <a:ln w="19050">
            <a:solidFill>
              <a:srgbClr val="FFFF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cteur droit 33"/>
          <p:cNvCxnSpPr/>
          <p:nvPr/>
        </p:nvCxnSpPr>
        <p:spPr>
          <a:xfrm flipH="1">
            <a:off x="4644008" y="5517232"/>
            <a:ext cx="3240360" cy="0"/>
          </a:xfrm>
          <a:prstGeom prst="line">
            <a:avLst/>
          </a:prstGeom>
          <a:ln w="19050">
            <a:solidFill>
              <a:srgbClr val="FFFF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34"/>
          <p:cNvCxnSpPr/>
          <p:nvPr/>
        </p:nvCxnSpPr>
        <p:spPr>
          <a:xfrm flipH="1">
            <a:off x="4644008" y="6045460"/>
            <a:ext cx="3240360" cy="0"/>
          </a:xfrm>
          <a:prstGeom prst="line">
            <a:avLst/>
          </a:prstGeom>
          <a:ln w="19050">
            <a:solidFill>
              <a:srgbClr val="FFFF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5940152" y="1835532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Calibri" pitchFamily="34" charset="0"/>
                <a:cs typeface="Calibri" pitchFamily="34" charset="0"/>
              </a:rPr>
              <a:t>20 m</a:t>
            </a:r>
            <a:endParaRPr lang="fr-FR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9" name="Connecteur droit avec flèche 18"/>
          <p:cNvCxnSpPr>
            <a:stCxn id="17" idx="3"/>
          </p:cNvCxnSpPr>
          <p:nvPr/>
        </p:nvCxnSpPr>
        <p:spPr>
          <a:xfrm>
            <a:off x="6596101" y="2020198"/>
            <a:ext cx="1216259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>
            <a:stCxn id="17" idx="1"/>
          </p:cNvCxnSpPr>
          <p:nvPr/>
        </p:nvCxnSpPr>
        <p:spPr>
          <a:xfrm flipH="1">
            <a:off x="4826248" y="2020198"/>
            <a:ext cx="1113904" cy="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179513" y="5120024"/>
            <a:ext cx="534890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Calibri" pitchFamily="34" charset="0"/>
                <a:cs typeface="Calibri" pitchFamily="34" charset="0"/>
              </a:rPr>
              <a:t>Test très populaire en France et dans le </a:t>
            </a:r>
          </a:p>
          <a:p>
            <a:r>
              <a:rPr lang="fr-FR" dirty="0">
                <a:latin typeface="Calibri" pitchFamily="34" charset="0"/>
                <a:cs typeface="Calibri" pitchFamily="34" charset="0"/>
              </a:rPr>
              <a:t>m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onde (plus de 60 pays).</a:t>
            </a:r>
          </a:p>
          <a:p>
            <a:r>
              <a:rPr lang="fr-FR" dirty="0" smtClean="0">
                <a:latin typeface="Calibri" pitchFamily="34" charset="0"/>
                <a:cs typeface="Calibri" pitchFamily="34" charset="0"/>
              </a:rPr>
              <a:t>En France, utilisé par les scolaires mais </a:t>
            </a:r>
          </a:p>
          <a:p>
            <a:r>
              <a:rPr lang="fr-FR" dirty="0">
                <a:latin typeface="Calibri" pitchFamily="34" charset="0"/>
                <a:cs typeface="Calibri" pitchFamily="34" charset="0"/>
              </a:rPr>
              <a:t>a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ussi fait partie des tests d’aptitude aérobie</a:t>
            </a:r>
          </a:p>
          <a:p>
            <a:r>
              <a:rPr lang="fr-FR" dirty="0">
                <a:latin typeface="Calibri" pitchFamily="34" charset="0"/>
                <a:cs typeface="Calibri" pitchFamily="34" charset="0"/>
              </a:rPr>
              <a:t>d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es batteries </a:t>
            </a:r>
            <a:r>
              <a:rPr lang="fr-FR" dirty="0">
                <a:latin typeface="Calibri" pitchFamily="34" charset="0"/>
                <a:cs typeface="Calibri" pitchFamily="34" charset="0"/>
              </a:rPr>
              <a:t>d</a:t>
            </a:r>
            <a:r>
              <a:rPr lang="fr-FR" dirty="0" smtClean="0">
                <a:latin typeface="Calibri" pitchFamily="34" charset="0"/>
                <a:cs typeface="Calibri" pitchFamily="34" charset="0"/>
              </a:rPr>
              <a:t>es pompiers, de la marine, de la police…</a:t>
            </a:r>
            <a:endParaRPr lang="fr-FR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833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3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3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3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3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3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3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3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80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3" t="12465" r="28001" b="5388"/>
          <a:stretch>
            <a:fillRect/>
          </a:stretch>
        </p:blipFill>
        <p:spPr bwMode="auto">
          <a:xfrm>
            <a:off x="395536" y="844460"/>
            <a:ext cx="8208912" cy="6013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363" name="Text Box 5"/>
          <p:cNvSpPr txBox="1">
            <a:spLocks noChangeArrowheads="1"/>
          </p:cNvSpPr>
          <p:nvPr/>
        </p:nvSpPr>
        <p:spPr bwMode="auto">
          <a:xfrm>
            <a:off x="977900" y="7938"/>
            <a:ext cx="7123113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2000" dirty="0">
                <a:latin typeface="Arial" charset="0"/>
              </a:rPr>
              <a:t>Normes calculées à partir des résultats obtenus dans 37 pays</a:t>
            </a:r>
          </a:p>
        </p:txBody>
      </p:sp>
      <p:sp>
        <p:nvSpPr>
          <p:cNvPr id="4" name="ZoneTexte 1"/>
          <p:cNvSpPr txBox="1">
            <a:spLocks noChangeArrowheads="1"/>
          </p:cNvSpPr>
          <p:nvPr/>
        </p:nvSpPr>
        <p:spPr bwMode="auto">
          <a:xfrm>
            <a:off x="179388" y="399115"/>
            <a:ext cx="8788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800" dirty="0" err="1">
                <a:latin typeface="Calibri" pitchFamily="34" charset="0"/>
                <a:cs typeface="Calibri" pitchFamily="34" charset="0"/>
              </a:rPr>
              <a:t>Olds</a:t>
            </a:r>
            <a:r>
              <a:rPr lang="fr-FR" sz="1800" dirty="0">
                <a:latin typeface="Calibri" pitchFamily="34" charset="0"/>
                <a:cs typeface="Calibri" pitchFamily="34" charset="0"/>
              </a:rPr>
              <a:t> T. </a:t>
            </a:r>
            <a:r>
              <a:rPr lang="fr-FR" sz="1800" dirty="0" err="1">
                <a:latin typeface="Calibri" pitchFamily="34" charset="0"/>
                <a:cs typeface="Calibri" pitchFamily="34" charset="0"/>
              </a:rPr>
              <a:t>Tomkinson</a:t>
            </a:r>
            <a:r>
              <a:rPr lang="fr-FR" sz="1800" dirty="0">
                <a:latin typeface="Calibri" pitchFamily="34" charset="0"/>
                <a:cs typeface="Calibri" pitchFamily="34" charset="0"/>
              </a:rPr>
              <a:t> G. Léger L. Cazorla G. 2006. </a:t>
            </a:r>
            <a:r>
              <a:rPr lang="fr-FR" sz="1800" i="1" dirty="0">
                <a:latin typeface="Calibri" pitchFamily="34" charset="0"/>
                <a:cs typeface="Calibri" pitchFamily="34" charset="0"/>
              </a:rPr>
              <a:t>Journal of Sports Sciences 24(10): 1025-1038 </a:t>
            </a:r>
          </a:p>
        </p:txBody>
      </p:sp>
    </p:spTree>
    <p:extLst>
      <p:ext uri="{BB962C8B-B14F-4D97-AF65-F5344CB8AC3E}">
        <p14:creationId xmlns:p14="http://schemas.microsoft.com/office/powerpoint/2010/main" val="57391591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30" t="12465" r="33179" b="5113"/>
          <a:stretch>
            <a:fillRect/>
          </a:stretch>
        </p:blipFill>
        <p:spPr bwMode="auto">
          <a:xfrm>
            <a:off x="827088" y="332656"/>
            <a:ext cx="7345362" cy="5976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387" name="Text Box 6"/>
          <p:cNvSpPr txBox="1">
            <a:spLocks noChangeArrowheads="1"/>
          </p:cNvSpPr>
          <p:nvPr/>
        </p:nvSpPr>
        <p:spPr bwMode="auto">
          <a:xfrm rot="-5400000">
            <a:off x="-1930400" y="3063008"/>
            <a:ext cx="47593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2000" dirty="0">
                <a:latin typeface="Arial" charset="0"/>
              </a:rPr>
              <a:t>Vitesse atteinte au dernier palier (km.h</a:t>
            </a:r>
            <a:r>
              <a:rPr lang="fr-FR" sz="2000" baseline="30000" dirty="0">
                <a:latin typeface="Arial" charset="0"/>
              </a:rPr>
              <a:t>-1</a:t>
            </a:r>
            <a:r>
              <a:rPr lang="fr-FR" sz="2000" dirty="0">
                <a:latin typeface="Arial" charset="0"/>
              </a:rPr>
              <a:t>)</a:t>
            </a:r>
          </a:p>
        </p:txBody>
      </p:sp>
      <p:sp>
        <p:nvSpPr>
          <p:cNvPr id="16388" name="Text Box 7"/>
          <p:cNvSpPr txBox="1">
            <a:spLocks noChangeArrowheads="1"/>
          </p:cNvSpPr>
          <p:nvPr/>
        </p:nvSpPr>
        <p:spPr bwMode="auto">
          <a:xfrm>
            <a:off x="4107080" y="5552679"/>
            <a:ext cx="6365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2000" dirty="0">
                <a:solidFill>
                  <a:schemeClr val="bg1"/>
                </a:solidFill>
                <a:latin typeface="Arial" charset="0"/>
                <a:cs typeface="Times New Roman" pitchFamily="18" charset="0"/>
              </a:rPr>
              <a:t>Â</a:t>
            </a:r>
            <a:r>
              <a:rPr lang="fr-FR" sz="2000" dirty="0" err="1">
                <a:solidFill>
                  <a:schemeClr val="bg1"/>
                </a:solidFill>
                <a:latin typeface="Arial" charset="0"/>
              </a:rPr>
              <a:t>ge</a:t>
            </a:r>
            <a:endParaRPr lang="fr-FR" sz="2000" dirty="0">
              <a:solidFill>
                <a:schemeClr val="bg1"/>
              </a:solidFill>
              <a:latin typeface="Arial" charset="0"/>
            </a:endParaRPr>
          </a:p>
        </p:txBody>
      </p:sp>
      <p:sp>
        <p:nvSpPr>
          <p:cNvPr id="16389" name="Text Box 8"/>
          <p:cNvSpPr txBox="1">
            <a:spLocks noChangeArrowheads="1"/>
          </p:cNvSpPr>
          <p:nvPr/>
        </p:nvSpPr>
        <p:spPr bwMode="auto">
          <a:xfrm>
            <a:off x="5494338" y="1880321"/>
            <a:ext cx="301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2000">
                <a:solidFill>
                  <a:srgbClr val="0033CC"/>
                </a:solidFill>
                <a:sym typeface="Symbol" pitchFamily="18" charset="2"/>
              </a:rPr>
              <a:t></a:t>
            </a:r>
          </a:p>
        </p:txBody>
      </p:sp>
      <p:sp>
        <p:nvSpPr>
          <p:cNvPr id="16390" name="Text Box 9"/>
          <p:cNvSpPr txBox="1">
            <a:spLocks noChangeArrowheads="1"/>
          </p:cNvSpPr>
          <p:nvPr/>
        </p:nvSpPr>
        <p:spPr bwMode="auto">
          <a:xfrm>
            <a:off x="5076825" y="2096221"/>
            <a:ext cx="301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2000">
                <a:solidFill>
                  <a:srgbClr val="0033CC"/>
                </a:solidFill>
                <a:sym typeface="Symbol" pitchFamily="18" charset="2"/>
              </a:rPr>
              <a:t></a:t>
            </a:r>
          </a:p>
        </p:txBody>
      </p:sp>
      <p:sp>
        <p:nvSpPr>
          <p:cNvPr id="16391" name="Text Box 10"/>
          <p:cNvSpPr txBox="1">
            <a:spLocks noChangeArrowheads="1"/>
          </p:cNvSpPr>
          <p:nvPr/>
        </p:nvSpPr>
        <p:spPr bwMode="auto">
          <a:xfrm>
            <a:off x="4643438" y="2240683"/>
            <a:ext cx="301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2000">
                <a:solidFill>
                  <a:srgbClr val="0033CC"/>
                </a:solidFill>
                <a:sym typeface="Symbol" pitchFamily="18" charset="2"/>
              </a:rPr>
              <a:t></a:t>
            </a:r>
          </a:p>
        </p:txBody>
      </p:sp>
      <p:sp>
        <p:nvSpPr>
          <p:cNvPr id="16392" name="Text Box 11"/>
          <p:cNvSpPr txBox="1">
            <a:spLocks noChangeArrowheads="1"/>
          </p:cNvSpPr>
          <p:nvPr/>
        </p:nvSpPr>
        <p:spPr bwMode="auto">
          <a:xfrm>
            <a:off x="4211638" y="2528021"/>
            <a:ext cx="301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2000">
                <a:solidFill>
                  <a:srgbClr val="0033CC"/>
                </a:solidFill>
                <a:sym typeface="Symbol" pitchFamily="18" charset="2"/>
              </a:rPr>
              <a:t></a:t>
            </a:r>
          </a:p>
        </p:txBody>
      </p:sp>
      <p:sp>
        <p:nvSpPr>
          <p:cNvPr id="16393" name="Text Box 12"/>
          <p:cNvSpPr txBox="1">
            <a:spLocks noChangeArrowheads="1"/>
          </p:cNvSpPr>
          <p:nvPr/>
        </p:nvSpPr>
        <p:spPr bwMode="auto">
          <a:xfrm>
            <a:off x="3779838" y="2743921"/>
            <a:ext cx="301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2000">
                <a:solidFill>
                  <a:srgbClr val="0033CC"/>
                </a:solidFill>
                <a:sym typeface="Symbol" pitchFamily="18" charset="2"/>
              </a:rPr>
              <a:t></a:t>
            </a:r>
          </a:p>
        </p:txBody>
      </p:sp>
      <p:sp>
        <p:nvSpPr>
          <p:cNvPr id="16394" name="Text Box 13"/>
          <p:cNvSpPr txBox="1">
            <a:spLocks noChangeArrowheads="1"/>
          </p:cNvSpPr>
          <p:nvPr/>
        </p:nvSpPr>
        <p:spPr bwMode="auto">
          <a:xfrm>
            <a:off x="3348038" y="2888383"/>
            <a:ext cx="301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2000">
                <a:solidFill>
                  <a:srgbClr val="0033CC"/>
                </a:solidFill>
                <a:sym typeface="Symbol" pitchFamily="18" charset="2"/>
              </a:rPr>
              <a:t></a:t>
            </a:r>
          </a:p>
        </p:txBody>
      </p:sp>
      <p:sp>
        <p:nvSpPr>
          <p:cNvPr id="16395" name="Text Box 14"/>
          <p:cNvSpPr txBox="1">
            <a:spLocks noChangeArrowheads="1"/>
          </p:cNvSpPr>
          <p:nvPr/>
        </p:nvSpPr>
        <p:spPr bwMode="auto">
          <a:xfrm>
            <a:off x="2916238" y="3175721"/>
            <a:ext cx="301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2000">
                <a:solidFill>
                  <a:srgbClr val="0033CC"/>
                </a:solidFill>
                <a:sym typeface="Symbol" pitchFamily="18" charset="2"/>
              </a:rPr>
              <a:t></a:t>
            </a:r>
          </a:p>
        </p:txBody>
      </p:sp>
      <p:sp>
        <p:nvSpPr>
          <p:cNvPr id="16396" name="Text Box 15"/>
          <p:cNvSpPr txBox="1">
            <a:spLocks noChangeArrowheads="1"/>
          </p:cNvSpPr>
          <p:nvPr/>
        </p:nvSpPr>
        <p:spPr bwMode="auto">
          <a:xfrm>
            <a:off x="2541588" y="3536083"/>
            <a:ext cx="301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2000">
                <a:solidFill>
                  <a:srgbClr val="0033CC"/>
                </a:solidFill>
                <a:sym typeface="Symbol" pitchFamily="18" charset="2"/>
              </a:rPr>
              <a:t></a:t>
            </a:r>
          </a:p>
        </p:txBody>
      </p:sp>
      <p:sp>
        <p:nvSpPr>
          <p:cNvPr id="16397" name="Text Box 16"/>
          <p:cNvSpPr txBox="1">
            <a:spLocks noChangeArrowheads="1"/>
          </p:cNvSpPr>
          <p:nvPr/>
        </p:nvSpPr>
        <p:spPr bwMode="auto">
          <a:xfrm>
            <a:off x="2124075" y="3932958"/>
            <a:ext cx="301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2000">
                <a:solidFill>
                  <a:srgbClr val="0033CC"/>
                </a:solidFill>
                <a:sym typeface="Symbol" pitchFamily="18" charset="2"/>
              </a:rPr>
              <a:t></a:t>
            </a:r>
          </a:p>
        </p:txBody>
      </p:sp>
      <p:sp>
        <p:nvSpPr>
          <p:cNvPr id="16398" name="Line 17"/>
          <p:cNvSpPr>
            <a:spLocks noChangeShapeType="1"/>
          </p:cNvSpPr>
          <p:nvPr/>
        </p:nvSpPr>
        <p:spPr bwMode="auto">
          <a:xfrm>
            <a:off x="1331913" y="2277196"/>
            <a:ext cx="6840537" cy="0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6399" name="Line 18"/>
          <p:cNvSpPr>
            <a:spLocks noChangeShapeType="1"/>
          </p:cNvSpPr>
          <p:nvPr/>
        </p:nvSpPr>
        <p:spPr bwMode="auto">
          <a:xfrm>
            <a:off x="1331913" y="3213821"/>
            <a:ext cx="6840537" cy="0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6400" name="Line 19"/>
          <p:cNvSpPr>
            <a:spLocks noChangeShapeType="1"/>
          </p:cNvSpPr>
          <p:nvPr/>
        </p:nvSpPr>
        <p:spPr bwMode="auto">
          <a:xfrm>
            <a:off x="1403350" y="4148858"/>
            <a:ext cx="6840538" cy="0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6401" name="Line 20"/>
          <p:cNvSpPr>
            <a:spLocks noChangeShapeType="1"/>
          </p:cNvSpPr>
          <p:nvPr/>
        </p:nvSpPr>
        <p:spPr bwMode="auto">
          <a:xfrm>
            <a:off x="1403350" y="5085483"/>
            <a:ext cx="6840538" cy="0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6402" name="Text Box 21"/>
          <p:cNvSpPr txBox="1">
            <a:spLocks noChangeArrowheads="1"/>
          </p:cNvSpPr>
          <p:nvPr/>
        </p:nvSpPr>
        <p:spPr bwMode="auto">
          <a:xfrm>
            <a:off x="6732588" y="1485033"/>
            <a:ext cx="301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2000">
                <a:solidFill>
                  <a:srgbClr val="0033CC"/>
                </a:solidFill>
                <a:sym typeface="Symbol" pitchFamily="18" charset="2"/>
              </a:rPr>
              <a:t></a:t>
            </a:r>
          </a:p>
        </p:txBody>
      </p:sp>
      <p:sp>
        <p:nvSpPr>
          <p:cNvPr id="16403" name="Text Box 22"/>
          <p:cNvSpPr txBox="1">
            <a:spLocks noChangeArrowheads="1"/>
          </p:cNvSpPr>
          <p:nvPr/>
        </p:nvSpPr>
        <p:spPr bwMode="auto">
          <a:xfrm>
            <a:off x="6300788" y="1485033"/>
            <a:ext cx="301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2000">
                <a:solidFill>
                  <a:srgbClr val="0033CC"/>
                </a:solidFill>
                <a:sym typeface="Symbol" pitchFamily="18" charset="2"/>
              </a:rPr>
              <a:t></a:t>
            </a:r>
          </a:p>
        </p:txBody>
      </p:sp>
      <p:sp>
        <p:nvSpPr>
          <p:cNvPr id="16404" name="Text Box 23"/>
          <p:cNvSpPr txBox="1">
            <a:spLocks noChangeArrowheads="1"/>
          </p:cNvSpPr>
          <p:nvPr/>
        </p:nvSpPr>
        <p:spPr bwMode="auto">
          <a:xfrm>
            <a:off x="5867400" y="1629496"/>
            <a:ext cx="3016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2000">
                <a:solidFill>
                  <a:srgbClr val="0033CC"/>
                </a:solidFill>
                <a:sym typeface="Symbol" pitchFamily="18" charset="2"/>
              </a:rPr>
              <a:t></a:t>
            </a:r>
          </a:p>
        </p:txBody>
      </p:sp>
      <p:sp>
        <p:nvSpPr>
          <p:cNvPr id="16405" name="Line 24"/>
          <p:cNvSpPr>
            <a:spLocks noChangeShapeType="1"/>
          </p:cNvSpPr>
          <p:nvPr/>
        </p:nvSpPr>
        <p:spPr bwMode="auto">
          <a:xfrm>
            <a:off x="1403350" y="1413596"/>
            <a:ext cx="6840538" cy="0"/>
          </a:xfrm>
          <a:prstGeom prst="line">
            <a:avLst/>
          </a:prstGeom>
          <a:noFill/>
          <a:ln w="9525" cap="rnd">
            <a:solidFill>
              <a:srgbClr val="00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3995" name="Freeform 27"/>
          <p:cNvSpPr>
            <a:spLocks/>
          </p:cNvSpPr>
          <p:nvPr/>
        </p:nvSpPr>
        <p:spPr bwMode="auto">
          <a:xfrm>
            <a:off x="2268538" y="1677121"/>
            <a:ext cx="4608512" cy="2471737"/>
          </a:xfrm>
          <a:custGeom>
            <a:avLst/>
            <a:gdLst>
              <a:gd name="T0" fmla="*/ 0 w 2903"/>
              <a:gd name="T1" fmla="*/ 2471737 h 1557"/>
              <a:gd name="T2" fmla="*/ 790575 w 2903"/>
              <a:gd name="T3" fmla="*/ 1752600 h 1557"/>
              <a:gd name="T4" fmla="*/ 1295400 w 2903"/>
              <a:gd name="T5" fmla="*/ 1392237 h 1557"/>
              <a:gd name="T6" fmla="*/ 1655762 w 2903"/>
              <a:gd name="T7" fmla="*/ 1247775 h 1557"/>
              <a:gd name="T8" fmla="*/ 2087562 w 2903"/>
              <a:gd name="T9" fmla="*/ 1103312 h 1557"/>
              <a:gd name="T10" fmla="*/ 2519362 w 2903"/>
              <a:gd name="T11" fmla="*/ 815975 h 1557"/>
              <a:gd name="T12" fmla="*/ 2951162 w 2903"/>
              <a:gd name="T13" fmla="*/ 600075 h 1557"/>
              <a:gd name="T14" fmla="*/ 3382962 w 2903"/>
              <a:gd name="T15" fmla="*/ 384175 h 1557"/>
              <a:gd name="T16" fmla="*/ 3743325 w 2903"/>
              <a:gd name="T17" fmla="*/ 168275 h 1557"/>
              <a:gd name="T18" fmla="*/ 4175125 w 2903"/>
              <a:gd name="T19" fmla="*/ 23812 h 1557"/>
              <a:gd name="T20" fmla="*/ 4608512 w 2903"/>
              <a:gd name="T21" fmla="*/ 23812 h 1557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1557">
                <a:moveTo>
                  <a:pt x="0" y="1557"/>
                </a:moveTo>
                <a:cubicBezTo>
                  <a:pt x="181" y="1387"/>
                  <a:pt x="362" y="1217"/>
                  <a:pt x="498" y="1104"/>
                </a:cubicBezTo>
                <a:cubicBezTo>
                  <a:pt x="634" y="991"/>
                  <a:pt x="725" y="930"/>
                  <a:pt x="816" y="877"/>
                </a:cubicBezTo>
                <a:cubicBezTo>
                  <a:pt x="907" y="824"/>
                  <a:pt x="960" y="816"/>
                  <a:pt x="1043" y="786"/>
                </a:cubicBezTo>
                <a:cubicBezTo>
                  <a:pt x="1126" y="756"/>
                  <a:pt x="1224" y="740"/>
                  <a:pt x="1315" y="695"/>
                </a:cubicBezTo>
                <a:cubicBezTo>
                  <a:pt x="1406" y="650"/>
                  <a:pt x="1496" y="567"/>
                  <a:pt x="1587" y="514"/>
                </a:cubicBezTo>
                <a:cubicBezTo>
                  <a:pt x="1678" y="461"/>
                  <a:pt x="1768" y="423"/>
                  <a:pt x="1859" y="378"/>
                </a:cubicBezTo>
                <a:cubicBezTo>
                  <a:pt x="1950" y="333"/>
                  <a:pt x="2048" y="287"/>
                  <a:pt x="2131" y="242"/>
                </a:cubicBezTo>
                <a:cubicBezTo>
                  <a:pt x="2214" y="197"/>
                  <a:pt x="2275" y="144"/>
                  <a:pt x="2358" y="106"/>
                </a:cubicBezTo>
                <a:cubicBezTo>
                  <a:pt x="2441" y="68"/>
                  <a:pt x="2539" y="30"/>
                  <a:pt x="2630" y="15"/>
                </a:cubicBezTo>
                <a:cubicBezTo>
                  <a:pt x="2721" y="0"/>
                  <a:pt x="2858" y="15"/>
                  <a:pt x="2903" y="15"/>
                </a:cubicBezTo>
              </a:path>
            </a:pathLst>
          </a:custGeom>
          <a:noFill/>
          <a:ln w="19050" cap="flat" cmpd="sng">
            <a:solidFill>
              <a:schemeClr val="accent2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6407" name="Text Box 28"/>
          <p:cNvSpPr txBox="1">
            <a:spLocks noChangeArrowheads="1"/>
          </p:cNvSpPr>
          <p:nvPr/>
        </p:nvSpPr>
        <p:spPr bwMode="auto">
          <a:xfrm>
            <a:off x="2522538" y="3932958"/>
            <a:ext cx="3206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00"/>
                </a:solidFill>
                <a:latin typeface="Arial" charset="0"/>
                <a:cs typeface="Arial" charset="0"/>
                <a:sym typeface="Wingdings" pitchFamily="2" charset="2"/>
              </a:rPr>
              <a:t></a:t>
            </a:r>
          </a:p>
        </p:txBody>
      </p:sp>
      <p:sp>
        <p:nvSpPr>
          <p:cNvPr id="16408" name="Text Box 29"/>
          <p:cNvSpPr txBox="1">
            <a:spLocks noChangeArrowheads="1"/>
          </p:cNvSpPr>
          <p:nvPr/>
        </p:nvSpPr>
        <p:spPr bwMode="auto">
          <a:xfrm>
            <a:off x="2916238" y="3717058"/>
            <a:ext cx="3206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00"/>
                </a:solidFill>
                <a:latin typeface="Arial" charset="0"/>
                <a:cs typeface="Arial" charset="0"/>
                <a:sym typeface="Wingdings" pitchFamily="2" charset="2"/>
              </a:rPr>
              <a:t></a:t>
            </a:r>
          </a:p>
        </p:txBody>
      </p:sp>
      <p:sp>
        <p:nvSpPr>
          <p:cNvPr id="16409" name="Text Box 30"/>
          <p:cNvSpPr txBox="1">
            <a:spLocks noChangeArrowheads="1"/>
          </p:cNvSpPr>
          <p:nvPr/>
        </p:nvSpPr>
        <p:spPr bwMode="auto">
          <a:xfrm>
            <a:off x="3348038" y="3572596"/>
            <a:ext cx="3206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00"/>
                </a:solidFill>
                <a:latin typeface="Arial" charset="0"/>
                <a:cs typeface="Arial" charset="0"/>
                <a:sym typeface="Wingdings" pitchFamily="2" charset="2"/>
              </a:rPr>
              <a:t></a:t>
            </a:r>
          </a:p>
        </p:txBody>
      </p:sp>
      <p:sp>
        <p:nvSpPr>
          <p:cNvPr id="16410" name="Text Box 31"/>
          <p:cNvSpPr txBox="1">
            <a:spLocks noChangeArrowheads="1"/>
          </p:cNvSpPr>
          <p:nvPr/>
        </p:nvSpPr>
        <p:spPr bwMode="auto">
          <a:xfrm>
            <a:off x="3779838" y="3429721"/>
            <a:ext cx="3206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00"/>
                </a:solidFill>
                <a:latin typeface="Arial" charset="0"/>
                <a:cs typeface="Arial" charset="0"/>
                <a:sym typeface="Wingdings" pitchFamily="2" charset="2"/>
              </a:rPr>
              <a:t></a:t>
            </a:r>
          </a:p>
        </p:txBody>
      </p:sp>
      <p:sp>
        <p:nvSpPr>
          <p:cNvPr id="16411" name="Text Box 32"/>
          <p:cNvSpPr txBox="1">
            <a:spLocks noChangeArrowheads="1"/>
          </p:cNvSpPr>
          <p:nvPr/>
        </p:nvSpPr>
        <p:spPr bwMode="auto">
          <a:xfrm>
            <a:off x="4211638" y="3356696"/>
            <a:ext cx="3206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00"/>
                </a:solidFill>
                <a:latin typeface="Arial" charset="0"/>
                <a:cs typeface="Arial" charset="0"/>
                <a:sym typeface="Wingdings" pitchFamily="2" charset="2"/>
              </a:rPr>
              <a:t></a:t>
            </a:r>
          </a:p>
        </p:txBody>
      </p:sp>
      <p:sp>
        <p:nvSpPr>
          <p:cNvPr id="16412" name="Text Box 33"/>
          <p:cNvSpPr txBox="1">
            <a:spLocks noChangeArrowheads="1"/>
          </p:cNvSpPr>
          <p:nvPr/>
        </p:nvSpPr>
        <p:spPr bwMode="auto">
          <a:xfrm>
            <a:off x="4572000" y="3297958"/>
            <a:ext cx="3206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00"/>
                </a:solidFill>
                <a:latin typeface="Arial" charset="0"/>
                <a:cs typeface="Arial" charset="0"/>
                <a:sym typeface="Wingdings" pitchFamily="2" charset="2"/>
              </a:rPr>
              <a:t></a:t>
            </a:r>
          </a:p>
        </p:txBody>
      </p:sp>
      <p:sp>
        <p:nvSpPr>
          <p:cNvPr id="16413" name="Text Box 34"/>
          <p:cNvSpPr txBox="1">
            <a:spLocks noChangeArrowheads="1"/>
          </p:cNvSpPr>
          <p:nvPr/>
        </p:nvSpPr>
        <p:spPr bwMode="auto">
          <a:xfrm>
            <a:off x="5003800" y="3297958"/>
            <a:ext cx="3206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00"/>
                </a:solidFill>
                <a:latin typeface="Arial" charset="0"/>
                <a:cs typeface="Arial" charset="0"/>
                <a:sym typeface="Wingdings" pitchFamily="2" charset="2"/>
              </a:rPr>
              <a:t></a:t>
            </a:r>
          </a:p>
        </p:txBody>
      </p:sp>
      <p:sp>
        <p:nvSpPr>
          <p:cNvPr id="16414" name="Text Box 35"/>
          <p:cNvSpPr txBox="1">
            <a:spLocks noChangeArrowheads="1"/>
          </p:cNvSpPr>
          <p:nvPr/>
        </p:nvSpPr>
        <p:spPr bwMode="auto">
          <a:xfrm>
            <a:off x="5435600" y="3226521"/>
            <a:ext cx="3206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00"/>
                </a:solidFill>
                <a:latin typeface="Arial" charset="0"/>
                <a:cs typeface="Arial" charset="0"/>
                <a:sym typeface="Wingdings" pitchFamily="2" charset="2"/>
              </a:rPr>
              <a:t></a:t>
            </a:r>
          </a:p>
        </p:txBody>
      </p:sp>
      <p:sp>
        <p:nvSpPr>
          <p:cNvPr id="16415" name="Text Box 36"/>
          <p:cNvSpPr txBox="1">
            <a:spLocks noChangeArrowheads="1"/>
          </p:cNvSpPr>
          <p:nvPr/>
        </p:nvSpPr>
        <p:spPr bwMode="auto">
          <a:xfrm>
            <a:off x="5867400" y="3226521"/>
            <a:ext cx="3206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00"/>
                </a:solidFill>
                <a:latin typeface="Arial" charset="0"/>
                <a:cs typeface="Arial" charset="0"/>
                <a:sym typeface="Wingdings" pitchFamily="2" charset="2"/>
              </a:rPr>
              <a:t></a:t>
            </a:r>
          </a:p>
        </p:txBody>
      </p:sp>
      <p:sp>
        <p:nvSpPr>
          <p:cNvPr id="16416" name="Text Box 37"/>
          <p:cNvSpPr txBox="1">
            <a:spLocks noChangeArrowheads="1"/>
          </p:cNvSpPr>
          <p:nvPr/>
        </p:nvSpPr>
        <p:spPr bwMode="auto">
          <a:xfrm>
            <a:off x="6300788" y="3226521"/>
            <a:ext cx="3206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00"/>
                </a:solidFill>
                <a:latin typeface="Arial" charset="0"/>
                <a:cs typeface="Arial" charset="0"/>
                <a:sym typeface="Wingdings" pitchFamily="2" charset="2"/>
              </a:rPr>
              <a:t></a:t>
            </a:r>
          </a:p>
        </p:txBody>
      </p:sp>
      <p:sp>
        <p:nvSpPr>
          <p:cNvPr id="16417" name="Text Box 38"/>
          <p:cNvSpPr txBox="1">
            <a:spLocks noChangeArrowheads="1"/>
          </p:cNvSpPr>
          <p:nvPr/>
        </p:nvSpPr>
        <p:spPr bwMode="auto">
          <a:xfrm>
            <a:off x="6732588" y="3140796"/>
            <a:ext cx="320675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00"/>
                </a:solidFill>
                <a:latin typeface="Arial" charset="0"/>
                <a:cs typeface="Arial" charset="0"/>
                <a:sym typeface="Wingdings" pitchFamily="2" charset="2"/>
              </a:rPr>
              <a:t></a:t>
            </a:r>
          </a:p>
        </p:txBody>
      </p:sp>
      <p:sp>
        <p:nvSpPr>
          <p:cNvPr id="16418" name="Text Box 39"/>
          <p:cNvSpPr txBox="1">
            <a:spLocks noChangeArrowheads="1"/>
          </p:cNvSpPr>
          <p:nvPr/>
        </p:nvSpPr>
        <p:spPr bwMode="auto">
          <a:xfrm>
            <a:off x="2124075" y="4221883"/>
            <a:ext cx="3206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200">
                <a:solidFill>
                  <a:srgbClr val="000000"/>
                </a:solidFill>
                <a:latin typeface="Arial" charset="0"/>
                <a:cs typeface="Arial" charset="0"/>
                <a:sym typeface="Wingdings" pitchFamily="2" charset="2"/>
              </a:rPr>
              <a:t></a:t>
            </a:r>
          </a:p>
        </p:txBody>
      </p:sp>
      <p:sp>
        <p:nvSpPr>
          <p:cNvPr id="84008" name="Freeform 40"/>
          <p:cNvSpPr>
            <a:spLocks/>
          </p:cNvSpPr>
          <p:nvPr/>
        </p:nvSpPr>
        <p:spPr bwMode="auto">
          <a:xfrm>
            <a:off x="2268538" y="3285258"/>
            <a:ext cx="4608512" cy="1079500"/>
          </a:xfrm>
          <a:custGeom>
            <a:avLst/>
            <a:gdLst>
              <a:gd name="T0" fmla="*/ 0 w 2903"/>
              <a:gd name="T1" fmla="*/ 1079500 h 680"/>
              <a:gd name="T2" fmla="*/ 431800 w 2903"/>
              <a:gd name="T3" fmla="*/ 792163 h 680"/>
              <a:gd name="T4" fmla="*/ 790575 w 2903"/>
              <a:gd name="T5" fmla="*/ 576263 h 680"/>
              <a:gd name="T6" fmla="*/ 1223962 w 2903"/>
              <a:gd name="T7" fmla="*/ 431800 h 680"/>
              <a:gd name="T8" fmla="*/ 1655762 w 2903"/>
              <a:gd name="T9" fmla="*/ 287338 h 680"/>
              <a:gd name="T10" fmla="*/ 2087562 w 2903"/>
              <a:gd name="T11" fmla="*/ 215900 h 680"/>
              <a:gd name="T12" fmla="*/ 2447925 w 2903"/>
              <a:gd name="T13" fmla="*/ 144463 h 680"/>
              <a:gd name="T14" fmla="*/ 2879725 w 2903"/>
              <a:gd name="T15" fmla="*/ 144463 h 680"/>
              <a:gd name="T16" fmla="*/ 3311525 w 2903"/>
              <a:gd name="T17" fmla="*/ 71438 h 680"/>
              <a:gd name="T18" fmla="*/ 3743325 w 2903"/>
              <a:gd name="T19" fmla="*/ 71438 h 680"/>
              <a:gd name="T20" fmla="*/ 4175125 w 2903"/>
              <a:gd name="T21" fmla="*/ 71438 h 680"/>
              <a:gd name="T22" fmla="*/ 4608512 w 2903"/>
              <a:gd name="T23" fmla="*/ 0 h 680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903" h="680">
                <a:moveTo>
                  <a:pt x="0" y="680"/>
                </a:moveTo>
                <a:cubicBezTo>
                  <a:pt x="94" y="616"/>
                  <a:pt x="189" y="552"/>
                  <a:pt x="272" y="499"/>
                </a:cubicBezTo>
                <a:cubicBezTo>
                  <a:pt x="355" y="446"/>
                  <a:pt x="415" y="401"/>
                  <a:pt x="498" y="363"/>
                </a:cubicBezTo>
                <a:cubicBezTo>
                  <a:pt x="581" y="325"/>
                  <a:pt x="680" y="302"/>
                  <a:pt x="771" y="272"/>
                </a:cubicBezTo>
                <a:cubicBezTo>
                  <a:pt x="862" y="242"/>
                  <a:pt x="952" y="204"/>
                  <a:pt x="1043" y="181"/>
                </a:cubicBezTo>
                <a:cubicBezTo>
                  <a:pt x="1134" y="158"/>
                  <a:pt x="1232" y="151"/>
                  <a:pt x="1315" y="136"/>
                </a:cubicBezTo>
                <a:cubicBezTo>
                  <a:pt x="1398" y="121"/>
                  <a:pt x="1459" y="98"/>
                  <a:pt x="1542" y="91"/>
                </a:cubicBezTo>
                <a:cubicBezTo>
                  <a:pt x="1625" y="84"/>
                  <a:pt x="1723" y="99"/>
                  <a:pt x="1814" y="91"/>
                </a:cubicBezTo>
                <a:cubicBezTo>
                  <a:pt x="1905" y="83"/>
                  <a:pt x="1995" y="53"/>
                  <a:pt x="2086" y="45"/>
                </a:cubicBezTo>
                <a:cubicBezTo>
                  <a:pt x="2177" y="37"/>
                  <a:pt x="2267" y="45"/>
                  <a:pt x="2358" y="45"/>
                </a:cubicBezTo>
                <a:cubicBezTo>
                  <a:pt x="2449" y="45"/>
                  <a:pt x="2539" y="52"/>
                  <a:pt x="2630" y="45"/>
                </a:cubicBezTo>
                <a:cubicBezTo>
                  <a:pt x="2721" y="38"/>
                  <a:pt x="2858" y="7"/>
                  <a:pt x="2903" y="0"/>
                </a:cubicBezTo>
              </a:path>
            </a:pathLst>
          </a:custGeom>
          <a:noFill/>
          <a:ln w="19050" cap="flat" cmpd="sng">
            <a:solidFill>
              <a:srgbClr val="CC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84009" name="Text Box 41"/>
          <p:cNvSpPr txBox="1">
            <a:spLocks noChangeArrowheads="1"/>
          </p:cNvSpPr>
          <p:nvPr/>
        </p:nvSpPr>
        <p:spPr bwMode="auto">
          <a:xfrm>
            <a:off x="1603375" y="-79375"/>
            <a:ext cx="410080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b="1" dirty="0"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Où en sont les jeunes Français ?</a:t>
            </a:r>
          </a:p>
        </p:txBody>
      </p:sp>
      <p:sp>
        <p:nvSpPr>
          <p:cNvPr id="37" name="ZoneTexte 1"/>
          <p:cNvSpPr txBox="1">
            <a:spLocks noChangeArrowheads="1"/>
          </p:cNvSpPr>
          <p:nvPr/>
        </p:nvSpPr>
        <p:spPr bwMode="auto">
          <a:xfrm>
            <a:off x="179388" y="6373068"/>
            <a:ext cx="8788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800" dirty="0" err="1">
                <a:latin typeface="Calibri" pitchFamily="34" charset="0"/>
                <a:cs typeface="Calibri" pitchFamily="34" charset="0"/>
              </a:rPr>
              <a:t>Olds</a:t>
            </a:r>
            <a:r>
              <a:rPr lang="fr-FR" sz="1800" dirty="0">
                <a:latin typeface="Calibri" pitchFamily="34" charset="0"/>
                <a:cs typeface="Calibri" pitchFamily="34" charset="0"/>
              </a:rPr>
              <a:t> T. </a:t>
            </a:r>
            <a:r>
              <a:rPr lang="fr-FR" sz="1800" dirty="0" err="1">
                <a:latin typeface="Calibri" pitchFamily="34" charset="0"/>
                <a:cs typeface="Calibri" pitchFamily="34" charset="0"/>
              </a:rPr>
              <a:t>Tomkinson</a:t>
            </a:r>
            <a:r>
              <a:rPr lang="fr-FR" sz="1800" dirty="0">
                <a:latin typeface="Calibri" pitchFamily="34" charset="0"/>
                <a:cs typeface="Calibri" pitchFamily="34" charset="0"/>
              </a:rPr>
              <a:t> G. Léger L. Cazorla G. 2006. </a:t>
            </a:r>
            <a:r>
              <a:rPr lang="fr-FR" sz="1800" i="1" dirty="0">
                <a:latin typeface="Calibri" pitchFamily="34" charset="0"/>
                <a:cs typeface="Calibri" pitchFamily="34" charset="0"/>
              </a:rPr>
              <a:t>Journal of Sports Sciences 24(10): 1025-1038 </a:t>
            </a:r>
          </a:p>
        </p:txBody>
      </p:sp>
    </p:spTree>
    <p:extLst>
      <p:ext uri="{BB962C8B-B14F-4D97-AF65-F5344CB8AC3E}">
        <p14:creationId xmlns:p14="http://schemas.microsoft.com/office/powerpoint/2010/main" val="20259060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3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84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95" grpId="0" animBg="1"/>
      <p:bldP spid="8400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378" name="Rectangle 2"/>
          <p:cNvSpPr>
            <a:spLocks noGrp="1" noChangeArrowheads="1"/>
          </p:cNvSpPr>
          <p:nvPr>
            <p:ph idx="1"/>
          </p:nvPr>
        </p:nvSpPr>
        <p:spPr>
          <a:xfrm>
            <a:off x="152400" y="381000"/>
            <a:ext cx="8763000" cy="2209800"/>
          </a:xfrm>
        </p:spPr>
        <p:txBody>
          <a:bodyPr/>
          <a:lstStyle/>
          <a:p>
            <a:pPr algn="ctr" eaLnBrk="1" hangingPunct="1">
              <a:lnSpc>
                <a:spcPct val="120000"/>
              </a:lnSpc>
              <a:buFontTx/>
              <a:buNone/>
              <a:defRPr/>
            </a:pPr>
            <a:r>
              <a:rPr lang="fr-FR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En fonction du palier atteint et de l’âge de l ’évalué une équation et / ou un tableau de correspondance permettent d ’extrapoler VO</a:t>
            </a:r>
            <a:r>
              <a:rPr lang="fr-FR" sz="2000" baseline="-25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</a:t>
            </a:r>
            <a:r>
              <a:rPr lang="fr-FR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max.</a:t>
            </a:r>
          </a:p>
          <a:p>
            <a:pPr algn="ctr" eaLnBrk="1" hangingPunct="1">
              <a:lnSpc>
                <a:spcPct val="120000"/>
              </a:lnSpc>
              <a:buFontTx/>
              <a:buNone/>
              <a:defRPr/>
            </a:pPr>
            <a:endParaRPr lang="fr-FR" sz="2000" dirty="0" smtClean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 eaLnBrk="1" hangingPunct="1">
              <a:lnSpc>
                <a:spcPct val="140000"/>
              </a:lnSpc>
              <a:buFontTx/>
              <a:buNone/>
              <a:defRPr/>
            </a:pPr>
            <a:r>
              <a:rPr lang="fr-FR" sz="2000" u="sng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Equation</a:t>
            </a:r>
            <a:r>
              <a:rPr lang="fr-FR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:  VO</a:t>
            </a:r>
            <a:r>
              <a:rPr lang="fr-FR" sz="2000" baseline="-25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</a:t>
            </a:r>
            <a:r>
              <a:rPr lang="fr-FR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max = 31.025 + 3.238 vitesse(km/h) - 3.248 âge (an) + 0.1536 vitesse(km/h) x âge(an) (d’après Léger et al. 1983 et 84)</a:t>
            </a:r>
          </a:p>
        </p:txBody>
      </p:sp>
      <p:graphicFrame>
        <p:nvGraphicFramePr>
          <p:cNvPr id="485379" name="Group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5657796"/>
              </p:ext>
            </p:extLst>
          </p:nvPr>
        </p:nvGraphicFramePr>
        <p:xfrm>
          <a:off x="228600" y="3429000"/>
          <a:ext cx="8686800" cy="2379663"/>
        </p:xfrm>
        <a:graphic>
          <a:graphicData uri="http://schemas.openxmlformats.org/drawingml/2006/table">
            <a:tbl>
              <a:tblPr/>
              <a:tblGrid>
                <a:gridCol w="736600"/>
                <a:gridCol w="7950200"/>
              </a:tblGrid>
              <a:tr h="434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Palier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VO</a:t>
                      </a:r>
                      <a:r>
                        <a:rPr kumimoji="0" lang="fr-FR" sz="1600" b="0" i="0" u="none" strike="noStrike" cap="none" normalizeH="0" baseline="-25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max (ml.min</a:t>
                      </a:r>
                      <a:r>
                        <a:rPr kumimoji="0" lang="fr-FR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.kg</a:t>
                      </a:r>
                      <a:r>
                        <a:rPr kumimoji="0" lang="fr-FR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) prédit en fonction de l’âge (an)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49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(min)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6       7        8       9       10       11       </a:t>
                      </a: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12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    13       14       15       16       17       18 +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5097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11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12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…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65.5   64.4    63     62     60.6    59.5    58.1   56.7    55.7    54.3     53.2   51.8     50.8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67.6   66.5    65.5  64.1  63       62       </a:t>
                      </a: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</a:rPr>
                        <a:t>60.6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</a:rPr>
                        <a:t>  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59.5    58.5    57.1     56      54.6     53.6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69.7   68.6    67.6  66.5  65.5    64.4    63.4   62       60.9    59.9     58.8   57.8     56.7    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85393" name="Text Box 17"/>
          <p:cNvSpPr txBox="1">
            <a:spLocks noChangeArrowheads="1"/>
          </p:cNvSpPr>
          <p:nvPr/>
        </p:nvSpPr>
        <p:spPr bwMode="auto">
          <a:xfrm>
            <a:off x="457200" y="2895600"/>
            <a:ext cx="7197725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sz="2000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Tableau</a:t>
            </a:r>
            <a:r>
              <a:rPr lang="fr-F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: Exemple d’une partie du tableau de correspondance</a:t>
            </a:r>
          </a:p>
        </p:txBody>
      </p:sp>
      <p:sp>
        <p:nvSpPr>
          <p:cNvPr id="485394" name="Text Box 18"/>
          <p:cNvSpPr txBox="1">
            <a:spLocks noChangeArrowheads="1"/>
          </p:cNvSpPr>
          <p:nvPr/>
        </p:nvSpPr>
        <p:spPr bwMode="auto">
          <a:xfrm>
            <a:off x="179512" y="6021288"/>
            <a:ext cx="881844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lnSpc>
                <a:spcPct val="70000"/>
              </a:lnSpc>
              <a:spcBef>
                <a:spcPct val="20000"/>
              </a:spcBef>
              <a:defRPr/>
            </a:pPr>
            <a:r>
              <a:rPr lang="fr-F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Mais </a:t>
            </a:r>
            <a:r>
              <a:rPr lang="fr-FR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ce </a:t>
            </a:r>
            <a:r>
              <a:rPr lang="fr-FR" sz="20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test </a:t>
            </a:r>
            <a:r>
              <a:rPr lang="fr-FR" sz="2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qui dépend aussi de l’habileté à changer de direction </a:t>
            </a:r>
            <a:r>
              <a:rPr lang="fr-FR" sz="2000" u="sng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ne donne</a:t>
            </a:r>
          </a:p>
          <a:p>
            <a:pPr>
              <a:lnSpc>
                <a:spcPct val="70000"/>
              </a:lnSpc>
              <a:spcBef>
                <a:spcPct val="20000"/>
              </a:spcBef>
              <a:defRPr/>
            </a:pPr>
            <a:r>
              <a:rPr lang="fr-FR" sz="2000" u="sng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fr-FR" sz="2000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pas directement la vitesse </a:t>
            </a:r>
            <a:r>
              <a:rPr lang="fr-FR" sz="2000" u="sng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aérobie maximale (VAM) </a:t>
            </a:r>
            <a:r>
              <a:rPr lang="fr-FR" sz="2000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 course </a:t>
            </a:r>
            <a:r>
              <a:rPr lang="fr-FR" sz="2000" u="sng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en ligne.</a:t>
            </a:r>
            <a:endParaRPr lang="fr-FR" sz="2000" dirty="0">
              <a:latin typeface="Times New Roman" pitchFamily="18" charset="0"/>
            </a:endParaRPr>
          </a:p>
        </p:txBody>
      </p:sp>
      <p:sp>
        <p:nvSpPr>
          <p:cNvPr id="2" name="Ellipse 1"/>
          <p:cNvSpPr/>
          <p:nvPr/>
        </p:nvSpPr>
        <p:spPr>
          <a:xfrm>
            <a:off x="4499992" y="3789039"/>
            <a:ext cx="576064" cy="514063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Ellipse 6"/>
          <p:cNvSpPr/>
          <p:nvPr/>
        </p:nvSpPr>
        <p:spPr>
          <a:xfrm>
            <a:off x="4499992" y="4797151"/>
            <a:ext cx="576064" cy="514063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llipse 7"/>
          <p:cNvSpPr/>
          <p:nvPr/>
        </p:nvSpPr>
        <p:spPr>
          <a:xfrm>
            <a:off x="179512" y="4797152"/>
            <a:ext cx="576064" cy="514063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" name="Connecteur droit avec flèche 3"/>
          <p:cNvCxnSpPr/>
          <p:nvPr/>
        </p:nvCxnSpPr>
        <p:spPr>
          <a:xfrm flipH="1">
            <a:off x="755576" y="4149080"/>
            <a:ext cx="3744416" cy="792088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avec flèche 5"/>
          <p:cNvCxnSpPr>
            <a:stCxn id="8" idx="6"/>
            <a:endCxn id="7" idx="2"/>
          </p:cNvCxnSpPr>
          <p:nvPr/>
        </p:nvCxnSpPr>
        <p:spPr>
          <a:xfrm flipV="1">
            <a:off x="755576" y="5054183"/>
            <a:ext cx="3744416" cy="1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022610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85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5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85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750"/>
                            </p:stCondLst>
                            <p:childTnLst>
                              <p:par>
                                <p:cTn id="3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4853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3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4853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900" name="Rectangle 12"/>
          <p:cNvSpPr>
            <a:spLocks noChangeArrowheads="1"/>
          </p:cNvSpPr>
          <p:nvPr/>
        </p:nvSpPr>
        <p:spPr bwMode="auto">
          <a:xfrm>
            <a:off x="34925" y="2997200"/>
            <a:ext cx="3673475" cy="838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r>
              <a:rPr lang="es-CL" sz="18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CONSOMMATION MAX D’OXYGENE: </a:t>
            </a:r>
          </a:p>
          <a:p>
            <a:pPr eaLnBrk="0" hangingPunct="0">
              <a:defRPr/>
            </a:pPr>
            <a:r>
              <a:rPr lang="es-CL" sz="18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	 VO</a:t>
            </a:r>
            <a:r>
              <a:rPr lang="es-CL" sz="1800" b="1" baseline="-25000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2</a:t>
            </a:r>
            <a:r>
              <a:rPr lang="es-CL" sz="18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CL" sz="18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max</a:t>
            </a:r>
            <a:endParaRPr lang="es-CL" sz="18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eaLnBrk="0" hangingPunct="0">
              <a:defRPr/>
            </a:pPr>
            <a:r>
              <a:rPr lang="es-CL" sz="18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es-CL" sz="18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facteurs</a:t>
            </a:r>
            <a:r>
              <a:rPr lang="es-CL" sz="18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CL" sz="18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génétiques</a:t>
            </a:r>
            <a:r>
              <a:rPr lang="es-CL" sz="18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+ </a:t>
            </a:r>
            <a:r>
              <a:rPr lang="es-CL" sz="18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entraînement</a:t>
            </a:r>
            <a:r>
              <a:rPr lang="es-CL" sz="18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549906" name="Rectangle 18"/>
          <p:cNvSpPr>
            <a:spLocks noChangeArrowheads="1"/>
          </p:cNvSpPr>
          <p:nvPr/>
        </p:nvSpPr>
        <p:spPr bwMode="auto">
          <a:xfrm>
            <a:off x="3851275" y="2997200"/>
            <a:ext cx="2282825" cy="838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s-CL" sz="18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ENDURANCE AEROBIE: </a:t>
            </a:r>
          </a:p>
          <a:p>
            <a:pPr algn="ctr" eaLnBrk="0" hangingPunct="0">
              <a:defRPr/>
            </a:pPr>
            <a:r>
              <a:rPr lang="es-CL" sz="18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   % de VO2 </a:t>
            </a:r>
            <a:r>
              <a:rPr lang="es-CL" sz="18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max</a:t>
            </a:r>
            <a:r>
              <a:rPr lang="es-CL" sz="18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algn="ctr" eaLnBrk="0" hangingPunct="0">
              <a:defRPr/>
            </a:pPr>
            <a:r>
              <a:rPr lang="es-CL" sz="18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      (</a:t>
            </a:r>
            <a:r>
              <a:rPr lang="es-CL" sz="18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Entraînement</a:t>
            </a:r>
            <a:r>
              <a:rPr lang="es-CL" sz="18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)</a:t>
            </a:r>
          </a:p>
        </p:txBody>
      </p:sp>
      <p:sp>
        <p:nvSpPr>
          <p:cNvPr id="549907" name="Rectangle 19"/>
          <p:cNvSpPr>
            <a:spLocks noChangeArrowheads="1"/>
          </p:cNvSpPr>
          <p:nvPr/>
        </p:nvSpPr>
        <p:spPr bwMode="auto">
          <a:xfrm>
            <a:off x="6227763" y="2997200"/>
            <a:ext cx="2916237" cy="83820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eaLnBrk="0" hangingPunct="0">
              <a:defRPr/>
            </a:pPr>
            <a:r>
              <a:rPr lang="es-CL" sz="18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ECONOMIE DE LOCOMOTION</a:t>
            </a:r>
          </a:p>
          <a:p>
            <a:pPr eaLnBrk="0" hangingPunct="0">
              <a:defRPr/>
            </a:pPr>
            <a:r>
              <a:rPr lang="es-CL" sz="18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es-CL" sz="18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apprentissages</a:t>
            </a:r>
            <a:r>
              <a:rPr lang="es-CL" sz="18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+ </a:t>
            </a:r>
            <a:r>
              <a:rPr lang="es-CL" sz="18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répétitions</a:t>
            </a:r>
            <a:endParaRPr lang="es-CL" sz="18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eaLnBrk="0" hangingPunct="0">
              <a:defRPr/>
            </a:pPr>
            <a:r>
              <a:rPr lang="es-CL" sz="18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+ </a:t>
            </a:r>
            <a:r>
              <a:rPr lang="es-CL" sz="18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musculation</a:t>
            </a:r>
            <a:r>
              <a:rPr lang="es-CL" sz="18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s-CL" sz="18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spécifique</a:t>
            </a:r>
            <a:r>
              <a:rPr lang="es-CL" sz="18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)</a:t>
            </a:r>
          </a:p>
        </p:txBody>
      </p:sp>
      <p:sp>
        <p:nvSpPr>
          <p:cNvPr id="549914" name="Line 26"/>
          <p:cNvSpPr>
            <a:spLocks noChangeShapeType="1"/>
          </p:cNvSpPr>
          <p:nvPr/>
        </p:nvSpPr>
        <p:spPr bwMode="auto">
          <a:xfrm>
            <a:off x="2895600" y="3835400"/>
            <a:ext cx="0" cy="381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49916" name="Line 28"/>
          <p:cNvSpPr>
            <a:spLocks noChangeShapeType="1"/>
          </p:cNvSpPr>
          <p:nvPr/>
        </p:nvSpPr>
        <p:spPr bwMode="auto">
          <a:xfrm>
            <a:off x="7315200" y="3835400"/>
            <a:ext cx="0" cy="3810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49917" name="Line 29"/>
          <p:cNvSpPr>
            <a:spLocks noChangeShapeType="1"/>
          </p:cNvSpPr>
          <p:nvPr/>
        </p:nvSpPr>
        <p:spPr bwMode="auto">
          <a:xfrm>
            <a:off x="2895600" y="4216400"/>
            <a:ext cx="4419600" cy="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49918" name="Line 30"/>
          <p:cNvSpPr>
            <a:spLocks noChangeShapeType="1"/>
          </p:cNvSpPr>
          <p:nvPr/>
        </p:nvSpPr>
        <p:spPr bwMode="auto">
          <a:xfrm>
            <a:off x="5076825" y="4216400"/>
            <a:ext cx="0" cy="304800"/>
          </a:xfrm>
          <a:prstGeom prst="line">
            <a:avLst/>
          </a:prstGeom>
          <a:noFill/>
          <a:ln w="28575">
            <a:solidFill>
              <a:srgbClr val="FFFF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49919" name="Rectangle 31"/>
          <p:cNvSpPr>
            <a:spLocks noChangeArrowheads="1"/>
          </p:cNvSpPr>
          <p:nvPr/>
        </p:nvSpPr>
        <p:spPr bwMode="auto">
          <a:xfrm>
            <a:off x="2713038" y="1989138"/>
            <a:ext cx="3260725" cy="32543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/>
          <a:p>
            <a:pPr algn="ctr" eaLnBrk="0" hangingPunct="0">
              <a:defRPr/>
            </a:pPr>
            <a:endParaRPr lang="es-CL" sz="14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pPr algn="ctr" eaLnBrk="0" hangingPunct="0">
              <a:defRPr/>
            </a:pPr>
            <a:r>
              <a:rPr lang="es-CL" sz="28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CAPACITE AEROBIE </a:t>
            </a:r>
          </a:p>
          <a:p>
            <a:pPr algn="ctr" eaLnBrk="0" hangingPunct="0">
              <a:defRPr/>
            </a:pPr>
            <a:endParaRPr lang="es-CL" sz="14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116431" y="4503738"/>
            <a:ext cx="3622337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VITESSE AEROBIE MAXIMALE (VAM)</a:t>
            </a:r>
          </a:p>
        </p:txBody>
      </p:sp>
      <p:sp>
        <p:nvSpPr>
          <p:cNvPr id="3" name="Rectangle à coins arrondis 2"/>
          <p:cNvSpPr/>
          <p:nvPr/>
        </p:nvSpPr>
        <p:spPr>
          <a:xfrm>
            <a:off x="250825" y="1052513"/>
            <a:ext cx="1800225" cy="1044575"/>
          </a:xfrm>
          <a:prstGeom prst="wedgeRoundRectCallout">
            <a:avLst>
              <a:gd name="adj1" fmla="val 13879"/>
              <a:gd name="adj2" fmla="val 137892"/>
              <a:gd name="adj3" fmla="val 16667"/>
            </a:avLst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9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Plus haut débit d’utilisation de l’oxygène</a:t>
            </a:r>
          </a:p>
        </p:txBody>
      </p:sp>
      <p:sp>
        <p:nvSpPr>
          <p:cNvPr id="4" name="Rectangle à coins arrondis 3"/>
          <p:cNvSpPr/>
          <p:nvPr/>
        </p:nvSpPr>
        <p:spPr>
          <a:xfrm>
            <a:off x="6227763" y="1341438"/>
            <a:ext cx="2881312" cy="1150937"/>
          </a:xfrm>
          <a:prstGeom prst="wedgeRoundRectCallout">
            <a:avLst>
              <a:gd name="adj1" fmla="val -62234"/>
              <a:gd name="adj2" fmla="val 94277"/>
              <a:gd name="adj3" fmla="val 16667"/>
            </a:avLst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8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% de VO2max, de PAM ou de VAM susceptibles d’être maintenus le plus longtemps possible</a:t>
            </a:r>
          </a:p>
        </p:txBody>
      </p:sp>
      <p:sp>
        <p:nvSpPr>
          <p:cNvPr id="5" name="Rectangle à coins arrondis 4"/>
          <p:cNvSpPr/>
          <p:nvPr/>
        </p:nvSpPr>
        <p:spPr>
          <a:xfrm>
            <a:off x="6562725" y="5084763"/>
            <a:ext cx="2209800" cy="1358900"/>
          </a:xfrm>
          <a:prstGeom prst="wedgeRoundRectCallout">
            <a:avLst>
              <a:gd name="adj1" fmla="val 5518"/>
              <a:gd name="adj2" fmla="val -147670"/>
              <a:gd name="adj3" fmla="val 16667"/>
            </a:avLst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8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Moindre coût énergétique pour se déplacer sur une distance donnée à une vitesse donnée</a:t>
            </a:r>
          </a:p>
        </p:txBody>
      </p:sp>
      <p:cxnSp>
        <p:nvCxnSpPr>
          <p:cNvPr id="7" name="Connecteur droit 6"/>
          <p:cNvCxnSpPr/>
          <p:nvPr/>
        </p:nvCxnSpPr>
        <p:spPr>
          <a:xfrm>
            <a:off x="4140200" y="2314575"/>
            <a:ext cx="0" cy="339725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 flipV="1">
            <a:off x="2051050" y="2636838"/>
            <a:ext cx="5113338" cy="17462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/>
          <p:cNvCxnSpPr/>
          <p:nvPr/>
        </p:nvCxnSpPr>
        <p:spPr>
          <a:xfrm>
            <a:off x="7164388" y="2636838"/>
            <a:ext cx="0" cy="360362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cteur droit avec flèche 15"/>
          <p:cNvCxnSpPr/>
          <p:nvPr/>
        </p:nvCxnSpPr>
        <p:spPr>
          <a:xfrm>
            <a:off x="2051050" y="2654300"/>
            <a:ext cx="0" cy="342900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>
            <a:off x="5105400" y="2646363"/>
            <a:ext cx="0" cy="350837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71" name="ZoneTexte 20"/>
          <p:cNvSpPr txBox="1">
            <a:spLocks noChangeArrowheads="1"/>
          </p:cNvSpPr>
          <p:nvPr/>
        </p:nvSpPr>
        <p:spPr bwMode="auto">
          <a:xfrm>
            <a:off x="2293938" y="265113"/>
            <a:ext cx="5737225" cy="5238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2800" b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QUELQUES DEFINITIONS PREALABLES</a:t>
            </a:r>
          </a:p>
        </p:txBody>
      </p:sp>
      <p:sp>
        <p:nvSpPr>
          <p:cNvPr id="6" name="Rectangle à coins arrondis 5"/>
          <p:cNvSpPr/>
          <p:nvPr/>
        </p:nvSpPr>
        <p:spPr>
          <a:xfrm>
            <a:off x="366713" y="5402263"/>
            <a:ext cx="4241800" cy="1382712"/>
          </a:xfrm>
          <a:prstGeom prst="wedgeRoundRectCallout">
            <a:avLst>
              <a:gd name="adj1" fmla="val 22452"/>
              <a:gd name="adj2" fmla="val -88332"/>
              <a:gd name="adj3" fmla="val 16667"/>
            </a:avLst>
          </a:prstGeom>
          <a:solidFill>
            <a:schemeClr val="tx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fr-FR" sz="18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La VAM est la vitesse limite atteinte à VO2max. Elle résulte de l’interaction de VO2max et de l’économie de locomotion. Elle constitue une importante référence pour  gérer les intensités d’entraînement</a:t>
            </a:r>
          </a:p>
        </p:txBody>
      </p:sp>
      <p:sp>
        <p:nvSpPr>
          <p:cNvPr id="23573" name="ZoneTexte 7"/>
          <p:cNvSpPr txBox="1">
            <a:spLocks noChangeArrowheads="1"/>
          </p:cNvSpPr>
          <p:nvPr/>
        </p:nvSpPr>
        <p:spPr bwMode="auto">
          <a:xfrm>
            <a:off x="1042988" y="2852738"/>
            <a:ext cx="301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36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fr-FR" sz="3600">
              <a:solidFill>
                <a:srgbClr val="000000"/>
              </a:solidFill>
            </a:endParaRPr>
          </a:p>
        </p:txBody>
      </p:sp>
      <p:sp>
        <p:nvSpPr>
          <p:cNvPr id="23574" name="ZoneTexte 21"/>
          <p:cNvSpPr txBox="1">
            <a:spLocks noChangeArrowheads="1"/>
          </p:cNvSpPr>
          <p:nvPr/>
        </p:nvSpPr>
        <p:spPr bwMode="auto">
          <a:xfrm>
            <a:off x="4932363" y="2852738"/>
            <a:ext cx="3016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360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.</a:t>
            </a:r>
            <a:endParaRPr lang="fr-FR" sz="3600">
              <a:solidFill>
                <a:srgbClr val="000000"/>
              </a:solidFill>
            </a:endParaRPr>
          </a:p>
        </p:txBody>
      </p:sp>
      <p:sp>
        <p:nvSpPr>
          <p:cNvPr id="8" name="Ellipse 7"/>
          <p:cNvSpPr/>
          <p:nvPr/>
        </p:nvSpPr>
        <p:spPr>
          <a:xfrm rot="20823053">
            <a:off x="64177" y="4092917"/>
            <a:ext cx="6865199" cy="2876624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451722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49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549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49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549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9914" grpId="0" animBg="1"/>
      <p:bldP spid="549916" grpId="0" animBg="1"/>
      <p:bldP spid="549917" grpId="0" animBg="1"/>
      <p:bldP spid="549918" grpId="0" animBg="1"/>
      <p:bldP spid="2" grpId="0" animBg="1"/>
      <p:bldP spid="3" grpId="0" animBg="1"/>
      <p:bldP spid="4" grpId="0" animBg="1"/>
      <p:bldP spid="5" grpId="0" animBg="1"/>
      <p:bldP spid="6" grpId="0" animBg="1"/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9142413" cy="1295400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/>
          <a:lstStyle/>
          <a:p>
            <a:pPr eaLnBrk="1" hangingPunct="1"/>
            <a:r>
              <a:rPr lang="fr-FR" sz="2400" b="1" smtClean="0">
                <a:solidFill>
                  <a:schemeClr val="tx1"/>
                </a:solidFill>
                <a:latin typeface="Arial" charset="0"/>
              </a:rPr>
              <a:t>Prédiction de la vitesse aérobie maximale de course «normale» à partir de la connaissance de la vitesse aérobie maximale de course navette</a:t>
            </a:r>
            <a:endParaRPr lang="fr-FR" sz="2000" smtClean="0">
              <a:solidFill>
                <a:schemeClr val="accent2"/>
              </a:solidFill>
            </a:endParaRPr>
          </a:p>
        </p:txBody>
      </p:sp>
      <p:graphicFrame>
        <p:nvGraphicFramePr>
          <p:cNvPr id="59395" name="Object 3"/>
          <p:cNvGraphicFramePr>
            <a:graphicFrameLocks noGrp="1"/>
          </p:cNvGraphicFramePr>
          <p:nvPr>
            <p:ph type="tbl" idx="1"/>
          </p:nvPr>
        </p:nvGraphicFramePr>
        <p:xfrm>
          <a:off x="838200" y="1931988"/>
          <a:ext cx="7848600" cy="3727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4" name="Document" r:id="rId3" imgW="8705895" imgH="4133895" progId="Word.Document.8">
                  <p:embed/>
                </p:oleObj>
              </mc:Choice>
              <mc:Fallback>
                <p:oleObj name="Document" r:id="rId3" imgW="8705895" imgH="4133895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200" y="1931988"/>
                        <a:ext cx="7848600" cy="3727450"/>
                      </a:xfrm>
                      <a:prstGeom prst="rect">
                        <a:avLst/>
                      </a:prstGeom>
                      <a:noFill/>
                      <a:ln w="28575" cap="flat" cmpd="sng">
                        <a:solidFill>
                          <a:schemeClr val="tx1"/>
                        </a:solidFill>
                        <a:prstDash val="solid"/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396" name="Line 4"/>
          <p:cNvSpPr>
            <a:spLocks noChangeShapeType="1"/>
          </p:cNvSpPr>
          <p:nvPr/>
        </p:nvSpPr>
        <p:spPr bwMode="auto">
          <a:xfrm>
            <a:off x="2667000" y="1905000"/>
            <a:ext cx="0" cy="3733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9397" name="Line 5"/>
          <p:cNvSpPr>
            <a:spLocks noChangeShapeType="1"/>
          </p:cNvSpPr>
          <p:nvPr/>
        </p:nvSpPr>
        <p:spPr bwMode="auto">
          <a:xfrm>
            <a:off x="4419600" y="1905000"/>
            <a:ext cx="0" cy="373380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9398" name="Line 6"/>
          <p:cNvSpPr>
            <a:spLocks noChangeShapeType="1"/>
          </p:cNvSpPr>
          <p:nvPr/>
        </p:nvSpPr>
        <p:spPr bwMode="auto">
          <a:xfrm>
            <a:off x="6172200" y="1905000"/>
            <a:ext cx="0" cy="37338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9399" name="Line 7"/>
          <p:cNvSpPr>
            <a:spLocks noChangeShapeType="1"/>
          </p:cNvSpPr>
          <p:nvPr/>
        </p:nvSpPr>
        <p:spPr bwMode="auto">
          <a:xfrm>
            <a:off x="914400" y="2514600"/>
            <a:ext cx="76962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87432" name="Rectangle 8"/>
          <p:cNvSpPr>
            <a:spLocks noChangeArrowheads="1"/>
          </p:cNvSpPr>
          <p:nvPr/>
        </p:nvSpPr>
        <p:spPr bwMode="auto">
          <a:xfrm>
            <a:off x="304800" y="5943600"/>
            <a:ext cx="8839200" cy="50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lnSpc>
                <a:spcPct val="170000"/>
              </a:lnSpc>
              <a:defRPr/>
            </a:pPr>
            <a:r>
              <a:rPr lang="fr-FR" b="1" baseline="-250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Cazorla , Léger ,1993.</a:t>
            </a:r>
          </a:p>
        </p:txBody>
      </p:sp>
    </p:spTree>
    <p:extLst>
      <p:ext uri="{BB962C8B-B14F-4D97-AF65-F5344CB8AC3E}">
        <p14:creationId xmlns:p14="http://schemas.microsoft.com/office/powerpoint/2010/main" val="141985335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81844" y="1503948"/>
            <a:ext cx="7056784" cy="1569660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II - </a:t>
            </a:r>
            <a:r>
              <a:rPr lang="fr-F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TEST TRIANGULAIRE </a:t>
            </a:r>
          </a:p>
          <a:p>
            <a:pPr algn="ctr">
              <a:lnSpc>
                <a:spcPct val="150000"/>
              </a:lnSpc>
            </a:pP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2-3 INTERMITTENT</a:t>
            </a:r>
            <a:r>
              <a:rPr lang="fr-F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fr-F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COURSE</a:t>
            </a:r>
            <a:r>
              <a:rPr lang="fr-F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fr-F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EN LIGNE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0" y="3788278"/>
            <a:ext cx="88204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fr-FR" sz="2800" dirty="0" smtClean="0">
                <a:latin typeface="Calibri" pitchFamily="34" charset="0"/>
                <a:cs typeface="Calibri" pitchFamily="34" charset="0"/>
              </a:rPr>
              <a:t> TEST DE L’UNIVERSITE DE BORDEAUX 2 </a:t>
            </a:r>
            <a:r>
              <a:rPr lang="fr-FR" sz="2400" i="1" dirty="0" smtClean="0">
                <a:latin typeface="Calibri" pitchFamily="34" charset="0"/>
                <a:cs typeface="Calibri" pitchFamily="34" charset="0"/>
              </a:rPr>
              <a:t>(Cazorla G., 1993</a:t>
            </a:r>
            <a:r>
              <a:rPr lang="fr-FR" sz="2800" i="1" dirty="0" smtClean="0">
                <a:latin typeface="Calibri" pitchFamily="34" charset="0"/>
                <a:cs typeface="Calibri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fr-FR" sz="2400" i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Son utilisation ne se justifie que si les joueurs sont équipés d’un </a:t>
            </a:r>
            <a:r>
              <a:rPr lang="fr-FR" sz="2400" i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cardiofréquencemètre</a:t>
            </a:r>
            <a:r>
              <a:rPr lang="fr-FR" sz="2400" i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pour étudier leur adaptation cardiaque et si leur </a:t>
            </a:r>
            <a:r>
              <a:rPr lang="fr-FR" sz="2400" i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lactatémie</a:t>
            </a:r>
            <a:r>
              <a:rPr lang="fr-FR" sz="2400" i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est utile </a:t>
            </a:r>
            <a:r>
              <a:rPr lang="fr-FR" sz="2400" i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en cours de </a:t>
            </a:r>
            <a:r>
              <a:rPr lang="fr-FR" sz="2400" i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test</a:t>
            </a:r>
          </a:p>
        </p:txBody>
      </p:sp>
    </p:spTree>
    <p:extLst>
      <p:ext uri="{BB962C8B-B14F-4D97-AF65-F5344CB8AC3E}">
        <p14:creationId xmlns:p14="http://schemas.microsoft.com/office/powerpoint/2010/main" val="13275034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3"/>
          <p:cNvSpPr txBox="1">
            <a:spLocks noChangeArrowheads="1"/>
          </p:cNvSpPr>
          <p:nvPr/>
        </p:nvSpPr>
        <p:spPr bwMode="auto">
          <a:xfrm>
            <a:off x="1660224" y="3745080"/>
            <a:ext cx="595432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FR" sz="2000" dirty="0">
                <a:latin typeface="Arial" charset="0"/>
              </a:rPr>
              <a:t>Test Université Bordeaux 2, </a:t>
            </a:r>
            <a:r>
              <a:rPr lang="fr-FR" sz="2000" dirty="0" smtClean="0">
                <a:latin typeface="Arial" charset="0"/>
              </a:rPr>
              <a:t>(TUB2, Cazorla, 1992</a:t>
            </a:r>
            <a:r>
              <a:rPr lang="fr-FR" sz="2000" dirty="0">
                <a:latin typeface="Arial" charset="0"/>
              </a:rPr>
              <a:t>)</a:t>
            </a:r>
          </a:p>
        </p:txBody>
      </p:sp>
      <p:sp>
        <p:nvSpPr>
          <p:cNvPr id="3" name="Arc 94"/>
          <p:cNvSpPr>
            <a:spLocks/>
          </p:cNvSpPr>
          <p:nvPr/>
        </p:nvSpPr>
        <p:spPr bwMode="auto">
          <a:xfrm>
            <a:off x="2870299" y="1593503"/>
            <a:ext cx="685800" cy="1368425"/>
          </a:xfrm>
          <a:custGeom>
            <a:avLst/>
            <a:gdLst>
              <a:gd name="T0" fmla="*/ 2147483647 w 21600"/>
              <a:gd name="T1" fmla="*/ 2147483647 h 43099"/>
              <a:gd name="T2" fmla="*/ 2147483647 w 21600"/>
              <a:gd name="T3" fmla="*/ 0 h 43099"/>
              <a:gd name="T4" fmla="*/ 2147483647 w 21600"/>
              <a:gd name="T5" fmla="*/ 2147483647 h 43099"/>
              <a:gd name="T6" fmla="*/ 0 60000 65536"/>
              <a:gd name="T7" fmla="*/ 0 60000 65536"/>
              <a:gd name="T8" fmla="*/ 0 60000 65536"/>
              <a:gd name="T9" fmla="*/ 0 w 21600"/>
              <a:gd name="T10" fmla="*/ 0 h 43099"/>
              <a:gd name="T11" fmla="*/ 21600 w 21600"/>
              <a:gd name="T12" fmla="*/ 43099 h 4309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3099" fill="none" extrusionOk="0">
                <a:moveTo>
                  <a:pt x="20046" y="43099"/>
                </a:moveTo>
                <a:cubicBezTo>
                  <a:pt x="8749" y="42284"/>
                  <a:pt x="0" y="32881"/>
                  <a:pt x="0" y="21555"/>
                </a:cubicBezTo>
                <a:cubicBezTo>
                  <a:pt x="-1" y="10167"/>
                  <a:pt x="8839" y="736"/>
                  <a:pt x="20203" y="0"/>
                </a:cubicBezTo>
              </a:path>
              <a:path w="21600" h="43099" stroke="0" extrusionOk="0">
                <a:moveTo>
                  <a:pt x="20046" y="43099"/>
                </a:moveTo>
                <a:cubicBezTo>
                  <a:pt x="8749" y="42284"/>
                  <a:pt x="0" y="32881"/>
                  <a:pt x="0" y="21555"/>
                </a:cubicBezTo>
                <a:cubicBezTo>
                  <a:pt x="-1" y="10167"/>
                  <a:pt x="8839" y="736"/>
                  <a:pt x="20203" y="0"/>
                </a:cubicBezTo>
                <a:lnTo>
                  <a:pt x="21600" y="21555"/>
                </a:lnTo>
                <a:lnTo>
                  <a:pt x="20046" y="43099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" name="Line 95"/>
          <p:cNvSpPr>
            <a:spLocks noChangeShapeType="1"/>
          </p:cNvSpPr>
          <p:nvPr/>
        </p:nvSpPr>
        <p:spPr bwMode="auto">
          <a:xfrm>
            <a:off x="3476724" y="1590328"/>
            <a:ext cx="2133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" name="Line 96"/>
          <p:cNvSpPr>
            <a:spLocks noChangeShapeType="1"/>
          </p:cNvSpPr>
          <p:nvPr/>
        </p:nvSpPr>
        <p:spPr bwMode="auto">
          <a:xfrm>
            <a:off x="3476724" y="2961928"/>
            <a:ext cx="21336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6" name="Arc 97"/>
          <p:cNvSpPr>
            <a:spLocks/>
          </p:cNvSpPr>
          <p:nvPr/>
        </p:nvSpPr>
        <p:spPr bwMode="auto">
          <a:xfrm rot="10620000">
            <a:off x="5534124" y="1590328"/>
            <a:ext cx="685800" cy="1373188"/>
          </a:xfrm>
          <a:custGeom>
            <a:avLst/>
            <a:gdLst>
              <a:gd name="T0" fmla="*/ 2147483647 w 21600"/>
              <a:gd name="T1" fmla="*/ 2147483647 h 42940"/>
              <a:gd name="T2" fmla="*/ 2147483647 w 21600"/>
              <a:gd name="T3" fmla="*/ 0 h 42940"/>
              <a:gd name="T4" fmla="*/ 2147483647 w 21600"/>
              <a:gd name="T5" fmla="*/ 2147483647 h 42940"/>
              <a:gd name="T6" fmla="*/ 0 60000 65536"/>
              <a:gd name="T7" fmla="*/ 0 60000 65536"/>
              <a:gd name="T8" fmla="*/ 0 60000 65536"/>
              <a:gd name="T9" fmla="*/ 0 w 21600"/>
              <a:gd name="T10" fmla="*/ 0 h 42940"/>
              <a:gd name="T11" fmla="*/ 21600 w 21600"/>
              <a:gd name="T12" fmla="*/ 42940 h 4294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2940" fill="none" extrusionOk="0">
                <a:moveTo>
                  <a:pt x="18496" y="42939"/>
                </a:moveTo>
                <a:cubicBezTo>
                  <a:pt x="7877" y="41397"/>
                  <a:pt x="0" y="32294"/>
                  <a:pt x="0" y="21564"/>
                </a:cubicBezTo>
                <a:cubicBezTo>
                  <a:pt x="-1" y="10119"/>
                  <a:pt x="8926" y="661"/>
                  <a:pt x="20352" y="0"/>
                </a:cubicBezTo>
              </a:path>
              <a:path w="21600" h="42940" stroke="0" extrusionOk="0">
                <a:moveTo>
                  <a:pt x="18496" y="42939"/>
                </a:moveTo>
                <a:cubicBezTo>
                  <a:pt x="7877" y="41397"/>
                  <a:pt x="0" y="32294"/>
                  <a:pt x="0" y="21564"/>
                </a:cubicBezTo>
                <a:cubicBezTo>
                  <a:pt x="-1" y="10119"/>
                  <a:pt x="8926" y="661"/>
                  <a:pt x="20352" y="0"/>
                </a:cubicBezTo>
                <a:lnTo>
                  <a:pt x="21600" y="21564"/>
                </a:lnTo>
                <a:lnTo>
                  <a:pt x="18496" y="42939"/>
                </a:lnTo>
                <a:close/>
              </a:path>
            </a:pathLst>
          </a:custGeom>
          <a:noFill/>
          <a:ln w="12700" cap="rnd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7" name="Line 98"/>
          <p:cNvSpPr>
            <a:spLocks noChangeShapeType="1"/>
          </p:cNvSpPr>
          <p:nvPr/>
        </p:nvSpPr>
        <p:spPr bwMode="auto">
          <a:xfrm flipH="1">
            <a:off x="3476724" y="1361728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8" name="Line 99"/>
          <p:cNvSpPr>
            <a:spLocks noChangeShapeType="1"/>
          </p:cNvSpPr>
          <p:nvPr/>
        </p:nvSpPr>
        <p:spPr bwMode="auto">
          <a:xfrm>
            <a:off x="3552924" y="1361728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9" name="Line 100"/>
          <p:cNvSpPr>
            <a:spLocks noChangeShapeType="1"/>
          </p:cNvSpPr>
          <p:nvPr/>
        </p:nvSpPr>
        <p:spPr bwMode="auto">
          <a:xfrm flipH="1">
            <a:off x="3476724" y="1514128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" name="Line 101"/>
          <p:cNvSpPr>
            <a:spLocks noChangeShapeType="1"/>
          </p:cNvSpPr>
          <p:nvPr/>
        </p:nvSpPr>
        <p:spPr bwMode="auto">
          <a:xfrm flipH="1">
            <a:off x="4010124" y="1361728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1" name="Line 102"/>
          <p:cNvSpPr>
            <a:spLocks noChangeShapeType="1"/>
          </p:cNvSpPr>
          <p:nvPr/>
        </p:nvSpPr>
        <p:spPr bwMode="auto">
          <a:xfrm>
            <a:off x="4086324" y="1361728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2" name="Line 103"/>
          <p:cNvSpPr>
            <a:spLocks noChangeShapeType="1"/>
          </p:cNvSpPr>
          <p:nvPr/>
        </p:nvSpPr>
        <p:spPr bwMode="auto">
          <a:xfrm flipH="1">
            <a:off x="4010124" y="1514128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3" name="Line 104"/>
          <p:cNvSpPr>
            <a:spLocks noChangeShapeType="1"/>
          </p:cNvSpPr>
          <p:nvPr/>
        </p:nvSpPr>
        <p:spPr bwMode="auto">
          <a:xfrm flipH="1">
            <a:off x="4543524" y="1361728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4" name="Line 105"/>
          <p:cNvSpPr>
            <a:spLocks noChangeShapeType="1"/>
          </p:cNvSpPr>
          <p:nvPr/>
        </p:nvSpPr>
        <p:spPr bwMode="auto">
          <a:xfrm>
            <a:off x="4619724" y="1361728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5" name="Line 106"/>
          <p:cNvSpPr>
            <a:spLocks noChangeShapeType="1"/>
          </p:cNvSpPr>
          <p:nvPr/>
        </p:nvSpPr>
        <p:spPr bwMode="auto">
          <a:xfrm flipH="1">
            <a:off x="4543524" y="1514128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6" name="Line 107"/>
          <p:cNvSpPr>
            <a:spLocks noChangeShapeType="1"/>
          </p:cNvSpPr>
          <p:nvPr/>
        </p:nvSpPr>
        <p:spPr bwMode="auto">
          <a:xfrm flipH="1">
            <a:off x="2943324" y="1514128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7" name="Line 108"/>
          <p:cNvSpPr>
            <a:spLocks noChangeShapeType="1"/>
          </p:cNvSpPr>
          <p:nvPr/>
        </p:nvSpPr>
        <p:spPr bwMode="auto">
          <a:xfrm>
            <a:off x="3019524" y="1514128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8" name="Line 109"/>
          <p:cNvSpPr>
            <a:spLocks noChangeShapeType="1"/>
          </p:cNvSpPr>
          <p:nvPr/>
        </p:nvSpPr>
        <p:spPr bwMode="auto">
          <a:xfrm flipH="1">
            <a:off x="2943324" y="1666528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9" name="Line 110"/>
          <p:cNvSpPr>
            <a:spLocks noChangeShapeType="1"/>
          </p:cNvSpPr>
          <p:nvPr/>
        </p:nvSpPr>
        <p:spPr bwMode="auto">
          <a:xfrm flipH="1">
            <a:off x="2714724" y="1895128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0" name="Line 111"/>
          <p:cNvSpPr>
            <a:spLocks noChangeShapeType="1"/>
          </p:cNvSpPr>
          <p:nvPr/>
        </p:nvSpPr>
        <p:spPr bwMode="auto">
          <a:xfrm>
            <a:off x="2790924" y="1895128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1" name="Line 112"/>
          <p:cNvSpPr>
            <a:spLocks noChangeShapeType="1"/>
          </p:cNvSpPr>
          <p:nvPr/>
        </p:nvSpPr>
        <p:spPr bwMode="auto">
          <a:xfrm flipH="1">
            <a:off x="2714724" y="2047528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2" name="Line 113"/>
          <p:cNvSpPr>
            <a:spLocks noChangeShapeType="1"/>
          </p:cNvSpPr>
          <p:nvPr/>
        </p:nvSpPr>
        <p:spPr bwMode="auto">
          <a:xfrm flipH="1">
            <a:off x="2714724" y="2504728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3" name="Line 114"/>
          <p:cNvSpPr>
            <a:spLocks noChangeShapeType="1"/>
          </p:cNvSpPr>
          <p:nvPr/>
        </p:nvSpPr>
        <p:spPr bwMode="auto">
          <a:xfrm>
            <a:off x="2790924" y="2504728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" name="Line 115"/>
          <p:cNvSpPr>
            <a:spLocks noChangeShapeType="1"/>
          </p:cNvSpPr>
          <p:nvPr/>
        </p:nvSpPr>
        <p:spPr bwMode="auto">
          <a:xfrm flipH="1">
            <a:off x="2714724" y="2657128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5" name="Line 116"/>
          <p:cNvSpPr>
            <a:spLocks noChangeShapeType="1"/>
          </p:cNvSpPr>
          <p:nvPr/>
        </p:nvSpPr>
        <p:spPr bwMode="auto">
          <a:xfrm flipH="1">
            <a:off x="3019524" y="2885728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6" name="Line 117"/>
          <p:cNvSpPr>
            <a:spLocks noChangeShapeType="1"/>
          </p:cNvSpPr>
          <p:nvPr/>
        </p:nvSpPr>
        <p:spPr bwMode="auto">
          <a:xfrm>
            <a:off x="3095724" y="2885728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7" name="Line 118"/>
          <p:cNvSpPr>
            <a:spLocks noChangeShapeType="1"/>
          </p:cNvSpPr>
          <p:nvPr/>
        </p:nvSpPr>
        <p:spPr bwMode="auto">
          <a:xfrm flipH="1">
            <a:off x="3019524" y="3038128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8" name="Line 119"/>
          <p:cNvSpPr>
            <a:spLocks noChangeShapeType="1"/>
          </p:cNvSpPr>
          <p:nvPr/>
        </p:nvSpPr>
        <p:spPr bwMode="auto">
          <a:xfrm flipH="1">
            <a:off x="3552924" y="3038128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9" name="Line 120"/>
          <p:cNvSpPr>
            <a:spLocks noChangeShapeType="1"/>
          </p:cNvSpPr>
          <p:nvPr/>
        </p:nvSpPr>
        <p:spPr bwMode="auto">
          <a:xfrm>
            <a:off x="3629124" y="3038128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0" name="Line 121"/>
          <p:cNvSpPr>
            <a:spLocks noChangeShapeType="1"/>
          </p:cNvSpPr>
          <p:nvPr/>
        </p:nvSpPr>
        <p:spPr bwMode="auto">
          <a:xfrm flipH="1">
            <a:off x="3552924" y="3190528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1" name="Line 122"/>
          <p:cNvSpPr>
            <a:spLocks noChangeShapeType="1"/>
          </p:cNvSpPr>
          <p:nvPr/>
        </p:nvSpPr>
        <p:spPr bwMode="auto">
          <a:xfrm flipH="1">
            <a:off x="4162524" y="3038128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2" name="Line 123"/>
          <p:cNvSpPr>
            <a:spLocks noChangeShapeType="1"/>
          </p:cNvSpPr>
          <p:nvPr/>
        </p:nvSpPr>
        <p:spPr bwMode="auto">
          <a:xfrm>
            <a:off x="4238724" y="3038128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3" name="Line 124"/>
          <p:cNvSpPr>
            <a:spLocks noChangeShapeType="1"/>
          </p:cNvSpPr>
          <p:nvPr/>
        </p:nvSpPr>
        <p:spPr bwMode="auto">
          <a:xfrm flipH="1">
            <a:off x="4162524" y="3190528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4" name="Line 125"/>
          <p:cNvSpPr>
            <a:spLocks noChangeShapeType="1"/>
          </p:cNvSpPr>
          <p:nvPr/>
        </p:nvSpPr>
        <p:spPr bwMode="auto">
          <a:xfrm flipH="1">
            <a:off x="4772124" y="3038128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5" name="Line 126"/>
          <p:cNvSpPr>
            <a:spLocks noChangeShapeType="1"/>
          </p:cNvSpPr>
          <p:nvPr/>
        </p:nvSpPr>
        <p:spPr bwMode="auto">
          <a:xfrm>
            <a:off x="4848324" y="3038128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6" name="Line 127"/>
          <p:cNvSpPr>
            <a:spLocks noChangeShapeType="1"/>
          </p:cNvSpPr>
          <p:nvPr/>
        </p:nvSpPr>
        <p:spPr bwMode="auto">
          <a:xfrm flipH="1">
            <a:off x="4772124" y="3190528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7" name="Line 128"/>
          <p:cNvSpPr>
            <a:spLocks noChangeShapeType="1"/>
          </p:cNvSpPr>
          <p:nvPr/>
        </p:nvSpPr>
        <p:spPr bwMode="auto">
          <a:xfrm flipH="1">
            <a:off x="5305524" y="3038128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8" name="Line 129"/>
          <p:cNvSpPr>
            <a:spLocks noChangeShapeType="1"/>
          </p:cNvSpPr>
          <p:nvPr/>
        </p:nvSpPr>
        <p:spPr bwMode="auto">
          <a:xfrm>
            <a:off x="5381724" y="3038128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39" name="Line 130"/>
          <p:cNvSpPr>
            <a:spLocks noChangeShapeType="1"/>
          </p:cNvSpPr>
          <p:nvPr/>
        </p:nvSpPr>
        <p:spPr bwMode="auto">
          <a:xfrm flipH="1">
            <a:off x="5305524" y="3190528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0" name="Line 131"/>
          <p:cNvSpPr>
            <a:spLocks noChangeShapeType="1"/>
          </p:cNvSpPr>
          <p:nvPr/>
        </p:nvSpPr>
        <p:spPr bwMode="auto">
          <a:xfrm flipH="1">
            <a:off x="5153124" y="1361728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1" name="Line 132"/>
          <p:cNvSpPr>
            <a:spLocks noChangeShapeType="1"/>
          </p:cNvSpPr>
          <p:nvPr/>
        </p:nvSpPr>
        <p:spPr bwMode="auto">
          <a:xfrm>
            <a:off x="5229324" y="1361728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2" name="Line 133"/>
          <p:cNvSpPr>
            <a:spLocks noChangeShapeType="1"/>
          </p:cNvSpPr>
          <p:nvPr/>
        </p:nvSpPr>
        <p:spPr bwMode="auto">
          <a:xfrm flipH="1">
            <a:off x="5153124" y="1514128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3" name="Line 134"/>
          <p:cNvSpPr>
            <a:spLocks noChangeShapeType="1"/>
          </p:cNvSpPr>
          <p:nvPr/>
        </p:nvSpPr>
        <p:spPr bwMode="auto">
          <a:xfrm flipH="1">
            <a:off x="5686524" y="1361728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4" name="Line 135"/>
          <p:cNvSpPr>
            <a:spLocks noChangeShapeType="1"/>
          </p:cNvSpPr>
          <p:nvPr/>
        </p:nvSpPr>
        <p:spPr bwMode="auto">
          <a:xfrm>
            <a:off x="5762724" y="1361728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5" name="Line 136"/>
          <p:cNvSpPr>
            <a:spLocks noChangeShapeType="1"/>
          </p:cNvSpPr>
          <p:nvPr/>
        </p:nvSpPr>
        <p:spPr bwMode="auto">
          <a:xfrm flipH="1">
            <a:off x="5686524" y="1514128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6" name="Line 137"/>
          <p:cNvSpPr>
            <a:spLocks noChangeShapeType="1"/>
          </p:cNvSpPr>
          <p:nvPr/>
        </p:nvSpPr>
        <p:spPr bwMode="auto">
          <a:xfrm flipH="1">
            <a:off x="6143724" y="1742728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7" name="Line 138"/>
          <p:cNvSpPr>
            <a:spLocks noChangeShapeType="1"/>
          </p:cNvSpPr>
          <p:nvPr/>
        </p:nvSpPr>
        <p:spPr bwMode="auto">
          <a:xfrm>
            <a:off x="6219924" y="1742728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8" name="Line 139"/>
          <p:cNvSpPr>
            <a:spLocks noChangeShapeType="1"/>
          </p:cNvSpPr>
          <p:nvPr/>
        </p:nvSpPr>
        <p:spPr bwMode="auto">
          <a:xfrm flipH="1">
            <a:off x="6143724" y="1895128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49" name="Line 140"/>
          <p:cNvSpPr>
            <a:spLocks noChangeShapeType="1"/>
          </p:cNvSpPr>
          <p:nvPr/>
        </p:nvSpPr>
        <p:spPr bwMode="auto">
          <a:xfrm flipH="1">
            <a:off x="6296124" y="2352328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0" name="Line 141"/>
          <p:cNvSpPr>
            <a:spLocks noChangeShapeType="1"/>
          </p:cNvSpPr>
          <p:nvPr/>
        </p:nvSpPr>
        <p:spPr bwMode="auto">
          <a:xfrm>
            <a:off x="6372324" y="2352328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1" name="Line 142"/>
          <p:cNvSpPr>
            <a:spLocks noChangeShapeType="1"/>
          </p:cNvSpPr>
          <p:nvPr/>
        </p:nvSpPr>
        <p:spPr bwMode="auto">
          <a:xfrm flipH="1">
            <a:off x="6296124" y="2504728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2" name="Line 143"/>
          <p:cNvSpPr>
            <a:spLocks noChangeShapeType="1"/>
          </p:cNvSpPr>
          <p:nvPr/>
        </p:nvSpPr>
        <p:spPr bwMode="auto">
          <a:xfrm flipH="1">
            <a:off x="5915124" y="2885728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3" name="Line 144"/>
          <p:cNvSpPr>
            <a:spLocks noChangeShapeType="1"/>
          </p:cNvSpPr>
          <p:nvPr/>
        </p:nvSpPr>
        <p:spPr bwMode="auto">
          <a:xfrm>
            <a:off x="5991324" y="2885728"/>
            <a:ext cx="76200" cy="1524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4" name="Line 145"/>
          <p:cNvSpPr>
            <a:spLocks noChangeShapeType="1"/>
          </p:cNvSpPr>
          <p:nvPr/>
        </p:nvSpPr>
        <p:spPr bwMode="auto">
          <a:xfrm flipH="1">
            <a:off x="5915124" y="3038128"/>
            <a:ext cx="1524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5" name="Line 146"/>
          <p:cNvSpPr>
            <a:spLocks noChangeShapeType="1"/>
          </p:cNvSpPr>
          <p:nvPr/>
        </p:nvSpPr>
        <p:spPr bwMode="auto">
          <a:xfrm>
            <a:off x="4772124" y="1437928"/>
            <a:ext cx="381000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6" name="Rectangle 147"/>
          <p:cNvSpPr>
            <a:spLocks noChangeArrowheads="1"/>
          </p:cNvSpPr>
          <p:nvPr/>
        </p:nvSpPr>
        <p:spPr bwMode="auto">
          <a:xfrm>
            <a:off x="4695924" y="980728"/>
            <a:ext cx="5969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spAutoFit/>
          </a:bodyPr>
          <a:lstStyle/>
          <a:p>
            <a:pPr eaLnBrk="0" hangingPunct="0">
              <a:defRPr/>
            </a:pPr>
            <a:r>
              <a:rPr lang="fr-FR" sz="160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20 m</a:t>
            </a:r>
          </a:p>
        </p:txBody>
      </p:sp>
      <p:sp>
        <p:nvSpPr>
          <p:cNvPr id="57" name="Text Box 148"/>
          <p:cNvSpPr txBox="1">
            <a:spLocks noChangeArrowheads="1"/>
          </p:cNvSpPr>
          <p:nvPr/>
        </p:nvSpPr>
        <p:spPr bwMode="auto">
          <a:xfrm>
            <a:off x="3057624" y="2108438"/>
            <a:ext cx="302999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sz="1600" b="1" dirty="0">
                <a:latin typeface="Arial" charset="0"/>
              </a:rPr>
              <a:t>Paliers de 3 min, arrêts 1min 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07504" y="4581128"/>
            <a:ext cx="903649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latin typeface="Arial" charset="0"/>
              </a:rPr>
              <a:t>Version Sports </a:t>
            </a:r>
            <a:r>
              <a:rPr lang="fr-FR" b="1" dirty="0" err="1" smtClean="0">
                <a:latin typeface="Arial" charset="0"/>
              </a:rPr>
              <a:t>co</a:t>
            </a:r>
            <a:r>
              <a:rPr lang="fr-FR" b="1" dirty="0" smtClean="0">
                <a:latin typeface="Arial" charset="0"/>
              </a:rPr>
              <a:t> et autres… : Vitesse </a:t>
            </a:r>
            <a:r>
              <a:rPr lang="fr-FR" b="1" dirty="0">
                <a:latin typeface="Arial" charset="0"/>
              </a:rPr>
              <a:t>: 8,10,12, 13, 14, 15, </a:t>
            </a:r>
            <a:r>
              <a:rPr lang="fr-FR" b="1" dirty="0" smtClean="0">
                <a:latin typeface="Arial" charset="0"/>
              </a:rPr>
              <a:t>16</a:t>
            </a:r>
            <a:r>
              <a:rPr lang="fr-FR" b="1" dirty="0">
                <a:latin typeface="Arial" charset="0"/>
              </a:rPr>
              <a:t>, 17, </a:t>
            </a:r>
            <a:r>
              <a:rPr lang="fr-FR" b="1" dirty="0" smtClean="0">
                <a:latin typeface="Arial" charset="0"/>
              </a:rPr>
              <a:t>18…km/h</a:t>
            </a:r>
          </a:p>
          <a:p>
            <a:pPr algn="ctr"/>
            <a:endParaRPr lang="fr-FR" b="1" dirty="0">
              <a:latin typeface="Arial" charset="0"/>
            </a:endParaRPr>
          </a:p>
          <a:p>
            <a:r>
              <a:rPr lang="fr-FR" b="1" dirty="0" smtClean="0">
                <a:latin typeface="Arial" charset="0"/>
              </a:rPr>
              <a:t>Version Courses longues durées : Vit. : 12, 14, 16, 17, 18, 19, 20, 21, 22, 23…km/h  </a:t>
            </a:r>
            <a:endParaRPr lang="fr-FR" b="1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8017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2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7" b="9077"/>
          <a:stretch>
            <a:fillRect/>
          </a:stretch>
        </p:blipFill>
        <p:spPr bwMode="auto">
          <a:xfrm>
            <a:off x="144463" y="3725863"/>
            <a:ext cx="4427537" cy="301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1525" name="Rectangle 5"/>
          <p:cNvSpPr>
            <a:spLocks noChangeArrowheads="1"/>
          </p:cNvSpPr>
          <p:nvPr/>
        </p:nvSpPr>
        <p:spPr bwMode="auto">
          <a:xfrm>
            <a:off x="4787900" y="188913"/>
            <a:ext cx="4572000" cy="344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fr-F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Test de l’Université de Bordeaux 2    	   </a:t>
            </a:r>
            <a:r>
              <a:rPr lang="fr-FR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TUB2 </a:t>
            </a:r>
            <a:r>
              <a:rPr lang="fr-FR" i="1" dirty="0" smtClean="0">
                <a:solidFill>
                  <a:srgbClr val="FFFF00"/>
                </a:solidFill>
                <a:latin typeface="Arial" charset="0"/>
              </a:rPr>
              <a:t>(Cazorla G, 1992)</a:t>
            </a:r>
            <a:endParaRPr lang="fr-FR" i="1" dirty="0">
              <a:solidFill>
                <a:srgbClr val="FFFF00"/>
              </a:solidFill>
              <a:latin typeface="Arial" charset="0"/>
            </a:endParaRPr>
          </a:p>
          <a:p>
            <a:pPr>
              <a:buFontTx/>
              <a:buChar char="-"/>
              <a:defRPr/>
            </a:pPr>
            <a:r>
              <a:rPr lang="fr-FR" sz="1800" b="1" dirty="0">
                <a:latin typeface="Arial" charset="0"/>
              </a:rPr>
              <a:t>Paliers de 3 min.</a:t>
            </a:r>
          </a:p>
          <a:p>
            <a:pPr>
              <a:buFontTx/>
              <a:buChar char="-"/>
              <a:defRPr/>
            </a:pPr>
            <a:endParaRPr lang="fr-FR" sz="1800" b="1" dirty="0">
              <a:latin typeface="Arial" charset="0"/>
            </a:endParaRPr>
          </a:p>
          <a:p>
            <a:pPr>
              <a:defRPr/>
            </a:pPr>
            <a:r>
              <a:rPr lang="fr-FR" sz="1800" b="1" dirty="0">
                <a:latin typeface="Arial" charset="0"/>
              </a:rPr>
              <a:t>- Augmentation de la vitesse à chaque palier = 8, 10, 12, 13, 14, 15, 16, 17, 18 km/h....</a:t>
            </a:r>
          </a:p>
          <a:p>
            <a:pPr>
              <a:defRPr/>
            </a:pPr>
            <a:endParaRPr lang="fr-FR" sz="1800" b="1" dirty="0">
              <a:latin typeface="Arial" charset="0"/>
            </a:endParaRPr>
          </a:p>
          <a:p>
            <a:pPr>
              <a:defRPr/>
            </a:pPr>
            <a:r>
              <a:rPr lang="fr-FR" sz="1800" b="1" dirty="0">
                <a:latin typeface="Arial" charset="0"/>
              </a:rPr>
              <a:t>- Arrêt d’1 minute entre chaque palier (prélèvements, relever de la fréquence cardiaque et étude de la récupération cardiaque entre chaque palier).</a:t>
            </a:r>
          </a:p>
        </p:txBody>
      </p:sp>
      <p:pic>
        <p:nvPicPr>
          <p:cNvPr id="6" name="sp_00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4463" y="143252"/>
            <a:ext cx="4427537" cy="332065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7" name="sp_01.WM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932040" y="3725863"/>
            <a:ext cx="4021666" cy="301625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627848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491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5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07504" y="753439"/>
            <a:ext cx="8534195" cy="1569660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none">
            <a:spAutoFit/>
          </a:bodyPr>
          <a:lstStyle/>
          <a:p>
            <a:pPr algn="ctr"/>
            <a:r>
              <a:rPr lang="fr-F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II - TESTS </a:t>
            </a:r>
            <a:r>
              <a:rPr lang="fr-F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TRIANGULAIRES</a:t>
            </a:r>
          </a:p>
          <a:p>
            <a:pPr algn="ctr"/>
            <a:endParaRPr lang="fr-FR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Calibri" pitchFamily="34" charset="0"/>
            </a:endParaRPr>
          </a:p>
          <a:p>
            <a:pPr algn="ctr"/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2-4 </a:t>
            </a:r>
            <a:r>
              <a:rPr lang="fr-FR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TESTS INTERMITTENTS </a:t>
            </a:r>
            <a:r>
              <a:rPr lang="fr-F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COURSE EN </a:t>
            </a:r>
            <a:r>
              <a:rPr lang="fr-F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NAVETTES</a:t>
            </a:r>
            <a:endParaRPr lang="fr-F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3444893"/>
            <a:ext cx="9144000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itchFamily="2" charset="2"/>
              <a:buChar char="Ø"/>
            </a:pPr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TEST 30-15 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Intermittent </a:t>
            </a:r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Fitness 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Test </a:t>
            </a:r>
            <a:r>
              <a:rPr lang="fr-FR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Buchheit</a:t>
            </a:r>
            <a:r>
              <a:rPr lang="fr-FR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M. </a:t>
            </a:r>
            <a:r>
              <a:rPr lang="fr-FR" sz="24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2008</a:t>
            </a:r>
          </a:p>
          <a:p>
            <a:endParaRPr lang="fr-FR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marL="457200" indent="-457200">
              <a:buFont typeface="Wingdings" pitchFamily="2" charset="2"/>
              <a:buChar char="Ø"/>
            </a:pPr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Yo-Yo Intermittent </a:t>
            </a:r>
            <a:r>
              <a:rPr lang="fr-FR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Recovery</a:t>
            </a:r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Test </a:t>
            </a:r>
            <a:r>
              <a:rPr lang="fr-FR" sz="2400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Bansgsbo</a:t>
            </a:r>
            <a:r>
              <a:rPr lang="fr-FR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J. et al. </a:t>
            </a:r>
            <a:r>
              <a:rPr lang="fr-FR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2008</a:t>
            </a:r>
            <a:r>
              <a:rPr lang="fr-FR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9886394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82" t="51571" r="33873" b="28065"/>
          <a:stretch/>
        </p:blipFill>
        <p:spPr bwMode="auto">
          <a:xfrm>
            <a:off x="8464674" y="6287293"/>
            <a:ext cx="567579" cy="479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30-15IFT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8718" r="3290" b="12099"/>
          <a:stretch/>
        </p:blipFill>
        <p:spPr>
          <a:xfrm>
            <a:off x="59866" y="319606"/>
            <a:ext cx="3516086" cy="2634343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3" name="Rectangle 2"/>
          <p:cNvSpPr/>
          <p:nvPr/>
        </p:nvSpPr>
        <p:spPr>
          <a:xfrm>
            <a:off x="2410036" y="3800359"/>
            <a:ext cx="6264696" cy="230425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chemeClr val="tx1"/>
                </a:solidFill>
              </a:ln>
              <a:noFill/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5" name="Connecteur droit 4"/>
          <p:cNvCxnSpPr>
            <a:stCxn id="3" idx="0"/>
            <a:endCxn id="3" idx="2"/>
          </p:cNvCxnSpPr>
          <p:nvPr/>
        </p:nvCxnSpPr>
        <p:spPr>
          <a:xfrm>
            <a:off x="5542384" y="3800359"/>
            <a:ext cx="0" cy="230425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ZoneTexte 5"/>
          <p:cNvSpPr txBox="1"/>
          <p:nvPr/>
        </p:nvSpPr>
        <p:spPr>
          <a:xfrm>
            <a:off x="8240959" y="3430216"/>
            <a:ext cx="86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Calibri" pitchFamily="34" charset="0"/>
                <a:cs typeface="Calibri" pitchFamily="34" charset="0"/>
              </a:rPr>
              <a:t>Ligne A</a:t>
            </a:r>
            <a:endParaRPr lang="fr-FR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5110506" y="3430216"/>
            <a:ext cx="8595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Calibri" pitchFamily="34" charset="0"/>
                <a:cs typeface="Calibri" pitchFamily="34" charset="0"/>
              </a:rPr>
              <a:t>Ligne B</a:t>
            </a:r>
            <a:endParaRPr lang="fr-FR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2089212" y="3445647"/>
            <a:ext cx="8579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Calibri" pitchFamily="34" charset="0"/>
                <a:cs typeface="Calibri" pitchFamily="34" charset="0"/>
              </a:rPr>
              <a:t>Ligne C</a:t>
            </a:r>
            <a:endParaRPr lang="fr-FR" dirty="0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0" name="Connecteur droit 9"/>
          <p:cNvCxnSpPr/>
          <p:nvPr/>
        </p:nvCxnSpPr>
        <p:spPr>
          <a:xfrm flipH="1">
            <a:off x="2410036" y="5888591"/>
            <a:ext cx="6264696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>
            <a:off x="2411760" y="4773944"/>
            <a:ext cx="6336704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cteur droit avec flèche 16"/>
          <p:cNvCxnSpPr/>
          <p:nvPr/>
        </p:nvCxnSpPr>
        <p:spPr>
          <a:xfrm>
            <a:off x="7237276" y="5744575"/>
            <a:ext cx="1437456" cy="0"/>
          </a:xfrm>
          <a:prstGeom prst="straightConnector1">
            <a:avLst/>
          </a:prstGeom>
          <a:ln w="28575">
            <a:solidFill>
              <a:srgbClr val="FFFF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ZoneTexte 17"/>
          <p:cNvSpPr txBox="1"/>
          <p:nvPr/>
        </p:nvSpPr>
        <p:spPr>
          <a:xfrm>
            <a:off x="3708884" y="6156012"/>
            <a:ext cx="833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latin typeface="Calibri" pitchFamily="34" charset="0"/>
                <a:cs typeface="Calibri" pitchFamily="34" charset="0"/>
              </a:rPr>
              <a:t>Course</a:t>
            </a:r>
            <a:endParaRPr lang="fr-FR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0" name="ZoneTexte 19"/>
          <p:cNvSpPr txBox="1"/>
          <p:nvPr/>
        </p:nvSpPr>
        <p:spPr>
          <a:xfrm>
            <a:off x="4853418" y="5192761"/>
            <a:ext cx="2484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Marche pour se replacer</a:t>
            </a:r>
            <a:endParaRPr lang="fr-FR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1" name="Arc 20"/>
          <p:cNvSpPr/>
          <p:nvPr/>
        </p:nvSpPr>
        <p:spPr>
          <a:xfrm>
            <a:off x="7021252" y="5441849"/>
            <a:ext cx="618261" cy="504612"/>
          </a:xfrm>
          <a:prstGeom prst="arc">
            <a:avLst/>
          </a:prstGeom>
          <a:ln w="19050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9" name="Connecteur droit 8"/>
          <p:cNvCxnSpPr/>
          <p:nvPr/>
        </p:nvCxnSpPr>
        <p:spPr>
          <a:xfrm>
            <a:off x="2437555" y="4005064"/>
            <a:ext cx="6237177" cy="0"/>
          </a:xfrm>
          <a:prstGeom prst="line">
            <a:avLst/>
          </a:prstGeom>
          <a:ln>
            <a:solidFill>
              <a:schemeClr val="tx1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/>
          <p:cNvSpPr txBox="1"/>
          <p:nvPr/>
        </p:nvSpPr>
        <p:spPr>
          <a:xfrm>
            <a:off x="5238746" y="3812870"/>
            <a:ext cx="603050" cy="369332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fr-FR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40m</a:t>
            </a:r>
            <a:endParaRPr lang="fr-FR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" name="Arc 11"/>
          <p:cNvSpPr/>
          <p:nvPr/>
        </p:nvSpPr>
        <p:spPr>
          <a:xfrm rot="11523005">
            <a:off x="3309055" y="5552518"/>
            <a:ext cx="914400" cy="791923"/>
          </a:xfrm>
          <a:prstGeom prst="arc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3944967" y="319606"/>
            <a:ext cx="484318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TEST 30-15 </a:t>
            </a:r>
          </a:p>
          <a:p>
            <a:pPr algn="ctr"/>
            <a:r>
              <a:rPr lang="fr-F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Intermittent Fitness Test</a:t>
            </a:r>
          </a:p>
          <a:p>
            <a:endParaRPr lang="fr-FR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/>
            <a:r>
              <a:rPr lang="fr-FR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Buchheit</a:t>
            </a:r>
            <a:r>
              <a:rPr lang="fr-FR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M. </a:t>
            </a:r>
            <a:r>
              <a:rPr lang="fr-FR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Science &amp; Sports 23: 2008</a:t>
            </a:r>
            <a:endParaRPr lang="fr-FR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22" name="Connecteur droit 21"/>
          <p:cNvCxnSpPr/>
          <p:nvPr/>
        </p:nvCxnSpPr>
        <p:spPr>
          <a:xfrm flipH="1">
            <a:off x="2441952" y="4945500"/>
            <a:ext cx="6264696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flipH="1">
            <a:off x="2437555" y="4581128"/>
            <a:ext cx="6238901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>
            <a:off x="2437555" y="5744575"/>
            <a:ext cx="4827240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 flipH="1">
            <a:off x="4748183" y="4365104"/>
            <a:ext cx="831929" cy="0"/>
          </a:xfrm>
          <a:prstGeom prst="line">
            <a:avLst/>
          </a:prstGeom>
          <a:ln w="28575">
            <a:solidFill>
              <a:srgbClr val="FFFF00"/>
            </a:solidFill>
            <a:prstDash val="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19" t="21854" r="25000" b="46016"/>
          <a:stretch/>
        </p:blipFill>
        <p:spPr bwMode="auto">
          <a:xfrm>
            <a:off x="95701" y="4030657"/>
            <a:ext cx="1956019" cy="148657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27" name="Connecteur droit 26"/>
          <p:cNvCxnSpPr/>
          <p:nvPr/>
        </p:nvCxnSpPr>
        <p:spPr>
          <a:xfrm>
            <a:off x="2411760" y="4365104"/>
            <a:ext cx="2439415" cy="2050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 flipH="1">
            <a:off x="2411760" y="6040991"/>
            <a:ext cx="6264696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82124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4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4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8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4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25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6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8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9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6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6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000"/>
                            </p:stCondLst>
                            <p:childTnLst>
                              <p:par>
                                <p:cTn id="4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6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80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6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4000"/>
                            </p:stCondLst>
                            <p:childTnLst>
                              <p:par>
                                <p:cTn id="5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4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824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6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 animBg="1"/>
      <p:bldP spid="12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6052009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7504" y="116632"/>
            <a:ext cx="3360373" cy="252028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82" t="51571" r="33873" b="28065"/>
          <a:stretch/>
        </p:blipFill>
        <p:spPr bwMode="auto">
          <a:xfrm>
            <a:off x="8388424" y="6237312"/>
            <a:ext cx="567579" cy="479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19672" y="3267145"/>
            <a:ext cx="6264696" cy="2304256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chemeClr val="tx1"/>
                </a:solidFill>
              </a:ln>
              <a:noFill/>
            </a:endParaRPr>
          </a:p>
        </p:txBody>
      </p:sp>
      <p:cxnSp>
        <p:nvCxnSpPr>
          <p:cNvPr id="6" name="Connecteur droit 5"/>
          <p:cNvCxnSpPr/>
          <p:nvPr/>
        </p:nvCxnSpPr>
        <p:spPr>
          <a:xfrm>
            <a:off x="4644008" y="3356992"/>
            <a:ext cx="0" cy="2304256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586465" y="3356992"/>
            <a:ext cx="1033207" cy="23042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10" name="Connecteur droit 9"/>
          <p:cNvCxnSpPr/>
          <p:nvPr/>
        </p:nvCxnSpPr>
        <p:spPr>
          <a:xfrm>
            <a:off x="1619672" y="5517232"/>
            <a:ext cx="3132348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13"/>
          <p:cNvCxnSpPr/>
          <p:nvPr/>
        </p:nvCxnSpPr>
        <p:spPr>
          <a:xfrm flipH="1">
            <a:off x="1619672" y="5454285"/>
            <a:ext cx="3024336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17"/>
          <p:cNvCxnSpPr/>
          <p:nvPr/>
        </p:nvCxnSpPr>
        <p:spPr>
          <a:xfrm flipH="1">
            <a:off x="586465" y="5445224"/>
            <a:ext cx="1033207" cy="0"/>
          </a:xfrm>
          <a:prstGeom prst="line">
            <a:avLst/>
          </a:prstGeom>
          <a:ln w="28575">
            <a:solidFill>
              <a:srgbClr val="FFFF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>
            <a:off x="586465" y="5517232"/>
            <a:ext cx="1033207" cy="0"/>
          </a:xfrm>
          <a:prstGeom prst="line">
            <a:avLst/>
          </a:prstGeom>
          <a:ln w="28575">
            <a:solidFill>
              <a:srgbClr val="FFFF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1644767" y="5085184"/>
            <a:ext cx="3132348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21"/>
          <p:cNvCxnSpPr/>
          <p:nvPr/>
        </p:nvCxnSpPr>
        <p:spPr>
          <a:xfrm flipH="1">
            <a:off x="1644767" y="5013176"/>
            <a:ext cx="3024336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22"/>
          <p:cNvCxnSpPr/>
          <p:nvPr/>
        </p:nvCxnSpPr>
        <p:spPr>
          <a:xfrm flipH="1">
            <a:off x="611560" y="5013176"/>
            <a:ext cx="1033207" cy="0"/>
          </a:xfrm>
          <a:prstGeom prst="line">
            <a:avLst/>
          </a:prstGeom>
          <a:ln w="28575">
            <a:solidFill>
              <a:srgbClr val="FFFF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23"/>
          <p:cNvCxnSpPr/>
          <p:nvPr/>
        </p:nvCxnSpPr>
        <p:spPr>
          <a:xfrm>
            <a:off x="611560" y="5085184"/>
            <a:ext cx="1033207" cy="0"/>
          </a:xfrm>
          <a:prstGeom prst="line">
            <a:avLst/>
          </a:prstGeom>
          <a:ln w="28575">
            <a:solidFill>
              <a:srgbClr val="FFFF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>
            <a:off x="1644767" y="4725144"/>
            <a:ext cx="3132348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/>
          <p:nvPr/>
        </p:nvCxnSpPr>
        <p:spPr>
          <a:xfrm flipH="1">
            <a:off x="1644767" y="4653136"/>
            <a:ext cx="3024336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26"/>
          <p:cNvCxnSpPr/>
          <p:nvPr/>
        </p:nvCxnSpPr>
        <p:spPr>
          <a:xfrm flipH="1">
            <a:off x="611560" y="4653136"/>
            <a:ext cx="1033207" cy="0"/>
          </a:xfrm>
          <a:prstGeom prst="line">
            <a:avLst/>
          </a:prstGeom>
          <a:ln w="28575">
            <a:solidFill>
              <a:srgbClr val="FFFF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cteur droit 27"/>
          <p:cNvCxnSpPr/>
          <p:nvPr/>
        </p:nvCxnSpPr>
        <p:spPr>
          <a:xfrm>
            <a:off x="611560" y="4725144"/>
            <a:ext cx="1033207" cy="0"/>
          </a:xfrm>
          <a:prstGeom prst="line">
            <a:avLst/>
          </a:prstGeom>
          <a:ln w="28575">
            <a:solidFill>
              <a:srgbClr val="FFFF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28"/>
          <p:cNvCxnSpPr/>
          <p:nvPr/>
        </p:nvCxnSpPr>
        <p:spPr>
          <a:xfrm>
            <a:off x="1644767" y="4293096"/>
            <a:ext cx="3132348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29"/>
          <p:cNvCxnSpPr/>
          <p:nvPr/>
        </p:nvCxnSpPr>
        <p:spPr>
          <a:xfrm flipH="1">
            <a:off x="1644767" y="4221088"/>
            <a:ext cx="3024336" cy="0"/>
          </a:xfrm>
          <a:prstGeom prst="line">
            <a:avLst/>
          </a:prstGeom>
          <a:ln w="28575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eur droit 30"/>
          <p:cNvCxnSpPr/>
          <p:nvPr/>
        </p:nvCxnSpPr>
        <p:spPr>
          <a:xfrm flipH="1">
            <a:off x="611560" y="4221088"/>
            <a:ext cx="1033207" cy="0"/>
          </a:xfrm>
          <a:prstGeom prst="line">
            <a:avLst/>
          </a:prstGeom>
          <a:ln w="28575">
            <a:solidFill>
              <a:srgbClr val="FFFF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31"/>
          <p:cNvCxnSpPr/>
          <p:nvPr/>
        </p:nvCxnSpPr>
        <p:spPr>
          <a:xfrm>
            <a:off x="611560" y="4293096"/>
            <a:ext cx="1033207" cy="0"/>
          </a:xfrm>
          <a:prstGeom prst="line">
            <a:avLst/>
          </a:prstGeom>
          <a:ln w="28575">
            <a:solidFill>
              <a:srgbClr val="FFFF00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ZoneTexte 32"/>
          <p:cNvSpPr txBox="1"/>
          <p:nvPr/>
        </p:nvSpPr>
        <p:spPr>
          <a:xfrm>
            <a:off x="2672806" y="3346009"/>
            <a:ext cx="6030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/>
              <a:t>20m</a:t>
            </a:r>
            <a:endParaRPr lang="fr-FR" b="1" dirty="0"/>
          </a:p>
        </p:txBody>
      </p:sp>
      <p:cxnSp>
        <p:nvCxnSpPr>
          <p:cNvPr id="35" name="Connecteur droit avec flèche 34"/>
          <p:cNvCxnSpPr/>
          <p:nvPr/>
        </p:nvCxnSpPr>
        <p:spPr>
          <a:xfrm flipH="1">
            <a:off x="1644768" y="3573016"/>
            <a:ext cx="911008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>
            <a:off x="3275856" y="3573016"/>
            <a:ext cx="1296144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ZoneTexte 41"/>
          <p:cNvSpPr txBox="1"/>
          <p:nvPr/>
        </p:nvSpPr>
        <p:spPr>
          <a:xfrm>
            <a:off x="3491880" y="184512"/>
            <a:ext cx="571784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Yo-Yo Intermittent </a:t>
            </a:r>
            <a:r>
              <a:rPr lang="fr-FR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Recovery</a:t>
            </a:r>
            <a:r>
              <a:rPr lang="fr-FR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Test</a:t>
            </a:r>
          </a:p>
          <a:p>
            <a:r>
              <a:rPr lang="fr-FR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Bansgsbo</a:t>
            </a:r>
            <a:r>
              <a:rPr lang="fr-FR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J., </a:t>
            </a:r>
            <a:r>
              <a:rPr lang="fr-FR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</a:t>
            </a:r>
            <a:r>
              <a:rPr lang="fr-FR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aia</a:t>
            </a:r>
            <a:r>
              <a:rPr lang="fr-FR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M., </a:t>
            </a:r>
            <a:r>
              <a:rPr lang="fr-FR" b="1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Krustrup</a:t>
            </a:r>
            <a:r>
              <a:rPr lang="fr-FR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P</a:t>
            </a:r>
            <a:r>
              <a:rPr lang="fr-FR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. </a:t>
            </a:r>
            <a:r>
              <a:rPr lang="fr-FR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2008. Sport Med 38(1</a:t>
            </a:r>
            <a:r>
              <a:rPr lang="fr-FR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)</a:t>
            </a:r>
          </a:p>
          <a:p>
            <a:endParaRPr lang="fr-FR" sz="2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86074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3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3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250"/>
                            </p:stCondLst>
                            <p:childTnLst>
                              <p:par>
                                <p:cTn id="1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3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3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3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500"/>
                            </p:stCondLst>
                            <p:childTnLst>
                              <p:par>
                                <p:cTn id="3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4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4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4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4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500"/>
                            </p:stCondLst>
                            <p:childTnLst>
                              <p:par>
                                <p:cTn id="4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4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4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4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4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24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2232707"/>
              </p:ext>
            </p:extLst>
          </p:nvPr>
        </p:nvGraphicFramePr>
        <p:xfrm>
          <a:off x="159039" y="620688"/>
          <a:ext cx="9036495" cy="566202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99927"/>
                <a:gridCol w="832825"/>
                <a:gridCol w="1251689"/>
                <a:gridCol w="708047"/>
                <a:gridCol w="648072"/>
                <a:gridCol w="936104"/>
                <a:gridCol w="936104"/>
                <a:gridCol w="720080"/>
                <a:gridCol w="918077"/>
                <a:gridCol w="485570"/>
              </a:tblGrid>
              <a:tr h="6571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n = 10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VO2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(L.min</a:t>
                      </a:r>
                      <a:r>
                        <a:rPr lang="fr-FR" sz="1600" b="1" baseline="300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-1</a:t>
                      </a: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VO2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ml.min</a:t>
                      </a:r>
                      <a:r>
                        <a:rPr lang="fr-FR" sz="1600" b="1" baseline="300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-1</a:t>
                      </a: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.kg</a:t>
                      </a:r>
                      <a:r>
                        <a:rPr lang="fr-FR" sz="1600" b="1" baseline="300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-1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r>
                        <a:rPr lang="fr-FR" sz="16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Vit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km.h</a:t>
                      </a:r>
                      <a:r>
                        <a:rPr lang="fr-FR" sz="1600" b="1" baseline="30000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-1</a:t>
                      </a:r>
                      <a:endParaRPr lang="fr-FR" sz="1600" b="1" dirty="0" smtClean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FC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(b.min</a:t>
                      </a:r>
                      <a:r>
                        <a:rPr lang="fr-FR" sz="1600" b="1" baseline="300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-1</a:t>
                      </a: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Δ Lactate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(mMol/L)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Δ CRP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(mg/L)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367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30-15s BUCHHEIT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4,91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64,20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20,10*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u="sng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+ 3,75</a:t>
                      </a:r>
                      <a:endParaRPr lang="fr-FR" sz="1600" b="1" u="sng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192,7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10,82 *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465%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0,700 *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82%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367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0,40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5,59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1,13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10,06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2,21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95%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0,080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9%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821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347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YO-YO </a:t>
                      </a: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Test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4,90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63,50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18,31*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u="sng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 </a:t>
                      </a:r>
                      <a:r>
                        <a:rPr lang="fr-FR" sz="1600" b="1" u="sng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1,96</a:t>
                      </a:r>
                      <a:endParaRPr lang="fr-FR" sz="1600" b="1" u="sng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193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10,50 *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426%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0,686*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82%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367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0,44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4,01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0,77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9,64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2,27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92%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0,130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15%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1779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367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LEGER BOUCHER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4,87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62,78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16,35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Réf.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192,2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8,13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347%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0,268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33%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367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r>
                        <a:rPr lang="fr-FR" sz="16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TEST RÉFÉRENCE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0,80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5,12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1,47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8,12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1,92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82%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0,065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8%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16971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367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8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VAMEVAL</a:t>
                      </a:r>
                      <a:endParaRPr lang="fr-FR" sz="18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4,84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62,20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16,65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+ 0.3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192,5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8,20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324%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0,254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30%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367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0,60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5,22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2,68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8,34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1,62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64%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0,059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7%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1614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6571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NAVETTE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L. LEGER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4,91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63,40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13,36*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 </a:t>
                      </a: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2,99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193,4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8,14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332%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0,335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39%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3863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0,64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7,62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1,11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10,19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1,32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54%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0,043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5%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2627784" y="-57001"/>
            <a:ext cx="40990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COMPARAISON DE CINQ TESTS</a:t>
            </a:r>
            <a:endParaRPr lang="fr-FR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à coins arrondis 4"/>
          <p:cNvSpPr/>
          <p:nvPr/>
        </p:nvSpPr>
        <p:spPr>
          <a:xfrm>
            <a:off x="3707904" y="980728"/>
            <a:ext cx="1440160" cy="57606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à coins arrondis 5"/>
          <p:cNvSpPr/>
          <p:nvPr/>
        </p:nvSpPr>
        <p:spPr>
          <a:xfrm>
            <a:off x="1691680" y="980728"/>
            <a:ext cx="1922512" cy="57606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à coins arrondis 6"/>
          <p:cNvSpPr/>
          <p:nvPr/>
        </p:nvSpPr>
        <p:spPr>
          <a:xfrm>
            <a:off x="6012160" y="980728"/>
            <a:ext cx="1656184" cy="57606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à coins arrondis 8"/>
          <p:cNvSpPr/>
          <p:nvPr/>
        </p:nvSpPr>
        <p:spPr>
          <a:xfrm>
            <a:off x="7740352" y="980728"/>
            <a:ext cx="1403648" cy="5760640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à coins arrondis 7"/>
          <p:cNvSpPr/>
          <p:nvPr/>
        </p:nvSpPr>
        <p:spPr>
          <a:xfrm>
            <a:off x="0" y="2852936"/>
            <a:ext cx="9144000" cy="2016224"/>
          </a:xfrm>
          <a:prstGeom prst="roundRect">
            <a:avLst/>
          </a:prstGeom>
          <a:noFill/>
          <a:ln w="381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875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2"/>
          <p:cNvSpPr>
            <a:spLocks noChangeArrowheads="1"/>
          </p:cNvSpPr>
          <p:nvPr/>
        </p:nvSpPr>
        <p:spPr bwMode="auto">
          <a:xfrm>
            <a:off x="1258888" y="2365375"/>
            <a:ext cx="279400" cy="982663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shade val="28627"/>
                  <a:invGamma/>
                </a:schemeClr>
              </a:gs>
            </a:gsLst>
            <a:lin ang="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57347" name="Line 23"/>
          <p:cNvSpPr>
            <a:spLocks noChangeShapeType="1"/>
          </p:cNvSpPr>
          <p:nvPr/>
        </p:nvSpPr>
        <p:spPr bwMode="auto">
          <a:xfrm>
            <a:off x="2109788" y="3352800"/>
            <a:ext cx="1016000" cy="0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4" name="Rectangle 24"/>
          <p:cNvSpPr>
            <a:spLocks noChangeArrowheads="1"/>
          </p:cNvSpPr>
          <p:nvPr/>
        </p:nvSpPr>
        <p:spPr bwMode="auto">
          <a:xfrm>
            <a:off x="900113" y="2503488"/>
            <a:ext cx="287337" cy="849312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shade val="28627"/>
                  <a:invGamma/>
                </a:schemeClr>
              </a:gs>
            </a:gsLst>
            <a:lin ang="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5" name="Rectangle 25"/>
          <p:cNvSpPr>
            <a:spLocks noChangeArrowheads="1"/>
          </p:cNvSpPr>
          <p:nvPr/>
        </p:nvSpPr>
        <p:spPr bwMode="auto">
          <a:xfrm>
            <a:off x="1601788" y="2232025"/>
            <a:ext cx="238125" cy="11049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shade val="28627"/>
                  <a:invGamma/>
                </a:schemeClr>
              </a:gs>
            </a:gsLst>
            <a:lin ang="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6" name="Rectangle 26"/>
          <p:cNvSpPr>
            <a:spLocks noChangeArrowheads="1"/>
          </p:cNvSpPr>
          <p:nvPr/>
        </p:nvSpPr>
        <p:spPr bwMode="auto">
          <a:xfrm>
            <a:off x="1912938" y="2138363"/>
            <a:ext cx="282575" cy="1198562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shade val="28627"/>
                  <a:invGamma/>
                </a:schemeClr>
              </a:gs>
            </a:gsLst>
            <a:lin ang="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7" name="Rectangle 27"/>
          <p:cNvSpPr>
            <a:spLocks noChangeArrowheads="1"/>
          </p:cNvSpPr>
          <p:nvPr/>
        </p:nvSpPr>
        <p:spPr bwMode="auto">
          <a:xfrm>
            <a:off x="2617788" y="1844675"/>
            <a:ext cx="249237" cy="150812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shade val="28627"/>
                  <a:invGamma/>
                </a:schemeClr>
              </a:gs>
            </a:gsLst>
            <a:lin ang="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9" name="Rectangle 27"/>
          <p:cNvSpPr>
            <a:spLocks noChangeArrowheads="1"/>
          </p:cNvSpPr>
          <p:nvPr/>
        </p:nvSpPr>
        <p:spPr bwMode="auto">
          <a:xfrm>
            <a:off x="2908300" y="1700213"/>
            <a:ext cx="304800" cy="1639887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shade val="28627"/>
                  <a:invGamma/>
                </a:schemeClr>
              </a:gs>
            </a:gsLst>
            <a:lin ang="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10" name="Rectangle 27"/>
          <p:cNvSpPr>
            <a:spLocks noChangeArrowheads="1"/>
          </p:cNvSpPr>
          <p:nvPr/>
        </p:nvSpPr>
        <p:spPr bwMode="auto">
          <a:xfrm>
            <a:off x="3924300" y="1335088"/>
            <a:ext cx="287338" cy="199707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shade val="28627"/>
                  <a:invGamma/>
                </a:schemeClr>
              </a:gs>
            </a:gsLst>
            <a:lin ang="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11" name="Rectangle 27"/>
          <p:cNvSpPr>
            <a:spLocks noChangeArrowheads="1"/>
          </p:cNvSpPr>
          <p:nvPr/>
        </p:nvSpPr>
        <p:spPr bwMode="auto">
          <a:xfrm>
            <a:off x="3249613" y="1628775"/>
            <a:ext cx="263525" cy="170815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shade val="28627"/>
                  <a:invGamma/>
                </a:schemeClr>
              </a:gs>
            </a:gsLst>
            <a:lin ang="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12" name="Rectangle 27"/>
          <p:cNvSpPr>
            <a:spLocks noChangeArrowheads="1"/>
          </p:cNvSpPr>
          <p:nvPr/>
        </p:nvSpPr>
        <p:spPr bwMode="auto">
          <a:xfrm>
            <a:off x="3573463" y="1500188"/>
            <a:ext cx="292100" cy="1836737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shade val="28627"/>
                  <a:invGamma/>
                </a:schemeClr>
              </a:gs>
            </a:gsLst>
            <a:lin ang="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13" name="Rectangle 27"/>
          <p:cNvSpPr>
            <a:spLocks noChangeArrowheads="1"/>
          </p:cNvSpPr>
          <p:nvPr/>
        </p:nvSpPr>
        <p:spPr bwMode="auto">
          <a:xfrm>
            <a:off x="4297363" y="1196975"/>
            <a:ext cx="296862" cy="21336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shade val="28627"/>
                  <a:invGamma/>
                </a:schemeClr>
              </a:gs>
            </a:gsLst>
            <a:lin ang="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srgbClr val="FFFF00"/>
              </a:solidFill>
              <a:latin typeface="Bookman Old Style" pitchFamily="18" charset="0"/>
            </a:endParaRPr>
          </a:p>
        </p:txBody>
      </p:sp>
      <p:cxnSp>
        <p:nvCxnSpPr>
          <p:cNvPr id="17" name="Connecteur droit 16"/>
          <p:cNvCxnSpPr/>
          <p:nvPr/>
        </p:nvCxnSpPr>
        <p:spPr>
          <a:xfrm flipV="1">
            <a:off x="468313" y="225425"/>
            <a:ext cx="0" cy="3122613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20"/>
          <p:cNvCxnSpPr/>
          <p:nvPr/>
        </p:nvCxnSpPr>
        <p:spPr>
          <a:xfrm>
            <a:off x="468313" y="404813"/>
            <a:ext cx="4881562" cy="0"/>
          </a:xfrm>
          <a:prstGeom prst="line">
            <a:avLst/>
          </a:prstGeom>
          <a:ln w="190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359" name="ZoneTexte 22"/>
          <p:cNvSpPr txBox="1">
            <a:spLocks noChangeArrowheads="1"/>
          </p:cNvSpPr>
          <p:nvPr/>
        </p:nvSpPr>
        <p:spPr bwMode="auto">
          <a:xfrm>
            <a:off x="5349875" y="188913"/>
            <a:ext cx="34100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Vitesse maximale (sprint 40m)</a:t>
            </a:r>
          </a:p>
        </p:txBody>
      </p:sp>
      <p:sp>
        <p:nvSpPr>
          <p:cNvPr id="57360" name="ZoneTexte 25"/>
          <p:cNvSpPr txBox="1">
            <a:spLocks noChangeArrowheads="1"/>
          </p:cNvSpPr>
          <p:nvPr/>
        </p:nvSpPr>
        <p:spPr bwMode="auto">
          <a:xfrm>
            <a:off x="5362575" y="1300163"/>
            <a:ext cx="282949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2000" b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Vitesse à VO2max (VAM)</a:t>
            </a:r>
          </a:p>
        </p:txBody>
      </p:sp>
      <p:sp>
        <p:nvSpPr>
          <p:cNvPr id="28" name="Rectangle 26"/>
          <p:cNvSpPr>
            <a:spLocks noChangeArrowheads="1"/>
          </p:cNvSpPr>
          <p:nvPr/>
        </p:nvSpPr>
        <p:spPr bwMode="auto">
          <a:xfrm>
            <a:off x="2263775" y="1989138"/>
            <a:ext cx="280988" cy="1358900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shade val="28627"/>
                  <a:invGamma/>
                </a:schemeClr>
              </a:gs>
            </a:gsLst>
            <a:lin ang="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8" name="Rectangle 27"/>
          <p:cNvSpPr>
            <a:spLocks noChangeArrowheads="1"/>
          </p:cNvSpPr>
          <p:nvPr/>
        </p:nvSpPr>
        <p:spPr bwMode="auto">
          <a:xfrm>
            <a:off x="4665663" y="1052513"/>
            <a:ext cx="296862" cy="2257425"/>
          </a:xfrm>
          <a:prstGeom prst="rect">
            <a:avLst/>
          </a:prstGeom>
          <a:gradFill rotWithShape="1">
            <a:gsLst>
              <a:gs pos="0">
                <a:schemeClr val="tx1"/>
              </a:gs>
              <a:gs pos="100000">
                <a:schemeClr val="tx1">
                  <a:gamma/>
                  <a:shade val="28627"/>
                  <a:invGamma/>
                </a:schemeClr>
              </a:gs>
            </a:gsLst>
            <a:lin ang="0" scaled="1"/>
          </a:gra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57363" name="ZoneTexte 41"/>
          <p:cNvSpPr txBox="1">
            <a:spLocks noChangeArrowheads="1"/>
          </p:cNvSpPr>
          <p:nvPr/>
        </p:nvSpPr>
        <p:spPr bwMode="auto">
          <a:xfrm>
            <a:off x="625475" y="935038"/>
            <a:ext cx="32829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2000" b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Réserve de vitesse anaérobie</a:t>
            </a:r>
          </a:p>
        </p:txBody>
      </p:sp>
      <p:cxnSp>
        <p:nvCxnSpPr>
          <p:cNvPr id="46" name="Connecteur droit 45"/>
          <p:cNvCxnSpPr/>
          <p:nvPr/>
        </p:nvCxnSpPr>
        <p:spPr>
          <a:xfrm>
            <a:off x="468313" y="1484313"/>
            <a:ext cx="4881562" cy="0"/>
          </a:xfrm>
          <a:prstGeom prst="line">
            <a:avLst/>
          </a:prstGeom>
          <a:ln w="19050">
            <a:solidFill>
              <a:srgbClr val="FFFF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/>
          <p:cNvCxnSpPr/>
          <p:nvPr/>
        </p:nvCxnSpPr>
        <p:spPr>
          <a:xfrm flipV="1">
            <a:off x="468313" y="3309938"/>
            <a:ext cx="4894262" cy="4286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Flèche droite 48"/>
          <p:cNvSpPr/>
          <p:nvPr/>
        </p:nvSpPr>
        <p:spPr>
          <a:xfrm rot="16200000">
            <a:off x="4144962" y="104776"/>
            <a:ext cx="360363" cy="239712"/>
          </a:xfrm>
          <a:prstGeom prst="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srgbClr val="FFFFFF"/>
              </a:solidFill>
            </a:endParaRPr>
          </a:p>
        </p:txBody>
      </p:sp>
      <p:sp>
        <p:nvSpPr>
          <p:cNvPr id="50" name="Flèche droite 49"/>
          <p:cNvSpPr/>
          <p:nvPr/>
        </p:nvSpPr>
        <p:spPr>
          <a:xfrm>
            <a:off x="5003800" y="2441575"/>
            <a:ext cx="576263" cy="1666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fr-FR" sz="2400">
              <a:solidFill>
                <a:srgbClr val="FFFFFF"/>
              </a:solidFill>
            </a:endParaRPr>
          </a:p>
        </p:txBody>
      </p:sp>
      <p:sp>
        <p:nvSpPr>
          <p:cNvPr id="57368" name="ZoneTexte 50"/>
          <p:cNvSpPr txBox="1">
            <a:spLocks noChangeArrowheads="1"/>
          </p:cNvSpPr>
          <p:nvPr/>
        </p:nvSpPr>
        <p:spPr bwMode="auto">
          <a:xfrm>
            <a:off x="5589588" y="2308225"/>
            <a:ext cx="24066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2000" b="1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V IFT  ou V Yo-Yo test</a:t>
            </a:r>
          </a:p>
        </p:txBody>
      </p:sp>
      <p:sp>
        <p:nvSpPr>
          <p:cNvPr id="52" name="ZoneTexte 51"/>
          <p:cNvSpPr txBox="1"/>
          <p:nvPr/>
        </p:nvSpPr>
        <p:spPr>
          <a:xfrm>
            <a:off x="34925" y="3716338"/>
            <a:ext cx="8807732" cy="313932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Les tests intermittents de courses navettes à vitesse progressive qui se </a:t>
            </a:r>
            <a:r>
              <a:rPr lang="fr-FR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veulent les plus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spécifiques possible évaluent </a:t>
            </a:r>
            <a:r>
              <a:rPr lang="fr-FR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plusieurs paramètres </a:t>
            </a:r>
            <a:r>
              <a:rPr lang="fr-FR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à </a:t>
            </a:r>
            <a:r>
              <a:rPr lang="fr-FR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la fois :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r>
              <a:rPr lang="fr-FR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La VAM + la réserve de vitesse </a:t>
            </a:r>
            <a:r>
              <a:rPr lang="fr-FR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anaérobie (RVA),</a:t>
            </a:r>
            <a:endParaRPr lang="fr-FR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 + La </a:t>
            </a:r>
            <a:r>
              <a:rPr lang="fr-FR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qualité de récupération inter </a:t>
            </a:r>
            <a:r>
              <a:rPr lang="fr-FR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paliers,</a:t>
            </a:r>
            <a:endParaRPr lang="fr-FR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 + La </a:t>
            </a:r>
            <a:r>
              <a:rPr lang="fr-FR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capacité d’accélération après arrêt,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 smtClean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  + L’habilité </a:t>
            </a:r>
            <a:r>
              <a:rPr lang="fr-FR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à changer de direction.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Char char="Ø"/>
              <a:defRPr/>
            </a:pPr>
            <a:endParaRPr lang="fr-FR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Si l’appréciation de </a:t>
            </a:r>
            <a:r>
              <a:rPr lang="fr-FR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chacun de ces </a:t>
            </a:r>
            <a:r>
              <a:rPr lang="fr-FR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paramètres </a:t>
            </a:r>
            <a:r>
              <a:rPr lang="fr-FR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peut être intéressante par exemple en </a:t>
            </a:r>
            <a:r>
              <a:rPr lang="fr-FR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sports </a:t>
            </a:r>
            <a:endParaRPr lang="fr-FR" dirty="0" smtClean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collectifs</a:t>
            </a:r>
            <a:r>
              <a:rPr lang="fr-FR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, les </a:t>
            </a:r>
            <a:r>
              <a:rPr lang="fr-FR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deux tests précédents </a:t>
            </a:r>
            <a:r>
              <a:rPr lang="fr-FR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ne permettent pas </a:t>
            </a:r>
            <a:r>
              <a:rPr lang="fr-FR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de les individualiser pour </a:t>
            </a:r>
            <a:r>
              <a:rPr lang="fr-FR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apprécier </a:t>
            </a:r>
            <a:endParaRPr lang="fr-FR" dirty="0" smtClean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la </a:t>
            </a:r>
            <a:r>
              <a:rPr lang="fr-FR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pertinence </a:t>
            </a:r>
            <a:r>
              <a:rPr lang="fr-FR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de leur développement respectif.     </a:t>
            </a:r>
            <a:endParaRPr lang="fr-FR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La meilleure spécificité d’un test n’est-elle pas la </a:t>
            </a:r>
            <a:r>
              <a:rPr lang="fr-FR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pratique elle-même du sport considéré?</a:t>
            </a:r>
          </a:p>
        </p:txBody>
      </p:sp>
      <p:sp>
        <p:nvSpPr>
          <p:cNvPr id="57370" name="ZoneTexte 52"/>
          <p:cNvSpPr txBox="1">
            <a:spLocks noChangeArrowheads="1"/>
          </p:cNvSpPr>
          <p:nvPr/>
        </p:nvSpPr>
        <p:spPr bwMode="auto">
          <a:xfrm>
            <a:off x="1954213" y="3429000"/>
            <a:ext cx="2092325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1600" i="1" smtClean="0">
                <a:solidFill>
                  <a:srgbClr val="FFFF00"/>
                </a:solidFill>
              </a:rPr>
              <a:t>D’après Buchheit  2010</a:t>
            </a:r>
          </a:p>
        </p:txBody>
      </p:sp>
    </p:spTree>
    <p:extLst>
      <p:ext uri="{BB962C8B-B14F-4D97-AF65-F5344CB8AC3E}">
        <p14:creationId xmlns:p14="http://schemas.microsoft.com/office/powerpoint/2010/main" val="6148465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250"/>
                                        <p:tgtEl>
                                          <p:spTgt spid="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3000"/>
                                        <p:tgtEl>
                                          <p:spTgt spid="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3000"/>
                                        <p:tgtEl>
                                          <p:spTgt spid="5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0"/>
                                        <p:tgtEl>
                                          <p:spTgt spid="5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3000"/>
                                        <p:tgtEl>
                                          <p:spTgt spid="5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691680" y="221891"/>
            <a:ext cx="49648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CONCLUSION </a:t>
            </a:r>
            <a:r>
              <a:rPr lang="fr-FR" sz="2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ET PERSPECTIVES</a:t>
            </a:r>
            <a:endParaRPr lang="fr-FR" sz="28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-24950" y="1124744"/>
            <a:ext cx="9318448" cy="53245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latin typeface="Calibri" pitchFamily="34" charset="0"/>
                <a:cs typeface="Calibri" pitchFamily="34" charset="0"/>
              </a:rPr>
              <a:t>1- Quel que soit le protocole des tests triangulaires de terrain la </a:t>
            </a:r>
            <a:r>
              <a:rPr lang="fr-FR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FC max et VO2max </a:t>
            </a:r>
          </a:p>
          <a:p>
            <a:r>
              <a:rPr lang="fr-FR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  peuvent être atteints.</a:t>
            </a:r>
          </a:p>
          <a:p>
            <a:endParaRPr lang="fr-FR" sz="2000" dirty="0">
              <a:latin typeface="Calibri" pitchFamily="34" charset="0"/>
              <a:cs typeface="Calibri" pitchFamily="34" charset="0"/>
            </a:endParaRPr>
          </a:p>
          <a:p>
            <a:r>
              <a:rPr lang="fr-FR" sz="2000" dirty="0" smtClean="0">
                <a:latin typeface="Calibri" pitchFamily="34" charset="0"/>
                <a:cs typeface="Calibri" pitchFamily="34" charset="0"/>
              </a:rPr>
              <a:t>2- La vitesse aérobie maximale (VAM) peut être obtenue par les trois tests étudiés :</a:t>
            </a:r>
          </a:p>
          <a:p>
            <a:r>
              <a:rPr lang="fr-FR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fr-FR" sz="2000" dirty="0" smtClean="0">
                <a:latin typeface="Calibri" pitchFamily="34" charset="0"/>
                <a:cs typeface="Calibri" pitchFamily="34" charset="0"/>
              </a:rPr>
              <a:t>    </a:t>
            </a:r>
            <a:r>
              <a:rPr lang="fr-FR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Léger et Boucher, VAM-EVAL et TUB2 </a:t>
            </a:r>
            <a:r>
              <a:rPr lang="fr-FR" sz="2000" dirty="0" smtClean="0">
                <a:latin typeface="Calibri" pitchFamily="34" charset="0"/>
                <a:cs typeface="Calibri" pitchFamily="34" charset="0"/>
              </a:rPr>
              <a:t>(</a:t>
            </a:r>
            <a:r>
              <a:rPr lang="fr-FR" sz="2000" i="1" dirty="0" smtClean="0">
                <a:latin typeface="Calibri" pitchFamily="34" charset="0"/>
                <a:cs typeface="Calibri" pitchFamily="34" charset="0"/>
              </a:rPr>
              <a:t>thèse Josselin </a:t>
            </a:r>
            <a:r>
              <a:rPr lang="fr-FR" sz="2000" i="1" dirty="0" err="1" smtClean="0">
                <a:latin typeface="Calibri" pitchFamily="34" charset="0"/>
                <a:cs typeface="Calibri" pitchFamily="34" charset="0"/>
              </a:rPr>
              <a:t>Laffond</a:t>
            </a:r>
            <a:r>
              <a:rPr lang="fr-FR" sz="2000" dirty="0" smtClean="0">
                <a:latin typeface="Calibri" pitchFamily="34" charset="0"/>
                <a:cs typeface="Calibri" pitchFamily="34" charset="0"/>
              </a:rPr>
              <a:t>). Ces tests sont surtout </a:t>
            </a:r>
          </a:p>
          <a:p>
            <a:r>
              <a:rPr lang="fr-FR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fr-FR" sz="2000" dirty="0" smtClean="0">
                <a:latin typeface="Calibri" pitchFamily="34" charset="0"/>
                <a:cs typeface="Calibri" pitchFamily="34" charset="0"/>
              </a:rPr>
              <a:t>    conseillés pour, </a:t>
            </a:r>
            <a:r>
              <a:rPr lang="fr-FR" sz="2000" dirty="0">
                <a:latin typeface="Calibri" pitchFamily="34" charset="0"/>
                <a:cs typeface="Calibri" pitchFamily="34" charset="0"/>
              </a:rPr>
              <a:t>à partir de la connaissance de la </a:t>
            </a:r>
            <a:r>
              <a:rPr lang="fr-FR" sz="2000" dirty="0" smtClean="0">
                <a:latin typeface="Calibri" pitchFamily="34" charset="0"/>
                <a:cs typeface="Calibri" pitchFamily="34" charset="0"/>
              </a:rPr>
              <a:t>VAM, </a:t>
            </a:r>
            <a:r>
              <a:rPr lang="fr-FR" sz="2000" dirty="0">
                <a:latin typeface="Calibri" pitchFamily="34" charset="0"/>
                <a:cs typeface="Calibri" pitchFamily="34" charset="0"/>
              </a:rPr>
              <a:t>mieux </a:t>
            </a:r>
            <a:r>
              <a:rPr lang="fr-FR" sz="2000" dirty="0" smtClean="0">
                <a:latin typeface="Calibri" pitchFamily="34" charset="0"/>
                <a:cs typeface="Calibri" pitchFamily="34" charset="0"/>
              </a:rPr>
              <a:t>gérer les intensités des </a:t>
            </a:r>
          </a:p>
          <a:p>
            <a:r>
              <a:rPr lang="fr-FR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fr-FR" sz="2000" dirty="0" smtClean="0">
                <a:latin typeface="Calibri" pitchFamily="34" charset="0"/>
                <a:cs typeface="Calibri" pitchFamily="34" charset="0"/>
              </a:rPr>
              <a:t>    courses lors des entraînements.</a:t>
            </a:r>
          </a:p>
          <a:p>
            <a:endParaRPr lang="fr-FR" sz="2000" dirty="0">
              <a:latin typeface="Calibri" pitchFamily="34" charset="0"/>
              <a:cs typeface="Calibri" pitchFamily="34" charset="0"/>
            </a:endParaRPr>
          </a:p>
          <a:p>
            <a:r>
              <a:rPr lang="fr-FR" sz="2000" dirty="0" smtClean="0">
                <a:latin typeface="Calibri" pitchFamily="34" charset="0"/>
                <a:cs typeface="Calibri" pitchFamily="34" charset="0"/>
              </a:rPr>
              <a:t>3- Le test de course en navette permet d’évaluer VO2max chez les enfants, les </a:t>
            </a:r>
          </a:p>
          <a:p>
            <a:r>
              <a:rPr lang="fr-FR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fr-FR" sz="2000" dirty="0" smtClean="0">
                <a:latin typeface="Calibri" pitchFamily="34" charset="0"/>
                <a:cs typeface="Calibri" pitchFamily="34" charset="0"/>
              </a:rPr>
              <a:t>    adolescents et les adultes </a:t>
            </a:r>
            <a:r>
              <a:rPr lang="fr-FR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mais non la VAM</a:t>
            </a:r>
            <a:r>
              <a:rPr lang="fr-FR" sz="2000" dirty="0" smtClean="0">
                <a:latin typeface="Calibri" pitchFamily="34" charset="0"/>
                <a:cs typeface="Calibri" pitchFamily="34" charset="0"/>
              </a:rPr>
              <a:t>. Ce test est conseillé uniquement pour </a:t>
            </a:r>
          </a:p>
          <a:p>
            <a:r>
              <a:rPr lang="fr-FR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fr-FR" sz="2000" dirty="0" smtClean="0">
                <a:latin typeface="Calibri" pitchFamily="34" charset="0"/>
                <a:cs typeface="Calibri" pitchFamily="34" charset="0"/>
              </a:rPr>
              <a:t>    apprécier</a:t>
            </a:r>
            <a:r>
              <a:rPr lang="fr-FR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fr-FR" sz="2000" dirty="0" smtClean="0">
                <a:latin typeface="Calibri" pitchFamily="34" charset="0"/>
                <a:cs typeface="Calibri" pitchFamily="34" charset="0"/>
              </a:rPr>
              <a:t>l’aptitude aérobie.</a:t>
            </a:r>
          </a:p>
          <a:p>
            <a:endParaRPr lang="fr-FR" sz="2000" dirty="0">
              <a:latin typeface="Calibri" pitchFamily="34" charset="0"/>
              <a:cs typeface="Calibri" pitchFamily="34" charset="0"/>
            </a:endParaRPr>
          </a:p>
          <a:p>
            <a:r>
              <a:rPr lang="fr-FR" sz="2000" dirty="0" smtClean="0">
                <a:latin typeface="Calibri" pitchFamily="34" charset="0"/>
                <a:cs typeface="Calibri" pitchFamily="34" charset="0"/>
              </a:rPr>
              <a:t>4- Les tests intermittents de course en navette (</a:t>
            </a:r>
            <a:r>
              <a:rPr lang="fr-FR" sz="2000" dirty="0" err="1" smtClean="0">
                <a:latin typeface="Calibri" pitchFamily="34" charset="0"/>
                <a:cs typeface="Calibri" pitchFamily="34" charset="0"/>
              </a:rPr>
              <a:t>Bangsbo</a:t>
            </a:r>
            <a:r>
              <a:rPr lang="fr-FR" sz="2000" dirty="0" smtClean="0">
                <a:latin typeface="Calibri" pitchFamily="34" charset="0"/>
                <a:cs typeface="Calibri" pitchFamily="34" charset="0"/>
              </a:rPr>
              <a:t>, </a:t>
            </a:r>
            <a:r>
              <a:rPr lang="fr-FR" sz="2000" dirty="0" err="1" smtClean="0">
                <a:latin typeface="Calibri" pitchFamily="34" charset="0"/>
                <a:cs typeface="Calibri" pitchFamily="34" charset="0"/>
              </a:rPr>
              <a:t>Buchheit</a:t>
            </a:r>
            <a:r>
              <a:rPr lang="fr-FR" sz="2000" dirty="0" smtClean="0">
                <a:latin typeface="Calibri" pitchFamily="34" charset="0"/>
                <a:cs typeface="Calibri" pitchFamily="34" charset="0"/>
              </a:rPr>
              <a:t>) surestiment la VAM </a:t>
            </a:r>
          </a:p>
          <a:p>
            <a:r>
              <a:rPr lang="fr-FR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fr-FR" sz="2000" dirty="0" smtClean="0">
                <a:latin typeface="Calibri" pitchFamily="34" charset="0"/>
                <a:cs typeface="Calibri" pitchFamily="34" charset="0"/>
              </a:rPr>
              <a:t>    car font appel à un</a:t>
            </a:r>
            <a:r>
              <a:rPr lang="fr-FR" sz="20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 composante anaérobie </a:t>
            </a:r>
            <a:r>
              <a:rPr lang="fr-FR" sz="2000" dirty="0" smtClean="0">
                <a:latin typeface="Calibri" pitchFamily="34" charset="0"/>
                <a:cs typeface="Calibri" pitchFamily="34" charset="0"/>
              </a:rPr>
              <a:t>d’autant plus élevée que la réserve de </a:t>
            </a:r>
          </a:p>
          <a:p>
            <a:r>
              <a:rPr lang="fr-FR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fr-FR" sz="2000" dirty="0" smtClean="0">
                <a:latin typeface="Calibri" pitchFamily="34" charset="0"/>
                <a:cs typeface="Calibri" pitchFamily="34" charset="0"/>
              </a:rPr>
              <a:t>    vitesse anaérobie (sprint) l’est aussi. Sous </a:t>
            </a:r>
            <a:r>
              <a:rPr lang="fr-FR" sz="2000" dirty="0">
                <a:latin typeface="Calibri" pitchFamily="34" charset="0"/>
                <a:cs typeface="Calibri" pitchFamily="34" charset="0"/>
              </a:rPr>
              <a:t>prétexte qu’ils se rapprochent de la </a:t>
            </a:r>
            <a:endParaRPr lang="fr-FR" sz="2000" dirty="0" smtClean="0">
              <a:latin typeface="Calibri" pitchFamily="34" charset="0"/>
              <a:cs typeface="Calibri" pitchFamily="34" charset="0"/>
            </a:endParaRPr>
          </a:p>
          <a:p>
            <a:r>
              <a:rPr lang="fr-FR" sz="2000" dirty="0">
                <a:latin typeface="Calibri" pitchFamily="34" charset="0"/>
                <a:cs typeface="Calibri" pitchFamily="34" charset="0"/>
              </a:rPr>
              <a:t> </a:t>
            </a:r>
            <a:r>
              <a:rPr lang="fr-FR" sz="2000" dirty="0" smtClean="0">
                <a:latin typeface="Calibri" pitchFamily="34" charset="0"/>
                <a:cs typeface="Calibri" pitchFamily="34" charset="0"/>
              </a:rPr>
              <a:t>    pratique </a:t>
            </a:r>
            <a:r>
              <a:rPr lang="fr-FR" sz="2000" dirty="0">
                <a:latin typeface="Calibri" pitchFamily="34" charset="0"/>
                <a:cs typeface="Calibri" pitchFamily="34" charset="0"/>
              </a:rPr>
              <a:t>(tests dits </a:t>
            </a:r>
            <a:r>
              <a:rPr lang="fr-FR" sz="2000" dirty="0" smtClean="0">
                <a:latin typeface="Calibri" pitchFamily="34" charset="0"/>
                <a:cs typeface="Calibri" pitchFamily="34" charset="0"/>
              </a:rPr>
              <a:t>spécifiques), ces tests sont surtout utilisés en sport collectif </a:t>
            </a:r>
          </a:p>
          <a:p>
            <a:r>
              <a:rPr lang="fr-FR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 mais leur fonctionnalité s’avère douteuse</a:t>
            </a:r>
            <a:r>
              <a:rPr lang="fr-FR" sz="2000" dirty="0" smtClean="0">
                <a:latin typeface="Calibri" pitchFamily="34" charset="0"/>
                <a:cs typeface="Calibri" pitchFamily="34" charset="0"/>
              </a:rPr>
              <a:t>.    </a:t>
            </a:r>
            <a:endParaRPr lang="fr-FR" sz="20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48900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10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1000"/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2679700" y="111125"/>
            <a:ext cx="314166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b="1" smtClean="0">
                <a:solidFill>
                  <a:srgbClr val="FFFFFF"/>
                </a:solidFill>
                <a:latin typeface="Arial" charset="0"/>
              </a:rPr>
              <a:t>PLAN DE L’EXPOSE</a:t>
            </a:r>
          </a:p>
        </p:txBody>
      </p:sp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370275" y="696075"/>
            <a:ext cx="8738418" cy="448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fontAlgn="base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2800" b="1" i="1" dirty="0" smtClean="0">
                <a:solidFill>
                  <a:srgbClr val="FFFFFF"/>
                </a:solidFill>
                <a:latin typeface="Calibri" pitchFamily="34" charset="0"/>
              </a:rPr>
              <a:t>1 – Quelques définitions  </a:t>
            </a:r>
          </a:p>
          <a:p>
            <a:pPr eaLnBrk="1" fontAlgn="base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2800" b="1" i="1" dirty="0" smtClean="0">
                <a:solidFill>
                  <a:srgbClr val="FFFFFF"/>
                </a:solidFill>
                <a:latin typeface="Calibri" pitchFamily="34" charset="0"/>
              </a:rPr>
              <a:t>2 - Comment choisir un test</a:t>
            </a:r>
          </a:p>
          <a:p>
            <a:pPr eaLnBrk="1" fontAlgn="base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2800" b="1" i="1" dirty="0" smtClean="0">
                <a:solidFill>
                  <a:srgbClr val="FFFFFF"/>
                </a:solidFill>
                <a:latin typeface="Calibri" pitchFamily="34" charset="0"/>
              </a:rPr>
              <a:t>3 – Comparaison des principaux tests : choix du VAMEVAL</a:t>
            </a:r>
          </a:p>
          <a:p>
            <a:pPr eaLnBrk="1" fontAlgn="base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2800" b="1" i="1" dirty="0">
                <a:solidFill>
                  <a:srgbClr val="FFFFFF"/>
                </a:solidFill>
                <a:latin typeface="Calibri" pitchFamily="34" charset="0"/>
              </a:rPr>
              <a:t>4 –</a:t>
            </a:r>
            <a:r>
              <a:rPr lang="fr-FR" sz="2800" b="1" i="1" dirty="0" smtClean="0">
                <a:solidFill>
                  <a:srgbClr val="FFFFFF"/>
                </a:solidFill>
                <a:latin typeface="Calibri" pitchFamily="34" charset="0"/>
              </a:rPr>
              <a:t> Présentation plus détaillée du test VAMEVAL</a:t>
            </a:r>
          </a:p>
          <a:p>
            <a:pPr eaLnBrk="1" fontAlgn="base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2800" b="1" i="1" dirty="0">
                <a:solidFill>
                  <a:srgbClr val="FFFFFF"/>
                </a:solidFill>
                <a:latin typeface="Calibri" pitchFamily="34" charset="0"/>
              </a:rPr>
              <a:t>5</a:t>
            </a:r>
            <a:r>
              <a:rPr lang="fr-FR" sz="2800" b="1" i="1" dirty="0" smtClean="0">
                <a:solidFill>
                  <a:srgbClr val="FFFFFF"/>
                </a:solidFill>
                <a:latin typeface="Calibri" pitchFamily="34" charset="0"/>
              </a:rPr>
              <a:t> – Comment utiliser les résultats du test VAMEVAL</a:t>
            </a:r>
          </a:p>
          <a:p>
            <a:pPr eaLnBrk="1" fontAlgn="base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2800" b="1" i="1" dirty="0" smtClean="0">
                <a:solidFill>
                  <a:srgbClr val="FFFFFF"/>
                </a:solidFill>
                <a:latin typeface="Calibri" pitchFamily="34" charset="0"/>
              </a:rPr>
              <a:t>6 – Comment utiliser la VAM dans l’entraînement</a:t>
            </a:r>
          </a:p>
        </p:txBody>
      </p:sp>
      <p:sp>
        <p:nvSpPr>
          <p:cNvPr id="559110" name="AutoShape 6"/>
          <p:cNvSpPr>
            <a:spLocks noChangeArrowheads="1"/>
          </p:cNvSpPr>
          <p:nvPr/>
        </p:nvSpPr>
        <p:spPr bwMode="auto">
          <a:xfrm>
            <a:off x="0" y="1772816"/>
            <a:ext cx="488156" cy="288032"/>
          </a:xfrm>
          <a:prstGeom prst="rightArrow">
            <a:avLst>
              <a:gd name="adj1" fmla="val 50000"/>
              <a:gd name="adj2" fmla="val 84945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FF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9562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59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9110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2679700" y="111125"/>
            <a:ext cx="314166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b="1" smtClean="0">
                <a:solidFill>
                  <a:srgbClr val="FFFFFF"/>
                </a:solidFill>
                <a:latin typeface="Arial" charset="0"/>
              </a:rPr>
              <a:t>PLAN DE L’EXPOSE</a:t>
            </a:r>
          </a:p>
        </p:txBody>
      </p:sp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370275" y="696075"/>
            <a:ext cx="8738418" cy="448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fontAlgn="base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2800" b="1" i="1" dirty="0" smtClean="0">
                <a:solidFill>
                  <a:srgbClr val="FFFFFF"/>
                </a:solidFill>
                <a:latin typeface="Calibri" pitchFamily="34" charset="0"/>
              </a:rPr>
              <a:t>1 – Quelques définitions  </a:t>
            </a:r>
          </a:p>
          <a:p>
            <a:pPr eaLnBrk="1" fontAlgn="base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2800" b="1" i="1" dirty="0" smtClean="0">
                <a:solidFill>
                  <a:srgbClr val="FFFFFF"/>
                </a:solidFill>
                <a:latin typeface="Calibri" pitchFamily="34" charset="0"/>
              </a:rPr>
              <a:t>2 - Comment choisir un test</a:t>
            </a:r>
          </a:p>
          <a:p>
            <a:pPr eaLnBrk="1" fontAlgn="base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2800" b="1" i="1" dirty="0" smtClean="0">
                <a:solidFill>
                  <a:srgbClr val="FFFFFF"/>
                </a:solidFill>
                <a:latin typeface="Calibri" pitchFamily="34" charset="0"/>
              </a:rPr>
              <a:t>3 – Comparaison des principaux tests : choix du VAMEVAL</a:t>
            </a:r>
          </a:p>
          <a:p>
            <a:pPr eaLnBrk="1" fontAlgn="base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2800" b="1" i="1" dirty="0">
                <a:solidFill>
                  <a:srgbClr val="FFFFFF"/>
                </a:solidFill>
                <a:latin typeface="Calibri" pitchFamily="34" charset="0"/>
              </a:rPr>
              <a:t>4 –</a:t>
            </a:r>
            <a:r>
              <a:rPr lang="fr-FR" sz="2800" b="1" i="1" dirty="0" smtClean="0">
                <a:solidFill>
                  <a:srgbClr val="FFFFFF"/>
                </a:solidFill>
                <a:latin typeface="Calibri" pitchFamily="34" charset="0"/>
              </a:rPr>
              <a:t> Présentation plus détaillée du test VAMEVAL</a:t>
            </a:r>
          </a:p>
          <a:p>
            <a:pPr eaLnBrk="1" fontAlgn="base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2800" b="1" i="1" dirty="0">
                <a:solidFill>
                  <a:srgbClr val="FFFFFF"/>
                </a:solidFill>
                <a:latin typeface="Calibri" pitchFamily="34" charset="0"/>
              </a:rPr>
              <a:t>5</a:t>
            </a:r>
            <a:r>
              <a:rPr lang="fr-FR" sz="2800" b="1" i="1" dirty="0" smtClean="0">
                <a:solidFill>
                  <a:srgbClr val="FFFFFF"/>
                </a:solidFill>
                <a:latin typeface="Calibri" pitchFamily="34" charset="0"/>
              </a:rPr>
              <a:t> – Comment utiliser les résultats du test VAMEVAL</a:t>
            </a:r>
          </a:p>
          <a:p>
            <a:pPr eaLnBrk="1" fontAlgn="base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2800" b="1" i="1" dirty="0" smtClean="0">
                <a:solidFill>
                  <a:srgbClr val="FFFFFF"/>
                </a:solidFill>
                <a:latin typeface="Calibri" pitchFamily="34" charset="0"/>
              </a:rPr>
              <a:t>6 – Comment utiliser la VAM dans l’entraînement</a:t>
            </a:r>
          </a:p>
        </p:txBody>
      </p:sp>
      <p:sp>
        <p:nvSpPr>
          <p:cNvPr id="559110" name="AutoShape 6"/>
          <p:cNvSpPr>
            <a:spLocks noChangeArrowheads="1"/>
          </p:cNvSpPr>
          <p:nvPr/>
        </p:nvSpPr>
        <p:spPr bwMode="auto">
          <a:xfrm>
            <a:off x="12369" y="3212976"/>
            <a:ext cx="488156" cy="288032"/>
          </a:xfrm>
          <a:prstGeom prst="rightArrow">
            <a:avLst>
              <a:gd name="adj1" fmla="val 50000"/>
              <a:gd name="adj2" fmla="val 84945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FF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0093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59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9110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9" t="5386" r="139" b="23543"/>
          <a:stretch/>
        </p:blipFill>
        <p:spPr bwMode="auto">
          <a:xfrm>
            <a:off x="1979712" y="1268760"/>
            <a:ext cx="4608512" cy="4627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63492" y="6020949"/>
            <a:ext cx="888050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latin typeface="Calibri" pitchFamily="34" charset="0"/>
                <a:cs typeface="Calibri" pitchFamily="34" charset="0"/>
              </a:rPr>
              <a:t>Comparaison des incrémentations du test Léger-Boucher et VAMEVAL</a:t>
            </a:r>
          </a:p>
          <a:p>
            <a:r>
              <a:rPr lang="fr-FR" sz="2400" dirty="0" smtClean="0">
                <a:latin typeface="Calibri" pitchFamily="34" charset="0"/>
                <a:cs typeface="Calibri" pitchFamily="34" charset="0"/>
              </a:rPr>
              <a:t>Les pentes d’augmentation de la vitesse sont totalement identiques</a:t>
            </a:r>
            <a:endParaRPr lang="fr-FR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71600" y="188640"/>
            <a:ext cx="66247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b="1" i="1" dirty="0">
                <a:latin typeface="Calibri" pitchFamily="34" charset="0"/>
                <a:cs typeface="Calibri" pitchFamily="34" charset="0"/>
              </a:rPr>
              <a:t>Léger L. et Boucher R</a:t>
            </a:r>
            <a:r>
              <a:rPr lang="fr-FR" i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. An indirect </a:t>
            </a:r>
            <a:r>
              <a:rPr lang="fr-FR" i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continuous</a:t>
            </a:r>
            <a:r>
              <a:rPr lang="fr-FR" i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running</a:t>
            </a:r>
          </a:p>
          <a:p>
            <a:pPr algn="ctr"/>
            <a:r>
              <a:rPr lang="fr-FR" i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Multistage</a:t>
            </a:r>
            <a:r>
              <a:rPr lang="fr-FR" i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i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field</a:t>
            </a:r>
            <a:r>
              <a:rPr lang="fr-FR" i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test : The Université de Montréal</a:t>
            </a:r>
          </a:p>
          <a:p>
            <a:pPr algn="ctr"/>
            <a:r>
              <a:rPr lang="fr-FR" i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Track</a:t>
            </a:r>
            <a:r>
              <a:rPr lang="fr-FR" i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Test.. Can J </a:t>
            </a:r>
            <a:r>
              <a:rPr lang="fr-FR" i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Appl</a:t>
            </a:r>
            <a:r>
              <a:rPr lang="fr-FR" i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Sport </a:t>
            </a:r>
            <a:r>
              <a:rPr lang="fr-FR" i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Sci</a:t>
            </a:r>
            <a:r>
              <a:rPr lang="fr-FR" i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. 5: 77-84, 1980 </a:t>
            </a:r>
          </a:p>
        </p:txBody>
      </p:sp>
    </p:spTree>
    <p:extLst>
      <p:ext uri="{BB962C8B-B14F-4D97-AF65-F5344CB8AC3E}">
        <p14:creationId xmlns:p14="http://schemas.microsoft.com/office/powerpoint/2010/main" val="1993355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3229517"/>
              </p:ext>
            </p:extLst>
          </p:nvPr>
        </p:nvGraphicFramePr>
        <p:xfrm>
          <a:off x="35496" y="620685"/>
          <a:ext cx="9036495" cy="603313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99927"/>
                <a:gridCol w="832825"/>
                <a:gridCol w="1251689"/>
                <a:gridCol w="708047"/>
                <a:gridCol w="648072"/>
                <a:gridCol w="936104"/>
                <a:gridCol w="936104"/>
                <a:gridCol w="720080"/>
                <a:gridCol w="918077"/>
                <a:gridCol w="485570"/>
              </a:tblGrid>
              <a:tr h="65718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n = 10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VO2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(L.min</a:t>
                      </a:r>
                      <a:r>
                        <a:rPr lang="fr-FR" sz="1600" b="1" baseline="300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-1</a:t>
                      </a: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VO2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ml.min</a:t>
                      </a:r>
                      <a:r>
                        <a:rPr lang="fr-FR" sz="1600" b="1" baseline="300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-1</a:t>
                      </a: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.kg</a:t>
                      </a:r>
                      <a:r>
                        <a:rPr lang="fr-FR" sz="1600" b="1" baseline="300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-1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Vit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km.h</a:t>
                      </a:r>
                      <a:r>
                        <a:rPr lang="fr-FR" sz="1600" b="1" baseline="300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-1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Δ vit.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err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L.Bou</a:t>
                      </a: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.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FC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(b.min</a:t>
                      </a:r>
                      <a:r>
                        <a:rPr lang="fr-FR" sz="1600" b="1" baseline="30000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-1</a:t>
                      </a: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)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Δ Lactate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(mMol/L)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Δ CRP 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(mg/L)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b"/>
                </a:tc>
              </a:tr>
              <a:tr h="367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30-15s BUCHHEIT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4,91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64,20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20,10*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u="sng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+ 3,75</a:t>
                      </a:r>
                      <a:endParaRPr lang="fr-FR" sz="1600" b="1" u="sng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192,7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10,82 *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465%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0,700 *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82%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367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0,40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5,59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1,13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10,06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2,21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95%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0,080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9%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37237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347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YO-YO </a:t>
                      </a: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Test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4,90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63,50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18,31*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u="sng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 </a:t>
                      </a:r>
                      <a:r>
                        <a:rPr lang="fr-FR" sz="1600" b="1" u="sng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1,96</a:t>
                      </a:r>
                      <a:endParaRPr lang="fr-FR" sz="1600" b="1" u="sng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193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10,50 *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426%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0,686*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82%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367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0,44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4,01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0,77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9,64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2,27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92%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0,130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15%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367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367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LEGER BOUCHER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4,87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62,78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16,35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Réf.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192,2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8,13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347%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0,268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33%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367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r>
                        <a:rPr lang="fr-FR" sz="16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TEST RÉFÉRENCE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0,80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5,12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1,47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8,12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1,92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82%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0,065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8%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367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367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VAMEVAL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4,84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62,20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16,65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+ 0.3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192,5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8,20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324%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0,254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30%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367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0,60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5,22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2,68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8,34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1,62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64%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0,059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7%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36796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65718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NAVETTE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 L. LEGER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4,91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63,40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13,36*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marL="228600" indent="-228600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- </a:t>
                      </a: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2,99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193,4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8,14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332%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 smtClean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0,335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39%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</a:tr>
              <a:tr h="38636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0,64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7,62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1,11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 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10,19</a:t>
                      </a:r>
                      <a:endParaRPr lang="fr-FR" sz="1600" b="1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1,32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54%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0,043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FR" sz="1600" b="1" dirty="0"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Calibri" pitchFamily="34" charset="0"/>
                        </a:rPr>
                        <a:t>5%</a:t>
                      </a:r>
                      <a:endParaRPr lang="fr-FR" sz="1600" b="1" dirty="0">
                        <a:solidFill>
                          <a:srgbClr val="000000"/>
                        </a:solidFill>
                        <a:effectLst/>
                        <a:latin typeface="Calibri" pitchFamily="34" charset="0"/>
                        <a:ea typeface="Calibri"/>
                        <a:cs typeface="Calibri" pitchFamily="34" charset="0"/>
                      </a:endParaRPr>
                    </a:p>
                  </a:txBody>
                  <a:tcPr marL="44450" marR="44450" marT="0" marB="0" anchor="ctr"/>
                </a:tc>
              </a:tr>
            </a:tbl>
          </a:graphicData>
        </a:graphic>
      </p:graphicFrame>
      <p:sp>
        <p:nvSpPr>
          <p:cNvPr id="8" name="Rectangle à coins arrondis 7"/>
          <p:cNvSpPr/>
          <p:nvPr/>
        </p:nvSpPr>
        <p:spPr>
          <a:xfrm>
            <a:off x="0" y="3429000"/>
            <a:ext cx="9036496" cy="1872208"/>
          </a:xfrm>
          <a:prstGeom prst="roundRect">
            <a:avLst/>
          </a:prstGeom>
          <a:noFill/>
          <a:ln w="28575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>
            <a:off x="89214" y="127168"/>
            <a:ext cx="905478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 smtClean="0">
                <a:latin typeface="Calibri" pitchFamily="34" charset="0"/>
                <a:cs typeface="Calibri" pitchFamily="34" charset="0"/>
              </a:rPr>
              <a:t>AUCUNE DIFFERENCE SIGNIFICATIVE ENTRE TESTS DE LEGER-BOUCHER ET VAMEVAL</a:t>
            </a:r>
            <a:endParaRPr lang="fr-FR" sz="20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3253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rc 2"/>
          <p:cNvSpPr>
            <a:spLocks/>
          </p:cNvSpPr>
          <p:nvPr/>
        </p:nvSpPr>
        <p:spPr bwMode="auto">
          <a:xfrm>
            <a:off x="533400" y="3017912"/>
            <a:ext cx="1676400" cy="2667000"/>
          </a:xfrm>
          <a:custGeom>
            <a:avLst/>
            <a:gdLst>
              <a:gd name="T0" fmla="*/ 2147483647 w 21600"/>
              <a:gd name="T1" fmla="*/ 2147483647 h 43099"/>
              <a:gd name="T2" fmla="*/ 2147483647 w 21600"/>
              <a:gd name="T3" fmla="*/ 0 h 43099"/>
              <a:gd name="T4" fmla="*/ 2147483647 w 21600"/>
              <a:gd name="T5" fmla="*/ 2147483647 h 4309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099" fill="none" extrusionOk="0">
                <a:moveTo>
                  <a:pt x="20046" y="43099"/>
                </a:moveTo>
                <a:cubicBezTo>
                  <a:pt x="8749" y="42284"/>
                  <a:pt x="0" y="32881"/>
                  <a:pt x="0" y="21555"/>
                </a:cubicBezTo>
                <a:cubicBezTo>
                  <a:pt x="-1" y="10167"/>
                  <a:pt x="8839" y="736"/>
                  <a:pt x="20203" y="0"/>
                </a:cubicBezTo>
              </a:path>
              <a:path w="21600" h="43099" stroke="0" extrusionOk="0">
                <a:moveTo>
                  <a:pt x="20046" y="43099"/>
                </a:moveTo>
                <a:cubicBezTo>
                  <a:pt x="8749" y="42284"/>
                  <a:pt x="0" y="32881"/>
                  <a:pt x="0" y="21555"/>
                </a:cubicBezTo>
                <a:cubicBezTo>
                  <a:pt x="-1" y="10167"/>
                  <a:pt x="8839" y="736"/>
                  <a:pt x="20203" y="0"/>
                </a:cubicBezTo>
                <a:lnTo>
                  <a:pt x="21600" y="21555"/>
                </a:lnTo>
                <a:lnTo>
                  <a:pt x="20046" y="43099"/>
                </a:lnTo>
                <a:close/>
              </a:path>
            </a:pathLst>
          </a:custGeom>
          <a:noFill/>
          <a:ln w="38100" cap="rnd">
            <a:solidFill>
              <a:schemeClr val="folHlink"/>
            </a:solidFill>
            <a:round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7891" name="Line 3"/>
          <p:cNvSpPr>
            <a:spLocks noChangeShapeType="1"/>
          </p:cNvSpPr>
          <p:nvPr/>
        </p:nvSpPr>
        <p:spPr bwMode="auto">
          <a:xfrm>
            <a:off x="2057400" y="3017912"/>
            <a:ext cx="44196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7892" name="Line 4"/>
          <p:cNvSpPr>
            <a:spLocks noChangeShapeType="1"/>
          </p:cNvSpPr>
          <p:nvPr/>
        </p:nvSpPr>
        <p:spPr bwMode="auto">
          <a:xfrm>
            <a:off x="2057400" y="5684912"/>
            <a:ext cx="441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7910" name="Line 22"/>
          <p:cNvSpPr>
            <a:spLocks noChangeShapeType="1"/>
          </p:cNvSpPr>
          <p:nvPr/>
        </p:nvSpPr>
        <p:spPr bwMode="auto">
          <a:xfrm>
            <a:off x="6477000" y="2636912"/>
            <a:ext cx="0" cy="38100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7911" name="Text Box 23"/>
          <p:cNvSpPr txBox="1">
            <a:spLocks noChangeArrowheads="1"/>
          </p:cNvSpPr>
          <p:nvPr/>
        </p:nvSpPr>
        <p:spPr bwMode="auto">
          <a:xfrm>
            <a:off x="6386513" y="2636912"/>
            <a:ext cx="301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3200" baseline="30000" smtClean="0">
                <a:solidFill>
                  <a:srgbClr val="FFFFFF"/>
                </a:solidFill>
                <a:latin typeface="Arial" charset="0"/>
                <a:cs typeface="Arial" charset="0"/>
              </a:rPr>
              <a:t>&gt;</a:t>
            </a:r>
            <a:endParaRPr lang="fr-FR" sz="1600" baseline="3000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7912" name="Text Box 24"/>
          <p:cNvSpPr txBox="1">
            <a:spLocks noChangeArrowheads="1"/>
          </p:cNvSpPr>
          <p:nvPr/>
        </p:nvSpPr>
        <p:spPr bwMode="auto">
          <a:xfrm>
            <a:off x="4191000" y="2636912"/>
            <a:ext cx="34131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3200" baseline="30000" smtClean="0">
                <a:solidFill>
                  <a:srgbClr val="FFFFFF"/>
                </a:solidFill>
                <a:latin typeface="Arial" charset="0"/>
                <a:cs typeface="Arial" charset="0"/>
              </a:rPr>
              <a:t>&gt;</a:t>
            </a:r>
            <a:endParaRPr lang="fr-FR" sz="1600" baseline="3000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7913" name="Line 25"/>
          <p:cNvSpPr>
            <a:spLocks noChangeShapeType="1"/>
          </p:cNvSpPr>
          <p:nvPr/>
        </p:nvSpPr>
        <p:spPr bwMode="auto">
          <a:xfrm flipV="1">
            <a:off x="4267200" y="2636912"/>
            <a:ext cx="0" cy="38100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7914" name="Line 26"/>
          <p:cNvSpPr>
            <a:spLocks noChangeShapeType="1"/>
          </p:cNvSpPr>
          <p:nvPr/>
        </p:nvSpPr>
        <p:spPr bwMode="auto">
          <a:xfrm flipV="1">
            <a:off x="2133600" y="2636912"/>
            <a:ext cx="0" cy="3810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7915" name="Text Box 27"/>
          <p:cNvSpPr txBox="1">
            <a:spLocks noChangeArrowheads="1"/>
          </p:cNvSpPr>
          <p:nvPr/>
        </p:nvSpPr>
        <p:spPr bwMode="auto">
          <a:xfrm>
            <a:off x="2057400" y="2636912"/>
            <a:ext cx="34131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3200" baseline="30000" smtClean="0">
                <a:solidFill>
                  <a:srgbClr val="FFFFFF"/>
                </a:solidFill>
                <a:latin typeface="Arial" charset="0"/>
                <a:cs typeface="Arial" charset="0"/>
              </a:rPr>
              <a:t>&gt;</a:t>
            </a:r>
            <a:endParaRPr lang="fr-FR" sz="1600" baseline="3000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7916" name="Line 28"/>
          <p:cNvSpPr>
            <a:spLocks noChangeShapeType="1"/>
          </p:cNvSpPr>
          <p:nvPr/>
        </p:nvSpPr>
        <p:spPr bwMode="auto">
          <a:xfrm>
            <a:off x="2133600" y="5303912"/>
            <a:ext cx="0" cy="3810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7917" name="Line 29"/>
          <p:cNvSpPr>
            <a:spLocks noChangeShapeType="1"/>
          </p:cNvSpPr>
          <p:nvPr/>
        </p:nvSpPr>
        <p:spPr bwMode="auto">
          <a:xfrm>
            <a:off x="838200" y="4770512"/>
            <a:ext cx="0" cy="3810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7918" name="Line 30"/>
          <p:cNvSpPr>
            <a:spLocks noChangeShapeType="1"/>
          </p:cNvSpPr>
          <p:nvPr/>
        </p:nvSpPr>
        <p:spPr bwMode="auto">
          <a:xfrm>
            <a:off x="685800" y="3398912"/>
            <a:ext cx="0" cy="38100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7919" name="Line 31"/>
          <p:cNvSpPr>
            <a:spLocks noChangeShapeType="1"/>
          </p:cNvSpPr>
          <p:nvPr/>
        </p:nvSpPr>
        <p:spPr bwMode="auto">
          <a:xfrm>
            <a:off x="7848600" y="3322712"/>
            <a:ext cx="0" cy="38100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7920" name="Line 32"/>
          <p:cNvSpPr>
            <a:spLocks noChangeShapeType="1"/>
          </p:cNvSpPr>
          <p:nvPr/>
        </p:nvSpPr>
        <p:spPr bwMode="auto">
          <a:xfrm>
            <a:off x="7924800" y="4465712"/>
            <a:ext cx="0" cy="45720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7921" name="Text Box 33"/>
          <p:cNvSpPr txBox="1">
            <a:spLocks noChangeArrowheads="1"/>
          </p:cNvSpPr>
          <p:nvPr/>
        </p:nvSpPr>
        <p:spPr bwMode="auto">
          <a:xfrm>
            <a:off x="7772400" y="3322712"/>
            <a:ext cx="34131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3200" baseline="30000" smtClean="0">
                <a:solidFill>
                  <a:srgbClr val="FFFFFF"/>
                </a:solidFill>
                <a:latin typeface="Arial" charset="0"/>
                <a:cs typeface="Arial" charset="0"/>
              </a:rPr>
              <a:t>&gt;</a:t>
            </a:r>
          </a:p>
        </p:txBody>
      </p:sp>
      <p:sp>
        <p:nvSpPr>
          <p:cNvPr id="37922" name="Text Box 34"/>
          <p:cNvSpPr txBox="1">
            <a:spLocks noChangeArrowheads="1"/>
          </p:cNvSpPr>
          <p:nvPr/>
        </p:nvSpPr>
        <p:spPr bwMode="auto">
          <a:xfrm>
            <a:off x="7870876" y="4398998"/>
            <a:ext cx="5334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3200" baseline="30000" smtClean="0">
                <a:solidFill>
                  <a:srgbClr val="FFFFFF"/>
                </a:solidFill>
                <a:latin typeface="Arial" charset="0"/>
                <a:cs typeface="Arial" charset="0"/>
              </a:rPr>
              <a:t>&gt;</a:t>
            </a:r>
          </a:p>
        </p:txBody>
      </p:sp>
      <p:sp>
        <p:nvSpPr>
          <p:cNvPr id="37925" name="Text Box 37"/>
          <p:cNvSpPr txBox="1">
            <a:spLocks noChangeArrowheads="1"/>
          </p:cNvSpPr>
          <p:nvPr/>
        </p:nvSpPr>
        <p:spPr bwMode="auto">
          <a:xfrm>
            <a:off x="2043113" y="5227712"/>
            <a:ext cx="33813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3200" baseline="30000" smtClean="0">
                <a:solidFill>
                  <a:srgbClr val="FFFFFF"/>
                </a:solidFill>
                <a:latin typeface="Arial" charset="0"/>
                <a:cs typeface="Arial" charset="0"/>
              </a:rPr>
              <a:t>&gt;</a:t>
            </a:r>
          </a:p>
        </p:txBody>
      </p:sp>
      <p:sp>
        <p:nvSpPr>
          <p:cNvPr id="37926" name="Text Box 38"/>
          <p:cNvSpPr txBox="1">
            <a:spLocks noChangeArrowheads="1"/>
          </p:cNvSpPr>
          <p:nvPr/>
        </p:nvSpPr>
        <p:spPr bwMode="auto">
          <a:xfrm>
            <a:off x="762000" y="4770512"/>
            <a:ext cx="3810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3200" baseline="30000" smtClean="0">
                <a:solidFill>
                  <a:srgbClr val="FFFFFF"/>
                </a:solidFill>
                <a:latin typeface="Arial" charset="0"/>
                <a:cs typeface="Arial" charset="0"/>
              </a:rPr>
              <a:t>&gt;</a:t>
            </a:r>
          </a:p>
        </p:txBody>
      </p:sp>
      <p:sp>
        <p:nvSpPr>
          <p:cNvPr id="37927" name="Text Box 39"/>
          <p:cNvSpPr txBox="1">
            <a:spLocks noChangeArrowheads="1"/>
          </p:cNvSpPr>
          <p:nvPr/>
        </p:nvSpPr>
        <p:spPr bwMode="auto">
          <a:xfrm>
            <a:off x="609600" y="3398912"/>
            <a:ext cx="5334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3200" baseline="30000" smtClean="0">
                <a:solidFill>
                  <a:srgbClr val="FFFFFF"/>
                </a:solidFill>
                <a:latin typeface="Arial" charset="0"/>
                <a:cs typeface="Arial" charset="0"/>
              </a:rPr>
              <a:t>&gt;</a:t>
            </a:r>
          </a:p>
        </p:txBody>
      </p:sp>
      <p:sp>
        <p:nvSpPr>
          <p:cNvPr id="37936" name="Arc 48"/>
          <p:cNvSpPr>
            <a:spLocks/>
          </p:cNvSpPr>
          <p:nvPr/>
        </p:nvSpPr>
        <p:spPr bwMode="auto">
          <a:xfrm rot="10785655">
            <a:off x="6248400" y="3017912"/>
            <a:ext cx="1828800" cy="2667000"/>
          </a:xfrm>
          <a:custGeom>
            <a:avLst/>
            <a:gdLst>
              <a:gd name="T0" fmla="*/ 2147483647 w 21600"/>
              <a:gd name="T1" fmla="*/ 2147483647 h 43096"/>
              <a:gd name="T2" fmla="*/ 2147483647 w 21600"/>
              <a:gd name="T3" fmla="*/ 0 h 43096"/>
              <a:gd name="T4" fmla="*/ 2147483647 w 21600"/>
              <a:gd name="T5" fmla="*/ 2147483647 h 4309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096" fill="none" extrusionOk="0">
                <a:moveTo>
                  <a:pt x="20003" y="43095"/>
                </a:moveTo>
                <a:cubicBezTo>
                  <a:pt x="8724" y="42259"/>
                  <a:pt x="0" y="32864"/>
                  <a:pt x="0" y="21555"/>
                </a:cubicBezTo>
                <a:cubicBezTo>
                  <a:pt x="-1" y="10167"/>
                  <a:pt x="8839" y="736"/>
                  <a:pt x="20203" y="0"/>
                </a:cubicBezTo>
              </a:path>
              <a:path w="21600" h="43096" stroke="0" extrusionOk="0">
                <a:moveTo>
                  <a:pt x="20003" y="43095"/>
                </a:moveTo>
                <a:cubicBezTo>
                  <a:pt x="8724" y="42259"/>
                  <a:pt x="0" y="32864"/>
                  <a:pt x="0" y="21555"/>
                </a:cubicBezTo>
                <a:cubicBezTo>
                  <a:pt x="-1" y="10167"/>
                  <a:pt x="8839" y="736"/>
                  <a:pt x="20203" y="0"/>
                </a:cubicBezTo>
                <a:lnTo>
                  <a:pt x="21600" y="21555"/>
                </a:lnTo>
                <a:lnTo>
                  <a:pt x="20003" y="43095"/>
                </a:lnTo>
                <a:close/>
              </a:path>
            </a:pathLst>
          </a:custGeom>
          <a:noFill/>
          <a:ln w="38100" cap="rnd">
            <a:solidFill>
              <a:schemeClr val="folHlink"/>
            </a:solidFill>
            <a:round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49" name="Line 28"/>
          <p:cNvSpPr>
            <a:spLocks noChangeShapeType="1"/>
          </p:cNvSpPr>
          <p:nvPr/>
        </p:nvSpPr>
        <p:spPr bwMode="auto">
          <a:xfrm>
            <a:off x="4252342" y="5322168"/>
            <a:ext cx="0" cy="3810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50" name="Text Box 37"/>
          <p:cNvSpPr txBox="1">
            <a:spLocks noChangeArrowheads="1"/>
          </p:cNvSpPr>
          <p:nvPr/>
        </p:nvSpPr>
        <p:spPr bwMode="auto">
          <a:xfrm>
            <a:off x="4161855" y="5245968"/>
            <a:ext cx="33813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3200" baseline="30000" smtClean="0">
                <a:solidFill>
                  <a:srgbClr val="FFFFFF"/>
                </a:solidFill>
                <a:latin typeface="Arial" charset="0"/>
                <a:cs typeface="Arial" charset="0"/>
              </a:rPr>
              <a:t>&gt;</a:t>
            </a:r>
          </a:p>
        </p:txBody>
      </p:sp>
      <p:sp>
        <p:nvSpPr>
          <p:cNvPr id="51" name="Line 28"/>
          <p:cNvSpPr>
            <a:spLocks noChangeShapeType="1"/>
          </p:cNvSpPr>
          <p:nvPr/>
        </p:nvSpPr>
        <p:spPr bwMode="auto">
          <a:xfrm>
            <a:off x="6484590" y="5322168"/>
            <a:ext cx="0" cy="3810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52" name="Text Box 37"/>
          <p:cNvSpPr txBox="1">
            <a:spLocks noChangeArrowheads="1"/>
          </p:cNvSpPr>
          <p:nvPr/>
        </p:nvSpPr>
        <p:spPr bwMode="auto">
          <a:xfrm>
            <a:off x="6394103" y="5245968"/>
            <a:ext cx="33813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3200" baseline="30000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&gt;</a:t>
            </a:r>
          </a:p>
        </p:txBody>
      </p:sp>
      <p:pic>
        <p:nvPicPr>
          <p:cNvPr id="65" name="Picture 4"/>
          <p:cNvPicPr>
            <a:picLocks noChangeAspect="1" noChangeArrowheads="1"/>
          </p:cNvPicPr>
          <p:nvPr/>
        </p:nvPicPr>
        <p:blipFill rotWithShape="1">
          <a:blip r:embed="rId2"/>
          <a:srcRect l="63233" t="45068" r="20575" b="31260"/>
          <a:stretch/>
        </p:blipFill>
        <p:spPr bwMode="auto">
          <a:xfrm>
            <a:off x="3289948" y="3661509"/>
            <a:ext cx="1242365" cy="102195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474659" y="303039"/>
            <a:ext cx="2821478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TEST TRES COLLECTIF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918684" y="5663362"/>
            <a:ext cx="6186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⁰⁰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⁰</a:t>
            </a:r>
            <a:endParaRPr lang="fr-FR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133600" y="2729786"/>
            <a:ext cx="6186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⁰⁰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⁰</a:t>
            </a:r>
            <a:endParaRPr lang="fr-FR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1623794" y="5613611"/>
            <a:ext cx="6186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⁰⁰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⁰</a:t>
            </a:r>
            <a:endParaRPr lang="fr-FR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 rot="18588807">
            <a:off x="7719590" y="4880246"/>
            <a:ext cx="6186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⁰⁰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⁰</a:t>
            </a:r>
            <a:endParaRPr lang="fr-FR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8" name="Rectangle 37"/>
          <p:cNvSpPr/>
          <p:nvPr/>
        </p:nvSpPr>
        <p:spPr>
          <a:xfrm rot="3740642">
            <a:off x="7746921" y="3599897"/>
            <a:ext cx="6186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⁰⁰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⁰</a:t>
            </a:r>
            <a:endParaRPr lang="fr-FR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9" name="Rectangle 38"/>
          <p:cNvSpPr/>
          <p:nvPr/>
        </p:nvSpPr>
        <p:spPr>
          <a:xfrm rot="3134490">
            <a:off x="245093" y="4878655"/>
            <a:ext cx="6161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⁰⁰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⁰</a:t>
            </a:r>
            <a:endParaRPr lang="fr-FR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4345302" y="2783275"/>
            <a:ext cx="6186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⁰⁰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⁰</a:t>
            </a:r>
            <a:endParaRPr lang="fr-FR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 rot="642935">
            <a:off x="6498548" y="2783274"/>
            <a:ext cx="6186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⁰⁰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⁰</a:t>
            </a:r>
            <a:endParaRPr lang="fr-FR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3759464" y="5663361"/>
            <a:ext cx="6186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⁰⁰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⁰</a:t>
            </a:r>
            <a:endParaRPr lang="fr-FR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 rot="19094273">
            <a:off x="714012" y="3067593"/>
            <a:ext cx="61864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⁰⁰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⁰</a:t>
            </a:r>
            <a:endParaRPr lang="fr-FR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Flèche droite 3"/>
          <p:cNvSpPr/>
          <p:nvPr/>
        </p:nvSpPr>
        <p:spPr>
          <a:xfrm>
            <a:off x="2247706" y="5765170"/>
            <a:ext cx="328137" cy="6508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4" name="Flèche droite 43"/>
          <p:cNvSpPr/>
          <p:nvPr/>
        </p:nvSpPr>
        <p:spPr>
          <a:xfrm>
            <a:off x="4385531" y="5822628"/>
            <a:ext cx="328137" cy="6508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6" name="Flèche droite 45"/>
          <p:cNvSpPr/>
          <p:nvPr/>
        </p:nvSpPr>
        <p:spPr>
          <a:xfrm>
            <a:off x="6524069" y="5779356"/>
            <a:ext cx="328137" cy="65087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gauche 6"/>
          <p:cNvSpPr/>
          <p:nvPr/>
        </p:nvSpPr>
        <p:spPr>
          <a:xfrm>
            <a:off x="6023112" y="2889934"/>
            <a:ext cx="370991" cy="60579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3" name="Flèche gauche 52"/>
          <p:cNvSpPr/>
          <p:nvPr/>
        </p:nvSpPr>
        <p:spPr>
          <a:xfrm rot="20791983">
            <a:off x="1672122" y="2871153"/>
            <a:ext cx="370991" cy="60579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4" name="Flèche gauche 53"/>
          <p:cNvSpPr/>
          <p:nvPr/>
        </p:nvSpPr>
        <p:spPr>
          <a:xfrm flipV="1">
            <a:off x="3881351" y="2871153"/>
            <a:ext cx="370991" cy="76200"/>
          </a:xfrm>
          <a:prstGeom prst="lef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182033" y="1156102"/>
            <a:ext cx="858087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400" dirty="0" smtClean="0">
                <a:latin typeface="Calibri" pitchFamily="34" charset="0"/>
                <a:cs typeface="Calibri" pitchFamily="34" charset="0"/>
              </a:rPr>
              <a:t>En plaçant trois ou quatre footballeurs à chaque borne, deux à trois </a:t>
            </a:r>
          </a:p>
          <a:p>
            <a:pPr>
              <a:lnSpc>
                <a:spcPct val="150000"/>
              </a:lnSpc>
            </a:pPr>
            <a:r>
              <a:rPr lang="fr-FR" sz="2400" dirty="0" smtClean="0">
                <a:latin typeface="Calibri" pitchFamily="34" charset="0"/>
                <a:cs typeface="Calibri" pitchFamily="34" charset="0"/>
              </a:rPr>
              <a:t>équipes peuvent être testées en même temps !</a:t>
            </a:r>
            <a:endParaRPr lang="fr-FR" sz="24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556709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2679700" y="111125"/>
            <a:ext cx="314166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b="1" smtClean="0">
                <a:solidFill>
                  <a:srgbClr val="FFFFFF"/>
                </a:solidFill>
                <a:latin typeface="Arial" charset="0"/>
              </a:rPr>
              <a:t>PLAN DE L’EXPOSE</a:t>
            </a:r>
          </a:p>
        </p:txBody>
      </p:sp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370275" y="696075"/>
            <a:ext cx="8738418" cy="448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fontAlgn="base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2800" b="1" i="1" dirty="0" smtClean="0">
                <a:solidFill>
                  <a:srgbClr val="FFFFFF"/>
                </a:solidFill>
                <a:latin typeface="Calibri" pitchFamily="34" charset="0"/>
              </a:rPr>
              <a:t>1 – Quelques définitions  </a:t>
            </a:r>
          </a:p>
          <a:p>
            <a:pPr eaLnBrk="1" fontAlgn="base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2800" b="1" i="1" dirty="0" smtClean="0">
                <a:solidFill>
                  <a:srgbClr val="FFFFFF"/>
                </a:solidFill>
                <a:latin typeface="Calibri" pitchFamily="34" charset="0"/>
              </a:rPr>
              <a:t>2 - Comment choisir un test</a:t>
            </a:r>
          </a:p>
          <a:p>
            <a:pPr eaLnBrk="1" fontAlgn="base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2800" b="1" i="1" dirty="0" smtClean="0">
                <a:solidFill>
                  <a:srgbClr val="FFFFFF"/>
                </a:solidFill>
                <a:latin typeface="Calibri" pitchFamily="34" charset="0"/>
              </a:rPr>
              <a:t>3 – Comparaison des principaux tests : choix du VAMEVAL</a:t>
            </a:r>
          </a:p>
          <a:p>
            <a:pPr eaLnBrk="1" fontAlgn="base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2800" b="1" i="1" dirty="0">
                <a:solidFill>
                  <a:srgbClr val="FFFFFF"/>
                </a:solidFill>
                <a:latin typeface="Calibri" pitchFamily="34" charset="0"/>
              </a:rPr>
              <a:t>4 –</a:t>
            </a:r>
            <a:r>
              <a:rPr lang="fr-FR" sz="2800" b="1" i="1" dirty="0" smtClean="0">
                <a:solidFill>
                  <a:srgbClr val="FFFFFF"/>
                </a:solidFill>
                <a:latin typeface="Calibri" pitchFamily="34" charset="0"/>
              </a:rPr>
              <a:t> Présentation plus détaillée du test VAMEVAL</a:t>
            </a:r>
          </a:p>
          <a:p>
            <a:pPr eaLnBrk="1" fontAlgn="base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2800" b="1" i="1" dirty="0">
                <a:solidFill>
                  <a:srgbClr val="FFFFFF"/>
                </a:solidFill>
                <a:latin typeface="Calibri" pitchFamily="34" charset="0"/>
              </a:rPr>
              <a:t>5</a:t>
            </a:r>
            <a:r>
              <a:rPr lang="fr-FR" sz="2800" b="1" i="1" dirty="0" smtClean="0">
                <a:solidFill>
                  <a:srgbClr val="FFFFFF"/>
                </a:solidFill>
                <a:latin typeface="Calibri" pitchFamily="34" charset="0"/>
              </a:rPr>
              <a:t> – Comment utiliser les résultats du test VAMEVAL</a:t>
            </a:r>
          </a:p>
          <a:p>
            <a:pPr eaLnBrk="1" fontAlgn="base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2800" b="1" i="1" dirty="0" smtClean="0">
                <a:solidFill>
                  <a:srgbClr val="FFFFFF"/>
                </a:solidFill>
                <a:latin typeface="Calibri" pitchFamily="34" charset="0"/>
              </a:rPr>
              <a:t>6 – Comment utiliser la VAM dans l’entraînement</a:t>
            </a:r>
          </a:p>
        </p:txBody>
      </p:sp>
      <p:sp>
        <p:nvSpPr>
          <p:cNvPr id="559110" name="AutoShape 6"/>
          <p:cNvSpPr>
            <a:spLocks noChangeArrowheads="1"/>
          </p:cNvSpPr>
          <p:nvPr/>
        </p:nvSpPr>
        <p:spPr bwMode="auto">
          <a:xfrm>
            <a:off x="12369" y="3933056"/>
            <a:ext cx="488156" cy="288032"/>
          </a:xfrm>
          <a:prstGeom prst="rightArrow">
            <a:avLst>
              <a:gd name="adj1" fmla="val 50000"/>
              <a:gd name="adj2" fmla="val 84945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FF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64092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59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9110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23528" y="1916832"/>
            <a:ext cx="8324907" cy="196451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COMMENT UTILISER LES RESULTATS DU TEST VAMEVAL</a:t>
            </a:r>
          </a:p>
          <a:p>
            <a:pPr algn="ctr">
              <a:lnSpc>
                <a:spcPct val="150000"/>
              </a:lnSpc>
            </a:pP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POUR CONNAÎTRE LES CAPACITES PHYSIOLOGIQUES </a:t>
            </a:r>
          </a:p>
          <a:p>
            <a:pPr algn="ctr">
              <a:lnSpc>
                <a:spcPct val="150000"/>
              </a:lnSpc>
            </a:pP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DU FOOTBALLEUR</a:t>
            </a:r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41804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tilisdateur\Pictures\img0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2951" y="34482"/>
            <a:ext cx="485350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289805" y="1268760"/>
            <a:ext cx="333014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 smtClean="0">
                <a:latin typeface="Calibri" pitchFamily="34" charset="0"/>
                <a:cs typeface="Calibri" pitchFamily="34" charset="0"/>
              </a:rPr>
              <a:t>Où trouver des modèles </a:t>
            </a:r>
          </a:p>
          <a:p>
            <a:pPr algn="ctr"/>
            <a:r>
              <a:rPr lang="fr-FR" sz="2400" b="1" dirty="0" smtClean="0">
                <a:latin typeface="Calibri" pitchFamily="34" charset="0"/>
                <a:cs typeface="Calibri" pitchFamily="34" charset="0"/>
              </a:rPr>
              <a:t>d’utilisation de la VAM </a:t>
            </a:r>
          </a:p>
          <a:p>
            <a:pPr algn="ctr"/>
            <a:r>
              <a:rPr lang="fr-FR" sz="2400" b="1" dirty="0" smtClean="0">
                <a:latin typeface="Calibri" pitchFamily="34" charset="0"/>
                <a:cs typeface="Calibri" pitchFamily="34" charset="0"/>
              </a:rPr>
              <a:t>pour gérer les intensités </a:t>
            </a:r>
          </a:p>
          <a:p>
            <a:pPr algn="ctr"/>
            <a:r>
              <a:rPr lang="fr-FR" sz="2400" b="1" dirty="0" smtClean="0">
                <a:latin typeface="Calibri" pitchFamily="34" charset="0"/>
                <a:cs typeface="Calibri" pitchFamily="34" charset="0"/>
              </a:rPr>
              <a:t>de différents types </a:t>
            </a:r>
          </a:p>
          <a:p>
            <a:pPr algn="ctr"/>
            <a:r>
              <a:rPr lang="fr-FR" sz="2400" b="1" dirty="0" smtClean="0">
                <a:latin typeface="Calibri" pitchFamily="34" charset="0"/>
                <a:cs typeface="Calibri" pitchFamily="34" charset="0"/>
              </a:rPr>
              <a:t>d’entraînement ?</a:t>
            </a:r>
            <a:endParaRPr lang="fr-FR" sz="2400" b="1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472707" y="3463978"/>
            <a:ext cx="2964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i="1" dirty="0">
                <a:solidFill>
                  <a:schemeClr val="bg1"/>
                </a:solidFill>
                <a:latin typeface="Calibri" pitchFamily="34" charset="0"/>
              </a:rPr>
              <a:t>www.</a:t>
            </a:r>
            <a:r>
              <a:rPr lang="fr-FR" sz="2400" b="1" i="1" dirty="0">
                <a:solidFill>
                  <a:schemeClr val="bg1"/>
                </a:solidFill>
                <a:latin typeface="Calibri" pitchFamily="34" charset="0"/>
              </a:rPr>
              <a:t>cress-sport.com</a:t>
            </a:r>
            <a:endParaRPr lang="fr-FR" sz="2400" i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39860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250"/>
                            </p:stCondLst>
                            <p:childTnLst>
                              <p:par>
                                <p:cTn id="18" presetID="53" presetClass="entr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8" t="3212" r="5377" b="3777"/>
          <a:stretch/>
        </p:blipFill>
        <p:spPr bwMode="auto">
          <a:xfrm rot="16200000">
            <a:off x="1622433" y="-996220"/>
            <a:ext cx="5976667" cy="9066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Ellipse 1"/>
          <p:cNvSpPr/>
          <p:nvPr/>
        </p:nvSpPr>
        <p:spPr>
          <a:xfrm>
            <a:off x="7308304" y="1916832"/>
            <a:ext cx="648072" cy="288032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4" name="Connecteur droit avec flèche 3"/>
          <p:cNvCxnSpPr>
            <a:stCxn id="2" idx="3"/>
          </p:cNvCxnSpPr>
          <p:nvPr/>
        </p:nvCxnSpPr>
        <p:spPr>
          <a:xfrm flipH="1">
            <a:off x="539552" y="2162683"/>
            <a:ext cx="6863660" cy="2274429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Ellipse 5"/>
          <p:cNvSpPr/>
          <p:nvPr/>
        </p:nvSpPr>
        <p:spPr>
          <a:xfrm>
            <a:off x="215516" y="4293096"/>
            <a:ext cx="648072" cy="288032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7" name="Connecteur droit avec flèche 6"/>
          <p:cNvCxnSpPr>
            <a:stCxn id="6" idx="6"/>
          </p:cNvCxnSpPr>
          <p:nvPr/>
        </p:nvCxnSpPr>
        <p:spPr>
          <a:xfrm>
            <a:off x="863588" y="4437112"/>
            <a:ext cx="6539624" cy="0"/>
          </a:xfrm>
          <a:prstGeom prst="straightConnector1">
            <a:avLst/>
          </a:prstGeom>
          <a:ln w="28575">
            <a:solidFill>
              <a:srgbClr val="0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Ellipse 8"/>
          <p:cNvSpPr/>
          <p:nvPr/>
        </p:nvSpPr>
        <p:spPr>
          <a:xfrm>
            <a:off x="7236296" y="4293096"/>
            <a:ext cx="648072" cy="288032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57451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9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94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47800"/>
            <a:ext cx="9144000" cy="50101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</p:pic>
      <p:sp>
        <p:nvSpPr>
          <p:cNvPr id="529411" name="Text Box 3"/>
          <p:cNvSpPr txBox="1">
            <a:spLocks noChangeArrowheads="1"/>
          </p:cNvSpPr>
          <p:nvPr/>
        </p:nvSpPr>
        <p:spPr bwMode="auto">
          <a:xfrm>
            <a:off x="381001" y="533401"/>
            <a:ext cx="864371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400">
                <a:solidFill>
                  <a:srgbClr val="FFFF00"/>
                </a:solidFill>
                <a:latin typeface="Arial" charset="0"/>
              </a:rPr>
              <a:t>Enregistrement classique de la fréquence cardiaque au cours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fr-FR" sz="2400">
                <a:solidFill>
                  <a:srgbClr val="FFFF00"/>
                </a:solidFill>
                <a:latin typeface="Arial" charset="0"/>
              </a:rPr>
              <a:t>du test VAM-EVAL </a:t>
            </a:r>
            <a:r>
              <a:rPr lang="fr-FR">
                <a:solidFill>
                  <a:srgbClr val="FFFF00"/>
                </a:solidFill>
                <a:latin typeface="Arial" charset="0"/>
              </a:rPr>
              <a:t>(Biologiciel </a:t>
            </a:r>
            <a:r>
              <a:rPr lang="fr-FR">
                <a:solidFill>
                  <a:srgbClr val="FFFF00"/>
                </a:solidFill>
                <a:latin typeface="Arial" charset="0"/>
                <a:cs typeface="Arial" charset="0"/>
              </a:rPr>
              <a:t>® )</a:t>
            </a:r>
            <a:endParaRPr lang="fr-FR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29412" name="Text Box 4"/>
          <p:cNvSpPr txBox="1">
            <a:spLocks noChangeArrowheads="1"/>
          </p:cNvSpPr>
          <p:nvPr/>
        </p:nvSpPr>
        <p:spPr bwMode="auto">
          <a:xfrm>
            <a:off x="1560598" y="71736"/>
            <a:ext cx="60228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b="1" dirty="0" smtClean="0">
                <a:solidFill>
                  <a:srgbClr val="FFFF00"/>
                </a:solidFill>
                <a:latin typeface="Bookman Old Style" pitchFamily="18" charset="0"/>
              </a:rPr>
              <a:t>AVEC CARDIOFREQUENCEMETRE...</a:t>
            </a:r>
            <a:endParaRPr lang="fr-FR" sz="2400" b="1" dirty="0">
              <a:solidFill>
                <a:srgbClr val="FFFF00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81702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794" name="Picture 2"/>
          <p:cNvPicPr>
            <a:picLocks noChangeAspect="1" noChangeArrowheads="1"/>
          </p:cNvPicPr>
          <p:nvPr/>
        </p:nvPicPr>
        <p:blipFill>
          <a:blip r:embed="rId2" cstate="print"/>
          <a:srcRect t="17934"/>
          <a:stretch>
            <a:fillRect/>
          </a:stretch>
        </p:blipFill>
        <p:spPr bwMode="auto">
          <a:xfrm>
            <a:off x="381000" y="1528764"/>
            <a:ext cx="8458200" cy="53276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 type="none" w="sm" len="sm"/>
            <a:tailEnd type="none" w="sm" len="sm"/>
          </a:ln>
          <a:effectLst/>
        </p:spPr>
      </p:pic>
      <p:sp>
        <p:nvSpPr>
          <p:cNvPr id="545795" name="Text Box 3"/>
          <p:cNvSpPr txBox="1">
            <a:spLocks noChangeArrowheads="1"/>
          </p:cNvSpPr>
          <p:nvPr/>
        </p:nvSpPr>
        <p:spPr bwMode="auto">
          <a:xfrm>
            <a:off x="0" y="0"/>
            <a:ext cx="9068252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>
                <a:solidFill>
                  <a:srgbClr val="FFFF00"/>
                </a:solidFill>
                <a:latin typeface="Arial" charset="0"/>
              </a:rPr>
              <a:t>Calcul de la relation fréquence cardiaque-vitesse de course et définition des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2000">
                <a:solidFill>
                  <a:srgbClr val="FFFF00"/>
                </a:solidFill>
                <a:latin typeface="Arial" charset="0"/>
              </a:rPr>
              <a:t>zones d’entraînement</a:t>
            </a:r>
            <a:r>
              <a:rPr lang="fr-FR" sz="2400">
                <a:solidFill>
                  <a:srgbClr val="FFFF00"/>
                </a:solidFill>
                <a:latin typeface="Arial" charset="0"/>
              </a:rPr>
              <a:t> </a:t>
            </a:r>
            <a:r>
              <a:rPr lang="fr-FR" sz="1600">
                <a:solidFill>
                  <a:srgbClr val="FFFF00"/>
                </a:solidFill>
                <a:latin typeface="Arial" charset="0"/>
              </a:rPr>
              <a:t>(R.A : récupération active, Ech: échauffement, E.Aé.M. : endurance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600">
                <a:solidFill>
                  <a:srgbClr val="FFFF00"/>
                </a:solidFill>
                <a:latin typeface="Arial" charset="0"/>
              </a:rPr>
              <a:t>aérobie modérée, T : zone transitionnelle, E.An + PAM : endurance anaéobie + puissance aérobie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600">
                <a:solidFill>
                  <a:srgbClr val="FFFF00"/>
                </a:solidFill>
                <a:latin typeface="Arial" charset="0"/>
              </a:rPr>
              <a:t>maximale). La FC, les % de PAM (ou VAM), les vitesses et les temps de passage sur la distance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600">
                <a:solidFill>
                  <a:srgbClr val="FFFF00"/>
                </a:solidFill>
                <a:latin typeface="Arial" charset="0"/>
              </a:rPr>
              <a:t>400m ici choisie, sont automatiquement calculés pour chaque zone par le Biologiciel</a:t>
            </a:r>
            <a:r>
              <a:rPr lang="fr-FR" sz="1600">
                <a:solidFill>
                  <a:srgbClr val="FFFF00"/>
                </a:solidFill>
                <a:latin typeface="Arial" charset="0"/>
                <a:cs typeface="Arial" charset="0"/>
              </a:rPr>
              <a:t>.</a:t>
            </a:r>
            <a:endParaRPr lang="fr-FR" sz="1600">
              <a:solidFill>
                <a:srgbClr val="FFFF00"/>
              </a:solidFill>
              <a:latin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160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45796" name="Text Box 4"/>
          <p:cNvSpPr txBox="1">
            <a:spLocks noChangeArrowheads="1"/>
          </p:cNvSpPr>
          <p:nvPr/>
        </p:nvSpPr>
        <p:spPr bwMode="auto">
          <a:xfrm>
            <a:off x="4114802" y="6338889"/>
            <a:ext cx="4003019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400">
                <a:solidFill>
                  <a:srgbClr val="000000"/>
                </a:solidFill>
                <a:latin typeface="Arial" charset="0"/>
              </a:rPr>
              <a:t>Equations permettant d’extrapoler la FC à partir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400">
                <a:solidFill>
                  <a:srgbClr val="000000"/>
                </a:solidFill>
                <a:latin typeface="Arial" charset="0"/>
              </a:rPr>
              <a:t>de la connaissance de la vitesse de course</a:t>
            </a:r>
          </a:p>
        </p:txBody>
      </p:sp>
    </p:spTree>
    <p:extLst>
      <p:ext uri="{BB962C8B-B14F-4D97-AF65-F5344CB8AC3E}">
        <p14:creationId xmlns:p14="http://schemas.microsoft.com/office/powerpoint/2010/main" val="27395968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26414" y="404664"/>
            <a:ext cx="813690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 smtClean="0">
                <a:latin typeface="Calibri" pitchFamily="34" charset="0"/>
                <a:cs typeface="Calibri" pitchFamily="34" charset="0"/>
              </a:rPr>
              <a:t>Actuellement en football, de nombreux  tests sont utilisés pour évaluer la capacité aérobie. </a:t>
            </a:r>
          </a:p>
          <a:p>
            <a:endParaRPr lang="fr-FR" sz="2800" dirty="0">
              <a:latin typeface="Calibri" pitchFamily="34" charset="0"/>
              <a:cs typeface="Calibri" pitchFamily="34" charset="0"/>
            </a:endParaRPr>
          </a:p>
          <a:p>
            <a:r>
              <a:rPr lang="fr-FR" sz="2800" dirty="0" smtClean="0">
                <a:latin typeface="Calibri" pitchFamily="34" charset="0"/>
                <a:cs typeface="Calibri" pitchFamily="34" charset="0"/>
              </a:rPr>
              <a:t>Il faut cependant constater que la grande majorité d’entre eux n’a jamais été scientifiquement validée.</a:t>
            </a:r>
          </a:p>
          <a:p>
            <a:endParaRPr lang="fr-FR" sz="2800" dirty="0">
              <a:latin typeface="Calibri" pitchFamily="34" charset="0"/>
              <a:cs typeface="Calibri" pitchFamily="34" charset="0"/>
            </a:endParaRPr>
          </a:p>
          <a:p>
            <a:r>
              <a:rPr lang="fr-FR" sz="2800" dirty="0" smtClean="0">
                <a:latin typeface="Calibri" pitchFamily="34" charset="0"/>
                <a:cs typeface="Calibri" pitchFamily="34" charset="0"/>
              </a:rPr>
              <a:t>Lorsqu’un entraîneur ou un préparateur physique utilise un de ces tests  se pose-t-il les questions suivantes :</a:t>
            </a:r>
          </a:p>
          <a:p>
            <a:endParaRPr lang="fr-FR" sz="2800" dirty="0" smtClean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Tx/>
              <a:buChar char="-"/>
            </a:pPr>
            <a:r>
              <a:rPr lang="fr-FR" sz="2800" dirty="0" smtClean="0">
                <a:latin typeface="Calibri" pitchFamily="34" charset="0"/>
                <a:cs typeface="Calibri" pitchFamily="34" charset="0"/>
              </a:rPr>
              <a:t>Ce test m’est-il bien utile ?</a:t>
            </a:r>
          </a:p>
          <a:p>
            <a:pPr marL="342900" indent="-342900">
              <a:buFontTx/>
              <a:buChar char="-"/>
            </a:pPr>
            <a:r>
              <a:rPr lang="fr-FR" sz="2800" dirty="0" smtClean="0">
                <a:latin typeface="Calibri" pitchFamily="34" charset="0"/>
                <a:cs typeface="Calibri" pitchFamily="34" charset="0"/>
              </a:rPr>
              <a:t>Qu’est-ce que je souhaite obtenir avec ce test ?</a:t>
            </a:r>
            <a:endParaRPr lang="fr-FR" sz="2800" dirty="0">
              <a:latin typeface="Calibri" pitchFamily="34" charset="0"/>
              <a:cs typeface="Calibri" pitchFamily="34" charset="0"/>
            </a:endParaRPr>
          </a:p>
          <a:p>
            <a:pPr marL="285750" indent="-285750">
              <a:buFontTx/>
              <a:buChar char="-"/>
            </a:pPr>
            <a:r>
              <a:rPr lang="fr-FR" sz="2800" dirty="0" smtClean="0">
                <a:latin typeface="Calibri" pitchFamily="34" charset="0"/>
                <a:cs typeface="Calibri" pitchFamily="34" charset="0"/>
              </a:rPr>
              <a:t>Pourquoi utiliser ce test plutôt qu’un autre ?</a:t>
            </a:r>
          </a:p>
          <a:p>
            <a:pPr marL="285750" indent="-285750">
              <a:buFontTx/>
              <a:buChar char="-"/>
            </a:pPr>
            <a:r>
              <a:rPr lang="fr-FR" sz="2800" dirty="0" smtClean="0">
                <a:latin typeface="Calibri" pitchFamily="34" charset="0"/>
                <a:cs typeface="Calibri" pitchFamily="34" charset="0"/>
              </a:rPr>
              <a:t>Comment utiliser les résultats obtenus avec ce test ?</a:t>
            </a:r>
          </a:p>
        </p:txBody>
      </p:sp>
    </p:spTree>
    <p:extLst>
      <p:ext uri="{BB962C8B-B14F-4D97-AF65-F5344CB8AC3E}">
        <p14:creationId xmlns:p14="http://schemas.microsoft.com/office/powerpoint/2010/main" val="26149237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36764" y="2204864"/>
            <a:ext cx="7897867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DÉTERMINATION DE LA CHARGE EXTERNE-INTERNE </a:t>
            </a:r>
          </a:p>
          <a:p>
            <a:pPr algn="ctr">
              <a:lnSpc>
                <a:spcPct val="150000"/>
              </a:lnSpc>
            </a:pP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D’UN MATCH OU D’UN ENTRAÎNEMENT</a:t>
            </a:r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57864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2" r="7202"/>
          <a:stretch>
            <a:fillRect/>
          </a:stretch>
        </p:blipFill>
        <p:spPr bwMode="auto">
          <a:xfrm>
            <a:off x="73025" y="-15875"/>
            <a:ext cx="6443663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1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3" t="2380" r="6700" b="1624"/>
          <a:stretch>
            <a:fillRect/>
          </a:stretch>
        </p:blipFill>
        <p:spPr bwMode="auto">
          <a:xfrm>
            <a:off x="2700338" y="3616325"/>
            <a:ext cx="6442075" cy="327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7220" name="ZoneTexte 3"/>
          <p:cNvSpPr txBox="1">
            <a:spLocks noChangeArrowheads="1"/>
          </p:cNvSpPr>
          <p:nvPr/>
        </p:nvSpPr>
        <p:spPr bwMode="auto">
          <a:xfrm>
            <a:off x="142875" y="6500813"/>
            <a:ext cx="13747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sz="1200" i="1">
                <a:solidFill>
                  <a:schemeClr val="bg1"/>
                </a:solidFill>
              </a:rPr>
              <a:t>Cazorla et al. 2009</a:t>
            </a:r>
          </a:p>
        </p:txBody>
      </p:sp>
      <p:sp>
        <p:nvSpPr>
          <p:cNvPr id="2" name="ZoneTexte 1"/>
          <p:cNvSpPr txBox="1"/>
          <p:nvPr/>
        </p:nvSpPr>
        <p:spPr>
          <a:xfrm>
            <a:off x="6876256" y="1124744"/>
            <a:ext cx="1657826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dirty="0" smtClean="0">
                <a:latin typeface="Calibri" pitchFamily="34" charset="0"/>
                <a:cs typeface="Calibri" pitchFamily="34" charset="0"/>
              </a:rPr>
              <a:t>GPS + vidéo</a:t>
            </a:r>
            <a:endParaRPr lang="fr-FR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ZoneTexte 2"/>
          <p:cNvSpPr txBox="1"/>
          <p:nvPr/>
        </p:nvSpPr>
        <p:spPr>
          <a:xfrm>
            <a:off x="-3287" y="4797151"/>
            <a:ext cx="2703625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fr-FR" sz="2400" dirty="0" smtClean="0">
                <a:latin typeface="Calibri" pitchFamily="34" charset="0"/>
                <a:cs typeface="Calibri" pitchFamily="34" charset="0"/>
              </a:rPr>
              <a:t>GPS + connaissance </a:t>
            </a:r>
          </a:p>
          <a:p>
            <a:pPr algn="ctr"/>
            <a:r>
              <a:rPr lang="fr-FR" sz="2400" dirty="0" smtClean="0">
                <a:latin typeface="Calibri" pitchFamily="34" charset="0"/>
                <a:cs typeface="Calibri" pitchFamily="34" charset="0"/>
              </a:rPr>
              <a:t>de la VAM</a:t>
            </a:r>
            <a:endParaRPr lang="fr-FR" sz="24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6676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271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07208" y="2228386"/>
            <a:ext cx="7283340" cy="13181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fr-FR" sz="2800" b="1" dirty="0" smtClean="0">
                <a:latin typeface="Calibri" pitchFamily="34" charset="0"/>
                <a:cs typeface="Calibri" pitchFamily="34" charset="0"/>
              </a:rPr>
              <a:t>EXISTE-T-IL DES NORMES POUR COMPARER LES </a:t>
            </a:r>
          </a:p>
          <a:p>
            <a:pPr algn="ctr">
              <a:lnSpc>
                <a:spcPct val="150000"/>
              </a:lnSpc>
            </a:pPr>
            <a:r>
              <a:rPr lang="fr-FR" sz="2800" b="1" dirty="0" smtClean="0">
                <a:latin typeface="Calibri" pitchFamily="34" charset="0"/>
                <a:cs typeface="Calibri" pitchFamily="34" charset="0"/>
              </a:rPr>
              <a:t>JOUEURS DE FOOTBALL EVALUÉS ?</a:t>
            </a:r>
            <a:endParaRPr lang="fr-FR" sz="28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751985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oneTexte 9"/>
          <p:cNvSpPr txBox="1"/>
          <p:nvPr/>
        </p:nvSpPr>
        <p:spPr>
          <a:xfrm>
            <a:off x="160818" y="116632"/>
            <a:ext cx="9036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latin typeface="Calibri" pitchFamily="34" charset="0"/>
                <a:cs typeface="Calibri" pitchFamily="34" charset="0"/>
              </a:rPr>
              <a:t>BAREME DES VITESSES AEROBIES MAXIMALES (VAM) OBTENUES PAR LES </a:t>
            </a:r>
            <a:r>
              <a:rPr lang="fr-FR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ATTAQUANTS</a:t>
            </a:r>
            <a:endParaRPr lang="fr-FR" sz="2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355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065212"/>
            <a:ext cx="9117848" cy="5792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71798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/>
          <p:cNvSpPr txBox="1"/>
          <p:nvPr/>
        </p:nvSpPr>
        <p:spPr>
          <a:xfrm>
            <a:off x="251520" y="188640"/>
            <a:ext cx="9036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latin typeface="Calibri" pitchFamily="34" charset="0"/>
                <a:cs typeface="Calibri" pitchFamily="34" charset="0"/>
              </a:rPr>
              <a:t>BAREME DES VITESSES AEROBIES MAXIMALES (VAM) OBTENUES PAR </a:t>
            </a:r>
          </a:p>
          <a:p>
            <a:pPr algn="ctr"/>
            <a:r>
              <a:rPr lang="fr-FR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LES</a:t>
            </a:r>
            <a:r>
              <a:rPr lang="fr-FR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MILIEUX</a:t>
            </a:r>
            <a:endParaRPr lang="fr-FR" sz="2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5605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6507"/>
            <a:ext cx="9128015" cy="56948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60998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5" y="1169368"/>
            <a:ext cx="9136639" cy="56886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-80370" y="260648"/>
            <a:ext cx="93245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latin typeface="Calibri" pitchFamily="34" charset="0"/>
                <a:cs typeface="Calibri" pitchFamily="34" charset="0"/>
              </a:rPr>
              <a:t>BAREME DES VITESSES AEROBIES MAXIMALES (VAM) OBTENUES PAR </a:t>
            </a:r>
          </a:p>
          <a:p>
            <a:pPr algn="ctr"/>
            <a:r>
              <a:rPr lang="fr-FR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LES</a:t>
            </a:r>
            <a:r>
              <a:rPr lang="fr-FR" sz="2000" b="1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DEFENSEURS</a:t>
            </a:r>
            <a:endParaRPr lang="fr-FR" sz="2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1009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7" y="978313"/>
            <a:ext cx="5832649" cy="5879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ZoneTexte 1"/>
          <p:cNvSpPr txBox="1"/>
          <p:nvPr/>
        </p:nvSpPr>
        <p:spPr>
          <a:xfrm>
            <a:off x="107504" y="150011"/>
            <a:ext cx="9036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 smtClean="0">
                <a:latin typeface="Calibri" pitchFamily="34" charset="0"/>
                <a:cs typeface="Calibri" pitchFamily="34" charset="0"/>
              </a:rPr>
              <a:t>BAREME DES VITESSES AEROBIES MAXIMALES (VAM) OBTENUES PAR </a:t>
            </a:r>
          </a:p>
          <a:p>
            <a:pPr algn="ctr"/>
            <a:r>
              <a:rPr lang="fr-FR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LES GARDIENS</a:t>
            </a:r>
            <a:endParaRPr lang="fr-FR" sz="20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3360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8370" name="Object 2"/>
          <p:cNvGraphicFramePr>
            <a:graphicFrameLocks noChangeAspect="1"/>
          </p:cNvGraphicFramePr>
          <p:nvPr/>
        </p:nvGraphicFramePr>
        <p:xfrm>
          <a:off x="220663" y="1550988"/>
          <a:ext cx="8542337" cy="53070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7" name="Worksheet" r:id="rId3" imgW="9267662" imgH="5667538" progId="Excel.Sheet.8">
                  <p:embed/>
                </p:oleObj>
              </mc:Choice>
              <mc:Fallback>
                <p:oleObj name="Worksheet" r:id="rId3" imgW="9267662" imgH="5667538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0663" y="1550988"/>
                        <a:ext cx="8542337" cy="53070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8371" name="Text Box 3"/>
          <p:cNvSpPr txBox="1">
            <a:spLocks noChangeArrowheads="1"/>
          </p:cNvSpPr>
          <p:nvPr/>
        </p:nvSpPr>
        <p:spPr bwMode="auto">
          <a:xfrm>
            <a:off x="2500313" y="2214563"/>
            <a:ext cx="565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s-CL" altLang="fr-FR" b="1">
                <a:solidFill>
                  <a:srgbClr val="000000"/>
                </a:solidFill>
              </a:rPr>
              <a:t>**</a:t>
            </a:r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auto">
          <a:xfrm>
            <a:off x="381000" y="228600"/>
            <a:ext cx="8534400" cy="9144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s-CL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VITESSE AEROBIE MAXIMALE et NIVEAU DE PRATIQUE</a:t>
            </a:r>
          </a:p>
          <a:p>
            <a:pPr algn="ctr" eaLnBrk="0" hangingPunct="0">
              <a:defRPr/>
            </a:pPr>
            <a:endParaRPr lang="es-CL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8373" name="Rectangle 5"/>
          <p:cNvSpPr>
            <a:spLocks noChangeArrowheads="1"/>
          </p:cNvSpPr>
          <p:nvPr/>
        </p:nvSpPr>
        <p:spPr bwMode="auto">
          <a:xfrm>
            <a:off x="838200" y="990600"/>
            <a:ext cx="7772400" cy="838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s-CL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Une VAM  minimum de 17.5 km/h paraît être nécessaire </a:t>
            </a:r>
          </a:p>
          <a:p>
            <a:pPr algn="ctr" eaLnBrk="0" hangingPunct="0">
              <a:defRPr/>
            </a:pPr>
            <a:r>
              <a:rPr lang="es-CL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pour pratiquer le football à un bon niveau.</a:t>
            </a:r>
            <a:endParaRPr lang="es-CL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8374" name="Text Box 6"/>
          <p:cNvSpPr txBox="1">
            <a:spLocks noChangeArrowheads="1"/>
          </p:cNvSpPr>
          <p:nvPr/>
        </p:nvSpPr>
        <p:spPr bwMode="auto">
          <a:xfrm>
            <a:off x="0" y="6400800"/>
            <a:ext cx="2335213" cy="457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hangingPunct="0">
              <a:defRPr/>
            </a:pPr>
            <a:r>
              <a:rPr lang="es-CL" baseline="-25000">
                <a:effectLst>
                  <a:outerShdw blurRad="38100" dist="38100" dir="2700000" algn="tl">
                    <a:srgbClr val="000000"/>
                  </a:outerShdw>
                </a:effectLst>
              </a:rPr>
              <a:t>**</a:t>
            </a:r>
            <a:r>
              <a:rPr lang="es-CL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s-CL" sz="1400">
                <a:effectLst>
                  <a:outerShdw blurRad="38100" dist="38100" dir="2700000" algn="tl">
                    <a:srgbClr val="000000"/>
                  </a:outerShdw>
                </a:effectLst>
              </a:rPr>
              <a:t>sinificatif  f &lt; 0.01</a:t>
            </a:r>
            <a:endParaRPr lang="es-CL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66247" name="ZoneTexte 2"/>
          <p:cNvSpPr txBox="1">
            <a:spLocks noChangeArrowheads="1"/>
          </p:cNvSpPr>
          <p:nvPr/>
        </p:nvSpPr>
        <p:spPr bwMode="auto">
          <a:xfrm>
            <a:off x="1674813" y="6154738"/>
            <a:ext cx="1614487" cy="585787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fr-FR" altLang="fr-FR" sz="1600" dirty="0">
                <a:latin typeface="Calibri" pitchFamily="34" charset="0"/>
                <a:cs typeface="Calibri" pitchFamily="34" charset="0"/>
              </a:rPr>
              <a:t>Equipe de France</a:t>
            </a:r>
          </a:p>
          <a:p>
            <a:pPr algn="ctr" eaLnBrk="1" hangingPunct="1"/>
            <a:r>
              <a:rPr lang="fr-FR" altLang="fr-FR" sz="1600" dirty="0" smtClean="0">
                <a:latin typeface="Calibri" pitchFamily="34" charset="0"/>
                <a:cs typeface="Calibri" pitchFamily="34" charset="0"/>
              </a:rPr>
              <a:t>1998 n= 23</a:t>
            </a:r>
            <a:endParaRPr lang="fr-FR" altLang="fr-FR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6248" name="ZoneTexte 3"/>
          <p:cNvSpPr txBox="1">
            <a:spLocks noChangeArrowheads="1"/>
          </p:cNvSpPr>
          <p:nvPr/>
        </p:nvSpPr>
        <p:spPr bwMode="auto">
          <a:xfrm>
            <a:off x="3419475" y="6165850"/>
            <a:ext cx="1625317" cy="5847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fr-FR" altLang="fr-FR" sz="1600" dirty="0">
                <a:latin typeface="Calibri" pitchFamily="34" charset="0"/>
                <a:cs typeface="Calibri" pitchFamily="34" charset="0"/>
              </a:rPr>
              <a:t>Professionnels </a:t>
            </a:r>
            <a:r>
              <a:rPr lang="fr-FR" altLang="fr-FR" sz="1600" dirty="0" smtClean="0">
                <a:latin typeface="Calibri" pitchFamily="34" charset="0"/>
                <a:cs typeface="Calibri" pitchFamily="34" charset="0"/>
              </a:rPr>
              <a:t>L1</a:t>
            </a:r>
          </a:p>
          <a:p>
            <a:pPr algn="ctr" eaLnBrk="1" hangingPunct="1"/>
            <a:r>
              <a:rPr lang="fr-FR" altLang="fr-FR" sz="1600" dirty="0" smtClean="0">
                <a:latin typeface="Calibri" pitchFamily="34" charset="0"/>
                <a:cs typeface="Calibri" pitchFamily="34" charset="0"/>
              </a:rPr>
              <a:t>n = 165</a:t>
            </a:r>
            <a:endParaRPr lang="fr-FR" altLang="fr-FR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6249" name="ZoneTexte 4"/>
          <p:cNvSpPr txBox="1">
            <a:spLocks noChangeArrowheads="1"/>
          </p:cNvSpPr>
          <p:nvPr/>
        </p:nvSpPr>
        <p:spPr bwMode="auto">
          <a:xfrm>
            <a:off x="5045075" y="6170613"/>
            <a:ext cx="1625317" cy="5847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altLang="fr-FR" sz="1600" dirty="0">
                <a:latin typeface="Calibri" pitchFamily="34" charset="0"/>
                <a:cs typeface="Calibri" pitchFamily="34" charset="0"/>
              </a:rPr>
              <a:t>Professionnels </a:t>
            </a:r>
            <a:r>
              <a:rPr lang="fr-FR" altLang="fr-FR" sz="1600" dirty="0" smtClean="0">
                <a:latin typeface="Calibri" pitchFamily="34" charset="0"/>
                <a:cs typeface="Calibri" pitchFamily="34" charset="0"/>
              </a:rPr>
              <a:t>L2</a:t>
            </a:r>
          </a:p>
          <a:p>
            <a:pPr eaLnBrk="1" hangingPunct="1"/>
            <a:r>
              <a:rPr lang="fr-FR" altLang="fr-FR" sz="1600" dirty="0">
                <a:latin typeface="Calibri" pitchFamily="34" charset="0"/>
                <a:cs typeface="Calibri" pitchFamily="34" charset="0"/>
              </a:rPr>
              <a:t>n</a:t>
            </a:r>
            <a:r>
              <a:rPr lang="fr-FR" altLang="fr-FR" sz="1600" dirty="0" smtClean="0">
                <a:latin typeface="Calibri" pitchFamily="34" charset="0"/>
                <a:cs typeface="Calibri" pitchFamily="34" charset="0"/>
              </a:rPr>
              <a:t> = 115</a:t>
            </a:r>
            <a:endParaRPr lang="fr-FR" altLang="fr-FR" sz="16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66250" name="ZoneTexte 5"/>
          <p:cNvSpPr txBox="1">
            <a:spLocks noChangeArrowheads="1"/>
          </p:cNvSpPr>
          <p:nvPr/>
        </p:nvSpPr>
        <p:spPr bwMode="auto">
          <a:xfrm>
            <a:off x="6754813" y="6154738"/>
            <a:ext cx="1346200" cy="584775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fr-FR" altLang="fr-FR" sz="1600" dirty="0" smtClean="0">
                <a:latin typeface="Calibri" pitchFamily="34" charset="0"/>
                <a:cs typeface="Calibri" pitchFamily="34" charset="0"/>
              </a:rPr>
              <a:t>U19</a:t>
            </a:r>
          </a:p>
          <a:p>
            <a:pPr algn="ctr" eaLnBrk="1" hangingPunct="1"/>
            <a:r>
              <a:rPr lang="fr-FR" altLang="fr-FR" sz="1600" dirty="0">
                <a:latin typeface="Calibri" pitchFamily="34" charset="0"/>
                <a:cs typeface="Calibri" pitchFamily="34" charset="0"/>
              </a:rPr>
              <a:t>n</a:t>
            </a:r>
            <a:r>
              <a:rPr lang="fr-FR" altLang="fr-FR" sz="1600" dirty="0" smtClean="0">
                <a:latin typeface="Calibri" pitchFamily="34" charset="0"/>
                <a:cs typeface="Calibri" pitchFamily="34" charset="0"/>
              </a:rPr>
              <a:t> = 98</a:t>
            </a:r>
            <a:endParaRPr lang="fr-FR" altLang="fr-FR" sz="1600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626677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100"/>
                            </p:stCondLst>
                            <p:childTnLst>
                              <p:par>
                                <p:cTn id="10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2" dur="500"/>
                                        <p:tgtEl>
                                          <p:spTgt spid="58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6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3000"/>
                                  </p:stCondLst>
                                  <p:iterate type="wd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3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1" grpId="0" autoUpdateAnimBg="0"/>
      <p:bldP spid="58372" grpId="0" autoUpdateAnimBg="0"/>
      <p:bldP spid="58373" grpId="0" autoUpdateAnimBg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251520" y="2780928"/>
            <a:ext cx="8561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QUAND UTILISER LE TEST VAMEVAL DANS UNE SAISON ?</a:t>
            </a:r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7979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9394" name="Object 2"/>
          <p:cNvGraphicFramePr>
            <a:graphicFrameLocks noChangeAspect="1"/>
          </p:cNvGraphicFramePr>
          <p:nvPr/>
        </p:nvGraphicFramePr>
        <p:xfrm>
          <a:off x="-531813" y="1063625"/>
          <a:ext cx="9318626" cy="6284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0" name="Feuille de calcul" r:id="rId3" imgW="10294481" imgH="6941894" progId="Excel.Sheet.8">
                  <p:embed/>
                </p:oleObj>
              </mc:Choice>
              <mc:Fallback>
                <p:oleObj name="Feuille de calcul" r:id="rId3" imgW="10294481" imgH="6941894" progId="Excel.Shee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531813" y="1063625"/>
                        <a:ext cx="9318626" cy="62849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9395" name="Text Box 3"/>
          <p:cNvSpPr txBox="1">
            <a:spLocks noChangeArrowheads="1"/>
          </p:cNvSpPr>
          <p:nvPr/>
        </p:nvSpPr>
        <p:spPr bwMode="auto">
          <a:xfrm>
            <a:off x="228600" y="228600"/>
            <a:ext cx="86868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lnSpc>
                <a:spcPct val="120000"/>
              </a:lnSpc>
            </a:pPr>
            <a:r>
              <a:rPr lang="es-CL" altLang="fr-FR" sz="2000">
                <a:latin typeface="Arial" charset="0"/>
              </a:rPr>
              <a:t>EVOLUTION DE LA V.A.M .DURANT UNE SAISON</a:t>
            </a:r>
          </a:p>
          <a:p>
            <a:pPr>
              <a:lnSpc>
                <a:spcPct val="120000"/>
              </a:lnSpc>
            </a:pPr>
            <a:r>
              <a:rPr lang="es-CL" altLang="fr-FR" sz="2000">
                <a:latin typeface="Arial" charset="0"/>
              </a:rPr>
              <a:t>Durant les  huit premières semaines, la V.A.M. augmente mais plus aprés  </a:t>
            </a:r>
            <a:endParaRPr lang="es-CL" altLang="fr-FR"/>
          </a:p>
        </p:txBody>
      </p:sp>
      <p:sp>
        <p:nvSpPr>
          <p:cNvPr id="59396" name="Text Box 4"/>
          <p:cNvSpPr txBox="1">
            <a:spLocks noChangeArrowheads="1"/>
          </p:cNvSpPr>
          <p:nvPr/>
        </p:nvSpPr>
        <p:spPr bwMode="auto">
          <a:xfrm>
            <a:off x="3505200" y="2438400"/>
            <a:ext cx="3619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s-CL" altLang="fr-FR" sz="2800" b="1">
                <a:solidFill>
                  <a:srgbClr val="000000"/>
                </a:solidFill>
              </a:rPr>
              <a:t>*</a:t>
            </a:r>
          </a:p>
        </p:txBody>
      </p:sp>
      <p:sp>
        <p:nvSpPr>
          <p:cNvPr id="59397" name="Text Box 5"/>
          <p:cNvSpPr txBox="1">
            <a:spLocks noChangeArrowheads="1"/>
          </p:cNvSpPr>
          <p:nvPr/>
        </p:nvSpPr>
        <p:spPr bwMode="auto">
          <a:xfrm>
            <a:off x="4572000" y="1524000"/>
            <a:ext cx="5397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s-CL" altLang="fr-FR" sz="2800">
                <a:solidFill>
                  <a:srgbClr val="000000"/>
                </a:solidFill>
              </a:rPr>
              <a:t>**</a:t>
            </a:r>
          </a:p>
        </p:txBody>
      </p:sp>
      <p:sp>
        <p:nvSpPr>
          <p:cNvPr id="59398" name="Text Box 6"/>
          <p:cNvSpPr txBox="1">
            <a:spLocks noChangeArrowheads="1"/>
          </p:cNvSpPr>
          <p:nvPr/>
        </p:nvSpPr>
        <p:spPr bwMode="auto">
          <a:xfrm>
            <a:off x="0" y="5867400"/>
            <a:ext cx="27305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s-CL" altLang="fr-FR" sz="2800" b="1"/>
          </a:p>
          <a:p>
            <a:r>
              <a:rPr lang="es-CL" altLang="fr-FR" sz="2800" b="1"/>
              <a:t> </a:t>
            </a:r>
          </a:p>
        </p:txBody>
      </p:sp>
      <p:sp>
        <p:nvSpPr>
          <p:cNvPr id="59399" name="Text Box 7"/>
          <p:cNvSpPr txBox="1">
            <a:spLocks noChangeArrowheads="1"/>
          </p:cNvSpPr>
          <p:nvPr/>
        </p:nvSpPr>
        <p:spPr bwMode="auto">
          <a:xfrm>
            <a:off x="381000" y="6019800"/>
            <a:ext cx="1828800" cy="70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s-CL" altLang="fr-FR" sz="1400"/>
              <a:t>Significatif P &lt; 0.05</a:t>
            </a:r>
          </a:p>
          <a:p>
            <a:pPr>
              <a:lnSpc>
                <a:spcPct val="110000"/>
              </a:lnSpc>
            </a:pPr>
            <a:r>
              <a:rPr lang="es-CL" altLang="fr-FR"/>
              <a:t>  </a:t>
            </a:r>
            <a:r>
              <a:rPr lang="es-CL" altLang="fr-FR" sz="1400"/>
              <a:t>P &lt; 0.01</a:t>
            </a:r>
            <a:endParaRPr lang="es-CL" altLang="fr-FR"/>
          </a:p>
        </p:txBody>
      </p:sp>
      <p:sp>
        <p:nvSpPr>
          <p:cNvPr id="59400" name="Rectangle 8"/>
          <p:cNvSpPr>
            <a:spLocks noChangeArrowheads="1"/>
          </p:cNvSpPr>
          <p:nvPr/>
        </p:nvSpPr>
        <p:spPr bwMode="auto">
          <a:xfrm>
            <a:off x="0" y="6337300"/>
            <a:ext cx="6286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/>
          <a:p>
            <a:pPr eaLnBrk="0" hangingPunct="0"/>
            <a:r>
              <a:rPr lang="es-CL" altLang="fr-FR" sz="2800" b="1"/>
              <a:t>*</a:t>
            </a:r>
            <a:r>
              <a:rPr lang="es-CL" altLang="fr-FR" sz="2800" b="1">
                <a:solidFill>
                  <a:schemeClr val="bg2"/>
                </a:solidFill>
              </a:rPr>
              <a:t> </a:t>
            </a:r>
            <a:r>
              <a:rPr lang="es-CL" altLang="fr-FR" sz="2800" b="1"/>
              <a:t>*</a:t>
            </a:r>
          </a:p>
        </p:txBody>
      </p:sp>
      <p:sp>
        <p:nvSpPr>
          <p:cNvPr id="59401" name="Text Box 9"/>
          <p:cNvSpPr txBox="1">
            <a:spLocks noChangeArrowheads="1"/>
          </p:cNvSpPr>
          <p:nvPr/>
        </p:nvSpPr>
        <p:spPr bwMode="auto">
          <a:xfrm>
            <a:off x="0" y="5943600"/>
            <a:ext cx="3619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s-CL" altLang="fr-FR" sz="2800" b="1"/>
              <a:t>*</a:t>
            </a:r>
            <a:endParaRPr lang="es-CL" altLang="fr-FR"/>
          </a:p>
        </p:txBody>
      </p:sp>
      <p:sp>
        <p:nvSpPr>
          <p:cNvPr id="59402" name="Text Box 10"/>
          <p:cNvSpPr txBox="1">
            <a:spLocks noChangeArrowheads="1"/>
          </p:cNvSpPr>
          <p:nvPr/>
        </p:nvSpPr>
        <p:spPr bwMode="auto">
          <a:xfrm>
            <a:off x="5715000" y="1600200"/>
            <a:ext cx="43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s-CL" altLang="fr-FR" sz="1400" b="1">
                <a:solidFill>
                  <a:srgbClr val="000000"/>
                </a:solidFill>
                <a:latin typeface="Arial" charset="0"/>
              </a:rPr>
              <a:t>NS</a:t>
            </a:r>
          </a:p>
        </p:txBody>
      </p:sp>
      <p:sp>
        <p:nvSpPr>
          <p:cNvPr id="59403" name="Text Box 11"/>
          <p:cNvSpPr txBox="1">
            <a:spLocks noChangeArrowheads="1"/>
          </p:cNvSpPr>
          <p:nvPr/>
        </p:nvSpPr>
        <p:spPr bwMode="auto">
          <a:xfrm>
            <a:off x="6781800" y="1676400"/>
            <a:ext cx="5699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es-CL" altLang="fr-FR" sz="1400" b="1">
                <a:solidFill>
                  <a:srgbClr val="000000"/>
                </a:solidFill>
                <a:latin typeface="Arial" charset="0"/>
              </a:rPr>
              <a:t>NS</a:t>
            </a:r>
            <a:endParaRPr lang="es-CL" altLang="fr-F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4210773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93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93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8" presetID="2" presetClass="entr" presetSubtype="8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9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9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8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94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9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594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4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59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5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59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5" grpId="0" build="p" autoUpdateAnimBg="0" advAuto="1000"/>
      <p:bldP spid="59396" grpId="0" autoUpdateAnimBg="0"/>
      <p:bldP spid="59397" grpId="0" autoUpdateAnimBg="0"/>
      <p:bldP spid="59398" grpId="0" autoUpdateAnimBg="0"/>
      <p:bldP spid="59399" grpId="0" autoUpdateAnimBg="0"/>
      <p:bldP spid="59400" grpId="0" autoUpdateAnimBg="0"/>
      <p:bldP spid="59401" grpId="0" autoUpdateAnimBg="0"/>
      <p:bldP spid="59402" grpId="0" autoUpdateAnimBg="0"/>
      <p:bldP spid="59403" grpId="0" autoUpdateAnimBg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Oval 2"/>
          <p:cNvSpPr>
            <a:spLocks noChangeArrowheads="1"/>
          </p:cNvSpPr>
          <p:nvPr/>
        </p:nvSpPr>
        <p:spPr bwMode="auto">
          <a:xfrm>
            <a:off x="2581274" y="1680324"/>
            <a:ext cx="3744913" cy="3314700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E9E900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lnSpc>
                <a:spcPct val="140000"/>
              </a:lnSpc>
            </a:pPr>
            <a:r>
              <a:rPr lang="fr-F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CONDITIONS DU CHOIX </a:t>
            </a:r>
          </a:p>
          <a:p>
            <a:pPr algn="ctr">
              <a:lnSpc>
                <a:spcPct val="140000"/>
              </a:lnSpc>
            </a:pPr>
            <a:r>
              <a:rPr lang="fr-FR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ET/OU DE LA CONSTRUCTION </a:t>
            </a:r>
          </a:p>
          <a:p>
            <a:pPr algn="ctr">
              <a:lnSpc>
                <a:spcPct val="140000"/>
              </a:lnSpc>
            </a:pPr>
            <a:r>
              <a:rPr lang="fr-FR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D’UN TEST</a:t>
            </a:r>
            <a:endParaRPr lang="fr-FR" sz="2000" b="1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58083" name="Text Box 3"/>
          <p:cNvSpPr txBox="1">
            <a:spLocks noChangeArrowheads="1"/>
          </p:cNvSpPr>
          <p:nvPr/>
        </p:nvSpPr>
        <p:spPr bwMode="auto">
          <a:xfrm rot="-2436109">
            <a:off x="308547" y="1095128"/>
            <a:ext cx="2344738" cy="85407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fr-FR" sz="1600" b="1" dirty="0">
                <a:latin typeface="Arial" charset="0"/>
              </a:rPr>
              <a:t>PERTINENCE</a:t>
            </a:r>
          </a:p>
          <a:p>
            <a:pPr algn="ctr" eaLnBrk="1" hangingPunct="1"/>
            <a:r>
              <a:rPr lang="fr-FR" sz="1600" b="1" dirty="0">
                <a:solidFill>
                  <a:srgbClr val="FFFF00"/>
                </a:solidFill>
                <a:latin typeface="Arial" charset="0"/>
              </a:rPr>
              <a:t>Dépend des capacités</a:t>
            </a:r>
          </a:p>
          <a:p>
            <a:pPr algn="ctr" eaLnBrk="1" hangingPunct="1"/>
            <a:r>
              <a:rPr lang="fr-FR" sz="1600" b="1" dirty="0">
                <a:solidFill>
                  <a:srgbClr val="FFFF00"/>
                </a:solidFill>
                <a:latin typeface="Arial" charset="0"/>
              </a:rPr>
              <a:t>à évaluer </a:t>
            </a:r>
          </a:p>
        </p:txBody>
      </p:sp>
      <p:sp>
        <p:nvSpPr>
          <p:cNvPr id="558086" name="AutoShape 6"/>
          <p:cNvSpPr>
            <a:spLocks noChangeArrowheads="1"/>
          </p:cNvSpPr>
          <p:nvPr/>
        </p:nvSpPr>
        <p:spPr bwMode="auto">
          <a:xfrm rot="-2826099">
            <a:off x="2228304" y="1487115"/>
            <a:ext cx="196134" cy="1270000"/>
          </a:xfrm>
          <a:prstGeom prst="upArrow">
            <a:avLst>
              <a:gd name="adj1" fmla="val 50000"/>
              <a:gd name="adj2" fmla="val 172414"/>
            </a:avLst>
          </a:prstGeom>
          <a:solidFill>
            <a:srgbClr val="FFFF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58087" name="Text Box 7"/>
          <p:cNvSpPr txBox="1">
            <a:spLocks noChangeArrowheads="1"/>
          </p:cNvSpPr>
          <p:nvPr/>
        </p:nvSpPr>
        <p:spPr bwMode="auto">
          <a:xfrm>
            <a:off x="2967038" y="69460"/>
            <a:ext cx="2453481" cy="1077218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fr-FR" sz="1600" b="1" dirty="0">
                <a:latin typeface="Arial" charset="0"/>
              </a:rPr>
              <a:t>VALIDITE</a:t>
            </a:r>
          </a:p>
          <a:p>
            <a:pPr algn="ctr" eaLnBrk="1" hangingPunct="1"/>
            <a:r>
              <a:rPr lang="fr-FR" sz="1600" b="1" dirty="0">
                <a:solidFill>
                  <a:srgbClr val="FFFF00"/>
                </a:solidFill>
                <a:latin typeface="Arial" charset="0"/>
              </a:rPr>
              <a:t>avoir la preuve </a:t>
            </a:r>
            <a:r>
              <a:rPr lang="fr-FR" sz="1600" b="1" dirty="0" smtClean="0">
                <a:solidFill>
                  <a:srgbClr val="FFFF00"/>
                </a:solidFill>
                <a:latin typeface="Arial" charset="0"/>
              </a:rPr>
              <a:t>que </a:t>
            </a:r>
            <a:r>
              <a:rPr lang="fr-FR" sz="1600" b="1" dirty="0">
                <a:solidFill>
                  <a:srgbClr val="FFFF00"/>
                </a:solidFill>
                <a:latin typeface="Arial" charset="0"/>
              </a:rPr>
              <a:t>le test mesure </a:t>
            </a:r>
            <a:r>
              <a:rPr lang="fr-FR" sz="1600" b="1" dirty="0" smtClean="0">
                <a:solidFill>
                  <a:srgbClr val="FFFF00"/>
                </a:solidFill>
                <a:latin typeface="Arial" charset="0"/>
              </a:rPr>
              <a:t>bien </a:t>
            </a:r>
            <a:r>
              <a:rPr lang="fr-FR" sz="1600" b="1" dirty="0">
                <a:solidFill>
                  <a:srgbClr val="FFFF00"/>
                </a:solidFill>
                <a:latin typeface="Arial" charset="0"/>
              </a:rPr>
              <a:t>ce qu’il est </a:t>
            </a:r>
            <a:r>
              <a:rPr lang="fr-FR" sz="1600" b="1" dirty="0" smtClean="0">
                <a:solidFill>
                  <a:srgbClr val="FFFF00"/>
                </a:solidFill>
                <a:latin typeface="Arial" charset="0"/>
              </a:rPr>
              <a:t>censé mesuré</a:t>
            </a:r>
            <a:endParaRPr lang="fr-FR" sz="1600" b="1" dirty="0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558089" name="AutoShape 9"/>
          <p:cNvSpPr>
            <a:spLocks noChangeArrowheads="1"/>
          </p:cNvSpPr>
          <p:nvPr/>
        </p:nvSpPr>
        <p:spPr bwMode="auto">
          <a:xfrm rot="7723248">
            <a:off x="6238771" y="4071654"/>
            <a:ext cx="209652" cy="1343025"/>
          </a:xfrm>
          <a:prstGeom prst="upArrow">
            <a:avLst>
              <a:gd name="adj1" fmla="val 50000"/>
              <a:gd name="adj2" fmla="val 218042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58090" name="Text Box 10"/>
          <p:cNvSpPr txBox="1">
            <a:spLocks noChangeArrowheads="1"/>
          </p:cNvSpPr>
          <p:nvPr/>
        </p:nvSpPr>
        <p:spPr bwMode="auto">
          <a:xfrm rot="3079918">
            <a:off x="5868836" y="1007109"/>
            <a:ext cx="3175000" cy="1343025"/>
          </a:xfrm>
          <a:prstGeom prst="rect">
            <a:avLst/>
          </a:prstGeom>
          <a:noFill/>
          <a:ln w="2857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fr-FR" sz="1600" b="1" dirty="0">
                <a:latin typeface="Arial" charset="0"/>
              </a:rPr>
              <a:t>FIDELITE (reproductibilité)</a:t>
            </a:r>
          </a:p>
          <a:p>
            <a:pPr algn="ctr" eaLnBrk="1" hangingPunct="1"/>
            <a:r>
              <a:rPr lang="fr-FR" sz="1600" b="1" dirty="0">
                <a:solidFill>
                  <a:srgbClr val="FFFF00"/>
                </a:solidFill>
                <a:latin typeface="Arial" charset="0"/>
              </a:rPr>
              <a:t>les résultats du même test</a:t>
            </a:r>
          </a:p>
          <a:p>
            <a:pPr algn="ctr" eaLnBrk="1" hangingPunct="1"/>
            <a:r>
              <a:rPr lang="fr-FR" sz="1600" b="1" dirty="0">
                <a:solidFill>
                  <a:srgbClr val="FFFF00"/>
                </a:solidFill>
                <a:latin typeface="Arial" charset="0"/>
              </a:rPr>
              <a:t>passé plusieurs fois </a:t>
            </a:r>
            <a:r>
              <a:rPr lang="fr-FR" sz="1600" b="1" dirty="0" err="1">
                <a:solidFill>
                  <a:srgbClr val="FFFF00"/>
                </a:solidFill>
                <a:latin typeface="Arial" charset="0"/>
              </a:rPr>
              <a:t>consé</a:t>
            </a:r>
            <a:r>
              <a:rPr lang="fr-FR" sz="1600" b="1" dirty="0">
                <a:solidFill>
                  <a:srgbClr val="FFFF00"/>
                </a:solidFill>
                <a:latin typeface="Arial" charset="0"/>
              </a:rPr>
              <a:t>-</a:t>
            </a:r>
          </a:p>
          <a:p>
            <a:pPr algn="ctr" eaLnBrk="1" hangingPunct="1"/>
            <a:r>
              <a:rPr lang="fr-FR" sz="1600" b="1" dirty="0" err="1">
                <a:solidFill>
                  <a:srgbClr val="FFFF00"/>
                </a:solidFill>
                <a:latin typeface="Arial" charset="0"/>
              </a:rPr>
              <a:t>cutivement</a:t>
            </a:r>
            <a:r>
              <a:rPr lang="fr-FR" sz="1600" b="1" dirty="0">
                <a:solidFill>
                  <a:srgbClr val="FFFF00"/>
                </a:solidFill>
                <a:latin typeface="Arial" charset="0"/>
              </a:rPr>
              <a:t> avec les mêmes </a:t>
            </a:r>
          </a:p>
          <a:p>
            <a:pPr algn="ctr" eaLnBrk="1" hangingPunct="1"/>
            <a:r>
              <a:rPr lang="fr-FR" sz="1600" b="1" dirty="0">
                <a:solidFill>
                  <a:srgbClr val="FFFF00"/>
                </a:solidFill>
                <a:latin typeface="Arial" charset="0"/>
              </a:rPr>
              <a:t>sportifs  doivent rester stables</a:t>
            </a:r>
          </a:p>
        </p:txBody>
      </p:sp>
      <p:sp>
        <p:nvSpPr>
          <p:cNvPr id="558092" name="Text Box 12"/>
          <p:cNvSpPr txBox="1">
            <a:spLocks noChangeArrowheads="1"/>
          </p:cNvSpPr>
          <p:nvPr/>
        </p:nvSpPr>
        <p:spPr bwMode="auto">
          <a:xfrm rot="18902051">
            <a:off x="6258693" y="4967286"/>
            <a:ext cx="2609850" cy="109855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fr-FR" sz="1600" b="1" dirty="0">
                <a:latin typeface="Arial" charset="0"/>
              </a:rPr>
              <a:t>ACCESSIBILITE</a:t>
            </a:r>
          </a:p>
          <a:p>
            <a:pPr algn="ctr" eaLnBrk="1" hangingPunct="1"/>
            <a:r>
              <a:rPr lang="fr-FR" sz="1600" b="1" dirty="0">
                <a:solidFill>
                  <a:srgbClr val="FFFF00"/>
                </a:solidFill>
                <a:latin typeface="Arial" charset="0"/>
              </a:rPr>
              <a:t>Facile à mettre en œuvre</a:t>
            </a:r>
          </a:p>
          <a:p>
            <a:pPr algn="ctr" eaLnBrk="1" hangingPunct="1"/>
            <a:r>
              <a:rPr lang="fr-FR" sz="1600" b="1" dirty="0">
                <a:solidFill>
                  <a:srgbClr val="FFFF00"/>
                </a:solidFill>
                <a:latin typeface="Arial" charset="0"/>
              </a:rPr>
              <a:t>et utilisation des outils </a:t>
            </a:r>
          </a:p>
          <a:p>
            <a:pPr algn="ctr" eaLnBrk="1" hangingPunct="1"/>
            <a:r>
              <a:rPr lang="fr-FR" sz="1600" b="1" dirty="0">
                <a:solidFill>
                  <a:srgbClr val="FFFF00"/>
                </a:solidFill>
                <a:latin typeface="Arial" charset="0"/>
              </a:rPr>
              <a:t>disponibles</a:t>
            </a:r>
          </a:p>
        </p:txBody>
      </p:sp>
      <p:sp>
        <p:nvSpPr>
          <p:cNvPr id="558093" name="AutoShape 13"/>
          <p:cNvSpPr>
            <a:spLocks noChangeArrowheads="1"/>
          </p:cNvSpPr>
          <p:nvPr/>
        </p:nvSpPr>
        <p:spPr bwMode="auto">
          <a:xfrm rot="2984507">
            <a:off x="2339182" y="3861593"/>
            <a:ext cx="215900" cy="1655763"/>
          </a:xfrm>
          <a:prstGeom prst="downArrow">
            <a:avLst>
              <a:gd name="adj1" fmla="val 50000"/>
              <a:gd name="adj2" fmla="val 191728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58094" name="AutoShape 14"/>
          <p:cNvSpPr>
            <a:spLocks noChangeArrowheads="1"/>
          </p:cNvSpPr>
          <p:nvPr/>
        </p:nvSpPr>
        <p:spPr bwMode="auto">
          <a:xfrm>
            <a:off x="4284663" y="5013325"/>
            <a:ext cx="215900" cy="503238"/>
          </a:xfrm>
          <a:prstGeom prst="downArrow">
            <a:avLst>
              <a:gd name="adj1" fmla="val 50000"/>
              <a:gd name="adj2" fmla="val 58272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58095" name="Text Box 15"/>
          <p:cNvSpPr txBox="1">
            <a:spLocks noChangeArrowheads="1"/>
          </p:cNvSpPr>
          <p:nvPr/>
        </p:nvSpPr>
        <p:spPr bwMode="auto">
          <a:xfrm>
            <a:off x="2967038" y="5516563"/>
            <a:ext cx="3081337" cy="134302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 eaLnBrk="1" hangingPunct="1"/>
            <a:r>
              <a:rPr lang="fr-FR" sz="1600" b="1" dirty="0">
                <a:latin typeface="Arial" charset="0"/>
              </a:rPr>
              <a:t>FONCTIONNALITE</a:t>
            </a:r>
          </a:p>
          <a:p>
            <a:pPr algn="ctr" eaLnBrk="1" hangingPunct="1"/>
            <a:r>
              <a:rPr lang="fr-FR" sz="1600" b="1" dirty="0">
                <a:solidFill>
                  <a:srgbClr val="FFFF00"/>
                </a:solidFill>
                <a:latin typeface="Arial" charset="0"/>
              </a:rPr>
              <a:t>Un test est dit fonctionnel</a:t>
            </a:r>
          </a:p>
          <a:p>
            <a:pPr algn="ctr" eaLnBrk="1" hangingPunct="1"/>
            <a:r>
              <a:rPr lang="fr-FR" sz="1600" b="1" dirty="0">
                <a:solidFill>
                  <a:srgbClr val="FFFF00"/>
                </a:solidFill>
                <a:latin typeface="Arial" charset="0"/>
              </a:rPr>
              <a:t>lorsque ses résultats peuvent</a:t>
            </a:r>
          </a:p>
          <a:p>
            <a:pPr algn="ctr" eaLnBrk="1" hangingPunct="1"/>
            <a:r>
              <a:rPr lang="fr-FR" sz="1600" b="1" dirty="0">
                <a:solidFill>
                  <a:srgbClr val="FFFF00"/>
                </a:solidFill>
                <a:latin typeface="Arial" charset="0"/>
              </a:rPr>
              <a:t>être utilisés pour gérer les </a:t>
            </a:r>
          </a:p>
          <a:p>
            <a:pPr algn="ctr" eaLnBrk="1" hangingPunct="1"/>
            <a:r>
              <a:rPr lang="fr-FR" sz="1600" b="1" dirty="0">
                <a:solidFill>
                  <a:srgbClr val="FFFF00"/>
                </a:solidFill>
                <a:latin typeface="Arial" charset="0"/>
              </a:rPr>
              <a:t>intensités des exercices</a:t>
            </a:r>
          </a:p>
        </p:txBody>
      </p:sp>
      <p:sp>
        <p:nvSpPr>
          <p:cNvPr id="2" name="Flèche vers le haut 1"/>
          <p:cNvSpPr/>
          <p:nvPr/>
        </p:nvSpPr>
        <p:spPr>
          <a:xfrm>
            <a:off x="4284663" y="1146678"/>
            <a:ext cx="169067" cy="626138"/>
          </a:xfrm>
          <a:prstGeom prst="upArrow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Flèche droite 2"/>
          <p:cNvSpPr/>
          <p:nvPr/>
        </p:nvSpPr>
        <p:spPr>
          <a:xfrm rot="19451807">
            <a:off x="5918659" y="2090120"/>
            <a:ext cx="879243" cy="222777"/>
          </a:xfrm>
          <a:prstGeom prst="rightArrow">
            <a:avLst/>
          </a:prstGeom>
          <a:solidFill>
            <a:schemeClr val="tx1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/>
          <p:cNvSpPr txBox="1"/>
          <p:nvPr/>
        </p:nvSpPr>
        <p:spPr>
          <a:xfrm rot="2723000">
            <a:off x="111096" y="5074564"/>
            <a:ext cx="2711320" cy="646331"/>
          </a:xfrm>
          <a:prstGeom prst="rect">
            <a:avLst/>
          </a:prstGeom>
          <a:noFill/>
          <a:ln w="19050"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Calibri" pitchFamily="34" charset="0"/>
                <a:cs typeface="Calibri" pitchFamily="34" charset="0"/>
              </a:rPr>
              <a:t>EXISTENCE DE NORMES</a:t>
            </a:r>
          </a:p>
          <a:p>
            <a:r>
              <a:rPr lang="fr-FR" b="1" dirty="0" smtClean="0">
                <a:latin typeface="Calibri" pitchFamily="34" charset="0"/>
                <a:cs typeface="Calibri" pitchFamily="34" charset="0"/>
              </a:rPr>
              <a:t>Par sexe, âges et spécialité</a:t>
            </a:r>
            <a:endParaRPr lang="fr-FR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28259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58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558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558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1000"/>
                                        <p:tgtEl>
                                          <p:spTgt spid="558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5580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1000"/>
                                        <p:tgtEl>
                                          <p:spTgt spid="558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558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558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558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8083" grpId="0" animBg="1"/>
      <p:bldP spid="558086" grpId="0" animBg="1"/>
      <p:bldP spid="558087" grpId="0" animBg="1"/>
      <p:bldP spid="558089" grpId="0" animBg="1"/>
      <p:bldP spid="558090" grpId="0" animBg="1"/>
      <p:bldP spid="558092" grpId="0" animBg="1"/>
      <p:bldP spid="558093" grpId="0" animBg="1"/>
      <p:bldP spid="558094" grpId="0" animBg="1"/>
      <p:bldP spid="558095" grpId="0" animBg="1"/>
      <p:bldP spid="2" grpId="0" animBg="1"/>
      <p:bldP spid="3" grpId="0" animBg="1"/>
      <p:bldP spid="4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2679700" y="111125"/>
            <a:ext cx="314166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b="1" smtClean="0">
                <a:solidFill>
                  <a:srgbClr val="FFFFFF"/>
                </a:solidFill>
                <a:latin typeface="Arial" charset="0"/>
              </a:rPr>
              <a:t>PLAN DE L’EXPOSE</a:t>
            </a:r>
          </a:p>
        </p:txBody>
      </p:sp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370275" y="696075"/>
            <a:ext cx="8738418" cy="448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fontAlgn="base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2800" b="1" i="1" dirty="0" smtClean="0">
                <a:solidFill>
                  <a:srgbClr val="FFFFFF"/>
                </a:solidFill>
                <a:latin typeface="Calibri" pitchFamily="34" charset="0"/>
              </a:rPr>
              <a:t>1 – Quelques définitions  </a:t>
            </a:r>
          </a:p>
          <a:p>
            <a:pPr eaLnBrk="1" fontAlgn="base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2800" b="1" i="1" dirty="0" smtClean="0">
                <a:solidFill>
                  <a:srgbClr val="FFFFFF"/>
                </a:solidFill>
                <a:latin typeface="Calibri" pitchFamily="34" charset="0"/>
              </a:rPr>
              <a:t>2 - Comment choisir un test</a:t>
            </a:r>
          </a:p>
          <a:p>
            <a:pPr eaLnBrk="1" fontAlgn="base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2800" b="1" i="1" dirty="0" smtClean="0">
                <a:solidFill>
                  <a:srgbClr val="FFFFFF"/>
                </a:solidFill>
                <a:latin typeface="Calibri" pitchFamily="34" charset="0"/>
              </a:rPr>
              <a:t>3 – Comparaison des principaux tests : choix du VAMEVAL</a:t>
            </a:r>
          </a:p>
          <a:p>
            <a:pPr eaLnBrk="1" fontAlgn="base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2800" b="1" i="1" dirty="0">
                <a:solidFill>
                  <a:srgbClr val="FFFFFF"/>
                </a:solidFill>
                <a:latin typeface="Calibri" pitchFamily="34" charset="0"/>
              </a:rPr>
              <a:t>4 –</a:t>
            </a:r>
            <a:r>
              <a:rPr lang="fr-FR" sz="2800" b="1" i="1" dirty="0" smtClean="0">
                <a:solidFill>
                  <a:srgbClr val="FFFFFF"/>
                </a:solidFill>
                <a:latin typeface="Calibri" pitchFamily="34" charset="0"/>
              </a:rPr>
              <a:t> Présentation plus détaillée du test VAMEVAL</a:t>
            </a:r>
          </a:p>
          <a:p>
            <a:pPr eaLnBrk="1" fontAlgn="base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2800" b="1" i="1" dirty="0">
                <a:solidFill>
                  <a:srgbClr val="FFFFFF"/>
                </a:solidFill>
                <a:latin typeface="Calibri" pitchFamily="34" charset="0"/>
              </a:rPr>
              <a:t>5</a:t>
            </a:r>
            <a:r>
              <a:rPr lang="fr-FR" sz="2800" b="1" i="1" dirty="0" smtClean="0">
                <a:solidFill>
                  <a:srgbClr val="FFFFFF"/>
                </a:solidFill>
                <a:latin typeface="Calibri" pitchFamily="34" charset="0"/>
              </a:rPr>
              <a:t> – Comment utiliser les résultats du test VAMEVAL</a:t>
            </a:r>
          </a:p>
          <a:p>
            <a:pPr eaLnBrk="1" fontAlgn="base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2800" b="1" i="1" dirty="0" smtClean="0">
                <a:solidFill>
                  <a:srgbClr val="FFFFFF"/>
                </a:solidFill>
                <a:latin typeface="Calibri" pitchFamily="34" charset="0"/>
              </a:rPr>
              <a:t>6 – Comment utiliser la VAM dans l’entraînement</a:t>
            </a:r>
          </a:p>
        </p:txBody>
      </p:sp>
      <p:sp>
        <p:nvSpPr>
          <p:cNvPr id="559110" name="AutoShape 6"/>
          <p:cNvSpPr>
            <a:spLocks noChangeArrowheads="1"/>
          </p:cNvSpPr>
          <p:nvPr/>
        </p:nvSpPr>
        <p:spPr bwMode="auto">
          <a:xfrm>
            <a:off x="12369" y="3933056"/>
            <a:ext cx="488156" cy="288032"/>
          </a:xfrm>
          <a:prstGeom prst="rightArrow">
            <a:avLst>
              <a:gd name="adj1" fmla="val 50000"/>
              <a:gd name="adj2" fmla="val 84945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FF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66019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59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911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2" name="Rectangle 2"/>
          <p:cNvSpPr>
            <a:spLocks noChangeArrowheads="1"/>
          </p:cNvSpPr>
          <p:nvPr/>
        </p:nvSpPr>
        <p:spPr bwMode="auto">
          <a:xfrm>
            <a:off x="3309938" y="1266825"/>
            <a:ext cx="2120900" cy="873125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100000">
                <a:schemeClr val="tx2">
                  <a:gamma/>
                  <a:shade val="75686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517123" name="Rectangle 3"/>
          <p:cNvSpPr>
            <a:spLocks noChangeArrowheads="1"/>
          </p:cNvSpPr>
          <p:nvPr/>
        </p:nvSpPr>
        <p:spPr bwMode="auto">
          <a:xfrm>
            <a:off x="158750" y="2825750"/>
            <a:ext cx="2120900" cy="1130300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100000">
                <a:schemeClr val="tx2">
                  <a:gamma/>
                  <a:shade val="78824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517125" name="Rectangle 5"/>
          <p:cNvSpPr>
            <a:spLocks noChangeArrowheads="1"/>
          </p:cNvSpPr>
          <p:nvPr/>
        </p:nvSpPr>
        <p:spPr bwMode="auto">
          <a:xfrm>
            <a:off x="3016141" y="3722862"/>
            <a:ext cx="2051050" cy="1130300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100000">
                <a:schemeClr val="tx2">
                  <a:gamma/>
                  <a:shade val="75686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517126" name="Rectangle 6"/>
          <p:cNvSpPr>
            <a:spLocks noChangeArrowheads="1"/>
          </p:cNvSpPr>
          <p:nvPr/>
        </p:nvSpPr>
        <p:spPr bwMode="auto">
          <a:xfrm>
            <a:off x="6563519" y="4135119"/>
            <a:ext cx="2362200" cy="1130300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100000">
                <a:schemeClr val="tx2">
                  <a:gamma/>
                  <a:shade val="75686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105479" name="Rectangle 7"/>
          <p:cNvSpPr>
            <a:spLocks noChangeArrowheads="1"/>
          </p:cNvSpPr>
          <p:nvPr/>
        </p:nvSpPr>
        <p:spPr bwMode="auto">
          <a:xfrm>
            <a:off x="3643313" y="1355725"/>
            <a:ext cx="1256754" cy="708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fr-FR" sz="2000" b="1" dirty="0">
                <a:solidFill>
                  <a:srgbClr val="000000"/>
                </a:solidFill>
                <a:latin typeface="Arial" charset="0"/>
              </a:rPr>
              <a:t>LA VAM</a:t>
            </a:r>
          </a:p>
          <a:p>
            <a:pPr eaLnBrk="0" hangingPunct="0"/>
            <a:r>
              <a:rPr lang="fr-FR" sz="2000" b="1" dirty="0">
                <a:solidFill>
                  <a:srgbClr val="000000"/>
                </a:solidFill>
                <a:latin typeface="Arial" charset="0"/>
              </a:rPr>
              <a:t>PERMET</a:t>
            </a:r>
            <a:endParaRPr lang="fr-FR" sz="20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5480" name="Rectangle 8"/>
          <p:cNvSpPr>
            <a:spLocks noChangeArrowheads="1"/>
          </p:cNvSpPr>
          <p:nvPr/>
        </p:nvSpPr>
        <p:spPr bwMode="auto">
          <a:xfrm>
            <a:off x="152400" y="2971800"/>
            <a:ext cx="2074863" cy="708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fr-FR" sz="2000" b="1" dirty="0">
                <a:solidFill>
                  <a:srgbClr val="000000"/>
                </a:solidFill>
                <a:latin typeface="Arial" charset="0"/>
              </a:rPr>
              <a:t>d’extrapoler </a:t>
            </a:r>
          </a:p>
          <a:p>
            <a:pPr algn="ctr" eaLnBrk="0" hangingPunct="0"/>
            <a:r>
              <a:rPr lang="fr-FR" sz="2000" b="1" dirty="0">
                <a:solidFill>
                  <a:srgbClr val="000000"/>
                </a:solidFill>
                <a:latin typeface="Arial" charset="0"/>
              </a:rPr>
              <a:t>VO</a:t>
            </a:r>
            <a:r>
              <a:rPr lang="fr-FR" sz="2000" b="1" baseline="-25000" dirty="0">
                <a:solidFill>
                  <a:srgbClr val="000000"/>
                </a:solidFill>
                <a:latin typeface="Arial" charset="0"/>
              </a:rPr>
              <a:t>2 </a:t>
            </a:r>
            <a:r>
              <a:rPr lang="fr-FR" sz="2000" b="1" dirty="0">
                <a:solidFill>
                  <a:srgbClr val="000000"/>
                </a:solidFill>
                <a:latin typeface="Arial" charset="0"/>
              </a:rPr>
              <a:t>max</a:t>
            </a:r>
            <a:endParaRPr lang="fr-FR" sz="20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5481" name="Rectangle 9"/>
          <p:cNvSpPr>
            <a:spLocks noChangeArrowheads="1"/>
          </p:cNvSpPr>
          <p:nvPr/>
        </p:nvSpPr>
        <p:spPr bwMode="auto">
          <a:xfrm>
            <a:off x="3174610" y="3962613"/>
            <a:ext cx="1625445" cy="708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fr-FR" sz="2000" b="1" dirty="0">
                <a:solidFill>
                  <a:srgbClr val="000000"/>
                </a:solidFill>
                <a:latin typeface="Arial" charset="0"/>
              </a:rPr>
              <a:t>de calculer</a:t>
            </a:r>
          </a:p>
          <a:p>
            <a:pPr eaLnBrk="0" hangingPunct="0"/>
            <a:r>
              <a:rPr lang="fr-FR" sz="2000" b="1" dirty="0">
                <a:solidFill>
                  <a:srgbClr val="000000"/>
                </a:solidFill>
                <a:latin typeface="Arial" charset="0"/>
              </a:rPr>
              <a:t>l’endurance</a:t>
            </a:r>
            <a:endParaRPr lang="fr-FR" sz="20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5483" name="Rectangle 11"/>
          <p:cNvSpPr>
            <a:spLocks noChangeArrowheads="1"/>
          </p:cNvSpPr>
          <p:nvPr/>
        </p:nvSpPr>
        <p:spPr bwMode="auto">
          <a:xfrm>
            <a:off x="6467476" y="4192117"/>
            <a:ext cx="2554287" cy="1016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fr-FR" sz="2000" b="1" dirty="0" smtClean="0">
                <a:solidFill>
                  <a:srgbClr val="000000"/>
                </a:solidFill>
                <a:latin typeface="Arial" charset="0"/>
              </a:rPr>
              <a:t>De gérer </a:t>
            </a:r>
            <a:r>
              <a:rPr lang="fr-FR" sz="2000" b="1" dirty="0">
                <a:solidFill>
                  <a:srgbClr val="000000"/>
                </a:solidFill>
                <a:latin typeface="Arial" charset="0"/>
              </a:rPr>
              <a:t>les</a:t>
            </a:r>
          </a:p>
          <a:p>
            <a:pPr algn="ctr" eaLnBrk="0" hangingPunct="0"/>
            <a:r>
              <a:rPr lang="fr-FR" sz="2000" b="1" dirty="0">
                <a:solidFill>
                  <a:srgbClr val="000000"/>
                </a:solidFill>
                <a:latin typeface="Arial" charset="0"/>
              </a:rPr>
              <a:t>i</a:t>
            </a:r>
            <a:r>
              <a:rPr lang="fr-FR" sz="2000" b="1" dirty="0" smtClean="0">
                <a:solidFill>
                  <a:srgbClr val="000000"/>
                </a:solidFill>
                <a:latin typeface="Arial" charset="0"/>
              </a:rPr>
              <a:t>ntensités des</a:t>
            </a:r>
            <a:endParaRPr lang="fr-FR" sz="2000" b="1" dirty="0">
              <a:solidFill>
                <a:srgbClr val="000000"/>
              </a:solidFill>
              <a:latin typeface="Arial" charset="0"/>
            </a:endParaRPr>
          </a:p>
          <a:p>
            <a:pPr algn="ctr" eaLnBrk="0" hangingPunct="0"/>
            <a:r>
              <a:rPr lang="fr-FR" sz="2000" b="1" dirty="0" smtClean="0">
                <a:solidFill>
                  <a:srgbClr val="000000"/>
                </a:solidFill>
                <a:latin typeface="Arial" charset="0"/>
              </a:rPr>
              <a:t>Des courses</a:t>
            </a:r>
            <a:endParaRPr lang="fr-FR" sz="20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5484" name="Rectangle 12"/>
          <p:cNvSpPr>
            <a:spLocks noChangeArrowheads="1"/>
          </p:cNvSpPr>
          <p:nvPr/>
        </p:nvSpPr>
        <p:spPr bwMode="auto">
          <a:xfrm>
            <a:off x="138113" y="2346325"/>
            <a:ext cx="363537" cy="4667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fr-FR">
                <a:latin typeface="Arial" charset="0"/>
              </a:rPr>
              <a:t>1</a:t>
            </a:r>
            <a:endParaRPr lang="fr-FR">
              <a:latin typeface="Times New Roman" pitchFamily="18" charset="0"/>
            </a:endParaRPr>
          </a:p>
        </p:txBody>
      </p:sp>
      <p:sp>
        <p:nvSpPr>
          <p:cNvPr id="105485" name="Rectangle 13"/>
          <p:cNvSpPr>
            <a:spLocks noChangeArrowheads="1"/>
          </p:cNvSpPr>
          <p:nvPr/>
        </p:nvSpPr>
        <p:spPr bwMode="auto">
          <a:xfrm>
            <a:off x="2992841" y="3213603"/>
            <a:ext cx="363537" cy="4667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fr-FR">
                <a:latin typeface="Arial" charset="0"/>
              </a:rPr>
              <a:t>2</a:t>
            </a:r>
            <a:endParaRPr lang="fr-FR">
              <a:latin typeface="Times New Roman" pitchFamily="18" charset="0"/>
            </a:endParaRPr>
          </a:p>
        </p:txBody>
      </p:sp>
      <p:sp>
        <p:nvSpPr>
          <p:cNvPr id="105486" name="Rectangle 14"/>
          <p:cNvSpPr>
            <a:spLocks noChangeArrowheads="1"/>
          </p:cNvSpPr>
          <p:nvPr/>
        </p:nvSpPr>
        <p:spPr bwMode="auto">
          <a:xfrm>
            <a:off x="6199982" y="3660446"/>
            <a:ext cx="363537" cy="4667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fr-FR">
                <a:latin typeface="Arial" charset="0"/>
              </a:rPr>
              <a:t>3</a:t>
            </a:r>
            <a:endParaRPr lang="fr-FR">
              <a:latin typeface="Times New Roman" pitchFamily="18" charset="0"/>
            </a:endParaRPr>
          </a:p>
        </p:txBody>
      </p:sp>
      <p:sp>
        <p:nvSpPr>
          <p:cNvPr id="105488" name="Line 16"/>
          <p:cNvSpPr>
            <a:spLocks noChangeShapeType="1"/>
          </p:cNvSpPr>
          <p:nvPr/>
        </p:nvSpPr>
        <p:spPr bwMode="auto">
          <a:xfrm>
            <a:off x="5441950" y="2139950"/>
            <a:ext cx="1866354" cy="1960311"/>
          </a:xfrm>
          <a:prstGeom prst="line">
            <a:avLst/>
          </a:prstGeom>
          <a:noFill/>
          <a:ln w="57150" cmpd="thinThick">
            <a:solidFill>
              <a:schemeClr val="tx2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5490" name="Line 18"/>
          <p:cNvSpPr>
            <a:spLocks noChangeShapeType="1"/>
          </p:cNvSpPr>
          <p:nvPr/>
        </p:nvSpPr>
        <p:spPr bwMode="auto">
          <a:xfrm flipH="1">
            <a:off x="4041666" y="2111873"/>
            <a:ext cx="21980" cy="1568455"/>
          </a:xfrm>
          <a:prstGeom prst="line">
            <a:avLst/>
          </a:prstGeom>
          <a:noFill/>
          <a:ln w="57150" cmpd="thinThick">
            <a:solidFill>
              <a:schemeClr val="tx2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5491" name="Line 19"/>
          <p:cNvSpPr>
            <a:spLocks noChangeShapeType="1"/>
          </p:cNvSpPr>
          <p:nvPr/>
        </p:nvSpPr>
        <p:spPr bwMode="auto">
          <a:xfrm flipH="1">
            <a:off x="2286000" y="2178051"/>
            <a:ext cx="1023938" cy="717550"/>
          </a:xfrm>
          <a:prstGeom prst="line">
            <a:avLst/>
          </a:prstGeom>
          <a:noFill/>
          <a:ln w="57150" cmpd="thinThick">
            <a:solidFill>
              <a:schemeClr val="tx2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" name="Text Box 20"/>
          <p:cNvSpPr txBox="1">
            <a:spLocks noChangeArrowheads="1"/>
          </p:cNvSpPr>
          <p:nvPr/>
        </p:nvSpPr>
        <p:spPr bwMode="auto">
          <a:xfrm>
            <a:off x="223604" y="1374775"/>
            <a:ext cx="2602379" cy="92333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fr-F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VO</a:t>
            </a:r>
            <a:r>
              <a:rPr lang="fr-FR" sz="1800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2</a:t>
            </a:r>
            <a:r>
              <a:rPr lang="fr-F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max (ml.min</a:t>
            </a:r>
            <a:r>
              <a:rPr lang="fr-FR" sz="1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-1</a:t>
            </a:r>
            <a:r>
              <a:rPr lang="fr-F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.kg</a:t>
            </a:r>
            <a:r>
              <a:rPr lang="fr-FR" sz="1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-1 </a:t>
            </a:r>
            <a:r>
              <a:rPr lang="fr-F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)</a:t>
            </a:r>
          </a:p>
          <a:p>
            <a:pPr algn="ctr" eaLnBrk="0" hangingPunct="0">
              <a:defRPr/>
            </a:pPr>
            <a:r>
              <a:rPr lang="fr-FR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= VAM </a:t>
            </a:r>
            <a:r>
              <a:rPr lang="fr-F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(km/h) x 3.5</a:t>
            </a:r>
          </a:p>
          <a:p>
            <a:pPr algn="ctr" eaLnBrk="0" hangingPunct="0">
              <a:defRPr/>
            </a:pPr>
            <a:r>
              <a:rPr lang="fr-F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à </a:t>
            </a:r>
            <a:r>
              <a:rPr lang="fr-F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  <a:sym typeface="Symbol" pitchFamily="18" charset="2"/>
              </a:rPr>
              <a:t> 5% </a:t>
            </a:r>
            <a:r>
              <a:rPr lang="fr-FR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  <a:sym typeface="Symbol" pitchFamily="18" charset="2"/>
              </a:rPr>
              <a:t>Léger et Mercier (1983)</a:t>
            </a:r>
          </a:p>
        </p:txBody>
      </p:sp>
      <p:cxnSp>
        <p:nvCxnSpPr>
          <p:cNvPr id="7" name="Connecteur droit 6"/>
          <p:cNvCxnSpPr>
            <a:stCxn id="517123" idx="0"/>
          </p:cNvCxnSpPr>
          <p:nvPr/>
        </p:nvCxnSpPr>
        <p:spPr>
          <a:xfrm flipV="1">
            <a:off x="1219200" y="2298105"/>
            <a:ext cx="0" cy="527645"/>
          </a:xfrm>
          <a:prstGeom prst="line">
            <a:avLst/>
          </a:prstGeom>
          <a:ln w="28575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2456667" y="4942253"/>
            <a:ext cx="3213957" cy="646331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Endurance = limite de maintien </a:t>
            </a:r>
          </a:p>
          <a:p>
            <a:pPr eaLnBrk="0" hangingPunct="0">
              <a:defRPr/>
            </a:pPr>
            <a:r>
              <a:rPr lang="fr-F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d’un % de VAM (temps limite)</a:t>
            </a: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 rotWithShape="1">
          <a:blip r:embed="rId2"/>
          <a:srcRect l="63233" t="45068" r="20575" b="31260"/>
          <a:stretch/>
        </p:blipFill>
        <p:spPr bwMode="auto">
          <a:xfrm>
            <a:off x="3415809" y="5661248"/>
            <a:ext cx="1295673" cy="106580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Ellipse 1"/>
          <p:cNvSpPr/>
          <p:nvPr/>
        </p:nvSpPr>
        <p:spPr>
          <a:xfrm>
            <a:off x="2227263" y="2813050"/>
            <a:ext cx="3784897" cy="391400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5520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2" grpId="0" animBg="1"/>
      <p:bldP spid="2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Arc 2"/>
          <p:cNvSpPr>
            <a:spLocks/>
          </p:cNvSpPr>
          <p:nvPr/>
        </p:nvSpPr>
        <p:spPr bwMode="auto">
          <a:xfrm>
            <a:off x="533400" y="3696008"/>
            <a:ext cx="1676400" cy="2667000"/>
          </a:xfrm>
          <a:custGeom>
            <a:avLst/>
            <a:gdLst>
              <a:gd name="T0" fmla="*/ 2147483647 w 21600"/>
              <a:gd name="T1" fmla="*/ 2147483647 h 43099"/>
              <a:gd name="T2" fmla="*/ 2147483647 w 21600"/>
              <a:gd name="T3" fmla="*/ 0 h 43099"/>
              <a:gd name="T4" fmla="*/ 2147483647 w 21600"/>
              <a:gd name="T5" fmla="*/ 2147483647 h 43099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099" fill="none" extrusionOk="0">
                <a:moveTo>
                  <a:pt x="20046" y="43099"/>
                </a:moveTo>
                <a:cubicBezTo>
                  <a:pt x="8749" y="42284"/>
                  <a:pt x="0" y="32881"/>
                  <a:pt x="0" y="21555"/>
                </a:cubicBezTo>
                <a:cubicBezTo>
                  <a:pt x="-1" y="10167"/>
                  <a:pt x="8839" y="736"/>
                  <a:pt x="20203" y="0"/>
                </a:cubicBezTo>
              </a:path>
              <a:path w="21600" h="43099" stroke="0" extrusionOk="0">
                <a:moveTo>
                  <a:pt x="20046" y="43099"/>
                </a:moveTo>
                <a:cubicBezTo>
                  <a:pt x="8749" y="42284"/>
                  <a:pt x="0" y="32881"/>
                  <a:pt x="0" y="21555"/>
                </a:cubicBezTo>
                <a:cubicBezTo>
                  <a:pt x="-1" y="10167"/>
                  <a:pt x="8839" y="736"/>
                  <a:pt x="20203" y="0"/>
                </a:cubicBezTo>
                <a:lnTo>
                  <a:pt x="21600" y="21555"/>
                </a:lnTo>
                <a:lnTo>
                  <a:pt x="20046" y="43099"/>
                </a:lnTo>
                <a:close/>
              </a:path>
            </a:pathLst>
          </a:custGeom>
          <a:noFill/>
          <a:ln w="38100" cap="rnd">
            <a:solidFill>
              <a:schemeClr val="folHlink"/>
            </a:solidFill>
            <a:round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7891" name="Line 3"/>
          <p:cNvSpPr>
            <a:spLocks noChangeShapeType="1"/>
          </p:cNvSpPr>
          <p:nvPr/>
        </p:nvSpPr>
        <p:spPr bwMode="auto">
          <a:xfrm>
            <a:off x="2057400" y="3696008"/>
            <a:ext cx="4419600" cy="0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7892" name="Line 4"/>
          <p:cNvSpPr>
            <a:spLocks noChangeShapeType="1"/>
          </p:cNvSpPr>
          <p:nvPr/>
        </p:nvSpPr>
        <p:spPr bwMode="auto">
          <a:xfrm>
            <a:off x="2057400" y="6363008"/>
            <a:ext cx="4419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7910" name="Line 22"/>
          <p:cNvSpPr>
            <a:spLocks noChangeShapeType="1"/>
          </p:cNvSpPr>
          <p:nvPr/>
        </p:nvSpPr>
        <p:spPr bwMode="auto">
          <a:xfrm>
            <a:off x="6477000" y="3315008"/>
            <a:ext cx="0" cy="38100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7911" name="Text Box 23"/>
          <p:cNvSpPr txBox="1">
            <a:spLocks noChangeArrowheads="1"/>
          </p:cNvSpPr>
          <p:nvPr/>
        </p:nvSpPr>
        <p:spPr bwMode="auto">
          <a:xfrm>
            <a:off x="6386513" y="3315008"/>
            <a:ext cx="301625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3200" baseline="30000" smtClean="0">
                <a:solidFill>
                  <a:srgbClr val="FFFFFF"/>
                </a:solidFill>
                <a:latin typeface="Arial" charset="0"/>
                <a:cs typeface="Arial" charset="0"/>
              </a:rPr>
              <a:t>&gt;</a:t>
            </a:r>
            <a:endParaRPr lang="fr-FR" sz="1600" baseline="3000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7912" name="Text Box 24"/>
          <p:cNvSpPr txBox="1">
            <a:spLocks noChangeArrowheads="1"/>
          </p:cNvSpPr>
          <p:nvPr/>
        </p:nvSpPr>
        <p:spPr bwMode="auto">
          <a:xfrm>
            <a:off x="4191000" y="3315008"/>
            <a:ext cx="34131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3200" baseline="30000" smtClean="0">
                <a:solidFill>
                  <a:srgbClr val="FFFFFF"/>
                </a:solidFill>
                <a:latin typeface="Arial" charset="0"/>
                <a:cs typeface="Arial" charset="0"/>
              </a:rPr>
              <a:t>&gt;</a:t>
            </a:r>
            <a:endParaRPr lang="fr-FR" sz="1600" baseline="3000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7913" name="Line 25"/>
          <p:cNvSpPr>
            <a:spLocks noChangeShapeType="1"/>
          </p:cNvSpPr>
          <p:nvPr/>
        </p:nvSpPr>
        <p:spPr bwMode="auto">
          <a:xfrm flipV="1">
            <a:off x="4267200" y="3315008"/>
            <a:ext cx="0" cy="38100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7914" name="Line 26"/>
          <p:cNvSpPr>
            <a:spLocks noChangeShapeType="1"/>
          </p:cNvSpPr>
          <p:nvPr/>
        </p:nvSpPr>
        <p:spPr bwMode="auto">
          <a:xfrm flipV="1">
            <a:off x="2133600" y="3315008"/>
            <a:ext cx="0" cy="3810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7915" name="Text Box 27"/>
          <p:cNvSpPr txBox="1">
            <a:spLocks noChangeArrowheads="1"/>
          </p:cNvSpPr>
          <p:nvPr/>
        </p:nvSpPr>
        <p:spPr bwMode="auto">
          <a:xfrm>
            <a:off x="2057400" y="3315008"/>
            <a:ext cx="34131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3200" baseline="30000" smtClean="0">
                <a:solidFill>
                  <a:srgbClr val="FFFFFF"/>
                </a:solidFill>
                <a:latin typeface="Arial" charset="0"/>
                <a:cs typeface="Arial" charset="0"/>
              </a:rPr>
              <a:t>&gt;</a:t>
            </a:r>
            <a:endParaRPr lang="fr-FR" sz="1600" baseline="30000" smtClean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37916" name="Line 28"/>
          <p:cNvSpPr>
            <a:spLocks noChangeShapeType="1"/>
          </p:cNvSpPr>
          <p:nvPr/>
        </p:nvSpPr>
        <p:spPr bwMode="auto">
          <a:xfrm>
            <a:off x="2133600" y="5982008"/>
            <a:ext cx="0" cy="3810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7917" name="Line 29"/>
          <p:cNvSpPr>
            <a:spLocks noChangeShapeType="1"/>
          </p:cNvSpPr>
          <p:nvPr/>
        </p:nvSpPr>
        <p:spPr bwMode="auto">
          <a:xfrm>
            <a:off x="838200" y="5448608"/>
            <a:ext cx="0" cy="3810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7918" name="Line 30"/>
          <p:cNvSpPr>
            <a:spLocks noChangeShapeType="1"/>
          </p:cNvSpPr>
          <p:nvPr/>
        </p:nvSpPr>
        <p:spPr bwMode="auto">
          <a:xfrm>
            <a:off x="685800" y="4077008"/>
            <a:ext cx="0" cy="38100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7919" name="Line 31"/>
          <p:cNvSpPr>
            <a:spLocks noChangeShapeType="1"/>
          </p:cNvSpPr>
          <p:nvPr/>
        </p:nvSpPr>
        <p:spPr bwMode="auto">
          <a:xfrm>
            <a:off x="7848600" y="4000808"/>
            <a:ext cx="0" cy="38100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7920" name="Line 32"/>
          <p:cNvSpPr>
            <a:spLocks noChangeShapeType="1"/>
          </p:cNvSpPr>
          <p:nvPr/>
        </p:nvSpPr>
        <p:spPr bwMode="auto">
          <a:xfrm>
            <a:off x="7924800" y="5143808"/>
            <a:ext cx="0" cy="457200"/>
          </a:xfrm>
          <a:prstGeom prst="line">
            <a:avLst/>
          </a:prstGeom>
          <a:noFill/>
          <a:ln w="12700">
            <a:solidFill>
              <a:schemeClr val="folHlink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7921" name="Text Box 33"/>
          <p:cNvSpPr txBox="1">
            <a:spLocks noChangeArrowheads="1"/>
          </p:cNvSpPr>
          <p:nvPr/>
        </p:nvSpPr>
        <p:spPr bwMode="auto">
          <a:xfrm>
            <a:off x="7772400" y="4000808"/>
            <a:ext cx="341313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folHlink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3200" baseline="30000" smtClean="0">
                <a:solidFill>
                  <a:srgbClr val="FFFFFF"/>
                </a:solidFill>
                <a:latin typeface="Arial" charset="0"/>
                <a:cs typeface="Arial" charset="0"/>
              </a:rPr>
              <a:t>&gt;</a:t>
            </a:r>
          </a:p>
        </p:txBody>
      </p:sp>
      <p:sp>
        <p:nvSpPr>
          <p:cNvPr id="37922" name="Text Box 34"/>
          <p:cNvSpPr txBox="1">
            <a:spLocks noChangeArrowheads="1"/>
          </p:cNvSpPr>
          <p:nvPr/>
        </p:nvSpPr>
        <p:spPr bwMode="auto">
          <a:xfrm>
            <a:off x="7848600" y="5143808"/>
            <a:ext cx="5334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3200" baseline="30000" smtClean="0">
                <a:solidFill>
                  <a:srgbClr val="FFFFFF"/>
                </a:solidFill>
                <a:latin typeface="Arial" charset="0"/>
                <a:cs typeface="Arial" charset="0"/>
              </a:rPr>
              <a:t>&gt;</a:t>
            </a:r>
          </a:p>
        </p:txBody>
      </p:sp>
      <p:sp>
        <p:nvSpPr>
          <p:cNvPr id="37925" name="Text Box 37"/>
          <p:cNvSpPr txBox="1">
            <a:spLocks noChangeArrowheads="1"/>
          </p:cNvSpPr>
          <p:nvPr/>
        </p:nvSpPr>
        <p:spPr bwMode="auto">
          <a:xfrm>
            <a:off x="2043113" y="5905808"/>
            <a:ext cx="33813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3200" baseline="30000" smtClean="0">
                <a:solidFill>
                  <a:srgbClr val="FFFFFF"/>
                </a:solidFill>
                <a:latin typeface="Arial" charset="0"/>
                <a:cs typeface="Arial" charset="0"/>
              </a:rPr>
              <a:t>&gt;</a:t>
            </a:r>
          </a:p>
        </p:txBody>
      </p:sp>
      <p:sp>
        <p:nvSpPr>
          <p:cNvPr id="37926" name="Text Box 38"/>
          <p:cNvSpPr txBox="1">
            <a:spLocks noChangeArrowheads="1"/>
          </p:cNvSpPr>
          <p:nvPr/>
        </p:nvSpPr>
        <p:spPr bwMode="auto">
          <a:xfrm>
            <a:off x="762000" y="5448608"/>
            <a:ext cx="3810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3200" baseline="30000" smtClean="0">
                <a:solidFill>
                  <a:srgbClr val="FFFFFF"/>
                </a:solidFill>
                <a:latin typeface="Arial" charset="0"/>
                <a:cs typeface="Arial" charset="0"/>
              </a:rPr>
              <a:t>&gt;</a:t>
            </a:r>
          </a:p>
        </p:txBody>
      </p:sp>
      <p:sp>
        <p:nvSpPr>
          <p:cNvPr id="37927" name="Text Box 39"/>
          <p:cNvSpPr txBox="1">
            <a:spLocks noChangeArrowheads="1"/>
          </p:cNvSpPr>
          <p:nvPr/>
        </p:nvSpPr>
        <p:spPr bwMode="auto">
          <a:xfrm>
            <a:off x="609600" y="4077008"/>
            <a:ext cx="533400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3200" baseline="30000" smtClean="0">
                <a:solidFill>
                  <a:srgbClr val="FFFFFF"/>
                </a:solidFill>
                <a:latin typeface="Arial" charset="0"/>
                <a:cs typeface="Arial" charset="0"/>
              </a:rPr>
              <a:t>&gt;</a:t>
            </a:r>
          </a:p>
        </p:txBody>
      </p:sp>
      <p:sp>
        <p:nvSpPr>
          <p:cNvPr id="37936" name="Arc 48"/>
          <p:cNvSpPr>
            <a:spLocks/>
          </p:cNvSpPr>
          <p:nvPr/>
        </p:nvSpPr>
        <p:spPr bwMode="auto">
          <a:xfrm rot="10785655">
            <a:off x="6248400" y="3696008"/>
            <a:ext cx="1828800" cy="2667000"/>
          </a:xfrm>
          <a:custGeom>
            <a:avLst/>
            <a:gdLst>
              <a:gd name="T0" fmla="*/ 2147483647 w 21600"/>
              <a:gd name="T1" fmla="*/ 2147483647 h 43096"/>
              <a:gd name="T2" fmla="*/ 2147483647 w 21600"/>
              <a:gd name="T3" fmla="*/ 0 h 43096"/>
              <a:gd name="T4" fmla="*/ 2147483647 w 21600"/>
              <a:gd name="T5" fmla="*/ 2147483647 h 4309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43096" fill="none" extrusionOk="0">
                <a:moveTo>
                  <a:pt x="20003" y="43095"/>
                </a:moveTo>
                <a:cubicBezTo>
                  <a:pt x="8724" y="42259"/>
                  <a:pt x="0" y="32864"/>
                  <a:pt x="0" y="21555"/>
                </a:cubicBezTo>
                <a:cubicBezTo>
                  <a:pt x="-1" y="10167"/>
                  <a:pt x="8839" y="736"/>
                  <a:pt x="20203" y="0"/>
                </a:cubicBezTo>
              </a:path>
              <a:path w="21600" h="43096" stroke="0" extrusionOk="0">
                <a:moveTo>
                  <a:pt x="20003" y="43095"/>
                </a:moveTo>
                <a:cubicBezTo>
                  <a:pt x="8724" y="42259"/>
                  <a:pt x="0" y="32864"/>
                  <a:pt x="0" y="21555"/>
                </a:cubicBezTo>
                <a:cubicBezTo>
                  <a:pt x="-1" y="10167"/>
                  <a:pt x="8839" y="736"/>
                  <a:pt x="20203" y="0"/>
                </a:cubicBezTo>
                <a:lnTo>
                  <a:pt x="21600" y="21555"/>
                </a:lnTo>
                <a:lnTo>
                  <a:pt x="20003" y="43095"/>
                </a:lnTo>
                <a:close/>
              </a:path>
            </a:pathLst>
          </a:custGeom>
          <a:noFill/>
          <a:ln w="38100" cap="rnd">
            <a:solidFill>
              <a:schemeClr val="folHlink"/>
            </a:solidFill>
            <a:round/>
            <a:headEnd type="none" w="sm" len="sm"/>
            <a:tailEnd type="none" w="sm" len="sm"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49" name="Line 28"/>
          <p:cNvSpPr>
            <a:spLocks noChangeShapeType="1"/>
          </p:cNvSpPr>
          <p:nvPr/>
        </p:nvSpPr>
        <p:spPr bwMode="auto">
          <a:xfrm>
            <a:off x="4252342" y="6000264"/>
            <a:ext cx="0" cy="3810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50" name="Text Box 37"/>
          <p:cNvSpPr txBox="1">
            <a:spLocks noChangeArrowheads="1"/>
          </p:cNvSpPr>
          <p:nvPr/>
        </p:nvSpPr>
        <p:spPr bwMode="auto">
          <a:xfrm>
            <a:off x="4161855" y="5924064"/>
            <a:ext cx="33813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3200" baseline="30000" smtClean="0">
                <a:solidFill>
                  <a:srgbClr val="FFFFFF"/>
                </a:solidFill>
                <a:latin typeface="Arial" charset="0"/>
                <a:cs typeface="Arial" charset="0"/>
              </a:rPr>
              <a:t>&gt;</a:t>
            </a:r>
          </a:p>
        </p:txBody>
      </p:sp>
      <p:sp>
        <p:nvSpPr>
          <p:cNvPr id="51" name="Line 28"/>
          <p:cNvSpPr>
            <a:spLocks noChangeShapeType="1"/>
          </p:cNvSpPr>
          <p:nvPr/>
        </p:nvSpPr>
        <p:spPr bwMode="auto">
          <a:xfrm>
            <a:off x="6484590" y="6000264"/>
            <a:ext cx="0" cy="381000"/>
          </a:xfrm>
          <a:prstGeom prst="line">
            <a:avLst/>
          </a:prstGeom>
          <a:noFill/>
          <a:ln w="12700">
            <a:solidFill>
              <a:srgbClr val="FFFF00"/>
            </a:solidFill>
            <a:round/>
            <a:headEnd type="none" w="sm" len="sm"/>
            <a:tailEnd type="none" w="sm" len="sm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52" name="Text Box 37"/>
          <p:cNvSpPr txBox="1">
            <a:spLocks noChangeArrowheads="1"/>
          </p:cNvSpPr>
          <p:nvPr/>
        </p:nvSpPr>
        <p:spPr bwMode="auto">
          <a:xfrm>
            <a:off x="6394103" y="5924064"/>
            <a:ext cx="338137" cy="412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3200" baseline="30000" smtClean="0">
                <a:solidFill>
                  <a:srgbClr val="FFFFFF"/>
                </a:solidFill>
                <a:latin typeface="Arial" charset="0"/>
                <a:cs typeface="Arial" charset="0"/>
              </a:rPr>
              <a:t>&gt;</a:t>
            </a:r>
          </a:p>
        </p:txBody>
      </p:sp>
      <p:sp>
        <p:nvSpPr>
          <p:cNvPr id="6" name="Forme libre 5"/>
          <p:cNvSpPr/>
          <p:nvPr/>
        </p:nvSpPr>
        <p:spPr>
          <a:xfrm>
            <a:off x="379804" y="3587476"/>
            <a:ext cx="1730350" cy="2898196"/>
          </a:xfrm>
          <a:custGeom>
            <a:avLst/>
            <a:gdLst>
              <a:gd name="connsiteX0" fmla="*/ 1730350 w 1730350"/>
              <a:gd name="connsiteY0" fmla="*/ 251 h 2898196"/>
              <a:gd name="connsiteX1" fmla="*/ 1055101 w 1730350"/>
              <a:gd name="connsiteY1" fmla="*/ 98725 h 2898196"/>
              <a:gd name="connsiteX2" fmla="*/ 337648 w 1730350"/>
              <a:gd name="connsiteY2" fmla="*/ 605162 h 2898196"/>
              <a:gd name="connsiteX3" fmla="*/ 24 w 1730350"/>
              <a:gd name="connsiteY3" fmla="*/ 1463291 h 2898196"/>
              <a:gd name="connsiteX4" fmla="*/ 351716 w 1730350"/>
              <a:gd name="connsiteY4" fmla="*/ 2391759 h 2898196"/>
              <a:gd name="connsiteX5" fmla="*/ 1266116 w 1730350"/>
              <a:gd name="connsiteY5" fmla="*/ 2898196 h 2898196"/>
              <a:gd name="connsiteX6" fmla="*/ 1266116 w 1730350"/>
              <a:gd name="connsiteY6" fmla="*/ 2898196 h 2898196"/>
              <a:gd name="connsiteX7" fmla="*/ 1266116 w 1730350"/>
              <a:gd name="connsiteY7" fmla="*/ 2898196 h 2898196"/>
              <a:gd name="connsiteX8" fmla="*/ 1266116 w 1730350"/>
              <a:gd name="connsiteY8" fmla="*/ 2898196 h 28981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730350" h="2898196">
                <a:moveTo>
                  <a:pt x="1730350" y="251"/>
                </a:moveTo>
                <a:cubicBezTo>
                  <a:pt x="1508784" y="-921"/>
                  <a:pt x="1287218" y="-2093"/>
                  <a:pt x="1055101" y="98725"/>
                </a:cubicBezTo>
                <a:cubicBezTo>
                  <a:pt x="822984" y="199543"/>
                  <a:pt x="513494" y="377734"/>
                  <a:pt x="337648" y="605162"/>
                </a:cubicBezTo>
                <a:cubicBezTo>
                  <a:pt x="161802" y="832590"/>
                  <a:pt x="-2321" y="1165525"/>
                  <a:pt x="24" y="1463291"/>
                </a:cubicBezTo>
                <a:cubicBezTo>
                  <a:pt x="2369" y="1761057"/>
                  <a:pt x="140701" y="2152608"/>
                  <a:pt x="351716" y="2391759"/>
                </a:cubicBezTo>
                <a:cubicBezTo>
                  <a:pt x="562731" y="2630910"/>
                  <a:pt x="1266116" y="2898196"/>
                  <a:pt x="1266116" y="2898196"/>
                </a:cubicBezTo>
                <a:lnTo>
                  <a:pt x="1266116" y="2898196"/>
                </a:lnTo>
                <a:lnTo>
                  <a:pt x="1266116" y="2898196"/>
                </a:lnTo>
                <a:lnTo>
                  <a:pt x="1266116" y="2898196"/>
                </a:lnTo>
              </a:path>
            </a:pathLst>
          </a:cu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orme libre 8"/>
          <p:cNvSpPr/>
          <p:nvPr/>
        </p:nvSpPr>
        <p:spPr>
          <a:xfrm>
            <a:off x="1598384" y="5543137"/>
            <a:ext cx="6546810" cy="1095081"/>
          </a:xfrm>
          <a:custGeom>
            <a:avLst/>
            <a:gdLst>
              <a:gd name="connsiteX0" fmla="*/ 5333 w 6546810"/>
              <a:gd name="connsiteY0" fmla="*/ 956603 h 1095081"/>
              <a:gd name="connsiteX1" fmla="*/ 694650 w 6546810"/>
              <a:gd name="connsiteY1" fmla="*/ 1026941 h 1095081"/>
              <a:gd name="connsiteX2" fmla="*/ 5055634 w 6546810"/>
              <a:gd name="connsiteY2" fmla="*/ 1012873 h 1095081"/>
              <a:gd name="connsiteX3" fmla="*/ 6546810 w 6546810"/>
              <a:gd name="connsiteY3" fmla="*/ 0 h 1095081"/>
              <a:gd name="connsiteX4" fmla="*/ 6546810 w 6546810"/>
              <a:gd name="connsiteY4" fmla="*/ 0 h 1095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46810" h="1095081">
                <a:moveTo>
                  <a:pt x="5333" y="956603"/>
                </a:moveTo>
                <a:cubicBezTo>
                  <a:pt x="-70867" y="987083"/>
                  <a:pt x="694650" y="1026941"/>
                  <a:pt x="694650" y="1026941"/>
                </a:cubicBezTo>
                <a:cubicBezTo>
                  <a:pt x="1536367" y="1036319"/>
                  <a:pt x="4080274" y="1184030"/>
                  <a:pt x="5055634" y="1012873"/>
                </a:cubicBezTo>
                <a:cubicBezTo>
                  <a:pt x="6030994" y="841716"/>
                  <a:pt x="6546810" y="0"/>
                  <a:pt x="6546810" y="0"/>
                </a:cubicBezTo>
                <a:lnTo>
                  <a:pt x="6546810" y="0"/>
                </a:lnTo>
              </a:path>
            </a:pathLst>
          </a:cu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Forme libre 9"/>
          <p:cNvSpPr/>
          <p:nvPr/>
        </p:nvSpPr>
        <p:spPr>
          <a:xfrm>
            <a:off x="6513342" y="3573658"/>
            <a:ext cx="1815100" cy="1997614"/>
          </a:xfrm>
          <a:custGeom>
            <a:avLst/>
            <a:gdLst>
              <a:gd name="connsiteX0" fmla="*/ 1631852 w 1815100"/>
              <a:gd name="connsiteY0" fmla="*/ 1997614 h 1997614"/>
              <a:gd name="connsiteX1" fmla="*/ 1814732 w 1815100"/>
              <a:gd name="connsiteY1" fmla="*/ 1434906 h 1997614"/>
              <a:gd name="connsiteX2" fmla="*/ 1589649 w 1815100"/>
              <a:gd name="connsiteY2" fmla="*/ 773725 h 1997614"/>
              <a:gd name="connsiteX3" fmla="*/ 731520 w 1815100"/>
              <a:gd name="connsiteY3" fmla="*/ 126611 h 1997614"/>
              <a:gd name="connsiteX4" fmla="*/ 0 w 1815100"/>
              <a:gd name="connsiteY4" fmla="*/ 2 h 1997614"/>
              <a:gd name="connsiteX5" fmla="*/ 0 w 1815100"/>
              <a:gd name="connsiteY5" fmla="*/ 2 h 1997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815100" h="1997614">
                <a:moveTo>
                  <a:pt x="1631852" y="1997614"/>
                </a:moveTo>
                <a:cubicBezTo>
                  <a:pt x="1726809" y="1818250"/>
                  <a:pt x="1821766" y="1638887"/>
                  <a:pt x="1814732" y="1434906"/>
                </a:cubicBezTo>
                <a:cubicBezTo>
                  <a:pt x="1807698" y="1230925"/>
                  <a:pt x="1770184" y="991774"/>
                  <a:pt x="1589649" y="773725"/>
                </a:cubicBezTo>
                <a:cubicBezTo>
                  <a:pt x="1409114" y="555676"/>
                  <a:pt x="996461" y="255565"/>
                  <a:pt x="731520" y="126611"/>
                </a:cubicBezTo>
                <a:cubicBezTo>
                  <a:pt x="466578" y="-2343"/>
                  <a:pt x="0" y="2"/>
                  <a:pt x="0" y="2"/>
                </a:cubicBezTo>
                <a:lnTo>
                  <a:pt x="0" y="2"/>
                </a:lnTo>
              </a:path>
            </a:pathLst>
          </a:cu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Forme libre 10"/>
          <p:cNvSpPr/>
          <p:nvPr/>
        </p:nvSpPr>
        <p:spPr>
          <a:xfrm>
            <a:off x="2278966" y="3503321"/>
            <a:ext cx="4121834" cy="84406"/>
          </a:xfrm>
          <a:custGeom>
            <a:avLst/>
            <a:gdLst>
              <a:gd name="connsiteX0" fmla="*/ 4121834 w 4121834"/>
              <a:gd name="connsiteY0" fmla="*/ 56271 h 84406"/>
              <a:gd name="connsiteX1" fmla="*/ 1364566 w 4121834"/>
              <a:gd name="connsiteY1" fmla="*/ 0 h 84406"/>
              <a:gd name="connsiteX2" fmla="*/ 0 w 4121834"/>
              <a:gd name="connsiteY2" fmla="*/ 84406 h 84406"/>
              <a:gd name="connsiteX3" fmla="*/ 0 w 4121834"/>
              <a:gd name="connsiteY3" fmla="*/ 84406 h 84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1834" h="84406">
                <a:moveTo>
                  <a:pt x="4121834" y="56271"/>
                </a:moveTo>
                <a:lnTo>
                  <a:pt x="1364566" y="0"/>
                </a:lnTo>
                <a:cubicBezTo>
                  <a:pt x="677594" y="4689"/>
                  <a:pt x="0" y="84406"/>
                  <a:pt x="0" y="84406"/>
                </a:cubicBezTo>
                <a:lnTo>
                  <a:pt x="0" y="84406"/>
                </a:lnTo>
              </a:path>
            </a:pathLst>
          </a:custGeom>
          <a:ln w="28575">
            <a:solidFill>
              <a:schemeClr val="tx1"/>
            </a:solidFill>
            <a:prstDash val="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5" name="Picture 4"/>
          <p:cNvPicPr>
            <a:picLocks noChangeAspect="1" noChangeArrowheads="1"/>
          </p:cNvPicPr>
          <p:nvPr/>
        </p:nvPicPr>
        <p:blipFill rotWithShape="1">
          <a:blip r:embed="rId2"/>
          <a:srcRect l="63233" t="45068" r="20575" b="31260"/>
          <a:stretch/>
        </p:blipFill>
        <p:spPr bwMode="auto">
          <a:xfrm>
            <a:off x="3289948" y="4339605"/>
            <a:ext cx="1242365" cy="102195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3" name="ZoneTexte 12"/>
          <p:cNvSpPr txBox="1"/>
          <p:nvPr/>
        </p:nvSpPr>
        <p:spPr>
          <a:xfrm>
            <a:off x="474659" y="303039"/>
            <a:ext cx="805066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APPRECIER L’ENDURANCE AEROBIE A PARTIR DU TEMPS LIMITE</a:t>
            </a:r>
            <a:endParaRPr lang="fr-FR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609600" y="908720"/>
            <a:ext cx="8656088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latin typeface="Calibri" pitchFamily="34" charset="0"/>
                <a:cs typeface="Calibri" pitchFamily="34" charset="0"/>
              </a:rPr>
              <a:t>En utilisant le te test VAMEVAL il est aussi possible d’apprécier </a:t>
            </a:r>
          </a:p>
          <a:p>
            <a:r>
              <a:rPr lang="fr-FR" sz="2400" dirty="0" smtClean="0">
                <a:latin typeface="Calibri" pitchFamily="34" charset="0"/>
                <a:cs typeface="Calibri" pitchFamily="34" charset="0"/>
              </a:rPr>
              <a:t>l’endurance aérobie qui est le % de la VAM susceptible d’être </a:t>
            </a:r>
          </a:p>
          <a:p>
            <a:r>
              <a:rPr lang="fr-FR" sz="2400" dirty="0" smtClean="0">
                <a:latin typeface="Calibri" pitchFamily="34" charset="0"/>
                <a:cs typeface="Calibri" pitchFamily="34" charset="0"/>
              </a:rPr>
              <a:t>maintenu  le plus longtemps possible.</a:t>
            </a:r>
          </a:p>
          <a:p>
            <a:pPr marL="457200" indent="-457200">
              <a:buAutoNum type="arabicParenR"/>
            </a:pPr>
            <a:r>
              <a:rPr lang="fr-FR" sz="2400" i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Commencer par faire passer le test VAMEVAL   2) constituer des </a:t>
            </a:r>
          </a:p>
          <a:p>
            <a:r>
              <a:rPr lang="fr-FR" sz="2400" i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i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groupes de niveau  3) programmer le beeper ou choisir le CD pré-</a:t>
            </a:r>
          </a:p>
          <a:p>
            <a:r>
              <a:rPr lang="fr-FR" sz="2400" i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i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enregistré  : VAM, % = 90, 95, 100, 105%..., enclencher le chrono… </a:t>
            </a:r>
          </a:p>
          <a:p>
            <a:endParaRPr lang="fr-FR" sz="2400" dirty="0" smtClean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57473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130" name="Rectangle 2"/>
          <p:cNvSpPr>
            <a:spLocks noChangeArrowheads="1"/>
          </p:cNvSpPr>
          <p:nvPr/>
        </p:nvSpPr>
        <p:spPr bwMode="auto">
          <a:xfrm>
            <a:off x="0" y="228600"/>
            <a:ext cx="914241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/>
          <a:lstStyle/>
          <a:p>
            <a:pPr algn="ctr" eaLnBrk="0" hangingPunct="0">
              <a:defRPr/>
            </a:pPr>
            <a:r>
              <a:rPr lang="fr-FR" sz="3200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Durée limite à partir d’une épreuve unique</a:t>
            </a:r>
          </a:p>
        </p:txBody>
      </p:sp>
      <p:sp>
        <p:nvSpPr>
          <p:cNvPr id="304131" name="Rectangle 3"/>
          <p:cNvSpPr>
            <a:spLocks noChangeArrowheads="1"/>
          </p:cNvSpPr>
          <p:nvPr/>
        </p:nvSpPr>
        <p:spPr bwMode="auto">
          <a:xfrm>
            <a:off x="595312" y="992188"/>
            <a:ext cx="77866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>
              <a:defRPr/>
            </a:pPr>
            <a:r>
              <a:rPr lang="fr-FR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DUREE LIMITE à 100 % de VAM</a:t>
            </a:r>
            <a:endParaRPr lang="fr-FR" b="1" dirty="0"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</a:endParaRPr>
          </a:p>
        </p:txBody>
      </p:sp>
      <p:graphicFrame>
        <p:nvGraphicFramePr>
          <p:cNvPr id="304132" name="Objec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9616584"/>
              </p:ext>
            </p:extLst>
          </p:nvPr>
        </p:nvGraphicFramePr>
        <p:xfrm>
          <a:off x="874291" y="1628800"/>
          <a:ext cx="7393830" cy="18689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54" name="Document" r:id="rId3" imgW="6434328" imgH="1740408" progId="Word.Document.8">
                  <p:embed/>
                </p:oleObj>
              </mc:Choice>
              <mc:Fallback>
                <p:oleObj name="Document" r:id="rId3" imgW="6434328" imgH="1740408" progId="Word.Document.8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74291" y="1628800"/>
                        <a:ext cx="7393830" cy="1868983"/>
                      </a:xfrm>
                      <a:prstGeom prst="rect">
                        <a:avLst/>
                      </a:prstGeom>
                      <a:noFill/>
                      <a:ln w="76200">
                        <a:solidFill>
                          <a:srgbClr val="66FF33"/>
                        </a:solidFill>
                        <a:miter lim="800000"/>
                        <a:headEnd/>
                        <a:tailEnd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4133" name="Rectangle 5"/>
          <p:cNvSpPr>
            <a:spLocks noChangeArrowheads="1"/>
          </p:cNvSpPr>
          <p:nvPr/>
        </p:nvSpPr>
        <p:spPr bwMode="auto">
          <a:xfrm>
            <a:off x="184331" y="3692058"/>
            <a:ext cx="8773749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defRPr/>
            </a:pPr>
            <a:r>
              <a:rPr lang="fr-FR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VAM déterminée avec l’épreuve de course sur piste </a:t>
            </a:r>
            <a:r>
              <a:rPr lang="fr-FR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 Léger </a:t>
            </a:r>
            <a:r>
              <a:rPr lang="fr-FR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et Boucher (1980)</a:t>
            </a:r>
          </a:p>
        </p:txBody>
      </p:sp>
      <p:graphicFrame>
        <p:nvGraphicFramePr>
          <p:cNvPr id="6" name="Tableau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6356561"/>
              </p:ext>
            </p:extLst>
          </p:nvPr>
        </p:nvGraphicFramePr>
        <p:xfrm>
          <a:off x="421445" y="4567561"/>
          <a:ext cx="8424935" cy="131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84987"/>
                <a:gridCol w="1684987"/>
                <a:gridCol w="1684987"/>
                <a:gridCol w="1684987"/>
                <a:gridCol w="1684987"/>
              </a:tblGrid>
              <a:tr h="370840">
                <a:tc gridSpan="5">
                  <a:txBody>
                    <a:bodyPr/>
                    <a:lstStyle/>
                    <a:p>
                      <a:r>
                        <a:rPr lang="fr-FR" sz="2000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DUREES DU TEMPS LIMITE A 100% DE LA VAM = ENDURANCE AEROBIE </a:t>
                      </a:r>
                      <a:endParaRPr lang="fr-FR" sz="2000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Très élevée</a:t>
                      </a:r>
                      <a:endParaRPr lang="fr-FR" sz="2400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E</a:t>
                      </a:r>
                      <a:r>
                        <a:rPr lang="fr-FR" sz="2400" baseline="0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levée</a:t>
                      </a:r>
                      <a:endParaRPr lang="fr-FR" sz="2400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Moyenne</a:t>
                      </a:r>
                      <a:endParaRPr lang="fr-FR" sz="2400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Faible</a:t>
                      </a:r>
                      <a:endParaRPr lang="fr-FR" sz="2400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Très faible</a:t>
                      </a:r>
                      <a:endParaRPr lang="fr-FR" sz="2400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&gt; 11 min</a:t>
                      </a:r>
                      <a:endParaRPr lang="fr-FR" sz="2400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7-10 min</a:t>
                      </a:r>
                      <a:endParaRPr lang="fr-FR" sz="2400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5- 6</a:t>
                      </a:r>
                      <a:r>
                        <a:rPr lang="fr-FR" sz="2400" baseline="0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min</a:t>
                      </a:r>
                      <a:endParaRPr lang="fr-FR" sz="2400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3-4</a:t>
                      </a:r>
                      <a:r>
                        <a:rPr lang="fr-FR" sz="2400" baseline="0" dirty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 </a:t>
                      </a:r>
                      <a:r>
                        <a:rPr lang="fr-FR" sz="2400" baseline="0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min</a:t>
                      </a:r>
                      <a:endParaRPr lang="fr-FR" sz="2400" dirty="0" smtClean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2400" dirty="0" smtClean="0">
                          <a:solidFill>
                            <a:srgbClr val="000000"/>
                          </a:solidFill>
                          <a:latin typeface="Calibri" pitchFamily="34" charset="0"/>
                          <a:cs typeface="Calibri" pitchFamily="34" charset="0"/>
                        </a:rPr>
                        <a:t>&lt; 3 min</a:t>
                      </a:r>
                      <a:endParaRPr lang="fr-FR" sz="2400" dirty="0">
                        <a:solidFill>
                          <a:srgbClr val="000000"/>
                        </a:solidFill>
                        <a:latin typeface="Calibri" pitchFamily="34" charset="0"/>
                        <a:cs typeface="Calibri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1379062" y="6021288"/>
            <a:ext cx="6969793" cy="64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>
              <a:defRPr/>
            </a:pPr>
            <a:r>
              <a:rPr lang="fr-FR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VAM déterminée avec l’épreuve de course sur piste </a:t>
            </a:r>
            <a:r>
              <a:rPr lang="fr-FR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VAMEVAL </a:t>
            </a:r>
            <a:endParaRPr lang="fr-FR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0" hangingPunct="0">
              <a:defRPr/>
            </a:pPr>
            <a:endParaRPr lang="fr-FR" b="1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6142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04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4131" grpId="0"/>
      <p:bldP spid="304131" grpId="1"/>
      <p:bldP spid="304133" grpId="0"/>
      <p:bldP spid="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4"/>
          <p:cNvSpPr txBox="1">
            <a:spLocks noChangeArrowheads="1"/>
          </p:cNvSpPr>
          <p:nvPr/>
        </p:nvSpPr>
        <p:spPr bwMode="auto">
          <a:xfrm>
            <a:off x="2679700" y="111125"/>
            <a:ext cx="314166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b="1" smtClean="0">
                <a:solidFill>
                  <a:srgbClr val="FFFFFF"/>
                </a:solidFill>
                <a:latin typeface="Arial" charset="0"/>
              </a:rPr>
              <a:t>PLAN DE L’EXPOSE</a:t>
            </a:r>
          </a:p>
        </p:txBody>
      </p:sp>
      <p:sp>
        <p:nvSpPr>
          <p:cNvPr id="17411" name="Text Box 5"/>
          <p:cNvSpPr txBox="1">
            <a:spLocks noChangeArrowheads="1"/>
          </p:cNvSpPr>
          <p:nvPr/>
        </p:nvSpPr>
        <p:spPr bwMode="auto">
          <a:xfrm>
            <a:off x="370275" y="696075"/>
            <a:ext cx="8738418" cy="448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fontAlgn="base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2800" b="1" i="1" dirty="0" smtClean="0">
                <a:solidFill>
                  <a:srgbClr val="FFFFFF"/>
                </a:solidFill>
                <a:latin typeface="Calibri" pitchFamily="34" charset="0"/>
              </a:rPr>
              <a:t>1 – Quelques définitions  </a:t>
            </a:r>
          </a:p>
          <a:p>
            <a:pPr eaLnBrk="1" fontAlgn="base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2800" b="1" i="1" dirty="0" smtClean="0">
                <a:solidFill>
                  <a:srgbClr val="FFFFFF"/>
                </a:solidFill>
                <a:latin typeface="Calibri" pitchFamily="34" charset="0"/>
              </a:rPr>
              <a:t>2 - Comment choisir un test</a:t>
            </a:r>
          </a:p>
          <a:p>
            <a:pPr eaLnBrk="1" fontAlgn="base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2800" b="1" i="1" dirty="0" smtClean="0">
                <a:solidFill>
                  <a:srgbClr val="FFFFFF"/>
                </a:solidFill>
                <a:latin typeface="Calibri" pitchFamily="34" charset="0"/>
              </a:rPr>
              <a:t>3 – Comparaison des principaux tests : choix du VAMEVAL</a:t>
            </a:r>
          </a:p>
          <a:p>
            <a:pPr eaLnBrk="1" fontAlgn="base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2800" b="1" i="1" dirty="0">
                <a:solidFill>
                  <a:srgbClr val="FFFFFF"/>
                </a:solidFill>
                <a:latin typeface="Calibri" pitchFamily="34" charset="0"/>
              </a:rPr>
              <a:t>4 –</a:t>
            </a:r>
            <a:r>
              <a:rPr lang="fr-FR" sz="2800" b="1" i="1" dirty="0" smtClean="0">
                <a:solidFill>
                  <a:srgbClr val="FFFFFF"/>
                </a:solidFill>
                <a:latin typeface="Calibri" pitchFamily="34" charset="0"/>
              </a:rPr>
              <a:t> Présentation plus détaillée du test VAMEVAL</a:t>
            </a:r>
          </a:p>
          <a:p>
            <a:pPr eaLnBrk="1" fontAlgn="base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2800" b="1" i="1" dirty="0">
                <a:solidFill>
                  <a:srgbClr val="FFFFFF"/>
                </a:solidFill>
                <a:latin typeface="Calibri" pitchFamily="34" charset="0"/>
              </a:rPr>
              <a:t>5</a:t>
            </a:r>
            <a:r>
              <a:rPr lang="fr-FR" sz="2800" b="1" i="1" dirty="0" smtClean="0">
                <a:solidFill>
                  <a:srgbClr val="FFFFFF"/>
                </a:solidFill>
                <a:latin typeface="Calibri" pitchFamily="34" charset="0"/>
              </a:rPr>
              <a:t> – Comment utiliser les résultats du test VAMEVAL</a:t>
            </a:r>
          </a:p>
          <a:p>
            <a:pPr eaLnBrk="1" fontAlgn="base" hangingPunct="1">
              <a:lnSpc>
                <a:spcPct val="170000"/>
              </a:lnSpc>
              <a:spcBef>
                <a:spcPct val="0"/>
              </a:spcBef>
              <a:spcAft>
                <a:spcPct val="0"/>
              </a:spcAft>
            </a:pPr>
            <a:r>
              <a:rPr lang="fr-FR" sz="2800" b="1" i="1" dirty="0" smtClean="0">
                <a:solidFill>
                  <a:srgbClr val="FFFFFF"/>
                </a:solidFill>
                <a:latin typeface="Calibri" pitchFamily="34" charset="0"/>
              </a:rPr>
              <a:t>6 – Comment utiliser la VAM dans l’entraînement</a:t>
            </a:r>
          </a:p>
        </p:txBody>
      </p:sp>
      <p:sp>
        <p:nvSpPr>
          <p:cNvPr id="559110" name="AutoShape 6"/>
          <p:cNvSpPr>
            <a:spLocks noChangeArrowheads="1"/>
          </p:cNvSpPr>
          <p:nvPr/>
        </p:nvSpPr>
        <p:spPr bwMode="auto">
          <a:xfrm>
            <a:off x="-19105" y="4653136"/>
            <a:ext cx="488156" cy="288032"/>
          </a:xfrm>
          <a:prstGeom prst="rightArrow">
            <a:avLst>
              <a:gd name="adj1" fmla="val 50000"/>
              <a:gd name="adj2" fmla="val 84945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FF"/>
              </a:solidFill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51125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9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59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9110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122" name="Rectangle 2"/>
          <p:cNvSpPr>
            <a:spLocks noChangeArrowheads="1"/>
          </p:cNvSpPr>
          <p:nvPr/>
        </p:nvSpPr>
        <p:spPr bwMode="auto">
          <a:xfrm>
            <a:off x="3309938" y="1266825"/>
            <a:ext cx="2120900" cy="873125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100000">
                <a:schemeClr val="tx2">
                  <a:gamma/>
                  <a:shade val="75686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517123" name="Rectangle 3"/>
          <p:cNvSpPr>
            <a:spLocks noChangeArrowheads="1"/>
          </p:cNvSpPr>
          <p:nvPr/>
        </p:nvSpPr>
        <p:spPr bwMode="auto">
          <a:xfrm>
            <a:off x="158750" y="2825750"/>
            <a:ext cx="2120900" cy="1130300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100000">
                <a:schemeClr val="tx2">
                  <a:gamma/>
                  <a:shade val="78824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517125" name="Rectangle 5"/>
          <p:cNvSpPr>
            <a:spLocks noChangeArrowheads="1"/>
          </p:cNvSpPr>
          <p:nvPr/>
        </p:nvSpPr>
        <p:spPr bwMode="auto">
          <a:xfrm>
            <a:off x="3016141" y="3722862"/>
            <a:ext cx="2051050" cy="1130300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100000">
                <a:schemeClr val="tx2">
                  <a:gamma/>
                  <a:shade val="75686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517126" name="Rectangle 6"/>
          <p:cNvSpPr>
            <a:spLocks noChangeArrowheads="1"/>
          </p:cNvSpPr>
          <p:nvPr/>
        </p:nvSpPr>
        <p:spPr bwMode="auto">
          <a:xfrm>
            <a:off x="6563519" y="4135119"/>
            <a:ext cx="2362200" cy="1130300"/>
          </a:xfrm>
          <a:prstGeom prst="rect">
            <a:avLst/>
          </a:prstGeom>
          <a:gradFill rotWithShape="0">
            <a:gsLst>
              <a:gs pos="0">
                <a:schemeClr val="tx2"/>
              </a:gs>
              <a:gs pos="100000">
                <a:schemeClr val="tx2">
                  <a:gamma/>
                  <a:shade val="75686"/>
                  <a:invGamma/>
                </a:scheme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fr-FR"/>
          </a:p>
        </p:txBody>
      </p:sp>
      <p:sp>
        <p:nvSpPr>
          <p:cNvPr id="105479" name="Rectangle 7"/>
          <p:cNvSpPr>
            <a:spLocks noChangeArrowheads="1"/>
          </p:cNvSpPr>
          <p:nvPr/>
        </p:nvSpPr>
        <p:spPr bwMode="auto">
          <a:xfrm>
            <a:off x="3643313" y="1355725"/>
            <a:ext cx="1256754" cy="708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fr-FR" sz="2000" b="1" dirty="0">
                <a:solidFill>
                  <a:srgbClr val="000000"/>
                </a:solidFill>
                <a:latin typeface="Arial" charset="0"/>
              </a:rPr>
              <a:t>LA VAM</a:t>
            </a:r>
          </a:p>
          <a:p>
            <a:pPr eaLnBrk="0" hangingPunct="0"/>
            <a:r>
              <a:rPr lang="fr-FR" sz="2000" b="1" dirty="0">
                <a:solidFill>
                  <a:srgbClr val="000000"/>
                </a:solidFill>
                <a:latin typeface="Arial" charset="0"/>
              </a:rPr>
              <a:t>PERMET</a:t>
            </a:r>
            <a:endParaRPr lang="fr-FR" sz="20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5480" name="Rectangle 8"/>
          <p:cNvSpPr>
            <a:spLocks noChangeArrowheads="1"/>
          </p:cNvSpPr>
          <p:nvPr/>
        </p:nvSpPr>
        <p:spPr bwMode="auto">
          <a:xfrm>
            <a:off x="152400" y="2971800"/>
            <a:ext cx="2074863" cy="708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fr-FR" sz="2000" b="1" dirty="0">
                <a:solidFill>
                  <a:srgbClr val="000000"/>
                </a:solidFill>
                <a:latin typeface="Arial" charset="0"/>
              </a:rPr>
              <a:t>d’extrapoler </a:t>
            </a:r>
          </a:p>
          <a:p>
            <a:pPr algn="ctr" eaLnBrk="0" hangingPunct="0"/>
            <a:r>
              <a:rPr lang="fr-FR" sz="2000" b="1" dirty="0">
                <a:solidFill>
                  <a:srgbClr val="000000"/>
                </a:solidFill>
                <a:latin typeface="Arial" charset="0"/>
              </a:rPr>
              <a:t>VO</a:t>
            </a:r>
            <a:r>
              <a:rPr lang="fr-FR" sz="2000" b="1" baseline="-25000" dirty="0">
                <a:solidFill>
                  <a:srgbClr val="000000"/>
                </a:solidFill>
                <a:latin typeface="Arial" charset="0"/>
              </a:rPr>
              <a:t>2 </a:t>
            </a:r>
            <a:r>
              <a:rPr lang="fr-FR" sz="2000" b="1" dirty="0">
                <a:solidFill>
                  <a:srgbClr val="000000"/>
                </a:solidFill>
                <a:latin typeface="Arial" charset="0"/>
              </a:rPr>
              <a:t>max</a:t>
            </a:r>
            <a:endParaRPr lang="fr-FR" sz="20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5481" name="Rectangle 9"/>
          <p:cNvSpPr>
            <a:spLocks noChangeArrowheads="1"/>
          </p:cNvSpPr>
          <p:nvPr/>
        </p:nvSpPr>
        <p:spPr bwMode="auto">
          <a:xfrm>
            <a:off x="3174610" y="3962613"/>
            <a:ext cx="1625445" cy="708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fr-FR" sz="2000" b="1" dirty="0">
                <a:solidFill>
                  <a:srgbClr val="000000"/>
                </a:solidFill>
                <a:latin typeface="Arial" charset="0"/>
              </a:rPr>
              <a:t>de calculer</a:t>
            </a:r>
          </a:p>
          <a:p>
            <a:pPr eaLnBrk="0" hangingPunct="0"/>
            <a:r>
              <a:rPr lang="fr-FR" sz="2000" b="1" dirty="0">
                <a:solidFill>
                  <a:srgbClr val="000000"/>
                </a:solidFill>
                <a:latin typeface="Arial" charset="0"/>
              </a:rPr>
              <a:t>l’endurance</a:t>
            </a:r>
            <a:endParaRPr lang="fr-FR" sz="20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5483" name="Rectangle 11"/>
          <p:cNvSpPr>
            <a:spLocks noChangeArrowheads="1"/>
          </p:cNvSpPr>
          <p:nvPr/>
        </p:nvSpPr>
        <p:spPr bwMode="auto">
          <a:xfrm>
            <a:off x="6467476" y="4192117"/>
            <a:ext cx="2554287" cy="1016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fr-FR" sz="2000" b="1" dirty="0" smtClean="0">
                <a:solidFill>
                  <a:srgbClr val="000000"/>
                </a:solidFill>
                <a:latin typeface="Arial" charset="0"/>
              </a:rPr>
              <a:t>De gérer </a:t>
            </a:r>
            <a:r>
              <a:rPr lang="fr-FR" sz="2000" b="1" dirty="0">
                <a:solidFill>
                  <a:srgbClr val="000000"/>
                </a:solidFill>
                <a:latin typeface="Arial" charset="0"/>
              </a:rPr>
              <a:t>les</a:t>
            </a:r>
          </a:p>
          <a:p>
            <a:pPr algn="ctr" eaLnBrk="0" hangingPunct="0"/>
            <a:r>
              <a:rPr lang="fr-FR" sz="2000" b="1" dirty="0">
                <a:solidFill>
                  <a:srgbClr val="000000"/>
                </a:solidFill>
                <a:latin typeface="Arial" charset="0"/>
              </a:rPr>
              <a:t>i</a:t>
            </a:r>
            <a:r>
              <a:rPr lang="fr-FR" sz="2000" b="1" dirty="0" smtClean="0">
                <a:solidFill>
                  <a:srgbClr val="000000"/>
                </a:solidFill>
                <a:latin typeface="Arial" charset="0"/>
              </a:rPr>
              <a:t>ntensités des</a:t>
            </a:r>
            <a:endParaRPr lang="fr-FR" sz="2000" b="1" dirty="0">
              <a:solidFill>
                <a:srgbClr val="000000"/>
              </a:solidFill>
              <a:latin typeface="Arial" charset="0"/>
            </a:endParaRPr>
          </a:p>
          <a:p>
            <a:pPr algn="ctr" eaLnBrk="0" hangingPunct="0"/>
            <a:r>
              <a:rPr lang="fr-FR" sz="2000" b="1" dirty="0" smtClean="0">
                <a:solidFill>
                  <a:srgbClr val="000000"/>
                </a:solidFill>
                <a:latin typeface="Arial" charset="0"/>
              </a:rPr>
              <a:t>Des courses</a:t>
            </a:r>
            <a:endParaRPr lang="fr-FR" sz="2000" b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5484" name="Rectangle 12"/>
          <p:cNvSpPr>
            <a:spLocks noChangeArrowheads="1"/>
          </p:cNvSpPr>
          <p:nvPr/>
        </p:nvSpPr>
        <p:spPr bwMode="auto">
          <a:xfrm>
            <a:off x="138113" y="2346325"/>
            <a:ext cx="363537" cy="4667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fr-FR">
                <a:latin typeface="Arial" charset="0"/>
              </a:rPr>
              <a:t>1</a:t>
            </a:r>
            <a:endParaRPr lang="fr-FR">
              <a:latin typeface="Times New Roman" pitchFamily="18" charset="0"/>
            </a:endParaRPr>
          </a:p>
        </p:txBody>
      </p:sp>
      <p:sp>
        <p:nvSpPr>
          <p:cNvPr id="105485" name="Rectangle 13"/>
          <p:cNvSpPr>
            <a:spLocks noChangeArrowheads="1"/>
          </p:cNvSpPr>
          <p:nvPr/>
        </p:nvSpPr>
        <p:spPr bwMode="auto">
          <a:xfrm>
            <a:off x="2992841" y="3213603"/>
            <a:ext cx="363537" cy="4667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fr-FR">
                <a:latin typeface="Arial" charset="0"/>
              </a:rPr>
              <a:t>2</a:t>
            </a:r>
            <a:endParaRPr lang="fr-FR">
              <a:latin typeface="Times New Roman" pitchFamily="18" charset="0"/>
            </a:endParaRPr>
          </a:p>
        </p:txBody>
      </p:sp>
      <p:sp>
        <p:nvSpPr>
          <p:cNvPr id="105486" name="Rectangle 14"/>
          <p:cNvSpPr>
            <a:spLocks noChangeArrowheads="1"/>
          </p:cNvSpPr>
          <p:nvPr/>
        </p:nvSpPr>
        <p:spPr bwMode="auto">
          <a:xfrm>
            <a:off x="6199982" y="3660446"/>
            <a:ext cx="363537" cy="46672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>
            <a:spAutoFit/>
          </a:bodyPr>
          <a:lstStyle/>
          <a:p>
            <a:pPr eaLnBrk="0" hangingPunct="0"/>
            <a:r>
              <a:rPr lang="fr-FR">
                <a:latin typeface="Arial" charset="0"/>
              </a:rPr>
              <a:t>3</a:t>
            </a:r>
            <a:endParaRPr lang="fr-FR">
              <a:latin typeface="Times New Roman" pitchFamily="18" charset="0"/>
            </a:endParaRPr>
          </a:p>
        </p:txBody>
      </p:sp>
      <p:sp>
        <p:nvSpPr>
          <p:cNvPr id="105488" name="Line 16"/>
          <p:cNvSpPr>
            <a:spLocks noChangeShapeType="1"/>
          </p:cNvSpPr>
          <p:nvPr/>
        </p:nvSpPr>
        <p:spPr bwMode="auto">
          <a:xfrm>
            <a:off x="5441950" y="2139950"/>
            <a:ext cx="1866354" cy="1960311"/>
          </a:xfrm>
          <a:prstGeom prst="line">
            <a:avLst/>
          </a:prstGeom>
          <a:noFill/>
          <a:ln w="57150" cmpd="thinThick">
            <a:solidFill>
              <a:schemeClr val="tx2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5490" name="Line 18"/>
          <p:cNvSpPr>
            <a:spLocks noChangeShapeType="1"/>
          </p:cNvSpPr>
          <p:nvPr/>
        </p:nvSpPr>
        <p:spPr bwMode="auto">
          <a:xfrm flipH="1">
            <a:off x="4041666" y="2111873"/>
            <a:ext cx="21980" cy="1568455"/>
          </a:xfrm>
          <a:prstGeom prst="line">
            <a:avLst/>
          </a:prstGeom>
          <a:noFill/>
          <a:ln w="57150" cmpd="thinThick">
            <a:solidFill>
              <a:schemeClr val="tx2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189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105491" name="Line 19"/>
          <p:cNvSpPr>
            <a:spLocks noChangeShapeType="1"/>
          </p:cNvSpPr>
          <p:nvPr/>
        </p:nvSpPr>
        <p:spPr bwMode="auto">
          <a:xfrm flipH="1">
            <a:off x="2286000" y="2178051"/>
            <a:ext cx="1023938" cy="717550"/>
          </a:xfrm>
          <a:prstGeom prst="line">
            <a:avLst/>
          </a:prstGeom>
          <a:noFill/>
          <a:ln w="57150" cmpd="thinThick">
            <a:solidFill>
              <a:schemeClr val="tx2"/>
            </a:solidFill>
            <a:round/>
            <a:headEnd type="none" w="sm" len="sm"/>
            <a:tailEnd type="stealth" w="med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107763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24" name="Text Box 20"/>
          <p:cNvSpPr txBox="1">
            <a:spLocks noChangeArrowheads="1"/>
          </p:cNvSpPr>
          <p:nvPr/>
        </p:nvSpPr>
        <p:spPr bwMode="auto">
          <a:xfrm>
            <a:off x="223604" y="1374775"/>
            <a:ext cx="2602379" cy="92333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hangingPunct="0">
              <a:defRPr/>
            </a:pPr>
            <a:r>
              <a:rPr lang="fr-F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VO</a:t>
            </a:r>
            <a:r>
              <a:rPr lang="fr-FR" sz="1800" b="1" baseline="-25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2</a:t>
            </a:r>
            <a:r>
              <a:rPr lang="fr-F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max (ml.min</a:t>
            </a:r>
            <a:r>
              <a:rPr lang="fr-FR" sz="1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-1</a:t>
            </a:r>
            <a:r>
              <a:rPr lang="fr-F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.kg</a:t>
            </a:r>
            <a:r>
              <a:rPr lang="fr-FR" sz="1800" b="1" baseline="30000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-1 </a:t>
            </a:r>
            <a:r>
              <a:rPr lang="fr-F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)</a:t>
            </a:r>
          </a:p>
          <a:p>
            <a:pPr algn="ctr" eaLnBrk="0" hangingPunct="0">
              <a:defRPr/>
            </a:pPr>
            <a:r>
              <a:rPr lang="fr-FR" sz="1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= VAM </a:t>
            </a:r>
            <a:r>
              <a:rPr lang="fr-F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(km/h) x 3.5</a:t>
            </a:r>
          </a:p>
          <a:p>
            <a:pPr algn="ctr" eaLnBrk="0" hangingPunct="0">
              <a:defRPr/>
            </a:pPr>
            <a:r>
              <a:rPr lang="fr-F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à </a:t>
            </a:r>
            <a:r>
              <a:rPr lang="fr-F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  <a:sym typeface="Symbol" pitchFamily="18" charset="2"/>
              </a:rPr>
              <a:t> 5% </a:t>
            </a:r>
            <a:r>
              <a:rPr lang="fr-FR" sz="1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  <a:sym typeface="Symbol" pitchFamily="18" charset="2"/>
              </a:rPr>
              <a:t>Léger et Mercier (1983)</a:t>
            </a:r>
          </a:p>
        </p:txBody>
      </p:sp>
      <p:cxnSp>
        <p:nvCxnSpPr>
          <p:cNvPr id="7" name="Connecteur droit 6"/>
          <p:cNvCxnSpPr>
            <a:stCxn id="517123" idx="0"/>
          </p:cNvCxnSpPr>
          <p:nvPr/>
        </p:nvCxnSpPr>
        <p:spPr>
          <a:xfrm flipV="1">
            <a:off x="1219200" y="2298105"/>
            <a:ext cx="0" cy="527645"/>
          </a:xfrm>
          <a:prstGeom prst="line">
            <a:avLst/>
          </a:prstGeom>
          <a:ln w="28575">
            <a:solidFill>
              <a:srgbClr val="FFFF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Box 23"/>
          <p:cNvSpPr txBox="1">
            <a:spLocks noChangeArrowheads="1"/>
          </p:cNvSpPr>
          <p:nvPr/>
        </p:nvSpPr>
        <p:spPr bwMode="auto">
          <a:xfrm>
            <a:off x="2456667" y="4942253"/>
            <a:ext cx="3213957" cy="646331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fr-F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Endurance = limite de maintien </a:t>
            </a:r>
          </a:p>
          <a:p>
            <a:pPr eaLnBrk="0" hangingPunct="0">
              <a:defRPr/>
            </a:pPr>
            <a:r>
              <a:rPr lang="fr-FR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d’un % de VAM (temps limite)</a:t>
            </a:r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 rotWithShape="1">
          <a:blip r:embed="rId2"/>
          <a:srcRect l="63233" t="45068" r="20575" b="31260"/>
          <a:stretch/>
        </p:blipFill>
        <p:spPr bwMode="auto">
          <a:xfrm>
            <a:off x="3415809" y="5661248"/>
            <a:ext cx="1295673" cy="1065802"/>
          </a:xfrm>
          <a:prstGeom prst="rect">
            <a:avLst/>
          </a:prstGeom>
          <a:noFill/>
          <a:ln w="19050">
            <a:solidFill>
              <a:srgbClr val="000000"/>
            </a:solidFill>
            <a:miter lim="800000"/>
            <a:headEnd/>
            <a:tailEnd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Ellipse 1"/>
          <p:cNvSpPr/>
          <p:nvPr/>
        </p:nvSpPr>
        <p:spPr>
          <a:xfrm>
            <a:off x="5940152" y="2971800"/>
            <a:ext cx="3260600" cy="2905472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5536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2" grpId="0" animBg="1"/>
      <p:bldP spid="2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746" name="Text Box 2"/>
          <p:cNvSpPr txBox="1">
            <a:spLocks noChangeArrowheads="1"/>
          </p:cNvSpPr>
          <p:nvPr/>
        </p:nvSpPr>
        <p:spPr bwMode="auto">
          <a:xfrm>
            <a:off x="827584" y="1923641"/>
            <a:ext cx="7352846" cy="1579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lnSpc>
                <a:spcPct val="160000"/>
              </a:lnSpc>
              <a:defRPr/>
            </a:pPr>
            <a:r>
              <a:rPr lang="fr-F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COMMENT </a:t>
            </a:r>
            <a:r>
              <a:rPr lang="fr-F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S’ENTRAÎNER</a:t>
            </a:r>
            <a:r>
              <a:rPr lang="fr-F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fr-F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AVEC </a:t>
            </a:r>
            <a:r>
              <a:rPr lang="fr-F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LA </a:t>
            </a:r>
            <a:r>
              <a:rPr lang="fr-F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SIMPLE </a:t>
            </a:r>
          </a:p>
          <a:p>
            <a:pPr algn="ctr">
              <a:lnSpc>
                <a:spcPct val="160000"/>
              </a:lnSpc>
              <a:defRPr/>
            </a:pPr>
            <a:r>
              <a:rPr lang="fr-F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CONNAISSANCE DE </a:t>
            </a:r>
            <a:r>
              <a:rPr lang="fr-F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LA </a:t>
            </a:r>
            <a:r>
              <a:rPr lang="fr-FR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VAM ?</a:t>
            </a:r>
            <a:endParaRPr lang="fr-FR" sz="3200" b="1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52755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38100" y="650875"/>
            <a:ext cx="9144000" cy="5732463"/>
          </a:xfrm>
        </p:spPr>
        <p:txBody>
          <a:bodyPr lIns="92075" tIns="46038" rIns="92075" bIns="46038"/>
          <a:lstStyle/>
          <a:p>
            <a:pPr eaLnBrk="1" hangingPunct="1">
              <a:lnSpc>
                <a:spcPct val="80000"/>
              </a:lnSpc>
              <a:spcAft>
                <a:spcPct val="75000"/>
              </a:spcAft>
              <a:buFontTx/>
              <a:buNone/>
              <a:defRPr/>
            </a:pPr>
            <a:r>
              <a:rPr lang="fr-FR" sz="20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fr-FR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Les exercices continus, </a:t>
            </a:r>
            <a:r>
              <a:rPr lang="fr-FR" sz="2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inframaximaux</a:t>
            </a:r>
            <a:r>
              <a:rPr lang="fr-FR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(60 - 80 % VAM) de longue durée </a:t>
            </a:r>
            <a:r>
              <a:rPr lang="fr-FR" sz="2000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(</a:t>
            </a:r>
            <a:r>
              <a:rPr lang="fr-FR" sz="2000" i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développement de l’endurance aérobie : </a:t>
            </a:r>
            <a:r>
              <a:rPr lang="fr-FR" sz="2000" i="1" dirty="0" err="1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inter-saison</a:t>
            </a:r>
            <a:r>
              <a:rPr lang="fr-FR" sz="2000" i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et première semaine de reprise de l’entraînement),</a:t>
            </a:r>
          </a:p>
          <a:p>
            <a:pPr eaLnBrk="1" hangingPunct="1">
              <a:lnSpc>
                <a:spcPct val="80000"/>
              </a:lnSpc>
              <a:spcAft>
                <a:spcPct val="75000"/>
              </a:spcAft>
              <a:buFontTx/>
              <a:buNone/>
              <a:defRPr/>
            </a:pPr>
            <a:r>
              <a:rPr lang="fr-FR" sz="20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- </a:t>
            </a:r>
            <a:r>
              <a:rPr lang="fr-FR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Le </a:t>
            </a:r>
            <a:r>
              <a:rPr lang="fr-FR" sz="2000" b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fartlek</a:t>
            </a:r>
            <a:r>
              <a:rPr lang="fr-FR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2000" i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(développement mixte endurance + puissance aérobie maximale : premier 15 jours de reprise de l’entraînement),</a:t>
            </a:r>
          </a:p>
          <a:p>
            <a:pPr eaLnBrk="1" hangingPunct="1">
              <a:lnSpc>
                <a:spcPct val="80000"/>
              </a:lnSpc>
              <a:spcAft>
                <a:spcPct val="75000"/>
              </a:spcAft>
              <a:buFontTx/>
              <a:buNone/>
              <a:defRPr/>
            </a:pPr>
            <a:r>
              <a:rPr lang="fr-FR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- Les exercices par intervalles (</a:t>
            </a:r>
            <a:r>
              <a:rPr lang="fr-FR" sz="2000" b="1" i="1" dirty="0" err="1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Interval</a:t>
            </a:r>
            <a:r>
              <a:rPr lang="fr-FR" sz="2000" b="1" i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training</a:t>
            </a:r>
            <a:r>
              <a:rPr lang="fr-FR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):</a:t>
            </a:r>
          </a:p>
          <a:p>
            <a:pPr eaLnBrk="1" hangingPunct="1">
              <a:lnSpc>
                <a:spcPct val="80000"/>
              </a:lnSpc>
              <a:spcAft>
                <a:spcPct val="75000"/>
              </a:spcAft>
              <a:buFontTx/>
              <a:buNone/>
              <a:defRPr/>
            </a:pPr>
            <a:r>
              <a:rPr lang="fr-FR" sz="20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	- Par intervalles longs ([4 à 8 min r : 1 min] x 6 à 3) infra maximaux et maximaux </a:t>
            </a:r>
            <a:r>
              <a:rPr lang="fr-FR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(80 -100 % VAM) : </a:t>
            </a:r>
            <a:r>
              <a:rPr lang="fr-FR" sz="2000" i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(développement mixte puissance aérobie </a:t>
            </a:r>
            <a:r>
              <a:rPr lang="fr-FR" sz="2000" i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maximale + endurance  : 3 premières semaines après la reprise </a:t>
            </a:r>
            <a:r>
              <a:rPr lang="fr-FR" sz="2000" i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de l’entraînement),</a:t>
            </a:r>
            <a:endParaRPr lang="fr-FR" sz="2000" b="1" dirty="0" smtClean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eaLnBrk="1" hangingPunct="1">
              <a:lnSpc>
                <a:spcPct val="80000"/>
              </a:lnSpc>
              <a:spcAft>
                <a:spcPct val="75000"/>
              </a:spcAft>
              <a:buFontTx/>
              <a:buNone/>
              <a:defRPr/>
            </a:pPr>
            <a:r>
              <a:rPr lang="fr-FR" sz="20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	- Par intervalles courts ([30 s à 3 min r : 3-4min] x 2 à 4) maximaux et supra maximaux  </a:t>
            </a:r>
            <a:r>
              <a:rPr lang="fr-FR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(100 – 130 % VAM) </a:t>
            </a:r>
            <a:r>
              <a:rPr lang="fr-FR" sz="2000" i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(développement </a:t>
            </a:r>
            <a:r>
              <a:rPr lang="fr-FR" sz="2000" i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puissance lactique 30s-1min </a:t>
            </a:r>
            <a:r>
              <a:rPr lang="fr-FR" sz="2000" i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+ endurance  </a:t>
            </a:r>
            <a:r>
              <a:rPr lang="fr-FR" sz="2000" i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lactique: 2 à 3 min : 6 semaines après la reprise de l’entraînement… </a:t>
            </a:r>
          </a:p>
          <a:p>
            <a:pPr eaLnBrk="1" hangingPunct="1">
              <a:lnSpc>
                <a:spcPct val="80000"/>
              </a:lnSpc>
              <a:spcAft>
                <a:spcPct val="75000"/>
              </a:spcAft>
              <a:buFontTx/>
              <a:buNone/>
              <a:defRPr/>
            </a:pPr>
            <a:r>
              <a:rPr lang="fr-FR" sz="20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	- Par intervalles ultra courts ([10 s, 15s r : 20, 15s] x 40 ) : Intermittents courts supra maximaux</a:t>
            </a:r>
            <a:r>
              <a:rPr lang="fr-FR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2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  <a:cs typeface="Calibri" pitchFamily="34" charset="0"/>
              </a:rPr>
              <a:t>(110 – 130 % VAM):</a:t>
            </a:r>
            <a:r>
              <a:rPr lang="fr-FR" sz="2000" i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2000" i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développement </a:t>
            </a:r>
            <a:r>
              <a:rPr lang="fr-FR" sz="2000" i="1" dirty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puissance aérobie maximale</a:t>
            </a:r>
            <a:r>
              <a:rPr lang="fr-FR" sz="2000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              				        </a:t>
            </a:r>
          </a:p>
          <a:p>
            <a:pPr eaLnBrk="1" hangingPunct="1">
              <a:lnSpc>
                <a:spcPct val="80000"/>
              </a:lnSpc>
              <a:spcAft>
                <a:spcPct val="75000"/>
              </a:spcAft>
              <a:buFontTx/>
              <a:buNone/>
              <a:defRPr/>
            </a:pPr>
            <a:r>
              <a:rPr lang="fr-FR" sz="2000" b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- Répétitions de sprints courts : ([20m x 12, 15 r : 30s] x 2 à 4 R : 4 à 6 min active) : </a:t>
            </a:r>
            <a:r>
              <a:rPr lang="fr-FR" sz="2000" i="1" dirty="0" smtClean="0">
                <a:solidFill>
                  <a:srgbClr val="00B0F0"/>
                </a:solidFill>
                <a:latin typeface="Calibri" pitchFamily="34" charset="0"/>
                <a:cs typeface="Calibri" pitchFamily="34" charset="0"/>
              </a:rPr>
              <a:t>Développement de la capacité à répéter des sprints + pouvoir oxydatif musculaire  </a:t>
            </a:r>
          </a:p>
        </p:txBody>
      </p:sp>
      <p:sp>
        <p:nvSpPr>
          <p:cNvPr id="121859" name="Text Box 3"/>
          <p:cNvSpPr txBox="1">
            <a:spLocks noChangeArrowheads="1"/>
          </p:cNvSpPr>
          <p:nvPr/>
        </p:nvSpPr>
        <p:spPr bwMode="auto">
          <a:xfrm>
            <a:off x="228600" y="34925"/>
            <a:ext cx="8763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fr-FR" sz="2000" b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Les différents types d’exercice:</a:t>
            </a:r>
            <a:endParaRPr lang="es-CL" sz="200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6210852"/>
      </p:ext>
    </p:extLst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81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81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481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81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81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481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81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98162" name="Group 8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5327826"/>
              </p:ext>
            </p:extLst>
          </p:nvPr>
        </p:nvGraphicFramePr>
        <p:xfrm>
          <a:off x="107950" y="620713"/>
          <a:ext cx="9036050" cy="5894832"/>
        </p:xfrm>
        <a:graphic>
          <a:graphicData uri="http://schemas.openxmlformats.org/drawingml/2006/table">
            <a:tbl>
              <a:tblPr/>
              <a:tblGrid>
                <a:gridCol w="1354138"/>
                <a:gridCol w="2389187"/>
                <a:gridCol w="1089025"/>
                <a:gridCol w="1000125"/>
                <a:gridCol w="873125"/>
                <a:gridCol w="2330450"/>
              </a:tblGrid>
              <a:tr h="4064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Types d’exercice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Caractéristiques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Durées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% VAM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Récup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Développement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Continu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7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Infra maximaux</a:t>
                      </a: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 longue durée, type marathon</a:t>
                      </a: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. </a:t>
                      </a: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L</a:t>
                      </a: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ong </a:t>
                      </a: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S</a:t>
                      </a: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low </a:t>
                      </a: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D</a:t>
                      </a: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istance (LSD),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7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&gt; 30 min 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60 - 80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Endurance aérobie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Mixte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Fartek  (3/4-1/4; 2/3-1/3;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1/2 –1/2)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&gt; 20 min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110-140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Active 40-60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Endurance + PAM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Par intervalles :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</a:tr>
              <a:tr h="61595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Longs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Infra maximaux, maximaux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5-8 min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x 4 à 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80 - 100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Passive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1-2 min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Endurance + PAM + Capacité lactique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Moyens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Maximaux et supra maximaux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30 s à 3 min x 3 à 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100 - 140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Passive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3- 4min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Capacité lactique + PAM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Courts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7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Intermittents courts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10 s…20 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</a:rPr>
                        <a:t>x 30 à 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7500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</a:rPr>
                        <a:t>110 –130</a:t>
                      </a: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Calibri" pitchFamily="34" charset="0"/>
                        </a:rPr>
                        <a:t> 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Calibri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Passive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15 à 30s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PAM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Ultra courts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Répétition de sprints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20 à 30m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x 10 à 15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Vit max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Passive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30 à 40s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Endurance de vitesse + pouvoir oxydatif musculaire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64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Fractionnés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Distance compétition / par 4, 5, 6...10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Dépend de la compet.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&gt; Vit. Compet.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</a:rPr>
                        <a:t>Active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Calibri" pitchFamily="34" charset="0"/>
                        </a:rPr>
                        <a:t>Endurance spécifique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98163" name="Rectangle 819"/>
          <p:cNvSpPr>
            <a:spLocks noChangeArrowheads="1"/>
          </p:cNvSpPr>
          <p:nvPr/>
        </p:nvSpPr>
        <p:spPr bwMode="auto">
          <a:xfrm>
            <a:off x="2051720" y="126598"/>
            <a:ext cx="5601662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fr-FR" b="1" dirty="0">
                <a:solidFill>
                  <a:schemeClr val="bg1"/>
                </a:solidFill>
                <a:latin typeface="Calibri" pitchFamily="34" charset="0"/>
              </a:rPr>
              <a:t>Les différents types </a:t>
            </a:r>
            <a:r>
              <a:rPr lang="fr-FR" b="1" dirty="0" smtClean="0">
                <a:solidFill>
                  <a:schemeClr val="bg1"/>
                </a:solidFill>
                <a:latin typeface="Calibri" pitchFamily="34" charset="0"/>
              </a:rPr>
              <a:t>d’exercice dépendant des % de VAM:</a:t>
            </a:r>
            <a:endParaRPr lang="es-CL" b="1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93056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46876" name="Group 6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966461"/>
              </p:ext>
            </p:extLst>
          </p:nvPr>
        </p:nvGraphicFramePr>
        <p:xfrm>
          <a:off x="74613" y="620713"/>
          <a:ext cx="8974137" cy="6020734"/>
        </p:xfrm>
        <a:graphic>
          <a:graphicData uri="http://schemas.openxmlformats.org/drawingml/2006/table">
            <a:tbl>
              <a:tblPr/>
              <a:tblGrid>
                <a:gridCol w="1093788"/>
                <a:gridCol w="208280"/>
                <a:gridCol w="2657926"/>
                <a:gridCol w="5014143"/>
              </a:tblGrid>
              <a:tr h="63488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% de VAM</a:t>
                      </a: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TYPE D’EXERCICE</a:t>
                      </a: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EFFETS RECHERCHÉS. 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MOMENTS DE LA SAISON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6028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50 à 55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Maintien d’une activité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physique entre 8 et 10 min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Récupération active après un exercice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lactique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55 à 65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Activité physique continue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de 7 à 10 min</a:t>
                      </a: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Échauffement avant un entraînement. Sans effet sur le développement de la capacité aérobie.</a:t>
                      </a: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1742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65 à 75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Activité physique continue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&gt; à 15 min</a:t>
                      </a: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Endurance modérée : début de inter saison.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9310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75 à 85</a:t>
                      </a: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Courses ou exercices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continus &gt; 15 min </a:t>
                      </a: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Développement de l’endurance spécifique : 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période préparatoire et de compétition (sports </a:t>
                      </a: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co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) </a:t>
                      </a: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588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85 à 100</a:t>
                      </a: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Intervalles longs : 3 à 5min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récupération  2 à 3 min</a:t>
                      </a: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Développement de la puissance aérobie maximale et de l’endurance lactique. Période pré compétitive et de compétition (sports collectifs) </a:t>
                      </a: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333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100 à 130 </a:t>
                      </a: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accent6">
                            <a:lumMod val="20000"/>
                            <a:lumOff val="80000"/>
                          </a:schemeClr>
                        </a:solidFill>
                        <a:effectLst/>
                        <a:latin typeface="Arial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Intermittent court (15s-15s)</a:t>
                      </a: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Développement de la puissance aérobie maximale. Début de saison et période de compétition (sports </a:t>
                      </a:r>
                      <a:r>
                        <a:rPr kumimoji="0" lang="fr-FR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co</a:t>
                      </a: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)</a:t>
                      </a: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8228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100 à 155</a:t>
                      </a:r>
                      <a:endParaRPr kumimoji="0" lang="fr-FR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Exercices par intervalles 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courts : 1 à 2 min R : 4 min</a:t>
                      </a: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Endurance et puissance anaérobie lactique. Période de pré compétition (sportif bien entraîné) </a:t>
                      </a:r>
                      <a:endParaRPr kumimoji="0" lang="fr-FR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63537" name="Text Box 59"/>
          <p:cNvSpPr txBox="1">
            <a:spLocks noChangeArrowheads="1"/>
          </p:cNvSpPr>
          <p:nvPr/>
        </p:nvSpPr>
        <p:spPr bwMode="auto">
          <a:xfrm>
            <a:off x="-108520" y="35839"/>
            <a:ext cx="949208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2000" dirty="0" smtClean="0">
                <a:solidFill>
                  <a:srgbClr val="FFFFFF"/>
                </a:solidFill>
                <a:latin typeface="Arial" charset="0"/>
              </a:rPr>
              <a:t>Impacts physiologiques obtenus par les différents pourcentages de VAM sollicités.</a:t>
            </a:r>
          </a:p>
        </p:txBody>
      </p:sp>
    </p:spTree>
    <p:extLst>
      <p:ext uri="{BB962C8B-B14F-4D97-AF65-F5344CB8AC3E}">
        <p14:creationId xmlns:p14="http://schemas.microsoft.com/office/powerpoint/2010/main" val="211796752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1941934" y="1340768"/>
            <a:ext cx="4724370" cy="87325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lnSpc>
                <a:spcPct val="150000"/>
              </a:lnSpc>
              <a:defRPr/>
            </a:pPr>
            <a:r>
              <a:rPr lang="es-CL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POURQUOI EVALUER ET DEVELOPPER </a:t>
            </a:r>
          </a:p>
          <a:p>
            <a:pPr algn="ctr" eaLnBrk="0" hangingPunct="0">
              <a:lnSpc>
                <a:spcPct val="150000"/>
              </a:lnSpc>
              <a:defRPr/>
            </a:pPr>
            <a:r>
              <a:rPr lang="es-CL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LA CAPACITE </a:t>
            </a:r>
            <a:r>
              <a:rPr lang="es-CL" b="1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AEROBIE EN FOOTBALL </a:t>
            </a:r>
            <a:r>
              <a:rPr lang="es-CL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?</a:t>
            </a:r>
            <a:endParaRPr lang="es-CL" b="1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971600" y="2597623"/>
            <a:ext cx="7416824" cy="378565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eaLnBrk="0" hangingPunct="0">
              <a:defRPr/>
            </a:pPr>
            <a:r>
              <a:rPr lang="es-CL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       Une </a:t>
            </a:r>
            <a:r>
              <a:rPr lang="es-CL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bonne</a:t>
            </a:r>
            <a:r>
              <a:rPr lang="es-C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capacité </a:t>
            </a:r>
            <a:r>
              <a:rPr lang="es-CL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aérobie</a:t>
            </a:r>
            <a:r>
              <a:rPr lang="es-C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s-CL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permet</a:t>
            </a:r>
            <a:r>
              <a:rPr lang="es-CL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:</a:t>
            </a:r>
            <a:endParaRPr lang="fr-FR" sz="2400" dirty="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0" hangingPunct="0">
              <a:defRPr/>
            </a:pPr>
            <a:endParaRPr lang="es-CL" sz="24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0" hangingPunct="0">
              <a:defRPr/>
            </a:pPr>
            <a:r>
              <a:rPr lang="es-CL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1- </a:t>
            </a:r>
            <a:r>
              <a:rPr lang="es-CL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d’être</a:t>
            </a:r>
            <a:r>
              <a:rPr lang="es-CL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plus </a:t>
            </a:r>
            <a:r>
              <a:rPr lang="es-CL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actif</a:t>
            </a:r>
            <a:r>
              <a:rPr lang="es-CL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s-CL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sans</a:t>
            </a:r>
            <a:r>
              <a:rPr lang="es-CL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fatigue </a:t>
            </a:r>
            <a:r>
              <a:rPr lang="es-CL" sz="24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excessive</a:t>
            </a:r>
            <a:r>
              <a:rPr lang="es-CL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s-CL" sz="24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durant</a:t>
            </a:r>
            <a:r>
              <a:rPr lang="es-CL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</a:p>
          <a:p>
            <a:pPr eaLnBrk="0" hangingPunct="0">
              <a:defRPr/>
            </a:pPr>
            <a:r>
              <a:rPr lang="es-CL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s-CL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les </a:t>
            </a:r>
            <a:r>
              <a:rPr lang="es-CL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 x 45 min </a:t>
            </a:r>
            <a:r>
              <a:rPr lang="es-CL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d’un</a:t>
            </a:r>
            <a:r>
              <a:rPr lang="es-CL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match,</a:t>
            </a:r>
          </a:p>
          <a:p>
            <a:pPr eaLnBrk="0" hangingPunct="0">
              <a:defRPr/>
            </a:pPr>
            <a:endParaRPr lang="es-CL" sz="24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0" hangingPunct="0">
              <a:defRPr/>
            </a:pPr>
            <a:r>
              <a:rPr lang="es-CL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2- de </a:t>
            </a:r>
            <a:r>
              <a:rPr lang="es-CL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mieux</a:t>
            </a:r>
            <a:r>
              <a:rPr lang="es-CL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s-CL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récupérer</a:t>
            </a:r>
            <a:r>
              <a:rPr lang="es-CL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entre </a:t>
            </a:r>
            <a:r>
              <a:rPr lang="es-CL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deux</a:t>
            </a:r>
            <a:r>
              <a:rPr lang="es-CL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s-CL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ou</a:t>
            </a:r>
            <a:r>
              <a:rPr lang="es-CL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s-CL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plusieurs</a:t>
            </a:r>
            <a:r>
              <a:rPr lang="es-CL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</a:p>
          <a:p>
            <a:pPr eaLnBrk="0" hangingPunct="0">
              <a:defRPr/>
            </a:pPr>
            <a:r>
              <a:rPr lang="es-CL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</a:t>
            </a:r>
            <a:r>
              <a:rPr lang="es-CL" sz="2400" dirty="0" err="1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efforts</a:t>
            </a:r>
            <a:r>
              <a:rPr lang="es-CL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s-CL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intenses,</a:t>
            </a:r>
          </a:p>
          <a:p>
            <a:pPr eaLnBrk="0" hangingPunct="0">
              <a:defRPr/>
            </a:pPr>
            <a:endParaRPr lang="es-CL" sz="24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0" hangingPunct="0">
              <a:defRPr/>
            </a:pPr>
            <a:r>
              <a:rPr lang="es-CL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3- </a:t>
            </a:r>
            <a:r>
              <a:rPr lang="es-CL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d’augmenter</a:t>
            </a:r>
            <a:r>
              <a:rPr lang="es-CL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s-CL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sa</a:t>
            </a:r>
            <a:r>
              <a:rPr lang="es-CL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capacité </a:t>
            </a:r>
            <a:r>
              <a:rPr lang="es-CL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d’entraînement</a:t>
            </a:r>
            <a:endParaRPr lang="es-CL" sz="2400" dirty="0"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eaLnBrk="0" hangingPunct="0">
              <a:defRPr/>
            </a:pPr>
            <a:r>
              <a:rPr lang="es-CL" sz="24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(en </a:t>
            </a:r>
            <a:r>
              <a:rPr lang="es-CL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intensité</a:t>
            </a:r>
            <a:r>
              <a:rPr lang="es-CL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et en </a:t>
            </a:r>
            <a:r>
              <a:rPr lang="es-CL" sz="2400" dirty="0" err="1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durée</a:t>
            </a:r>
            <a:r>
              <a:rPr lang="es-CL" sz="2400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)...</a:t>
            </a:r>
            <a:endParaRPr lang="es-CL" sz="2400" dirty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Text Box 11"/>
          <p:cNvSpPr txBox="1">
            <a:spLocks noChangeArrowheads="1"/>
          </p:cNvSpPr>
          <p:nvPr/>
        </p:nvSpPr>
        <p:spPr bwMode="auto">
          <a:xfrm>
            <a:off x="2968657" y="281096"/>
            <a:ext cx="3020379" cy="5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3200" b="1" dirty="0" smtClean="0"/>
              <a:t>PERTINENCE</a:t>
            </a:r>
            <a:endParaRPr lang="fr-FR" sz="3200" b="1" dirty="0"/>
          </a:p>
        </p:txBody>
      </p:sp>
    </p:spTree>
    <p:extLst>
      <p:ext uri="{BB962C8B-B14F-4D97-AF65-F5344CB8AC3E}">
        <p14:creationId xmlns:p14="http://schemas.microsoft.com/office/powerpoint/2010/main" val="243560323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81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4813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4813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813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4813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0" grpId="0" autoUpdateAnimBg="0"/>
      <p:bldP spid="48131" grpId="0" build="p" autoUpdateAnimBg="0" advAuto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594" name="Picture 2" descr="1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09600"/>
            <a:ext cx="4249737" cy="6248400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8595" name="Oval 3"/>
          <p:cNvSpPr>
            <a:spLocks noChangeArrowheads="1"/>
          </p:cNvSpPr>
          <p:nvPr/>
        </p:nvSpPr>
        <p:spPr bwMode="auto">
          <a:xfrm>
            <a:off x="539750" y="1268413"/>
            <a:ext cx="4032250" cy="5589587"/>
          </a:xfrm>
          <a:prstGeom prst="ellipse">
            <a:avLst/>
          </a:prstGeom>
          <a:noFill/>
          <a:ln w="28575">
            <a:solidFill>
              <a:srgbClr val="07000C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</a:endParaRPr>
          </a:p>
        </p:txBody>
      </p:sp>
      <p:sp>
        <p:nvSpPr>
          <p:cNvPr id="238596" name="Text Box 4"/>
          <p:cNvSpPr txBox="1">
            <a:spLocks noChangeArrowheads="1"/>
          </p:cNvSpPr>
          <p:nvPr/>
        </p:nvSpPr>
        <p:spPr bwMode="auto">
          <a:xfrm>
            <a:off x="4716463" y="908050"/>
            <a:ext cx="4427537" cy="762000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Arial" charset="0"/>
              </a:rPr>
              <a:t>Endurance aérobie :</a:t>
            </a:r>
            <a:r>
              <a:rPr lang="fr-F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Arial" charset="0"/>
              </a:rPr>
              <a:t> </a:t>
            </a:r>
            <a:r>
              <a:rPr lang="fr-F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Arial" charset="0"/>
              </a:rPr>
              <a:t>Inter saison &lt; VAM (65-85 % VAM, &gt; 20 min)</a:t>
            </a:r>
          </a:p>
        </p:txBody>
      </p:sp>
      <p:sp>
        <p:nvSpPr>
          <p:cNvPr id="238597" name="Line 5"/>
          <p:cNvSpPr>
            <a:spLocks noChangeShapeType="1"/>
          </p:cNvSpPr>
          <p:nvPr/>
        </p:nvSpPr>
        <p:spPr bwMode="auto">
          <a:xfrm flipH="1">
            <a:off x="3924300" y="1484313"/>
            <a:ext cx="792163" cy="4318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</a:endParaRPr>
          </a:p>
        </p:txBody>
      </p:sp>
      <p:sp>
        <p:nvSpPr>
          <p:cNvPr id="238598" name="Text Box 6"/>
          <p:cNvSpPr txBox="1">
            <a:spLocks noChangeArrowheads="1"/>
          </p:cNvSpPr>
          <p:nvPr/>
        </p:nvSpPr>
        <p:spPr bwMode="auto">
          <a:xfrm>
            <a:off x="4716463" y="2349500"/>
            <a:ext cx="4427537" cy="1262063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Arial" charset="0"/>
              </a:rPr>
              <a:t>La PAM : </a:t>
            </a:r>
            <a:r>
              <a:rPr lang="fr-FR" sz="20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Arial" charset="0"/>
              </a:rPr>
              <a:t>fartlek</a:t>
            </a:r>
            <a:r>
              <a:rPr lang="fr-F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Arial" charset="0"/>
              </a:rPr>
              <a:t> : </a:t>
            </a:r>
            <a:r>
              <a:rPr lang="fr-F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Arial" charset="0"/>
              </a:rPr>
              <a:t>- </a:t>
            </a:r>
            <a:r>
              <a:rPr lang="fr-F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Arial" charset="0"/>
              </a:rPr>
              <a:t>reprise de saison:  </a:t>
            </a:r>
            <a:r>
              <a:rPr lang="fr-F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Arial" charset="0"/>
              </a:rPr>
              <a:t>accélérations</a:t>
            </a:r>
            <a:r>
              <a:rPr lang="fr-F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Arial" charset="0"/>
              </a:rPr>
              <a:t> 10 </a:t>
            </a:r>
            <a:r>
              <a:rPr lang="fr-F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Arial" charset="0"/>
              </a:rPr>
              <a:t>à 20s 120 à 140 % VAM) x 15 à 20 répétitions     &gt; 20min</a:t>
            </a:r>
          </a:p>
        </p:txBody>
      </p:sp>
      <p:sp>
        <p:nvSpPr>
          <p:cNvPr id="238599" name="Line 7"/>
          <p:cNvSpPr>
            <a:spLocks noChangeShapeType="1"/>
          </p:cNvSpPr>
          <p:nvPr/>
        </p:nvSpPr>
        <p:spPr bwMode="auto">
          <a:xfrm flipH="1">
            <a:off x="3779838" y="2924175"/>
            <a:ext cx="936625" cy="288925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</a:endParaRPr>
          </a:p>
        </p:txBody>
      </p:sp>
      <p:sp>
        <p:nvSpPr>
          <p:cNvPr id="238600" name="Text Box 8"/>
          <p:cNvSpPr txBox="1">
            <a:spLocks noChangeArrowheads="1"/>
          </p:cNvSpPr>
          <p:nvPr/>
        </p:nvSpPr>
        <p:spPr bwMode="auto">
          <a:xfrm>
            <a:off x="4716463" y="4292600"/>
            <a:ext cx="4535487" cy="954088"/>
          </a:xfrm>
          <a:prstGeom prst="rect">
            <a:avLst/>
          </a:prstGeom>
          <a:noFill/>
          <a:ln w="12700">
            <a:solidFill>
              <a:srgbClr val="FFFF00"/>
            </a:solidFill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Arial" charset="0"/>
              </a:rPr>
              <a:t>Intermittent court : </a:t>
            </a:r>
            <a:r>
              <a:rPr lang="fr-F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Arial" charset="0"/>
              </a:rPr>
              <a:t>Pleine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Arial" charset="0"/>
              </a:rPr>
              <a:t>saison [ 10 à 15s à 110-130 % VAM;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Arial" charset="0"/>
              </a:rPr>
              <a:t>r : 15-20s ] x 30 à 40 répétitions</a:t>
            </a:r>
          </a:p>
        </p:txBody>
      </p:sp>
      <p:sp>
        <p:nvSpPr>
          <p:cNvPr id="238601" name="Oval 9"/>
          <p:cNvSpPr>
            <a:spLocks noChangeArrowheads="1"/>
          </p:cNvSpPr>
          <p:nvPr/>
        </p:nvSpPr>
        <p:spPr bwMode="auto">
          <a:xfrm>
            <a:off x="1835150" y="5013325"/>
            <a:ext cx="2736850" cy="1584325"/>
          </a:xfrm>
          <a:prstGeom prst="ellipse">
            <a:avLst/>
          </a:prstGeom>
          <a:noFill/>
          <a:ln w="2857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238602" name="Oval 10"/>
          <p:cNvSpPr>
            <a:spLocks noChangeArrowheads="1"/>
          </p:cNvSpPr>
          <p:nvPr/>
        </p:nvSpPr>
        <p:spPr bwMode="auto">
          <a:xfrm>
            <a:off x="755650" y="2708275"/>
            <a:ext cx="3600450" cy="4149725"/>
          </a:xfrm>
          <a:prstGeom prst="ellipse">
            <a:avLst/>
          </a:prstGeom>
          <a:noFill/>
          <a:ln w="28575">
            <a:solidFill>
              <a:srgbClr val="000000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</a:endParaRPr>
          </a:p>
        </p:txBody>
      </p:sp>
      <p:sp>
        <p:nvSpPr>
          <p:cNvPr id="238603" name="Line 11"/>
          <p:cNvSpPr>
            <a:spLocks noChangeShapeType="1"/>
          </p:cNvSpPr>
          <p:nvPr/>
        </p:nvSpPr>
        <p:spPr bwMode="auto">
          <a:xfrm flipH="1">
            <a:off x="4500563" y="5229225"/>
            <a:ext cx="215900" cy="28733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</a:endParaRPr>
          </a:p>
        </p:txBody>
      </p:sp>
      <p:sp>
        <p:nvSpPr>
          <p:cNvPr id="238604" name="Text Box 12"/>
          <p:cNvSpPr txBox="1">
            <a:spLocks noChangeArrowheads="1"/>
          </p:cNvSpPr>
          <p:nvPr/>
        </p:nvSpPr>
        <p:spPr bwMode="auto">
          <a:xfrm>
            <a:off x="4716463" y="5734050"/>
            <a:ext cx="4586287" cy="954088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0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Arial" charset="0"/>
              </a:rPr>
              <a:t>Répétition de sprints : </a:t>
            </a:r>
            <a:r>
              <a:rPr lang="fr-F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Arial" charset="0"/>
              </a:rPr>
              <a:t>Pleine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Arial" charset="0"/>
              </a:rPr>
              <a:t>saison [ 3 à 5 s à 96-100 % vitesse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Arial" charset="0"/>
              </a:rPr>
              <a:t>étalon; r : 30 à 40s ] x 10 à 15 </a:t>
            </a:r>
            <a:r>
              <a:rPr lang="fr-FR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Arial" charset="0"/>
              </a:rPr>
              <a:t>répét</a:t>
            </a:r>
            <a:r>
              <a:rPr lang="fr-F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  <a:cs typeface="Arial" charset="0"/>
              </a:rPr>
              <a:t>.</a:t>
            </a:r>
          </a:p>
        </p:txBody>
      </p:sp>
      <p:sp>
        <p:nvSpPr>
          <p:cNvPr id="238605" name="Line 13"/>
          <p:cNvSpPr>
            <a:spLocks noChangeShapeType="1"/>
          </p:cNvSpPr>
          <p:nvPr/>
        </p:nvSpPr>
        <p:spPr bwMode="auto">
          <a:xfrm flipH="1" flipV="1">
            <a:off x="4500563" y="6092825"/>
            <a:ext cx="287337" cy="287338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</a:endParaRPr>
          </a:p>
        </p:txBody>
      </p:sp>
      <p:sp>
        <p:nvSpPr>
          <p:cNvPr id="238606" name="Text Box 14"/>
          <p:cNvSpPr txBox="1">
            <a:spLocks noChangeArrowheads="1"/>
          </p:cNvSpPr>
          <p:nvPr/>
        </p:nvSpPr>
        <p:spPr bwMode="auto">
          <a:xfrm>
            <a:off x="2919413" y="3760788"/>
            <a:ext cx="1255712" cy="830262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1600" b="1" smtClean="0">
                <a:solidFill>
                  <a:srgbClr val="000000"/>
                </a:solidFill>
                <a:latin typeface="Arial" charset="0"/>
                <a:cs typeface="Arial" charset="0"/>
              </a:rPr>
              <a:t>Puissance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1600" b="1" smtClean="0">
                <a:solidFill>
                  <a:srgbClr val="000000"/>
                </a:solidFill>
                <a:latin typeface="Arial" charset="0"/>
                <a:cs typeface="Arial" charset="0"/>
              </a:rPr>
              <a:t>aérobie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1600" b="1" smtClean="0">
                <a:solidFill>
                  <a:srgbClr val="000000"/>
                </a:solidFill>
                <a:latin typeface="Arial" charset="0"/>
                <a:cs typeface="Arial" charset="0"/>
              </a:rPr>
              <a:t>maximale</a:t>
            </a:r>
          </a:p>
        </p:txBody>
      </p:sp>
      <p:sp>
        <p:nvSpPr>
          <p:cNvPr id="238607" name="Text Box 15"/>
          <p:cNvSpPr txBox="1">
            <a:spLocks noChangeArrowheads="1"/>
          </p:cNvSpPr>
          <p:nvPr/>
        </p:nvSpPr>
        <p:spPr bwMode="auto">
          <a:xfrm>
            <a:off x="1692275" y="6188075"/>
            <a:ext cx="2933700" cy="338138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1600" b="1" smtClean="0">
                <a:solidFill>
                  <a:srgbClr val="000000"/>
                </a:solidFill>
                <a:latin typeface="Arial" charset="0"/>
                <a:cs typeface="Arial" charset="0"/>
              </a:rPr>
              <a:t>Pouvoir oxydatif musculaire</a:t>
            </a:r>
          </a:p>
        </p:txBody>
      </p:sp>
      <p:sp>
        <p:nvSpPr>
          <p:cNvPr id="238608" name="Text Box 16"/>
          <p:cNvSpPr txBox="1">
            <a:spLocks noChangeArrowheads="1"/>
          </p:cNvSpPr>
          <p:nvPr/>
        </p:nvSpPr>
        <p:spPr bwMode="auto">
          <a:xfrm>
            <a:off x="2265363" y="1471613"/>
            <a:ext cx="1158875" cy="523875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1400" b="1" smtClean="0">
                <a:solidFill>
                  <a:srgbClr val="000000"/>
                </a:solidFill>
                <a:latin typeface="Arial" charset="0"/>
                <a:cs typeface="Arial" charset="0"/>
              </a:rPr>
              <a:t>Endurance </a:t>
            </a:r>
          </a:p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1400" b="1" smtClean="0">
                <a:solidFill>
                  <a:srgbClr val="000000"/>
                </a:solidFill>
                <a:latin typeface="Arial" charset="0"/>
                <a:cs typeface="Arial" charset="0"/>
              </a:rPr>
              <a:t>aérobie</a:t>
            </a:r>
          </a:p>
        </p:txBody>
      </p:sp>
      <p:sp>
        <p:nvSpPr>
          <p:cNvPr id="238609" name="Line 17"/>
          <p:cNvSpPr>
            <a:spLocks noChangeShapeType="1"/>
          </p:cNvSpPr>
          <p:nvPr/>
        </p:nvSpPr>
        <p:spPr bwMode="auto">
          <a:xfrm flipH="1" flipV="1">
            <a:off x="4140200" y="4365625"/>
            <a:ext cx="503238" cy="287338"/>
          </a:xfrm>
          <a:prstGeom prst="line">
            <a:avLst/>
          </a:prstGeom>
          <a:noFill/>
          <a:ln w="1905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FR" sz="2400" smtClean="0">
              <a:solidFill>
                <a:srgbClr val="FFFF00"/>
              </a:solidFill>
            </a:endParaRPr>
          </a:p>
        </p:txBody>
      </p:sp>
      <p:sp>
        <p:nvSpPr>
          <p:cNvPr id="52242" name="Text Box 18"/>
          <p:cNvSpPr txBox="1">
            <a:spLocks noChangeArrowheads="1"/>
          </p:cNvSpPr>
          <p:nvPr/>
        </p:nvSpPr>
        <p:spPr bwMode="auto">
          <a:xfrm>
            <a:off x="73025" y="138113"/>
            <a:ext cx="8902700" cy="369887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1800" b="1" smtClean="0">
                <a:solidFill>
                  <a:srgbClr val="FFFFFF"/>
                </a:solidFill>
                <a:latin typeface="Bookman Old Style" pitchFamily="18" charset="0"/>
                <a:cs typeface="Arial" charset="0"/>
              </a:rPr>
              <a:t>DEVELOPPEMENT DE LA CAPACITE AEROBIE AU COURS DE LA SAISON </a:t>
            </a:r>
          </a:p>
        </p:txBody>
      </p:sp>
    </p:spTree>
    <p:extLst>
      <p:ext uri="{BB962C8B-B14F-4D97-AF65-F5344CB8AC3E}">
        <p14:creationId xmlns:p14="http://schemas.microsoft.com/office/powerpoint/2010/main" val="6637567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85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85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8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238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1000"/>
                                        <p:tgtEl>
                                          <p:spTgt spid="238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1000"/>
                                        <p:tgtEl>
                                          <p:spTgt spid="238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38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8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8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1000"/>
                                        <p:tgtEl>
                                          <p:spTgt spid="238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1000"/>
                                        <p:tgtEl>
                                          <p:spTgt spid="238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1000"/>
                                        <p:tgtEl>
                                          <p:spTgt spid="238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3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8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8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8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1000"/>
                                        <p:tgtEl>
                                          <p:spTgt spid="238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238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8" dur="1000"/>
                                        <p:tgtEl>
                                          <p:spTgt spid="238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1000"/>
                                        <p:tgtEl>
                                          <p:spTgt spid="238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1000"/>
                                        <p:tgtEl>
                                          <p:spTgt spid="238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69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38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38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38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385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385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38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385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385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38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386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386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38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386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386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38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38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38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38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386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386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38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386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386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38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2386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386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238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53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386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386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38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595" grpId="0" animBg="1"/>
      <p:bldP spid="238596" grpId="0" animBg="1"/>
      <p:bldP spid="238597" grpId="0" animBg="1"/>
      <p:bldP spid="238597" grpId="1" animBg="1"/>
      <p:bldP spid="238598" grpId="0" animBg="1"/>
      <p:bldP spid="238599" grpId="0" animBg="1"/>
      <p:bldP spid="238599" grpId="1" animBg="1"/>
      <p:bldP spid="238600" grpId="0" animBg="1"/>
      <p:bldP spid="238601" grpId="0" animBg="1"/>
      <p:bldP spid="238601" grpId="1" animBg="1"/>
      <p:bldP spid="238602" grpId="0" animBg="1"/>
      <p:bldP spid="238603" grpId="0" animBg="1"/>
      <p:bldP spid="238603" grpId="1" animBg="1"/>
      <p:bldP spid="238604" grpId="0" animBg="1"/>
      <p:bldP spid="238605" grpId="0" animBg="1"/>
      <p:bldP spid="238606" grpId="0" animBg="1"/>
      <p:bldP spid="238606" grpId="1" animBg="1"/>
      <p:bldP spid="238607" grpId="0" animBg="1"/>
      <p:bldP spid="238607" grpId="1" animBg="1"/>
      <p:bldP spid="238608" grpId="0" animBg="1"/>
      <p:bldP spid="238608" grpId="1" animBg="1"/>
      <p:bldP spid="238609" grpId="0" animBg="1"/>
      <p:bldP spid="238609" grpId="1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ZoneTexte 1"/>
          <p:cNvSpPr txBox="1">
            <a:spLocks noChangeArrowheads="1"/>
          </p:cNvSpPr>
          <p:nvPr/>
        </p:nvSpPr>
        <p:spPr bwMode="auto">
          <a:xfrm>
            <a:off x="468313" y="2636838"/>
            <a:ext cx="8343900" cy="646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3600">
                <a:latin typeface="Calibri" pitchFamily="34" charset="0"/>
                <a:cs typeface="Calibri" pitchFamily="34" charset="0"/>
              </a:rPr>
              <a:t>DEVELOPPEMENT DE LA CAPACITE AEROBIE</a:t>
            </a:r>
          </a:p>
        </p:txBody>
      </p:sp>
    </p:spTree>
    <p:extLst>
      <p:ext uri="{BB962C8B-B14F-4D97-AF65-F5344CB8AC3E}">
        <p14:creationId xmlns:p14="http://schemas.microsoft.com/office/powerpoint/2010/main" val="412944581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331640" y="2060848"/>
            <a:ext cx="7730899" cy="3016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latin typeface="Calibri" pitchFamily="34" charset="0"/>
                <a:cs typeface="Calibri" pitchFamily="34" charset="0"/>
              </a:rPr>
              <a:t>     L’ENDURANCE</a:t>
            </a:r>
            <a:r>
              <a:rPr lang="fr-FR" sz="2800" b="1" dirty="0" smtClean="0">
                <a:latin typeface="Calibri" pitchFamily="34" charset="0"/>
                <a:cs typeface="Calibri" pitchFamily="34" charset="0"/>
              </a:rPr>
              <a:t>  </a:t>
            </a:r>
            <a:r>
              <a:rPr lang="fr-FR" sz="3600" b="1" dirty="0" smtClean="0">
                <a:latin typeface="Calibri" pitchFamily="34" charset="0"/>
                <a:cs typeface="Calibri" pitchFamily="34" charset="0"/>
              </a:rPr>
              <a:t>AÉROBIE</a:t>
            </a:r>
          </a:p>
          <a:p>
            <a:endParaRPr lang="fr-FR" sz="2800" b="1" dirty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2800" b="1" dirty="0" smtClean="0">
                <a:latin typeface="Calibri" pitchFamily="34" charset="0"/>
                <a:cs typeface="Calibri" pitchFamily="34" charset="0"/>
              </a:rPr>
              <a:t>DANS L’INTERSAISON, EN REPRISE </a:t>
            </a:r>
          </a:p>
          <a:p>
            <a:pPr>
              <a:lnSpc>
                <a:spcPct val="150000"/>
              </a:lnSpc>
            </a:pPr>
            <a:r>
              <a:rPr lang="fr-FR" sz="2800" b="1" dirty="0" smtClean="0">
                <a:latin typeface="Calibri" pitchFamily="34" charset="0"/>
                <a:cs typeface="Calibri" pitchFamily="34" charset="0"/>
              </a:rPr>
              <a:t>D’ENTRAÎNEMENT OU EN ECHAUFEMENT…</a:t>
            </a:r>
          </a:p>
          <a:p>
            <a:pPr>
              <a:lnSpc>
                <a:spcPct val="150000"/>
              </a:lnSpc>
            </a:pPr>
            <a:r>
              <a:rPr lang="fr-FR" sz="2800" b="1" dirty="0" smtClean="0">
                <a:latin typeface="Calibri" pitchFamily="34" charset="0"/>
                <a:cs typeface="Calibri" pitchFamily="34" charset="0"/>
              </a:rPr>
              <a:t>Exemples d’exercices continus qui utilisent la VAM </a:t>
            </a:r>
            <a:endParaRPr lang="fr-FR" sz="2800" b="1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221840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Freeform 2"/>
          <p:cNvSpPr>
            <a:spLocks/>
          </p:cNvSpPr>
          <p:nvPr/>
        </p:nvSpPr>
        <p:spPr bwMode="auto">
          <a:xfrm>
            <a:off x="203200" y="404813"/>
            <a:ext cx="8761413" cy="6311900"/>
          </a:xfrm>
          <a:custGeom>
            <a:avLst/>
            <a:gdLst>
              <a:gd name="T0" fmla="*/ 2147483647 w 5519"/>
              <a:gd name="T1" fmla="*/ 2147483647 h 3976"/>
              <a:gd name="T2" fmla="*/ 2147483647 w 5519"/>
              <a:gd name="T3" fmla="*/ 2147483647 h 3976"/>
              <a:gd name="T4" fmla="*/ 2147483647 w 5519"/>
              <a:gd name="T5" fmla="*/ 2147483647 h 3976"/>
              <a:gd name="T6" fmla="*/ 2147483647 w 5519"/>
              <a:gd name="T7" fmla="*/ 2147483647 h 3976"/>
              <a:gd name="T8" fmla="*/ 2147483647 w 5519"/>
              <a:gd name="T9" fmla="*/ 2147483647 h 3976"/>
              <a:gd name="T10" fmla="*/ 2147483647 w 5519"/>
              <a:gd name="T11" fmla="*/ 2147483647 h 3976"/>
              <a:gd name="T12" fmla="*/ 2147483647 w 5519"/>
              <a:gd name="T13" fmla="*/ 2147483647 h 3976"/>
              <a:gd name="T14" fmla="*/ 2147483647 w 5519"/>
              <a:gd name="T15" fmla="*/ 2147483647 h 3976"/>
              <a:gd name="T16" fmla="*/ 2147483647 w 5519"/>
              <a:gd name="T17" fmla="*/ 2147483647 h 3976"/>
              <a:gd name="T18" fmla="*/ 2147483647 w 5519"/>
              <a:gd name="T19" fmla="*/ 2147483647 h 3976"/>
              <a:gd name="T20" fmla="*/ 2147483647 w 5519"/>
              <a:gd name="T21" fmla="*/ 2147483647 h 3976"/>
              <a:gd name="T22" fmla="*/ 2147483647 w 5519"/>
              <a:gd name="T23" fmla="*/ 2147483647 h 3976"/>
              <a:gd name="T24" fmla="*/ 2147483647 w 5519"/>
              <a:gd name="T25" fmla="*/ 2147483647 h 3976"/>
              <a:gd name="T26" fmla="*/ 2147483647 w 5519"/>
              <a:gd name="T27" fmla="*/ 2147483647 h 3976"/>
              <a:gd name="T28" fmla="*/ 2147483647 w 5519"/>
              <a:gd name="T29" fmla="*/ 2147483647 h 3976"/>
              <a:gd name="T30" fmla="*/ 2147483647 w 5519"/>
              <a:gd name="T31" fmla="*/ 2147483647 h 3976"/>
              <a:gd name="T32" fmla="*/ 2147483647 w 5519"/>
              <a:gd name="T33" fmla="*/ 2147483647 h 3976"/>
              <a:gd name="T34" fmla="*/ 2147483647 w 5519"/>
              <a:gd name="T35" fmla="*/ 2147483647 h 3976"/>
              <a:gd name="T36" fmla="*/ 2147483647 w 5519"/>
              <a:gd name="T37" fmla="*/ 2147483647 h 3976"/>
              <a:gd name="T38" fmla="*/ 2147483647 w 5519"/>
              <a:gd name="T39" fmla="*/ 2147483647 h 3976"/>
              <a:gd name="T40" fmla="*/ 2147483647 w 5519"/>
              <a:gd name="T41" fmla="*/ 2147483647 h 3976"/>
              <a:gd name="T42" fmla="*/ 2147483647 w 5519"/>
              <a:gd name="T43" fmla="*/ 2147483647 h 3976"/>
              <a:gd name="T44" fmla="*/ 2147483647 w 5519"/>
              <a:gd name="T45" fmla="*/ 2147483647 h 3976"/>
              <a:gd name="T46" fmla="*/ 2147483647 w 5519"/>
              <a:gd name="T47" fmla="*/ 2147483647 h 3976"/>
              <a:gd name="T48" fmla="*/ 2147483647 w 5519"/>
              <a:gd name="T49" fmla="*/ 2147483647 h 3976"/>
              <a:gd name="T50" fmla="*/ 2147483647 w 5519"/>
              <a:gd name="T51" fmla="*/ 2147483647 h 397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519" h="3976">
                <a:moveTo>
                  <a:pt x="76" y="2208"/>
                </a:moveTo>
                <a:cubicBezTo>
                  <a:pt x="46" y="2071"/>
                  <a:pt x="16" y="1935"/>
                  <a:pt x="76" y="1799"/>
                </a:cubicBezTo>
                <a:cubicBezTo>
                  <a:pt x="136" y="1663"/>
                  <a:pt x="242" y="1504"/>
                  <a:pt x="439" y="1391"/>
                </a:cubicBezTo>
                <a:cubicBezTo>
                  <a:pt x="636" y="1278"/>
                  <a:pt x="1081" y="1255"/>
                  <a:pt x="1255" y="1119"/>
                </a:cubicBezTo>
                <a:cubicBezTo>
                  <a:pt x="1429" y="983"/>
                  <a:pt x="1384" y="741"/>
                  <a:pt x="1482" y="575"/>
                </a:cubicBezTo>
                <a:cubicBezTo>
                  <a:pt x="1580" y="409"/>
                  <a:pt x="1596" y="212"/>
                  <a:pt x="1845" y="121"/>
                </a:cubicBezTo>
                <a:cubicBezTo>
                  <a:pt x="2094" y="30"/>
                  <a:pt x="2677" y="0"/>
                  <a:pt x="2979" y="30"/>
                </a:cubicBezTo>
                <a:cubicBezTo>
                  <a:pt x="3281" y="60"/>
                  <a:pt x="3485" y="196"/>
                  <a:pt x="3659" y="302"/>
                </a:cubicBezTo>
                <a:cubicBezTo>
                  <a:pt x="3833" y="408"/>
                  <a:pt x="3795" y="574"/>
                  <a:pt x="4022" y="665"/>
                </a:cubicBezTo>
                <a:cubicBezTo>
                  <a:pt x="4249" y="756"/>
                  <a:pt x="4786" y="749"/>
                  <a:pt x="5020" y="847"/>
                </a:cubicBezTo>
                <a:cubicBezTo>
                  <a:pt x="5254" y="945"/>
                  <a:pt x="5368" y="1051"/>
                  <a:pt x="5428" y="1255"/>
                </a:cubicBezTo>
                <a:cubicBezTo>
                  <a:pt x="5488" y="1459"/>
                  <a:pt x="5390" y="1874"/>
                  <a:pt x="5383" y="2071"/>
                </a:cubicBezTo>
                <a:cubicBezTo>
                  <a:pt x="5376" y="2268"/>
                  <a:pt x="5519" y="2313"/>
                  <a:pt x="5383" y="2434"/>
                </a:cubicBezTo>
                <a:cubicBezTo>
                  <a:pt x="5247" y="2555"/>
                  <a:pt x="4815" y="2872"/>
                  <a:pt x="4566" y="2797"/>
                </a:cubicBezTo>
                <a:cubicBezTo>
                  <a:pt x="4317" y="2722"/>
                  <a:pt x="4105" y="2109"/>
                  <a:pt x="3886" y="1981"/>
                </a:cubicBezTo>
                <a:cubicBezTo>
                  <a:pt x="3667" y="1853"/>
                  <a:pt x="3266" y="1822"/>
                  <a:pt x="3251" y="2026"/>
                </a:cubicBezTo>
                <a:cubicBezTo>
                  <a:pt x="3236" y="2230"/>
                  <a:pt x="3523" y="2963"/>
                  <a:pt x="3795" y="3205"/>
                </a:cubicBezTo>
                <a:cubicBezTo>
                  <a:pt x="4067" y="3447"/>
                  <a:pt x="4672" y="3380"/>
                  <a:pt x="4884" y="3478"/>
                </a:cubicBezTo>
                <a:cubicBezTo>
                  <a:pt x="5096" y="3576"/>
                  <a:pt x="5398" y="3735"/>
                  <a:pt x="5065" y="3795"/>
                </a:cubicBezTo>
                <a:cubicBezTo>
                  <a:pt x="4732" y="3855"/>
                  <a:pt x="3341" y="3976"/>
                  <a:pt x="2888" y="3840"/>
                </a:cubicBezTo>
                <a:cubicBezTo>
                  <a:pt x="2435" y="3704"/>
                  <a:pt x="2639" y="3054"/>
                  <a:pt x="2344" y="2979"/>
                </a:cubicBezTo>
                <a:cubicBezTo>
                  <a:pt x="2049" y="2904"/>
                  <a:pt x="1406" y="3281"/>
                  <a:pt x="1119" y="3387"/>
                </a:cubicBezTo>
                <a:cubicBezTo>
                  <a:pt x="832" y="3493"/>
                  <a:pt x="801" y="3644"/>
                  <a:pt x="620" y="3614"/>
                </a:cubicBezTo>
                <a:cubicBezTo>
                  <a:pt x="439" y="3584"/>
                  <a:pt x="60" y="3356"/>
                  <a:pt x="30" y="3205"/>
                </a:cubicBezTo>
                <a:cubicBezTo>
                  <a:pt x="0" y="3054"/>
                  <a:pt x="431" y="2880"/>
                  <a:pt x="439" y="2706"/>
                </a:cubicBezTo>
                <a:cubicBezTo>
                  <a:pt x="447" y="2532"/>
                  <a:pt x="136" y="2253"/>
                  <a:pt x="76" y="2162"/>
                </a:cubicBezTo>
              </a:path>
            </a:pathLst>
          </a:custGeom>
          <a:noFill/>
          <a:ln w="19050" cmpd="sng">
            <a:solidFill>
              <a:schemeClr val="bg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58723" name="Text Box 3"/>
          <p:cNvSpPr txBox="1">
            <a:spLocks noChangeArrowheads="1"/>
          </p:cNvSpPr>
          <p:nvPr/>
        </p:nvSpPr>
        <p:spPr bwMode="auto">
          <a:xfrm>
            <a:off x="376238" y="3500438"/>
            <a:ext cx="1482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600">
                <a:solidFill>
                  <a:schemeClr val="bg1"/>
                </a:solidFill>
                <a:latin typeface="Arial" charset="0"/>
              </a:rPr>
              <a:t>Départ-arrivée</a:t>
            </a:r>
          </a:p>
        </p:txBody>
      </p:sp>
      <p:sp>
        <p:nvSpPr>
          <p:cNvPr id="158724" name="Line 4"/>
          <p:cNvSpPr>
            <a:spLocks noChangeShapeType="1"/>
          </p:cNvSpPr>
          <p:nvPr/>
        </p:nvSpPr>
        <p:spPr bwMode="auto">
          <a:xfrm flipV="1">
            <a:off x="179388" y="3789363"/>
            <a:ext cx="215900" cy="2159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58725" name="Text Box 5"/>
          <p:cNvSpPr txBox="1">
            <a:spLocks noChangeArrowheads="1"/>
          </p:cNvSpPr>
          <p:nvPr/>
        </p:nvSpPr>
        <p:spPr bwMode="auto">
          <a:xfrm>
            <a:off x="2627313" y="47625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800">
                <a:solidFill>
                  <a:srgbClr val="FFFF00"/>
                </a:solidFill>
                <a:latin typeface="Arial" charset="0"/>
                <a:sym typeface="Symbol" pitchFamily="18" charset="2"/>
              </a:rPr>
              <a:t></a:t>
            </a:r>
          </a:p>
        </p:txBody>
      </p:sp>
      <p:sp>
        <p:nvSpPr>
          <p:cNvPr id="158726" name="Text Box 6"/>
          <p:cNvSpPr txBox="1">
            <a:spLocks noChangeArrowheads="1"/>
          </p:cNvSpPr>
          <p:nvPr/>
        </p:nvSpPr>
        <p:spPr bwMode="auto">
          <a:xfrm>
            <a:off x="1908175" y="1989138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800">
                <a:solidFill>
                  <a:srgbClr val="FFFF00"/>
                </a:solidFill>
                <a:latin typeface="Arial" charset="0"/>
                <a:sym typeface="Symbol" pitchFamily="18" charset="2"/>
              </a:rPr>
              <a:t></a:t>
            </a:r>
          </a:p>
        </p:txBody>
      </p:sp>
      <p:sp>
        <p:nvSpPr>
          <p:cNvPr id="158727" name="Text Box 7"/>
          <p:cNvSpPr txBox="1">
            <a:spLocks noChangeArrowheads="1"/>
          </p:cNvSpPr>
          <p:nvPr/>
        </p:nvSpPr>
        <p:spPr bwMode="auto">
          <a:xfrm>
            <a:off x="7019925" y="1268413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800">
                <a:solidFill>
                  <a:srgbClr val="FFFF00"/>
                </a:solidFill>
                <a:latin typeface="Arial" charset="0"/>
                <a:sym typeface="Symbol" pitchFamily="18" charset="2"/>
              </a:rPr>
              <a:t></a:t>
            </a:r>
          </a:p>
        </p:txBody>
      </p:sp>
      <p:sp>
        <p:nvSpPr>
          <p:cNvPr id="158728" name="Text Box 8"/>
          <p:cNvSpPr txBox="1">
            <a:spLocks noChangeArrowheads="1"/>
          </p:cNvSpPr>
          <p:nvPr/>
        </p:nvSpPr>
        <p:spPr bwMode="auto">
          <a:xfrm>
            <a:off x="4067175" y="115888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800">
                <a:solidFill>
                  <a:srgbClr val="FFFF00"/>
                </a:solidFill>
                <a:latin typeface="Arial" charset="0"/>
                <a:sym typeface="Symbol" pitchFamily="18" charset="2"/>
              </a:rPr>
              <a:t></a:t>
            </a:r>
          </a:p>
        </p:txBody>
      </p:sp>
      <p:sp>
        <p:nvSpPr>
          <p:cNvPr id="158729" name="Text Box 9"/>
          <p:cNvSpPr txBox="1">
            <a:spLocks noChangeArrowheads="1"/>
          </p:cNvSpPr>
          <p:nvPr/>
        </p:nvSpPr>
        <p:spPr bwMode="auto">
          <a:xfrm>
            <a:off x="8712200" y="407035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800">
                <a:solidFill>
                  <a:srgbClr val="FFFF00"/>
                </a:solidFill>
                <a:latin typeface="Arial" charset="0"/>
                <a:sym typeface="Symbol" pitchFamily="18" charset="2"/>
              </a:rPr>
              <a:t></a:t>
            </a:r>
          </a:p>
        </p:txBody>
      </p:sp>
      <p:sp>
        <p:nvSpPr>
          <p:cNvPr id="158730" name="Text Box 10"/>
          <p:cNvSpPr txBox="1">
            <a:spLocks noChangeArrowheads="1"/>
          </p:cNvSpPr>
          <p:nvPr/>
        </p:nvSpPr>
        <p:spPr bwMode="auto">
          <a:xfrm>
            <a:off x="4572000" y="6453188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800">
                <a:solidFill>
                  <a:srgbClr val="FFFF00"/>
                </a:solidFill>
                <a:latin typeface="Arial" charset="0"/>
                <a:sym typeface="Symbol" pitchFamily="18" charset="2"/>
              </a:rPr>
              <a:t></a:t>
            </a:r>
          </a:p>
        </p:txBody>
      </p:sp>
      <p:sp>
        <p:nvSpPr>
          <p:cNvPr id="158731" name="Text Box 11"/>
          <p:cNvSpPr txBox="1">
            <a:spLocks noChangeArrowheads="1"/>
          </p:cNvSpPr>
          <p:nvPr/>
        </p:nvSpPr>
        <p:spPr bwMode="auto">
          <a:xfrm>
            <a:off x="8459788" y="6092825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800">
                <a:solidFill>
                  <a:srgbClr val="FFFF00"/>
                </a:solidFill>
                <a:latin typeface="Arial" charset="0"/>
                <a:sym typeface="Symbol" pitchFamily="18" charset="2"/>
              </a:rPr>
              <a:t></a:t>
            </a:r>
          </a:p>
        </p:txBody>
      </p:sp>
      <p:sp>
        <p:nvSpPr>
          <p:cNvPr id="158732" name="Text Box 12"/>
          <p:cNvSpPr txBox="1">
            <a:spLocks noChangeArrowheads="1"/>
          </p:cNvSpPr>
          <p:nvPr/>
        </p:nvSpPr>
        <p:spPr bwMode="auto">
          <a:xfrm>
            <a:off x="6659563" y="5445125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800">
                <a:solidFill>
                  <a:srgbClr val="FFFF00"/>
                </a:solidFill>
                <a:latin typeface="Arial" charset="0"/>
                <a:sym typeface="Symbol" pitchFamily="18" charset="2"/>
              </a:rPr>
              <a:t></a:t>
            </a:r>
          </a:p>
        </p:txBody>
      </p:sp>
      <p:sp>
        <p:nvSpPr>
          <p:cNvPr id="158733" name="Text Box 13"/>
          <p:cNvSpPr txBox="1">
            <a:spLocks noChangeArrowheads="1"/>
          </p:cNvSpPr>
          <p:nvPr/>
        </p:nvSpPr>
        <p:spPr bwMode="auto">
          <a:xfrm>
            <a:off x="5292725" y="3357563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800">
                <a:solidFill>
                  <a:srgbClr val="FFFF00"/>
                </a:solidFill>
                <a:latin typeface="Arial" charset="0"/>
                <a:sym typeface="Symbol" pitchFamily="18" charset="2"/>
              </a:rPr>
              <a:t></a:t>
            </a:r>
          </a:p>
        </p:txBody>
      </p:sp>
      <p:sp>
        <p:nvSpPr>
          <p:cNvPr id="158734" name="Text Box 14"/>
          <p:cNvSpPr txBox="1">
            <a:spLocks noChangeArrowheads="1"/>
          </p:cNvSpPr>
          <p:nvPr/>
        </p:nvSpPr>
        <p:spPr bwMode="auto">
          <a:xfrm>
            <a:off x="7380288" y="4797425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800">
                <a:solidFill>
                  <a:srgbClr val="FFFF00"/>
                </a:solidFill>
                <a:latin typeface="Arial" charset="0"/>
                <a:sym typeface="Symbol" pitchFamily="18" charset="2"/>
              </a:rPr>
              <a:t></a:t>
            </a:r>
          </a:p>
        </p:txBody>
      </p:sp>
      <p:sp>
        <p:nvSpPr>
          <p:cNvPr id="158735" name="Text Box 15"/>
          <p:cNvSpPr txBox="1">
            <a:spLocks noChangeArrowheads="1"/>
          </p:cNvSpPr>
          <p:nvPr/>
        </p:nvSpPr>
        <p:spPr bwMode="auto">
          <a:xfrm>
            <a:off x="2176463" y="2105025"/>
            <a:ext cx="692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600">
                <a:solidFill>
                  <a:schemeClr val="bg1"/>
                </a:solidFill>
                <a:latin typeface="Arial" charset="0"/>
              </a:rPr>
              <a:t>500m</a:t>
            </a:r>
          </a:p>
        </p:txBody>
      </p:sp>
      <p:sp>
        <p:nvSpPr>
          <p:cNvPr id="158736" name="Text Box 16"/>
          <p:cNvSpPr txBox="1">
            <a:spLocks noChangeArrowheads="1"/>
          </p:cNvSpPr>
          <p:nvPr/>
        </p:nvSpPr>
        <p:spPr bwMode="auto">
          <a:xfrm>
            <a:off x="2916238" y="592138"/>
            <a:ext cx="692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600">
                <a:solidFill>
                  <a:schemeClr val="bg1"/>
                </a:solidFill>
                <a:latin typeface="Arial" charset="0"/>
              </a:rPr>
              <a:t>955m</a:t>
            </a:r>
          </a:p>
        </p:txBody>
      </p:sp>
      <p:sp>
        <p:nvSpPr>
          <p:cNvPr id="158737" name="Text Box 17"/>
          <p:cNvSpPr txBox="1">
            <a:spLocks noChangeArrowheads="1"/>
          </p:cNvSpPr>
          <p:nvPr/>
        </p:nvSpPr>
        <p:spPr bwMode="auto">
          <a:xfrm>
            <a:off x="3851275" y="428625"/>
            <a:ext cx="804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600">
                <a:solidFill>
                  <a:schemeClr val="bg1"/>
                </a:solidFill>
                <a:latin typeface="Arial" charset="0"/>
              </a:rPr>
              <a:t>1250m</a:t>
            </a:r>
          </a:p>
        </p:txBody>
      </p:sp>
      <p:sp>
        <p:nvSpPr>
          <p:cNvPr id="158738" name="Text Box 18"/>
          <p:cNvSpPr txBox="1">
            <a:spLocks noChangeArrowheads="1"/>
          </p:cNvSpPr>
          <p:nvPr/>
        </p:nvSpPr>
        <p:spPr bwMode="auto">
          <a:xfrm>
            <a:off x="6862763" y="1579563"/>
            <a:ext cx="804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600">
                <a:solidFill>
                  <a:schemeClr val="bg1"/>
                </a:solidFill>
                <a:latin typeface="Arial" charset="0"/>
              </a:rPr>
              <a:t>2000m</a:t>
            </a:r>
          </a:p>
        </p:txBody>
      </p:sp>
      <p:sp>
        <p:nvSpPr>
          <p:cNvPr id="158739" name="Text Box 20"/>
          <p:cNvSpPr txBox="1">
            <a:spLocks noChangeArrowheads="1"/>
          </p:cNvSpPr>
          <p:nvPr/>
        </p:nvSpPr>
        <p:spPr bwMode="auto">
          <a:xfrm>
            <a:off x="7235825" y="4508500"/>
            <a:ext cx="804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600">
                <a:solidFill>
                  <a:schemeClr val="bg1"/>
                </a:solidFill>
                <a:latin typeface="Arial" charset="0"/>
              </a:rPr>
              <a:t>3000m</a:t>
            </a:r>
          </a:p>
        </p:txBody>
      </p:sp>
      <p:sp>
        <p:nvSpPr>
          <p:cNvPr id="158740" name="Text Box 21"/>
          <p:cNvSpPr txBox="1">
            <a:spLocks noChangeArrowheads="1"/>
          </p:cNvSpPr>
          <p:nvPr/>
        </p:nvSpPr>
        <p:spPr bwMode="auto">
          <a:xfrm>
            <a:off x="4991100" y="3113088"/>
            <a:ext cx="804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600">
                <a:solidFill>
                  <a:schemeClr val="bg1"/>
                </a:solidFill>
                <a:latin typeface="Arial" charset="0"/>
              </a:rPr>
              <a:t>3500m</a:t>
            </a:r>
          </a:p>
        </p:txBody>
      </p:sp>
      <p:sp>
        <p:nvSpPr>
          <p:cNvPr id="158741" name="Text Box 22"/>
          <p:cNvSpPr txBox="1">
            <a:spLocks noChangeArrowheads="1"/>
          </p:cNvSpPr>
          <p:nvPr/>
        </p:nvSpPr>
        <p:spPr bwMode="auto">
          <a:xfrm>
            <a:off x="5919788" y="5613400"/>
            <a:ext cx="804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600">
                <a:solidFill>
                  <a:schemeClr val="bg1"/>
                </a:solidFill>
                <a:latin typeface="Arial" charset="0"/>
              </a:rPr>
              <a:t>4000m</a:t>
            </a:r>
          </a:p>
        </p:txBody>
      </p:sp>
      <p:sp>
        <p:nvSpPr>
          <p:cNvPr id="158742" name="Text Box 23"/>
          <p:cNvSpPr txBox="1">
            <a:spLocks noChangeArrowheads="1"/>
          </p:cNvSpPr>
          <p:nvPr/>
        </p:nvSpPr>
        <p:spPr bwMode="auto">
          <a:xfrm>
            <a:off x="7648575" y="6137275"/>
            <a:ext cx="804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600">
                <a:solidFill>
                  <a:schemeClr val="bg1"/>
                </a:solidFill>
                <a:latin typeface="Arial" charset="0"/>
              </a:rPr>
              <a:t>4450m</a:t>
            </a:r>
          </a:p>
        </p:txBody>
      </p:sp>
      <p:sp>
        <p:nvSpPr>
          <p:cNvPr id="158743" name="Text Box 24"/>
          <p:cNvSpPr txBox="1">
            <a:spLocks noChangeArrowheads="1"/>
          </p:cNvSpPr>
          <p:nvPr/>
        </p:nvSpPr>
        <p:spPr bwMode="auto">
          <a:xfrm>
            <a:off x="0" y="38608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800">
                <a:solidFill>
                  <a:srgbClr val="FFFF00"/>
                </a:solidFill>
                <a:latin typeface="Arial" charset="0"/>
                <a:sym typeface="Symbol" pitchFamily="18" charset="2"/>
              </a:rPr>
              <a:t></a:t>
            </a:r>
          </a:p>
        </p:txBody>
      </p:sp>
      <p:sp>
        <p:nvSpPr>
          <p:cNvPr id="158744" name="Text Box 25"/>
          <p:cNvSpPr txBox="1">
            <a:spLocks noChangeArrowheads="1"/>
          </p:cNvSpPr>
          <p:nvPr/>
        </p:nvSpPr>
        <p:spPr bwMode="auto">
          <a:xfrm>
            <a:off x="1152525" y="6092825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800">
                <a:solidFill>
                  <a:srgbClr val="FFFF00"/>
                </a:solidFill>
                <a:latin typeface="Arial" charset="0"/>
                <a:sym typeface="Symbol" pitchFamily="18" charset="2"/>
              </a:rPr>
              <a:t></a:t>
            </a:r>
          </a:p>
        </p:txBody>
      </p:sp>
      <p:sp>
        <p:nvSpPr>
          <p:cNvPr id="158745" name="Text Box 26"/>
          <p:cNvSpPr txBox="1">
            <a:spLocks noChangeArrowheads="1"/>
          </p:cNvSpPr>
          <p:nvPr/>
        </p:nvSpPr>
        <p:spPr bwMode="auto">
          <a:xfrm>
            <a:off x="3708400" y="5084763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800">
                <a:solidFill>
                  <a:srgbClr val="FFFF00"/>
                </a:solidFill>
                <a:latin typeface="Arial" charset="0"/>
                <a:sym typeface="Symbol" pitchFamily="18" charset="2"/>
              </a:rPr>
              <a:t></a:t>
            </a:r>
          </a:p>
        </p:txBody>
      </p:sp>
      <p:sp>
        <p:nvSpPr>
          <p:cNvPr id="158746" name="Text Box 27"/>
          <p:cNvSpPr txBox="1">
            <a:spLocks noChangeArrowheads="1"/>
          </p:cNvSpPr>
          <p:nvPr/>
        </p:nvSpPr>
        <p:spPr bwMode="auto">
          <a:xfrm>
            <a:off x="4427538" y="6116638"/>
            <a:ext cx="804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600">
                <a:solidFill>
                  <a:schemeClr val="bg1"/>
                </a:solidFill>
                <a:latin typeface="Arial" charset="0"/>
              </a:rPr>
              <a:t>5000m</a:t>
            </a:r>
          </a:p>
        </p:txBody>
      </p:sp>
      <p:sp>
        <p:nvSpPr>
          <p:cNvPr id="158747" name="Text Box 28"/>
          <p:cNvSpPr txBox="1">
            <a:spLocks noChangeArrowheads="1"/>
          </p:cNvSpPr>
          <p:nvPr/>
        </p:nvSpPr>
        <p:spPr bwMode="auto">
          <a:xfrm>
            <a:off x="3471863" y="4814888"/>
            <a:ext cx="804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600">
                <a:solidFill>
                  <a:schemeClr val="bg1"/>
                </a:solidFill>
                <a:latin typeface="Arial" charset="0"/>
              </a:rPr>
              <a:t>5390m</a:t>
            </a:r>
          </a:p>
        </p:txBody>
      </p:sp>
      <p:sp>
        <p:nvSpPr>
          <p:cNvPr id="158748" name="Text Box 29"/>
          <p:cNvSpPr txBox="1">
            <a:spLocks noChangeArrowheads="1"/>
          </p:cNvSpPr>
          <p:nvPr/>
        </p:nvSpPr>
        <p:spPr bwMode="auto">
          <a:xfrm>
            <a:off x="887413" y="5734050"/>
            <a:ext cx="804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600">
                <a:solidFill>
                  <a:schemeClr val="bg1"/>
                </a:solidFill>
                <a:latin typeface="Arial" charset="0"/>
              </a:rPr>
              <a:t>6000m</a:t>
            </a:r>
          </a:p>
        </p:txBody>
      </p:sp>
      <p:sp>
        <p:nvSpPr>
          <p:cNvPr id="158749" name="Text Box 30"/>
          <p:cNvSpPr txBox="1">
            <a:spLocks noChangeArrowheads="1"/>
          </p:cNvSpPr>
          <p:nvPr/>
        </p:nvSpPr>
        <p:spPr bwMode="auto">
          <a:xfrm>
            <a:off x="592138" y="3832225"/>
            <a:ext cx="804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600">
                <a:solidFill>
                  <a:schemeClr val="bg1"/>
                </a:solidFill>
                <a:latin typeface="Arial" charset="0"/>
              </a:rPr>
              <a:t>6800m</a:t>
            </a:r>
          </a:p>
        </p:txBody>
      </p:sp>
      <p:sp>
        <p:nvSpPr>
          <p:cNvPr id="158750" name="Text Box 31"/>
          <p:cNvSpPr txBox="1">
            <a:spLocks noChangeArrowheads="1"/>
          </p:cNvSpPr>
          <p:nvPr/>
        </p:nvSpPr>
        <p:spPr bwMode="auto">
          <a:xfrm>
            <a:off x="3255963" y="1455738"/>
            <a:ext cx="3513137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600">
                <a:solidFill>
                  <a:schemeClr val="bg1"/>
                </a:solidFill>
                <a:latin typeface="Arial" charset="0"/>
              </a:rPr>
              <a:t>Exemple d’un coureur qui possède</a:t>
            </a:r>
          </a:p>
          <a:p>
            <a:pPr eaLnBrk="1" hangingPunct="1"/>
            <a:r>
              <a:rPr lang="fr-FR" sz="1600">
                <a:solidFill>
                  <a:schemeClr val="bg1"/>
                </a:solidFill>
                <a:latin typeface="Arial" charset="0"/>
              </a:rPr>
              <a:t>une VAM modeste de 16,1 km/h et </a:t>
            </a:r>
          </a:p>
          <a:p>
            <a:pPr eaLnBrk="1" hangingPunct="1"/>
            <a:r>
              <a:rPr lang="fr-FR" sz="1600">
                <a:solidFill>
                  <a:schemeClr val="bg1"/>
                </a:solidFill>
                <a:latin typeface="Arial" charset="0"/>
              </a:rPr>
              <a:t>qui veut développer </a:t>
            </a:r>
            <a:r>
              <a:rPr lang="fr-FR" sz="1600" b="1">
                <a:solidFill>
                  <a:srgbClr val="FFFF00"/>
                </a:solidFill>
                <a:latin typeface="Arial" charset="0"/>
              </a:rPr>
              <a:t>son endurance </a:t>
            </a:r>
          </a:p>
          <a:p>
            <a:pPr eaLnBrk="1" hangingPunct="1"/>
            <a:r>
              <a:rPr lang="fr-FR" sz="1600" b="1">
                <a:solidFill>
                  <a:srgbClr val="FFFF00"/>
                </a:solidFill>
                <a:latin typeface="Arial" charset="0"/>
              </a:rPr>
              <a:t>aérobie à 75 % de sa VAM</a:t>
            </a:r>
          </a:p>
        </p:txBody>
      </p:sp>
      <p:sp>
        <p:nvSpPr>
          <p:cNvPr id="158751" name="Text Box 36"/>
          <p:cNvSpPr txBox="1">
            <a:spLocks noChangeArrowheads="1"/>
          </p:cNvSpPr>
          <p:nvPr/>
        </p:nvSpPr>
        <p:spPr bwMode="auto">
          <a:xfrm>
            <a:off x="7885113" y="3860800"/>
            <a:ext cx="725487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400">
                <a:solidFill>
                  <a:schemeClr val="bg1"/>
                </a:solidFill>
                <a:latin typeface="Arial" charset="0"/>
              </a:rPr>
              <a:t>2800m</a:t>
            </a:r>
          </a:p>
        </p:txBody>
      </p:sp>
    </p:spTree>
    <p:extLst>
      <p:ext uri="{BB962C8B-B14F-4D97-AF65-F5344CB8AC3E}">
        <p14:creationId xmlns:p14="http://schemas.microsoft.com/office/powerpoint/2010/main" val="12200990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513"/>
            <a:ext cx="9144000" cy="684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26546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8" t="26474" r="55759" b="33944"/>
          <a:stretch/>
        </p:blipFill>
        <p:spPr bwMode="auto">
          <a:xfrm>
            <a:off x="107504" y="1046848"/>
            <a:ext cx="8856984" cy="4615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82147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Freeform 2"/>
          <p:cNvSpPr>
            <a:spLocks/>
          </p:cNvSpPr>
          <p:nvPr/>
        </p:nvSpPr>
        <p:spPr bwMode="auto">
          <a:xfrm>
            <a:off x="203200" y="404813"/>
            <a:ext cx="8761413" cy="6311900"/>
          </a:xfrm>
          <a:custGeom>
            <a:avLst/>
            <a:gdLst>
              <a:gd name="T0" fmla="*/ 2147483647 w 5519"/>
              <a:gd name="T1" fmla="*/ 2147483647 h 3976"/>
              <a:gd name="T2" fmla="*/ 2147483647 w 5519"/>
              <a:gd name="T3" fmla="*/ 2147483647 h 3976"/>
              <a:gd name="T4" fmla="*/ 2147483647 w 5519"/>
              <a:gd name="T5" fmla="*/ 2147483647 h 3976"/>
              <a:gd name="T6" fmla="*/ 2147483647 w 5519"/>
              <a:gd name="T7" fmla="*/ 2147483647 h 3976"/>
              <a:gd name="T8" fmla="*/ 2147483647 w 5519"/>
              <a:gd name="T9" fmla="*/ 2147483647 h 3976"/>
              <a:gd name="T10" fmla="*/ 2147483647 w 5519"/>
              <a:gd name="T11" fmla="*/ 2147483647 h 3976"/>
              <a:gd name="T12" fmla="*/ 2147483647 w 5519"/>
              <a:gd name="T13" fmla="*/ 2147483647 h 3976"/>
              <a:gd name="T14" fmla="*/ 2147483647 w 5519"/>
              <a:gd name="T15" fmla="*/ 2147483647 h 3976"/>
              <a:gd name="T16" fmla="*/ 2147483647 w 5519"/>
              <a:gd name="T17" fmla="*/ 2147483647 h 3976"/>
              <a:gd name="T18" fmla="*/ 2147483647 w 5519"/>
              <a:gd name="T19" fmla="*/ 2147483647 h 3976"/>
              <a:gd name="T20" fmla="*/ 2147483647 w 5519"/>
              <a:gd name="T21" fmla="*/ 2147483647 h 3976"/>
              <a:gd name="T22" fmla="*/ 2147483647 w 5519"/>
              <a:gd name="T23" fmla="*/ 2147483647 h 3976"/>
              <a:gd name="T24" fmla="*/ 2147483647 w 5519"/>
              <a:gd name="T25" fmla="*/ 2147483647 h 3976"/>
              <a:gd name="T26" fmla="*/ 2147483647 w 5519"/>
              <a:gd name="T27" fmla="*/ 2147483647 h 3976"/>
              <a:gd name="T28" fmla="*/ 2147483647 w 5519"/>
              <a:gd name="T29" fmla="*/ 2147483647 h 3976"/>
              <a:gd name="T30" fmla="*/ 2147483647 w 5519"/>
              <a:gd name="T31" fmla="*/ 2147483647 h 3976"/>
              <a:gd name="T32" fmla="*/ 2147483647 w 5519"/>
              <a:gd name="T33" fmla="*/ 2147483647 h 3976"/>
              <a:gd name="T34" fmla="*/ 2147483647 w 5519"/>
              <a:gd name="T35" fmla="*/ 2147483647 h 3976"/>
              <a:gd name="T36" fmla="*/ 2147483647 w 5519"/>
              <a:gd name="T37" fmla="*/ 2147483647 h 3976"/>
              <a:gd name="T38" fmla="*/ 2147483647 w 5519"/>
              <a:gd name="T39" fmla="*/ 2147483647 h 3976"/>
              <a:gd name="T40" fmla="*/ 2147483647 w 5519"/>
              <a:gd name="T41" fmla="*/ 2147483647 h 3976"/>
              <a:gd name="T42" fmla="*/ 2147483647 w 5519"/>
              <a:gd name="T43" fmla="*/ 2147483647 h 3976"/>
              <a:gd name="T44" fmla="*/ 2147483647 w 5519"/>
              <a:gd name="T45" fmla="*/ 2147483647 h 3976"/>
              <a:gd name="T46" fmla="*/ 2147483647 w 5519"/>
              <a:gd name="T47" fmla="*/ 2147483647 h 3976"/>
              <a:gd name="T48" fmla="*/ 2147483647 w 5519"/>
              <a:gd name="T49" fmla="*/ 2147483647 h 3976"/>
              <a:gd name="T50" fmla="*/ 2147483647 w 5519"/>
              <a:gd name="T51" fmla="*/ 2147483647 h 397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0" t="0" r="r" b="b"/>
            <a:pathLst>
              <a:path w="5519" h="3976">
                <a:moveTo>
                  <a:pt x="76" y="2208"/>
                </a:moveTo>
                <a:cubicBezTo>
                  <a:pt x="46" y="2071"/>
                  <a:pt x="16" y="1935"/>
                  <a:pt x="76" y="1799"/>
                </a:cubicBezTo>
                <a:cubicBezTo>
                  <a:pt x="136" y="1663"/>
                  <a:pt x="242" y="1504"/>
                  <a:pt x="439" y="1391"/>
                </a:cubicBezTo>
                <a:cubicBezTo>
                  <a:pt x="636" y="1278"/>
                  <a:pt x="1081" y="1255"/>
                  <a:pt x="1255" y="1119"/>
                </a:cubicBezTo>
                <a:cubicBezTo>
                  <a:pt x="1429" y="983"/>
                  <a:pt x="1384" y="741"/>
                  <a:pt x="1482" y="575"/>
                </a:cubicBezTo>
                <a:cubicBezTo>
                  <a:pt x="1580" y="409"/>
                  <a:pt x="1596" y="212"/>
                  <a:pt x="1845" y="121"/>
                </a:cubicBezTo>
                <a:cubicBezTo>
                  <a:pt x="2094" y="30"/>
                  <a:pt x="2677" y="0"/>
                  <a:pt x="2979" y="30"/>
                </a:cubicBezTo>
                <a:cubicBezTo>
                  <a:pt x="3281" y="60"/>
                  <a:pt x="3485" y="196"/>
                  <a:pt x="3659" y="302"/>
                </a:cubicBezTo>
                <a:cubicBezTo>
                  <a:pt x="3833" y="408"/>
                  <a:pt x="3795" y="574"/>
                  <a:pt x="4022" y="665"/>
                </a:cubicBezTo>
                <a:cubicBezTo>
                  <a:pt x="4249" y="756"/>
                  <a:pt x="4786" y="749"/>
                  <a:pt x="5020" y="847"/>
                </a:cubicBezTo>
                <a:cubicBezTo>
                  <a:pt x="5254" y="945"/>
                  <a:pt x="5368" y="1051"/>
                  <a:pt x="5428" y="1255"/>
                </a:cubicBezTo>
                <a:cubicBezTo>
                  <a:pt x="5488" y="1459"/>
                  <a:pt x="5390" y="1874"/>
                  <a:pt x="5383" y="2071"/>
                </a:cubicBezTo>
                <a:cubicBezTo>
                  <a:pt x="5376" y="2268"/>
                  <a:pt x="5519" y="2313"/>
                  <a:pt x="5383" y="2434"/>
                </a:cubicBezTo>
                <a:cubicBezTo>
                  <a:pt x="5247" y="2555"/>
                  <a:pt x="4815" y="2872"/>
                  <a:pt x="4566" y="2797"/>
                </a:cubicBezTo>
                <a:cubicBezTo>
                  <a:pt x="4317" y="2722"/>
                  <a:pt x="4105" y="2109"/>
                  <a:pt x="3886" y="1981"/>
                </a:cubicBezTo>
                <a:cubicBezTo>
                  <a:pt x="3667" y="1853"/>
                  <a:pt x="3266" y="1822"/>
                  <a:pt x="3251" y="2026"/>
                </a:cubicBezTo>
                <a:cubicBezTo>
                  <a:pt x="3236" y="2230"/>
                  <a:pt x="3523" y="2963"/>
                  <a:pt x="3795" y="3205"/>
                </a:cubicBezTo>
                <a:cubicBezTo>
                  <a:pt x="4067" y="3447"/>
                  <a:pt x="4672" y="3380"/>
                  <a:pt x="4884" y="3478"/>
                </a:cubicBezTo>
                <a:cubicBezTo>
                  <a:pt x="5096" y="3576"/>
                  <a:pt x="5398" y="3735"/>
                  <a:pt x="5065" y="3795"/>
                </a:cubicBezTo>
                <a:cubicBezTo>
                  <a:pt x="4732" y="3855"/>
                  <a:pt x="3341" y="3976"/>
                  <a:pt x="2888" y="3840"/>
                </a:cubicBezTo>
                <a:cubicBezTo>
                  <a:pt x="2435" y="3704"/>
                  <a:pt x="2639" y="3054"/>
                  <a:pt x="2344" y="2979"/>
                </a:cubicBezTo>
                <a:cubicBezTo>
                  <a:pt x="2049" y="2904"/>
                  <a:pt x="1406" y="3281"/>
                  <a:pt x="1119" y="3387"/>
                </a:cubicBezTo>
                <a:cubicBezTo>
                  <a:pt x="832" y="3493"/>
                  <a:pt x="801" y="3644"/>
                  <a:pt x="620" y="3614"/>
                </a:cubicBezTo>
                <a:cubicBezTo>
                  <a:pt x="439" y="3584"/>
                  <a:pt x="60" y="3356"/>
                  <a:pt x="30" y="3205"/>
                </a:cubicBezTo>
                <a:cubicBezTo>
                  <a:pt x="0" y="3054"/>
                  <a:pt x="431" y="2880"/>
                  <a:pt x="439" y="2706"/>
                </a:cubicBezTo>
                <a:cubicBezTo>
                  <a:pt x="447" y="2532"/>
                  <a:pt x="136" y="2253"/>
                  <a:pt x="76" y="2162"/>
                </a:cubicBezTo>
              </a:path>
            </a:pathLst>
          </a:custGeom>
          <a:noFill/>
          <a:ln w="19050" cmpd="sng">
            <a:solidFill>
              <a:schemeClr val="bg1"/>
            </a:solidFill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60771" name="Text Box 3"/>
          <p:cNvSpPr txBox="1">
            <a:spLocks noChangeArrowheads="1"/>
          </p:cNvSpPr>
          <p:nvPr/>
        </p:nvSpPr>
        <p:spPr bwMode="auto">
          <a:xfrm>
            <a:off x="376238" y="3500438"/>
            <a:ext cx="1482725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600">
                <a:solidFill>
                  <a:schemeClr val="bg1"/>
                </a:solidFill>
                <a:latin typeface="Arial" charset="0"/>
              </a:rPr>
              <a:t>Départ-arrivée</a:t>
            </a:r>
          </a:p>
        </p:txBody>
      </p:sp>
      <p:sp>
        <p:nvSpPr>
          <p:cNvPr id="160772" name="Line 4"/>
          <p:cNvSpPr>
            <a:spLocks noChangeShapeType="1"/>
          </p:cNvSpPr>
          <p:nvPr/>
        </p:nvSpPr>
        <p:spPr bwMode="auto">
          <a:xfrm flipV="1">
            <a:off x="179388" y="3789363"/>
            <a:ext cx="215900" cy="2159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60773" name="Text Box 5"/>
          <p:cNvSpPr txBox="1">
            <a:spLocks noChangeArrowheads="1"/>
          </p:cNvSpPr>
          <p:nvPr/>
        </p:nvSpPr>
        <p:spPr bwMode="auto">
          <a:xfrm>
            <a:off x="2627313" y="47625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800">
                <a:solidFill>
                  <a:srgbClr val="FFFF00"/>
                </a:solidFill>
                <a:latin typeface="Arial" charset="0"/>
                <a:sym typeface="Symbol" pitchFamily="18" charset="2"/>
              </a:rPr>
              <a:t></a:t>
            </a:r>
          </a:p>
        </p:txBody>
      </p:sp>
      <p:sp>
        <p:nvSpPr>
          <p:cNvPr id="160774" name="Text Box 6"/>
          <p:cNvSpPr txBox="1">
            <a:spLocks noChangeArrowheads="1"/>
          </p:cNvSpPr>
          <p:nvPr/>
        </p:nvSpPr>
        <p:spPr bwMode="auto">
          <a:xfrm>
            <a:off x="1908175" y="1989138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800">
                <a:solidFill>
                  <a:srgbClr val="FFFF00"/>
                </a:solidFill>
                <a:latin typeface="Arial" charset="0"/>
                <a:sym typeface="Symbol" pitchFamily="18" charset="2"/>
              </a:rPr>
              <a:t></a:t>
            </a:r>
          </a:p>
        </p:txBody>
      </p:sp>
      <p:sp>
        <p:nvSpPr>
          <p:cNvPr id="160775" name="Text Box 7"/>
          <p:cNvSpPr txBox="1">
            <a:spLocks noChangeArrowheads="1"/>
          </p:cNvSpPr>
          <p:nvPr/>
        </p:nvSpPr>
        <p:spPr bwMode="auto">
          <a:xfrm>
            <a:off x="7019925" y="1268413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800">
                <a:solidFill>
                  <a:srgbClr val="FFFF00"/>
                </a:solidFill>
                <a:latin typeface="Arial" charset="0"/>
                <a:sym typeface="Symbol" pitchFamily="18" charset="2"/>
              </a:rPr>
              <a:t></a:t>
            </a:r>
          </a:p>
        </p:txBody>
      </p:sp>
      <p:sp>
        <p:nvSpPr>
          <p:cNvPr id="160776" name="Text Box 8"/>
          <p:cNvSpPr txBox="1">
            <a:spLocks noChangeArrowheads="1"/>
          </p:cNvSpPr>
          <p:nvPr/>
        </p:nvSpPr>
        <p:spPr bwMode="auto">
          <a:xfrm>
            <a:off x="4067175" y="115888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800">
                <a:solidFill>
                  <a:srgbClr val="FFFF00"/>
                </a:solidFill>
                <a:latin typeface="Arial" charset="0"/>
                <a:sym typeface="Symbol" pitchFamily="18" charset="2"/>
              </a:rPr>
              <a:t></a:t>
            </a:r>
          </a:p>
        </p:txBody>
      </p:sp>
      <p:sp>
        <p:nvSpPr>
          <p:cNvPr id="160777" name="Text Box 9"/>
          <p:cNvSpPr txBox="1">
            <a:spLocks noChangeArrowheads="1"/>
          </p:cNvSpPr>
          <p:nvPr/>
        </p:nvSpPr>
        <p:spPr bwMode="auto">
          <a:xfrm>
            <a:off x="8712200" y="407035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800">
                <a:solidFill>
                  <a:srgbClr val="FFFF00"/>
                </a:solidFill>
                <a:latin typeface="Arial" charset="0"/>
                <a:sym typeface="Symbol" pitchFamily="18" charset="2"/>
              </a:rPr>
              <a:t></a:t>
            </a:r>
          </a:p>
        </p:txBody>
      </p:sp>
      <p:sp>
        <p:nvSpPr>
          <p:cNvPr id="160778" name="Text Box 10"/>
          <p:cNvSpPr txBox="1">
            <a:spLocks noChangeArrowheads="1"/>
          </p:cNvSpPr>
          <p:nvPr/>
        </p:nvSpPr>
        <p:spPr bwMode="auto">
          <a:xfrm>
            <a:off x="4572000" y="6453188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800">
                <a:solidFill>
                  <a:srgbClr val="FFFF00"/>
                </a:solidFill>
                <a:latin typeface="Arial" charset="0"/>
                <a:sym typeface="Symbol" pitchFamily="18" charset="2"/>
              </a:rPr>
              <a:t></a:t>
            </a:r>
          </a:p>
        </p:txBody>
      </p:sp>
      <p:sp>
        <p:nvSpPr>
          <p:cNvPr id="160779" name="Text Box 11"/>
          <p:cNvSpPr txBox="1">
            <a:spLocks noChangeArrowheads="1"/>
          </p:cNvSpPr>
          <p:nvPr/>
        </p:nvSpPr>
        <p:spPr bwMode="auto">
          <a:xfrm>
            <a:off x="8459788" y="6092825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800">
                <a:solidFill>
                  <a:srgbClr val="FFFF00"/>
                </a:solidFill>
                <a:latin typeface="Arial" charset="0"/>
                <a:sym typeface="Symbol" pitchFamily="18" charset="2"/>
              </a:rPr>
              <a:t></a:t>
            </a:r>
          </a:p>
        </p:txBody>
      </p:sp>
      <p:sp>
        <p:nvSpPr>
          <p:cNvPr id="160780" name="Text Box 12"/>
          <p:cNvSpPr txBox="1">
            <a:spLocks noChangeArrowheads="1"/>
          </p:cNvSpPr>
          <p:nvPr/>
        </p:nvSpPr>
        <p:spPr bwMode="auto">
          <a:xfrm>
            <a:off x="6659563" y="5445125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800">
                <a:solidFill>
                  <a:srgbClr val="FFFF00"/>
                </a:solidFill>
                <a:latin typeface="Arial" charset="0"/>
                <a:sym typeface="Symbol" pitchFamily="18" charset="2"/>
              </a:rPr>
              <a:t></a:t>
            </a:r>
          </a:p>
        </p:txBody>
      </p:sp>
      <p:sp>
        <p:nvSpPr>
          <p:cNvPr id="160781" name="Text Box 13"/>
          <p:cNvSpPr txBox="1">
            <a:spLocks noChangeArrowheads="1"/>
          </p:cNvSpPr>
          <p:nvPr/>
        </p:nvSpPr>
        <p:spPr bwMode="auto">
          <a:xfrm>
            <a:off x="5292725" y="3357563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800">
                <a:solidFill>
                  <a:srgbClr val="FFFF00"/>
                </a:solidFill>
                <a:latin typeface="Arial" charset="0"/>
                <a:sym typeface="Symbol" pitchFamily="18" charset="2"/>
              </a:rPr>
              <a:t></a:t>
            </a:r>
          </a:p>
        </p:txBody>
      </p:sp>
      <p:sp>
        <p:nvSpPr>
          <p:cNvPr id="160782" name="Text Box 14"/>
          <p:cNvSpPr txBox="1">
            <a:spLocks noChangeArrowheads="1"/>
          </p:cNvSpPr>
          <p:nvPr/>
        </p:nvSpPr>
        <p:spPr bwMode="auto">
          <a:xfrm>
            <a:off x="7380288" y="4797425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800">
                <a:solidFill>
                  <a:srgbClr val="FFFF00"/>
                </a:solidFill>
                <a:latin typeface="Arial" charset="0"/>
                <a:sym typeface="Symbol" pitchFamily="18" charset="2"/>
              </a:rPr>
              <a:t></a:t>
            </a:r>
          </a:p>
        </p:txBody>
      </p:sp>
      <p:sp>
        <p:nvSpPr>
          <p:cNvPr id="160783" name="Text Box 15"/>
          <p:cNvSpPr txBox="1">
            <a:spLocks noChangeArrowheads="1"/>
          </p:cNvSpPr>
          <p:nvPr/>
        </p:nvSpPr>
        <p:spPr bwMode="auto">
          <a:xfrm>
            <a:off x="2176463" y="2105025"/>
            <a:ext cx="692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600">
                <a:solidFill>
                  <a:schemeClr val="bg1"/>
                </a:solidFill>
                <a:latin typeface="Arial" charset="0"/>
              </a:rPr>
              <a:t>500m</a:t>
            </a:r>
          </a:p>
        </p:txBody>
      </p:sp>
      <p:sp>
        <p:nvSpPr>
          <p:cNvPr id="160784" name="Text Box 16"/>
          <p:cNvSpPr txBox="1">
            <a:spLocks noChangeArrowheads="1"/>
          </p:cNvSpPr>
          <p:nvPr/>
        </p:nvSpPr>
        <p:spPr bwMode="auto">
          <a:xfrm>
            <a:off x="2916238" y="592138"/>
            <a:ext cx="692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600">
                <a:solidFill>
                  <a:schemeClr val="bg1"/>
                </a:solidFill>
                <a:latin typeface="Arial" charset="0"/>
              </a:rPr>
              <a:t>955m</a:t>
            </a:r>
          </a:p>
        </p:txBody>
      </p:sp>
      <p:sp>
        <p:nvSpPr>
          <p:cNvPr id="160785" name="Text Box 17"/>
          <p:cNvSpPr txBox="1">
            <a:spLocks noChangeArrowheads="1"/>
          </p:cNvSpPr>
          <p:nvPr/>
        </p:nvSpPr>
        <p:spPr bwMode="auto">
          <a:xfrm>
            <a:off x="3851275" y="428625"/>
            <a:ext cx="804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600">
                <a:solidFill>
                  <a:schemeClr val="bg1"/>
                </a:solidFill>
                <a:latin typeface="Arial" charset="0"/>
              </a:rPr>
              <a:t>1250m</a:t>
            </a:r>
          </a:p>
        </p:txBody>
      </p:sp>
      <p:sp>
        <p:nvSpPr>
          <p:cNvPr id="160786" name="Text Box 18"/>
          <p:cNvSpPr txBox="1">
            <a:spLocks noChangeArrowheads="1"/>
          </p:cNvSpPr>
          <p:nvPr/>
        </p:nvSpPr>
        <p:spPr bwMode="auto">
          <a:xfrm>
            <a:off x="6862763" y="1579563"/>
            <a:ext cx="804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600">
                <a:solidFill>
                  <a:schemeClr val="bg1"/>
                </a:solidFill>
                <a:latin typeface="Arial" charset="0"/>
              </a:rPr>
              <a:t>2000m</a:t>
            </a:r>
          </a:p>
        </p:txBody>
      </p:sp>
      <p:sp>
        <p:nvSpPr>
          <p:cNvPr id="160787" name="Text Box 19"/>
          <p:cNvSpPr txBox="1">
            <a:spLocks noChangeArrowheads="1"/>
          </p:cNvSpPr>
          <p:nvPr/>
        </p:nvSpPr>
        <p:spPr bwMode="auto">
          <a:xfrm>
            <a:off x="7943850" y="4121150"/>
            <a:ext cx="804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600">
                <a:solidFill>
                  <a:schemeClr val="bg1"/>
                </a:solidFill>
                <a:latin typeface="Arial" charset="0"/>
              </a:rPr>
              <a:t>2800m</a:t>
            </a:r>
          </a:p>
        </p:txBody>
      </p:sp>
      <p:sp>
        <p:nvSpPr>
          <p:cNvPr id="160788" name="Text Box 20"/>
          <p:cNvSpPr txBox="1">
            <a:spLocks noChangeArrowheads="1"/>
          </p:cNvSpPr>
          <p:nvPr/>
        </p:nvSpPr>
        <p:spPr bwMode="auto">
          <a:xfrm>
            <a:off x="7235825" y="4508500"/>
            <a:ext cx="804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600">
                <a:solidFill>
                  <a:schemeClr val="bg1"/>
                </a:solidFill>
                <a:latin typeface="Arial" charset="0"/>
              </a:rPr>
              <a:t>3000m</a:t>
            </a:r>
          </a:p>
        </p:txBody>
      </p:sp>
      <p:sp>
        <p:nvSpPr>
          <p:cNvPr id="160789" name="Text Box 21"/>
          <p:cNvSpPr txBox="1">
            <a:spLocks noChangeArrowheads="1"/>
          </p:cNvSpPr>
          <p:nvPr/>
        </p:nvSpPr>
        <p:spPr bwMode="auto">
          <a:xfrm>
            <a:off x="4991100" y="3113088"/>
            <a:ext cx="804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600">
                <a:solidFill>
                  <a:schemeClr val="bg1"/>
                </a:solidFill>
                <a:latin typeface="Arial" charset="0"/>
              </a:rPr>
              <a:t>3500m</a:t>
            </a:r>
          </a:p>
        </p:txBody>
      </p:sp>
      <p:sp>
        <p:nvSpPr>
          <p:cNvPr id="160790" name="Text Box 22"/>
          <p:cNvSpPr txBox="1">
            <a:spLocks noChangeArrowheads="1"/>
          </p:cNvSpPr>
          <p:nvPr/>
        </p:nvSpPr>
        <p:spPr bwMode="auto">
          <a:xfrm>
            <a:off x="5919788" y="5613400"/>
            <a:ext cx="804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600">
                <a:solidFill>
                  <a:schemeClr val="bg1"/>
                </a:solidFill>
                <a:latin typeface="Arial" charset="0"/>
              </a:rPr>
              <a:t>4000m</a:t>
            </a:r>
          </a:p>
        </p:txBody>
      </p:sp>
      <p:sp>
        <p:nvSpPr>
          <p:cNvPr id="160791" name="Text Box 23"/>
          <p:cNvSpPr txBox="1">
            <a:spLocks noChangeArrowheads="1"/>
          </p:cNvSpPr>
          <p:nvPr/>
        </p:nvSpPr>
        <p:spPr bwMode="auto">
          <a:xfrm>
            <a:off x="7648575" y="6137275"/>
            <a:ext cx="804863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600">
                <a:solidFill>
                  <a:schemeClr val="bg1"/>
                </a:solidFill>
                <a:latin typeface="Arial" charset="0"/>
              </a:rPr>
              <a:t>4450m</a:t>
            </a:r>
          </a:p>
        </p:txBody>
      </p:sp>
      <p:sp>
        <p:nvSpPr>
          <p:cNvPr id="160792" name="Text Box 24"/>
          <p:cNvSpPr txBox="1">
            <a:spLocks noChangeArrowheads="1"/>
          </p:cNvSpPr>
          <p:nvPr/>
        </p:nvSpPr>
        <p:spPr bwMode="auto">
          <a:xfrm>
            <a:off x="0" y="3860800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800">
                <a:solidFill>
                  <a:srgbClr val="FFFF00"/>
                </a:solidFill>
                <a:latin typeface="Arial" charset="0"/>
                <a:sym typeface="Symbol" pitchFamily="18" charset="2"/>
              </a:rPr>
              <a:t></a:t>
            </a:r>
          </a:p>
        </p:txBody>
      </p:sp>
      <p:sp>
        <p:nvSpPr>
          <p:cNvPr id="160793" name="Text Box 25"/>
          <p:cNvSpPr txBox="1">
            <a:spLocks noChangeArrowheads="1"/>
          </p:cNvSpPr>
          <p:nvPr/>
        </p:nvSpPr>
        <p:spPr bwMode="auto">
          <a:xfrm>
            <a:off x="1152525" y="6092825"/>
            <a:ext cx="3238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800">
                <a:solidFill>
                  <a:srgbClr val="FFFF00"/>
                </a:solidFill>
                <a:latin typeface="Arial" charset="0"/>
                <a:sym typeface="Symbol" pitchFamily="18" charset="2"/>
              </a:rPr>
              <a:t></a:t>
            </a:r>
          </a:p>
        </p:txBody>
      </p:sp>
      <p:sp>
        <p:nvSpPr>
          <p:cNvPr id="160794" name="Text Box 26"/>
          <p:cNvSpPr txBox="1">
            <a:spLocks noChangeArrowheads="1"/>
          </p:cNvSpPr>
          <p:nvPr/>
        </p:nvSpPr>
        <p:spPr bwMode="auto">
          <a:xfrm>
            <a:off x="3708400" y="5084763"/>
            <a:ext cx="3238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800">
                <a:solidFill>
                  <a:srgbClr val="FFFF00"/>
                </a:solidFill>
                <a:latin typeface="Arial" charset="0"/>
                <a:sym typeface="Symbol" pitchFamily="18" charset="2"/>
              </a:rPr>
              <a:t></a:t>
            </a:r>
          </a:p>
        </p:txBody>
      </p:sp>
      <p:sp>
        <p:nvSpPr>
          <p:cNvPr id="160795" name="Text Box 27"/>
          <p:cNvSpPr txBox="1">
            <a:spLocks noChangeArrowheads="1"/>
          </p:cNvSpPr>
          <p:nvPr/>
        </p:nvSpPr>
        <p:spPr bwMode="auto">
          <a:xfrm>
            <a:off x="4427538" y="6116638"/>
            <a:ext cx="804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600">
                <a:solidFill>
                  <a:schemeClr val="bg1"/>
                </a:solidFill>
                <a:latin typeface="Arial" charset="0"/>
              </a:rPr>
              <a:t>5000m</a:t>
            </a:r>
          </a:p>
        </p:txBody>
      </p:sp>
      <p:sp>
        <p:nvSpPr>
          <p:cNvPr id="160796" name="Text Box 28"/>
          <p:cNvSpPr txBox="1">
            <a:spLocks noChangeArrowheads="1"/>
          </p:cNvSpPr>
          <p:nvPr/>
        </p:nvSpPr>
        <p:spPr bwMode="auto">
          <a:xfrm>
            <a:off x="3471863" y="4814888"/>
            <a:ext cx="804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600">
                <a:solidFill>
                  <a:schemeClr val="bg1"/>
                </a:solidFill>
                <a:latin typeface="Arial" charset="0"/>
              </a:rPr>
              <a:t>5390m</a:t>
            </a:r>
          </a:p>
        </p:txBody>
      </p:sp>
      <p:sp>
        <p:nvSpPr>
          <p:cNvPr id="160797" name="Text Box 29"/>
          <p:cNvSpPr txBox="1">
            <a:spLocks noChangeArrowheads="1"/>
          </p:cNvSpPr>
          <p:nvPr/>
        </p:nvSpPr>
        <p:spPr bwMode="auto">
          <a:xfrm>
            <a:off x="887413" y="5734050"/>
            <a:ext cx="804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600">
                <a:solidFill>
                  <a:schemeClr val="bg1"/>
                </a:solidFill>
                <a:latin typeface="Arial" charset="0"/>
              </a:rPr>
              <a:t>6000m</a:t>
            </a:r>
          </a:p>
        </p:txBody>
      </p:sp>
      <p:sp>
        <p:nvSpPr>
          <p:cNvPr id="160798" name="Text Box 30"/>
          <p:cNvSpPr txBox="1">
            <a:spLocks noChangeArrowheads="1"/>
          </p:cNvSpPr>
          <p:nvPr/>
        </p:nvSpPr>
        <p:spPr bwMode="auto">
          <a:xfrm>
            <a:off x="592138" y="3832225"/>
            <a:ext cx="804862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600">
                <a:solidFill>
                  <a:schemeClr val="bg1"/>
                </a:solidFill>
                <a:latin typeface="Arial" charset="0"/>
              </a:rPr>
              <a:t>6800m</a:t>
            </a:r>
          </a:p>
        </p:txBody>
      </p:sp>
      <p:sp>
        <p:nvSpPr>
          <p:cNvPr id="160799" name="Text Box 31"/>
          <p:cNvSpPr txBox="1">
            <a:spLocks noChangeArrowheads="1"/>
          </p:cNvSpPr>
          <p:nvPr/>
        </p:nvSpPr>
        <p:spPr bwMode="auto">
          <a:xfrm>
            <a:off x="3255963" y="1455738"/>
            <a:ext cx="3513137" cy="1069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600">
                <a:solidFill>
                  <a:schemeClr val="bg1"/>
                </a:solidFill>
                <a:latin typeface="Arial" charset="0"/>
              </a:rPr>
              <a:t>Exemple d’un coureur qui possède</a:t>
            </a:r>
          </a:p>
          <a:p>
            <a:pPr eaLnBrk="1" hangingPunct="1"/>
            <a:r>
              <a:rPr lang="fr-FR" sz="1600">
                <a:solidFill>
                  <a:schemeClr val="bg1"/>
                </a:solidFill>
                <a:latin typeface="Arial" charset="0"/>
              </a:rPr>
              <a:t>une VAM modeste de 16,1 km/h et </a:t>
            </a:r>
          </a:p>
          <a:p>
            <a:pPr eaLnBrk="1" hangingPunct="1"/>
            <a:r>
              <a:rPr lang="fr-FR" sz="1600">
                <a:solidFill>
                  <a:schemeClr val="bg1"/>
                </a:solidFill>
                <a:latin typeface="Arial" charset="0"/>
              </a:rPr>
              <a:t>qui veut développer </a:t>
            </a:r>
            <a:r>
              <a:rPr lang="fr-FR" sz="1600" b="1">
                <a:solidFill>
                  <a:srgbClr val="FFFF00"/>
                </a:solidFill>
                <a:latin typeface="Arial" charset="0"/>
              </a:rPr>
              <a:t>son endurance </a:t>
            </a:r>
          </a:p>
          <a:p>
            <a:pPr eaLnBrk="1" hangingPunct="1"/>
            <a:r>
              <a:rPr lang="fr-FR" sz="1600" b="1">
                <a:solidFill>
                  <a:srgbClr val="FFFF00"/>
                </a:solidFill>
                <a:latin typeface="Arial" charset="0"/>
              </a:rPr>
              <a:t>aérobie à 75 % de sa VAM</a:t>
            </a:r>
          </a:p>
        </p:txBody>
      </p:sp>
      <p:sp>
        <p:nvSpPr>
          <p:cNvPr id="564256" name="Text Box 32"/>
          <p:cNvSpPr txBox="1">
            <a:spLocks noChangeArrowheads="1"/>
          </p:cNvSpPr>
          <p:nvPr/>
        </p:nvSpPr>
        <p:spPr bwMode="auto">
          <a:xfrm>
            <a:off x="2032000" y="2347913"/>
            <a:ext cx="86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400">
                <a:solidFill>
                  <a:schemeClr val="bg1"/>
                </a:solidFill>
                <a:latin typeface="Arial" charset="0"/>
              </a:rPr>
              <a:t>2 min 29</a:t>
            </a:r>
          </a:p>
        </p:txBody>
      </p:sp>
      <p:sp>
        <p:nvSpPr>
          <p:cNvPr id="564257" name="Text Box 33"/>
          <p:cNvSpPr txBox="1">
            <a:spLocks noChangeArrowheads="1"/>
          </p:cNvSpPr>
          <p:nvPr/>
        </p:nvSpPr>
        <p:spPr bwMode="auto">
          <a:xfrm>
            <a:off x="2843213" y="836613"/>
            <a:ext cx="86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400">
                <a:solidFill>
                  <a:schemeClr val="bg1"/>
                </a:solidFill>
                <a:latin typeface="Arial" charset="0"/>
              </a:rPr>
              <a:t>4 min 44</a:t>
            </a:r>
          </a:p>
        </p:txBody>
      </p:sp>
      <p:sp>
        <p:nvSpPr>
          <p:cNvPr id="564258" name="Text Box 34"/>
          <p:cNvSpPr txBox="1">
            <a:spLocks noChangeArrowheads="1"/>
          </p:cNvSpPr>
          <p:nvPr/>
        </p:nvSpPr>
        <p:spPr bwMode="auto">
          <a:xfrm>
            <a:off x="3851275" y="676275"/>
            <a:ext cx="86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400">
                <a:solidFill>
                  <a:schemeClr val="bg1"/>
                </a:solidFill>
                <a:latin typeface="Arial" charset="0"/>
              </a:rPr>
              <a:t>6 min 12</a:t>
            </a:r>
          </a:p>
        </p:txBody>
      </p:sp>
      <p:sp>
        <p:nvSpPr>
          <p:cNvPr id="564259" name="Text Box 35"/>
          <p:cNvSpPr txBox="1">
            <a:spLocks noChangeArrowheads="1"/>
          </p:cNvSpPr>
          <p:nvPr/>
        </p:nvSpPr>
        <p:spPr bwMode="auto">
          <a:xfrm>
            <a:off x="6877050" y="1844675"/>
            <a:ext cx="8636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400">
                <a:solidFill>
                  <a:schemeClr val="bg1"/>
                </a:solidFill>
                <a:latin typeface="Arial" charset="0"/>
              </a:rPr>
              <a:t>9 min 56</a:t>
            </a:r>
          </a:p>
        </p:txBody>
      </p:sp>
      <p:sp>
        <p:nvSpPr>
          <p:cNvPr id="564260" name="Text Box 36"/>
          <p:cNvSpPr txBox="1">
            <a:spLocks noChangeArrowheads="1"/>
          </p:cNvSpPr>
          <p:nvPr/>
        </p:nvSpPr>
        <p:spPr bwMode="auto">
          <a:xfrm>
            <a:off x="7885113" y="3860800"/>
            <a:ext cx="9620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400">
                <a:solidFill>
                  <a:schemeClr val="bg1"/>
                </a:solidFill>
                <a:latin typeface="Arial" charset="0"/>
              </a:rPr>
              <a:t>13 min 54</a:t>
            </a:r>
          </a:p>
        </p:txBody>
      </p:sp>
      <p:sp>
        <p:nvSpPr>
          <p:cNvPr id="564261" name="Text Box 37"/>
          <p:cNvSpPr txBox="1">
            <a:spLocks noChangeArrowheads="1"/>
          </p:cNvSpPr>
          <p:nvPr/>
        </p:nvSpPr>
        <p:spPr bwMode="auto">
          <a:xfrm>
            <a:off x="4356100" y="5876925"/>
            <a:ext cx="9620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400">
                <a:solidFill>
                  <a:schemeClr val="bg1"/>
                </a:solidFill>
                <a:latin typeface="Arial" charset="0"/>
              </a:rPr>
              <a:t>24 min 50</a:t>
            </a:r>
          </a:p>
        </p:txBody>
      </p:sp>
      <p:sp>
        <p:nvSpPr>
          <p:cNvPr id="564262" name="Text Box 38"/>
          <p:cNvSpPr txBox="1">
            <a:spLocks noChangeArrowheads="1"/>
          </p:cNvSpPr>
          <p:nvPr/>
        </p:nvSpPr>
        <p:spPr bwMode="auto">
          <a:xfrm>
            <a:off x="7667625" y="6437313"/>
            <a:ext cx="9620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400">
                <a:solidFill>
                  <a:schemeClr val="bg1"/>
                </a:solidFill>
                <a:latin typeface="Arial" charset="0"/>
              </a:rPr>
              <a:t>22 min 06</a:t>
            </a:r>
          </a:p>
        </p:txBody>
      </p:sp>
      <p:sp>
        <p:nvSpPr>
          <p:cNvPr id="564263" name="Text Box 39"/>
          <p:cNvSpPr txBox="1">
            <a:spLocks noChangeArrowheads="1"/>
          </p:cNvSpPr>
          <p:nvPr/>
        </p:nvSpPr>
        <p:spPr bwMode="auto">
          <a:xfrm>
            <a:off x="5940425" y="5876925"/>
            <a:ext cx="9620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400">
                <a:solidFill>
                  <a:schemeClr val="bg1"/>
                </a:solidFill>
                <a:latin typeface="Arial" charset="0"/>
              </a:rPr>
              <a:t>19 min 52</a:t>
            </a:r>
          </a:p>
        </p:txBody>
      </p:sp>
      <p:sp>
        <p:nvSpPr>
          <p:cNvPr id="564264" name="Text Box 40"/>
          <p:cNvSpPr txBox="1">
            <a:spLocks noChangeArrowheads="1"/>
          </p:cNvSpPr>
          <p:nvPr/>
        </p:nvSpPr>
        <p:spPr bwMode="auto">
          <a:xfrm>
            <a:off x="4427538" y="3357563"/>
            <a:ext cx="9620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400">
                <a:solidFill>
                  <a:schemeClr val="bg1"/>
                </a:solidFill>
                <a:latin typeface="Arial" charset="0"/>
              </a:rPr>
              <a:t>17 min 23</a:t>
            </a:r>
          </a:p>
        </p:txBody>
      </p:sp>
      <p:sp>
        <p:nvSpPr>
          <p:cNvPr id="564265" name="Text Box 41"/>
          <p:cNvSpPr txBox="1">
            <a:spLocks noChangeArrowheads="1"/>
          </p:cNvSpPr>
          <p:nvPr/>
        </p:nvSpPr>
        <p:spPr bwMode="auto">
          <a:xfrm>
            <a:off x="7596188" y="4797425"/>
            <a:ext cx="9620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400">
                <a:solidFill>
                  <a:schemeClr val="bg1"/>
                </a:solidFill>
                <a:latin typeface="Arial" charset="0"/>
              </a:rPr>
              <a:t>14 min 54</a:t>
            </a:r>
          </a:p>
        </p:txBody>
      </p:sp>
      <p:sp>
        <p:nvSpPr>
          <p:cNvPr id="564266" name="Text Box 42"/>
          <p:cNvSpPr txBox="1">
            <a:spLocks noChangeArrowheads="1"/>
          </p:cNvSpPr>
          <p:nvPr/>
        </p:nvSpPr>
        <p:spPr bwMode="auto">
          <a:xfrm>
            <a:off x="3419475" y="4581525"/>
            <a:ext cx="9620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400">
                <a:solidFill>
                  <a:schemeClr val="bg1"/>
                </a:solidFill>
                <a:latin typeface="Arial" charset="0"/>
              </a:rPr>
              <a:t>26 min 46</a:t>
            </a:r>
          </a:p>
        </p:txBody>
      </p:sp>
      <p:sp>
        <p:nvSpPr>
          <p:cNvPr id="564267" name="Text Box 43"/>
          <p:cNvSpPr txBox="1">
            <a:spLocks noChangeArrowheads="1"/>
          </p:cNvSpPr>
          <p:nvPr/>
        </p:nvSpPr>
        <p:spPr bwMode="auto">
          <a:xfrm>
            <a:off x="827088" y="5445125"/>
            <a:ext cx="9620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400">
                <a:solidFill>
                  <a:schemeClr val="bg1"/>
                </a:solidFill>
                <a:latin typeface="Arial" charset="0"/>
              </a:rPr>
              <a:t>29 min 48</a:t>
            </a:r>
          </a:p>
        </p:txBody>
      </p:sp>
      <p:sp>
        <p:nvSpPr>
          <p:cNvPr id="564268" name="Text Box 44"/>
          <p:cNvSpPr txBox="1">
            <a:spLocks noChangeArrowheads="1"/>
          </p:cNvSpPr>
          <p:nvPr/>
        </p:nvSpPr>
        <p:spPr bwMode="auto">
          <a:xfrm>
            <a:off x="684213" y="4149725"/>
            <a:ext cx="9620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hangingPunct="1"/>
            <a:r>
              <a:rPr lang="fr-FR" sz="1400">
                <a:solidFill>
                  <a:schemeClr val="bg1"/>
                </a:solidFill>
                <a:latin typeface="Arial" charset="0"/>
              </a:rPr>
              <a:t>33 min 47</a:t>
            </a:r>
          </a:p>
        </p:txBody>
      </p:sp>
    </p:spTree>
    <p:extLst>
      <p:ext uri="{BB962C8B-B14F-4D97-AF65-F5344CB8AC3E}">
        <p14:creationId xmlns:p14="http://schemas.microsoft.com/office/powerpoint/2010/main" val="39147438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4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64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64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64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64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564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64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564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64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64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564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564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64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4256" grpId="0"/>
      <p:bldP spid="564257" grpId="0"/>
      <p:bldP spid="564258" grpId="0"/>
      <p:bldP spid="564259" grpId="0"/>
      <p:bldP spid="564260" grpId="0"/>
      <p:bldP spid="564261" grpId="0"/>
      <p:bldP spid="564262" grpId="0"/>
      <p:bldP spid="564263" grpId="0"/>
      <p:bldP spid="564264" grpId="0"/>
      <p:bldP spid="564265" grpId="0"/>
      <p:bldP spid="564266" grpId="0"/>
      <p:bldP spid="564267" grpId="0"/>
      <p:bldP spid="564268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026" name="Picture 2"/>
          <p:cNvPicPr>
            <a:picLocks noChangeAspect="1" noChangeArrowheads="1"/>
          </p:cNvPicPr>
          <p:nvPr/>
        </p:nvPicPr>
        <p:blipFill rotWithShape="1">
          <a:blip r:embed="rId2"/>
          <a:srcRect l="8214" t="15619" r="30215" b="17461"/>
          <a:stretch/>
        </p:blipFill>
        <p:spPr bwMode="auto">
          <a:xfrm>
            <a:off x="34925" y="708025"/>
            <a:ext cx="9145588" cy="5591175"/>
          </a:xfrm>
          <a:prstGeom prst="rect">
            <a:avLst/>
          </a:prstGeom>
          <a:noFill/>
          <a:ln>
            <a:noFill/>
          </a:ln>
          <a:effectLst>
            <a:prstShdw prst="shdw18" dist="17961" dir="135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6" name="Connecteur droit 75"/>
          <p:cNvCxnSpPr/>
          <p:nvPr/>
        </p:nvCxnSpPr>
        <p:spPr>
          <a:xfrm>
            <a:off x="9034463" y="5540375"/>
            <a:ext cx="0" cy="21590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Connecteur droit 76"/>
          <p:cNvCxnSpPr/>
          <p:nvPr/>
        </p:nvCxnSpPr>
        <p:spPr>
          <a:xfrm>
            <a:off x="8796338" y="5532438"/>
            <a:ext cx="26352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Connecteur droit 77"/>
          <p:cNvCxnSpPr/>
          <p:nvPr/>
        </p:nvCxnSpPr>
        <p:spPr>
          <a:xfrm>
            <a:off x="8796338" y="5756275"/>
            <a:ext cx="263525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Connecteur droit 3"/>
          <p:cNvCxnSpPr/>
          <p:nvPr/>
        </p:nvCxnSpPr>
        <p:spPr>
          <a:xfrm>
            <a:off x="395288" y="708025"/>
            <a:ext cx="431800" cy="479425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riangle isocèle 4"/>
          <p:cNvSpPr/>
          <p:nvPr/>
        </p:nvSpPr>
        <p:spPr>
          <a:xfrm>
            <a:off x="827088" y="1079500"/>
            <a:ext cx="144462" cy="215900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7" name="Triangle isocèle 56"/>
          <p:cNvSpPr/>
          <p:nvPr/>
        </p:nvSpPr>
        <p:spPr>
          <a:xfrm>
            <a:off x="6227763" y="600075"/>
            <a:ext cx="144462" cy="217488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59" name="Triangle isocèle 58"/>
          <p:cNvSpPr/>
          <p:nvPr/>
        </p:nvSpPr>
        <p:spPr>
          <a:xfrm>
            <a:off x="250825" y="2051050"/>
            <a:ext cx="144463" cy="215900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2" name="Triangle isocèle 61"/>
          <p:cNvSpPr/>
          <p:nvPr/>
        </p:nvSpPr>
        <p:spPr>
          <a:xfrm>
            <a:off x="2484438" y="600075"/>
            <a:ext cx="142875" cy="217488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3" name="Triangle isocèle 62"/>
          <p:cNvSpPr/>
          <p:nvPr/>
        </p:nvSpPr>
        <p:spPr>
          <a:xfrm>
            <a:off x="41275" y="3395663"/>
            <a:ext cx="144463" cy="217487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4" name="Triangle isocèle 63"/>
          <p:cNvSpPr/>
          <p:nvPr/>
        </p:nvSpPr>
        <p:spPr>
          <a:xfrm>
            <a:off x="8183563" y="5583238"/>
            <a:ext cx="144462" cy="215900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6" name="Triangle isocèle 65"/>
          <p:cNvSpPr/>
          <p:nvPr/>
        </p:nvSpPr>
        <p:spPr>
          <a:xfrm>
            <a:off x="884238" y="5664200"/>
            <a:ext cx="144462" cy="215900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0" name="Triangle isocèle 69"/>
          <p:cNvSpPr/>
          <p:nvPr/>
        </p:nvSpPr>
        <p:spPr>
          <a:xfrm>
            <a:off x="8101013" y="1123950"/>
            <a:ext cx="142875" cy="215900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1" name="Triangle isocèle 70"/>
          <p:cNvSpPr/>
          <p:nvPr/>
        </p:nvSpPr>
        <p:spPr>
          <a:xfrm>
            <a:off x="6588125" y="6083300"/>
            <a:ext cx="144463" cy="215900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2" name="Triangle isocèle 71"/>
          <p:cNvSpPr/>
          <p:nvPr/>
        </p:nvSpPr>
        <p:spPr>
          <a:xfrm>
            <a:off x="2627313" y="6083300"/>
            <a:ext cx="144462" cy="215900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cxnSp>
        <p:nvCxnSpPr>
          <p:cNvPr id="8" name="Connecteur droit 7"/>
          <p:cNvCxnSpPr/>
          <p:nvPr/>
        </p:nvCxnSpPr>
        <p:spPr>
          <a:xfrm flipH="1">
            <a:off x="8255000" y="708025"/>
            <a:ext cx="541338" cy="523875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rme libre 8"/>
          <p:cNvSpPr/>
          <p:nvPr/>
        </p:nvSpPr>
        <p:spPr>
          <a:xfrm>
            <a:off x="20638" y="682625"/>
            <a:ext cx="9099550" cy="5680075"/>
          </a:xfrm>
          <a:custGeom>
            <a:avLst/>
            <a:gdLst>
              <a:gd name="connsiteX0" fmla="*/ 2471424 w 9098437"/>
              <a:gd name="connsiteY0" fmla="*/ 64508 h 5680254"/>
              <a:gd name="connsiteX1" fmla="*/ 1557024 w 9098437"/>
              <a:gd name="connsiteY1" fmla="*/ 249565 h 5680254"/>
              <a:gd name="connsiteX2" fmla="*/ 675281 w 9098437"/>
              <a:gd name="connsiteY2" fmla="*/ 587022 h 5680254"/>
              <a:gd name="connsiteX3" fmla="*/ 207195 w 9098437"/>
              <a:gd name="connsiteY3" fmla="*/ 1512308 h 5680254"/>
              <a:gd name="connsiteX4" fmla="*/ 366 w 9098437"/>
              <a:gd name="connsiteY4" fmla="*/ 2970993 h 5680254"/>
              <a:gd name="connsiteX5" fmla="*/ 250738 w 9098437"/>
              <a:gd name="connsiteY5" fmla="*/ 4397022 h 5680254"/>
              <a:gd name="connsiteX6" fmla="*/ 1393738 w 9098437"/>
              <a:gd name="connsiteY6" fmla="*/ 5529136 h 5680254"/>
              <a:gd name="connsiteX7" fmla="*/ 3146338 w 9098437"/>
              <a:gd name="connsiteY7" fmla="*/ 5637993 h 5680254"/>
              <a:gd name="connsiteX8" fmla="*/ 6901909 w 9098437"/>
              <a:gd name="connsiteY8" fmla="*/ 5637993 h 5680254"/>
              <a:gd name="connsiteX9" fmla="*/ 8371481 w 9098437"/>
              <a:gd name="connsiteY9" fmla="*/ 5126365 h 5680254"/>
              <a:gd name="connsiteX10" fmla="*/ 8926652 w 9098437"/>
              <a:gd name="connsiteY10" fmla="*/ 3885393 h 5680254"/>
              <a:gd name="connsiteX11" fmla="*/ 9079052 w 9098437"/>
              <a:gd name="connsiteY11" fmla="*/ 2775050 h 5680254"/>
              <a:gd name="connsiteX12" fmla="*/ 9013738 w 9098437"/>
              <a:gd name="connsiteY12" fmla="*/ 1621165 h 5680254"/>
              <a:gd name="connsiteX13" fmla="*/ 8338824 w 9098437"/>
              <a:gd name="connsiteY13" fmla="*/ 619679 h 5680254"/>
              <a:gd name="connsiteX14" fmla="*/ 6510024 w 9098437"/>
              <a:gd name="connsiteY14" fmla="*/ 42736 h 5680254"/>
              <a:gd name="connsiteX15" fmla="*/ 2645595 w 9098437"/>
              <a:gd name="connsiteY15" fmla="*/ 42736 h 5680254"/>
              <a:gd name="connsiteX16" fmla="*/ 2645595 w 9098437"/>
              <a:gd name="connsiteY16" fmla="*/ 42736 h 5680254"/>
              <a:gd name="connsiteX17" fmla="*/ 2645595 w 9098437"/>
              <a:gd name="connsiteY17" fmla="*/ 42736 h 5680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9098437" h="5680254">
                <a:moveTo>
                  <a:pt x="2471424" y="64508"/>
                </a:moveTo>
                <a:cubicBezTo>
                  <a:pt x="2163902" y="113493"/>
                  <a:pt x="1856381" y="162479"/>
                  <a:pt x="1557024" y="249565"/>
                </a:cubicBezTo>
                <a:cubicBezTo>
                  <a:pt x="1257667" y="336651"/>
                  <a:pt x="900252" y="376565"/>
                  <a:pt x="675281" y="587022"/>
                </a:cubicBezTo>
                <a:cubicBezTo>
                  <a:pt x="450310" y="797479"/>
                  <a:pt x="319681" y="1114980"/>
                  <a:pt x="207195" y="1512308"/>
                </a:cubicBezTo>
                <a:cubicBezTo>
                  <a:pt x="94709" y="1909636"/>
                  <a:pt x="-6891" y="2490207"/>
                  <a:pt x="366" y="2970993"/>
                </a:cubicBezTo>
                <a:cubicBezTo>
                  <a:pt x="7623" y="3451779"/>
                  <a:pt x="18509" y="3970665"/>
                  <a:pt x="250738" y="4397022"/>
                </a:cubicBezTo>
                <a:cubicBezTo>
                  <a:pt x="482967" y="4823379"/>
                  <a:pt x="911138" y="5322308"/>
                  <a:pt x="1393738" y="5529136"/>
                </a:cubicBezTo>
                <a:cubicBezTo>
                  <a:pt x="1876338" y="5735964"/>
                  <a:pt x="2228310" y="5619850"/>
                  <a:pt x="3146338" y="5637993"/>
                </a:cubicBezTo>
                <a:cubicBezTo>
                  <a:pt x="4064366" y="5656136"/>
                  <a:pt x="6031052" y="5723264"/>
                  <a:pt x="6901909" y="5637993"/>
                </a:cubicBezTo>
                <a:cubicBezTo>
                  <a:pt x="7772766" y="5552722"/>
                  <a:pt x="8034024" y="5418465"/>
                  <a:pt x="8371481" y="5126365"/>
                </a:cubicBezTo>
                <a:cubicBezTo>
                  <a:pt x="8708938" y="4834265"/>
                  <a:pt x="8808724" y="4277279"/>
                  <a:pt x="8926652" y="3885393"/>
                </a:cubicBezTo>
                <a:cubicBezTo>
                  <a:pt x="9044580" y="3493507"/>
                  <a:pt x="9064538" y="3152421"/>
                  <a:pt x="9079052" y="2775050"/>
                </a:cubicBezTo>
                <a:cubicBezTo>
                  <a:pt x="9093566" y="2397679"/>
                  <a:pt x="9137109" y="1980394"/>
                  <a:pt x="9013738" y="1621165"/>
                </a:cubicBezTo>
                <a:cubicBezTo>
                  <a:pt x="8890367" y="1261937"/>
                  <a:pt x="8756110" y="882750"/>
                  <a:pt x="8338824" y="619679"/>
                </a:cubicBezTo>
                <a:cubicBezTo>
                  <a:pt x="7921538" y="356608"/>
                  <a:pt x="7458895" y="138893"/>
                  <a:pt x="6510024" y="42736"/>
                </a:cubicBezTo>
                <a:cubicBezTo>
                  <a:pt x="5561153" y="-53421"/>
                  <a:pt x="2645595" y="42736"/>
                  <a:pt x="2645595" y="42736"/>
                </a:cubicBezTo>
                <a:lnTo>
                  <a:pt x="2645595" y="42736"/>
                </a:lnTo>
                <a:lnTo>
                  <a:pt x="2645595" y="42736"/>
                </a:lnTo>
              </a:path>
            </a:pathLst>
          </a:cu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9" name="Triangle isocèle 78"/>
          <p:cNvSpPr/>
          <p:nvPr/>
        </p:nvSpPr>
        <p:spPr>
          <a:xfrm>
            <a:off x="8975725" y="3306763"/>
            <a:ext cx="144463" cy="215900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80" name="Triangle isocèle 79"/>
          <p:cNvSpPr/>
          <p:nvPr/>
        </p:nvSpPr>
        <p:spPr>
          <a:xfrm>
            <a:off x="8724900" y="1835150"/>
            <a:ext cx="142875" cy="215900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81" name="Triangle isocèle 80"/>
          <p:cNvSpPr/>
          <p:nvPr/>
        </p:nvSpPr>
        <p:spPr>
          <a:xfrm>
            <a:off x="8724900" y="4787900"/>
            <a:ext cx="142875" cy="215900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82" name="Triangle isocèle 81"/>
          <p:cNvSpPr/>
          <p:nvPr/>
        </p:nvSpPr>
        <p:spPr>
          <a:xfrm>
            <a:off x="271463" y="5003800"/>
            <a:ext cx="144462" cy="215900"/>
          </a:xfrm>
          <a:prstGeom prst="triangl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cxnSp>
        <p:nvCxnSpPr>
          <p:cNvPr id="12" name="Connecteur droit 11"/>
          <p:cNvCxnSpPr/>
          <p:nvPr/>
        </p:nvCxnSpPr>
        <p:spPr>
          <a:xfrm flipV="1">
            <a:off x="415925" y="5880100"/>
            <a:ext cx="484188" cy="311150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25"/>
          <p:cNvCxnSpPr>
            <a:endCxn id="64" idx="4"/>
          </p:cNvCxnSpPr>
          <p:nvPr/>
        </p:nvCxnSpPr>
        <p:spPr>
          <a:xfrm flipH="1" flipV="1">
            <a:off x="8328025" y="5799138"/>
            <a:ext cx="468313" cy="392112"/>
          </a:xfrm>
          <a:prstGeom prst="line">
            <a:avLst/>
          </a:prstGeom>
          <a:ln w="28575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929" name="ZoneTexte 27"/>
          <p:cNvSpPr txBox="1">
            <a:spLocks noChangeArrowheads="1"/>
          </p:cNvSpPr>
          <p:nvPr/>
        </p:nvSpPr>
        <p:spPr bwMode="auto">
          <a:xfrm rot="-2427744">
            <a:off x="8043863" y="704850"/>
            <a:ext cx="4857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800">
                <a:latin typeface="Calibri" pitchFamily="34" charset="0"/>
                <a:cs typeface="Calibri" pitchFamily="34" charset="0"/>
              </a:rPr>
              <a:t>5m</a:t>
            </a:r>
          </a:p>
        </p:txBody>
      </p:sp>
      <p:sp>
        <p:nvSpPr>
          <p:cNvPr id="123930" name="ZoneTexte 82"/>
          <p:cNvSpPr txBox="1">
            <a:spLocks noChangeArrowheads="1"/>
          </p:cNvSpPr>
          <p:nvPr/>
        </p:nvSpPr>
        <p:spPr bwMode="auto">
          <a:xfrm rot="2696183">
            <a:off x="527050" y="700088"/>
            <a:ext cx="485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800">
                <a:latin typeface="Calibri" pitchFamily="34" charset="0"/>
                <a:cs typeface="Calibri" pitchFamily="34" charset="0"/>
              </a:rPr>
              <a:t>5m</a:t>
            </a:r>
          </a:p>
        </p:txBody>
      </p:sp>
      <p:sp>
        <p:nvSpPr>
          <p:cNvPr id="123931" name="ZoneTexte 83"/>
          <p:cNvSpPr txBox="1">
            <a:spLocks noChangeArrowheads="1"/>
          </p:cNvSpPr>
          <p:nvPr/>
        </p:nvSpPr>
        <p:spPr bwMode="auto">
          <a:xfrm rot="-2094698">
            <a:off x="349250" y="5680075"/>
            <a:ext cx="4857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800">
                <a:latin typeface="Calibri" pitchFamily="34" charset="0"/>
                <a:cs typeface="Calibri" pitchFamily="34" charset="0"/>
              </a:rPr>
              <a:t>5m</a:t>
            </a:r>
          </a:p>
        </p:txBody>
      </p:sp>
      <p:sp>
        <p:nvSpPr>
          <p:cNvPr id="123932" name="ZoneTexte 84"/>
          <p:cNvSpPr txBox="1">
            <a:spLocks noChangeArrowheads="1"/>
          </p:cNvSpPr>
          <p:nvPr/>
        </p:nvSpPr>
        <p:spPr bwMode="auto">
          <a:xfrm rot="2654160">
            <a:off x="8386763" y="5668963"/>
            <a:ext cx="4857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1800">
                <a:latin typeface="Calibri" pitchFamily="34" charset="0"/>
                <a:cs typeface="Calibri" pitchFamily="34" charset="0"/>
              </a:rPr>
              <a:t>5m</a:t>
            </a:r>
          </a:p>
        </p:txBody>
      </p:sp>
      <p:sp>
        <p:nvSpPr>
          <p:cNvPr id="123933" name="ZoneTexte 29"/>
          <p:cNvSpPr txBox="1">
            <a:spLocks noChangeArrowheads="1"/>
          </p:cNvSpPr>
          <p:nvPr/>
        </p:nvSpPr>
        <p:spPr bwMode="auto">
          <a:xfrm>
            <a:off x="2393950" y="260350"/>
            <a:ext cx="1295400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ts val="1400"/>
              </a:lnSpc>
            </a:pPr>
            <a:r>
              <a:rPr lang="fr-FR" sz="1600" b="1">
                <a:latin typeface="Calibri" pitchFamily="34" charset="0"/>
                <a:cs typeface="Calibri" pitchFamily="34" charset="0"/>
              </a:rPr>
              <a:t>xx 16,5 km/h</a:t>
            </a:r>
          </a:p>
          <a:p>
            <a:pPr eaLnBrk="1" hangingPunct="1">
              <a:lnSpc>
                <a:spcPts val="1400"/>
              </a:lnSpc>
            </a:pPr>
            <a:r>
              <a:rPr lang="fr-FR" sz="1600" b="1">
                <a:latin typeface="Calibri" pitchFamily="34" charset="0"/>
                <a:cs typeface="Calibri" pitchFamily="34" charset="0"/>
              </a:rPr>
              <a:t>Xxx </a:t>
            </a:r>
          </a:p>
        </p:txBody>
      </p:sp>
      <p:sp>
        <p:nvSpPr>
          <p:cNvPr id="123934" name="ZoneTexte 85"/>
          <p:cNvSpPr txBox="1">
            <a:spLocks noChangeArrowheads="1"/>
          </p:cNvSpPr>
          <p:nvPr/>
        </p:nvSpPr>
        <p:spPr bwMode="auto">
          <a:xfrm>
            <a:off x="6497638" y="6362700"/>
            <a:ext cx="1158875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ts val="1400"/>
              </a:lnSpc>
            </a:pPr>
            <a:r>
              <a:rPr lang="fr-FR" sz="1600" b="1">
                <a:latin typeface="Calibri" pitchFamily="34" charset="0"/>
                <a:cs typeface="Calibri" pitchFamily="34" charset="0"/>
              </a:rPr>
              <a:t>Xx 18 km/h</a:t>
            </a:r>
          </a:p>
          <a:p>
            <a:pPr eaLnBrk="1" hangingPunct="1">
              <a:lnSpc>
                <a:spcPts val="1400"/>
              </a:lnSpc>
            </a:pPr>
            <a:r>
              <a:rPr lang="fr-FR" sz="1600" b="1">
                <a:latin typeface="Calibri" pitchFamily="34" charset="0"/>
                <a:cs typeface="Calibri" pitchFamily="34" charset="0"/>
              </a:rPr>
              <a:t>xxx</a:t>
            </a:r>
          </a:p>
        </p:txBody>
      </p:sp>
      <p:sp>
        <p:nvSpPr>
          <p:cNvPr id="123935" name="ZoneTexte 86"/>
          <p:cNvSpPr txBox="1">
            <a:spLocks noChangeArrowheads="1"/>
          </p:cNvSpPr>
          <p:nvPr/>
        </p:nvSpPr>
        <p:spPr bwMode="auto">
          <a:xfrm>
            <a:off x="6137275" y="260350"/>
            <a:ext cx="1139825" cy="452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ts val="1400"/>
              </a:lnSpc>
            </a:pPr>
            <a:r>
              <a:rPr lang="fr-FR" sz="1600" b="1">
                <a:latin typeface="Calibri" pitchFamily="34" charset="0"/>
                <a:cs typeface="Calibri" pitchFamily="34" charset="0"/>
              </a:rPr>
              <a:t>xx 17 km/h</a:t>
            </a:r>
          </a:p>
          <a:p>
            <a:pPr eaLnBrk="1" hangingPunct="1">
              <a:lnSpc>
                <a:spcPts val="1400"/>
              </a:lnSpc>
            </a:pPr>
            <a:r>
              <a:rPr lang="fr-FR" sz="1600" b="1">
                <a:latin typeface="Calibri" pitchFamily="34" charset="0"/>
                <a:cs typeface="Calibri" pitchFamily="34" charset="0"/>
              </a:rPr>
              <a:t>xxx</a:t>
            </a:r>
          </a:p>
        </p:txBody>
      </p:sp>
      <p:sp>
        <p:nvSpPr>
          <p:cNvPr id="123936" name="ZoneTexte 87"/>
          <p:cNvSpPr txBox="1">
            <a:spLocks noChangeArrowheads="1"/>
          </p:cNvSpPr>
          <p:nvPr/>
        </p:nvSpPr>
        <p:spPr bwMode="auto">
          <a:xfrm>
            <a:off x="2482850" y="6362700"/>
            <a:ext cx="1295400" cy="450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ts val="1400"/>
              </a:lnSpc>
            </a:pPr>
            <a:r>
              <a:rPr lang="fr-FR" sz="1600" b="1">
                <a:latin typeface="Calibri" pitchFamily="34" charset="0"/>
                <a:cs typeface="Calibri" pitchFamily="34" charset="0"/>
              </a:rPr>
              <a:t>xx 17,5 km/h</a:t>
            </a:r>
          </a:p>
          <a:p>
            <a:pPr eaLnBrk="1" hangingPunct="1">
              <a:lnSpc>
                <a:spcPts val="1400"/>
              </a:lnSpc>
            </a:pPr>
            <a:r>
              <a:rPr lang="fr-FR" sz="1600" b="1">
                <a:latin typeface="Calibri" pitchFamily="34" charset="0"/>
                <a:cs typeface="Calibri" pitchFamily="34" charset="0"/>
              </a:rPr>
              <a:t>xxx</a:t>
            </a:r>
          </a:p>
        </p:txBody>
      </p:sp>
      <p:sp>
        <p:nvSpPr>
          <p:cNvPr id="41" name="ZoneTexte 40"/>
          <p:cNvSpPr txBox="1">
            <a:spLocks noChangeArrowheads="1"/>
          </p:cNvSpPr>
          <p:nvPr/>
        </p:nvSpPr>
        <p:spPr bwMode="auto">
          <a:xfrm>
            <a:off x="3130550" y="806450"/>
            <a:ext cx="4492625" cy="1570038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Mesurer la distance du circuit</a:t>
            </a:r>
          </a:p>
          <a:p>
            <a:pPr eaLnBrk="1" hangingPunct="1"/>
            <a:r>
              <a:rPr lang="fr-FR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Calculer le temps de passage </a:t>
            </a:r>
          </a:p>
          <a:p>
            <a:pPr eaLnBrk="1" hangingPunct="1"/>
            <a:r>
              <a:rPr lang="fr-FR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au demi tour ou au tour (cf logiciel</a:t>
            </a:r>
          </a:p>
          <a:p>
            <a:pPr eaLnBrk="1" hangingPunct="1"/>
            <a:r>
              <a:rPr lang="fr-FR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offert)</a:t>
            </a:r>
          </a:p>
        </p:txBody>
      </p:sp>
    </p:spTree>
    <p:extLst>
      <p:ext uri="{BB962C8B-B14F-4D97-AF65-F5344CB8AC3E}">
        <p14:creationId xmlns:p14="http://schemas.microsoft.com/office/powerpoint/2010/main" val="29208997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827584" y="2401618"/>
            <a:ext cx="7681462" cy="24929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LA PUISSANCE AEROBIE MAXIMALE</a:t>
            </a:r>
          </a:p>
          <a:p>
            <a:endParaRPr lang="fr-FR" sz="3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Tout le long de la saison…</a:t>
            </a:r>
          </a:p>
          <a:p>
            <a:pPr algn="ctr">
              <a:lnSpc>
                <a:spcPct val="150000"/>
              </a:lnSpc>
            </a:pP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Exemple d’exercices intermittents utilisant la VAM</a:t>
            </a:r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118059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1"/>
          <p:cNvSpPr>
            <a:spLocks noChangeArrowheads="1"/>
          </p:cNvSpPr>
          <p:nvPr/>
        </p:nvSpPr>
        <p:spPr bwMode="auto">
          <a:xfrm>
            <a:off x="238125" y="1628775"/>
            <a:ext cx="8640763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marL="342900" indent="-342900">
              <a:buFont typeface="Wingdings" pitchFamily="2" charset="2"/>
              <a:buChar char="Ø"/>
              <a:defRPr/>
            </a:pPr>
            <a:r>
              <a:rPr lang="fr-FR" sz="2400" dirty="0">
                <a:latin typeface="Calibri" pitchFamily="34" charset="0"/>
                <a:cs typeface="Calibri" pitchFamily="34" charset="0"/>
              </a:rPr>
              <a:t>A durée égale, les exercices intermittents courts permettent de réaliser un travail de 1,5 à 2 fois supérieur à celui d’exercices continus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.</a:t>
            </a:r>
            <a:endParaRPr lang="fr-FR" sz="2400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fr-FR" sz="2400" dirty="0">
                <a:latin typeface="Calibri" pitchFamily="34" charset="0"/>
                <a:cs typeface="Calibri" pitchFamily="34" charset="0"/>
              </a:rPr>
              <a:t> </a:t>
            </a: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fr-FR" sz="2400" dirty="0">
                <a:latin typeface="Calibri" pitchFamily="34" charset="0"/>
                <a:cs typeface="Calibri" pitchFamily="34" charset="0"/>
              </a:rPr>
              <a:t>L’élaboration des séquences fondées sur cette forme d’exercice peut être très 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riche….avec et sans ballon. </a:t>
            </a:r>
            <a:endParaRPr lang="fr-FR" sz="2400" dirty="0"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endParaRPr lang="fr-FR" sz="2400" dirty="0">
              <a:latin typeface="Calibri" pitchFamily="34" charset="0"/>
              <a:cs typeface="Calibri" pitchFamily="34" charset="0"/>
            </a:endParaRPr>
          </a:p>
          <a:p>
            <a:pPr marL="342900" indent="-342900">
              <a:buFont typeface="Wingdings" pitchFamily="2" charset="2"/>
              <a:buChar char="Ø"/>
              <a:defRPr/>
            </a:pPr>
            <a:r>
              <a:rPr lang="fr-FR" sz="2400" dirty="0">
                <a:latin typeface="Calibri" pitchFamily="34" charset="0"/>
                <a:cs typeface="Calibri" pitchFamily="34" charset="0"/>
              </a:rPr>
              <a:t>Cependant, les combinaisons entre intensité - durée de l’exercice, durée de récupération, nombre de répétitions totales, dépendent du niveau de condition physique atteint par 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les joueurs.</a:t>
            </a:r>
            <a:endParaRPr lang="fr-FR" sz="24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25955" name="ZoneTexte 2"/>
          <p:cNvSpPr txBox="1">
            <a:spLocks noChangeArrowheads="1"/>
          </p:cNvSpPr>
          <p:nvPr/>
        </p:nvSpPr>
        <p:spPr bwMode="auto">
          <a:xfrm>
            <a:off x="107950" y="417513"/>
            <a:ext cx="89312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fr-FR" sz="28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Exercices intermittents de type 15s Course-15s récupération</a:t>
            </a:r>
          </a:p>
        </p:txBody>
      </p:sp>
    </p:spTree>
    <p:extLst>
      <p:ext uri="{BB962C8B-B14F-4D97-AF65-F5344CB8AC3E}">
        <p14:creationId xmlns:p14="http://schemas.microsoft.com/office/powerpoint/2010/main" val="16679923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59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59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9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59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706" name="Text Box 2"/>
          <p:cNvSpPr txBox="1">
            <a:spLocks noChangeArrowheads="1"/>
          </p:cNvSpPr>
          <p:nvPr/>
        </p:nvSpPr>
        <p:spPr bwMode="auto">
          <a:xfrm>
            <a:off x="1055688" y="2747963"/>
            <a:ext cx="7183437" cy="201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  DE LA MESURE DIRECTE... </a:t>
            </a: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AUX TESTS DE TERRAIN UTISABLES </a:t>
            </a: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800" b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Bookman Old Style" pitchFamily="18" charset="0"/>
              </a:rPr>
              <a:t>PAR LE PLUS GRAND NOMBRE </a:t>
            </a:r>
          </a:p>
        </p:txBody>
      </p:sp>
      <p:sp>
        <p:nvSpPr>
          <p:cNvPr id="41987" name="Text Box 4"/>
          <p:cNvSpPr txBox="1">
            <a:spLocks noChangeArrowheads="1"/>
          </p:cNvSpPr>
          <p:nvPr/>
        </p:nvSpPr>
        <p:spPr bwMode="auto">
          <a:xfrm>
            <a:off x="3025113" y="974725"/>
            <a:ext cx="2266967" cy="584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3200" b="1" dirty="0" smtClean="0">
                <a:solidFill>
                  <a:srgbClr val="FFFF00"/>
                </a:solidFill>
              </a:rPr>
              <a:t>VALIDITE</a:t>
            </a:r>
          </a:p>
        </p:txBody>
      </p:sp>
    </p:spTree>
    <p:extLst>
      <p:ext uri="{BB962C8B-B14F-4D97-AF65-F5344CB8AC3E}">
        <p14:creationId xmlns:p14="http://schemas.microsoft.com/office/powerpoint/2010/main" val="31174539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7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87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706" grpId="0" autoUpdateAnimBg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2075" y="549275"/>
            <a:ext cx="8928100" cy="65547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fr-FR" sz="2000" dirty="0">
                <a:latin typeface="Calibri" pitchFamily="34" charset="0"/>
                <a:cs typeface="Calibri" pitchFamily="34" charset="0"/>
              </a:rPr>
              <a:t>1- N’envisager cette forme d’exercices qu’au cours de la deuxième ou troisième semaine après la reprise de l’entraînement (cas que de trois entraînements par semaine)</a:t>
            </a:r>
          </a:p>
          <a:p>
            <a:pPr>
              <a:defRPr/>
            </a:pPr>
            <a:endParaRPr lang="fr-FR" sz="20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fr-FR" sz="2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2- Commencer par des durées d’exercices courtes, des intensités supra-maximales limitées : </a:t>
            </a:r>
            <a:r>
              <a:rPr lang="fr-FR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105 à 110% de VAM, </a:t>
            </a:r>
            <a:r>
              <a:rPr lang="fr-FR" sz="2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des durées de récupération doubles de celles des exercices et un nombre de répétitions permettant une durée totale d’exercice égale ou sensiblement supérieure à dix minutes. </a:t>
            </a:r>
          </a:p>
          <a:p>
            <a:pPr>
              <a:defRPr/>
            </a:pPr>
            <a:r>
              <a:rPr lang="fr-FR" sz="2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 </a:t>
            </a:r>
          </a:p>
          <a:p>
            <a:pPr>
              <a:defRPr/>
            </a:pPr>
            <a:r>
              <a:rPr lang="fr-FR" sz="2000" i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Exemple</a:t>
            </a:r>
            <a:r>
              <a:rPr lang="fr-FR" sz="20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 : [durée de la course 10s, intensité </a:t>
            </a:r>
            <a:r>
              <a:rPr lang="fr-FR" sz="2000" b="1" dirty="0">
                <a:latin typeface="Calibri" pitchFamily="34" charset="0"/>
                <a:cs typeface="Calibri" pitchFamily="34" charset="0"/>
              </a:rPr>
              <a:t>à 110 % de VAM</a:t>
            </a:r>
            <a:r>
              <a:rPr lang="fr-FR" sz="2000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, 20s de récupération passive] x 25. </a:t>
            </a:r>
          </a:p>
          <a:p>
            <a:pPr>
              <a:defRPr/>
            </a:pPr>
            <a:endParaRPr lang="fr-FR" sz="2000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fr-FR" sz="2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Puis  augmenter progressivement d’abord </a:t>
            </a:r>
            <a:r>
              <a:rPr lang="fr-FR" sz="2000" b="1" i="1" u="sng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le volume :</a:t>
            </a:r>
          </a:p>
          <a:p>
            <a:pPr marL="342900" indent="-342900">
              <a:buFontTx/>
              <a:buChar char="-"/>
              <a:defRPr/>
            </a:pPr>
            <a:r>
              <a:rPr lang="fr-FR" sz="2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Passer de 25 à  30, 35, 40 le nombre de répétions; </a:t>
            </a:r>
          </a:p>
          <a:p>
            <a:pPr marL="342900" indent="-342900">
              <a:buFontTx/>
              <a:buChar char="-"/>
              <a:defRPr/>
            </a:pPr>
            <a:r>
              <a:rPr lang="fr-FR" sz="2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La durée de chaque répétition de 10 s à 15s</a:t>
            </a:r>
          </a:p>
          <a:p>
            <a:pPr marL="342900" indent="-342900">
              <a:buFontTx/>
              <a:buChar char="-"/>
              <a:defRPr/>
            </a:pPr>
            <a:endParaRPr lang="fr-FR" sz="20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  <a:p>
            <a:pPr>
              <a:defRPr/>
            </a:pPr>
            <a:r>
              <a:rPr lang="fr-FR" sz="2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Et ensuite </a:t>
            </a:r>
            <a:r>
              <a:rPr lang="fr-FR" sz="2000" b="1" i="1" u="sng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l’i</a:t>
            </a:r>
            <a:r>
              <a:rPr lang="fr-FR" sz="2000" b="1" i="1" u="sng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ntensité</a:t>
            </a:r>
            <a:r>
              <a:rPr lang="fr-FR" sz="20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…</a:t>
            </a:r>
          </a:p>
          <a:p>
            <a:pPr marL="358775" indent="-358775">
              <a:defRPr/>
            </a:pPr>
            <a:r>
              <a:rPr lang="fr-FR" sz="2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- 	Passer de </a:t>
            </a:r>
            <a:r>
              <a:rPr lang="fr-FR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110 à 115, 120, 125, 130% de VAM</a:t>
            </a:r>
          </a:p>
          <a:p>
            <a:pPr>
              <a:tabLst>
                <a:tab pos="358775" algn="l"/>
              </a:tabLst>
              <a:defRPr/>
            </a:pPr>
            <a:r>
              <a:rPr lang="fr-FR" sz="2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- 	Diminuer les durées de récupération de 20s à 15s et 10s</a:t>
            </a:r>
          </a:p>
          <a:p>
            <a:pPr>
              <a:defRPr/>
            </a:pPr>
            <a:r>
              <a:rPr lang="fr-FR" sz="20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 </a:t>
            </a:r>
          </a:p>
          <a:p>
            <a:pPr>
              <a:defRPr/>
            </a:pPr>
            <a:endParaRPr lang="fr-FR" sz="2000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8992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2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2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2000"/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000"/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1"/>
          <p:cNvSpPr>
            <a:spLocks noChangeArrowheads="1"/>
          </p:cNvSpPr>
          <p:nvPr/>
        </p:nvSpPr>
        <p:spPr bwMode="auto">
          <a:xfrm>
            <a:off x="104775" y="0"/>
            <a:ext cx="89281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2400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Avec des groupes hétérogènes de sportifs, la mise en place de cette forme d’entraînement est très facile : un terrain de football  offre les dimensions idéales  :</a:t>
            </a:r>
          </a:p>
        </p:txBody>
      </p:sp>
      <p:sp>
        <p:nvSpPr>
          <p:cNvPr id="129027" name="Rectangle 2"/>
          <p:cNvSpPr>
            <a:spLocks noChangeArrowheads="1"/>
          </p:cNvSpPr>
          <p:nvPr/>
        </p:nvSpPr>
        <p:spPr bwMode="auto">
          <a:xfrm>
            <a:off x="104775" y="1379577"/>
            <a:ext cx="8928100" cy="5044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fr-FR" sz="24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1-  </a:t>
            </a:r>
            <a:r>
              <a:rPr lang="fr-FR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Commencer par évaluer la VAM de vos joueurs</a:t>
            </a:r>
            <a:r>
              <a:rPr lang="fr-FR" sz="24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. (test VAMEVAL)</a:t>
            </a:r>
            <a:endParaRPr lang="fr-FR" sz="2400" b="1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ts val="1500"/>
              </a:lnSpc>
            </a:pPr>
            <a:endParaRPr lang="fr-FR" sz="2400" b="1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24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 2- Former des </a:t>
            </a:r>
            <a:r>
              <a:rPr lang="fr-FR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groupes homogènes de VAM </a:t>
            </a:r>
            <a:r>
              <a:rPr lang="fr-FR" sz="24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(en général cinq à six groupes </a:t>
            </a:r>
            <a:r>
              <a:rPr lang="fr-FR" sz="2400" b="1" dirty="0" smtClean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par équipe. </a:t>
            </a:r>
          </a:p>
          <a:p>
            <a:pPr>
              <a:lnSpc>
                <a:spcPts val="2000"/>
              </a:lnSpc>
            </a:pPr>
            <a:r>
              <a:rPr lang="fr-FR" sz="24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 </a:t>
            </a:r>
          </a:p>
          <a:p>
            <a:pPr>
              <a:lnSpc>
                <a:spcPct val="150000"/>
              </a:lnSpc>
            </a:pPr>
            <a:r>
              <a:rPr lang="fr-FR" sz="24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3- Calculer la distance à couvrir pendant par exemple, 15s  à 110% des VAM respectives  de chaque groupe. (Pour ces calculs, vous pouvez utiliser le logiciel Excel qui offre toutes les possibilités d’obtenir ces calculs : </a:t>
            </a:r>
            <a:r>
              <a:rPr lang="fr-FR" sz="2400" b="1" i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Voir exemple</a:t>
            </a:r>
            <a:r>
              <a:rPr lang="fr-FR" sz="24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). </a:t>
            </a:r>
          </a:p>
          <a:p>
            <a:pPr>
              <a:lnSpc>
                <a:spcPts val="2000"/>
              </a:lnSpc>
            </a:pPr>
            <a:r>
              <a:rPr lang="fr-FR" sz="24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 </a:t>
            </a:r>
          </a:p>
          <a:p>
            <a:endParaRPr lang="fr-FR" sz="2400" b="1" dirty="0">
              <a:solidFill>
                <a:srgbClr val="FFFFFF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444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902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500"/>
                                        <p:tgtEl>
                                          <p:spTgt spid="12902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025" name="Picture 1"/>
          <p:cNvPicPr>
            <a:picLocks noChangeAspect="1" noChangeArrowheads="1"/>
          </p:cNvPicPr>
          <p:nvPr/>
        </p:nvPicPr>
        <p:blipFill rotWithShape="1">
          <a:blip r:embed="rId2"/>
          <a:srcRect l="1445" t="26667" r="55687" b="34072"/>
          <a:stretch/>
        </p:blipFill>
        <p:spPr bwMode="auto">
          <a:xfrm>
            <a:off x="220663" y="1196975"/>
            <a:ext cx="8647112" cy="4454525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276003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1"/>
          <p:cNvSpPr>
            <a:spLocks noChangeArrowheads="1"/>
          </p:cNvSpPr>
          <p:nvPr/>
        </p:nvSpPr>
        <p:spPr bwMode="auto">
          <a:xfrm>
            <a:off x="539750" y="1536700"/>
            <a:ext cx="8424863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fr-FR" sz="24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4- Dans la forme 15s de course - 15s de récupération, donner un coup de sifflet toutes les quinze secondes. </a:t>
            </a:r>
          </a:p>
          <a:p>
            <a:endParaRPr lang="fr-FR" sz="2400" b="1" dirty="0">
              <a:solidFill>
                <a:srgbClr val="FFFF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fr-FR" sz="2400" b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Le « contrat » de chaque groupe est de parcourir la distance correspondante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84113524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54"/>
          <p:cNvSpPr>
            <a:spLocks noChangeArrowheads="1"/>
          </p:cNvSpPr>
          <p:nvPr/>
        </p:nvSpPr>
        <p:spPr bwMode="auto">
          <a:xfrm>
            <a:off x="395536" y="1463675"/>
            <a:ext cx="8748464" cy="50609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sz="160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1075" name="Text Box 53"/>
          <p:cNvSpPr txBox="1">
            <a:spLocks noChangeArrowheads="1"/>
          </p:cNvSpPr>
          <p:nvPr/>
        </p:nvSpPr>
        <p:spPr bwMode="auto">
          <a:xfrm>
            <a:off x="1285875" y="1838325"/>
            <a:ext cx="1482725" cy="439896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C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sz="1600" b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1600" b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16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15 km/h</a:t>
            </a:r>
            <a:endParaRPr lang="fr-CA" sz="1600" b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1600" b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16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15.5 km/h</a:t>
            </a:r>
            <a:endParaRPr lang="fr-CA" sz="1600" b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endParaRPr lang="en-US" sz="1600" b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16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16,5 km/h</a:t>
            </a:r>
          </a:p>
          <a:p>
            <a:endParaRPr lang="fr-CA" sz="1600" b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16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17 km/h</a:t>
            </a:r>
          </a:p>
          <a:p>
            <a:endParaRPr lang="fr-CA" sz="1600" b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16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17,5 km/h</a:t>
            </a:r>
          </a:p>
          <a:p>
            <a:endParaRPr lang="fr-CA" sz="1600" b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16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18km/h</a:t>
            </a:r>
          </a:p>
          <a:p>
            <a:endParaRPr lang="fr-CA" sz="1600" b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16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18,5 km/h</a:t>
            </a:r>
          </a:p>
          <a:p>
            <a:endParaRPr lang="fr-CA" sz="1600" b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sz="16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19 km/h</a:t>
            </a:r>
          </a:p>
        </p:txBody>
      </p:sp>
      <p:sp>
        <p:nvSpPr>
          <p:cNvPr id="131076" name="AutoShape 52"/>
          <p:cNvSpPr>
            <a:spLocks noChangeArrowheads="1"/>
          </p:cNvSpPr>
          <p:nvPr/>
        </p:nvSpPr>
        <p:spPr bwMode="auto">
          <a:xfrm>
            <a:off x="2711450" y="2274888"/>
            <a:ext cx="73025" cy="128587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sz="1600" b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1077" name="AutoShape 51"/>
          <p:cNvSpPr>
            <a:spLocks noChangeArrowheads="1"/>
          </p:cNvSpPr>
          <p:nvPr/>
        </p:nvSpPr>
        <p:spPr bwMode="auto">
          <a:xfrm>
            <a:off x="2713038" y="2436813"/>
            <a:ext cx="73025" cy="128587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sz="1600" b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1078" name="AutoShape 50"/>
          <p:cNvSpPr>
            <a:spLocks noChangeArrowheads="1"/>
          </p:cNvSpPr>
          <p:nvPr/>
        </p:nvSpPr>
        <p:spPr bwMode="auto">
          <a:xfrm>
            <a:off x="2714625" y="2768600"/>
            <a:ext cx="73025" cy="128588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sz="1600" b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1079" name="AutoShape 49"/>
          <p:cNvSpPr>
            <a:spLocks noChangeArrowheads="1"/>
          </p:cNvSpPr>
          <p:nvPr/>
        </p:nvSpPr>
        <p:spPr bwMode="auto">
          <a:xfrm>
            <a:off x="2716213" y="2930525"/>
            <a:ext cx="73025" cy="128588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sz="1600" b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1080" name="AutoShape 48"/>
          <p:cNvSpPr>
            <a:spLocks noChangeArrowheads="1"/>
          </p:cNvSpPr>
          <p:nvPr/>
        </p:nvSpPr>
        <p:spPr bwMode="auto">
          <a:xfrm>
            <a:off x="2716213" y="3246438"/>
            <a:ext cx="100012" cy="128587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sz="1600" b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1081" name="AutoShape 47"/>
          <p:cNvSpPr>
            <a:spLocks noChangeArrowheads="1"/>
          </p:cNvSpPr>
          <p:nvPr/>
        </p:nvSpPr>
        <p:spPr bwMode="auto">
          <a:xfrm>
            <a:off x="2717800" y="3406775"/>
            <a:ext cx="100013" cy="128588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sz="1600" b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1082" name="AutoShape 46"/>
          <p:cNvSpPr>
            <a:spLocks noChangeArrowheads="1"/>
          </p:cNvSpPr>
          <p:nvPr/>
        </p:nvSpPr>
        <p:spPr bwMode="auto">
          <a:xfrm>
            <a:off x="2711450" y="3744913"/>
            <a:ext cx="73025" cy="128587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sz="1600" b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1083" name="AutoShape 45"/>
          <p:cNvSpPr>
            <a:spLocks noChangeArrowheads="1"/>
          </p:cNvSpPr>
          <p:nvPr/>
        </p:nvSpPr>
        <p:spPr bwMode="auto">
          <a:xfrm>
            <a:off x="2716213" y="3919538"/>
            <a:ext cx="73025" cy="128587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sz="1600" b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1084" name="AutoShape 44"/>
          <p:cNvSpPr>
            <a:spLocks noChangeArrowheads="1"/>
          </p:cNvSpPr>
          <p:nvPr/>
        </p:nvSpPr>
        <p:spPr bwMode="auto">
          <a:xfrm>
            <a:off x="2716213" y="4268788"/>
            <a:ext cx="100012" cy="128587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sz="1600" b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1085" name="AutoShape 43"/>
          <p:cNvSpPr>
            <a:spLocks noChangeArrowheads="1"/>
          </p:cNvSpPr>
          <p:nvPr/>
        </p:nvSpPr>
        <p:spPr bwMode="auto">
          <a:xfrm>
            <a:off x="2716213" y="4429125"/>
            <a:ext cx="100012" cy="128588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sz="1600" b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1086" name="AutoShape 42"/>
          <p:cNvSpPr>
            <a:spLocks noChangeArrowheads="1"/>
          </p:cNvSpPr>
          <p:nvPr/>
        </p:nvSpPr>
        <p:spPr bwMode="auto">
          <a:xfrm>
            <a:off x="2711450" y="4779963"/>
            <a:ext cx="96838" cy="128587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sz="1600" b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1087" name="AutoShape 41"/>
          <p:cNvSpPr>
            <a:spLocks noChangeArrowheads="1"/>
          </p:cNvSpPr>
          <p:nvPr/>
        </p:nvSpPr>
        <p:spPr bwMode="auto">
          <a:xfrm>
            <a:off x="2711450" y="4946650"/>
            <a:ext cx="96838" cy="128588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sz="1600" b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1088" name="AutoShape 40"/>
          <p:cNvSpPr>
            <a:spLocks noChangeArrowheads="1"/>
          </p:cNvSpPr>
          <p:nvPr/>
        </p:nvSpPr>
        <p:spPr bwMode="auto">
          <a:xfrm>
            <a:off x="2716213" y="5237163"/>
            <a:ext cx="104775" cy="128587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sz="1600" b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1089" name="AutoShape 39"/>
          <p:cNvSpPr>
            <a:spLocks noChangeArrowheads="1"/>
          </p:cNvSpPr>
          <p:nvPr/>
        </p:nvSpPr>
        <p:spPr bwMode="auto">
          <a:xfrm>
            <a:off x="2711450" y="5403850"/>
            <a:ext cx="104775" cy="128588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sz="1600" b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1090" name="AutoShape 38"/>
          <p:cNvSpPr>
            <a:spLocks noChangeArrowheads="1"/>
          </p:cNvSpPr>
          <p:nvPr/>
        </p:nvSpPr>
        <p:spPr bwMode="auto">
          <a:xfrm>
            <a:off x="2711450" y="5797550"/>
            <a:ext cx="73025" cy="128588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sz="1600" b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1091" name="AutoShape 37"/>
          <p:cNvSpPr>
            <a:spLocks noChangeArrowheads="1"/>
          </p:cNvSpPr>
          <p:nvPr/>
        </p:nvSpPr>
        <p:spPr bwMode="auto">
          <a:xfrm>
            <a:off x="2711450" y="5953125"/>
            <a:ext cx="73025" cy="128588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sz="1600" b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1092" name="AutoShape 36"/>
          <p:cNvSpPr>
            <a:spLocks noChangeArrowheads="1"/>
          </p:cNvSpPr>
          <p:nvPr/>
        </p:nvSpPr>
        <p:spPr bwMode="auto">
          <a:xfrm>
            <a:off x="4067175" y="2274888"/>
            <a:ext cx="73025" cy="128587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sz="1600" b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1093" name="AutoShape 35"/>
          <p:cNvSpPr>
            <a:spLocks noChangeArrowheads="1"/>
          </p:cNvSpPr>
          <p:nvPr/>
        </p:nvSpPr>
        <p:spPr bwMode="auto">
          <a:xfrm>
            <a:off x="4076700" y="2436813"/>
            <a:ext cx="73025" cy="128587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sz="1600" b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1094" name="AutoShape 34"/>
          <p:cNvSpPr>
            <a:spLocks noChangeArrowheads="1"/>
          </p:cNvSpPr>
          <p:nvPr/>
        </p:nvSpPr>
        <p:spPr bwMode="auto">
          <a:xfrm>
            <a:off x="4397375" y="2751138"/>
            <a:ext cx="73025" cy="128587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sz="1600" b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1095" name="AutoShape 33"/>
          <p:cNvSpPr>
            <a:spLocks noChangeArrowheads="1"/>
          </p:cNvSpPr>
          <p:nvPr/>
        </p:nvSpPr>
        <p:spPr bwMode="auto">
          <a:xfrm>
            <a:off x="4408488" y="2940050"/>
            <a:ext cx="73025" cy="128588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sz="1600" b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1096" name="AutoShape 32"/>
          <p:cNvSpPr>
            <a:spLocks noChangeArrowheads="1"/>
          </p:cNvSpPr>
          <p:nvPr/>
        </p:nvSpPr>
        <p:spPr bwMode="auto">
          <a:xfrm>
            <a:off x="4835525" y="3228975"/>
            <a:ext cx="100013" cy="128588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sz="1600" b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1097" name="AutoShape 31"/>
          <p:cNvSpPr>
            <a:spLocks noChangeArrowheads="1"/>
          </p:cNvSpPr>
          <p:nvPr/>
        </p:nvSpPr>
        <p:spPr bwMode="auto">
          <a:xfrm>
            <a:off x="4846638" y="3444875"/>
            <a:ext cx="100012" cy="128588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sz="1600" b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1098" name="AutoShape 30"/>
          <p:cNvSpPr>
            <a:spLocks noChangeArrowheads="1"/>
          </p:cNvSpPr>
          <p:nvPr/>
        </p:nvSpPr>
        <p:spPr bwMode="auto">
          <a:xfrm>
            <a:off x="5213350" y="3741738"/>
            <a:ext cx="73025" cy="128587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sz="1600" b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1099" name="AutoShape 29"/>
          <p:cNvSpPr>
            <a:spLocks noChangeArrowheads="1"/>
          </p:cNvSpPr>
          <p:nvPr/>
        </p:nvSpPr>
        <p:spPr bwMode="auto">
          <a:xfrm>
            <a:off x="5222875" y="3948113"/>
            <a:ext cx="73025" cy="128587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sz="1600" b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1100" name="AutoShape 28"/>
          <p:cNvSpPr>
            <a:spLocks noChangeArrowheads="1"/>
          </p:cNvSpPr>
          <p:nvPr/>
        </p:nvSpPr>
        <p:spPr bwMode="auto">
          <a:xfrm>
            <a:off x="5749925" y="4221163"/>
            <a:ext cx="98425" cy="128587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sz="1600" b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1101" name="AutoShape 27"/>
          <p:cNvSpPr>
            <a:spLocks noChangeArrowheads="1"/>
          </p:cNvSpPr>
          <p:nvPr/>
        </p:nvSpPr>
        <p:spPr bwMode="auto">
          <a:xfrm>
            <a:off x="5768975" y="4410075"/>
            <a:ext cx="98425" cy="128588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sz="1600" b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1102" name="AutoShape 26"/>
          <p:cNvSpPr>
            <a:spLocks noChangeArrowheads="1"/>
          </p:cNvSpPr>
          <p:nvPr/>
        </p:nvSpPr>
        <p:spPr bwMode="auto">
          <a:xfrm>
            <a:off x="6481763" y="4797425"/>
            <a:ext cx="95250" cy="128588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sz="1600" b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1103" name="AutoShape 25"/>
          <p:cNvSpPr>
            <a:spLocks noChangeArrowheads="1"/>
          </p:cNvSpPr>
          <p:nvPr/>
        </p:nvSpPr>
        <p:spPr bwMode="auto">
          <a:xfrm>
            <a:off x="6492875" y="4976813"/>
            <a:ext cx="95250" cy="128587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sz="1600" b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1104" name="AutoShape 24"/>
          <p:cNvSpPr>
            <a:spLocks noChangeArrowheads="1"/>
          </p:cNvSpPr>
          <p:nvPr/>
        </p:nvSpPr>
        <p:spPr bwMode="auto">
          <a:xfrm>
            <a:off x="7053263" y="5211763"/>
            <a:ext cx="103187" cy="128587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sz="1600" b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1105" name="AutoShape 23"/>
          <p:cNvSpPr>
            <a:spLocks noChangeArrowheads="1"/>
          </p:cNvSpPr>
          <p:nvPr/>
        </p:nvSpPr>
        <p:spPr bwMode="auto">
          <a:xfrm>
            <a:off x="7061200" y="5448300"/>
            <a:ext cx="103188" cy="128588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sz="1600" b="1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1106" name="AutoShape 22"/>
          <p:cNvSpPr>
            <a:spLocks noChangeArrowheads="1"/>
          </p:cNvSpPr>
          <p:nvPr/>
        </p:nvSpPr>
        <p:spPr bwMode="auto">
          <a:xfrm>
            <a:off x="7577138" y="5761038"/>
            <a:ext cx="73025" cy="128587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sz="160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131107" name="AutoShape 21"/>
          <p:cNvSpPr>
            <a:spLocks noChangeArrowheads="1"/>
          </p:cNvSpPr>
          <p:nvPr/>
        </p:nvSpPr>
        <p:spPr bwMode="auto">
          <a:xfrm>
            <a:off x="7594600" y="5916613"/>
            <a:ext cx="73025" cy="128587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fr-FR" sz="160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cxnSp>
        <p:nvCxnSpPr>
          <p:cNvPr id="131108" name="AutoShape 20"/>
          <p:cNvCxnSpPr>
            <a:cxnSpLocks noChangeShapeType="1"/>
          </p:cNvCxnSpPr>
          <p:nvPr/>
        </p:nvCxnSpPr>
        <p:spPr bwMode="auto">
          <a:xfrm>
            <a:off x="2806700" y="2436813"/>
            <a:ext cx="1276350" cy="0"/>
          </a:xfrm>
          <a:prstGeom prst="straightConnector1">
            <a:avLst/>
          </a:prstGeom>
          <a:noFill/>
          <a:ln w="28575">
            <a:solidFill>
              <a:srgbClr val="000000"/>
            </a:solidFill>
            <a:prstDash val="sysDash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1109" name="AutoShape 19"/>
          <p:cNvCxnSpPr>
            <a:cxnSpLocks noChangeShapeType="1"/>
          </p:cNvCxnSpPr>
          <p:nvPr/>
        </p:nvCxnSpPr>
        <p:spPr bwMode="auto">
          <a:xfrm>
            <a:off x="2806700" y="2930525"/>
            <a:ext cx="1636713" cy="0"/>
          </a:xfrm>
          <a:prstGeom prst="straightConnector1">
            <a:avLst/>
          </a:prstGeom>
          <a:noFill/>
          <a:ln w="28575">
            <a:solidFill>
              <a:srgbClr val="000000"/>
            </a:solidFill>
            <a:prstDash val="sysDash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1110" name="AutoShape 17"/>
          <p:cNvCxnSpPr>
            <a:cxnSpLocks noChangeShapeType="1"/>
          </p:cNvCxnSpPr>
          <p:nvPr/>
        </p:nvCxnSpPr>
        <p:spPr bwMode="auto">
          <a:xfrm>
            <a:off x="2806700" y="3919538"/>
            <a:ext cx="2471738" cy="0"/>
          </a:xfrm>
          <a:prstGeom prst="straightConnector1">
            <a:avLst/>
          </a:prstGeom>
          <a:noFill/>
          <a:ln w="28575">
            <a:solidFill>
              <a:srgbClr val="000000"/>
            </a:solidFill>
            <a:prstDash val="sysDash"/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1111" name="Text Box 12"/>
          <p:cNvSpPr txBox="1">
            <a:spLocks noChangeArrowheads="1"/>
          </p:cNvSpPr>
          <p:nvPr/>
        </p:nvSpPr>
        <p:spPr bwMode="auto">
          <a:xfrm>
            <a:off x="3222625" y="5649913"/>
            <a:ext cx="69850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CA" sz="16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95 m</a:t>
            </a:r>
          </a:p>
        </p:txBody>
      </p:sp>
      <p:sp>
        <p:nvSpPr>
          <p:cNvPr id="131112" name="Text Box 11"/>
          <p:cNvSpPr txBox="1">
            <a:spLocks noChangeArrowheads="1"/>
          </p:cNvSpPr>
          <p:nvPr/>
        </p:nvSpPr>
        <p:spPr bwMode="auto">
          <a:xfrm>
            <a:off x="3224213" y="5084763"/>
            <a:ext cx="725487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CA" sz="16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92,5m </a:t>
            </a:r>
          </a:p>
        </p:txBody>
      </p:sp>
      <p:sp>
        <p:nvSpPr>
          <p:cNvPr id="131113" name="Text Box 10"/>
          <p:cNvSpPr txBox="1">
            <a:spLocks noChangeArrowheads="1"/>
          </p:cNvSpPr>
          <p:nvPr/>
        </p:nvSpPr>
        <p:spPr bwMode="auto">
          <a:xfrm>
            <a:off x="3249613" y="4652963"/>
            <a:ext cx="817562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CA" sz="16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90 m </a:t>
            </a:r>
          </a:p>
        </p:txBody>
      </p:sp>
      <p:sp>
        <p:nvSpPr>
          <p:cNvPr id="131114" name="Text Box 9"/>
          <p:cNvSpPr txBox="1">
            <a:spLocks noChangeArrowheads="1"/>
          </p:cNvSpPr>
          <p:nvPr/>
        </p:nvSpPr>
        <p:spPr bwMode="auto">
          <a:xfrm>
            <a:off x="3249613" y="4124325"/>
            <a:ext cx="833437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CA" sz="16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87,5 m</a:t>
            </a:r>
          </a:p>
        </p:txBody>
      </p:sp>
      <p:sp>
        <p:nvSpPr>
          <p:cNvPr id="131115" name="Text Box 8"/>
          <p:cNvSpPr txBox="1">
            <a:spLocks noChangeArrowheads="1"/>
          </p:cNvSpPr>
          <p:nvPr/>
        </p:nvSpPr>
        <p:spPr bwMode="auto">
          <a:xfrm>
            <a:off x="1258888" y="1462088"/>
            <a:ext cx="108585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CA" sz="16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Groupes de VAM</a:t>
            </a:r>
          </a:p>
        </p:txBody>
      </p:sp>
      <p:sp>
        <p:nvSpPr>
          <p:cNvPr id="131116" name="Text Box 6"/>
          <p:cNvSpPr txBox="1">
            <a:spLocks noChangeArrowheads="1"/>
          </p:cNvSpPr>
          <p:nvPr/>
        </p:nvSpPr>
        <p:spPr bwMode="auto">
          <a:xfrm>
            <a:off x="2447925" y="1595438"/>
            <a:ext cx="6588125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CA" sz="16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Distances par groupe pour une intensité de 12O% de VAM (15s-15s x n…)</a:t>
            </a:r>
          </a:p>
        </p:txBody>
      </p:sp>
      <p:sp>
        <p:nvSpPr>
          <p:cNvPr id="131117" name="Text Box 4"/>
          <p:cNvSpPr txBox="1">
            <a:spLocks noChangeArrowheads="1"/>
          </p:cNvSpPr>
          <p:nvPr/>
        </p:nvSpPr>
        <p:spPr bwMode="auto">
          <a:xfrm>
            <a:off x="3251200" y="2147888"/>
            <a:ext cx="69850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CA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75 m</a:t>
            </a:r>
          </a:p>
        </p:txBody>
      </p:sp>
      <p:sp>
        <p:nvSpPr>
          <p:cNvPr id="131118" name="Text Box 3"/>
          <p:cNvSpPr txBox="1">
            <a:spLocks noChangeArrowheads="1"/>
          </p:cNvSpPr>
          <p:nvPr/>
        </p:nvSpPr>
        <p:spPr bwMode="auto">
          <a:xfrm>
            <a:off x="3252788" y="2636838"/>
            <a:ext cx="814387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CA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77,5 m</a:t>
            </a:r>
          </a:p>
        </p:txBody>
      </p:sp>
      <p:sp>
        <p:nvSpPr>
          <p:cNvPr id="131119" name="Text Box 2"/>
          <p:cNvSpPr txBox="1">
            <a:spLocks noChangeArrowheads="1"/>
          </p:cNvSpPr>
          <p:nvPr/>
        </p:nvSpPr>
        <p:spPr bwMode="auto">
          <a:xfrm>
            <a:off x="3252788" y="3141663"/>
            <a:ext cx="814387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CA" sz="16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82,5 m</a:t>
            </a:r>
          </a:p>
        </p:txBody>
      </p:sp>
      <p:sp>
        <p:nvSpPr>
          <p:cNvPr id="131120" name="Text Box 1"/>
          <p:cNvSpPr txBox="1">
            <a:spLocks noChangeArrowheads="1"/>
          </p:cNvSpPr>
          <p:nvPr/>
        </p:nvSpPr>
        <p:spPr bwMode="auto">
          <a:xfrm>
            <a:off x="3222625" y="3597275"/>
            <a:ext cx="927100" cy="27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fr-CA" sz="16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85 m </a:t>
            </a:r>
          </a:p>
        </p:txBody>
      </p:sp>
      <p:sp>
        <p:nvSpPr>
          <p:cNvPr id="56" name="Rectangle 5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>
              <a:defRPr/>
            </a:pPr>
            <a:endParaRPr lang="fr-FR"/>
          </a:p>
        </p:txBody>
      </p:sp>
      <p:sp>
        <p:nvSpPr>
          <p:cNvPr id="57" name="Rectangle 67"/>
          <p:cNvSpPr>
            <a:spLocks noChangeArrowheads="1"/>
          </p:cNvSpPr>
          <p:nvPr/>
        </p:nvSpPr>
        <p:spPr bwMode="auto">
          <a:xfrm>
            <a:off x="0" y="-30163"/>
            <a:ext cx="9036050" cy="1431926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eaLnBrk="0" hangingPunct="0">
              <a:defRPr/>
            </a:pPr>
            <a:r>
              <a:rPr lang="fr-FR" sz="700" dirty="0"/>
              <a:t/>
            </a:r>
            <a:br>
              <a:rPr lang="fr-FR" sz="700" dirty="0"/>
            </a:br>
            <a:r>
              <a:rPr lang="fr-FR" sz="2000" i="1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Exercices de course dits intermittents courts</a:t>
            </a:r>
            <a:r>
              <a:rPr lang="fr-FR" sz="2000" i="1" dirty="0">
                <a:latin typeface="Times New Roman"/>
                <a:ea typeface="Times New Roman" pitchFamily="18" charset="0"/>
                <a:cs typeface="Calibri" pitchFamily="34" charset="0"/>
              </a:rPr>
              <a:t> </a:t>
            </a:r>
            <a:r>
              <a:rPr lang="fr-FR" sz="2000" i="1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: 15 s de course, 15 s de r</a:t>
            </a:r>
            <a:r>
              <a:rPr lang="fr-FR" sz="2000" i="1" dirty="0">
                <a:latin typeface="Times New Roman"/>
                <a:ea typeface="Times New Roman" pitchFamily="18" charset="0"/>
                <a:cs typeface="Calibri" pitchFamily="34" charset="0"/>
              </a:rPr>
              <a:t>é</a:t>
            </a:r>
            <a:r>
              <a:rPr lang="fr-FR" sz="2000" i="1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cup</a:t>
            </a:r>
            <a:r>
              <a:rPr lang="fr-FR" sz="2000" i="1" dirty="0">
                <a:latin typeface="Times New Roman"/>
                <a:ea typeface="Times New Roman" pitchFamily="18" charset="0"/>
                <a:cs typeface="Calibri" pitchFamily="34" charset="0"/>
              </a:rPr>
              <a:t>é</a:t>
            </a:r>
            <a:r>
              <a:rPr lang="fr-FR" sz="2000" i="1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ration passive </a:t>
            </a:r>
            <a:r>
              <a:rPr lang="fr-FR" sz="2000" i="1" dirty="0">
                <a:latin typeface="Times New Roman"/>
                <a:ea typeface="Times New Roman" pitchFamily="18" charset="0"/>
                <a:cs typeface="Calibri" pitchFamily="34" charset="0"/>
              </a:rPr>
              <a:t>à</a:t>
            </a:r>
            <a:r>
              <a:rPr lang="fr-FR" sz="2000" i="1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 chacune des extr</a:t>
            </a:r>
            <a:r>
              <a:rPr lang="fr-FR" sz="2000" i="1" dirty="0">
                <a:latin typeface="Times New Roman"/>
                <a:ea typeface="Times New Roman" pitchFamily="18" charset="0"/>
                <a:cs typeface="Calibri" pitchFamily="34" charset="0"/>
              </a:rPr>
              <a:t>é</a:t>
            </a:r>
            <a:r>
              <a:rPr lang="fr-FR" sz="2000" i="1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mit</a:t>
            </a:r>
            <a:r>
              <a:rPr lang="fr-FR" sz="2000" i="1" dirty="0">
                <a:latin typeface="Times New Roman"/>
                <a:ea typeface="Times New Roman" pitchFamily="18" charset="0"/>
                <a:cs typeface="Calibri" pitchFamily="34" charset="0"/>
              </a:rPr>
              <a:t>é</a:t>
            </a:r>
            <a:r>
              <a:rPr lang="fr-FR" sz="2000" i="1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s. Les </a:t>
            </a:r>
            <a:r>
              <a:rPr lang="fr-FR" sz="2000" i="1" dirty="0">
                <a:latin typeface="Times New Roman"/>
                <a:ea typeface="Times New Roman" pitchFamily="18" charset="0"/>
                <a:cs typeface="Calibri" pitchFamily="34" charset="0"/>
              </a:rPr>
              <a:t>footballeurs</a:t>
            </a:r>
            <a:r>
              <a:rPr lang="fr-FR" sz="2000" i="1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 sont plac</a:t>
            </a:r>
            <a:r>
              <a:rPr lang="fr-FR" sz="2000" i="1" dirty="0">
                <a:latin typeface="Times New Roman"/>
                <a:ea typeface="Times New Roman" pitchFamily="18" charset="0"/>
                <a:cs typeface="Calibri" pitchFamily="34" charset="0"/>
              </a:rPr>
              <a:t>é</a:t>
            </a:r>
            <a:r>
              <a:rPr lang="fr-FR" sz="2000" i="1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s par groupes homog</a:t>
            </a:r>
            <a:r>
              <a:rPr lang="fr-FR" sz="2000" i="1" dirty="0">
                <a:latin typeface="Times New Roman"/>
                <a:ea typeface="Times New Roman" pitchFamily="18" charset="0"/>
                <a:cs typeface="Calibri" pitchFamily="34" charset="0"/>
              </a:rPr>
              <a:t>è</a:t>
            </a:r>
            <a:r>
              <a:rPr lang="fr-FR" sz="2000" i="1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nes de VAM. L</a:t>
            </a:r>
            <a:r>
              <a:rPr lang="fr-FR" sz="2000" i="1" dirty="0">
                <a:latin typeface="Times New Roman"/>
                <a:ea typeface="Times New Roman" pitchFamily="18" charset="0"/>
                <a:cs typeface="Calibri" pitchFamily="34" charset="0"/>
              </a:rPr>
              <a:t>’</a:t>
            </a:r>
            <a:r>
              <a:rPr lang="fr-FR" sz="2000" i="1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achat d</a:t>
            </a:r>
            <a:r>
              <a:rPr lang="fr-FR" sz="2000" i="1" dirty="0">
                <a:latin typeface="Times New Roman"/>
                <a:ea typeface="Times New Roman" pitchFamily="18" charset="0"/>
                <a:cs typeface="Calibri" pitchFamily="34" charset="0"/>
              </a:rPr>
              <a:t>’</a:t>
            </a:r>
            <a:r>
              <a:rPr lang="fr-FR" sz="2000" i="1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une roue de g</a:t>
            </a:r>
            <a:r>
              <a:rPr lang="fr-FR" sz="2000" i="1" dirty="0">
                <a:latin typeface="Times New Roman"/>
                <a:ea typeface="Times New Roman" pitchFamily="18" charset="0"/>
                <a:cs typeface="Calibri" pitchFamily="34" charset="0"/>
              </a:rPr>
              <a:t>é</a:t>
            </a:r>
            <a:r>
              <a:rPr lang="fr-FR" sz="2000" i="1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om</a:t>
            </a:r>
            <a:r>
              <a:rPr lang="fr-FR" sz="2000" i="1" dirty="0">
                <a:latin typeface="Times New Roman"/>
                <a:ea typeface="Times New Roman" pitchFamily="18" charset="0"/>
                <a:cs typeface="Calibri" pitchFamily="34" charset="0"/>
              </a:rPr>
              <a:t>è</a:t>
            </a:r>
            <a:r>
              <a:rPr lang="fr-FR" sz="2000" i="1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tre bien </a:t>
            </a:r>
            <a:r>
              <a:rPr lang="fr-FR" sz="2000" i="1" dirty="0">
                <a:latin typeface="Times New Roman"/>
                <a:ea typeface="Times New Roman" pitchFamily="18" charset="0"/>
                <a:cs typeface="Calibri" pitchFamily="34" charset="0"/>
              </a:rPr>
              <a:t>é</a:t>
            </a:r>
            <a:r>
              <a:rPr lang="fr-FR" sz="2000" i="1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talonn</a:t>
            </a:r>
            <a:r>
              <a:rPr lang="fr-FR" sz="2000" i="1" dirty="0">
                <a:latin typeface="Times New Roman"/>
                <a:ea typeface="Times New Roman" pitchFamily="18" charset="0"/>
                <a:cs typeface="Calibri" pitchFamily="34" charset="0"/>
              </a:rPr>
              <a:t>é</a:t>
            </a:r>
            <a:r>
              <a:rPr lang="fr-FR" sz="2000" i="1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e peut faciliter la mise en place des distances calcul</a:t>
            </a:r>
            <a:r>
              <a:rPr lang="fr-FR" sz="2000" i="1" dirty="0">
                <a:latin typeface="Times New Roman"/>
                <a:ea typeface="Times New Roman" pitchFamily="18" charset="0"/>
                <a:cs typeface="Calibri" pitchFamily="34" charset="0"/>
              </a:rPr>
              <a:t>é</a:t>
            </a:r>
            <a:r>
              <a:rPr lang="fr-FR" sz="2000" i="1" dirty="0">
                <a:latin typeface="Calibri" pitchFamily="34" charset="0"/>
                <a:ea typeface="Times New Roman" pitchFamily="18" charset="0"/>
                <a:cs typeface="Calibri" pitchFamily="34" charset="0"/>
              </a:rPr>
              <a:t>es</a:t>
            </a:r>
            <a:endParaRPr lang="fr-FR" sz="2000" dirty="0"/>
          </a:p>
        </p:txBody>
      </p:sp>
      <p:cxnSp>
        <p:nvCxnSpPr>
          <p:cNvPr id="59" name="Connecteur droit avec flèche 58"/>
          <p:cNvCxnSpPr>
            <a:endCxn id="131107" idx="0"/>
          </p:cNvCxnSpPr>
          <p:nvPr/>
        </p:nvCxnSpPr>
        <p:spPr>
          <a:xfrm flipV="1">
            <a:off x="2825750" y="5916613"/>
            <a:ext cx="4805363" cy="36512"/>
          </a:xfrm>
          <a:prstGeom prst="straightConnector1">
            <a:avLst/>
          </a:prstGeom>
          <a:ln w="28575">
            <a:solidFill>
              <a:srgbClr val="000000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cteur droit avec flèche 60"/>
          <p:cNvCxnSpPr/>
          <p:nvPr/>
        </p:nvCxnSpPr>
        <p:spPr>
          <a:xfrm>
            <a:off x="2806700" y="5403850"/>
            <a:ext cx="4305300" cy="0"/>
          </a:xfrm>
          <a:prstGeom prst="straightConnector1">
            <a:avLst/>
          </a:prstGeom>
          <a:ln w="28575">
            <a:solidFill>
              <a:srgbClr val="000000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Connecteur droit avec flèche 62"/>
          <p:cNvCxnSpPr/>
          <p:nvPr/>
        </p:nvCxnSpPr>
        <p:spPr>
          <a:xfrm flipV="1">
            <a:off x="2784079" y="4941168"/>
            <a:ext cx="3804046" cy="34131"/>
          </a:xfrm>
          <a:prstGeom prst="straightConnector1">
            <a:avLst/>
          </a:prstGeom>
          <a:ln w="28575">
            <a:solidFill>
              <a:srgbClr val="000000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Connecteur droit avec flèche 65"/>
          <p:cNvCxnSpPr>
            <a:stCxn id="131085" idx="0"/>
            <a:endCxn id="131101" idx="0"/>
          </p:cNvCxnSpPr>
          <p:nvPr/>
        </p:nvCxnSpPr>
        <p:spPr>
          <a:xfrm flipV="1">
            <a:off x="2767013" y="4410075"/>
            <a:ext cx="3051175" cy="19050"/>
          </a:xfrm>
          <a:prstGeom prst="straightConnector1">
            <a:avLst/>
          </a:prstGeom>
          <a:ln w="28575">
            <a:solidFill>
              <a:srgbClr val="000000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Connecteur droit avec flèche 70"/>
          <p:cNvCxnSpPr>
            <a:stCxn id="131081" idx="0"/>
          </p:cNvCxnSpPr>
          <p:nvPr/>
        </p:nvCxnSpPr>
        <p:spPr>
          <a:xfrm>
            <a:off x="2768600" y="3406775"/>
            <a:ext cx="2128838" cy="19050"/>
          </a:xfrm>
          <a:prstGeom prst="straightConnector1">
            <a:avLst/>
          </a:prstGeom>
          <a:ln w="28575">
            <a:solidFill>
              <a:srgbClr val="000000"/>
            </a:solidFill>
            <a:prstDash val="sysDash"/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Connecteur droit 73"/>
          <p:cNvCxnSpPr/>
          <p:nvPr/>
        </p:nvCxnSpPr>
        <p:spPr>
          <a:xfrm>
            <a:off x="1285875" y="2060575"/>
            <a:ext cx="7246938" cy="0"/>
          </a:xfrm>
          <a:prstGeom prst="line">
            <a:avLst/>
          </a:prstGeom>
          <a:ln w="28575">
            <a:solidFill>
              <a:srgbClr val="0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Connecteur droit 75"/>
          <p:cNvCxnSpPr/>
          <p:nvPr/>
        </p:nvCxnSpPr>
        <p:spPr>
          <a:xfrm>
            <a:off x="2411413" y="1598613"/>
            <a:ext cx="73025" cy="4854575"/>
          </a:xfrm>
          <a:prstGeom prst="line">
            <a:avLst/>
          </a:prstGeom>
          <a:ln w="28575">
            <a:solidFill>
              <a:srgbClr val="0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9190148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750"/>
                                        <p:tgtEl>
                                          <p:spTgt spid="131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750"/>
                                        <p:tgtEl>
                                          <p:spTgt spid="131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750"/>
                                        <p:tgtEl>
                                          <p:spTgt spid="131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611560" y="1916832"/>
            <a:ext cx="779790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fr-FR" sz="2400" dirty="0" smtClean="0">
                <a:latin typeface="Calibri" pitchFamily="34" charset="0"/>
                <a:cs typeface="Calibri" pitchFamily="34" charset="0"/>
              </a:rPr>
              <a:t>EXEMPLES D’EXERCICES INTERMITTENTS POUR DEVELOPPER </a:t>
            </a:r>
          </a:p>
          <a:p>
            <a:pPr>
              <a:lnSpc>
                <a:spcPct val="150000"/>
              </a:lnSpc>
            </a:pPr>
            <a:r>
              <a:rPr lang="fr-FR" sz="2400" dirty="0" smtClean="0">
                <a:latin typeface="Calibri" pitchFamily="34" charset="0"/>
                <a:cs typeface="Calibri" pitchFamily="34" charset="0"/>
              </a:rPr>
              <a:t>-    LA PUISSANCE AEROBIE MAXIMALE 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r>
              <a:rPr lang="fr-FR" sz="2400" dirty="0" smtClean="0">
                <a:latin typeface="Calibri" pitchFamily="34" charset="0"/>
                <a:cs typeface="Calibri" pitchFamily="34" charset="0"/>
              </a:rPr>
              <a:t>ET L’ENDURANCE SPECIFIQUE AU FOOTBALL</a:t>
            </a:r>
          </a:p>
          <a:p>
            <a:pPr marL="342900" indent="-342900">
              <a:lnSpc>
                <a:spcPct val="150000"/>
              </a:lnSpc>
              <a:buFontTx/>
              <a:buChar char="-"/>
            </a:pPr>
            <a:endParaRPr lang="fr-FR" sz="2400" dirty="0" smtClean="0">
              <a:latin typeface="Calibri" pitchFamily="34" charset="0"/>
              <a:cs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fr-FR" sz="2400" i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Ce type d’exercices peut être réalisés ballon au pied ce qui </a:t>
            </a:r>
          </a:p>
          <a:p>
            <a:pPr>
              <a:lnSpc>
                <a:spcPct val="150000"/>
              </a:lnSpc>
            </a:pPr>
            <a:r>
              <a:rPr lang="fr-FR" sz="2400" i="1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augmente leur intensité</a:t>
            </a:r>
            <a:endParaRPr lang="fr-FR" sz="2400" i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9954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1"/>
          <p:cNvSpPr>
            <a:spLocks noChangeArrowheads="1"/>
          </p:cNvSpPr>
          <p:nvPr/>
        </p:nvSpPr>
        <p:spPr bwMode="auto">
          <a:xfrm>
            <a:off x="250825" y="188913"/>
            <a:ext cx="8713788" cy="6647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fr-FR" sz="2400" dirty="0" err="1" smtClean="0">
                <a:latin typeface="Calibri" pitchFamily="34" charset="0"/>
                <a:cs typeface="Calibri" pitchFamily="34" charset="0"/>
              </a:rPr>
              <a:t>Agmenter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dirty="0">
                <a:latin typeface="Calibri" pitchFamily="34" charset="0"/>
                <a:cs typeface="Calibri" pitchFamily="34" charset="0"/>
              </a:rPr>
              <a:t>le nombre de répétitions 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et ensuite augmenter les intensités et diminuer </a:t>
            </a:r>
            <a:r>
              <a:rPr lang="fr-FR" sz="2400" dirty="0">
                <a:latin typeface="Calibri" pitchFamily="34" charset="0"/>
                <a:cs typeface="Calibri" pitchFamily="34" charset="0"/>
              </a:rPr>
              <a:t>progressivement </a:t>
            </a:r>
            <a:r>
              <a:rPr lang="fr-FR" sz="2400" dirty="0" smtClean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dirty="0">
                <a:latin typeface="Calibri" pitchFamily="34" charset="0"/>
                <a:cs typeface="Calibri" pitchFamily="34" charset="0"/>
              </a:rPr>
              <a:t>la durée de récupération :</a:t>
            </a:r>
          </a:p>
          <a:p>
            <a:r>
              <a:rPr lang="fr-FR" sz="2400" dirty="0">
                <a:latin typeface="Calibri" pitchFamily="34" charset="0"/>
                <a:cs typeface="Calibri" pitchFamily="34" charset="0"/>
              </a:rPr>
              <a:t> </a:t>
            </a:r>
          </a:p>
          <a:p>
            <a:r>
              <a:rPr lang="fr-FR" sz="2400" i="1" dirty="0">
                <a:latin typeface="Calibri" pitchFamily="34" charset="0"/>
                <a:cs typeface="Calibri" pitchFamily="34" charset="0"/>
              </a:rPr>
              <a:t>Exemple 1</a:t>
            </a:r>
            <a:r>
              <a:rPr lang="fr-FR" sz="2400" dirty="0">
                <a:latin typeface="Calibri" pitchFamily="34" charset="0"/>
                <a:cs typeface="Calibri" pitchFamily="34" charset="0"/>
              </a:rPr>
              <a:t> : [10s d’exercice à </a:t>
            </a:r>
            <a:r>
              <a:rPr lang="fr-FR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110% de VAM, </a:t>
            </a:r>
            <a:r>
              <a:rPr lang="fr-FR" sz="2400" dirty="0">
                <a:latin typeface="Calibri" pitchFamily="34" charset="0"/>
                <a:cs typeface="Calibri" pitchFamily="34" charset="0"/>
              </a:rPr>
              <a:t>20s de récupération passive] x 25</a:t>
            </a:r>
          </a:p>
          <a:p>
            <a:r>
              <a:rPr lang="fr-FR" sz="2400" dirty="0">
                <a:latin typeface="Calibri" pitchFamily="34" charset="0"/>
                <a:cs typeface="Calibri" pitchFamily="34" charset="0"/>
              </a:rPr>
              <a:t> </a:t>
            </a:r>
          </a:p>
          <a:p>
            <a:r>
              <a:rPr lang="fr-FR" sz="2400" i="1" dirty="0">
                <a:latin typeface="Calibri" pitchFamily="34" charset="0"/>
                <a:cs typeface="Calibri" pitchFamily="34" charset="0"/>
              </a:rPr>
              <a:t>Exemple 2</a:t>
            </a:r>
            <a:r>
              <a:rPr lang="fr-FR" sz="2400" dirty="0">
                <a:latin typeface="Calibri" pitchFamily="34" charset="0"/>
                <a:cs typeface="Calibri" pitchFamily="34" charset="0"/>
              </a:rPr>
              <a:t> : [10s d’exercice </a:t>
            </a:r>
            <a:r>
              <a:rPr lang="fr-FR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à 110% de VAM</a:t>
            </a:r>
            <a:r>
              <a:rPr lang="fr-FR" sz="2400" dirty="0">
                <a:latin typeface="Calibri" pitchFamily="34" charset="0"/>
                <a:cs typeface="Calibri" pitchFamily="34" charset="0"/>
              </a:rPr>
              <a:t>, 20s de récupération passive] x </a:t>
            </a:r>
            <a:r>
              <a:rPr lang="fr-FR" sz="2400" b="1" i="1" u="sng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30 (2 x 15 ou 10 + 20 ou 30) puis x 40…</a:t>
            </a:r>
          </a:p>
          <a:p>
            <a:r>
              <a:rPr lang="fr-FR" sz="2400" dirty="0">
                <a:latin typeface="Calibri" pitchFamily="34" charset="0"/>
                <a:cs typeface="Calibri" pitchFamily="34" charset="0"/>
              </a:rPr>
              <a:t> </a:t>
            </a:r>
          </a:p>
          <a:p>
            <a:r>
              <a:rPr lang="fr-FR" sz="2400" i="1" dirty="0">
                <a:latin typeface="Calibri" pitchFamily="34" charset="0"/>
                <a:cs typeface="Calibri" pitchFamily="34" charset="0"/>
              </a:rPr>
              <a:t>Exemple 3 :</a:t>
            </a:r>
            <a:r>
              <a:rPr lang="fr-FR" sz="2400" dirty="0">
                <a:latin typeface="Calibri" pitchFamily="34" charset="0"/>
                <a:cs typeface="Calibri" pitchFamily="34" charset="0"/>
              </a:rPr>
              <a:t> </a:t>
            </a:r>
            <a:r>
              <a:rPr lang="fr-FR" sz="2400" b="1" i="1" u="sng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15s </a:t>
            </a:r>
            <a:r>
              <a:rPr lang="fr-FR" sz="2400" dirty="0">
                <a:latin typeface="Calibri" pitchFamily="34" charset="0"/>
                <a:cs typeface="Calibri" pitchFamily="34" charset="0"/>
              </a:rPr>
              <a:t>d’exercice à </a:t>
            </a:r>
            <a:r>
              <a:rPr lang="fr-FR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110% de VAM</a:t>
            </a:r>
            <a:r>
              <a:rPr lang="fr-FR" sz="2400" dirty="0">
                <a:latin typeface="Calibri" pitchFamily="34" charset="0"/>
                <a:cs typeface="Calibri" pitchFamily="34" charset="0"/>
              </a:rPr>
              <a:t>, 20s de récupération passive] x </a:t>
            </a:r>
            <a:r>
              <a:rPr lang="fr-FR" sz="2400" b="1" i="1" u="sng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30 (2 x 15 ou 10 + 20 ou 30) puis x 40…</a:t>
            </a:r>
            <a:endParaRPr lang="fr-FR" sz="2400" dirty="0">
              <a:latin typeface="Calibri" pitchFamily="34" charset="0"/>
              <a:cs typeface="Calibri" pitchFamily="34" charset="0"/>
            </a:endParaRPr>
          </a:p>
          <a:p>
            <a:r>
              <a:rPr lang="fr-FR" sz="2400" dirty="0">
                <a:latin typeface="Calibri" pitchFamily="34" charset="0"/>
                <a:cs typeface="Calibri" pitchFamily="34" charset="0"/>
              </a:rPr>
              <a:t> </a:t>
            </a:r>
          </a:p>
          <a:p>
            <a:r>
              <a:rPr lang="fr-FR" sz="2400" i="1" dirty="0">
                <a:latin typeface="Calibri" pitchFamily="34" charset="0"/>
                <a:cs typeface="Calibri" pitchFamily="34" charset="0"/>
              </a:rPr>
              <a:t>Exemple 4</a:t>
            </a:r>
            <a:r>
              <a:rPr lang="fr-FR" sz="2400" dirty="0">
                <a:latin typeface="Calibri" pitchFamily="34" charset="0"/>
                <a:cs typeface="Calibri" pitchFamily="34" charset="0"/>
              </a:rPr>
              <a:t> : [15s d’exercice à </a:t>
            </a:r>
            <a:r>
              <a:rPr lang="fr-FR" sz="2400" b="1" i="1" u="sng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115% (puis 120%, 125%, 130%) </a:t>
            </a:r>
            <a:r>
              <a:rPr lang="fr-FR" sz="2400" dirty="0">
                <a:latin typeface="Calibri" pitchFamily="34" charset="0"/>
                <a:cs typeface="Calibri" pitchFamily="34" charset="0"/>
              </a:rPr>
              <a:t>de VAM, 20s de récupération passive] x 40</a:t>
            </a:r>
          </a:p>
          <a:p>
            <a:endParaRPr lang="fr-FR" sz="2400" dirty="0">
              <a:latin typeface="Calibri" pitchFamily="34" charset="0"/>
              <a:cs typeface="Calibri" pitchFamily="34" charset="0"/>
            </a:endParaRPr>
          </a:p>
          <a:p>
            <a:r>
              <a:rPr lang="fr-FR" sz="2400" i="1" dirty="0">
                <a:latin typeface="Calibri" pitchFamily="34" charset="0"/>
                <a:cs typeface="Calibri" pitchFamily="34" charset="0"/>
              </a:rPr>
              <a:t>Exemple 5</a:t>
            </a:r>
            <a:r>
              <a:rPr lang="fr-FR" sz="2400" dirty="0">
                <a:latin typeface="Calibri" pitchFamily="34" charset="0"/>
                <a:cs typeface="Calibri" pitchFamily="34" charset="0"/>
              </a:rPr>
              <a:t> : [15s d’exercice à 115% (puis 120%, 125%) de VAM, </a:t>
            </a:r>
            <a:r>
              <a:rPr lang="fr-FR" sz="2400" b="1" i="1" u="sng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15s puis 10s </a:t>
            </a:r>
            <a:r>
              <a:rPr lang="fr-FR" sz="2400" dirty="0">
                <a:latin typeface="Calibri" pitchFamily="34" charset="0"/>
                <a:cs typeface="Calibri" pitchFamily="34" charset="0"/>
              </a:rPr>
              <a:t>de récupération passive] x 40</a:t>
            </a:r>
          </a:p>
          <a:p>
            <a:endParaRPr lang="fr-FR" dirty="0"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710418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80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80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800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800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0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800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500223" y="2420888"/>
            <a:ext cx="8330422" cy="52322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fr-F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EN </a:t>
            </a:r>
            <a:r>
              <a:rPr lang="fr-FR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CONCLUSION QUELQUES DERNIÈRES RÉFLEXIONS …</a:t>
            </a:r>
            <a:endParaRPr lang="fr-FR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8968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4"/>
          <p:cNvSpPr txBox="1">
            <a:spLocks noChangeArrowheads="1"/>
          </p:cNvSpPr>
          <p:nvPr/>
        </p:nvSpPr>
        <p:spPr bwMode="auto">
          <a:xfrm>
            <a:off x="460375" y="764704"/>
            <a:ext cx="8208963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Tx/>
              <a:buAutoNum type="arabicParenR"/>
              <a:defRPr/>
            </a:pPr>
            <a:r>
              <a:rPr lang="fr-FR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PREPARATION PHYSIQUE TYPE ATHLETIQUE </a:t>
            </a:r>
            <a:r>
              <a:rPr lang="fr-F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: 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Le joueur athlète. A envisager </a:t>
            </a:r>
            <a:r>
              <a:rPr lang="fr-F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surtout pour </a:t>
            </a:r>
            <a:r>
              <a:rPr lang="fr-F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les joueurs qui peuvent s’entraîner plus de trois fois par semaine (clubs professionnels</a:t>
            </a:r>
            <a:r>
              <a:rPr lang="fr-F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)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endParaRPr lang="fr-FR" sz="2400" b="1" dirty="0" smtClean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Plus le footballeur est jeune, plus l’utilisation des formes jouées  (préparation physique contextualisée  4 C 4, 5 C 5, 6 c 6)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</a:t>
            </a:r>
            <a:r>
              <a:rPr lang="fr-F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 ensuite intégrée sont prioritaires.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4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Le test VAMEVAL permettra cependant d’évaluer le niveau de VO2max  en début et au cours de la saison   </a:t>
            </a:r>
            <a:endParaRPr lang="fr-FR" sz="2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481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ZoneTexte 1"/>
          <p:cNvSpPr txBox="1">
            <a:spLocks noChangeArrowheads="1"/>
          </p:cNvSpPr>
          <p:nvPr/>
        </p:nvSpPr>
        <p:spPr bwMode="auto">
          <a:xfrm>
            <a:off x="142875" y="312738"/>
            <a:ext cx="8857746" cy="46166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b="1" dirty="0" smtClean="0">
                <a:solidFill>
                  <a:srgbClr val="FFFF00"/>
                </a:solidFill>
                <a:latin typeface="Calibri" pitchFamily="34" charset="0"/>
              </a:rPr>
              <a:t>TYPS DE PREPARATIONS PHYSIQUES EN FONCTION DES CONDITIONS</a:t>
            </a:r>
          </a:p>
        </p:txBody>
      </p:sp>
      <p:cxnSp>
        <p:nvCxnSpPr>
          <p:cNvPr id="4" name="Connecteur droit avec flèche 3"/>
          <p:cNvCxnSpPr/>
          <p:nvPr/>
        </p:nvCxnSpPr>
        <p:spPr>
          <a:xfrm flipH="1">
            <a:off x="2024063" y="785813"/>
            <a:ext cx="476250" cy="349249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48" name="ZoneTexte 4"/>
          <p:cNvSpPr txBox="1">
            <a:spLocks noChangeArrowheads="1"/>
          </p:cNvSpPr>
          <p:nvPr/>
        </p:nvSpPr>
        <p:spPr bwMode="auto">
          <a:xfrm>
            <a:off x="142875" y="1142577"/>
            <a:ext cx="2428875" cy="120032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TYPE ATHLETIQUE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Le joueur « athlète »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VAMEVAL indispensable</a:t>
            </a:r>
            <a:endParaRPr lang="fr-F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cxnSp>
        <p:nvCxnSpPr>
          <p:cNvPr id="7" name="Connecteur droit avec flèche 6"/>
          <p:cNvCxnSpPr/>
          <p:nvPr/>
        </p:nvCxnSpPr>
        <p:spPr>
          <a:xfrm>
            <a:off x="4143375" y="857250"/>
            <a:ext cx="6350" cy="242094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0" name="ZoneTexte 7"/>
          <p:cNvSpPr txBox="1">
            <a:spLocks noChangeArrowheads="1"/>
          </p:cNvSpPr>
          <p:nvPr/>
        </p:nvSpPr>
        <p:spPr bwMode="auto">
          <a:xfrm>
            <a:off x="2857500" y="1142577"/>
            <a:ext cx="2571750" cy="120032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TYPE INTEGRE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Jeu programmé : boucle fermée, </a:t>
            </a:r>
            <a:r>
              <a:rPr lang="fr-FR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automatismes.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VAMEVAL souhaitable</a:t>
            </a:r>
            <a:endParaRPr lang="fr-F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>
            <a:off x="5929312" y="857250"/>
            <a:ext cx="277018" cy="242094"/>
          </a:xfrm>
          <a:prstGeom prst="straightConnector1">
            <a:avLst/>
          </a:prstGeom>
          <a:ln w="28575">
            <a:solidFill>
              <a:srgbClr val="FF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52" name="ZoneTexte 10"/>
          <p:cNvSpPr txBox="1">
            <a:spLocks noChangeArrowheads="1"/>
          </p:cNvSpPr>
          <p:nvPr/>
        </p:nvSpPr>
        <p:spPr bwMode="auto">
          <a:xfrm>
            <a:off x="5640307" y="1142577"/>
            <a:ext cx="3384550" cy="1200329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TYPE CONTEXTUALISE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Jeu à thème : boucle ouverte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auto adaptation, </a:t>
            </a:r>
            <a:r>
              <a:rPr lang="fr-FR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créativité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VAMEVAL souhaitable</a:t>
            </a:r>
            <a:endParaRPr lang="fr-FR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sp>
        <p:nvSpPr>
          <p:cNvPr id="15369" name="ZoneTexte 8"/>
          <p:cNvSpPr txBox="1">
            <a:spLocks noChangeArrowheads="1"/>
          </p:cNvSpPr>
          <p:nvPr/>
        </p:nvSpPr>
        <p:spPr bwMode="auto">
          <a:xfrm>
            <a:off x="142875" y="2428875"/>
            <a:ext cx="242887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srgbClr val="FFFF00"/>
                </a:solidFill>
                <a:latin typeface="Calibri" pitchFamily="34" charset="0"/>
              </a:rPr>
              <a:t>Exercices sans ballon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fr-FR" sz="2000" b="1" dirty="0" smtClean="0">
              <a:solidFill>
                <a:srgbClr val="FFFF00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srgbClr val="FFFF00"/>
                </a:solidFill>
                <a:latin typeface="Calibri" pitchFamily="34" charset="0"/>
              </a:rPr>
              <a:t>Avantages :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1800" dirty="0" smtClean="0">
                <a:solidFill>
                  <a:srgbClr val="FFFFFF"/>
                </a:solidFill>
                <a:latin typeface="Calibri" pitchFamily="34" charset="0"/>
              </a:rPr>
              <a:t>meilleurs contrôle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1800" dirty="0" smtClean="0">
                <a:solidFill>
                  <a:srgbClr val="FFFFFF"/>
                </a:solidFill>
                <a:latin typeface="Calibri" pitchFamily="34" charset="0"/>
              </a:rPr>
              <a:t>  de tous les paramètres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1800" dirty="0" smtClean="0">
                <a:solidFill>
                  <a:srgbClr val="FFFFFF"/>
                </a:solidFill>
                <a:latin typeface="Calibri" pitchFamily="34" charset="0"/>
              </a:rPr>
              <a:t>  de l’exercice :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1800" dirty="0" smtClean="0">
                <a:solidFill>
                  <a:srgbClr val="FFFFFF"/>
                </a:solidFill>
                <a:latin typeface="Calibri" pitchFamily="34" charset="0"/>
              </a:rPr>
              <a:t>  (intensité, durée, </a:t>
            </a:r>
            <a:r>
              <a:rPr lang="fr-FR" sz="1800" dirty="0" err="1" smtClean="0">
                <a:solidFill>
                  <a:srgbClr val="FFFFFF"/>
                </a:solidFill>
                <a:latin typeface="Calibri" pitchFamily="34" charset="0"/>
              </a:rPr>
              <a:t>nbre</a:t>
            </a:r>
            <a:endParaRPr lang="fr-FR" sz="1800" dirty="0" smtClean="0">
              <a:solidFill>
                <a:srgbClr val="FFFFFF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1800" dirty="0" smtClean="0">
                <a:solidFill>
                  <a:srgbClr val="FFFFFF"/>
                </a:solidFill>
                <a:latin typeface="Calibri" pitchFamily="34" charset="0"/>
              </a:rPr>
              <a:t>  de répétions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1800" dirty="0" smtClean="0">
                <a:solidFill>
                  <a:srgbClr val="FFFFFF"/>
                </a:solidFill>
                <a:latin typeface="Calibri" pitchFamily="34" charset="0"/>
              </a:rPr>
              <a:t>  récupération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Char char="-"/>
            </a:pPr>
            <a:r>
              <a:rPr lang="fr-FR" sz="1800" dirty="0" smtClean="0">
                <a:solidFill>
                  <a:srgbClr val="FFFFFF"/>
                </a:solidFill>
                <a:latin typeface="Calibri" pitchFamily="34" charset="0"/>
              </a:rPr>
              <a:t>Permet de mieux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1800" dirty="0" smtClean="0">
                <a:solidFill>
                  <a:srgbClr val="FFFFFF"/>
                </a:solidFill>
                <a:latin typeface="Calibri" pitchFamily="34" charset="0"/>
              </a:rPr>
              <a:t>  développer la qualité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1800" dirty="0" smtClean="0">
                <a:solidFill>
                  <a:srgbClr val="FFFFFF"/>
                </a:solidFill>
                <a:latin typeface="Calibri" pitchFamily="34" charset="0"/>
              </a:rPr>
              <a:t>  visée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fr-FR" sz="2000" b="1" dirty="0" smtClean="0">
              <a:solidFill>
                <a:srgbClr val="FFFF00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2000" b="1" dirty="0" smtClean="0">
                <a:solidFill>
                  <a:srgbClr val="FFFF00"/>
                </a:solidFill>
                <a:latin typeface="Calibri" pitchFamily="34" charset="0"/>
              </a:rPr>
              <a:t>Limite : </a:t>
            </a:r>
            <a:r>
              <a:rPr lang="fr-FR" sz="1800" dirty="0" smtClean="0">
                <a:solidFill>
                  <a:srgbClr val="FFFFFF"/>
                </a:solidFill>
                <a:latin typeface="Calibri" pitchFamily="34" charset="0"/>
              </a:rPr>
              <a:t>Eloigné des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1800" dirty="0" smtClean="0">
                <a:solidFill>
                  <a:srgbClr val="FFFFFF"/>
                </a:solidFill>
                <a:latin typeface="Calibri" pitchFamily="34" charset="0"/>
              </a:rPr>
              <a:t>  conditions du terrain</a:t>
            </a:r>
          </a:p>
        </p:txBody>
      </p:sp>
      <p:sp>
        <p:nvSpPr>
          <p:cNvPr id="15370" name="ZoneTexte 13"/>
          <p:cNvSpPr txBox="1">
            <a:spLocks noChangeArrowheads="1"/>
          </p:cNvSpPr>
          <p:nvPr/>
        </p:nvSpPr>
        <p:spPr bwMode="auto">
          <a:xfrm>
            <a:off x="2882900" y="2459038"/>
            <a:ext cx="2840038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2000" b="1" smtClean="0">
                <a:solidFill>
                  <a:srgbClr val="FFFF00"/>
                </a:solidFill>
                <a:latin typeface="Calibri" pitchFamily="34" charset="0"/>
              </a:rPr>
              <a:t>Exercices avec ballon 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2000" b="1" smtClean="0">
                <a:solidFill>
                  <a:srgbClr val="FFFF00"/>
                </a:solidFill>
                <a:latin typeface="Calibri" pitchFamily="34" charset="0"/>
              </a:rPr>
              <a:t>1 joueur, 2  joueurs ou +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2000" b="1" smtClean="0">
                <a:solidFill>
                  <a:srgbClr val="FFFF00"/>
                </a:solidFill>
                <a:latin typeface="Calibri" pitchFamily="34" charset="0"/>
              </a:rPr>
              <a:t>partenaires, 2 joueurs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2000" b="1" smtClean="0">
                <a:solidFill>
                  <a:srgbClr val="FFFF00"/>
                </a:solidFill>
                <a:latin typeface="Calibri" pitchFamily="34" charset="0"/>
              </a:rPr>
              <a:t>ou + adversaires.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fr-FR" sz="2000" b="1" smtClean="0">
              <a:solidFill>
                <a:srgbClr val="FFFF00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2000" b="1" smtClean="0">
                <a:solidFill>
                  <a:srgbClr val="FFFF00"/>
                </a:solidFill>
                <a:latin typeface="Calibri" pitchFamily="34" charset="0"/>
              </a:rPr>
              <a:t>Avantages :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2000" b="1" smtClean="0">
                <a:solidFill>
                  <a:srgbClr val="FFFF00"/>
                </a:solidFill>
                <a:latin typeface="Calibri" pitchFamily="34" charset="0"/>
              </a:rPr>
              <a:t>boucles fermées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1800" smtClean="0">
                <a:solidFill>
                  <a:srgbClr val="FFFFFF"/>
                </a:solidFill>
                <a:latin typeface="Calibri" pitchFamily="34" charset="0"/>
              </a:rPr>
              <a:t>Amélioration des gammes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1800" smtClean="0">
                <a:solidFill>
                  <a:srgbClr val="FFFFFF"/>
                </a:solidFill>
                <a:latin typeface="Calibri" pitchFamily="34" charset="0"/>
              </a:rPr>
              <a:t>technico-tactiques intégrées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1800" smtClean="0">
                <a:solidFill>
                  <a:srgbClr val="FFFFFF"/>
                </a:solidFill>
                <a:latin typeface="Calibri" pitchFamily="34" charset="0"/>
              </a:rPr>
              <a:t>à la préparation physique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fr-FR" sz="1800" smtClean="0">
              <a:solidFill>
                <a:srgbClr val="FFFFFF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2000" b="1" smtClean="0">
                <a:solidFill>
                  <a:srgbClr val="FFFF00"/>
                </a:solidFill>
                <a:latin typeface="Calibri" pitchFamily="34" charset="0"/>
              </a:rPr>
              <a:t>Limite : </a:t>
            </a:r>
            <a:r>
              <a:rPr lang="fr-FR" sz="1800" smtClean="0">
                <a:solidFill>
                  <a:srgbClr val="FFFFFF"/>
                </a:solidFill>
                <a:latin typeface="Calibri" pitchFamily="34" charset="0"/>
              </a:rPr>
              <a:t>Intensités difficiles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1800" smtClean="0">
                <a:solidFill>
                  <a:srgbClr val="FFFFFF"/>
                </a:solidFill>
                <a:latin typeface="Calibri" pitchFamily="34" charset="0"/>
              </a:rPr>
              <a:t>à contrôler … souvent infra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1800" smtClean="0">
                <a:solidFill>
                  <a:srgbClr val="FFFFFF"/>
                </a:solidFill>
                <a:latin typeface="Calibri" pitchFamily="34" charset="0"/>
              </a:rPr>
              <a:t>maximales.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fr-FR" sz="2000" b="1" smtClean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5371" name="ZoneTexte 17"/>
          <p:cNvSpPr txBox="1">
            <a:spLocks noChangeArrowheads="1"/>
          </p:cNvSpPr>
          <p:nvPr/>
        </p:nvSpPr>
        <p:spPr bwMode="auto">
          <a:xfrm>
            <a:off x="5888038" y="2428875"/>
            <a:ext cx="3255962" cy="455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2000" b="1" smtClean="0">
                <a:solidFill>
                  <a:srgbClr val="FFFF00"/>
                </a:solidFill>
                <a:latin typeface="Calibri" pitchFamily="34" charset="0"/>
              </a:rPr>
              <a:t>Séquences de jeu dans les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2000" b="1" smtClean="0">
                <a:solidFill>
                  <a:srgbClr val="FFFF00"/>
                </a:solidFill>
                <a:latin typeface="Calibri" pitchFamily="34" charset="0"/>
              </a:rPr>
              <a:t>conditions de match.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2000" b="1" smtClean="0">
                <a:solidFill>
                  <a:srgbClr val="FFFF00"/>
                </a:solidFill>
                <a:latin typeface="Calibri" pitchFamily="34" charset="0"/>
              </a:rPr>
              <a:t>Paramètres  à maîtriser : nbe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2000" b="1" smtClean="0">
                <a:solidFill>
                  <a:srgbClr val="FFFF00"/>
                </a:solidFill>
                <a:latin typeface="Calibri" pitchFamily="34" charset="0"/>
              </a:rPr>
              <a:t>de joueurs, surface de jeu,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2000" b="1" smtClean="0">
                <a:solidFill>
                  <a:srgbClr val="FFFF00"/>
                </a:solidFill>
                <a:latin typeface="Calibri" pitchFamily="34" charset="0"/>
              </a:rPr>
              <a:t>durée, thème, règles…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fr-FR" sz="2000" b="1" smtClean="0">
              <a:solidFill>
                <a:srgbClr val="FFFF00"/>
              </a:solidFill>
              <a:latin typeface="Calibri" pitchFamily="34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2000" b="1" smtClean="0">
                <a:solidFill>
                  <a:srgbClr val="FFFF00"/>
                </a:solidFill>
                <a:latin typeface="Calibri" pitchFamily="34" charset="0"/>
              </a:rPr>
              <a:t>Avantages 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2000" b="1" smtClean="0">
                <a:solidFill>
                  <a:srgbClr val="FFFF00"/>
                </a:solidFill>
                <a:latin typeface="Calibri" pitchFamily="34" charset="0"/>
              </a:rPr>
              <a:t>Boucles ouvertes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1800" smtClean="0">
                <a:solidFill>
                  <a:srgbClr val="FFFFFF"/>
                </a:solidFill>
                <a:latin typeface="Calibri" pitchFamily="34" charset="0"/>
              </a:rPr>
              <a:t>Amélioration des gammes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1800" smtClean="0">
                <a:solidFill>
                  <a:srgbClr val="FFFFFF"/>
                </a:solidFill>
                <a:latin typeface="Calibri" pitchFamily="34" charset="0"/>
              </a:rPr>
              <a:t>technico-tactiques intégrées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1800" smtClean="0">
                <a:solidFill>
                  <a:srgbClr val="FFFFFF"/>
                </a:solidFill>
                <a:latin typeface="Calibri" pitchFamily="34" charset="0"/>
              </a:rPr>
              <a:t>au jeu + intensités proches de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1800" smtClean="0">
                <a:solidFill>
                  <a:srgbClr val="FFFFFF"/>
                </a:solidFill>
                <a:latin typeface="Calibri" pitchFamily="34" charset="0"/>
              </a:rPr>
              <a:t>celles du match.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2000" b="1" smtClean="0">
                <a:solidFill>
                  <a:srgbClr val="FFFF00"/>
                </a:solidFill>
                <a:latin typeface="Calibri" pitchFamily="34" charset="0"/>
              </a:rPr>
              <a:t>Limites : </a:t>
            </a:r>
            <a:r>
              <a:rPr lang="fr-FR" sz="1800" smtClean="0">
                <a:solidFill>
                  <a:srgbClr val="FFFFFF"/>
                </a:solidFill>
                <a:latin typeface="Calibri" pitchFamily="34" charset="0"/>
              </a:rPr>
              <a:t>Intensités difficiles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1800" smtClean="0">
                <a:solidFill>
                  <a:srgbClr val="FFFFFF"/>
                </a:solidFill>
                <a:latin typeface="Calibri" pitchFamily="34" charset="0"/>
              </a:rPr>
              <a:t>à contrôler  et correction des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fr-FR" sz="1800" smtClean="0">
                <a:solidFill>
                  <a:srgbClr val="FFFFFF"/>
                </a:solidFill>
                <a:latin typeface="Calibri" pitchFamily="34" charset="0"/>
              </a:rPr>
              <a:t>gestes techniques </a:t>
            </a:r>
            <a:r>
              <a:rPr lang="fr-FR" sz="1800" i="1" smtClean="0">
                <a:solidFill>
                  <a:srgbClr val="FFFFFF"/>
                </a:solidFill>
                <a:latin typeface="Calibri" pitchFamily="34" charset="0"/>
              </a:rPr>
              <a:t>a posteriori</a:t>
            </a:r>
            <a:r>
              <a:rPr lang="fr-FR" sz="2000" b="1" smtClean="0">
                <a:solidFill>
                  <a:srgbClr val="000000"/>
                </a:solidFill>
                <a:latin typeface="Calibri" pitchFamily="34" charset="0"/>
              </a:rPr>
              <a:t>.</a:t>
            </a:r>
            <a:endParaRPr lang="fr-FR" sz="1800" i="1" smtClean="0">
              <a:solidFill>
                <a:srgbClr val="FFFFFF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6962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1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nimBg="1"/>
      <p:bldP spid="6150" grpId="0" animBg="1"/>
      <p:bldP spid="6152" grpId="0" animBg="1"/>
      <p:bldP spid="15369" grpId="0"/>
      <p:bldP spid="15370" grpId="0"/>
      <p:bldP spid="1537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09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2997200" cy="449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50915" name="AutoShape 3"/>
          <p:cNvSpPr>
            <a:spLocks noChangeArrowheads="1"/>
          </p:cNvSpPr>
          <p:nvPr/>
        </p:nvSpPr>
        <p:spPr bwMode="auto">
          <a:xfrm>
            <a:off x="3352800" y="3581400"/>
            <a:ext cx="1066800" cy="152400"/>
          </a:xfrm>
          <a:custGeom>
            <a:avLst/>
            <a:gdLst>
              <a:gd name="T0" fmla="*/ 2147483647 w 21600"/>
              <a:gd name="T1" fmla="*/ 0 h 21600"/>
              <a:gd name="T2" fmla="*/ 0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lnTo>
                  <a:pt x="16200" y="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lnTo>
                  <a:pt x="135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lnTo>
                  <a:pt x="0" y="540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/>
          </a:p>
        </p:txBody>
      </p:sp>
      <p:sp>
        <p:nvSpPr>
          <p:cNvPr id="550916" name="Text Box 4"/>
          <p:cNvSpPr txBox="1">
            <a:spLocks noChangeArrowheads="1"/>
          </p:cNvSpPr>
          <p:nvPr/>
        </p:nvSpPr>
        <p:spPr bwMode="auto">
          <a:xfrm>
            <a:off x="3810000" y="1143000"/>
            <a:ext cx="5130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fr-FR" b="1">
                <a:latin typeface="Arial" charset="0"/>
              </a:rPr>
              <a:t>DU LABORATOIRE…AU TERRAIN</a:t>
            </a:r>
            <a:endParaRPr lang="fr-FR" sz="1800">
              <a:latin typeface="Arial" charset="0"/>
            </a:endParaRPr>
          </a:p>
        </p:txBody>
      </p:sp>
      <p:graphicFrame>
        <p:nvGraphicFramePr>
          <p:cNvPr id="550917" name="Object 5"/>
          <p:cNvGraphicFramePr>
            <a:graphicFrameLocks noChangeAspect="1"/>
          </p:cNvGraphicFramePr>
          <p:nvPr/>
        </p:nvGraphicFramePr>
        <p:xfrm>
          <a:off x="4419600" y="2133600"/>
          <a:ext cx="4343400" cy="289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99" name="Picture Publisher Image" r:id="rId4" imgW="8001000" imgH="5334000" progId="PictPub.Image.7">
                  <p:embed/>
                </p:oleObj>
              </mc:Choice>
              <mc:Fallback>
                <p:oleObj name="Picture Publisher Image" r:id="rId4" imgW="8001000" imgH="5334000" progId="PictPub.Image.7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19600" y="2133600"/>
                        <a:ext cx="4343400" cy="2895600"/>
                      </a:xfrm>
                      <a:prstGeom prst="rect">
                        <a:avLst/>
                      </a:prstGeom>
                      <a:noFill/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0918" name="Text Box 6"/>
          <p:cNvSpPr txBox="1">
            <a:spLocks noChangeArrowheads="1"/>
          </p:cNvSpPr>
          <p:nvPr/>
        </p:nvSpPr>
        <p:spPr bwMode="auto">
          <a:xfrm>
            <a:off x="5105400" y="5181600"/>
            <a:ext cx="3124200" cy="1200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pPr algn="ctr"/>
            <a:r>
              <a:rPr lang="fr-FR" sz="1800" b="1">
                <a:latin typeface="Arial" charset="0"/>
              </a:rPr>
              <a:t>MESURE DE LA VITESSE</a:t>
            </a:r>
          </a:p>
          <a:p>
            <a:pPr algn="ctr"/>
            <a:r>
              <a:rPr lang="fr-FR" sz="1800" b="1">
                <a:latin typeface="Arial" charset="0"/>
              </a:rPr>
              <a:t> AEROBIE DE COURSE</a:t>
            </a:r>
            <a:br>
              <a:rPr lang="fr-FR" sz="1800" b="1">
                <a:latin typeface="Arial" charset="0"/>
              </a:rPr>
            </a:br>
            <a:r>
              <a:rPr lang="fr-FR" sz="1800" b="1">
                <a:latin typeface="Arial" charset="0"/>
              </a:rPr>
              <a:t>DIRECTEMENT SUR LE TERRAIN</a:t>
            </a:r>
            <a:endParaRPr lang="fr-FR" sz="1800">
              <a:latin typeface="Arial" charset="0"/>
            </a:endParaRPr>
          </a:p>
        </p:txBody>
      </p:sp>
      <p:sp>
        <p:nvSpPr>
          <p:cNvPr id="550919" name="Text Box 7"/>
          <p:cNvSpPr txBox="1">
            <a:spLocks noChangeArrowheads="1"/>
          </p:cNvSpPr>
          <p:nvPr/>
        </p:nvSpPr>
        <p:spPr bwMode="auto">
          <a:xfrm>
            <a:off x="381000" y="5791200"/>
            <a:ext cx="3203575" cy="9255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Bookman Old Style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Bookman Old Style" pitchFamily="18" charset="0"/>
              </a:defRPr>
            </a:lvl9pPr>
          </a:lstStyle>
          <a:p>
            <a:r>
              <a:rPr lang="fr-FR" sz="1800" b="1">
                <a:latin typeface="Arial" charset="0"/>
              </a:rPr>
              <a:t>MESURE DIRECTE DU VO2</a:t>
            </a:r>
          </a:p>
          <a:p>
            <a:r>
              <a:rPr lang="fr-FR" sz="1800" b="1">
                <a:latin typeface="Arial" charset="0"/>
              </a:rPr>
              <a:t>AU COURS DE LA COURSE</a:t>
            </a:r>
            <a:br>
              <a:rPr lang="fr-FR" sz="1800" b="1">
                <a:latin typeface="Arial" charset="0"/>
              </a:rPr>
            </a:br>
            <a:r>
              <a:rPr lang="fr-FR" sz="1800" b="1">
                <a:latin typeface="Arial" charset="0"/>
              </a:rPr>
              <a:t>SUR TAPIS ROULANT</a:t>
            </a:r>
            <a:endParaRPr lang="fr-FR" sz="1800">
              <a:latin typeface="Arial" charset="0"/>
            </a:endParaRPr>
          </a:p>
        </p:txBody>
      </p:sp>
      <p:sp>
        <p:nvSpPr>
          <p:cNvPr id="2" name="ZoneTexte 1"/>
          <p:cNvSpPr txBox="1"/>
          <p:nvPr/>
        </p:nvSpPr>
        <p:spPr>
          <a:xfrm>
            <a:off x="3059113" y="139700"/>
            <a:ext cx="3195637" cy="5842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fr-FR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TESTS DE COURSE</a:t>
            </a:r>
          </a:p>
        </p:txBody>
      </p:sp>
    </p:spTree>
    <p:extLst>
      <p:ext uri="{BB962C8B-B14F-4D97-AF65-F5344CB8AC3E}">
        <p14:creationId xmlns:p14="http://schemas.microsoft.com/office/powerpoint/2010/main" val="18845808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50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5509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509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509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50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509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0915" grpId="0" animBg="1"/>
      <p:bldP spid="550916" grpId="0" autoUpdateAnimBg="0"/>
      <p:bldP spid="550918" grpId="0" animBg="1" autoUpdateAnimBg="0"/>
      <p:bldP spid="550919" grpId="0" animBg="1" autoUpdateAnimBg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photo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4" t="2092" r="2501" b="2544"/>
          <a:stretch>
            <a:fillRect/>
          </a:stretch>
        </p:blipFill>
        <p:spPr bwMode="auto">
          <a:xfrm>
            <a:off x="1588" y="842963"/>
            <a:ext cx="9142412" cy="601503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187" name="AutoShape 3"/>
          <p:cNvSpPr>
            <a:spLocks noChangeArrowheads="1"/>
          </p:cNvSpPr>
          <p:nvPr/>
        </p:nvSpPr>
        <p:spPr bwMode="auto">
          <a:xfrm>
            <a:off x="467544" y="188640"/>
            <a:ext cx="3672408" cy="1944216"/>
          </a:xfrm>
          <a:prstGeom prst="wedgeEllipseCallout">
            <a:avLst>
              <a:gd name="adj1" fmla="val 57239"/>
              <a:gd name="adj2" fmla="val 52738"/>
            </a:avLst>
          </a:prstGeom>
          <a:solidFill>
            <a:schemeClr val="hlink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fr-FR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Pour toutes ces raisons, c’est </a:t>
            </a:r>
            <a:r>
              <a:rPr lang="fr-FR" sz="24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sûr que je préfère </a:t>
            </a:r>
            <a:r>
              <a:rPr lang="fr-FR" sz="2400" b="1" dirty="0" smtClean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le VAMEVAL !</a:t>
            </a:r>
            <a:endParaRPr lang="fr-FR" sz="2400" b="1" dirty="0">
              <a:solidFill>
                <a:srgbClr val="00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" name="Bulle ronde 1"/>
          <p:cNvSpPr/>
          <p:nvPr/>
        </p:nvSpPr>
        <p:spPr>
          <a:xfrm>
            <a:off x="323528" y="2564904"/>
            <a:ext cx="3312368" cy="1548752"/>
          </a:xfrm>
          <a:prstGeom prst="wedgeEllipseCallout">
            <a:avLst>
              <a:gd name="adj1" fmla="val 74294"/>
              <a:gd name="adj2" fmla="val -73897"/>
            </a:avLst>
          </a:prstGeom>
          <a:solidFill>
            <a:schemeClr val="accent4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400" dirty="0" smtClean="0">
                <a:ln w="19050">
                  <a:solidFill>
                    <a:sysClr val="windowText" lastClr="000000"/>
                  </a:solidFill>
                </a:ln>
                <a:solidFill>
                  <a:srgbClr val="C00000"/>
                </a:solidFill>
                <a:latin typeface="Calibri" pitchFamily="34" charset="0"/>
                <a:cs typeface="Calibri" pitchFamily="34" charset="0"/>
              </a:rPr>
              <a:t>MERCI DE VOTRE ATTENTION</a:t>
            </a:r>
            <a:endParaRPr lang="fr-FR" sz="2400" dirty="0">
              <a:ln w="19050">
                <a:solidFill>
                  <a:sysClr val="windowText" lastClr="000000"/>
                </a:solidFill>
              </a:ln>
              <a:solidFill>
                <a:srgbClr val="C00000"/>
              </a:solidFill>
              <a:latin typeface="Calibri" pitchFamily="34" charset="0"/>
              <a:cs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266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3187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3187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3187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31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3187" grpId="0" build="allAtOnce" animBg="1"/>
      <p:bldP spid="2" grpId="0" animBg="1"/>
    </p:bldLst>
  </p:timing>
</p:sld>
</file>

<file path=ppt/theme/theme1.xml><?xml version="1.0" encoding="utf-8"?>
<a:theme xmlns:a="http://schemas.openxmlformats.org/drawingml/2006/main" name="Modèle par défaut">
  <a:themeElements>
    <a:clrScheme name="">
      <a:dk1>
        <a:srgbClr val="FFFF00"/>
      </a:dk1>
      <a:lt1>
        <a:srgbClr val="FFFFFF"/>
      </a:lt1>
      <a:dk2>
        <a:srgbClr val="FFFFFF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Modèle par défaut">
  <a:themeElements>
    <a:clrScheme name="">
      <a:dk1>
        <a:srgbClr val="FFFF00"/>
      </a:dk1>
      <a:lt1>
        <a:srgbClr val="FFFFFF"/>
      </a:lt1>
      <a:dk2>
        <a:srgbClr val="FFFFFF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3_Modèle par défaut">
  <a:themeElements>
    <a:clrScheme name="">
      <a:dk1>
        <a:srgbClr val="FFFF00"/>
      </a:dk1>
      <a:lt1>
        <a:srgbClr val="FFFFFF"/>
      </a:lt1>
      <a:dk2>
        <a:srgbClr val="FFFFFF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Modèle par défaut">
  <a:themeElements>
    <a:clrScheme name="">
      <a:dk1>
        <a:srgbClr val="FFFF00"/>
      </a:dk1>
      <a:lt1>
        <a:srgbClr val="FFFFFF"/>
      </a:lt1>
      <a:dk2>
        <a:srgbClr val="FFFFFF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5_Modèle par défaut">
  <a:themeElements>
    <a:clrScheme name="">
      <a:dk1>
        <a:srgbClr val="FFFF00"/>
      </a:dk1>
      <a:lt1>
        <a:srgbClr val="FFFFFF"/>
      </a:lt1>
      <a:dk2>
        <a:srgbClr val="FFFFFF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Modèle par défaut">
  <a:themeElements>
    <a:clrScheme name="">
      <a:dk1>
        <a:srgbClr val="FFFF00"/>
      </a:dk1>
      <a:lt1>
        <a:srgbClr val="FFFFFF"/>
      </a:lt1>
      <a:dk2>
        <a:srgbClr val="FFFFFF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6_Modèle par défaut">
  <a:themeElements>
    <a:clrScheme name="">
      <a:dk1>
        <a:srgbClr val="FFFF00"/>
      </a:dk1>
      <a:lt1>
        <a:srgbClr val="FFFFFF"/>
      </a:lt1>
      <a:dk2>
        <a:srgbClr val="FFFFFF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DADA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7_Modèle par défaut">
  <a:themeElements>
    <a:clrScheme name="Modèle par défaut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Modèle par défaut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000" b="1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8854</TotalTime>
  <Words>4671</Words>
  <Application>Microsoft Office PowerPoint</Application>
  <PresentationFormat>Affichage à l'écran (4:3)</PresentationFormat>
  <Paragraphs>1275</Paragraphs>
  <Slides>90</Slides>
  <Notes>2</Notes>
  <HiddenSlides>0</HiddenSlides>
  <MMClips>8</MMClips>
  <ScaleCrop>false</ScaleCrop>
  <HeadingPairs>
    <vt:vector size="6" baseType="variant">
      <vt:variant>
        <vt:lpstr>Thème</vt:lpstr>
      </vt:variant>
      <vt:variant>
        <vt:i4>8</vt:i4>
      </vt:variant>
      <vt:variant>
        <vt:lpstr>Serveurs OLE incorporés</vt:lpstr>
      </vt:variant>
      <vt:variant>
        <vt:i4>4</vt:i4>
      </vt:variant>
      <vt:variant>
        <vt:lpstr>Titres des diapositives</vt:lpstr>
      </vt:variant>
      <vt:variant>
        <vt:i4>90</vt:i4>
      </vt:variant>
    </vt:vector>
  </HeadingPairs>
  <TitlesOfParts>
    <vt:vector size="102" baseType="lpstr">
      <vt:lpstr>Modèle par défaut</vt:lpstr>
      <vt:lpstr>1_Modèle par défaut</vt:lpstr>
      <vt:lpstr>3_Modèle par défaut</vt:lpstr>
      <vt:lpstr>4_Modèle par défaut</vt:lpstr>
      <vt:lpstr>5_Modèle par défaut</vt:lpstr>
      <vt:lpstr>2_Modèle par défaut</vt:lpstr>
      <vt:lpstr>6_Modèle par défaut</vt:lpstr>
      <vt:lpstr>7_Modèle par défaut</vt:lpstr>
      <vt:lpstr>Picture Publisher Image</vt:lpstr>
      <vt:lpstr>Document</vt:lpstr>
      <vt:lpstr>Worksheet</vt:lpstr>
      <vt:lpstr>Feuille de calcul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 LES TESTS 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Prédiction de la vitesse aérobie maximale de course «normale» à partir de la connaissance de la vitesse aérobie maximale de course navette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Utilisdateur</dc:creator>
  <cp:lastModifiedBy>Georges Caz</cp:lastModifiedBy>
  <cp:revision>329</cp:revision>
  <dcterms:created xsi:type="dcterms:W3CDTF">2012-03-04T17:37:49Z</dcterms:created>
  <dcterms:modified xsi:type="dcterms:W3CDTF">2016-04-30T08:47:19Z</dcterms:modified>
</cp:coreProperties>
</file>