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G" ContentType="video/mpe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</p:sldMasterIdLst>
  <p:notesMasterIdLst>
    <p:notesMasterId r:id="rId89"/>
  </p:notesMasterIdLst>
  <p:sldIdLst>
    <p:sldId id="1008" r:id="rId3"/>
    <p:sldId id="648" r:id="rId4"/>
    <p:sldId id="567" r:id="rId5"/>
    <p:sldId id="568" r:id="rId6"/>
    <p:sldId id="569" r:id="rId7"/>
    <p:sldId id="822" r:id="rId8"/>
    <p:sldId id="570" r:id="rId9"/>
    <p:sldId id="571" r:id="rId10"/>
    <p:sldId id="572" r:id="rId11"/>
    <p:sldId id="573" r:id="rId12"/>
    <p:sldId id="574" r:id="rId13"/>
    <p:sldId id="575" r:id="rId14"/>
    <p:sldId id="576" r:id="rId15"/>
    <p:sldId id="577" r:id="rId16"/>
    <p:sldId id="578" r:id="rId17"/>
    <p:sldId id="582" r:id="rId18"/>
    <p:sldId id="583" r:id="rId19"/>
    <p:sldId id="584" r:id="rId20"/>
    <p:sldId id="585" r:id="rId21"/>
    <p:sldId id="586" r:id="rId22"/>
    <p:sldId id="589" r:id="rId23"/>
    <p:sldId id="590" r:id="rId24"/>
    <p:sldId id="591" r:id="rId25"/>
    <p:sldId id="592" r:id="rId26"/>
    <p:sldId id="593" r:id="rId27"/>
    <p:sldId id="579" r:id="rId28"/>
    <p:sldId id="580" r:id="rId29"/>
    <p:sldId id="581" r:id="rId30"/>
    <p:sldId id="587" r:id="rId31"/>
    <p:sldId id="588" r:id="rId32"/>
    <p:sldId id="672" r:id="rId33"/>
    <p:sldId id="673" r:id="rId34"/>
    <p:sldId id="1002" r:id="rId35"/>
    <p:sldId id="1003" r:id="rId36"/>
    <p:sldId id="1004" r:id="rId37"/>
    <p:sldId id="1005" r:id="rId38"/>
    <p:sldId id="1006" r:id="rId39"/>
    <p:sldId id="1007" r:id="rId40"/>
    <p:sldId id="674" r:id="rId41"/>
    <p:sldId id="675" r:id="rId42"/>
    <p:sldId id="676" r:id="rId43"/>
    <p:sldId id="677" r:id="rId44"/>
    <p:sldId id="678" r:id="rId45"/>
    <p:sldId id="669" r:id="rId46"/>
    <p:sldId id="684" r:id="rId47"/>
    <p:sldId id="685" r:id="rId48"/>
    <p:sldId id="821" r:id="rId49"/>
    <p:sldId id="696" r:id="rId50"/>
    <p:sldId id="686" r:id="rId51"/>
    <p:sldId id="698" r:id="rId52"/>
    <p:sldId id="697" r:id="rId53"/>
    <p:sldId id="1015" r:id="rId54"/>
    <p:sldId id="1016" r:id="rId55"/>
    <p:sldId id="1017" r:id="rId56"/>
    <p:sldId id="688" r:id="rId57"/>
    <p:sldId id="694" r:id="rId58"/>
    <p:sldId id="600" r:id="rId59"/>
    <p:sldId id="689" r:id="rId60"/>
    <p:sldId id="687" r:id="rId61"/>
    <p:sldId id="699" r:id="rId62"/>
    <p:sldId id="690" r:id="rId63"/>
    <p:sldId id="691" r:id="rId64"/>
    <p:sldId id="692" r:id="rId65"/>
    <p:sldId id="693" r:id="rId66"/>
    <p:sldId id="603" r:id="rId67"/>
    <p:sldId id="1009" r:id="rId68"/>
    <p:sldId id="604" r:id="rId69"/>
    <p:sldId id="606" r:id="rId70"/>
    <p:sldId id="608" r:id="rId71"/>
    <p:sldId id="609" r:id="rId72"/>
    <p:sldId id="611" r:id="rId73"/>
    <p:sldId id="1013" r:id="rId74"/>
    <p:sldId id="1014" r:id="rId75"/>
    <p:sldId id="612" r:id="rId76"/>
    <p:sldId id="598" r:id="rId77"/>
    <p:sldId id="613" r:id="rId78"/>
    <p:sldId id="614" r:id="rId79"/>
    <p:sldId id="615" r:id="rId80"/>
    <p:sldId id="623" r:id="rId81"/>
    <p:sldId id="624" r:id="rId82"/>
    <p:sldId id="597" r:id="rId83"/>
    <p:sldId id="601" r:id="rId84"/>
    <p:sldId id="816" r:id="rId85"/>
    <p:sldId id="1018" r:id="rId86"/>
    <p:sldId id="1011" r:id="rId87"/>
    <p:sldId id="679" r:id="rId8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540" autoAdjust="0"/>
  </p:normalViewPr>
  <p:slideViewPr>
    <p:cSldViewPr>
      <p:cViewPr varScale="1">
        <p:scale>
          <a:sx n="85" d="100"/>
          <a:sy n="85" d="100"/>
        </p:scale>
        <p:origin x="-1301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DEEC77-DAD9-4C93-B678-662A0B67FE24}" type="datetimeFigureOut">
              <a:rPr lang="fr-FR" smtClean="0"/>
              <a:t>19/08/2017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117EC3-865D-4DF8-BD9E-214C1B173F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2967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8F349A2-9186-4ABC-920E-D99FFA5EF5AD}" type="slidenum">
              <a:rPr lang="en-US" sz="1200" smtClean="0"/>
              <a:pPr/>
              <a:t>7</a:t>
            </a:fld>
            <a:endParaRPr lang="en-US" sz="1200" smtClean="0"/>
          </a:p>
        </p:txBody>
      </p:sp>
      <p:sp>
        <p:nvSpPr>
          <p:cNvPr id="10854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183" y="4348298"/>
            <a:ext cx="5029635" cy="336722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987" tIns="46494" rIns="92987" bIns="46494"/>
          <a:lstStyle/>
          <a:p>
            <a:endParaRPr lang="fr-FR" smtClean="0"/>
          </a:p>
        </p:txBody>
      </p:sp>
      <p:sp>
        <p:nvSpPr>
          <p:cNvPr id="108548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8575" y="800100"/>
            <a:ext cx="4260850" cy="3195638"/>
          </a:xfrm>
          <a:noFill/>
          <a:ln w="12700" cap="flat">
            <a:solidFill>
              <a:schemeClr val="tx1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FC00FBE-BF06-485D-A13A-684DE4D483F0}" type="slidenum">
              <a:rPr lang="fr-FR" sz="1200"/>
              <a:pPr eaLnBrk="1" hangingPunct="1"/>
              <a:t>42</a:t>
            </a:fld>
            <a:endParaRPr lang="fr-FR" sz="1200"/>
          </a:p>
        </p:txBody>
      </p:sp>
      <p:sp>
        <p:nvSpPr>
          <p:cNvPr id="147459" name="Rectangle 2"/>
          <p:cNvSpPr>
            <a:spLocks noChangeArrowheads="1"/>
          </p:cNvSpPr>
          <p:nvPr/>
        </p:nvSpPr>
        <p:spPr bwMode="auto">
          <a:xfrm>
            <a:off x="3886200" y="6350"/>
            <a:ext cx="29718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47460" name="Rectangle 3"/>
          <p:cNvSpPr>
            <a:spLocks noChangeArrowheads="1"/>
          </p:cNvSpPr>
          <p:nvPr/>
        </p:nvSpPr>
        <p:spPr bwMode="auto">
          <a:xfrm>
            <a:off x="3886200" y="8704263"/>
            <a:ext cx="29718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050" tIns="0" rIns="19050" bIns="0" anchor="b"/>
          <a:lstStyle/>
          <a:p>
            <a:pPr algn="r" defTabSz="762000" eaLnBrk="0" hangingPunct="0"/>
            <a:r>
              <a:rPr lang="fr-FR" sz="1000" i="1"/>
              <a:t>22</a:t>
            </a:r>
          </a:p>
        </p:txBody>
      </p:sp>
      <p:sp>
        <p:nvSpPr>
          <p:cNvPr id="147461" name="Rectangle 4"/>
          <p:cNvSpPr>
            <a:spLocks noChangeArrowheads="1"/>
          </p:cNvSpPr>
          <p:nvPr/>
        </p:nvSpPr>
        <p:spPr bwMode="auto">
          <a:xfrm>
            <a:off x="0" y="8704263"/>
            <a:ext cx="29718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47462" name="Rectangle 5"/>
          <p:cNvSpPr>
            <a:spLocks noChangeArrowheads="1"/>
          </p:cNvSpPr>
          <p:nvPr/>
        </p:nvSpPr>
        <p:spPr bwMode="auto">
          <a:xfrm>
            <a:off x="0" y="6350"/>
            <a:ext cx="29718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47463" name="Rectangle 6"/>
          <p:cNvSpPr>
            <a:spLocks noChangeArrowheads="1"/>
          </p:cNvSpPr>
          <p:nvPr/>
        </p:nvSpPr>
        <p:spPr bwMode="auto">
          <a:xfrm>
            <a:off x="3886200" y="4763"/>
            <a:ext cx="29718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47464" name="Rectangle 7"/>
          <p:cNvSpPr>
            <a:spLocks noChangeArrowheads="1"/>
          </p:cNvSpPr>
          <p:nvPr/>
        </p:nvSpPr>
        <p:spPr bwMode="auto">
          <a:xfrm>
            <a:off x="3886200" y="8704263"/>
            <a:ext cx="297180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050" tIns="0" rIns="19050" bIns="0" anchor="b"/>
          <a:lstStyle/>
          <a:p>
            <a:pPr algn="r" defTabSz="762000" eaLnBrk="0" hangingPunct="0"/>
            <a:r>
              <a:rPr lang="fr-FR" sz="1000" i="1"/>
              <a:t>15</a:t>
            </a:r>
          </a:p>
        </p:txBody>
      </p:sp>
      <p:sp>
        <p:nvSpPr>
          <p:cNvPr id="147465" name="Rectangle 8"/>
          <p:cNvSpPr>
            <a:spLocks noChangeArrowheads="1"/>
          </p:cNvSpPr>
          <p:nvPr/>
        </p:nvSpPr>
        <p:spPr bwMode="auto">
          <a:xfrm>
            <a:off x="0" y="8704263"/>
            <a:ext cx="297180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47466" name="Rectangle 9"/>
          <p:cNvSpPr>
            <a:spLocks noChangeArrowheads="1"/>
          </p:cNvSpPr>
          <p:nvPr/>
        </p:nvSpPr>
        <p:spPr bwMode="auto">
          <a:xfrm>
            <a:off x="0" y="4763"/>
            <a:ext cx="29718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47467" name="Rectangle 10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0163" y="800100"/>
            <a:ext cx="4260850" cy="3195638"/>
          </a:xfrm>
          <a:noFill/>
          <a:ln w="12700" cap="flat">
            <a:solidFill>
              <a:schemeClr val="tx1"/>
            </a:solidFill>
          </a:ln>
        </p:spPr>
      </p:sp>
      <p:sp>
        <p:nvSpPr>
          <p:cNvPr id="147468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3368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626F81-8E9A-47F2-B743-851F2265A353}" type="slidenum">
              <a:rPr lang="fr-FR"/>
              <a:pPr/>
              <a:t>48</a:t>
            </a:fld>
            <a:endParaRPr lang="fr-FR"/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3886200" y="6350"/>
            <a:ext cx="29718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3886200" y="8704263"/>
            <a:ext cx="29718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050" tIns="0" rIns="19050" bIns="0" anchor="b"/>
          <a:lstStyle/>
          <a:p>
            <a:pPr algn="r" defTabSz="762000"/>
            <a:r>
              <a:rPr lang="fr-FR" sz="1000" i="1"/>
              <a:t>20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8704263"/>
            <a:ext cx="29718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0" y="6350"/>
            <a:ext cx="29718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3368675"/>
          </a:xfrm>
          <a:ln/>
        </p:spPr>
        <p:txBody>
          <a:bodyPr lIns="92075" tIns="46038" rIns="92075" bIns="46038"/>
          <a:lstStyle/>
          <a:p>
            <a:endParaRPr lang="es-CL"/>
          </a:p>
        </p:txBody>
      </p:sp>
      <p:sp>
        <p:nvSpPr>
          <p:cNvPr id="22535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0163" y="800100"/>
            <a:ext cx="4260850" cy="3195638"/>
          </a:xfrm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256CA57-436C-4CE1-8D66-0FEF7E5BAF7B}" type="slidenum">
              <a:rPr lang="fr-FR" sz="1200"/>
              <a:pPr eaLnBrk="1" hangingPunct="1"/>
              <a:t>53</a:t>
            </a:fld>
            <a:endParaRPr lang="fr-FR" sz="1200"/>
          </a:p>
        </p:txBody>
      </p:sp>
      <p:sp>
        <p:nvSpPr>
          <p:cNvPr id="146435" name="Rectangle 2"/>
          <p:cNvSpPr>
            <a:spLocks noChangeArrowheads="1"/>
          </p:cNvSpPr>
          <p:nvPr/>
        </p:nvSpPr>
        <p:spPr bwMode="auto">
          <a:xfrm>
            <a:off x="3886200" y="6350"/>
            <a:ext cx="29718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46436" name="Rectangle 3"/>
          <p:cNvSpPr>
            <a:spLocks noChangeArrowheads="1"/>
          </p:cNvSpPr>
          <p:nvPr/>
        </p:nvSpPr>
        <p:spPr bwMode="auto">
          <a:xfrm>
            <a:off x="3886200" y="8704263"/>
            <a:ext cx="29718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050" tIns="0" rIns="19050" bIns="0" anchor="b"/>
          <a:lstStyle/>
          <a:p>
            <a:pPr algn="r" defTabSz="762000" eaLnBrk="0" hangingPunct="0"/>
            <a:r>
              <a:rPr lang="fr-FR" sz="1000" i="1"/>
              <a:t>21</a:t>
            </a:r>
          </a:p>
        </p:txBody>
      </p:sp>
      <p:sp>
        <p:nvSpPr>
          <p:cNvPr id="146437" name="Rectangle 4"/>
          <p:cNvSpPr>
            <a:spLocks noChangeArrowheads="1"/>
          </p:cNvSpPr>
          <p:nvPr/>
        </p:nvSpPr>
        <p:spPr bwMode="auto">
          <a:xfrm>
            <a:off x="0" y="8704263"/>
            <a:ext cx="29718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46438" name="Rectangle 5"/>
          <p:cNvSpPr>
            <a:spLocks noChangeArrowheads="1"/>
          </p:cNvSpPr>
          <p:nvPr/>
        </p:nvSpPr>
        <p:spPr bwMode="auto">
          <a:xfrm>
            <a:off x="0" y="6350"/>
            <a:ext cx="29718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46439" name="Rectangle 6"/>
          <p:cNvSpPr>
            <a:spLocks noChangeArrowheads="1"/>
          </p:cNvSpPr>
          <p:nvPr/>
        </p:nvSpPr>
        <p:spPr bwMode="auto">
          <a:xfrm>
            <a:off x="3886200" y="4763"/>
            <a:ext cx="29718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46440" name="Rectangle 7"/>
          <p:cNvSpPr>
            <a:spLocks noChangeArrowheads="1"/>
          </p:cNvSpPr>
          <p:nvPr/>
        </p:nvSpPr>
        <p:spPr bwMode="auto">
          <a:xfrm>
            <a:off x="3886200" y="8704263"/>
            <a:ext cx="297180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050" tIns="0" rIns="19050" bIns="0" anchor="b"/>
          <a:lstStyle/>
          <a:p>
            <a:pPr algn="r" defTabSz="762000" eaLnBrk="0" hangingPunct="0"/>
            <a:r>
              <a:rPr lang="fr-FR" sz="1000" i="1"/>
              <a:t>14</a:t>
            </a:r>
          </a:p>
        </p:txBody>
      </p:sp>
      <p:sp>
        <p:nvSpPr>
          <p:cNvPr id="146441" name="Rectangle 8"/>
          <p:cNvSpPr>
            <a:spLocks noChangeArrowheads="1"/>
          </p:cNvSpPr>
          <p:nvPr/>
        </p:nvSpPr>
        <p:spPr bwMode="auto">
          <a:xfrm>
            <a:off x="0" y="8704263"/>
            <a:ext cx="297180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46442" name="Rectangle 9"/>
          <p:cNvSpPr>
            <a:spLocks noChangeArrowheads="1"/>
          </p:cNvSpPr>
          <p:nvPr/>
        </p:nvSpPr>
        <p:spPr bwMode="auto">
          <a:xfrm>
            <a:off x="0" y="4763"/>
            <a:ext cx="29718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46443" name="Rectangle 10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0163" y="800100"/>
            <a:ext cx="4260850" cy="3195638"/>
          </a:xfrm>
          <a:noFill/>
          <a:ln w="12700" cap="flat">
            <a:solidFill>
              <a:schemeClr val="tx1"/>
            </a:solidFill>
          </a:ln>
        </p:spPr>
      </p:sp>
      <p:sp>
        <p:nvSpPr>
          <p:cNvPr id="146444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3368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FC00FBE-BF06-485D-A13A-684DE4D483F0}" type="slidenum">
              <a:rPr lang="fr-FR" sz="1200"/>
              <a:pPr eaLnBrk="1" hangingPunct="1"/>
              <a:t>54</a:t>
            </a:fld>
            <a:endParaRPr lang="fr-FR" sz="1200"/>
          </a:p>
        </p:txBody>
      </p:sp>
      <p:sp>
        <p:nvSpPr>
          <p:cNvPr id="147459" name="Rectangle 2"/>
          <p:cNvSpPr>
            <a:spLocks noChangeArrowheads="1"/>
          </p:cNvSpPr>
          <p:nvPr/>
        </p:nvSpPr>
        <p:spPr bwMode="auto">
          <a:xfrm>
            <a:off x="3886200" y="6350"/>
            <a:ext cx="29718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47460" name="Rectangle 3"/>
          <p:cNvSpPr>
            <a:spLocks noChangeArrowheads="1"/>
          </p:cNvSpPr>
          <p:nvPr/>
        </p:nvSpPr>
        <p:spPr bwMode="auto">
          <a:xfrm>
            <a:off x="3886200" y="8704263"/>
            <a:ext cx="29718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050" tIns="0" rIns="19050" bIns="0" anchor="b"/>
          <a:lstStyle/>
          <a:p>
            <a:pPr algn="r" defTabSz="762000" eaLnBrk="0" hangingPunct="0"/>
            <a:r>
              <a:rPr lang="fr-FR" sz="1000" i="1"/>
              <a:t>22</a:t>
            </a:r>
          </a:p>
        </p:txBody>
      </p:sp>
      <p:sp>
        <p:nvSpPr>
          <p:cNvPr id="147461" name="Rectangle 4"/>
          <p:cNvSpPr>
            <a:spLocks noChangeArrowheads="1"/>
          </p:cNvSpPr>
          <p:nvPr/>
        </p:nvSpPr>
        <p:spPr bwMode="auto">
          <a:xfrm>
            <a:off x="0" y="8704263"/>
            <a:ext cx="29718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47462" name="Rectangle 5"/>
          <p:cNvSpPr>
            <a:spLocks noChangeArrowheads="1"/>
          </p:cNvSpPr>
          <p:nvPr/>
        </p:nvSpPr>
        <p:spPr bwMode="auto">
          <a:xfrm>
            <a:off x="0" y="6350"/>
            <a:ext cx="29718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47463" name="Rectangle 6"/>
          <p:cNvSpPr>
            <a:spLocks noChangeArrowheads="1"/>
          </p:cNvSpPr>
          <p:nvPr/>
        </p:nvSpPr>
        <p:spPr bwMode="auto">
          <a:xfrm>
            <a:off x="3886200" y="4763"/>
            <a:ext cx="29718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47464" name="Rectangle 7"/>
          <p:cNvSpPr>
            <a:spLocks noChangeArrowheads="1"/>
          </p:cNvSpPr>
          <p:nvPr/>
        </p:nvSpPr>
        <p:spPr bwMode="auto">
          <a:xfrm>
            <a:off x="3886200" y="8704263"/>
            <a:ext cx="297180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050" tIns="0" rIns="19050" bIns="0" anchor="b"/>
          <a:lstStyle/>
          <a:p>
            <a:pPr algn="r" defTabSz="762000" eaLnBrk="0" hangingPunct="0"/>
            <a:r>
              <a:rPr lang="fr-FR" sz="1000" i="1"/>
              <a:t>15</a:t>
            </a:r>
          </a:p>
        </p:txBody>
      </p:sp>
      <p:sp>
        <p:nvSpPr>
          <p:cNvPr id="147465" name="Rectangle 8"/>
          <p:cNvSpPr>
            <a:spLocks noChangeArrowheads="1"/>
          </p:cNvSpPr>
          <p:nvPr/>
        </p:nvSpPr>
        <p:spPr bwMode="auto">
          <a:xfrm>
            <a:off x="0" y="8704263"/>
            <a:ext cx="297180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47466" name="Rectangle 9"/>
          <p:cNvSpPr>
            <a:spLocks noChangeArrowheads="1"/>
          </p:cNvSpPr>
          <p:nvPr/>
        </p:nvSpPr>
        <p:spPr bwMode="auto">
          <a:xfrm>
            <a:off x="0" y="4763"/>
            <a:ext cx="29718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47467" name="Rectangle 10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0163" y="800100"/>
            <a:ext cx="4260850" cy="3195638"/>
          </a:xfrm>
          <a:noFill/>
          <a:ln w="12700" cap="flat">
            <a:solidFill>
              <a:schemeClr val="tx1"/>
            </a:solidFill>
          </a:ln>
        </p:spPr>
      </p:sp>
      <p:sp>
        <p:nvSpPr>
          <p:cNvPr id="147468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3368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0E40B7-6E81-4EB5-842E-2D4EF7C01D42}" type="slidenum">
              <a:rPr lang="fr-FR"/>
              <a:pPr/>
              <a:t>57</a:t>
            </a:fld>
            <a:endParaRPr lang="fr-FR"/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29952B-932D-4229-9F96-0F71C4F72938}" type="slidenum">
              <a:rPr lang="fr-CA"/>
              <a:pPr/>
              <a:t>69</a:t>
            </a:fld>
            <a:endParaRPr lang="fr-CA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b="1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CFFAB1-10FD-4C48-A463-6E02A7A143EE}" type="slidenum">
              <a:rPr lang="fr-CA"/>
              <a:pPr/>
              <a:t>70</a:t>
            </a:fld>
            <a:endParaRPr lang="fr-CA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b="1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FC83A5-8CF7-48C2-8AFF-684E5C180CEA}" type="slidenum">
              <a:rPr lang="fr-CA"/>
              <a:pPr/>
              <a:t>72</a:t>
            </a:fld>
            <a:endParaRPr lang="fr-CA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fr-CA"/>
              <a:t>Sécuritaire car même pour puissance très élevées, le reste reste le même et pas de prob de chute. Contrairement tapis roulant ou nécessite vitesse très élevée (20 à 30 km.h-1), quiposent problème de qualité de la mesure, de cinétique d’atteinte de la vitesse cible et surtout de risque de chute.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AD8F86-8BE5-4242-94D8-A75AF26AA9D0}" type="slidenum">
              <a:rPr lang="fr-CA"/>
              <a:pPr/>
              <a:t>74</a:t>
            </a:fld>
            <a:endParaRPr lang="fr-CA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b="1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29C6B9-7FC4-4BC0-8D5E-11F6DC2264EF}" type="slidenum">
              <a:rPr lang="fr-FR"/>
              <a:pPr/>
              <a:t>75</a:t>
            </a:fld>
            <a:endParaRPr lang="fr-FR"/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A55930B-4C87-4C40-87D6-6A94B94B7BF6}" type="slidenum">
              <a:rPr lang="en-US" sz="1200" smtClean="0"/>
              <a:pPr/>
              <a:t>8</a:t>
            </a:fld>
            <a:endParaRPr lang="en-US" sz="1200" smtClean="0"/>
          </a:p>
        </p:txBody>
      </p:sp>
      <p:sp>
        <p:nvSpPr>
          <p:cNvPr id="1095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183" y="4348298"/>
            <a:ext cx="5029635" cy="336722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987" tIns="46494" rIns="92987" bIns="46494"/>
          <a:lstStyle/>
          <a:p>
            <a:endParaRPr lang="es-CL" smtClean="0"/>
          </a:p>
        </p:txBody>
      </p:sp>
      <p:sp>
        <p:nvSpPr>
          <p:cNvPr id="109572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51310" y="799772"/>
            <a:ext cx="4755381" cy="3196160"/>
          </a:xfrm>
          <a:noFill/>
          <a:ln w="12700" cap="flat">
            <a:solidFill>
              <a:schemeClr val="tx1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69A22E-06C2-4199-8739-2847827F3ECF}" type="slidenum">
              <a:rPr lang="fr-CA"/>
              <a:pPr/>
              <a:t>77</a:t>
            </a:fld>
            <a:endParaRPr lang="fr-CA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b="1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4B216C-8DC8-4C8E-811A-E42F452653EB}" type="slidenum">
              <a:rPr lang="fr-CA"/>
              <a:pPr/>
              <a:t>78</a:t>
            </a:fld>
            <a:endParaRPr lang="fr-CA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b="1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72B20A-C375-47CA-9DCF-C9AC02B372E7}" type="slidenum">
              <a:rPr lang="fr-CA"/>
              <a:pPr/>
              <a:t>79</a:t>
            </a:fld>
            <a:endParaRPr lang="fr-CA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b="1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DD89B0-9366-4EA0-8668-876CDBBEDBD2}" type="slidenum">
              <a:rPr lang="fr-CA"/>
              <a:pPr/>
              <a:t>80</a:t>
            </a:fld>
            <a:endParaRPr lang="fr-CA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b="1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B71723-DEE7-4CC8-9433-94701081619D}" type="slidenum">
              <a:rPr lang="fr-FR"/>
              <a:pPr/>
              <a:t>81</a:t>
            </a:fld>
            <a:endParaRPr lang="fr-FR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21843C-BB6F-429E-9CAB-C024CE1D87E9}" type="slidenum">
              <a:rPr lang="fr-FR"/>
              <a:pPr/>
              <a:t>82</a:t>
            </a:fld>
            <a:endParaRPr lang="fr-FR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3143671-9506-43A5-82BD-81101CC06CAE}" type="slidenum">
              <a:rPr lang="en-US" sz="1200" smtClean="0"/>
              <a:pPr/>
              <a:t>9</a:t>
            </a:fld>
            <a:endParaRPr lang="en-US" sz="1200" smtClean="0"/>
          </a:p>
        </p:txBody>
      </p:sp>
      <p:sp>
        <p:nvSpPr>
          <p:cNvPr id="11059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183" y="4348298"/>
            <a:ext cx="5029635" cy="336722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987" tIns="46494" rIns="92987" bIns="46494"/>
          <a:lstStyle/>
          <a:p>
            <a:endParaRPr lang="fr-FR" smtClean="0"/>
          </a:p>
        </p:txBody>
      </p:sp>
      <p:sp>
        <p:nvSpPr>
          <p:cNvPr id="110596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8575" y="800100"/>
            <a:ext cx="4260850" cy="3195638"/>
          </a:xfrm>
          <a:noFill/>
          <a:ln w="12700" cap="flat">
            <a:solidFill>
              <a:schemeClr val="tx1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EFD85C4-FEEE-4EBC-99FB-3A3850B4798E}" type="slidenum">
              <a:rPr lang="en-US" sz="1200" smtClean="0"/>
              <a:pPr/>
              <a:t>13</a:t>
            </a:fld>
            <a:endParaRPr lang="en-US" sz="1200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9678" y="799772"/>
            <a:ext cx="4758645" cy="3196160"/>
          </a:xfrm>
          <a:ln w="12700" cap="flat">
            <a:solidFill>
              <a:schemeClr val="tx1"/>
            </a:solidFill>
          </a:ln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183" y="4348298"/>
            <a:ext cx="5029635" cy="336722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87" tIns="46494" rIns="92987" bIns="46494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1AD2407-9F2E-4F75-9914-F591BED1F3A7}" type="slidenum">
              <a:rPr lang="en-US" sz="1200" smtClean="0"/>
              <a:pPr/>
              <a:t>20</a:t>
            </a:fld>
            <a:endParaRPr lang="en-US" sz="1200" smtClean="0"/>
          </a:p>
        </p:txBody>
      </p:sp>
      <p:sp>
        <p:nvSpPr>
          <p:cNvPr id="114691" name="Rectangle 2"/>
          <p:cNvSpPr>
            <a:spLocks noChangeArrowheads="1"/>
          </p:cNvSpPr>
          <p:nvPr/>
        </p:nvSpPr>
        <p:spPr bwMode="auto">
          <a:xfrm>
            <a:off x="3886908" y="5848"/>
            <a:ext cx="2971092" cy="428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14692" name="Rectangle 3"/>
          <p:cNvSpPr>
            <a:spLocks noChangeArrowheads="1"/>
          </p:cNvSpPr>
          <p:nvPr/>
        </p:nvSpPr>
        <p:spPr bwMode="auto">
          <a:xfrm>
            <a:off x="3886908" y="8703908"/>
            <a:ext cx="2971092" cy="428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/>
          <a:p>
            <a:pPr algn="r" defTabSz="762000"/>
            <a:r>
              <a:rPr lang="fr-FR" sz="1000" i="1"/>
              <a:t>16</a:t>
            </a:r>
          </a:p>
        </p:txBody>
      </p:sp>
      <p:sp>
        <p:nvSpPr>
          <p:cNvPr id="114693" name="Rectangle 4"/>
          <p:cNvSpPr>
            <a:spLocks noChangeArrowheads="1"/>
          </p:cNvSpPr>
          <p:nvPr/>
        </p:nvSpPr>
        <p:spPr bwMode="auto">
          <a:xfrm>
            <a:off x="0" y="8703908"/>
            <a:ext cx="2971092" cy="428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14694" name="Rectangle 5"/>
          <p:cNvSpPr>
            <a:spLocks noChangeArrowheads="1"/>
          </p:cNvSpPr>
          <p:nvPr/>
        </p:nvSpPr>
        <p:spPr bwMode="auto">
          <a:xfrm>
            <a:off x="0" y="5848"/>
            <a:ext cx="2971092" cy="428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14695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914183" y="4348298"/>
            <a:ext cx="5029635" cy="33686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endParaRPr lang="es-CL" smtClean="0"/>
          </a:p>
        </p:txBody>
      </p:sp>
      <p:sp>
        <p:nvSpPr>
          <p:cNvPr id="114696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8575" y="800100"/>
            <a:ext cx="4262438" cy="3195638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75B3C52-6A2F-4D29-A140-FED5AA915A9E}" type="slidenum">
              <a:rPr lang="en-US" sz="1200" smtClean="0"/>
              <a:pPr/>
              <a:t>27</a:t>
            </a:fld>
            <a:endParaRPr lang="en-US" sz="1200" smtClean="0"/>
          </a:p>
        </p:txBody>
      </p:sp>
      <p:sp>
        <p:nvSpPr>
          <p:cNvPr id="112643" name="Rectangle 2"/>
          <p:cNvSpPr>
            <a:spLocks noChangeArrowheads="1"/>
          </p:cNvSpPr>
          <p:nvPr/>
        </p:nvSpPr>
        <p:spPr bwMode="auto">
          <a:xfrm>
            <a:off x="3886908" y="5848"/>
            <a:ext cx="2971092" cy="428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12644" name="Rectangle 3"/>
          <p:cNvSpPr>
            <a:spLocks noChangeArrowheads="1"/>
          </p:cNvSpPr>
          <p:nvPr/>
        </p:nvSpPr>
        <p:spPr bwMode="auto">
          <a:xfrm>
            <a:off x="3886908" y="8703908"/>
            <a:ext cx="2971092" cy="428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/>
          <a:p>
            <a:pPr algn="r" defTabSz="762000"/>
            <a:r>
              <a:rPr lang="fr-FR" sz="1000" i="1"/>
              <a:t>4</a:t>
            </a:r>
          </a:p>
        </p:txBody>
      </p:sp>
      <p:sp>
        <p:nvSpPr>
          <p:cNvPr id="112645" name="Rectangle 4"/>
          <p:cNvSpPr>
            <a:spLocks noChangeArrowheads="1"/>
          </p:cNvSpPr>
          <p:nvPr/>
        </p:nvSpPr>
        <p:spPr bwMode="auto">
          <a:xfrm>
            <a:off x="0" y="8703908"/>
            <a:ext cx="2971092" cy="428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12646" name="Rectangle 5"/>
          <p:cNvSpPr>
            <a:spLocks noChangeArrowheads="1"/>
          </p:cNvSpPr>
          <p:nvPr/>
        </p:nvSpPr>
        <p:spPr bwMode="auto">
          <a:xfrm>
            <a:off x="0" y="5848"/>
            <a:ext cx="2971092" cy="428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12647" name="Rectangle 6"/>
          <p:cNvSpPr>
            <a:spLocks noChangeArrowheads="1"/>
          </p:cNvSpPr>
          <p:nvPr/>
        </p:nvSpPr>
        <p:spPr bwMode="auto">
          <a:xfrm>
            <a:off x="3886908" y="2924"/>
            <a:ext cx="2971092" cy="429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12648" name="Rectangle 7"/>
          <p:cNvSpPr>
            <a:spLocks noChangeArrowheads="1"/>
          </p:cNvSpPr>
          <p:nvPr/>
        </p:nvSpPr>
        <p:spPr bwMode="auto">
          <a:xfrm>
            <a:off x="3886908" y="8702445"/>
            <a:ext cx="2971092" cy="426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/>
          <a:p>
            <a:pPr algn="r" defTabSz="762000"/>
            <a:r>
              <a:rPr lang="fr-FR" sz="1000" i="1"/>
              <a:t>4</a:t>
            </a:r>
          </a:p>
        </p:txBody>
      </p:sp>
      <p:sp>
        <p:nvSpPr>
          <p:cNvPr id="112649" name="Rectangle 8"/>
          <p:cNvSpPr>
            <a:spLocks noChangeArrowheads="1"/>
          </p:cNvSpPr>
          <p:nvPr/>
        </p:nvSpPr>
        <p:spPr bwMode="auto">
          <a:xfrm>
            <a:off x="0" y="8702445"/>
            <a:ext cx="2971092" cy="426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12650" name="Rectangle 9"/>
          <p:cNvSpPr>
            <a:spLocks noChangeArrowheads="1"/>
          </p:cNvSpPr>
          <p:nvPr/>
        </p:nvSpPr>
        <p:spPr bwMode="auto">
          <a:xfrm>
            <a:off x="0" y="2924"/>
            <a:ext cx="2971092" cy="429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12651" name="Rectangle 10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8575" y="800100"/>
            <a:ext cx="4262438" cy="3195638"/>
          </a:xfrm>
          <a:ln w="12700" cap="flat">
            <a:solidFill>
              <a:schemeClr val="tx1"/>
            </a:solidFill>
          </a:ln>
        </p:spPr>
      </p:sp>
      <p:sp>
        <p:nvSpPr>
          <p:cNvPr id="112652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914183" y="4348298"/>
            <a:ext cx="5029635" cy="33686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endParaRPr lang="es-CL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3E27705-F55C-42C0-BA68-F2D65D39C9F2}" type="slidenum">
              <a:rPr lang="en-US" sz="1200" smtClean="0"/>
              <a:pPr/>
              <a:t>28</a:t>
            </a:fld>
            <a:endParaRPr lang="en-US" sz="1200" smtClean="0"/>
          </a:p>
        </p:txBody>
      </p:sp>
      <p:sp>
        <p:nvSpPr>
          <p:cNvPr id="113667" name="Rectangle 2"/>
          <p:cNvSpPr>
            <a:spLocks noChangeArrowheads="1"/>
          </p:cNvSpPr>
          <p:nvPr/>
        </p:nvSpPr>
        <p:spPr bwMode="auto">
          <a:xfrm>
            <a:off x="3886908" y="5848"/>
            <a:ext cx="2971092" cy="428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13668" name="Rectangle 3"/>
          <p:cNvSpPr>
            <a:spLocks noChangeArrowheads="1"/>
          </p:cNvSpPr>
          <p:nvPr/>
        </p:nvSpPr>
        <p:spPr bwMode="auto">
          <a:xfrm>
            <a:off x="3886908" y="8703908"/>
            <a:ext cx="2971092" cy="428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/>
          <a:p>
            <a:pPr algn="r" defTabSz="762000"/>
            <a:r>
              <a:rPr lang="fr-FR" sz="1000" i="1"/>
              <a:t>18</a:t>
            </a:r>
          </a:p>
        </p:txBody>
      </p:sp>
      <p:sp>
        <p:nvSpPr>
          <p:cNvPr id="113669" name="Rectangle 4"/>
          <p:cNvSpPr>
            <a:spLocks noChangeArrowheads="1"/>
          </p:cNvSpPr>
          <p:nvPr/>
        </p:nvSpPr>
        <p:spPr bwMode="auto">
          <a:xfrm>
            <a:off x="0" y="8703908"/>
            <a:ext cx="2971092" cy="428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13670" name="Rectangle 5"/>
          <p:cNvSpPr>
            <a:spLocks noChangeArrowheads="1"/>
          </p:cNvSpPr>
          <p:nvPr/>
        </p:nvSpPr>
        <p:spPr bwMode="auto">
          <a:xfrm>
            <a:off x="0" y="5848"/>
            <a:ext cx="2971092" cy="428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13671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914183" y="4348298"/>
            <a:ext cx="5029635" cy="33686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endParaRPr lang="es-CL" smtClean="0"/>
          </a:p>
        </p:txBody>
      </p:sp>
      <p:sp>
        <p:nvSpPr>
          <p:cNvPr id="113672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8575" y="800100"/>
            <a:ext cx="4262438" cy="3195638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D24490D-463B-4E3D-BD09-4233AF964F3E}" type="slidenum">
              <a:rPr lang="en-US" sz="1200" smtClean="0"/>
              <a:pPr/>
              <a:t>30</a:t>
            </a:fld>
            <a:endParaRPr lang="en-US" sz="1200" smtClean="0"/>
          </a:p>
        </p:txBody>
      </p:sp>
      <p:sp>
        <p:nvSpPr>
          <p:cNvPr id="115715" name="Rectangle 2"/>
          <p:cNvSpPr>
            <a:spLocks noChangeArrowheads="1"/>
          </p:cNvSpPr>
          <p:nvPr/>
        </p:nvSpPr>
        <p:spPr bwMode="auto">
          <a:xfrm>
            <a:off x="3886908" y="5849"/>
            <a:ext cx="2971092" cy="431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15716" name="Rectangle 3"/>
          <p:cNvSpPr>
            <a:spLocks noChangeArrowheads="1"/>
          </p:cNvSpPr>
          <p:nvPr/>
        </p:nvSpPr>
        <p:spPr bwMode="auto">
          <a:xfrm>
            <a:off x="3886908" y="8703908"/>
            <a:ext cx="2971092" cy="428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/>
          <a:p>
            <a:pPr algn="r" defTabSz="762000"/>
            <a:r>
              <a:rPr lang="fr-FR" sz="1000" i="1"/>
              <a:t>17</a:t>
            </a:r>
          </a:p>
        </p:txBody>
      </p:sp>
      <p:sp>
        <p:nvSpPr>
          <p:cNvPr id="115717" name="Rectangle 4"/>
          <p:cNvSpPr>
            <a:spLocks noChangeArrowheads="1"/>
          </p:cNvSpPr>
          <p:nvPr/>
        </p:nvSpPr>
        <p:spPr bwMode="auto">
          <a:xfrm>
            <a:off x="0" y="8703908"/>
            <a:ext cx="2971092" cy="428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15718" name="Rectangle 5"/>
          <p:cNvSpPr>
            <a:spLocks noChangeArrowheads="1"/>
          </p:cNvSpPr>
          <p:nvPr/>
        </p:nvSpPr>
        <p:spPr bwMode="auto">
          <a:xfrm>
            <a:off x="0" y="5849"/>
            <a:ext cx="2971092" cy="431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15719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914183" y="4348298"/>
            <a:ext cx="5029635" cy="33686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endParaRPr lang="es-CL" smtClean="0"/>
          </a:p>
        </p:txBody>
      </p:sp>
      <p:sp>
        <p:nvSpPr>
          <p:cNvPr id="115720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0163" y="800100"/>
            <a:ext cx="4262437" cy="3195638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256CA57-436C-4CE1-8D66-0FEF7E5BAF7B}" type="slidenum">
              <a:rPr lang="fr-FR" sz="1200"/>
              <a:pPr eaLnBrk="1" hangingPunct="1"/>
              <a:t>41</a:t>
            </a:fld>
            <a:endParaRPr lang="fr-FR" sz="1200"/>
          </a:p>
        </p:txBody>
      </p:sp>
      <p:sp>
        <p:nvSpPr>
          <p:cNvPr id="146435" name="Rectangle 2"/>
          <p:cNvSpPr>
            <a:spLocks noChangeArrowheads="1"/>
          </p:cNvSpPr>
          <p:nvPr/>
        </p:nvSpPr>
        <p:spPr bwMode="auto">
          <a:xfrm>
            <a:off x="3886200" y="6350"/>
            <a:ext cx="29718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46436" name="Rectangle 3"/>
          <p:cNvSpPr>
            <a:spLocks noChangeArrowheads="1"/>
          </p:cNvSpPr>
          <p:nvPr/>
        </p:nvSpPr>
        <p:spPr bwMode="auto">
          <a:xfrm>
            <a:off x="3886200" y="8704263"/>
            <a:ext cx="29718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050" tIns="0" rIns="19050" bIns="0" anchor="b"/>
          <a:lstStyle/>
          <a:p>
            <a:pPr algn="r" defTabSz="762000" eaLnBrk="0" hangingPunct="0"/>
            <a:r>
              <a:rPr lang="fr-FR" sz="1000" i="1"/>
              <a:t>21</a:t>
            </a:r>
          </a:p>
        </p:txBody>
      </p:sp>
      <p:sp>
        <p:nvSpPr>
          <p:cNvPr id="146437" name="Rectangle 4"/>
          <p:cNvSpPr>
            <a:spLocks noChangeArrowheads="1"/>
          </p:cNvSpPr>
          <p:nvPr/>
        </p:nvSpPr>
        <p:spPr bwMode="auto">
          <a:xfrm>
            <a:off x="0" y="8704263"/>
            <a:ext cx="29718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46438" name="Rectangle 5"/>
          <p:cNvSpPr>
            <a:spLocks noChangeArrowheads="1"/>
          </p:cNvSpPr>
          <p:nvPr/>
        </p:nvSpPr>
        <p:spPr bwMode="auto">
          <a:xfrm>
            <a:off x="0" y="6350"/>
            <a:ext cx="29718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46439" name="Rectangle 6"/>
          <p:cNvSpPr>
            <a:spLocks noChangeArrowheads="1"/>
          </p:cNvSpPr>
          <p:nvPr/>
        </p:nvSpPr>
        <p:spPr bwMode="auto">
          <a:xfrm>
            <a:off x="3886200" y="4763"/>
            <a:ext cx="29718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46440" name="Rectangle 7"/>
          <p:cNvSpPr>
            <a:spLocks noChangeArrowheads="1"/>
          </p:cNvSpPr>
          <p:nvPr/>
        </p:nvSpPr>
        <p:spPr bwMode="auto">
          <a:xfrm>
            <a:off x="3886200" y="8704263"/>
            <a:ext cx="297180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050" tIns="0" rIns="19050" bIns="0" anchor="b"/>
          <a:lstStyle/>
          <a:p>
            <a:pPr algn="r" defTabSz="762000" eaLnBrk="0" hangingPunct="0"/>
            <a:r>
              <a:rPr lang="fr-FR" sz="1000" i="1"/>
              <a:t>14</a:t>
            </a:r>
          </a:p>
        </p:txBody>
      </p:sp>
      <p:sp>
        <p:nvSpPr>
          <p:cNvPr id="146441" name="Rectangle 8"/>
          <p:cNvSpPr>
            <a:spLocks noChangeArrowheads="1"/>
          </p:cNvSpPr>
          <p:nvPr/>
        </p:nvSpPr>
        <p:spPr bwMode="auto">
          <a:xfrm>
            <a:off x="0" y="8704263"/>
            <a:ext cx="297180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46442" name="Rectangle 9"/>
          <p:cNvSpPr>
            <a:spLocks noChangeArrowheads="1"/>
          </p:cNvSpPr>
          <p:nvPr/>
        </p:nvSpPr>
        <p:spPr bwMode="auto">
          <a:xfrm>
            <a:off x="0" y="4763"/>
            <a:ext cx="29718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46443" name="Rectangle 10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0163" y="800100"/>
            <a:ext cx="4260850" cy="3195638"/>
          </a:xfrm>
          <a:noFill/>
          <a:ln w="12700" cap="flat">
            <a:solidFill>
              <a:schemeClr val="tx1"/>
            </a:solidFill>
          </a:ln>
        </p:spPr>
      </p:sp>
      <p:sp>
        <p:nvSpPr>
          <p:cNvPr id="146444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3368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D977E8-7D20-47D1-9BB8-09B7FDD207BA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679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0BA5C2-36F1-43F2-9AEF-E899E716F824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660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C31E7-C22F-41D4-BB14-1D558ACAF879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738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re et diagramme ou organi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graphique SmartArt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88BD6-D3D4-4345-A29D-6FF083FD6EB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697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A10B6-2DA8-49D8-A638-292D4E0E2735}" type="slidenum">
              <a:rPr lang="es-CL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es-CL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4472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DD321E-60C6-4D7D-AF69-8DE74170B34D}" type="slidenum">
              <a:rPr lang="es-CL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es-CL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2838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C74D1D-2D84-40A5-AABF-EA2FA6655D54}" type="slidenum">
              <a:rPr lang="es-CL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es-CL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6041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BDA1B2-42E1-4FF0-8671-029D774CAA0F}" type="slidenum">
              <a:rPr lang="es-CL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es-CL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211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srgbClr val="FFFF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srgbClr val="FFFF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C2182-A80A-4A7E-9493-3E2D13AFF0AD}" type="slidenum">
              <a:rPr lang="es-CL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es-CL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5383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srgbClr val="FFFF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B0AF31-8F3B-45F2-AB4D-5EB087696805}" type="slidenum">
              <a:rPr lang="es-CL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es-CL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4803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srgbClr val="FFFF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srgbClr val="FFFF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F032F9-07D5-4F53-8413-6E4A027D0807}" type="slidenum">
              <a:rPr lang="es-CL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es-CL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347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532099-399D-44DA-AFF9-3925994003B8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7669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C1420-198C-4247-8FFC-EF3E669AA856}" type="slidenum">
              <a:rPr lang="es-CL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es-CL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175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47B5E9-B9AA-446C-BF67-A0F4E498D4E1}" type="slidenum">
              <a:rPr lang="es-CL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es-CL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6680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AD680-EB2D-4118-B01D-77AF99BB589D}" type="slidenum">
              <a:rPr lang="es-CL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es-CL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3021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1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15FC9-4F17-45F6-B00D-80917945AA48}" type="slidenum">
              <a:rPr lang="es-CL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es-CL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09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1ECABA-43E3-49EF-BD03-174925D60D5E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052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F244BA-B5BA-4294-B1F1-D8A84BEDC4D4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994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63B64-DEDA-464C-888A-14FD5D126806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834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3CB209-7747-49F8-8EEA-2338EE3E34DA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091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3A5C7-9C09-4078-B196-E0A8BBB74096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138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B2C91-B8D2-499F-AE27-CFA901460044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62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C8703-55C2-41FF-B42A-F786AB69AE81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852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99"/>
            </a:gs>
            <a:gs pos="100000">
              <a:srgbClr val="0000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45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7AD451-D4D9-4F19-8D31-1B5E8064245D}" type="slidenum">
              <a:rPr lang="fr-FR">
                <a:solidFill>
                  <a:srgbClr val="FFFF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68838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99"/>
            </a:gs>
            <a:gs pos="100000">
              <a:srgbClr val="0000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CL" smtClean="0"/>
              <a:t>Cliquez pour modifier le style du titre du masque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CL" smtClean="0"/>
              <a:t>Cliquez pour modifier les styles du texte du masque</a:t>
            </a:r>
          </a:p>
          <a:p>
            <a:pPr lvl="1"/>
            <a:r>
              <a:rPr lang="es-CL" smtClean="0"/>
              <a:t>Deuxième niveau</a:t>
            </a:r>
          </a:p>
          <a:p>
            <a:pPr lvl="2"/>
            <a:r>
              <a:rPr lang="es-CL" smtClean="0"/>
              <a:t>Troisième niveau</a:t>
            </a:r>
          </a:p>
          <a:p>
            <a:pPr lvl="3"/>
            <a:r>
              <a:rPr lang="es-CL" smtClean="0"/>
              <a:t>Quatrième niveau</a:t>
            </a:r>
          </a:p>
          <a:p>
            <a:pPr lvl="4"/>
            <a:r>
              <a:rPr lang="es-CL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CL">
              <a:solidFill>
                <a:srgbClr val="FFFF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CL">
              <a:solidFill>
                <a:srgbClr val="FFFF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D12F59-4408-47EE-A164-11F56C64D4F1}" type="slidenum">
              <a:rPr lang="es-CL">
                <a:solidFill>
                  <a:srgbClr val="FFFF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es-CL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83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areaps33@gmail.com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1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2.w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9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34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5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5546" y="980728"/>
            <a:ext cx="87129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fr-FR" sz="2000" b="1" i="1" dirty="0" smtClean="0">
                <a:solidFill>
                  <a:schemeClr val="tx2"/>
                </a:solidFill>
                <a:latin typeface="Bookman Old Style" pitchFamily="18" charset="0"/>
                <a:cs typeface="Calibri" pitchFamily="34" charset="0"/>
              </a:rPr>
              <a:t>2-2</a:t>
            </a:r>
            <a:r>
              <a:rPr lang="fr-FR" sz="2000" b="1" dirty="0" smtClean="0">
                <a:solidFill>
                  <a:schemeClr val="tx2"/>
                </a:solidFill>
                <a:latin typeface="Bookman Old Style" pitchFamily="18" charset="0"/>
              </a:rPr>
              <a:t> D’OÙ PROVIENT L’ENERGIE DU TRAVAIL MUSCULAIRE ? EXERCICES </a:t>
            </a:r>
            <a:r>
              <a:rPr lang="fr-FR" sz="2000" b="1" dirty="0">
                <a:solidFill>
                  <a:schemeClr val="tx2"/>
                </a:solidFill>
                <a:latin typeface="Bookman Old Style" pitchFamily="18" charset="0"/>
              </a:rPr>
              <a:t>DE DUREES INTERMEDIAIRES </a:t>
            </a:r>
            <a:r>
              <a:rPr lang="fr-FR" sz="2000" b="1" dirty="0" smtClean="0">
                <a:solidFill>
                  <a:schemeClr val="tx2"/>
                </a:solidFill>
                <a:latin typeface="Bookman Old Style" pitchFamily="18" charset="0"/>
              </a:rPr>
              <a:t>(</a:t>
            </a:r>
            <a:r>
              <a:rPr lang="fr-FR" sz="2000" b="1" dirty="0">
                <a:solidFill>
                  <a:schemeClr val="tx2"/>
                </a:solidFill>
                <a:latin typeface="Bookman Old Style" pitchFamily="18" charset="0"/>
              </a:rPr>
              <a:t>6s à 2 min) ET INTENSES (supra maximaux </a:t>
            </a:r>
            <a:r>
              <a:rPr lang="fr-FR" sz="2000" b="1" dirty="0" smtClean="0">
                <a:solidFill>
                  <a:schemeClr val="tx2"/>
                </a:solidFill>
                <a:latin typeface="Bookman Old Style" pitchFamily="18" charset="0"/>
              </a:rPr>
              <a:t>: &gt; </a:t>
            </a:r>
            <a:r>
              <a:rPr lang="fr-FR" sz="2000" b="1" dirty="0">
                <a:solidFill>
                  <a:schemeClr val="tx2"/>
                </a:solidFill>
                <a:latin typeface="Bookman Old Style" pitchFamily="18" charset="0"/>
              </a:rPr>
              <a:t>120 à 200 % de PAM OU DE VAM) : 200m</a:t>
            </a:r>
            <a:r>
              <a:rPr lang="fr-FR" sz="2000" b="1" dirty="0" smtClean="0">
                <a:solidFill>
                  <a:schemeClr val="tx2"/>
                </a:solidFill>
                <a:latin typeface="Bookman Old Style" pitchFamily="18" charset="0"/>
              </a:rPr>
              <a:t>….800m </a:t>
            </a:r>
            <a:r>
              <a:rPr lang="fr-FR" sz="2000" b="1" dirty="0">
                <a:solidFill>
                  <a:schemeClr val="tx2"/>
                </a:solidFill>
                <a:latin typeface="Bookman Old Style" pitchFamily="18" charset="0"/>
              </a:rPr>
              <a:t>course, 50m….200 m nage…)</a:t>
            </a:r>
          </a:p>
          <a:p>
            <a:pPr algn="ctr">
              <a:lnSpc>
                <a:spcPct val="140000"/>
              </a:lnSpc>
            </a:pPr>
            <a:r>
              <a:rPr lang="fr-FR" sz="2000" b="1" dirty="0">
                <a:solidFill>
                  <a:schemeClr val="tx2"/>
                </a:solidFill>
                <a:latin typeface="Bookman Old Style" pitchFamily="18" charset="0"/>
              </a:rPr>
              <a:t>CAPACITE DITE ANAEROBIE </a:t>
            </a:r>
            <a:r>
              <a:rPr lang="fr-FR" sz="2000" b="1" dirty="0" smtClean="0">
                <a:solidFill>
                  <a:schemeClr val="tx2"/>
                </a:solidFill>
                <a:latin typeface="Bookman Old Style" pitchFamily="18" charset="0"/>
              </a:rPr>
              <a:t>LACTIQUE</a:t>
            </a:r>
            <a:endParaRPr lang="fr-FR" sz="2000" b="1" dirty="0">
              <a:solidFill>
                <a:schemeClr val="tx2"/>
              </a:solidFill>
              <a:latin typeface="Bookman Old Style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266515" y="115352"/>
            <a:ext cx="6571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i="1" dirty="0" smtClean="0">
                <a:latin typeface="Calibri" pitchFamily="34" charset="0"/>
                <a:cs typeface="Calibri" pitchFamily="34" charset="0"/>
              </a:rPr>
              <a:t>Diplôme d’Université de Médecine du Sport</a:t>
            </a:r>
            <a:endParaRPr lang="fr-FR" sz="28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814219" y="3385620"/>
            <a:ext cx="25194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latin typeface="Calibri" pitchFamily="34" charset="0"/>
                <a:cs typeface="Calibri" pitchFamily="34" charset="0"/>
              </a:rPr>
              <a:t>Marrakech </a:t>
            </a:r>
          </a:p>
          <a:p>
            <a:pPr algn="ctr"/>
            <a:r>
              <a:rPr lang="fr-FR" sz="2400" dirty="0" smtClean="0">
                <a:latin typeface="Calibri" pitchFamily="34" charset="0"/>
                <a:cs typeface="Calibri" pitchFamily="34" charset="0"/>
              </a:rPr>
              <a:t>20 décembre 2014</a:t>
            </a:r>
            <a:endParaRPr lang="fr-FR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697520" y="4279103"/>
            <a:ext cx="2752806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000" dirty="0" smtClean="0">
                <a:latin typeface="Calibri" pitchFamily="34" charset="0"/>
                <a:cs typeface="Calibri" pitchFamily="34" charset="0"/>
              </a:rPr>
              <a:t>Georges CAZORLA</a:t>
            </a:r>
          </a:p>
          <a:p>
            <a:pPr algn="ctr">
              <a:lnSpc>
                <a:spcPct val="150000"/>
              </a:lnSpc>
            </a:pPr>
            <a:r>
              <a:rPr lang="fr-FR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fr-FR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azorlageorges@gmail.com</a:t>
            </a:r>
            <a:endParaRPr lang="fr-FR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82" t="51572" r="33873" b="28065"/>
          <a:stretch>
            <a:fillRect/>
          </a:stretch>
        </p:blipFill>
        <p:spPr bwMode="auto">
          <a:xfrm>
            <a:off x="434207" y="4254402"/>
            <a:ext cx="1664615" cy="140684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07504" y="5791523"/>
            <a:ext cx="274179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1600" i="1" dirty="0">
                <a:latin typeface="Calibri" pitchFamily="34" charset="0"/>
                <a:cs typeface="Calibri" pitchFamily="34" charset="0"/>
              </a:rPr>
              <a:t>Service des épreuves d’effort </a:t>
            </a:r>
          </a:p>
          <a:p>
            <a:r>
              <a:rPr lang="fr-FR" sz="1600" i="1" dirty="0" smtClean="0">
                <a:latin typeface="Calibri" pitchFamily="34" charset="0"/>
                <a:cs typeface="Calibri" pitchFamily="34" charset="0"/>
              </a:rPr>
              <a:t>            et </a:t>
            </a:r>
            <a:r>
              <a:rPr lang="fr-FR" sz="1600" i="1" dirty="0">
                <a:latin typeface="Calibri" pitchFamily="34" charset="0"/>
                <a:cs typeface="Calibri" pitchFamily="34" charset="0"/>
              </a:rPr>
              <a:t>réadaptation.</a:t>
            </a:r>
            <a:endParaRPr lang="fr-FR" sz="1600" dirty="0">
              <a:latin typeface="Calibri" pitchFamily="34" charset="0"/>
              <a:cs typeface="Calibri" pitchFamily="34" charset="0"/>
            </a:endParaRPr>
          </a:p>
          <a:p>
            <a:r>
              <a:rPr lang="fr-FR" sz="1600" i="1" dirty="0" smtClean="0">
                <a:latin typeface="Calibri" pitchFamily="34" charset="0"/>
                <a:cs typeface="Calibri" pitchFamily="34" charset="0"/>
              </a:rPr>
              <a:t>       Hôpital </a:t>
            </a:r>
            <a:r>
              <a:rPr lang="fr-FR" sz="1600" i="1" dirty="0">
                <a:latin typeface="Calibri" pitchFamily="34" charset="0"/>
                <a:cs typeface="Calibri" pitchFamily="34" charset="0"/>
              </a:rPr>
              <a:t>Cardiologique </a:t>
            </a:r>
            <a:endParaRPr lang="fr-FR" sz="1600" i="1" dirty="0" smtClean="0">
              <a:latin typeface="Calibri" pitchFamily="34" charset="0"/>
              <a:cs typeface="Calibri" pitchFamily="34" charset="0"/>
            </a:endParaRPr>
          </a:p>
          <a:p>
            <a:r>
              <a:rPr lang="fr-FR" sz="16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fr-FR" sz="1600" i="1" dirty="0" smtClean="0">
                <a:latin typeface="Calibri" pitchFamily="34" charset="0"/>
                <a:cs typeface="Calibri" pitchFamily="34" charset="0"/>
              </a:rPr>
              <a:t>            Pessac </a:t>
            </a:r>
            <a:r>
              <a:rPr lang="fr-FR" sz="1600" i="1" dirty="0">
                <a:latin typeface="Calibri" pitchFamily="34" charset="0"/>
                <a:cs typeface="Calibri" pitchFamily="34" charset="0"/>
              </a:rPr>
              <a:t>33604.</a:t>
            </a:r>
            <a:endParaRPr lang="fr-FR" sz="1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Imag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63" r="74960" b="63425"/>
          <a:stretch>
            <a:fillRect/>
          </a:stretch>
        </p:blipFill>
        <p:spPr bwMode="auto">
          <a:xfrm>
            <a:off x="5796134" y="4542433"/>
            <a:ext cx="2923353" cy="1118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014483" y="5914633"/>
            <a:ext cx="405110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tabLst>
                <a:tab pos="5311775" algn="l"/>
              </a:tabLst>
            </a:pPr>
            <a:r>
              <a:rPr lang="fr-FR" sz="1600" b="1" i="1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Association pour la Recherche et l’Évaluation </a:t>
            </a:r>
            <a:endParaRPr lang="fr-FR" sz="1600" b="1" i="1" dirty="0" smtClean="0"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algn="ctr">
              <a:tabLst>
                <a:tab pos="5311775" algn="l"/>
              </a:tabLst>
            </a:pPr>
            <a:r>
              <a:rPr lang="fr-FR" sz="1600" b="1" i="1" dirty="0" smtClean="0">
                <a:latin typeface="Calibri" pitchFamily="34" charset="0"/>
                <a:ea typeface="Times New Roman" pitchFamily="18" charset="0"/>
                <a:cs typeface="Calibri" pitchFamily="34" charset="0"/>
              </a:rPr>
              <a:t>en </a:t>
            </a:r>
            <a:r>
              <a:rPr lang="fr-FR" sz="1600" b="1" i="1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Activité Physique et en Sport </a:t>
            </a:r>
          </a:p>
          <a:p>
            <a:pPr algn="ctr">
              <a:tabLst>
                <a:tab pos="5311775" algn="l"/>
              </a:tabLst>
            </a:pPr>
            <a:r>
              <a:rPr lang="fr-FR" sz="1600" b="1" i="1" dirty="0">
                <a:latin typeface="Calibri" pitchFamily="34" charset="0"/>
                <a:ea typeface="Times New Roman" pitchFamily="18" charset="0"/>
                <a:cs typeface="Calibri" pitchFamily="34" charset="0"/>
                <a:hlinkClick r:id="rId4"/>
              </a:rPr>
              <a:t>areaps33@gmail.com</a:t>
            </a:r>
            <a:r>
              <a:rPr lang="fr-FR" sz="1600" b="1" i="1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    Web : areaps.org </a:t>
            </a:r>
            <a:endParaRPr lang="fr-FR" sz="16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19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Text Box 2"/>
          <p:cNvSpPr txBox="1">
            <a:spLocks noChangeArrowheads="1"/>
          </p:cNvSpPr>
          <p:nvPr/>
        </p:nvSpPr>
        <p:spPr bwMode="auto">
          <a:xfrm>
            <a:off x="374650" y="496888"/>
            <a:ext cx="8153400" cy="7112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fr-FR" sz="2000">
                <a:latin typeface="Arial" charset="0"/>
              </a:rPr>
              <a:t>Vitesses d’activités enzymatiques maximales (V.A.E.max) au sein du quadriceps humain (micromoles.min</a:t>
            </a:r>
            <a:r>
              <a:rPr lang="fr-FR" sz="2000" baseline="30000">
                <a:latin typeface="Arial" charset="0"/>
              </a:rPr>
              <a:t>-1</a:t>
            </a:r>
            <a:r>
              <a:rPr lang="fr-FR" sz="2000">
                <a:latin typeface="Arial" charset="0"/>
              </a:rPr>
              <a:t>. g</a:t>
            </a:r>
            <a:r>
              <a:rPr lang="fr-FR" sz="2000" baseline="30000">
                <a:latin typeface="Arial" charset="0"/>
              </a:rPr>
              <a:t>-1</a:t>
            </a:r>
            <a:r>
              <a:rPr lang="fr-FR" sz="2000">
                <a:latin typeface="Arial" charset="0"/>
              </a:rPr>
              <a:t> à 25°)</a:t>
            </a:r>
            <a:endParaRPr lang="es-CL" sz="2000">
              <a:latin typeface="Arial" charset="0"/>
            </a:endParaRPr>
          </a:p>
        </p:txBody>
      </p:sp>
      <p:sp>
        <p:nvSpPr>
          <p:cNvPr id="409603" name="Text Box 3"/>
          <p:cNvSpPr txBox="1">
            <a:spLocks noChangeArrowheads="1"/>
          </p:cNvSpPr>
          <p:nvPr/>
        </p:nvSpPr>
        <p:spPr bwMode="auto">
          <a:xfrm>
            <a:off x="1143000" y="1444228"/>
            <a:ext cx="4768850" cy="313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u="sng" dirty="0">
                <a:latin typeface="Arial" charset="0"/>
              </a:rPr>
              <a:t>Glycolyse :</a:t>
            </a:r>
          </a:p>
          <a:p>
            <a:pPr eaLnBrk="1" hangingPunct="1"/>
            <a:endParaRPr lang="fr-FR" u="sng" dirty="0">
              <a:latin typeface="Arial" charset="0"/>
            </a:endParaRPr>
          </a:p>
          <a:p>
            <a:pPr eaLnBrk="1" hangingPunct="1"/>
            <a:r>
              <a:rPr lang="fr-FR" sz="2000" dirty="0" err="1">
                <a:latin typeface="Arial" charset="0"/>
              </a:rPr>
              <a:t>Phosphofructokinase</a:t>
            </a:r>
            <a:r>
              <a:rPr lang="fr-FR" sz="2000" dirty="0">
                <a:latin typeface="Arial" charset="0"/>
              </a:rPr>
              <a:t> *…………….…..57</a:t>
            </a:r>
          </a:p>
          <a:p>
            <a:pPr eaLnBrk="1" hangingPunct="1"/>
            <a:endParaRPr lang="fr-FR" sz="2000" dirty="0">
              <a:latin typeface="Arial" charset="0"/>
            </a:endParaRPr>
          </a:p>
          <a:p>
            <a:pPr eaLnBrk="1" hangingPunct="1"/>
            <a:r>
              <a:rPr lang="fr-FR" sz="2000" dirty="0">
                <a:latin typeface="Arial" charset="0"/>
              </a:rPr>
              <a:t>Lactate déshydrogénase…………… 121</a:t>
            </a:r>
          </a:p>
          <a:p>
            <a:pPr eaLnBrk="1" hangingPunct="1"/>
            <a:endParaRPr lang="fr-FR" dirty="0">
              <a:latin typeface="Arial" charset="0"/>
            </a:endParaRPr>
          </a:p>
          <a:p>
            <a:pPr eaLnBrk="1" hangingPunct="1"/>
            <a:r>
              <a:rPr lang="fr-FR" u="sng" dirty="0">
                <a:latin typeface="Arial" charset="0"/>
              </a:rPr>
              <a:t>Oxydation :</a:t>
            </a:r>
          </a:p>
          <a:p>
            <a:pPr eaLnBrk="1" hangingPunct="1"/>
            <a:endParaRPr lang="fr-FR" u="sng" dirty="0">
              <a:latin typeface="Arial" charset="0"/>
            </a:endParaRPr>
          </a:p>
          <a:p>
            <a:pPr eaLnBrk="1" hangingPunct="1"/>
            <a:r>
              <a:rPr lang="fr-FR" sz="2000" dirty="0" err="1">
                <a:latin typeface="Arial" charset="0"/>
              </a:rPr>
              <a:t>Céto-glutarate</a:t>
            </a:r>
            <a:r>
              <a:rPr lang="fr-FR" sz="2000" dirty="0">
                <a:latin typeface="Arial" charset="0"/>
              </a:rPr>
              <a:t> déshydrogénase*….…1.2</a:t>
            </a:r>
            <a:endParaRPr lang="es-CL" sz="2000" dirty="0">
              <a:latin typeface="Arial" charset="0"/>
            </a:endParaRPr>
          </a:p>
        </p:txBody>
      </p:sp>
      <p:sp>
        <p:nvSpPr>
          <p:cNvPr id="409604" name="Text Box 4"/>
          <p:cNvSpPr txBox="1">
            <a:spLocks noChangeArrowheads="1"/>
          </p:cNvSpPr>
          <p:nvPr/>
        </p:nvSpPr>
        <p:spPr bwMode="auto">
          <a:xfrm>
            <a:off x="1219200" y="5210856"/>
            <a:ext cx="4032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800" i="1" dirty="0">
                <a:latin typeface="Arial" charset="0"/>
              </a:rPr>
              <a:t>* Enzymes limitant le flux métabolique</a:t>
            </a:r>
            <a:endParaRPr lang="es-CL" sz="1800" i="1" dirty="0">
              <a:latin typeface="Arial" charset="0"/>
            </a:endParaRPr>
          </a:p>
        </p:txBody>
      </p:sp>
      <p:sp>
        <p:nvSpPr>
          <p:cNvPr id="409605" name="Text Box 5"/>
          <p:cNvSpPr txBox="1">
            <a:spLocks noChangeArrowheads="1"/>
          </p:cNvSpPr>
          <p:nvPr/>
        </p:nvSpPr>
        <p:spPr bwMode="auto">
          <a:xfrm>
            <a:off x="1600200" y="6248400"/>
            <a:ext cx="5846763" cy="406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2000">
                <a:latin typeface="Arial" charset="0"/>
              </a:rPr>
              <a:t>D’après Jorfeld et al. (1978) et Poortmans (1988), </a:t>
            </a:r>
            <a:endParaRPr lang="es-CL" sz="2000">
              <a:latin typeface="Arial" charset="0"/>
            </a:endParaRPr>
          </a:p>
        </p:txBody>
      </p:sp>
      <p:sp>
        <p:nvSpPr>
          <p:cNvPr id="409606" name="Oval 6"/>
          <p:cNvSpPr>
            <a:spLocks noChangeArrowheads="1"/>
          </p:cNvSpPr>
          <p:nvPr/>
        </p:nvSpPr>
        <p:spPr bwMode="auto">
          <a:xfrm>
            <a:off x="5105400" y="2590800"/>
            <a:ext cx="1219200" cy="2286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09607" name="Text Box 7"/>
          <p:cNvSpPr txBox="1">
            <a:spLocks noChangeArrowheads="1"/>
          </p:cNvSpPr>
          <p:nvPr/>
        </p:nvSpPr>
        <p:spPr bwMode="auto">
          <a:xfrm>
            <a:off x="6400800" y="3352800"/>
            <a:ext cx="2127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fr-FR" sz="1800">
                <a:latin typeface="Arial" charset="0"/>
              </a:rPr>
              <a:t>V.A.E.max 100 fois</a:t>
            </a:r>
          </a:p>
          <a:p>
            <a:pPr algn="ctr" eaLnBrk="1" hangingPunct="1"/>
            <a:r>
              <a:rPr lang="fr-FR" sz="1800">
                <a:latin typeface="Arial" charset="0"/>
              </a:rPr>
              <a:t>supérieure !</a:t>
            </a:r>
            <a:endParaRPr lang="es-CL" sz="1800">
              <a:latin typeface="Arial" charset="0"/>
            </a:endParaRPr>
          </a:p>
        </p:txBody>
      </p:sp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2997200" y="-99392"/>
            <a:ext cx="28271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32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1ère </a:t>
            </a:r>
            <a:r>
              <a:rPr lang="fr-FR" sz="32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hypothèse</a:t>
            </a:r>
          </a:p>
        </p:txBody>
      </p:sp>
    </p:spTree>
    <p:extLst>
      <p:ext uri="{BB962C8B-B14F-4D97-AF65-F5344CB8AC3E}">
        <p14:creationId xmlns:p14="http://schemas.microsoft.com/office/powerpoint/2010/main" val="136263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09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09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09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409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409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75"/>
                                        <p:tgtEl>
                                          <p:spTgt spid="409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02" grpId="0" animBg="1" autoUpdateAnimBg="0"/>
      <p:bldP spid="409603" grpId="0" autoUpdateAnimBg="0"/>
      <p:bldP spid="409604" grpId="0" autoUpdateAnimBg="0"/>
      <p:bldP spid="409605" grpId="0" animBg="1" autoUpdateAnimBg="0"/>
      <p:bldP spid="409606" grpId="0" animBg="1"/>
      <p:bldP spid="409607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Text Box 2"/>
          <p:cNvSpPr txBox="1">
            <a:spLocks noChangeArrowheads="1"/>
          </p:cNvSpPr>
          <p:nvPr/>
        </p:nvSpPr>
        <p:spPr bwMode="auto">
          <a:xfrm>
            <a:off x="533400" y="5257800"/>
            <a:ext cx="83820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Char char="•"/>
            </a:pPr>
            <a:r>
              <a:rPr lang="fr-FR" sz="2000">
                <a:latin typeface="Arial" charset="0"/>
              </a:rPr>
              <a:t> Chez l’athlète entraîné, la même quantité d’O</a:t>
            </a:r>
            <a:r>
              <a:rPr lang="fr-FR" sz="2000" baseline="-25000">
                <a:latin typeface="Arial" charset="0"/>
              </a:rPr>
              <a:t>2</a:t>
            </a:r>
            <a:r>
              <a:rPr lang="fr-FR" sz="2000">
                <a:latin typeface="Arial" charset="0"/>
              </a:rPr>
              <a:t>, autorise une oxydation plus importante de lactate grâce à une concentration plus élevée de la CGDH expliquant le déplacement vers la droite de la courbe lactate-intensité et par conséquent du ou des « seuils ». </a:t>
            </a:r>
          </a:p>
        </p:txBody>
      </p:sp>
      <p:sp>
        <p:nvSpPr>
          <p:cNvPr id="410627" name="Text Box 3"/>
          <p:cNvSpPr txBox="1">
            <a:spLocks noChangeArrowheads="1"/>
          </p:cNvSpPr>
          <p:nvPr/>
        </p:nvSpPr>
        <p:spPr bwMode="auto">
          <a:xfrm>
            <a:off x="442913" y="163513"/>
            <a:ext cx="83518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2000">
                <a:latin typeface="Arial" charset="0"/>
              </a:rPr>
              <a:t>Au plan biochimique, dans certains cas, les effets de l’entraînement se </a:t>
            </a:r>
          </a:p>
          <a:p>
            <a:pPr eaLnBrk="1" hangingPunct="1"/>
            <a:r>
              <a:rPr lang="fr-FR" sz="2000">
                <a:latin typeface="Arial" charset="0"/>
              </a:rPr>
              <a:t>traduisent essentiellement par l’augmentation de la quantité d’une ou de </a:t>
            </a:r>
          </a:p>
          <a:p>
            <a:pPr eaLnBrk="1" hangingPunct="1"/>
            <a:r>
              <a:rPr lang="fr-FR" sz="2000">
                <a:latin typeface="Arial" charset="0"/>
              </a:rPr>
              <a:t>plusieurs enzymes en présence.</a:t>
            </a:r>
            <a:endParaRPr lang="es-CL" sz="2000">
              <a:latin typeface="Arial" charset="0"/>
            </a:endParaRPr>
          </a:p>
        </p:txBody>
      </p:sp>
      <p:sp>
        <p:nvSpPr>
          <p:cNvPr id="410628" name="Text Box 4"/>
          <p:cNvSpPr txBox="1">
            <a:spLocks noChangeArrowheads="1"/>
          </p:cNvSpPr>
          <p:nvPr/>
        </p:nvSpPr>
        <p:spPr bwMode="auto">
          <a:xfrm>
            <a:off x="381000" y="1447800"/>
            <a:ext cx="82788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2000">
                <a:latin typeface="Arial" charset="0"/>
              </a:rPr>
              <a:t> </a:t>
            </a:r>
            <a:r>
              <a:rPr lang="fr-FR" sz="2000">
                <a:latin typeface="Arial" charset="0"/>
                <a:sym typeface="Marlett" pitchFamily="2" charset="2"/>
              </a:rPr>
              <a:t> or </a:t>
            </a:r>
            <a:r>
              <a:rPr lang="fr-FR" sz="2000">
                <a:latin typeface="Arial" charset="0"/>
              </a:rPr>
              <a:t>nous savons que, plus la concentration d’une enzyme est élevée, </a:t>
            </a:r>
          </a:p>
          <a:p>
            <a:r>
              <a:rPr lang="fr-FR" sz="2000">
                <a:latin typeface="Arial" charset="0"/>
              </a:rPr>
              <a:t> plus grande est la quantité de substrat susceptible d’être dégradée.</a:t>
            </a:r>
            <a:endParaRPr lang="es-CL"/>
          </a:p>
        </p:txBody>
      </p:sp>
      <p:sp>
        <p:nvSpPr>
          <p:cNvPr id="410629" name="Text Box 5"/>
          <p:cNvSpPr txBox="1">
            <a:spLocks noChangeArrowheads="1"/>
          </p:cNvSpPr>
          <p:nvPr/>
        </p:nvSpPr>
        <p:spPr bwMode="auto">
          <a:xfrm>
            <a:off x="533400" y="2362200"/>
            <a:ext cx="86026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2000">
                <a:latin typeface="Arial" charset="0"/>
                <a:sym typeface="Marlett" pitchFamily="2" charset="2"/>
              </a:rPr>
              <a:t></a:t>
            </a:r>
            <a:r>
              <a:rPr lang="fr-FR" sz="2000">
                <a:latin typeface="Arial" charset="0"/>
              </a:rPr>
              <a:t>c’est précisément ce qui se passe chez l’athlète entraîné en endurance </a:t>
            </a:r>
          </a:p>
          <a:p>
            <a:r>
              <a:rPr lang="fr-FR" sz="2000">
                <a:latin typeface="Arial" charset="0"/>
              </a:rPr>
              <a:t>dont l’entraînement augmente le nombre, la taille des mitochondries et par </a:t>
            </a:r>
          </a:p>
          <a:p>
            <a:r>
              <a:rPr lang="fr-FR" sz="2000">
                <a:latin typeface="Arial" charset="0"/>
              </a:rPr>
              <a:t>conséquent la concentration en enzymes oxydatives. </a:t>
            </a:r>
            <a:endParaRPr lang="es-CL"/>
          </a:p>
        </p:txBody>
      </p:sp>
      <p:sp>
        <p:nvSpPr>
          <p:cNvPr id="410630" name="Text Box 6"/>
          <p:cNvSpPr txBox="1">
            <a:spLocks noChangeArrowheads="1"/>
          </p:cNvSpPr>
          <p:nvPr/>
        </p:nvSpPr>
        <p:spPr bwMode="auto">
          <a:xfrm>
            <a:off x="533400" y="3657600"/>
            <a:ext cx="8535988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Char char="•"/>
            </a:pPr>
            <a:r>
              <a:rPr lang="fr-FR" sz="2000">
                <a:latin typeface="Arial" charset="0"/>
              </a:rPr>
              <a:t> c’est le cas de l’enzyme cétoglutarate déshydrogénase (CGDH) dont le </a:t>
            </a:r>
          </a:p>
          <a:p>
            <a:r>
              <a:rPr lang="fr-FR" sz="2000">
                <a:latin typeface="Arial" charset="0"/>
              </a:rPr>
              <a:t>niveau faible de l’activité maximale limitait, </a:t>
            </a:r>
            <a:r>
              <a:rPr lang="fr-FR" sz="2000" b="1" u="sng">
                <a:latin typeface="Arial" charset="0"/>
              </a:rPr>
              <a:t>avant entraînement</a:t>
            </a:r>
            <a:r>
              <a:rPr lang="fr-FR" sz="2000">
                <a:latin typeface="Arial" charset="0"/>
              </a:rPr>
              <a:t>, le flux </a:t>
            </a:r>
          </a:p>
          <a:p>
            <a:r>
              <a:rPr lang="fr-FR" sz="2000">
                <a:latin typeface="Arial" charset="0"/>
              </a:rPr>
              <a:t>substrat du cycle de Krebs expliquant en partie l’accumulation précoce du </a:t>
            </a:r>
          </a:p>
          <a:p>
            <a:r>
              <a:rPr lang="fr-FR" sz="2000">
                <a:latin typeface="Arial" charset="0"/>
              </a:rPr>
              <a:t>lactate en amont. </a:t>
            </a:r>
          </a:p>
          <a:p>
            <a:pPr eaLnBrk="1" hangingPunct="1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4504013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06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062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106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062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106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06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106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06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10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626" grpId="0" autoUpdateAnimBg="0"/>
      <p:bldP spid="410627" grpId="0" autoUpdateAnimBg="0"/>
      <p:bldP spid="410628" grpId="0" autoUpdateAnimBg="0"/>
      <p:bldP spid="410629" grpId="0" autoUpdateAnimBg="0"/>
      <p:bldP spid="410630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Line 2"/>
          <p:cNvSpPr>
            <a:spLocks noChangeShapeType="1"/>
          </p:cNvSpPr>
          <p:nvPr/>
        </p:nvSpPr>
        <p:spPr bwMode="auto">
          <a:xfrm>
            <a:off x="1066800" y="914400"/>
            <a:ext cx="0" cy="487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8371" name="Line 3"/>
          <p:cNvSpPr>
            <a:spLocks noChangeShapeType="1"/>
          </p:cNvSpPr>
          <p:nvPr/>
        </p:nvSpPr>
        <p:spPr bwMode="auto">
          <a:xfrm>
            <a:off x="1066800" y="5791200"/>
            <a:ext cx="7239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8372" name="Arc 4"/>
          <p:cNvSpPr>
            <a:spLocks/>
          </p:cNvSpPr>
          <p:nvPr/>
        </p:nvSpPr>
        <p:spPr bwMode="auto">
          <a:xfrm rot="5549373">
            <a:off x="2241550" y="1344613"/>
            <a:ext cx="3563937" cy="4211638"/>
          </a:xfrm>
          <a:custGeom>
            <a:avLst/>
            <a:gdLst>
              <a:gd name="T0" fmla="*/ 0 w 21600"/>
              <a:gd name="T1" fmla="*/ 0 h 24520"/>
              <a:gd name="T2" fmla="*/ 2147483647 w 21600"/>
              <a:gd name="T3" fmla="*/ 2147483647 h 24520"/>
              <a:gd name="T4" fmla="*/ 0 w 21600"/>
              <a:gd name="T5" fmla="*/ 2147483647 h 2452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452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576"/>
                  <a:pt x="21533" y="23552"/>
                  <a:pt x="21401" y="24519"/>
                </a:cubicBezTo>
              </a:path>
              <a:path w="21600" h="2452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576"/>
                  <a:pt x="21533" y="23552"/>
                  <a:pt x="21401" y="24519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8373" name="Arc 5"/>
          <p:cNvSpPr>
            <a:spLocks/>
          </p:cNvSpPr>
          <p:nvPr/>
        </p:nvSpPr>
        <p:spPr bwMode="auto">
          <a:xfrm rot="5549373">
            <a:off x="2482056" y="642144"/>
            <a:ext cx="4179888" cy="5029200"/>
          </a:xfrm>
          <a:custGeom>
            <a:avLst/>
            <a:gdLst>
              <a:gd name="T0" fmla="*/ 2147483647 w 21600"/>
              <a:gd name="T1" fmla="*/ 0 h 23698"/>
              <a:gd name="T2" fmla="*/ 2147483647 w 21600"/>
              <a:gd name="T3" fmla="*/ 2147483647 h 23698"/>
              <a:gd name="T4" fmla="*/ 0 w 21600"/>
              <a:gd name="T5" fmla="*/ 2147483647 h 2369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3698" fill="none" extrusionOk="0">
                <a:moveTo>
                  <a:pt x="333" y="-1"/>
                </a:moveTo>
                <a:cubicBezTo>
                  <a:pt x="12131" y="181"/>
                  <a:pt x="21600" y="9797"/>
                  <a:pt x="21600" y="21597"/>
                </a:cubicBezTo>
                <a:cubicBezTo>
                  <a:pt x="21600" y="22298"/>
                  <a:pt x="21565" y="22999"/>
                  <a:pt x="21497" y="23697"/>
                </a:cubicBezTo>
              </a:path>
              <a:path w="21600" h="23698" stroke="0" extrusionOk="0">
                <a:moveTo>
                  <a:pt x="333" y="-1"/>
                </a:moveTo>
                <a:cubicBezTo>
                  <a:pt x="12131" y="181"/>
                  <a:pt x="21600" y="9797"/>
                  <a:pt x="21600" y="21597"/>
                </a:cubicBezTo>
                <a:cubicBezTo>
                  <a:pt x="21600" y="22298"/>
                  <a:pt x="21565" y="22999"/>
                  <a:pt x="21497" y="23697"/>
                </a:cubicBezTo>
                <a:lnTo>
                  <a:pt x="0" y="21597"/>
                </a:lnTo>
                <a:lnTo>
                  <a:pt x="333" y="-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8374" name="Line 6"/>
          <p:cNvSpPr>
            <a:spLocks noChangeShapeType="1"/>
          </p:cNvSpPr>
          <p:nvPr/>
        </p:nvSpPr>
        <p:spPr bwMode="auto">
          <a:xfrm>
            <a:off x="4800600" y="4419600"/>
            <a:ext cx="0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8375" name="Line 7"/>
          <p:cNvSpPr>
            <a:spLocks noChangeShapeType="1"/>
          </p:cNvSpPr>
          <p:nvPr/>
        </p:nvSpPr>
        <p:spPr bwMode="auto">
          <a:xfrm>
            <a:off x="5181600" y="4419600"/>
            <a:ext cx="0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8376" name="Line 8"/>
          <p:cNvSpPr>
            <a:spLocks noChangeShapeType="1"/>
          </p:cNvSpPr>
          <p:nvPr/>
        </p:nvSpPr>
        <p:spPr bwMode="auto">
          <a:xfrm flipH="1">
            <a:off x="1066800" y="4419600"/>
            <a:ext cx="4191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8377" name="AutoShape 9"/>
          <p:cNvSpPr>
            <a:spLocks noChangeArrowheads="1"/>
          </p:cNvSpPr>
          <p:nvPr/>
        </p:nvSpPr>
        <p:spPr bwMode="auto">
          <a:xfrm>
            <a:off x="5638800" y="3505200"/>
            <a:ext cx="457200" cy="152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8378" name="Text Box 10"/>
          <p:cNvSpPr txBox="1">
            <a:spLocks noChangeArrowheads="1"/>
          </p:cNvSpPr>
          <p:nvPr/>
        </p:nvSpPr>
        <p:spPr bwMode="auto">
          <a:xfrm>
            <a:off x="1357313" y="6508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fr-FR"/>
          </a:p>
        </p:txBody>
      </p:sp>
      <p:sp>
        <p:nvSpPr>
          <p:cNvPr id="58379" name="Text Box 11"/>
          <p:cNvSpPr txBox="1">
            <a:spLocks noChangeArrowheads="1"/>
          </p:cNvSpPr>
          <p:nvPr/>
        </p:nvSpPr>
        <p:spPr bwMode="auto">
          <a:xfrm>
            <a:off x="728663" y="450850"/>
            <a:ext cx="768350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fr-FR" sz="2000">
                <a:latin typeface="Arial" charset="0"/>
              </a:rPr>
              <a:t>[LAs]</a:t>
            </a:r>
          </a:p>
        </p:txBody>
      </p:sp>
      <p:sp>
        <p:nvSpPr>
          <p:cNvPr id="58380" name="Text Box 12"/>
          <p:cNvSpPr txBox="1">
            <a:spLocks noChangeArrowheads="1"/>
          </p:cNvSpPr>
          <p:nvPr/>
        </p:nvSpPr>
        <p:spPr bwMode="auto">
          <a:xfrm>
            <a:off x="5791200" y="5943600"/>
            <a:ext cx="2895600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2000">
                <a:latin typeface="Arial" charset="0"/>
              </a:rPr>
              <a:t>Puissance, vitesse, VO</a:t>
            </a:r>
            <a:r>
              <a:rPr lang="fr-FR" sz="2000" baseline="-25000">
                <a:latin typeface="Arial" charset="0"/>
              </a:rPr>
              <a:t>2</a:t>
            </a:r>
            <a:endParaRPr lang="es-CL" sz="2000" baseline="-25000">
              <a:latin typeface="Arial" charset="0"/>
            </a:endParaRPr>
          </a:p>
        </p:txBody>
      </p:sp>
      <p:sp>
        <p:nvSpPr>
          <p:cNvPr id="58381" name="AutoShape 13"/>
          <p:cNvSpPr>
            <a:spLocks noChangeArrowheads="1"/>
          </p:cNvSpPr>
          <p:nvPr/>
        </p:nvSpPr>
        <p:spPr bwMode="auto">
          <a:xfrm>
            <a:off x="4800600" y="5943600"/>
            <a:ext cx="457200" cy="152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8382" name="Text Box 14"/>
          <p:cNvSpPr txBox="1">
            <a:spLocks noChangeArrowheads="1"/>
          </p:cNvSpPr>
          <p:nvPr/>
        </p:nvSpPr>
        <p:spPr bwMode="auto">
          <a:xfrm>
            <a:off x="4710113" y="6208713"/>
            <a:ext cx="615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800">
                <a:latin typeface="Arial" charset="0"/>
              </a:rPr>
              <a:t>S.A.</a:t>
            </a:r>
            <a:endParaRPr lang="es-CL" sz="1800">
              <a:latin typeface="Arial" charset="0"/>
            </a:endParaRPr>
          </a:p>
        </p:txBody>
      </p:sp>
      <p:sp>
        <p:nvSpPr>
          <p:cNvPr id="58383" name="Text Box 15"/>
          <p:cNvSpPr txBox="1">
            <a:spLocks noChangeArrowheads="1"/>
          </p:cNvSpPr>
          <p:nvPr/>
        </p:nvSpPr>
        <p:spPr bwMode="auto">
          <a:xfrm>
            <a:off x="3505200" y="808038"/>
            <a:ext cx="1608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2000">
                <a:latin typeface="Arial" charset="0"/>
              </a:rPr>
              <a:t>non entraîné</a:t>
            </a:r>
            <a:endParaRPr lang="es-CL" sz="2000">
              <a:latin typeface="Arial" charset="0"/>
            </a:endParaRPr>
          </a:p>
        </p:txBody>
      </p:sp>
      <p:sp>
        <p:nvSpPr>
          <p:cNvPr id="58384" name="Line 16"/>
          <p:cNvSpPr>
            <a:spLocks noChangeShapeType="1"/>
          </p:cNvSpPr>
          <p:nvPr/>
        </p:nvSpPr>
        <p:spPr bwMode="auto">
          <a:xfrm>
            <a:off x="2971800" y="1066800"/>
            <a:ext cx="5334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8385" name="Line 17"/>
          <p:cNvSpPr>
            <a:spLocks noChangeShapeType="1"/>
          </p:cNvSpPr>
          <p:nvPr/>
        </p:nvSpPr>
        <p:spPr bwMode="auto">
          <a:xfrm>
            <a:off x="2971800" y="1600200"/>
            <a:ext cx="533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8386" name="Text Box 18"/>
          <p:cNvSpPr txBox="1">
            <a:spLocks noChangeArrowheads="1"/>
          </p:cNvSpPr>
          <p:nvPr/>
        </p:nvSpPr>
        <p:spPr bwMode="auto">
          <a:xfrm>
            <a:off x="3505200" y="1341438"/>
            <a:ext cx="1116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2000">
                <a:latin typeface="Arial" charset="0"/>
              </a:rPr>
              <a:t>entraîné</a:t>
            </a:r>
            <a:endParaRPr lang="es-CL" sz="2000">
              <a:latin typeface="Arial" charset="0"/>
            </a:endParaRPr>
          </a:p>
        </p:txBody>
      </p:sp>
      <p:sp>
        <p:nvSpPr>
          <p:cNvPr id="58387" name="ZoneTexte 1"/>
          <p:cNvSpPr txBox="1">
            <a:spLocks noChangeArrowheads="1"/>
          </p:cNvSpPr>
          <p:nvPr/>
        </p:nvSpPr>
        <p:spPr bwMode="auto">
          <a:xfrm>
            <a:off x="1112838" y="3957638"/>
            <a:ext cx="1404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>
                <a:latin typeface="Calibri" pitchFamily="34" charset="0"/>
                <a:cs typeface="Calibri" pitchFamily="34" charset="0"/>
              </a:rPr>
              <a:t>5 mmol/L</a:t>
            </a:r>
          </a:p>
        </p:txBody>
      </p:sp>
    </p:spTree>
    <p:extLst>
      <p:ext uri="{BB962C8B-B14F-4D97-AF65-F5344CB8AC3E}">
        <p14:creationId xmlns:p14="http://schemas.microsoft.com/office/powerpoint/2010/main" val="325804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685800" y="6500813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685800" y="6500813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90532" name="Rectangle 4"/>
          <p:cNvSpPr>
            <a:spLocks noChangeArrowheads="1"/>
          </p:cNvSpPr>
          <p:nvPr/>
        </p:nvSpPr>
        <p:spPr bwMode="auto">
          <a:xfrm>
            <a:off x="39688" y="595313"/>
            <a:ext cx="90646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fr-FR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TRANSPORT </a:t>
            </a:r>
            <a:r>
              <a:rPr lang="fr-FR" b="1" dirty="0">
                <a:latin typeface="Arial" charset="0"/>
              </a:rPr>
              <a:t>MEMBRANAIRE</a:t>
            </a:r>
            <a:r>
              <a:rPr lang="fr-FR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DU LACTATE</a:t>
            </a:r>
            <a:endParaRPr lang="fr-FR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90533" name="Rectangle 5"/>
          <p:cNvSpPr>
            <a:spLocks noChangeArrowheads="1"/>
          </p:cNvSpPr>
          <p:nvPr/>
        </p:nvSpPr>
        <p:spPr bwMode="auto">
          <a:xfrm>
            <a:off x="381000" y="2538413"/>
            <a:ext cx="8382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fr-FR" sz="2000">
                <a:latin typeface="Arial" charset="0"/>
              </a:rPr>
              <a:t>Il existe des protéines qui permettent le transport du lactate à travers </a:t>
            </a:r>
          </a:p>
          <a:p>
            <a:pPr marL="342900" indent="-342900">
              <a:spcBef>
                <a:spcPct val="20000"/>
              </a:spcBef>
            </a:pPr>
            <a:r>
              <a:rPr lang="fr-FR" sz="2000">
                <a:latin typeface="Arial" charset="0"/>
              </a:rPr>
              <a:t>     le sarcolemme : monocarboxylate tansporter : MCT1 et MCT4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fr-FR" sz="200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fr-FR" sz="2000">
                <a:latin typeface="Arial" charset="0"/>
              </a:rPr>
              <a:t>D'elles dépend la vitesse du passage du lactate musculaire : </a:t>
            </a:r>
          </a:p>
          <a:p>
            <a:pPr marL="342900" indent="-342900">
              <a:spcBef>
                <a:spcPct val="50000"/>
              </a:spcBef>
              <a:spcAft>
                <a:spcPct val="50000"/>
              </a:spcAft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fr-FR" sz="2000">
                <a:latin typeface="Arial" charset="0"/>
              </a:rPr>
              <a:t>          </a:t>
            </a:r>
          </a:p>
          <a:p>
            <a:pPr marL="342900" indent="-342900">
              <a:spcBef>
                <a:spcPct val="50000"/>
              </a:spcBef>
              <a:spcAft>
                <a:spcPct val="50000"/>
              </a:spcAft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fr-FR" sz="2000">
                <a:latin typeface="Arial" charset="0"/>
              </a:rPr>
              <a:t>  milieu intracellulaire 	              milieu extracellulaire &lt;</a:t>
            </a:r>
            <a:r>
              <a:rPr lang="fr-FR" sz="2000">
                <a:latin typeface="Arial" charset="0"/>
                <a:cs typeface="Arial" charset="0"/>
                <a:sym typeface="Monotype Sorts" pitchFamily="2" charset="2"/>
              </a:rPr>
              <a:t>–&gt;</a:t>
            </a:r>
            <a:r>
              <a:rPr lang="fr-FR" sz="2000">
                <a:latin typeface="Arial" charset="0"/>
              </a:rPr>
              <a:t>  sang</a:t>
            </a:r>
          </a:p>
          <a:p>
            <a:pPr marL="342900" indent="-342900">
              <a:spcBef>
                <a:spcPct val="5000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fr-FR" sz="2000">
                <a:latin typeface="Arial" charset="0"/>
              </a:rPr>
              <a:t>La vitesse du passage membranaire dépend :</a:t>
            </a:r>
          </a:p>
          <a:p>
            <a:pPr marL="342900" indent="-342900">
              <a:lnSpc>
                <a:spcPct val="5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fr-FR" sz="2000">
                <a:latin typeface="Arial" charset="0"/>
              </a:rPr>
              <a:t>		1. du niveau de stimulation des transporteurs.</a:t>
            </a:r>
          </a:p>
          <a:p>
            <a:pPr marL="342900" indent="-342900">
              <a:lnSpc>
                <a:spcPct val="5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fr-FR" sz="2000">
                <a:latin typeface="Arial" charset="0"/>
              </a:rPr>
              <a:t>		2. du nombre de transporteurs mis en jeu.</a:t>
            </a:r>
            <a:endParaRPr lang="fr-FR" sz="2000" b="1"/>
          </a:p>
        </p:txBody>
      </p:sp>
      <p:sp>
        <p:nvSpPr>
          <p:cNvPr id="790534" name="Line 6"/>
          <p:cNvSpPr>
            <a:spLocks noChangeShapeType="1"/>
          </p:cNvSpPr>
          <p:nvPr/>
        </p:nvSpPr>
        <p:spPr bwMode="auto">
          <a:xfrm>
            <a:off x="3200400" y="4900613"/>
            <a:ext cx="762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90535" name="Line 7"/>
          <p:cNvSpPr>
            <a:spLocks noChangeShapeType="1"/>
          </p:cNvSpPr>
          <p:nvPr/>
        </p:nvSpPr>
        <p:spPr bwMode="auto">
          <a:xfrm rot="11217883" flipV="1">
            <a:off x="3200400" y="4748213"/>
            <a:ext cx="685800" cy="746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90536" name="Text Box 8"/>
          <p:cNvSpPr txBox="1">
            <a:spLocks noChangeArrowheads="1"/>
          </p:cNvSpPr>
          <p:nvPr/>
        </p:nvSpPr>
        <p:spPr bwMode="auto">
          <a:xfrm>
            <a:off x="3124200" y="4291013"/>
            <a:ext cx="876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20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MCT1</a:t>
            </a:r>
            <a:endParaRPr lang="en-US" sz="200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90537" name="Text Box 9"/>
          <p:cNvSpPr txBox="1">
            <a:spLocks noChangeArrowheads="1"/>
          </p:cNvSpPr>
          <p:nvPr/>
        </p:nvSpPr>
        <p:spPr bwMode="auto">
          <a:xfrm>
            <a:off x="3124200" y="4900613"/>
            <a:ext cx="876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20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MCT4</a:t>
            </a:r>
            <a:endParaRPr lang="en-US" sz="200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9402" name="Text Box 10"/>
          <p:cNvSpPr txBox="1">
            <a:spLocks noChangeArrowheads="1"/>
          </p:cNvSpPr>
          <p:nvPr/>
        </p:nvSpPr>
        <p:spPr bwMode="auto">
          <a:xfrm>
            <a:off x="0" y="1412875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2000" b="1" i="1">
                <a:solidFill>
                  <a:schemeClr val="tx2"/>
                </a:solidFill>
                <a:latin typeface="Arial" charset="0"/>
              </a:rPr>
              <a:t> (Juel et al.,1991; Dermott et Bonen,1993;Pilegaard et al.,1993; Roth et Brooks,1993)</a:t>
            </a:r>
            <a:r>
              <a:rPr lang="fr-FR" sz="1800">
                <a:solidFill>
                  <a:schemeClr val="tx2"/>
                </a:solidFill>
                <a:latin typeface="Arial" charset="0"/>
              </a:rPr>
              <a:t> </a:t>
            </a:r>
          </a:p>
        </p:txBody>
      </p:sp>
      <p:sp>
        <p:nvSpPr>
          <p:cNvPr id="59403" name="ZoneTexte 1"/>
          <p:cNvSpPr txBox="1">
            <a:spLocks noChangeArrowheads="1"/>
          </p:cNvSpPr>
          <p:nvPr/>
        </p:nvSpPr>
        <p:spPr bwMode="auto">
          <a:xfrm>
            <a:off x="2997200" y="11113"/>
            <a:ext cx="2771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32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fr-FR" sz="3200" b="1" baseline="30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ème</a:t>
            </a:r>
            <a:r>
              <a:rPr lang="fr-FR" sz="32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hypothèse</a:t>
            </a:r>
          </a:p>
        </p:txBody>
      </p:sp>
    </p:spTree>
    <p:extLst>
      <p:ext uri="{BB962C8B-B14F-4D97-AF65-F5344CB8AC3E}">
        <p14:creationId xmlns:p14="http://schemas.microsoft.com/office/powerpoint/2010/main" val="3323430446"/>
      </p:ext>
    </p:extLst>
  </p:cSld>
  <p:clrMapOvr>
    <a:masterClrMapping/>
  </p:clrMapOvr>
  <p:transition spd="slow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90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90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90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90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90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90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905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905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905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905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905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905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905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905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905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905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790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790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790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90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0533" grpId="0" build="p" autoUpdateAnimBg="0"/>
      <p:bldP spid="790534" grpId="0" animBg="1"/>
      <p:bldP spid="790535" grpId="0" animBg="1"/>
      <p:bldP spid="790536" grpId="0" autoUpdateAnimBg="0"/>
      <p:bldP spid="790537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C78C051-243A-4723-8579-3B4455FDCC4C}" type="slidenum">
              <a:rPr lang="fr-FR" sz="1400" smtClean="0"/>
              <a:pPr/>
              <a:t>14</a:t>
            </a:fld>
            <a:endParaRPr lang="fr-FR" sz="1400" smtClean="0"/>
          </a:p>
        </p:txBody>
      </p:sp>
      <p:sp>
        <p:nvSpPr>
          <p:cNvPr id="792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3200400"/>
            <a:ext cx="9144000" cy="2286000"/>
          </a:xfrm>
        </p:spPr>
        <p:txBody>
          <a:bodyPr/>
          <a:lstStyle/>
          <a:p>
            <a:pPr>
              <a:lnSpc>
                <a:spcPct val="120000"/>
              </a:lnSpc>
              <a:buFontTx/>
              <a:buNone/>
            </a:pPr>
            <a:r>
              <a:rPr lang="fr-FR" sz="1800" b="1" smtClean="0">
                <a:solidFill>
                  <a:schemeClr val="tx2"/>
                </a:solidFill>
                <a:latin typeface="Arial" charset="0"/>
              </a:rPr>
              <a:t>2- Le nombre des transporteurs recrutés</a:t>
            </a:r>
            <a:r>
              <a:rPr lang="fr-FR" sz="1800" b="1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fr-FR" sz="1800" b="1" smtClean="0">
                <a:solidFill>
                  <a:schemeClr val="tx2"/>
                </a:solidFill>
                <a:latin typeface="Arial" charset="0"/>
              </a:rPr>
              <a:t>dépend :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fr-FR" sz="1800" b="1" smtClean="0">
                <a:latin typeface="Arial" charset="0"/>
              </a:rPr>
              <a:t>  - du niveau d ’entraînement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fr-FR" sz="1800" b="1" smtClean="0">
                <a:latin typeface="Arial" charset="0"/>
              </a:rPr>
              <a:t>  - de la nature des fibres activées : les fibres rapides présentent plus de MTC</a:t>
            </a:r>
            <a:r>
              <a:rPr lang="fr-FR" sz="1800" b="1" baseline="-25000" smtClean="0">
                <a:latin typeface="Arial" charset="0"/>
              </a:rPr>
              <a:t>4</a:t>
            </a:r>
            <a:r>
              <a:rPr lang="fr-FR" sz="1800" b="1" smtClean="0">
                <a:latin typeface="Arial" charset="0"/>
              </a:rPr>
              <a:t> et pratiquement pas de MTC</a:t>
            </a:r>
            <a:r>
              <a:rPr lang="fr-FR" sz="1800" b="1" baseline="-25000" smtClean="0">
                <a:latin typeface="Arial" charset="0"/>
              </a:rPr>
              <a:t>1</a:t>
            </a:r>
            <a:r>
              <a:rPr lang="fr-FR" sz="1800" b="1" smtClean="0">
                <a:latin typeface="Arial" charset="0"/>
              </a:rPr>
              <a:t>,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fr-FR" sz="1800" b="1" smtClean="0">
                <a:latin typeface="Arial" charset="0"/>
              </a:rPr>
              <a:t>  - de l’âge des sujets (le nombre de transporteurs sollicités diminue avec le   vieillissement).</a:t>
            </a:r>
          </a:p>
        </p:txBody>
      </p:sp>
      <p:sp>
        <p:nvSpPr>
          <p:cNvPr id="792579" name="Text Box 3"/>
          <p:cNvSpPr txBox="1">
            <a:spLocks noChangeArrowheads="1"/>
          </p:cNvSpPr>
          <p:nvPr/>
        </p:nvSpPr>
        <p:spPr bwMode="auto">
          <a:xfrm>
            <a:off x="0" y="760413"/>
            <a:ext cx="8669338" cy="209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fr-FR" sz="2000" b="1">
                <a:solidFill>
                  <a:schemeClr val="tx2"/>
                </a:solidFill>
                <a:latin typeface="Arial" charset="0"/>
              </a:rPr>
              <a:t> 1- Le niveau de stimulation dépend :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fr-FR" sz="2000" b="1">
                <a:latin typeface="Arial" charset="0"/>
              </a:rPr>
              <a:t> - </a:t>
            </a:r>
            <a:r>
              <a:rPr lang="fr-FR" sz="2000">
                <a:latin typeface="Arial" charset="0"/>
              </a:rPr>
              <a:t>du gradient pH entre les milieux intra et extra cellulaires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fr-FR" sz="2000" b="1">
                <a:latin typeface="Arial" charset="0"/>
              </a:rPr>
              <a:t> -</a:t>
            </a:r>
            <a:r>
              <a:rPr lang="fr-FR" sz="2000">
                <a:latin typeface="Arial" charset="0"/>
              </a:rPr>
              <a:t> du type d ’entraînement (l ’entraînement en intensité augmente la vitesse 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fr-FR" sz="2000">
                <a:latin typeface="Arial" charset="0"/>
              </a:rPr>
              <a:t>    du passage membranaire par rapport à l ’entraînement de longue durée)</a:t>
            </a:r>
          </a:p>
          <a:p>
            <a:pPr eaLnBrk="1" hangingPunct="1">
              <a:lnSpc>
                <a:spcPct val="120000"/>
              </a:lnSpc>
            </a:pPr>
            <a:endParaRPr lang="es-CL" sz="2000"/>
          </a:p>
        </p:txBody>
      </p:sp>
      <p:sp>
        <p:nvSpPr>
          <p:cNvPr id="792580" name="Text Box 4"/>
          <p:cNvSpPr txBox="1">
            <a:spLocks noChangeArrowheads="1"/>
          </p:cNvSpPr>
          <p:nvPr/>
        </p:nvSpPr>
        <p:spPr bwMode="auto">
          <a:xfrm>
            <a:off x="914400" y="5886450"/>
            <a:ext cx="7385050" cy="69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fr-FR" sz="1800" b="1" i="1">
                <a:solidFill>
                  <a:schemeClr val="tx2"/>
                </a:solidFill>
                <a:latin typeface="Arial" charset="0"/>
              </a:rPr>
              <a:t>(Juel et al.,1991;Dermott et Bonen,1993; Pilegaard et al.,1993; </a:t>
            </a:r>
          </a:p>
          <a:p>
            <a:pPr eaLnBrk="1" hangingPunct="1">
              <a:spcBef>
                <a:spcPct val="20000"/>
              </a:spcBef>
            </a:pPr>
            <a:r>
              <a:rPr lang="fr-FR" sz="1800" b="1" i="1">
                <a:solidFill>
                  <a:schemeClr val="tx2"/>
                </a:solidFill>
                <a:latin typeface="Arial" charset="0"/>
              </a:rPr>
              <a:t>Roth et Brooks,1993; Brooks, 1999; Pilegaard, 1999; Bonen, 2000)</a:t>
            </a:r>
            <a:r>
              <a:rPr lang="fr-FR" sz="1800" b="1">
                <a:solidFill>
                  <a:schemeClr val="tx2"/>
                </a:solidFill>
                <a:latin typeface="Arial" charset="0"/>
              </a:rPr>
              <a:t> </a:t>
            </a:r>
            <a:endParaRPr lang="es-CL" sz="1800" b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640224"/>
      </p:ext>
    </p:extLst>
  </p:cSld>
  <p:clrMapOvr>
    <a:masterClrMapping/>
  </p:clrMapOvr>
  <p:transition spd="slow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92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92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92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92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92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92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92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92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92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92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92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92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92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92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92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92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792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2578" grpId="0" build="p" autoUpdateAnimBg="0"/>
      <p:bldP spid="792579" grpId="0" build="p" autoUpdateAnimBg="0"/>
      <p:bldP spid="792580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643688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42AF641-7140-418D-9220-962548DCC4B6}" type="slidenum">
              <a:rPr lang="fr-FR" sz="1400" smtClean="0"/>
              <a:pPr/>
              <a:t>15</a:t>
            </a:fld>
            <a:endParaRPr lang="fr-FR" sz="1400" smtClean="0"/>
          </a:p>
        </p:txBody>
      </p:sp>
      <p:sp>
        <p:nvSpPr>
          <p:cNvPr id="61443" name="Line 2"/>
          <p:cNvSpPr>
            <a:spLocks noChangeShapeType="1"/>
          </p:cNvSpPr>
          <p:nvPr/>
        </p:nvSpPr>
        <p:spPr bwMode="auto">
          <a:xfrm>
            <a:off x="1454150" y="852488"/>
            <a:ext cx="0" cy="457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1444" name="Line 3"/>
          <p:cNvSpPr>
            <a:spLocks noChangeShapeType="1"/>
          </p:cNvSpPr>
          <p:nvPr/>
        </p:nvSpPr>
        <p:spPr bwMode="auto">
          <a:xfrm>
            <a:off x="1606550" y="5500688"/>
            <a:ext cx="6324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1445" name="Text Box 4"/>
          <p:cNvSpPr txBox="1">
            <a:spLocks noChangeArrowheads="1"/>
          </p:cNvSpPr>
          <p:nvPr/>
        </p:nvSpPr>
        <p:spPr bwMode="auto">
          <a:xfrm>
            <a:off x="1606550" y="5424488"/>
            <a:ext cx="640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800">
                <a:latin typeface="Arial" charset="0"/>
              </a:rPr>
              <a:t>  I                              I                              I                              I</a:t>
            </a:r>
          </a:p>
          <a:p>
            <a:pPr eaLnBrk="1" hangingPunct="1"/>
            <a:r>
              <a:rPr lang="fr-FR" sz="1800">
                <a:latin typeface="Arial" charset="0"/>
              </a:rPr>
              <a:t>25                            50                           75                         100</a:t>
            </a:r>
            <a:endParaRPr lang="es-CL" sz="1800">
              <a:latin typeface="Arial" charset="0"/>
            </a:endParaRPr>
          </a:p>
        </p:txBody>
      </p:sp>
      <p:sp>
        <p:nvSpPr>
          <p:cNvPr id="61446" name="Text Box 5"/>
          <p:cNvSpPr txBox="1">
            <a:spLocks noChangeArrowheads="1"/>
          </p:cNvSpPr>
          <p:nvPr/>
        </p:nvSpPr>
        <p:spPr bwMode="auto">
          <a:xfrm>
            <a:off x="2749550" y="6034088"/>
            <a:ext cx="4794250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800" b="1">
                <a:latin typeface="Arial" charset="0"/>
              </a:rPr>
              <a:t> % vam, % PAM, % VO2max, % FCmax, </a:t>
            </a:r>
            <a:endParaRPr lang="es-CL" sz="1800" b="1">
              <a:latin typeface="Arial" charset="0"/>
            </a:endParaRPr>
          </a:p>
        </p:txBody>
      </p:sp>
      <p:sp>
        <p:nvSpPr>
          <p:cNvPr id="61447" name="Freeform 6"/>
          <p:cNvSpPr>
            <a:spLocks/>
          </p:cNvSpPr>
          <p:nvPr/>
        </p:nvSpPr>
        <p:spPr bwMode="auto">
          <a:xfrm>
            <a:off x="2133600" y="1385888"/>
            <a:ext cx="5562600" cy="3619500"/>
          </a:xfrm>
          <a:custGeom>
            <a:avLst/>
            <a:gdLst>
              <a:gd name="T0" fmla="*/ 0 w 3288"/>
              <a:gd name="T1" fmla="*/ 2147483647 h 2616"/>
              <a:gd name="T2" fmla="*/ 2147483647 w 3288"/>
              <a:gd name="T3" fmla="*/ 2147483647 h 2616"/>
              <a:gd name="T4" fmla="*/ 2147483647 w 3288"/>
              <a:gd name="T5" fmla="*/ 2147483647 h 2616"/>
              <a:gd name="T6" fmla="*/ 2147483647 w 3288"/>
              <a:gd name="T7" fmla="*/ 2147483647 h 2616"/>
              <a:gd name="T8" fmla="*/ 2147483647 w 3288"/>
              <a:gd name="T9" fmla="*/ 2147483647 h 2616"/>
              <a:gd name="T10" fmla="*/ 2147483647 w 3288"/>
              <a:gd name="T11" fmla="*/ 0 h 26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288" h="2616">
                <a:moveTo>
                  <a:pt x="0" y="2544"/>
                </a:moveTo>
                <a:cubicBezTo>
                  <a:pt x="496" y="2580"/>
                  <a:pt x="992" y="2616"/>
                  <a:pt x="1392" y="2544"/>
                </a:cubicBezTo>
                <a:cubicBezTo>
                  <a:pt x="1792" y="2472"/>
                  <a:pt x="2160" y="2296"/>
                  <a:pt x="2400" y="2112"/>
                </a:cubicBezTo>
                <a:cubicBezTo>
                  <a:pt x="2640" y="1928"/>
                  <a:pt x="2696" y="1744"/>
                  <a:pt x="2832" y="1440"/>
                </a:cubicBezTo>
                <a:cubicBezTo>
                  <a:pt x="2968" y="1136"/>
                  <a:pt x="3144" y="528"/>
                  <a:pt x="3216" y="288"/>
                </a:cubicBezTo>
                <a:cubicBezTo>
                  <a:pt x="3288" y="48"/>
                  <a:pt x="3276" y="24"/>
                  <a:pt x="3264" y="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1448" name="Text Box 7"/>
          <p:cNvSpPr txBox="1">
            <a:spLocks noChangeArrowheads="1"/>
          </p:cNvSpPr>
          <p:nvPr/>
        </p:nvSpPr>
        <p:spPr bwMode="auto">
          <a:xfrm>
            <a:off x="6711950" y="3214688"/>
            <a:ext cx="290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s-CL">
                <a:cs typeface="Times New Roman" pitchFamily="18" charset="0"/>
              </a:rPr>
              <a:t>•</a:t>
            </a:r>
            <a:endParaRPr lang="es-CL"/>
          </a:p>
        </p:txBody>
      </p:sp>
      <p:sp>
        <p:nvSpPr>
          <p:cNvPr id="61449" name="Text Box 8"/>
          <p:cNvSpPr txBox="1">
            <a:spLocks noChangeArrowheads="1"/>
          </p:cNvSpPr>
          <p:nvPr/>
        </p:nvSpPr>
        <p:spPr bwMode="auto">
          <a:xfrm>
            <a:off x="6254750" y="3824288"/>
            <a:ext cx="290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s-CL">
                <a:cs typeface="Times New Roman" pitchFamily="18" charset="0"/>
              </a:rPr>
              <a:t>•</a:t>
            </a:r>
            <a:endParaRPr lang="es-CL"/>
          </a:p>
        </p:txBody>
      </p:sp>
      <p:sp>
        <p:nvSpPr>
          <p:cNvPr id="61450" name="Text Box 9"/>
          <p:cNvSpPr txBox="1">
            <a:spLocks noChangeArrowheads="1"/>
          </p:cNvSpPr>
          <p:nvPr/>
        </p:nvSpPr>
        <p:spPr bwMode="auto">
          <a:xfrm>
            <a:off x="5416550" y="4357688"/>
            <a:ext cx="290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s-CL">
                <a:cs typeface="Times New Roman" pitchFamily="18" charset="0"/>
              </a:rPr>
              <a:t>•</a:t>
            </a:r>
            <a:endParaRPr lang="es-CL"/>
          </a:p>
        </p:txBody>
      </p:sp>
      <p:sp>
        <p:nvSpPr>
          <p:cNvPr id="61451" name="Text Box 10"/>
          <p:cNvSpPr txBox="1">
            <a:spLocks noChangeArrowheads="1"/>
          </p:cNvSpPr>
          <p:nvPr/>
        </p:nvSpPr>
        <p:spPr bwMode="auto">
          <a:xfrm>
            <a:off x="4425950" y="4662488"/>
            <a:ext cx="290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s-CL">
                <a:cs typeface="Times New Roman" pitchFamily="18" charset="0"/>
              </a:rPr>
              <a:t>•</a:t>
            </a:r>
            <a:endParaRPr lang="es-CL"/>
          </a:p>
        </p:txBody>
      </p:sp>
      <p:sp>
        <p:nvSpPr>
          <p:cNvPr id="61452" name="Text Box 11"/>
          <p:cNvSpPr txBox="1">
            <a:spLocks noChangeArrowheads="1"/>
          </p:cNvSpPr>
          <p:nvPr/>
        </p:nvSpPr>
        <p:spPr bwMode="auto">
          <a:xfrm>
            <a:off x="3816350" y="4738688"/>
            <a:ext cx="290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s-CL">
                <a:cs typeface="Times New Roman" pitchFamily="18" charset="0"/>
              </a:rPr>
              <a:t>•</a:t>
            </a:r>
            <a:endParaRPr lang="es-CL"/>
          </a:p>
        </p:txBody>
      </p:sp>
      <p:sp>
        <p:nvSpPr>
          <p:cNvPr id="61453" name="Text Box 12"/>
          <p:cNvSpPr txBox="1">
            <a:spLocks noChangeArrowheads="1"/>
          </p:cNvSpPr>
          <p:nvPr/>
        </p:nvSpPr>
        <p:spPr bwMode="auto">
          <a:xfrm>
            <a:off x="2901950" y="4738688"/>
            <a:ext cx="290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s-CL">
                <a:cs typeface="Times New Roman" pitchFamily="18" charset="0"/>
              </a:rPr>
              <a:t>•</a:t>
            </a:r>
            <a:endParaRPr lang="es-CL"/>
          </a:p>
        </p:txBody>
      </p:sp>
      <p:sp>
        <p:nvSpPr>
          <p:cNvPr id="61454" name="Text Box 13"/>
          <p:cNvSpPr txBox="1">
            <a:spLocks noChangeArrowheads="1"/>
          </p:cNvSpPr>
          <p:nvPr/>
        </p:nvSpPr>
        <p:spPr bwMode="auto">
          <a:xfrm>
            <a:off x="1911350" y="4662488"/>
            <a:ext cx="290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s-CL">
                <a:cs typeface="Times New Roman" pitchFamily="18" charset="0"/>
              </a:rPr>
              <a:t>•</a:t>
            </a:r>
            <a:endParaRPr lang="es-CL"/>
          </a:p>
        </p:txBody>
      </p:sp>
      <p:sp>
        <p:nvSpPr>
          <p:cNvPr id="61455" name="Text Box 14"/>
          <p:cNvSpPr txBox="1">
            <a:spLocks noChangeArrowheads="1"/>
          </p:cNvSpPr>
          <p:nvPr/>
        </p:nvSpPr>
        <p:spPr bwMode="auto">
          <a:xfrm flipV="1">
            <a:off x="7473950" y="1233488"/>
            <a:ext cx="290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s-CL">
                <a:cs typeface="Times New Roman" pitchFamily="18" charset="0"/>
              </a:rPr>
              <a:t>•</a:t>
            </a:r>
            <a:endParaRPr lang="es-CL"/>
          </a:p>
        </p:txBody>
      </p:sp>
      <p:sp>
        <p:nvSpPr>
          <p:cNvPr id="61456" name="Text Box 15"/>
          <p:cNvSpPr txBox="1">
            <a:spLocks noChangeArrowheads="1"/>
          </p:cNvSpPr>
          <p:nvPr/>
        </p:nvSpPr>
        <p:spPr bwMode="auto">
          <a:xfrm>
            <a:off x="7092950" y="2376488"/>
            <a:ext cx="290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s-CL">
                <a:cs typeface="Times New Roman" pitchFamily="18" charset="0"/>
              </a:rPr>
              <a:t>•</a:t>
            </a:r>
            <a:endParaRPr lang="es-CL"/>
          </a:p>
        </p:txBody>
      </p:sp>
      <p:sp>
        <p:nvSpPr>
          <p:cNvPr id="61457" name="Text Box 16"/>
          <p:cNvSpPr txBox="1">
            <a:spLocks noChangeArrowheads="1"/>
          </p:cNvSpPr>
          <p:nvPr/>
        </p:nvSpPr>
        <p:spPr bwMode="auto">
          <a:xfrm>
            <a:off x="914400" y="395288"/>
            <a:ext cx="709613" cy="469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75000"/>
              </a:lnSpc>
            </a:pPr>
            <a:endParaRPr lang="fr-FR" sz="1600">
              <a:latin typeface="Arial" charset="0"/>
            </a:endParaRPr>
          </a:p>
          <a:p>
            <a:pPr eaLnBrk="1" hangingPunct="1">
              <a:lnSpc>
                <a:spcPct val="75000"/>
              </a:lnSpc>
            </a:pPr>
            <a:endParaRPr lang="fr-FR" sz="1600">
              <a:latin typeface="Arial" charset="0"/>
            </a:endParaRPr>
          </a:p>
          <a:p>
            <a:pPr eaLnBrk="1" hangingPunct="1">
              <a:lnSpc>
                <a:spcPct val="75000"/>
              </a:lnSpc>
            </a:pPr>
            <a:r>
              <a:rPr lang="fr-FR" sz="1600">
                <a:latin typeface="Arial" charset="0"/>
              </a:rPr>
              <a:t>12    -</a:t>
            </a:r>
          </a:p>
          <a:p>
            <a:pPr eaLnBrk="1" hangingPunct="1">
              <a:lnSpc>
                <a:spcPct val="75000"/>
              </a:lnSpc>
            </a:pPr>
            <a:endParaRPr lang="fr-FR" sz="1600">
              <a:latin typeface="Arial" charset="0"/>
            </a:endParaRPr>
          </a:p>
          <a:p>
            <a:pPr eaLnBrk="1" hangingPunct="1">
              <a:lnSpc>
                <a:spcPct val="75000"/>
              </a:lnSpc>
            </a:pPr>
            <a:r>
              <a:rPr lang="fr-FR" sz="1600">
                <a:latin typeface="Arial" charset="0"/>
              </a:rPr>
              <a:t>11    -</a:t>
            </a:r>
          </a:p>
          <a:p>
            <a:pPr eaLnBrk="1" hangingPunct="1">
              <a:lnSpc>
                <a:spcPct val="75000"/>
              </a:lnSpc>
            </a:pPr>
            <a:endParaRPr lang="fr-FR" sz="1600">
              <a:latin typeface="Arial" charset="0"/>
            </a:endParaRPr>
          </a:p>
          <a:p>
            <a:pPr eaLnBrk="1" hangingPunct="1">
              <a:lnSpc>
                <a:spcPct val="75000"/>
              </a:lnSpc>
            </a:pPr>
            <a:r>
              <a:rPr lang="fr-FR" sz="1600">
                <a:latin typeface="Arial" charset="0"/>
              </a:rPr>
              <a:t>10    -</a:t>
            </a:r>
          </a:p>
          <a:p>
            <a:pPr eaLnBrk="1" hangingPunct="1">
              <a:lnSpc>
                <a:spcPct val="75000"/>
              </a:lnSpc>
            </a:pPr>
            <a:endParaRPr lang="fr-FR" sz="1600">
              <a:latin typeface="Arial" charset="0"/>
            </a:endParaRPr>
          </a:p>
          <a:p>
            <a:pPr eaLnBrk="1" hangingPunct="1">
              <a:lnSpc>
                <a:spcPct val="75000"/>
              </a:lnSpc>
              <a:buFontTx/>
              <a:buAutoNum type="arabicPlain" startAt="9"/>
            </a:pPr>
            <a:r>
              <a:rPr lang="fr-FR" sz="1600">
                <a:latin typeface="Arial" charset="0"/>
              </a:rPr>
              <a:t>-</a:t>
            </a:r>
          </a:p>
          <a:p>
            <a:pPr eaLnBrk="1" hangingPunct="1">
              <a:lnSpc>
                <a:spcPct val="75000"/>
              </a:lnSpc>
              <a:buFontTx/>
              <a:buAutoNum type="arabicPlain" startAt="9"/>
            </a:pPr>
            <a:endParaRPr lang="fr-FR" sz="1600">
              <a:latin typeface="Arial" charset="0"/>
            </a:endParaRPr>
          </a:p>
          <a:p>
            <a:pPr eaLnBrk="1" hangingPunct="1">
              <a:lnSpc>
                <a:spcPct val="75000"/>
              </a:lnSpc>
              <a:buFontTx/>
              <a:buAutoNum type="arabicPlain" startAt="8"/>
            </a:pPr>
            <a:r>
              <a:rPr lang="fr-FR" sz="1600">
                <a:latin typeface="Arial" charset="0"/>
              </a:rPr>
              <a:t>-</a:t>
            </a:r>
          </a:p>
          <a:p>
            <a:pPr eaLnBrk="1" hangingPunct="1">
              <a:lnSpc>
                <a:spcPct val="75000"/>
              </a:lnSpc>
              <a:buFontTx/>
              <a:buAutoNum type="arabicPlain" startAt="8"/>
            </a:pPr>
            <a:endParaRPr lang="fr-FR" sz="1600">
              <a:latin typeface="Arial" charset="0"/>
            </a:endParaRPr>
          </a:p>
          <a:p>
            <a:pPr eaLnBrk="1" hangingPunct="1">
              <a:lnSpc>
                <a:spcPct val="75000"/>
              </a:lnSpc>
              <a:buFontTx/>
              <a:buAutoNum type="arabicPlain" startAt="7"/>
            </a:pPr>
            <a:r>
              <a:rPr lang="fr-FR" sz="1600">
                <a:latin typeface="Arial" charset="0"/>
              </a:rPr>
              <a:t>-</a:t>
            </a:r>
          </a:p>
          <a:p>
            <a:pPr eaLnBrk="1" hangingPunct="1">
              <a:lnSpc>
                <a:spcPct val="75000"/>
              </a:lnSpc>
              <a:buFontTx/>
              <a:buAutoNum type="arabicPlain" startAt="7"/>
            </a:pPr>
            <a:endParaRPr lang="fr-FR" sz="1600">
              <a:latin typeface="Arial" charset="0"/>
            </a:endParaRPr>
          </a:p>
          <a:p>
            <a:pPr eaLnBrk="1" hangingPunct="1">
              <a:lnSpc>
                <a:spcPct val="75000"/>
              </a:lnSpc>
              <a:buFontTx/>
              <a:buAutoNum type="arabicPlain" startAt="6"/>
            </a:pPr>
            <a:r>
              <a:rPr lang="fr-FR" sz="1600">
                <a:latin typeface="Arial" charset="0"/>
              </a:rPr>
              <a:t>-</a:t>
            </a:r>
          </a:p>
          <a:p>
            <a:pPr eaLnBrk="1" hangingPunct="1">
              <a:lnSpc>
                <a:spcPct val="75000"/>
              </a:lnSpc>
              <a:buFontTx/>
              <a:buAutoNum type="arabicPlain" startAt="6"/>
            </a:pPr>
            <a:endParaRPr lang="fr-FR" sz="1600">
              <a:latin typeface="Arial" charset="0"/>
            </a:endParaRPr>
          </a:p>
          <a:p>
            <a:pPr eaLnBrk="1" hangingPunct="1">
              <a:lnSpc>
                <a:spcPct val="75000"/>
              </a:lnSpc>
              <a:buFontTx/>
              <a:buAutoNum type="arabicPlain" startAt="5"/>
            </a:pPr>
            <a:r>
              <a:rPr lang="fr-FR" sz="1600">
                <a:latin typeface="Arial" charset="0"/>
              </a:rPr>
              <a:t>-</a:t>
            </a:r>
          </a:p>
          <a:p>
            <a:pPr eaLnBrk="1" hangingPunct="1">
              <a:lnSpc>
                <a:spcPct val="75000"/>
              </a:lnSpc>
              <a:buFontTx/>
              <a:buAutoNum type="arabicPlain" startAt="5"/>
            </a:pPr>
            <a:endParaRPr lang="fr-FR" sz="1600">
              <a:latin typeface="Arial" charset="0"/>
            </a:endParaRPr>
          </a:p>
          <a:p>
            <a:pPr eaLnBrk="1" hangingPunct="1">
              <a:lnSpc>
                <a:spcPct val="75000"/>
              </a:lnSpc>
              <a:buFontTx/>
              <a:buAutoNum type="arabicPlain" startAt="4"/>
            </a:pPr>
            <a:r>
              <a:rPr lang="fr-FR" sz="1600">
                <a:latin typeface="Arial" charset="0"/>
              </a:rPr>
              <a:t>-</a:t>
            </a:r>
          </a:p>
          <a:p>
            <a:pPr eaLnBrk="1" hangingPunct="1">
              <a:lnSpc>
                <a:spcPct val="75000"/>
              </a:lnSpc>
              <a:buFontTx/>
              <a:buAutoNum type="arabicPlain" startAt="4"/>
            </a:pPr>
            <a:endParaRPr lang="fr-FR" sz="1600">
              <a:latin typeface="Arial" charset="0"/>
            </a:endParaRPr>
          </a:p>
          <a:p>
            <a:pPr eaLnBrk="1" hangingPunct="1">
              <a:lnSpc>
                <a:spcPct val="75000"/>
              </a:lnSpc>
              <a:buFontTx/>
              <a:buAutoNum type="arabicPlain" startAt="3"/>
            </a:pPr>
            <a:r>
              <a:rPr lang="fr-FR" sz="1600">
                <a:latin typeface="Arial" charset="0"/>
              </a:rPr>
              <a:t>-</a:t>
            </a:r>
          </a:p>
          <a:p>
            <a:pPr eaLnBrk="1" hangingPunct="1">
              <a:lnSpc>
                <a:spcPct val="75000"/>
              </a:lnSpc>
              <a:buFontTx/>
              <a:buAutoNum type="arabicPlain" startAt="3"/>
            </a:pPr>
            <a:endParaRPr lang="fr-FR" sz="1600">
              <a:latin typeface="Arial" charset="0"/>
            </a:endParaRPr>
          </a:p>
          <a:p>
            <a:pPr eaLnBrk="1" hangingPunct="1">
              <a:lnSpc>
                <a:spcPct val="75000"/>
              </a:lnSpc>
              <a:buFontTx/>
              <a:buAutoNum type="arabicPlain" startAt="2"/>
            </a:pPr>
            <a:r>
              <a:rPr lang="fr-FR" sz="1600">
                <a:latin typeface="Arial" charset="0"/>
              </a:rPr>
              <a:t>-</a:t>
            </a:r>
          </a:p>
          <a:p>
            <a:pPr eaLnBrk="1" hangingPunct="1">
              <a:lnSpc>
                <a:spcPct val="75000"/>
              </a:lnSpc>
              <a:buFontTx/>
              <a:buAutoNum type="arabicPlain" startAt="2"/>
            </a:pPr>
            <a:endParaRPr lang="fr-FR" sz="1600">
              <a:latin typeface="Arial" charset="0"/>
            </a:endParaRPr>
          </a:p>
          <a:p>
            <a:pPr eaLnBrk="1" hangingPunct="1">
              <a:lnSpc>
                <a:spcPct val="75000"/>
              </a:lnSpc>
            </a:pPr>
            <a:r>
              <a:rPr lang="fr-FR" sz="1600">
                <a:latin typeface="Arial" charset="0"/>
              </a:rPr>
              <a:t>1      -</a:t>
            </a:r>
            <a:endParaRPr lang="es-CL" sz="1600">
              <a:latin typeface="Arial" charset="0"/>
            </a:endParaRPr>
          </a:p>
        </p:txBody>
      </p:sp>
      <p:sp>
        <p:nvSpPr>
          <p:cNvPr id="61458" name="Text Box 17"/>
          <p:cNvSpPr txBox="1">
            <a:spLocks noChangeArrowheads="1"/>
          </p:cNvSpPr>
          <p:nvPr/>
        </p:nvSpPr>
        <p:spPr bwMode="auto">
          <a:xfrm rot="-5400000">
            <a:off x="-531019" y="2374107"/>
            <a:ext cx="2230437" cy="406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2000">
                <a:latin typeface="Arial" charset="0"/>
              </a:rPr>
              <a:t>[LAs ]   ( mmol.l</a:t>
            </a:r>
            <a:r>
              <a:rPr lang="fr-FR" sz="2000" baseline="30000">
                <a:latin typeface="Arial" charset="0"/>
              </a:rPr>
              <a:t>-1 </a:t>
            </a:r>
            <a:r>
              <a:rPr lang="fr-FR" sz="2000">
                <a:latin typeface="Arial" charset="0"/>
              </a:rPr>
              <a:t>)</a:t>
            </a:r>
            <a:endParaRPr lang="es-CL"/>
          </a:p>
        </p:txBody>
      </p:sp>
      <p:sp>
        <p:nvSpPr>
          <p:cNvPr id="61459" name="Text Box 18"/>
          <p:cNvSpPr txBox="1">
            <a:spLocks noChangeArrowheads="1"/>
          </p:cNvSpPr>
          <p:nvPr/>
        </p:nvSpPr>
        <p:spPr bwMode="auto">
          <a:xfrm>
            <a:off x="2484438" y="3608388"/>
            <a:ext cx="23558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sz="1800" b="1">
                <a:solidFill>
                  <a:srgbClr val="FFFFFF"/>
                </a:solidFill>
                <a:latin typeface="Arial" charset="0"/>
              </a:rPr>
              <a:t>Inactivation des</a:t>
            </a:r>
          </a:p>
          <a:p>
            <a:pPr algn="ctr"/>
            <a:r>
              <a:rPr lang="fr-FR" sz="1800" b="1">
                <a:solidFill>
                  <a:srgbClr val="FFFFFF"/>
                </a:solidFill>
                <a:latin typeface="Arial" charset="0"/>
              </a:rPr>
              <a:t>transporteurs MCT4</a:t>
            </a:r>
          </a:p>
          <a:p>
            <a:pPr algn="ctr"/>
            <a:r>
              <a:rPr lang="fr-FR" sz="1800" b="1">
                <a:solidFill>
                  <a:srgbClr val="FFFFFF"/>
                </a:solidFill>
                <a:latin typeface="Arial" charset="0"/>
              </a:rPr>
              <a:t>gradient pH faible ?</a:t>
            </a:r>
          </a:p>
        </p:txBody>
      </p:sp>
      <p:sp>
        <p:nvSpPr>
          <p:cNvPr id="61460" name="Text Box 19"/>
          <p:cNvSpPr txBox="1">
            <a:spLocks noChangeArrowheads="1"/>
          </p:cNvSpPr>
          <p:nvPr/>
        </p:nvSpPr>
        <p:spPr bwMode="auto">
          <a:xfrm>
            <a:off x="4716463" y="3103563"/>
            <a:ext cx="20637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800" b="1">
                <a:latin typeface="Arial" charset="0"/>
              </a:rPr>
              <a:t>Transport vers </a:t>
            </a:r>
          </a:p>
          <a:p>
            <a:r>
              <a:rPr lang="fr-FR" sz="1800" b="1">
                <a:latin typeface="Arial" charset="0"/>
              </a:rPr>
              <a:t>milieu interstitiel </a:t>
            </a:r>
          </a:p>
          <a:p>
            <a:r>
              <a:rPr lang="fr-FR" sz="1800" b="1">
                <a:latin typeface="Arial" charset="0"/>
              </a:rPr>
              <a:t>+ capillaire ?</a:t>
            </a:r>
          </a:p>
        </p:txBody>
      </p:sp>
      <p:sp>
        <p:nvSpPr>
          <p:cNvPr id="61461" name="Text Box 20"/>
          <p:cNvSpPr txBox="1">
            <a:spLocks noChangeArrowheads="1"/>
          </p:cNvSpPr>
          <p:nvPr/>
        </p:nvSpPr>
        <p:spPr bwMode="auto">
          <a:xfrm>
            <a:off x="4211638" y="1231900"/>
            <a:ext cx="3240087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sz="1800" b="1">
                <a:solidFill>
                  <a:srgbClr val="FFFFFF"/>
                </a:solidFill>
                <a:latin typeface="Arial" charset="0"/>
              </a:rPr>
              <a:t>Accumulation</a:t>
            </a:r>
          </a:p>
          <a:p>
            <a:pPr algn="ctr"/>
            <a:r>
              <a:rPr lang="fr-FR" sz="1800" b="1">
                <a:solidFill>
                  <a:srgbClr val="FFFFFF"/>
                </a:solidFill>
                <a:latin typeface="Arial" charset="0"/>
              </a:rPr>
              <a:t>dans le sang </a:t>
            </a:r>
          </a:p>
          <a:p>
            <a:pPr algn="ctr"/>
            <a:r>
              <a:rPr lang="fr-FR" sz="1800" b="1">
                <a:solidFill>
                  <a:srgbClr val="FFFFFF"/>
                </a:solidFill>
                <a:latin typeface="Arial" charset="0"/>
              </a:rPr>
              <a:t>(gradient pH élevé : activation et recrutement maximales des MCT4) ?</a:t>
            </a:r>
          </a:p>
        </p:txBody>
      </p:sp>
      <p:sp>
        <p:nvSpPr>
          <p:cNvPr id="61462" name="Freeform 21"/>
          <p:cNvSpPr>
            <a:spLocks/>
          </p:cNvSpPr>
          <p:nvPr/>
        </p:nvSpPr>
        <p:spPr bwMode="auto">
          <a:xfrm>
            <a:off x="3779838" y="4522788"/>
            <a:ext cx="381000" cy="381000"/>
          </a:xfrm>
          <a:custGeom>
            <a:avLst/>
            <a:gdLst>
              <a:gd name="T0" fmla="*/ 0 w 288"/>
              <a:gd name="T1" fmla="*/ 0 h 240"/>
              <a:gd name="T2" fmla="*/ 2147483647 w 288"/>
              <a:gd name="T3" fmla="*/ 2147483647 h 240"/>
              <a:gd name="T4" fmla="*/ 2147483647 w 288"/>
              <a:gd name="T5" fmla="*/ 2147483647 h 240"/>
              <a:gd name="T6" fmla="*/ 2147483647 w 288"/>
              <a:gd name="T7" fmla="*/ 2147483647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88" h="240">
                <a:moveTo>
                  <a:pt x="0" y="0"/>
                </a:moveTo>
                <a:cubicBezTo>
                  <a:pt x="84" y="16"/>
                  <a:pt x="168" y="32"/>
                  <a:pt x="192" y="48"/>
                </a:cubicBezTo>
                <a:cubicBezTo>
                  <a:pt x="216" y="64"/>
                  <a:pt x="128" y="64"/>
                  <a:pt x="144" y="96"/>
                </a:cubicBezTo>
                <a:cubicBezTo>
                  <a:pt x="160" y="128"/>
                  <a:pt x="264" y="216"/>
                  <a:pt x="288" y="240"/>
                </a:cubicBezTo>
              </a:path>
            </a:pathLst>
          </a:custGeom>
          <a:noFill/>
          <a:ln w="19050" cmpd="sng">
            <a:solidFill>
              <a:schemeClr val="tx2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1463" name="Freeform 22"/>
          <p:cNvSpPr>
            <a:spLocks/>
          </p:cNvSpPr>
          <p:nvPr/>
        </p:nvSpPr>
        <p:spPr bwMode="auto">
          <a:xfrm>
            <a:off x="5508625" y="4040188"/>
            <a:ext cx="381000" cy="381000"/>
          </a:xfrm>
          <a:custGeom>
            <a:avLst/>
            <a:gdLst>
              <a:gd name="T0" fmla="*/ 0 w 288"/>
              <a:gd name="T1" fmla="*/ 0 h 240"/>
              <a:gd name="T2" fmla="*/ 2147483647 w 288"/>
              <a:gd name="T3" fmla="*/ 2147483647 h 240"/>
              <a:gd name="T4" fmla="*/ 2147483647 w 288"/>
              <a:gd name="T5" fmla="*/ 2147483647 h 240"/>
              <a:gd name="T6" fmla="*/ 2147483647 w 288"/>
              <a:gd name="T7" fmla="*/ 2147483647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88" h="240">
                <a:moveTo>
                  <a:pt x="0" y="0"/>
                </a:moveTo>
                <a:cubicBezTo>
                  <a:pt x="84" y="16"/>
                  <a:pt x="168" y="32"/>
                  <a:pt x="192" y="48"/>
                </a:cubicBezTo>
                <a:cubicBezTo>
                  <a:pt x="216" y="64"/>
                  <a:pt x="128" y="64"/>
                  <a:pt x="144" y="96"/>
                </a:cubicBezTo>
                <a:cubicBezTo>
                  <a:pt x="160" y="128"/>
                  <a:pt x="264" y="216"/>
                  <a:pt x="288" y="24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1464" name="Freeform 23"/>
          <p:cNvSpPr>
            <a:spLocks/>
          </p:cNvSpPr>
          <p:nvPr/>
        </p:nvSpPr>
        <p:spPr bwMode="auto">
          <a:xfrm>
            <a:off x="6588125" y="2744788"/>
            <a:ext cx="381000" cy="381000"/>
          </a:xfrm>
          <a:custGeom>
            <a:avLst/>
            <a:gdLst>
              <a:gd name="T0" fmla="*/ 0 w 288"/>
              <a:gd name="T1" fmla="*/ 0 h 240"/>
              <a:gd name="T2" fmla="*/ 2147483647 w 288"/>
              <a:gd name="T3" fmla="*/ 2147483647 h 240"/>
              <a:gd name="T4" fmla="*/ 2147483647 w 288"/>
              <a:gd name="T5" fmla="*/ 2147483647 h 240"/>
              <a:gd name="T6" fmla="*/ 2147483647 w 288"/>
              <a:gd name="T7" fmla="*/ 2147483647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88" h="240">
                <a:moveTo>
                  <a:pt x="0" y="0"/>
                </a:moveTo>
                <a:cubicBezTo>
                  <a:pt x="84" y="16"/>
                  <a:pt x="168" y="32"/>
                  <a:pt x="192" y="48"/>
                </a:cubicBezTo>
                <a:cubicBezTo>
                  <a:pt x="216" y="64"/>
                  <a:pt x="128" y="64"/>
                  <a:pt x="144" y="96"/>
                </a:cubicBezTo>
                <a:cubicBezTo>
                  <a:pt x="160" y="128"/>
                  <a:pt x="264" y="216"/>
                  <a:pt x="288" y="240"/>
                </a:cubicBezTo>
              </a:path>
            </a:pathLst>
          </a:custGeom>
          <a:noFill/>
          <a:ln w="28575" cmpd="sng">
            <a:solidFill>
              <a:schemeClr val="tx2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2832100" y="177800"/>
            <a:ext cx="2525713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HYPOTHÈSE...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318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9F4B776-003A-4E13-BCDA-C4C3BAA487D5}" type="slidenum">
              <a:rPr lang="fr-FR" sz="1400" smtClean="0"/>
              <a:pPr/>
              <a:t>16</a:t>
            </a:fld>
            <a:endParaRPr lang="fr-FR" sz="1400" smtClean="0"/>
          </a:p>
        </p:txBody>
      </p:sp>
      <p:sp>
        <p:nvSpPr>
          <p:cNvPr id="773124" name="Text Box 4"/>
          <p:cNvSpPr txBox="1">
            <a:spLocks noChangeArrowheads="1"/>
          </p:cNvSpPr>
          <p:nvPr/>
        </p:nvSpPr>
        <p:spPr bwMode="auto">
          <a:xfrm>
            <a:off x="2478088" y="736600"/>
            <a:ext cx="4811712" cy="528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800" b="1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FACTEURS LIMITANTS ?</a:t>
            </a:r>
          </a:p>
        </p:txBody>
      </p:sp>
      <p:sp>
        <p:nvSpPr>
          <p:cNvPr id="773125" name="Text Box 5"/>
          <p:cNvSpPr txBox="1">
            <a:spLocks noChangeArrowheads="1"/>
          </p:cNvSpPr>
          <p:nvPr/>
        </p:nvSpPr>
        <p:spPr bwMode="auto">
          <a:xfrm>
            <a:off x="395288" y="3532188"/>
            <a:ext cx="3284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b="1">
                <a:latin typeface="Bookman Old Style" pitchFamily="18" charset="0"/>
              </a:rPr>
              <a:t>Les protons H+ ?….</a:t>
            </a:r>
          </a:p>
        </p:txBody>
      </p:sp>
      <p:sp>
        <p:nvSpPr>
          <p:cNvPr id="773126" name="Text Box 6"/>
          <p:cNvSpPr txBox="1">
            <a:spLocks noChangeArrowheads="1"/>
          </p:cNvSpPr>
          <p:nvPr/>
        </p:nvSpPr>
        <p:spPr bwMode="auto">
          <a:xfrm>
            <a:off x="303213" y="2376488"/>
            <a:ext cx="34401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Le lactate….non !</a:t>
            </a:r>
            <a:endParaRPr lang="fr-FR" sz="2800"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773127" name="Text Box 7"/>
          <p:cNvSpPr txBox="1">
            <a:spLocks noChangeArrowheads="1"/>
          </p:cNvSpPr>
          <p:nvPr/>
        </p:nvSpPr>
        <p:spPr bwMode="auto">
          <a:xfrm>
            <a:off x="442913" y="4205288"/>
            <a:ext cx="70310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2800" b="1">
                <a:latin typeface="Bookman Old Style" pitchFamily="18" charset="0"/>
              </a:rPr>
              <a:t>Oui… peut-être mais pas seulement !</a:t>
            </a:r>
          </a:p>
        </p:txBody>
      </p:sp>
    </p:spTree>
    <p:extLst>
      <p:ext uri="{BB962C8B-B14F-4D97-AF65-F5344CB8AC3E}">
        <p14:creationId xmlns:p14="http://schemas.microsoft.com/office/powerpoint/2010/main" val="381670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73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773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3125" grpId="0"/>
      <p:bldP spid="773126" grpId="0"/>
      <p:bldP spid="7731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444C1AB-BE84-4A6B-9774-DE0D5ABAC131}" type="slidenum">
              <a:rPr lang="fr-FR" sz="1400" smtClean="0"/>
              <a:pPr/>
              <a:t>17</a:t>
            </a:fld>
            <a:endParaRPr lang="fr-FR" sz="1400" smtClean="0"/>
          </a:p>
        </p:txBody>
      </p:sp>
      <p:sp>
        <p:nvSpPr>
          <p:cNvPr id="66563" name="Text Box 2"/>
          <p:cNvSpPr txBox="1">
            <a:spLocks noChangeArrowheads="1"/>
          </p:cNvSpPr>
          <p:nvPr/>
        </p:nvSpPr>
        <p:spPr bwMode="auto">
          <a:xfrm>
            <a:off x="2693988" y="942975"/>
            <a:ext cx="2957512" cy="3460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>
                <a:latin typeface="Arial" charset="0"/>
              </a:rPr>
              <a:t>Exercice supramaximal unique</a:t>
            </a:r>
          </a:p>
        </p:txBody>
      </p:sp>
      <p:sp>
        <p:nvSpPr>
          <p:cNvPr id="66564" name="Line 3"/>
          <p:cNvSpPr>
            <a:spLocks noChangeShapeType="1"/>
          </p:cNvSpPr>
          <p:nvPr/>
        </p:nvSpPr>
        <p:spPr bwMode="auto">
          <a:xfrm flipH="1">
            <a:off x="2281238" y="1125538"/>
            <a:ext cx="360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6565" name="Line 4"/>
          <p:cNvSpPr>
            <a:spLocks noChangeShapeType="1"/>
          </p:cNvSpPr>
          <p:nvPr/>
        </p:nvSpPr>
        <p:spPr bwMode="auto">
          <a:xfrm flipH="1">
            <a:off x="2268538" y="1125538"/>
            <a:ext cx="127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6566" name="Text Box 5"/>
          <p:cNvSpPr txBox="1">
            <a:spLocks noChangeArrowheads="1"/>
          </p:cNvSpPr>
          <p:nvPr/>
        </p:nvSpPr>
        <p:spPr bwMode="auto">
          <a:xfrm>
            <a:off x="1258888" y="1577975"/>
            <a:ext cx="1917700" cy="3460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>
                <a:latin typeface="Arial" charset="0"/>
              </a:rPr>
              <a:t>Hydrolyse de l’ATP</a:t>
            </a:r>
          </a:p>
        </p:txBody>
      </p:sp>
      <p:sp>
        <p:nvSpPr>
          <p:cNvPr id="66567" name="Text Box 6"/>
          <p:cNvSpPr txBox="1">
            <a:spLocks noChangeArrowheads="1"/>
          </p:cNvSpPr>
          <p:nvPr/>
        </p:nvSpPr>
        <p:spPr bwMode="auto">
          <a:xfrm>
            <a:off x="5676900" y="2087563"/>
            <a:ext cx="1919288" cy="3460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>
                <a:latin typeface="Arial" charset="0"/>
                <a:sym typeface="Symbol" pitchFamily="18" charset="2"/>
              </a:rPr>
              <a:t> Réserves de PCr</a:t>
            </a:r>
          </a:p>
        </p:txBody>
      </p:sp>
      <p:sp>
        <p:nvSpPr>
          <p:cNvPr id="66568" name="Text Box 7"/>
          <p:cNvSpPr txBox="1">
            <a:spLocks noChangeArrowheads="1"/>
          </p:cNvSpPr>
          <p:nvPr/>
        </p:nvSpPr>
        <p:spPr bwMode="auto">
          <a:xfrm>
            <a:off x="3867150" y="1585913"/>
            <a:ext cx="1784350" cy="3460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>
                <a:latin typeface="Arial" charset="0"/>
              </a:rPr>
              <a:t>Hydrolyse de PCr</a:t>
            </a:r>
          </a:p>
        </p:txBody>
      </p:sp>
      <p:sp>
        <p:nvSpPr>
          <p:cNvPr id="66569" name="Line 8"/>
          <p:cNvSpPr>
            <a:spLocks noChangeShapeType="1"/>
          </p:cNvSpPr>
          <p:nvPr/>
        </p:nvSpPr>
        <p:spPr bwMode="auto">
          <a:xfrm>
            <a:off x="5651500" y="1773238"/>
            <a:ext cx="36195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6570" name="Line 9"/>
          <p:cNvSpPr>
            <a:spLocks noChangeShapeType="1"/>
          </p:cNvSpPr>
          <p:nvPr/>
        </p:nvSpPr>
        <p:spPr bwMode="auto">
          <a:xfrm>
            <a:off x="1849438" y="1973263"/>
            <a:ext cx="0" cy="433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6571" name="Text Box 10"/>
          <p:cNvSpPr txBox="1">
            <a:spLocks noChangeArrowheads="1"/>
          </p:cNvSpPr>
          <p:nvPr/>
        </p:nvSpPr>
        <p:spPr bwMode="auto">
          <a:xfrm>
            <a:off x="1492250" y="2425700"/>
            <a:ext cx="788988" cy="3460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>
                <a:latin typeface="Arial" charset="0"/>
                <a:sym typeface="Symbol" pitchFamily="18" charset="2"/>
              </a:rPr>
              <a:t> ADP</a:t>
            </a:r>
          </a:p>
        </p:txBody>
      </p:sp>
      <p:sp>
        <p:nvSpPr>
          <p:cNvPr id="66572" name="Line 11"/>
          <p:cNvSpPr>
            <a:spLocks noChangeShapeType="1"/>
          </p:cNvSpPr>
          <p:nvPr/>
        </p:nvSpPr>
        <p:spPr bwMode="auto">
          <a:xfrm>
            <a:off x="2786063" y="1974850"/>
            <a:ext cx="0" cy="433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6573" name="Text Box 12"/>
          <p:cNvSpPr txBox="1">
            <a:spLocks noChangeArrowheads="1"/>
          </p:cNvSpPr>
          <p:nvPr/>
        </p:nvSpPr>
        <p:spPr bwMode="auto">
          <a:xfrm>
            <a:off x="2425700" y="2452688"/>
            <a:ext cx="792163" cy="3460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sz="1600">
                <a:latin typeface="Arial" charset="0"/>
                <a:sym typeface="Symbol" pitchFamily="18" charset="2"/>
              </a:rPr>
              <a:t> Pi</a:t>
            </a:r>
          </a:p>
        </p:txBody>
      </p:sp>
      <p:sp>
        <p:nvSpPr>
          <p:cNvPr id="66574" name="Line 13"/>
          <p:cNvSpPr>
            <a:spLocks noChangeShapeType="1"/>
          </p:cNvSpPr>
          <p:nvPr/>
        </p:nvSpPr>
        <p:spPr bwMode="auto">
          <a:xfrm flipH="1">
            <a:off x="2857500" y="1844675"/>
            <a:ext cx="995363" cy="561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6575" name="Text Box 14"/>
          <p:cNvSpPr txBox="1">
            <a:spLocks noChangeArrowheads="1"/>
          </p:cNvSpPr>
          <p:nvPr/>
        </p:nvSpPr>
        <p:spPr bwMode="auto">
          <a:xfrm>
            <a:off x="3822700" y="2451100"/>
            <a:ext cx="600075" cy="3460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 b="1">
                <a:solidFill>
                  <a:srgbClr val="FFFFFF"/>
                </a:solidFill>
                <a:latin typeface="Arial" charset="0"/>
                <a:sym typeface="Symbol" pitchFamily="18" charset="2"/>
              </a:rPr>
              <a:t> H</a:t>
            </a:r>
            <a:r>
              <a:rPr lang="fr-FR" sz="1600" b="1" baseline="30000">
                <a:solidFill>
                  <a:srgbClr val="FFFFFF"/>
                </a:solidFill>
                <a:latin typeface="Arial" charset="0"/>
                <a:sym typeface="Symbol" pitchFamily="18" charset="2"/>
              </a:rPr>
              <a:t>+</a:t>
            </a:r>
          </a:p>
        </p:txBody>
      </p:sp>
      <p:sp>
        <p:nvSpPr>
          <p:cNvPr id="66576" name="Line 15"/>
          <p:cNvSpPr>
            <a:spLocks noChangeShapeType="1"/>
          </p:cNvSpPr>
          <p:nvPr/>
        </p:nvSpPr>
        <p:spPr bwMode="auto">
          <a:xfrm>
            <a:off x="4081463" y="1973263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6577" name="Line 16"/>
          <p:cNvSpPr>
            <a:spLocks noChangeShapeType="1"/>
          </p:cNvSpPr>
          <p:nvPr/>
        </p:nvSpPr>
        <p:spPr bwMode="auto">
          <a:xfrm>
            <a:off x="3217863" y="1830388"/>
            <a:ext cx="64770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72113" name="Line 17"/>
          <p:cNvSpPr>
            <a:spLocks noChangeShapeType="1"/>
          </p:cNvSpPr>
          <p:nvPr/>
        </p:nvSpPr>
        <p:spPr bwMode="auto">
          <a:xfrm>
            <a:off x="4081463" y="2852738"/>
            <a:ext cx="0" cy="720725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6579" name="Text Box 18"/>
          <p:cNvSpPr txBox="1">
            <a:spLocks noChangeArrowheads="1"/>
          </p:cNvSpPr>
          <p:nvPr/>
        </p:nvSpPr>
        <p:spPr bwMode="auto">
          <a:xfrm>
            <a:off x="2459038" y="3016250"/>
            <a:ext cx="1014412" cy="34607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 b="1">
                <a:solidFill>
                  <a:srgbClr val="FFFFFF"/>
                </a:solidFill>
                <a:latin typeface="Arial" charset="0"/>
                <a:sym typeface="Symbol" pitchFamily="18" charset="2"/>
              </a:rPr>
              <a:t> </a:t>
            </a:r>
            <a:r>
              <a:rPr lang="fr-FR" sz="1600" b="1">
                <a:solidFill>
                  <a:srgbClr val="FFFFFF"/>
                </a:solidFill>
                <a:latin typeface="Arial" charset="0"/>
              </a:rPr>
              <a:t>H</a:t>
            </a:r>
            <a:r>
              <a:rPr lang="fr-FR" sz="1600" b="1" baseline="-25000">
                <a:solidFill>
                  <a:srgbClr val="FFFFFF"/>
                </a:solidFill>
                <a:latin typeface="Arial" charset="0"/>
              </a:rPr>
              <a:t>2</a:t>
            </a:r>
            <a:r>
              <a:rPr lang="fr-FR" sz="1600" b="1">
                <a:solidFill>
                  <a:srgbClr val="FFFFFF"/>
                </a:solidFill>
                <a:latin typeface="Arial" charset="0"/>
              </a:rPr>
              <a:t>PO</a:t>
            </a:r>
            <a:r>
              <a:rPr lang="fr-FR" sz="1600" b="1" baseline="-25000">
                <a:solidFill>
                  <a:srgbClr val="FFFFFF"/>
                </a:solidFill>
                <a:latin typeface="Arial" charset="0"/>
              </a:rPr>
              <a:t>4</a:t>
            </a:r>
            <a:r>
              <a:rPr lang="fr-FR" sz="1600" b="1" baseline="30000">
                <a:solidFill>
                  <a:srgbClr val="FFFFFF"/>
                </a:solidFill>
                <a:latin typeface="Arial" charset="0"/>
              </a:rPr>
              <a:t>-</a:t>
            </a:r>
          </a:p>
        </p:txBody>
      </p:sp>
      <p:sp>
        <p:nvSpPr>
          <p:cNvPr id="66580" name="Line 19"/>
          <p:cNvSpPr>
            <a:spLocks noChangeShapeType="1"/>
          </p:cNvSpPr>
          <p:nvPr/>
        </p:nvSpPr>
        <p:spPr bwMode="auto">
          <a:xfrm>
            <a:off x="2786063" y="278130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72116" name="Line 20"/>
          <p:cNvSpPr>
            <a:spLocks noChangeShapeType="1"/>
          </p:cNvSpPr>
          <p:nvPr/>
        </p:nvSpPr>
        <p:spPr bwMode="auto">
          <a:xfrm flipH="1">
            <a:off x="2786063" y="3573463"/>
            <a:ext cx="1295400" cy="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72117" name="Line 21"/>
          <p:cNvSpPr>
            <a:spLocks noChangeShapeType="1"/>
          </p:cNvSpPr>
          <p:nvPr/>
        </p:nvSpPr>
        <p:spPr bwMode="auto">
          <a:xfrm>
            <a:off x="2786063" y="3357563"/>
            <a:ext cx="0" cy="21590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72118" name="Line 22"/>
          <p:cNvSpPr>
            <a:spLocks noChangeShapeType="1"/>
          </p:cNvSpPr>
          <p:nvPr/>
        </p:nvSpPr>
        <p:spPr bwMode="auto">
          <a:xfrm>
            <a:off x="3492500" y="3644900"/>
            <a:ext cx="792163" cy="9366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6584" name="Text Box 23"/>
          <p:cNvSpPr txBox="1">
            <a:spLocks noChangeArrowheads="1"/>
          </p:cNvSpPr>
          <p:nvPr/>
        </p:nvSpPr>
        <p:spPr bwMode="auto">
          <a:xfrm>
            <a:off x="5326063" y="3814763"/>
            <a:ext cx="2559050" cy="3460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>
                <a:latin typeface="Arial" charset="0"/>
                <a:sym typeface="Symbol" pitchFamily="18" charset="2"/>
              </a:rPr>
              <a:t> </a:t>
            </a:r>
            <a:r>
              <a:rPr lang="fr-FR" sz="1600">
                <a:latin typeface="Arial" charset="0"/>
              </a:rPr>
              <a:t>Phosporylation de l’ADP</a:t>
            </a:r>
          </a:p>
        </p:txBody>
      </p:sp>
      <p:sp>
        <p:nvSpPr>
          <p:cNvPr id="66585" name="Line 24"/>
          <p:cNvSpPr>
            <a:spLocks noChangeShapeType="1"/>
          </p:cNvSpPr>
          <p:nvPr/>
        </p:nvSpPr>
        <p:spPr bwMode="auto">
          <a:xfrm>
            <a:off x="6589713" y="2478088"/>
            <a:ext cx="0" cy="1296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6586" name="Line 25"/>
          <p:cNvSpPr>
            <a:spLocks noChangeShapeType="1"/>
          </p:cNvSpPr>
          <p:nvPr/>
        </p:nvSpPr>
        <p:spPr bwMode="auto">
          <a:xfrm>
            <a:off x="1849438" y="2767013"/>
            <a:ext cx="0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6587" name="Text Box 26"/>
          <p:cNvSpPr txBox="1">
            <a:spLocks noChangeArrowheads="1"/>
          </p:cNvSpPr>
          <p:nvPr/>
        </p:nvSpPr>
        <p:spPr bwMode="auto">
          <a:xfrm>
            <a:off x="1588" y="3817938"/>
            <a:ext cx="2698750" cy="3460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>
                <a:latin typeface="Arial" charset="0"/>
              </a:rPr>
              <a:t>Activation cycle des purines</a:t>
            </a:r>
          </a:p>
        </p:txBody>
      </p:sp>
      <p:sp>
        <p:nvSpPr>
          <p:cNvPr id="66588" name="Line 27"/>
          <p:cNvSpPr>
            <a:spLocks noChangeShapeType="1"/>
          </p:cNvSpPr>
          <p:nvPr/>
        </p:nvSpPr>
        <p:spPr bwMode="auto">
          <a:xfrm>
            <a:off x="2700338" y="4005263"/>
            <a:ext cx="2593975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6589" name="Text Box 28"/>
          <p:cNvSpPr txBox="1">
            <a:spLocks noChangeArrowheads="1"/>
          </p:cNvSpPr>
          <p:nvPr/>
        </p:nvSpPr>
        <p:spPr bwMode="auto">
          <a:xfrm>
            <a:off x="2962275" y="4589463"/>
            <a:ext cx="3554413" cy="5905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sz="1600">
                <a:latin typeface="Arial" charset="0"/>
                <a:sym typeface="Symbol" pitchFamily="18" charset="2"/>
              </a:rPr>
              <a:t> </a:t>
            </a:r>
            <a:r>
              <a:rPr lang="fr-FR" sz="1600">
                <a:latin typeface="Arial" charset="0"/>
              </a:rPr>
              <a:t>Libération de Ca</a:t>
            </a:r>
            <a:r>
              <a:rPr lang="fr-FR" sz="1600" baseline="30000">
                <a:latin typeface="Arial" charset="0"/>
              </a:rPr>
              <a:t>2+</a:t>
            </a:r>
          </a:p>
          <a:p>
            <a:pPr algn="ctr"/>
            <a:r>
              <a:rPr lang="fr-FR" sz="1600">
                <a:latin typeface="Arial" charset="0"/>
                <a:sym typeface="Symbol" pitchFamily="18" charset="2"/>
              </a:rPr>
              <a:t> </a:t>
            </a:r>
            <a:r>
              <a:rPr lang="fr-FR" sz="1600">
                <a:latin typeface="Arial" charset="0"/>
              </a:rPr>
              <a:t>Sensibilité de la troponine aux Ca</a:t>
            </a:r>
            <a:r>
              <a:rPr lang="fr-FR" sz="1600" baseline="30000">
                <a:latin typeface="Arial" charset="0"/>
              </a:rPr>
              <a:t>2+</a:t>
            </a:r>
          </a:p>
        </p:txBody>
      </p:sp>
      <p:sp>
        <p:nvSpPr>
          <p:cNvPr id="66590" name="Line 29"/>
          <p:cNvSpPr>
            <a:spLocks noChangeShapeType="1"/>
          </p:cNvSpPr>
          <p:nvPr/>
        </p:nvSpPr>
        <p:spPr bwMode="auto">
          <a:xfrm>
            <a:off x="6589713" y="4206875"/>
            <a:ext cx="0" cy="1238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6591" name="Text Box 30"/>
          <p:cNvSpPr txBox="1">
            <a:spLocks noChangeArrowheads="1"/>
          </p:cNvSpPr>
          <p:nvPr/>
        </p:nvSpPr>
        <p:spPr bwMode="auto">
          <a:xfrm>
            <a:off x="2125663" y="5546725"/>
            <a:ext cx="3322637" cy="3460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>
                <a:latin typeface="Arial" charset="0"/>
                <a:sym typeface="Symbol" pitchFamily="18" charset="2"/>
              </a:rPr>
              <a:t> de </a:t>
            </a:r>
            <a:r>
              <a:rPr lang="fr-FR" sz="1600">
                <a:latin typeface="Arial" charset="0"/>
              </a:rPr>
              <a:t>formation ponts acto-myosine</a:t>
            </a:r>
          </a:p>
        </p:txBody>
      </p:sp>
      <p:sp>
        <p:nvSpPr>
          <p:cNvPr id="66592" name="Line 31"/>
          <p:cNvSpPr>
            <a:spLocks noChangeShapeType="1"/>
          </p:cNvSpPr>
          <p:nvPr/>
        </p:nvSpPr>
        <p:spPr bwMode="auto">
          <a:xfrm>
            <a:off x="3360738" y="5230813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6593" name="Text Box 32"/>
          <p:cNvSpPr txBox="1">
            <a:spLocks noChangeArrowheads="1"/>
          </p:cNvSpPr>
          <p:nvPr/>
        </p:nvSpPr>
        <p:spPr bwMode="auto">
          <a:xfrm>
            <a:off x="5797550" y="5546725"/>
            <a:ext cx="2087563" cy="3460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>
                <a:latin typeface="Arial" charset="0"/>
                <a:sym typeface="Symbol" pitchFamily="18" charset="2"/>
              </a:rPr>
              <a:t> </a:t>
            </a:r>
            <a:r>
              <a:rPr lang="fr-FR" sz="1600">
                <a:latin typeface="Arial" charset="0"/>
              </a:rPr>
              <a:t>Fatigue musculaire</a:t>
            </a:r>
          </a:p>
        </p:txBody>
      </p:sp>
      <p:sp>
        <p:nvSpPr>
          <p:cNvPr id="66594" name="Line 33"/>
          <p:cNvSpPr>
            <a:spLocks noChangeShapeType="1"/>
          </p:cNvSpPr>
          <p:nvPr/>
        </p:nvSpPr>
        <p:spPr bwMode="auto">
          <a:xfrm>
            <a:off x="5435600" y="5734050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6595" name="Text Box 34"/>
          <p:cNvSpPr txBox="1">
            <a:spLocks noChangeArrowheads="1"/>
          </p:cNvSpPr>
          <p:nvPr/>
        </p:nvSpPr>
        <p:spPr bwMode="auto">
          <a:xfrm>
            <a:off x="2341563" y="6323013"/>
            <a:ext cx="2574925" cy="3460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>
                <a:latin typeface="Arial" charset="0"/>
                <a:sym typeface="Symbol" pitchFamily="18" charset="2"/>
              </a:rPr>
              <a:t> </a:t>
            </a:r>
            <a:r>
              <a:rPr lang="fr-FR" sz="1600">
                <a:latin typeface="Arial" charset="0"/>
              </a:rPr>
              <a:t>Performance musculaire</a:t>
            </a:r>
          </a:p>
        </p:txBody>
      </p:sp>
      <p:sp>
        <p:nvSpPr>
          <p:cNvPr id="66596" name="Line 35"/>
          <p:cNvSpPr>
            <a:spLocks noChangeShapeType="1"/>
          </p:cNvSpPr>
          <p:nvPr/>
        </p:nvSpPr>
        <p:spPr bwMode="auto">
          <a:xfrm flipH="1">
            <a:off x="3348038" y="5878513"/>
            <a:ext cx="1270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6597" name="Line 36"/>
          <p:cNvSpPr>
            <a:spLocks noChangeShapeType="1"/>
          </p:cNvSpPr>
          <p:nvPr/>
        </p:nvSpPr>
        <p:spPr bwMode="auto">
          <a:xfrm flipH="1">
            <a:off x="4859338" y="5878513"/>
            <a:ext cx="879475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72133" name="Text Box 37"/>
          <p:cNvSpPr txBox="1">
            <a:spLocks noChangeArrowheads="1"/>
          </p:cNvSpPr>
          <p:nvPr/>
        </p:nvSpPr>
        <p:spPr bwMode="auto">
          <a:xfrm>
            <a:off x="457200" y="39688"/>
            <a:ext cx="8334375" cy="7112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Facteurs métaboliques limitant la performance d’un exercice musculaire </a:t>
            </a:r>
          </a:p>
          <a:p>
            <a:pPr algn="ctr">
              <a:defRPr/>
            </a:pPr>
            <a:r>
              <a:rPr lang="fr-FR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court </a:t>
            </a:r>
            <a:r>
              <a:rPr lang="fr-FR" sz="20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(30s à 2min)</a:t>
            </a:r>
            <a:r>
              <a:rPr lang="fr-FR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et supramaximal. </a:t>
            </a:r>
            <a:r>
              <a:rPr lang="fr-FR" sz="1400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D’après Bongbele Science &amp; sport 1990 modifié</a:t>
            </a:r>
          </a:p>
        </p:txBody>
      </p:sp>
      <p:sp>
        <p:nvSpPr>
          <p:cNvPr id="66599" name="Line 38"/>
          <p:cNvSpPr>
            <a:spLocks noChangeShapeType="1"/>
          </p:cNvSpPr>
          <p:nvPr/>
        </p:nvSpPr>
        <p:spPr bwMode="auto">
          <a:xfrm>
            <a:off x="3205163" y="1773238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6600" name="Line 39"/>
          <p:cNvSpPr>
            <a:spLocks noChangeShapeType="1"/>
          </p:cNvSpPr>
          <p:nvPr/>
        </p:nvSpPr>
        <p:spPr bwMode="auto">
          <a:xfrm>
            <a:off x="2773363" y="3860800"/>
            <a:ext cx="1438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6601" name="Line 40"/>
          <p:cNvSpPr>
            <a:spLocks noChangeShapeType="1"/>
          </p:cNvSpPr>
          <p:nvPr/>
        </p:nvSpPr>
        <p:spPr bwMode="auto">
          <a:xfrm flipV="1">
            <a:off x="4211638" y="2781300"/>
            <a:ext cx="0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6602" name="Text Box 41"/>
          <p:cNvSpPr txBox="1">
            <a:spLocks noChangeArrowheads="1"/>
          </p:cNvSpPr>
          <p:nvPr/>
        </p:nvSpPr>
        <p:spPr bwMode="auto">
          <a:xfrm>
            <a:off x="6011863" y="6542088"/>
            <a:ext cx="26574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400" i="1">
                <a:solidFill>
                  <a:srgbClr val="FFFFFF"/>
                </a:solidFill>
                <a:latin typeface="Arial" charset="0"/>
              </a:rPr>
              <a:t>H</a:t>
            </a:r>
            <a:r>
              <a:rPr lang="fr-FR" sz="1400" i="1" baseline="-25000">
                <a:solidFill>
                  <a:srgbClr val="FFFFFF"/>
                </a:solidFill>
                <a:latin typeface="Arial" charset="0"/>
              </a:rPr>
              <a:t>2</a:t>
            </a:r>
            <a:r>
              <a:rPr lang="fr-FR" sz="1400" i="1">
                <a:solidFill>
                  <a:srgbClr val="FFFFFF"/>
                </a:solidFill>
                <a:latin typeface="Arial" charset="0"/>
              </a:rPr>
              <a:t>PO</a:t>
            </a:r>
            <a:r>
              <a:rPr lang="fr-FR" sz="1400" i="1" baseline="-25000">
                <a:solidFill>
                  <a:srgbClr val="FFFFFF"/>
                </a:solidFill>
                <a:latin typeface="Arial" charset="0"/>
              </a:rPr>
              <a:t>4</a:t>
            </a:r>
            <a:r>
              <a:rPr lang="fr-FR" sz="1400" i="1" baseline="30000">
                <a:solidFill>
                  <a:srgbClr val="FFFFFF"/>
                </a:solidFill>
                <a:latin typeface="Arial" charset="0"/>
              </a:rPr>
              <a:t>- </a:t>
            </a:r>
            <a:r>
              <a:rPr lang="fr-FR" sz="1400" i="1">
                <a:solidFill>
                  <a:srgbClr val="FFFFFF"/>
                </a:solidFill>
                <a:latin typeface="Arial" charset="0"/>
              </a:rPr>
              <a:t>: forme diprotonée du Pi</a:t>
            </a:r>
            <a:endParaRPr lang="fr-FR" sz="1400" i="1" baseline="300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72138" name="Text Box 42"/>
          <p:cNvSpPr txBox="1">
            <a:spLocks noChangeArrowheads="1"/>
          </p:cNvSpPr>
          <p:nvPr/>
        </p:nvSpPr>
        <p:spPr bwMode="auto">
          <a:xfrm>
            <a:off x="6424613" y="1557338"/>
            <a:ext cx="1392237" cy="4064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2000" b="1">
                <a:solidFill>
                  <a:schemeClr val="tx2"/>
                </a:solidFill>
                <a:latin typeface="Arial" charset="0"/>
              </a:rPr>
              <a:t>Glycolyse</a:t>
            </a:r>
          </a:p>
        </p:txBody>
      </p:sp>
      <p:sp>
        <p:nvSpPr>
          <p:cNvPr id="772139" name="Line 43"/>
          <p:cNvSpPr>
            <a:spLocks noChangeShapeType="1"/>
          </p:cNvSpPr>
          <p:nvPr/>
        </p:nvSpPr>
        <p:spPr bwMode="auto">
          <a:xfrm flipH="1">
            <a:off x="4427538" y="1773238"/>
            <a:ext cx="1946275" cy="64770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72140" name="Line 44"/>
          <p:cNvSpPr>
            <a:spLocks noChangeShapeType="1"/>
          </p:cNvSpPr>
          <p:nvPr/>
        </p:nvSpPr>
        <p:spPr bwMode="auto">
          <a:xfrm flipH="1">
            <a:off x="2413000" y="3644900"/>
            <a:ext cx="792163" cy="86360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72141" name="Text Box 45"/>
          <p:cNvSpPr txBox="1">
            <a:spLocks noChangeArrowheads="1"/>
          </p:cNvSpPr>
          <p:nvPr/>
        </p:nvSpPr>
        <p:spPr bwMode="auto">
          <a:xfrm>
            <a:off x="246063" y="4581525"/>
            <a:ext cx="2527300" cy="59055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>
                <a:solidFill>
                  <a:schemeClr val="tx2"/>
                </a:solidFill>
                <a:latin typeface="Arial" charset="0"/>
              </a:rPr>
              <a:t>Inhibition ou </a:t>
            </a:r>
            <a:r>
              <a:rPr lang="fr-FR" sz="1600">
                <a:solidFill>
                  <a:schemeClr val="tx2"/>
                </a:solidFill>
                <a:latin typeface="Arial" charset="0"/>
                <a:sym typeface="Symbol" pitchFamily="18" charset="2"/>
              </a:rPr>
              <a:t></a:t>
            </a:r>
            <a:r>
              <a:rPr lang="fr-FR" sz="1600">
                <a:solidFill>
                  <a:schemeClr val="tx2"/>
                </a:solidFill>
                <a:latin typeface="Arial" charset="0"/>
              </a:rPr>
              <a:t> de l’activité</a:t>
            </a:r>
          </a:p>
          <a:p>
            <a:r>
              <a:rPr lang="fr-FR" sz="1600">
                <a:solidFill>
                  <a:schemeClr val="tx2"/>
                </a:solidFill>
                <a:latin typeface="Arial" charset="0"/>
              </a:rPr>
              <a:t>de la G.P et de la PFK</a:t>
            </a:r>
          </a:p>
        </p:txBody>
      </p:sp>
      <p:sp>
        <p:nvSpPr>
          <p:cNvPr id="772142" name="Line 46"/>
          <p:cNvSpPr>
            <a:spLocks noChangeShapeType="1"/>
          </p:cNvSpPr>
          <p:nvPr/>
        </p:nvSpPr>
        <p:spPr bwMode="auto">
          <a:xfrm>
            <a:off x="1116013" y="5157788"/>
            <a:ext cx="0" cy="358775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72143" name="Text Box 47"/>
          <p:cNvSpPr txBox="1">
            <a:spLocks noChangeArrowheads="1"/>
          </p:cNvSpPr>
          <p:nvPr/>
        </p:nvSpPr>
        <p:spPr bwMode="auto">
          <a:xfrm>
            <a:off x="17463" y="5557838"/>
            <a:ext cx="1928812" cy="34607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>
                <a:solidFill>
                  <a:schemeClr val="tx2"/>
                </a:solidFill>
                <a:latin typeface="Arial" charset="0"/>
                <a:sym typeface="Symbol" pitchFamily="18" charset="2"/>
              </a:rPr>
              <a:t> production d’ATP</a:t>
            </a:r>
          </a:p>
        </p:txBody>
      </p:sp>
      <p:sp>
        <p:nvSpPr>
          <p:cNvPr id="772144" name="Line 48"/>
          <p:cNvSpPr>
            <a:spLocks noChangeShapeType="1"/>
          </p:cNvSpPr>
          <p:nvPr/>
        </p:nvSpPr>
        <p:spPr bwMode="auto">
          <a:xfrm>
            <a:off x="1116013" y="5949950"/>
            <a:ext cx="1295400" cy="287338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511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772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72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772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772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772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72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72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1000"/>
                                        <p:tgtEl>
                                          <p:spTgt spid="772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772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1000"/>
                                        <p:tgtEl>
                                          <p:spTgt spid="772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772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2113" grpId="0" animBg="1"/>
      <p:bldP spid="772116" grpId="0" animBg="1"/>
      <p:bldP spid="772117" grpId="0" animBg="1"/>
      <p:bldP spid="772118" grpId="0" animBg="1"/>
      <p:bldP spid="772138" grpId="0" animBg="1"/>
      <p:bldP spid="772139" grpId="0" animBg="1"/>
      <p:bldP spid="772140" grpId="0" animBg="1"/>
      <p:bldP spid="772141" grpId="0" animBg="1"/>
      <p:bldP spid="772142" grpId="0" animBg="1"/>
      <p:bldP spid="772143" grpId="0" animBg="1"/>
      <p:bldP spid="7721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93FB59F-A081-403E-9E88-93BFCB66D7E1}" type="slidenum">
              <a:rPr lang="fr-FR" sz="1400" smtClean="0"/>
              <a:pPr/>
              <a:t>18</a:t>
            </a:fld>
            <a:endParaRPr lang="fr-FR" sz="1400" smtClean="0"/>
          </a:p>
        </p:txBody>
      </p:sp>
      <p:sp>
        <p:nvSpPr>
          <p:cNvPr id="67587" name="Rectangle 4"/>
          <p:cNvSpPr>
            <a:spLocks noChangeArrowheads="1"/>
          </p:cNvSpPr>
          <p:nvPr/>
        </p:nvSpPr>
        <p:spPr bwMode="auto">
          <a:xfrm>
            <a:off x="0" y="2730500"/>
            <a:ext cx="914241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1" hangingPunct="1"/>
            <a:r>
              <a:rPr lang="fr-FR" sz="3200" b="1">
                <a:solidFill>
                  <a:schemeClr val="accent2"/>
                </a:solidFill>
                <a:latin typeface="Bookman Old Style" pitchFamily="18" charset="0"/>
              </a:rPr>
              <a:t> 2.3 - QUEL EST LE DEVENIR DU LACTATE ?</a:t>
            </a:r>
            <a:br>
              <a:rPr lang="fr-FR" sz="3200" b="1">
                <a:solidFill>
                  <a:schemeClr val="accent2"/>
                </a:solidFill>
                <a:latin typeface="Bookman Old Style" pitchFamily="18" charset="0"/>
              </a:rPr>
            </a:br>
            <a:r>
              <a:rPr lang="fr-FR" sz="3200" b="1">
                <a:solidFill>
                  <a:schemeClr val="accent2"/>
                </a:solidFill>
                <a:latin typeface="Bookman Old Style" pitchFamily="18" charset="0"/>
              </a:rPr>
              <a:t/>
            </a:r>
            <a:br>
              <a:rPr lang="fr-FR" sz="3200" b="1">
                <a:solidFill>
                  <a:schemeClr val="accent2"/>
                </a:solidFill>
                <a:latin typeface="Bookman Old Style" pitchFamily="18" charset="0"/>
              </a:rPr>
            </a:br>
            <a:r>
              <a:rPr lang="fr-FR" sz="3200" b="1">
                <a:solidFill>
                  <a:schemeClr val="accent2"/>
                </a:solidFill>
                <a:latin typeface="Bookman Old Style" pitchFamily="18" charset="0"/>
              </a:rPr>
              <a:t>ou : Lactate et récupération</a:t>
            </a:r>
          </a:p>
        </p:txBody>
      </p:sp>
    </p:spTree>
    <p:extLst>
      <p:ext uri="{BB962C8B-B14F-4D97-AF65-F5344CB8AC3E}">
        <p14:creationId xmlns:p14="http://schemas.microsoft.com/office/powerpoint/2010/main" val="168108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9C73D86-9E4A-49C5-A51D-56C8899E3D34}" type="slidenum">
              <a:rPr lang="fr-FR" sz="1400" smtClean="0"/>
              <a:pPr/>
              <a:t>19</a:t>
            </a:fld>
            <a:endParaRPr lang="fr-FR" sz="1400" smtClean="0"/>
          </a:p>
        </p:txBody>
      </p: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6573838" y="1362075"/>
            <a:ext cx="1674812" cy="3651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fr-FR" sz="1600" b="1">
                <a:latin typeface="Arial" charset="0"/>
              </a:rPr>
              <a:t>GLYCOGENE</a:t>
            </a:r>
            <a:endParaRPr lang="fr-FR" b="1">
              <a:latin typeface="Arial" charset="0"/>
            </a:endParaRPr>
          </a:p>
        </p:txBody>
      </p:sp>
      <p:sp>
        <p:nvSpPr>
          <p:cNvPr id="68612" name="Rectangle 3"/>
          <p:cNvSpPr>
            <a:spLocks noChangeArrowheads="1"/>
          </p:cNvSpPr>
          <p:nvPr/>
        </p:nvSpPr>
        <p:spPr bwMode="auto">
          <a:xfrm>
            <a:off x="4724400" y="381000"/>
            <a:ext cx="3175000" cy="366713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fr-FR" sz="1800" b="1" u="sng">
                <a:solidFill>
                  <a:srgbClr val="000000"/>
                </a:solidFill>
                <a:latin typeface="Arial" charset="0"/>
              </a:rPr>
              <a:t>CELLULE MUSCULAIRE</a:t>
            </a:r>
            <a:endParaRPr lang="fr-FR" sz="1200" b="1" u="sng">
              <a:solidFill>
                <a:srgbClr val="000000"/>
              </a:solidFill>
            </a:endParaRPr>
          </a:p>
        </p:txBody>
      </p:sp>
      <p:sp>
        <p:nvSpPr>
          <p:cNvPr id="68613" name="Oval 4"/>
          <p:cNvSpPr>
            <a:spLocks noChangeArrowheads="1"/>
          </p:cNvSpPr>
          <p:nvPr/>
        </p:nvSpPr>
        <p:spPr bwMode="auto">
          <a:xfrm>
            <a:off x="457200" y="3429000"/>
            <a:ext cx="1398588" cy="12954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68614" name="Rectangle 5"/>
          <p:cNvSpPr>
            <a:spLocks noChangeArrowheads="1"/>
          </p:cNvSpPr>
          <p:nvPr/>
        </p:nvSpPr>
        <p:spPr bwMode="auto">
          <a:xfrm>
            <a:off x="533400" y="3581400"/>
            <a:ext cx="1462088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endParaRPr lang="fr-FR" sz="1600" b="1">
              <a:latin typeface="Arial" charset="0"/>
            </a:endParaRPr>
          </a:p>
          <a:p>
            <a:r>
              <a:rPr lang="fr-FR" sz="1800" b="1" u="sng">
                <a:latin typeface="Arial" charset="0"/>
              </a:rPr>
              <a:t>capillaire</a:t>
            </a:r>
            <a:endParaRPr lang="fr-FR" b="1"/>
          </a:p>
        </p:txBody>
      </p:sp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1828800" y="4419600"/>
            <a:ext cx="7159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fr-FR" sz="2000" b="1">
                <a:latin typeface="Arial" charset="0"/>
              </a:rPr>
              <a:t>O</a:t>
            </a:r>
            <a:r>
              <a:rPr lang="fr-FR" sz="2000" b="1" baseline="-25000">
                <a:latin typeface="Arial" charset="0"/>
              </a:rPr>
              <a:t>2</a:t>
            </a:r>
            <a:endParaRPr lang="fr-FR" sz="1200" b="1" baseline="-25000"/>
          </a:p>
        </p:txBody>
      </p:sp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6858000" y="2971800"/>
            <a:ext cx="1441450" cy="3651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fr-FR" sz="1600" b="1">
                <a:latin typeface="Arial" charset="0"/>
              </a:rPr>
              <a:t>PYRUVATE</a:t>
            </a:r>
            <a:endParaRPr lang="fr-FR" sz="1200" b="1"/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4419600" y="3659188"/>
            <a:ext cx="1293813" cy="365125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fr-FR" sz="1600" b="1">
                <a:solidFill>
                  <a:schemeClr val="tx2"/>
                </a:solidFill>
                <a:latin typeface="Arial" charset="0"/>
              </a:rPr>
              <a:t>LACTATE</a:t>
            </a:r>
            <a:endParaRPr lang="fr-FR" b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40969" name="Rectangle 9"/>
          <p:cNvSpPr>
            <a:spLocks noChangeArrowheads="1"/>
          </p:cNvSpPr>
          <p:nvPr/>
        </p:nvSpPr>
        <p:spPr bwMode="auto">
          <a:xfrm>
            <a:off x="2819400" y="4419600"/>
            <a:ext cx="6019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fr-FR" sz="1200" b="1" u="sng">
                <a:latin typeface="Arial" charset="0"/>
              </a:rPr>
              <a:t> </a:t>
            </a:r>
            <a:r>
              <a:rPr lang="fr-FR" sz="1600" b="1" u="sng">
                <a:latin typeface="Arial" charset="0"/>
              </a:rPr>
              <a:t>MITOCHONDRIE </a:t>
            </a:r>
            <a:r>
              <a:rPr lang="fr-FR" sz="1600">
                <a:latin typeface="Arial" charset="0"/>
              </a:rPr>
              <a:t>                                                 </a:t>
            </a:r>
            <a:r>
              <a:rPr lang="fr-FR" sz="1600" b="1">
                <a:latin typeface="Arial" charset="0"/>
              </a:rPr>
              <a:t>OXYDATION</a:t>
            </a:r>
            <a:endParaRPr lang="fr-FR" sz="2000" b="1"/>
          </a:p>
        </p:txBody>
      </p:sp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6313488" y="5168900"/>
            <a:ext cx="19478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fr-FR" sz="1600" b="1">
                <a:latin typeface="Arial" charset="0"/>
              </a:rPr>
              <a:t>  Cycle de Krebs</a:t>
            </a:r>
            <a:endParaRPr lang="fr-FR" sz="1200" b="1">
              <a:latin typeface="Arial" charset="0"/>
            </a:endParaRPr>
          </a:p>
        </p:txBody>
      </p:sp>
      <p:sp>
        <p:nvSpPr>
          <p:cNvPr id="40971" name="Rectangle 11"/>
          <p:cNvSpPr>
            <a:spLocks noChangeArrowheads="1"/>
          </p:cNvSpPr>
          <p:nvPr/>
        </p:nvSpPr>
        <p:spPr bwMode="auto">
          <a:xfrm>
            <a:off x="2819400" y="4876800"/>
            <a:ext cx="42052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fr-FR" sz="2000" b="1"/>
              <a:t>      </a:t>
            </a:r>
            <a:r>
              <a:rPr lang="fr-FR" sz="1600" b="1">
                <a:latin typeface="Arial" charset="0"/>
              </a:rPr>
              <a:t>36 ADP + 36 Pi       36 ATP</a:t>
            </a:r>
            <a:endParaRPr lang="fr-FR" sz="1100" b="1">
              <a:latin typeface="Arial" charset="0"/>
            </a:endParaRPr>
          </a:p>
          <a:p>
            <a:endParaRPr lang="fr-FR" sz="1200" b="1">
              <a:latin typeface="Arial" charset="0"/>
            </a:endParaRPr>
          </a:p>
        </p:txBody>
      </p:sp>
      <p:sp>
        <p:nvSpPr>
          <p:cNvPr id="40972" name="Rectangle 12"/>
          <p:cNvSpPr>
            <a:spLocks noChangeArrowheads="1"/>
          </p:cNvSpPr>
          <p:nvPr/>
        </p:nvSpPr>
        <p:spPr bwMode="auto">
          <a:xfrm>
            <a:off x="2667000" y="4419600"/>
            <a:ext cx="6076950" cy="1905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0973" name="Arc 13"/>
          <p:cNvSpPr>
            <a:spLocks/>
          </p:cNvSpPr>
          <p:nvPr/>
        </p:nvSpPr>
        <p:spPr bwMode="auto">
          <a:xfrm>
            <a:off x="6437313" y="4725988"/>
            <a:ext cx="1646237" cy="1446212"/>
          </a:xfrm>
          <a:custGeom>
            <a:avLst/>
            <a:gdLst>
              <a:gd name="T0" fmla="*/ 2147483647 w 43200"/>
              <a:gd name="T1" fmla="*/ 0 h 42879"/>
              <a:gd name="T2" fmla="*/ 2147483647 w 43200"/>
              <a:gd name="T3" fmla="*/ 2147483647 h 42879"/>
              <a:gd name="T4" fmla="*/ 2147483647 w 43200"/>
              <a:gd name="T5" fmla="*/ 2147483647 h 42879"/>
              <a:gd name="T6" fmla="*/ 0 60000 65536"/>
              <a:gd name="T7" fmla="*/ 0 60000 65536"/>
              <a:gd name="T8" fmla="*/ 0 60000 65536"/>
              <a:gd name="T9" fmla="*/ 0 w 43200"/>
              <a:gd name="T10" fmla="*/ 0 h 42879"/>
              <a:gd name="T11" fmla="*/ 43200 w 43200"/>
              <a:gd name="T12" fmla="*/ 42879 h 428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2879" fill="none" extrusionOk="0">
                <a:moveTo>
                  <a:pt x="25311" y="0"/>
                </a:moveTo>
                <a:cubicBezTo>
                  <a:pt x="35653" y="1804"/>
                  <a:pt x="43200" y="10781"/>
                  <a:pt x="43200" y="21279"/>
                </a:cubicBezTo>
                <a:cubicBezTo>
                  <a:pt x="43200" y="33208"/>
                  <a:pt x="33529" y="42879"/>
                  <a:pt x="21600" y="42879"/>
                </a:cubicBezTo>
                <a:cubicBezTo>
                  <a:pt x="9670" y="42879"/>
                  <a:pt x="0" y="33208"/>
                  <a:pt x="0" y="21279"/>
                </a:cubicBezTo>
                <a:cubicBezTo>
                  <a:pt x="-1" y="11512"/>
                  <a:pt x="6553" y="2960"/>
                  <a:pt x="15984" y="421"/>
                </a:cubicBezTo>
              </a:path>
              <a:path w="43200" h="42879" stroke="0" extrusionOk="0">
                <a:moveTo>
                  <a:pt x="25311" y="0"/>
                </a:moveTo>
                <a:cubicBezTo>
                  <a:pt x="35653" y="1804"/>
                  <a:pt x="43200" y="10781"/>
                  <a:pt x="43200" y="21279"/>
                </a:cubicBezTo>
                <a:cubicBezTo>
                  <a:pt x="43200" y="33208"/>
                  <a:pt x="33529" y="42879"/>
                  <a:pt x="21600" y="42879"/>
                </a:cubicBezTo>
                <a:cubicBezTo>
                  <a:pt x="9670" y="42879"/>
                  <a:pt x="0" y="33208"/>
                  <a:pt x="0" y="21279"/>
                </a:cubicBezTo>
                <a:cubicBezTo>
                  <a:pt x="-1" y="11512"/>
                  <a:pt x="6553" y="2960"/>
                  <a:pt x="15984" y="421"/>
                </a:cubicBezTo>
                <a:lnTo>
                  <a:pt x="21600" y="21279"/>
                </a:lnTo>
                <a:lnTo>
                  <a:pt x="25311" y="0"/>
                </a:lnTo>
                <a:close/>
              </a:path>
            </a:pathLst>
          </a:custGeom>
          <a:noFill/>
          <a:ln w="38100" cap="rnd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0974" name="Arc 14"/>
          <p:cNvSpPr>
            <a:spLocks/>
          </p:cNvSpPr>
          <p:nvPr/>
        </p:nvSpPr>
        <p:spPr bwMode="auto">
          <a:xfrm>
            <a:off x="7894638" y="4926013"/>
            <a:ext cx="608012" cy="280987"/>
          </a:xfrm>
          <a:custGeom>
            <a:avLst/>
            <a:gdLst>
              <a:gd name="T0" fmla="*/ 2147483647 w 40344"/>
              <a:gd name="T1" fmla="*/ 2147483647 h 37688"/>
              <a:gd name="T2" fmla="*/ 2147483647 w 40344"/>
              <a:gd name="T3" fmla="*/ 0 h 37688"/>
              <a:gd name="T4" fmla="*/ 2147483647 w 40344"/>
              <a:gd name="T5" fmla="*/ 2147483647 h 37688"/>
              <a:gd name="T6" fmla="*/ 0 60000 65536"/>
              <a:gd name="T7" fmla="*/ 0 60000 65536"/>
              <a:gd name="T8" fmla="*/ 0 60000 65536"/>
              <a:gd name="T9" fmla="*/ 0 w 40344"/>
              <a:gd name="T10" fmla="*/ 0 h 37688"/>
              <a:gd name="T11" fmla="*/ 40344 w 40344"/>
              <a:gd name="T12" fmla="*/ 37688 h 376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0344" h="37688" fill="none" extrusionOk="0">
                <a:moveTo>
                  <a:pt x="40343" y="26822"/>
                </a:moveTo>
                <a:cubicBezTo>
                  <a:pt x="36495" y="33542"/>
                  <a:pt x="29343" y="37687"/>
                  <a:pt x="21600" y="37688"/>
                </a:cubicBezTo>
                <a:cubicBezTo>
                  <a:pt x="9670" y="37688"/>
                  <a:pt x="0" y="28017"/>
                  <a:pt x="0" y="16088"/>
                </a:cubicBezTo>
                <a:cubicBezTo>
                  <a:pt x="-1" y="9947"/>
                  <a:pt x="2613" y="4097"/>
                  <a:pt x="7186" y="-1"/>
                </a:cubicBezTo>
              </a:path>
              <a:path w="40344" h="37688" stroke="0" extrusionOk="0">
                <a:moveTo>
                  <a:pt x="40343" y="26822"/>
                </a:moveTo>
                <a:cubicBezTo>
                  <a:pt x="36495" y="33542"/>
                  <a:pt x="29343" y="37687"/>
                  <a:pt x="21600" y="37688"/>
                </a:cubicBezTo>
                <a:cubicBezTo>
                  <a:pt x="9670" y="37688"/>
                  <a:pt x="0" y="28017"/>
                  <a:pt x="0" y="16088"/>
                </a:cubicBezTo>
                <a:cubicBezTo>
                  <a:pt x="-1" y="9947"/>
                  <a:pt x="2613" y="4097"/>
                  <a:pt x="7186" y="-1"/>
                </a:cubicBezTo>
                <a:lnTo>
                  <a:pt x="21600" y="16088"/>
                </a:lnTo>
                <a:lnTo>
                  <a:pt x="40343" y="26822"/>
                </a:lnTo>
                <a:close/>
              </a:path>
            </a:pathLst>
          </a:custGeom>
          <a:noFill/>
          <a:ln w="28575" cap="rnd">
            <a:solidFill>
              <a:schemeClr val="tx1"/>
            </a:solidFill>
            <a:round/>
            <a:headEnd type="stealth" w="med" len="lg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0975" name="Rectangle 15"/>
          <p:cNvSpPr>
            <a:spLocks noChangeArrowheads="1"/>
          </p:cNvSpPr>
          <p:nvPr/>
        </p:nvSpPr>
        <p:spPr bwMode="auto">
          <a:xfrm>
            <a:off x="8153400" y="4800600"/>
            <a:ext cx="7191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fr-FR" sz="1600" b="1">
                <a:latin typeface="Arial" charset="0"/>
              </a:rPr>
              <a:t>CO</a:t>
            </a:r>
            <a:r>
              <a:rPr lang="fr-FR" sz="1600" b="1" baseline="-25000">
                <a:latin typeface="Arial" charset="0"/>
              </a:rPr>
              <a:t>2</a:t>
            </a:r>
            <a:endParaRPr lang="fr-FR" sz="1200" b="1" baseline="-25000">
              <a:latin typeface="Arial" charset="0"/>
            </a:endParaRPr>
          </a:p>
        </p:txBody>
      </p:sp>
      <p:sp>
        <p:nvSpPr>
          <p:cNvPr id="68625" name="Arc 16"/>
          <p:cNvSpPr>
            <a:spLocks/>
          </p:cNvSpPr>
          <p:nvPr/>
        </p:nvSpPr>
        <p:spPr bwMode="auto">
          <a:xfrm rot="-2580000">
            <a:off x="1208088" y="1631950"/>
            <a:ext cx="5022850" cy="2833688"/>
          </a:xfrm>
          <a:custGeom>
            <a:avLst/>
            <a:gdLst>
              <a:gd name="T0" fmla="*/ 0 w 21889"/>
              <a:gd name="T1" fmla="*/ 2147483647 h 21600"/>
              <a:gd name="T2" fmla="*/ 2147483647 w 21889"/>
              <a:gd name="T3" fmla="*/ 2147483647 h 21600"/>
              <a:gd name="T4" fmla="*/ 2147483647 w 21889"/>
              <a:gd name="T5" fmla="*/ 2147483647 h 21600"/>
              <a:gd name="T6" fmla="*/ 0 60000 65536"/>
              <a:gd name="T7" fmla="*/ 0 60000 65536"/>
              <a:gd name="T8" fmla="*/ 0 60000 65536"/>
              <a:gd name="T9" fmla="*/ 0 w 21889"/>
              <a:gd name="T10" fmla="*/ 0 h 21600"/>
              <a:gd name="T11" fmla="*/ 21889 w 2188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889" h="21600" fill="none" extrusionOk="0">
                <a:moveTo>
                  <a:pt x="0" y="19717"/>
                </a:moveTo>
                <a:cubicBezTo>
                  <a:pt x="976" y="8560"/>
                  <a:pt x="10318" y="-1"/>
                  <a:pt x="21518" y="0"/>
                </a:cubicBezTo>
                <a:cubicBezTo>
                  <a:pt x="21641" y="0"/>
                  <a:pt x="21765" y="1"/>
                  <a:pt x="21888" y="3"/>
                </a:cubicBezTo>
              </a:path>
              <a:path w="21889" h="21600" stroke="0" extrusionOk="0">
                <a:moveTo>
                  <a:pt x="0" y="19717"/>
                </a:moveTo>
                <a:cubicBezTo>
                  <a:pt x="976" y="8560"/>
                  <a:pt x="10318" y="-1"/>
                  <a:pt x="21518" y="0"/>
                </a:cubicBezTo>
                <a:cubicBezTo>
                  <a:pt x="21641" y="0"/>
                  <a:pt x="21765" y="1"/>
                  <a:pt x="21888" y="3"/>
                </a:cubicBezTo>
                <a:lnTo>
                  <a:pt x="21518" y="21600"/>
                </a:lnTo>
                <a:lnTo>
                  <a:pt x="0" y="19717"/>
                </a:lnTo>
                <a:close/>
              </a:path>
            </a:pathLst>
          </a:custGeom>
          <a:noFill/>
          <a:ln w="76200" cap="rnd" cmpd="tri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0977" name="Rectangle 17"/>
          <p:cNvSpPr>
            <a:spLocks noChangeArrowheads="1"/>
          </p:cNvSpPr>
          <p:nvPr/>
        </p:nvSpPr>
        <p:spPr bwMode="auto">
          <a:xfrm>
            <a:off x="8001000" y="3962400"/>
            <a:ext cx="5667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fr-FR" sz="1600" b="1">
                <a:latin typeface="Arial" charset="0"/>
              </a:rPr>
              <a:t>CO</a:t>
            </a:r>
            <a:r>
              <a:rPr lang="fr-FR" sz="1600" b="1" baseline="-25000">
                <a:latin typeface="Arial" charset="0"/>
              </a:rPr>
              <a:t>2</a:t>
            </a:r>
            <a:endParaRPr lang="fr-FR" sz="1100" b="1" baseline="-25000">
              <a:latin typeface="Arial" charset="0"/>
            </a:endParaRPr>
          </a:p>
        </p:txBody>
      </p:sp>
      <p:sp>
        <p:nvSpPr>
          <p:cNvPr id="40978" name="Arc 18"/>
          <p:cNvSpPr>
            <a:spLocks/>
          </p:cNvSpPr>
          <p:nvPr/>
        </p:nvSpPr>
        <p:spPr bwMode="auto">
          <a:xfrm>
            <a:off x="7315200" y="4114800"/>
            <a:ext cx="703263" cy="209550"/>
          </a:xfrm>
          <a:custGeom>
            <a:avLst/>
            <a:gdLst>
              <a:gd name="T0" fmla="*/ 2147483647 w 42590"/>
              <a:gd name="T1" fmla="*/ 2147483647 h 21600"/>
              <a:gd name="T2" fmla="*/ 0 w 42590"/>
              <a:gd name="T3" fmla="*/ 2147483647 h 21600"/>
              <a:gd name="T4" fmla="*/ 2147483647 w 42590"/>
              <a:gd name="T5" fmla="*/ 0 h 21600"/>
              <a:gd name="T6" fmla="*/ 0 60000 65536"/>
              <a:gd name="T7" fmla="*/ 0 60000 65536"/>
              <a:gd name="T8" fmla="*/ 0 60000 65536"/>
              <a:gd name="T9" fmla="*/ 0 w 42590"/>
              <a:gd name="T10" fmla="*/ 0 h 21600"/>
              <a:gd name="T11" fmla="*/ 42590 w 4259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590" h="21600" fill="none" extrusionOk="0">
                <a:moveTo>
                  <a:pt x="42590" y="5051"/>
                </a:moveTo>
                <a:cubicBezTo>
                  <a:pt x="40255" y="14757"/>
                  <a:pt x="31572" y="21599"/>
                  <a:pt x="21589" y="21600"/>
                </a:cubicBezTo>
                <a:cubicBezTo>
                  <a:pt x="9922" y="21600"/>
                  <a:pt x="364" y="12335"/>
                  <a:pt x="-1" y="675"/>
                </a:cubicBezTo>
              </a:path>
              <a:path w="42590" h="21600" stroke="0" extrusionOk="0">
                <a:moveTo>
                  <a:pt x="42590" y="5051"/>
                </a:moveTo>
                <a:cubicBezTo>
                  <a:pt x="40255" y="14757"/>
                  <a:pt x="31572" y="21599"/>
                  <a:pt x="21589" y="21600"/>
                </a:cubicBezTo>
                <a:cubicBezTo>
                  <a:pt x="9922" y="21600"/>
                  <a:pt x="364" y="12335"/>
                  <a:pt x="-1" y="675"/>
                </a:cubicBezTo>
                <a:lnTo>
                  <a:pt x="21589" y="0"/>
                </a:lnTo>
                <a:lnTo>
                  <a:pt x="42590" y="5051"/>
                </a:lnTo>
                <a:close/>
              </a:path>
            </a:pathLst>
          </a:custGeom>
          <a:noFill/>
          <a:ln w="28575" cap="rnd">
            <a:solidFill>
              <a:schemeClr val="tx1"/>
            </a:solidFill>
            <a:round/>
            <a:headEnd type="stealth" w="med" len="lg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0979" name="Line 19"/>
          <p:cNvSpPr>
            <a:spLocks noChangeShapeType="1"/>
          </p:cNvSpPr>
          <p:nvPr/>
        </p:nvSpPr>
        <p:spPr bwMode="auto">
          <a:xfrm>
            <a:off x="4800600" y="5105400"/>
            <a:ext cx="284163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0980" name="Line 20"/>
          <p:cNvSpPr>
            <a:spLocks noChangeShapeType="1"/>
          </p:cNvSpPr>
          <p:nvPr/>
        </p:nvSpPr>
        <p:spPr bwMode="auto">
          <a:xfrm>
            <a:off x="2209800" y="4800600"/>
            <a:ext cx="515938" cy="1936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0981" name="Text Box 21"/>
          <p:cNvSpPr txBox="1">
            <a:spLocks noChangeArrowheads="1"/>
          </p:cNvSpPr>
          <p:nvPr/>
        </p:nvSpPr>
        <p:spPr bwMode="auto">
          <a:xfrm>
            <a:off x="6400800" y="3625850"/>
            <a:ext cx="4079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 b="1">
                <a:solidFill>
                  <a:srgbClr val="CCCCFF"/>
                </a:solidFill>
                <a:latin typeface="Arial" charset="0"/>
              </a:rPr>
              <a:t>H</a:t>
            </a:r>
            <a:r>
              <a:rPr lang="fr-FR" sz="1600" b="1" baseline="-25000">
                <a:solidFill>
                  <a:srgbClr val="CCCCFF"/>
                </a:solidFill>
                <a:latin typeface="Arial" charset="0"/>
              </a:rPr>
              <a:t>2</a:t>
            </a:r>
            <a:endParaRPr lang="fr-FR" sz="1100" b="1">
              <a:solidFill>
                <a:srgbClr val="CCCCFF"/>
              </a:solidFill>
              <a:latin typeface="Arial" charset="0"/>
            </a:endParaRPr>
          </a:p>
        </p:txBody>
      </p:sp>
      <p:sp>
        <p:nvSpPr>
          <p:cNvPr id="68631" name="Text Box 22"/>
          <p:cNvSpPr txBox="1">
            <a:spLocks noChangeArrowheads="1"/>
          </p:cNvSpPr>
          <p:nvPr/>
        </p:nvSpPr>
        <p:spPr bwMode="auto">
          <a:xfrm>
            <a:off x="533400" y="381000"/>
            <a:ext cx="2559050" cy="366713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s-CL" sz="1800" b="1" u="sng">
                <a:solidFill>
                  <a:srgbClr val="000000"/>
                </a:solidFill>
                <a:latin typeface="Arial" charset="0"/>
              </a:rPr>
              <a:t>MILIEU INTERSTITIEL</a:t>
            </a:r>
            <a:endParaRPr lang="es-CL" b="1" u="sng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0983" name="Text Box 23"/>
          <p:cNvSpPr txBox="1">
            <a:spLocks noChangeArrowheads="1"/>
          </p:cNvSpPr>
          <p:nvPr/>
        </p:nvSpPr>
        <p:spPr bwMode="auto">
          <a:xfrm>
            <a:off x="5486400" y="3962400"/>
            <a:ext cx="960438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 b="1">
                <a:latin typeface="Arial" charset="0"/>
              </a:rPr>
              <a:t> NADH</a:t>
            </a:r>
            <a:r>
              <a:rPr lang="fr-FR" sz="1600" b="1" baseline="-25000">
                <a:latin typeface="Arial" charset="0"/>
              </a:rPr>
              <a:t>2</a:t>
            </a:r>
            <a:endParaRPr lang="fr-FR" sz="1100" b="1">
              <a:latin typeface="Arial" charset="0"/>
            </a:endParaRPr>
          </a:p>
        </p:txBody>
      </p:sp>
      <p:sp>
        <p:nvSpPr>
          <p:cNvPr id="40984" name="Line 24"/>
          <p:cNvSpPr>
            <a:spLocks noChangeShapeType="1"/>
          </p:cNvSpPr>
          <p:nvPr/>
        </p:nvSpPr>
        <p:spPr bwMode="auto">
          <a:xfrm flipH="1">
            <a:off x="1828800" y="3810000"/>
            <a:ext cx="2514600" cy="304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0985" name="Line 25"/>
          <p:cNvSpPr>
            <a:spLocks noChangeShapeType="1"/>
          </p:cNvSpPr>
          <p:nvPr/>
        </p:nvSpPr>
        <p:spPr bwMode="auto">
          <a:xfrm>
            <a:off x="1752600" y="4419600"/>
            <a:ext cx="120650" cy="698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0986" name="Text Box 26"/>
          <p:cNvSpPr txBox="1">
            <a:spLocks noChangeArrowheads="1"/>
          </p:cNvSpPr>
          <p:nvPr/>
        </p:nvSpPr>
        <p:spPr bwMode="auto">
          <a:xfrm>
            <a:off x="2667000" y="5410200"/>
            <a:ext cx="4208463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000" b="1">
                <a:latin typeface="Arial" charset="0"/>
              </a:rPr>
              <a:t>                </a:t>
            </a:r>
            <a:r>
              <a:rPr lang="fr-FR" sz="1600" b="1">
                <a:latin typeface="Arial" charset="0"/>
              </a:rPr>
              <a:t>Chaîne des transporteurs  </a:t>
            </a:r>
          </a:p>
          <a:p>
            <a:r>
              <a:rPr lang="fr-FR" sz="1600" b="1">
                <a:latin typeface="Arial" charset="0"/>
              </a:rPr>
              <a:t>                       d’électrons</a:t>
            </a:r>
            <a:endParaRPr lang="fr-FR" sz="1000" b="1">
              <a:latin typeface="Arial" charset="0"/>
            </a:endParaRPr>
          </a:p>
        </p:txBody>
      </p:sp>
      <p:sp>
        <p:nvSpPr>
          <p:cNvPr id="40987" name="Text Box 27"/>
          <p:cNvSpPr txBox="1">
            <a:spLocks noChangeArrowheads="1"/>
          </p:cNvSpPr>
          <p:nvPr/>
        </p:nvSpPr>
        <p:spPr bwMode="auto">
          <a:xfrm>
            <a:off x="5943600" y="5791200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 b="1">
                <a:latin typeface="Arial" charset="0"/>
              </a:rPr>
              <a:t>H</a:t>
            </a:r>
            <a:r>
              <a:rPr lang="fr-FR" sz="1600" b="1" baseline="-25000">
                <a:latin typeface="Arial" charset="0"/>
              </a:rPr>
              <a:t>2</a:t>
            </a:r>
            <a:endParaRPr lang="fr-FR" sz="1100" b="1">
              <a:latin typeface="Arial" charset="0"/>
            </a:endParaRPr>
          </a:p>
        </p:txBody>
      </p:sp>
      <p:sp>
        <p:nvSpPr>
          <p:cNvPr id="40988" name="Line 28"/>
          <p:cNvSpPr>
            <a:spLocks noChangeShapeType="1"/>
          </p:cNvSpPr>
          <p:nvPr/>
        </p:nvSpPr>
        <p:spPr bwMode="auto">
          <a:xfrm>
            <a:off x="6477000" y="3505200"/>
            <a:ext cx="120650" cy="203200"/>
          </a:xfrm>
          <a:prstGeom prst="line">
            <a:avLst/>
          </a:prstGeom>
          <a:noFill/>
          <a:ln w="28575">
            <a:solidFill>
              <a:srgbClr val="CC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0989" name="Line 29"/>
          <p:cNvSpPr>
            <a:spLocks noChangeShapeType="1"/>
          </p:cNvSpPr>
          <p:nvPr/>
        </p:nvSpPr>
        <p:spPr bwMode="auto">
          <a:xfrm flipH="1">
            <a:off x="6172200" y="3827463"/>
            <a:ext cx="239713" cy="134937"/>
          </a:xfrm>
          <a:prstGeom prst="line">
            <a:avLst/>
          </a:prstGeom>
          <a:noFill/>
          <a:ln w="28575">
            <a:solidFill>
              <a:srgbClr val="CC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0990" name="AutoShape 30"/>
          <p:cNvSpPr>
            <a:spLocks noChangeArrowheads="1"/>
          </p:cNvSpPr>
          <p:nvPr/>
        </p:nvSpPr>
        <p:spPr bwMode="auto">
          <a:xfrm>
            <a:off x="6324600" y="4191000"/>
            <a:ext cx="366713" cy="468313"/>
          </a:xfrm>
          <a:prstGeom prst="curvedLeftArrow">
            <a:avLst>
              <a:gd name="adj1" fmla="val 1514"/>
              <a:gd name="adj2" fmla="val 26298"/>
              <a:gd name="adj3" fmla="val 13852"/>
            </a:avLst>
          </a:prstGeom>
          <a:solidFill>
            <a:srgbClr val="FFFF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>
              <a:solidFill>
                <a:schemeClr val="accent2"/>
              </a:solidFill>
            </a:endParaRPr>
          </a:p>
        </p:txBody>
      </p:sp>
      <p:sp>
        <p:nvSpPr>
          <p:cNvPr id="40991" name="AutoShape 31"/>
          <p:cNvSpPr>
            <a:spLocks noChangeArrowheads="1"/>
          </p:cNvSpPr>
          <p:nvPr/>
        </p:nvSpPr>
        <p:spPr bwMode="auto">
          <a:xfrm rot="-10281184">
            <a:off x="5105400" y="4114800"/>
            <a:ext cx="361950" cy="566738"/>
          </a:xfrm>
          <a:prstGeom prst="curvedLeftArrow">
            <a:avLst>
              <a:gd name="adj1" fmla="val 1856"/>
              <a:gd name="adj2" fmla="val 32244"/>
              <a:gd name="adj3" fmla="val 13852"/>
            </a:avLst>
          </a:prstGeom>
          <a:solidFill>
            <a:srgbClr val="FFFF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rot="10800000"/>
          <a:lstStyle/>
          <a:p>
            <a:endParaRPr lang="fr-FR">
              <a:solidFill>
                <a:schemeClr val="accent2"/>
              </a:solidFill>
            </a:endParaRPr>
          </a:p>
        </p:txBody>
      </p:sp>
      <p:sp>
        <p:nvSpPr>
          <p:cNvPr id="40992" name="Line 32"/>
          <p:cNvSpPr>
            <a:spLocks noChangeShapeType="1"/>
          </p:cNvSpPr>
          <p:nvPr/>
        </p:nvSpPr>
        <p:spPr bwMode="auto">
          <a:xfrm flipH="1">
            <a:off x="6172200" y="4800600"/>
            <a:ext cx="0" cy="2635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0993" name="Text Box 33"/>
          <p:cNvSpPr txBox="1">
            <a:spLocks noChangeArrowheads="1"/>
          </p:cNvSpPr>
          <p:nvPr/>
        </p:nvSpPr>
        <p:spPr bwMode="auto">
          <a:xfrm>
            <a:off x="5867400" y="5029200"/>
            <a:ext cx="48895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 b="1">
                <a:latin typeface="Arial" charset="0"/>
              </a:rPr>
              <a:t>H</a:t>
            </a:r>
            <a:r>
              <a:rPr lang="fr-FR" sz="1600" b="1" baseline="-25000">
                <a:latin typeface="Arial" charset="0"/>
              </a:rPr>
              <a:t>2</a:t>
            </a:r>
            <a:endParaRPr lang="fr-FR" sz="1100" b="1">
              <a:latin typeface="Arial" charset="0"/>
            </a:endParaRPr>
          </a:p>
        </p:txBody>
      </p:sp>
      <p:sp>
        <p:nvSpPr>
          <p:cNvPr id="40994" name="Line 34"/>
          <p:cNvSpPr>
            <a:spLocks noChangeShapeType="1"/>
          </p:cNvSpPr>
          <p:nvPr/>
        </p:nvSpPr>
        <p:spPr bwMode="auto">
          <a:xfrm flipH="1" flipV="1">
            <a:off x="6324600" y="6019800"/>
            <a:ext cx="487363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0995" name="Line 35"/>
          <p:cNvSpPr>
            <a:spLocks noChangeShapeType="1"/>
          </p:cNvSpPr>
          <p:nvPr/>
        </p:nvSpPr>
        <p:spPr bwMode="auto">
          <a:xfrm flipV="1">
            <a:off x="6096000" y="5486400"/>
            <a:ext cx="1588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0996" name="Text Box 36"/>
          <p:cNvSpPr txBox="1">
            <a:spLocks noChangeArrowheads="1"/>
          </p:cNvSpPr>
          <p:nvPr/>
        </p:nvSpPr>
        <p:spPr bwMode="auto">
          <a:xfrm>
            <a:off x="5334000" y="4495800"/>
            <a:ext cx="1204913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 b="1">
                <a:latin typeface="Arial" charset="0"/>
              </a:rPr>
              <a:t> NAD + H</a:t>
            </a:r>
            <a:r>
              <a:rPr lang="fr-FR" sz="1600" b="1" baseline="-25000">
                <a:latin typeface="Arial" charset="0"/>
              </a:rPr>
              <a:t>2</a:t>
            </a:r>
            <a:endParaRPr lang="fr-FR" sz="1100" b="1">
              <a:latin typeface="Arial" charset="0"/>
            </a:endParaRPr>
          </a:p>
        </p:txBody>
      </p:sp>
      <p:sp>
        <p:nvSpPr>
          <p:cNvPr id="40997" name="Line 37"/>
          <p:cNvSpPr>
            <a:spLocks noChangeShapeType="1"/>
          </p:cNvSpPr>
          <p:nvPr/>
        </p:nvSpPr>
        <p:spPr bwMode="auto">
          <a:xfrm flipH="1" flipV="1">
            <a:off x="5867400" y="2514600"/>
            <a:ext cx="990600" cy="4572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0998" name="Text Box 38"/>
          <p:cNvSpPr txBox="1">
            <a:spLocks noChangeArrowheads="1"/>
          </p:cNvSpPr>
          <p:nvPr/>
        </p:nvSpPr>
        <p:spPr bwMode="auto">
          <a:xfrm>
            <a:off x="4649788" y="2241550"/>
            <a:ext cx="1203325" cy="349250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 b="1">
                <a:solidFill>
                  <a:srgbClr val="006600"/>
                </a:solidFill>
                <a:latin typeface="Arial" charset="0"/>
              </a:rPr>
              <a:t>ALANINE</a:t>
            </a:r>
            <a:endParaRPr lang="fr-FR" sz="1200" b="1">
              <a:latin typeface="Arial" charset="0"/>
            </a:endParaRPr>
          </a:p>
        </p:txBody>
      </p:sp>
      <p:sp>
        <p:nvSpPr>
          <p:cNvPr id="40999" name="Line 39"/>
          <p:cNvSpPr>
            <a:spLocks noChangeShapeType="1"/>
          </p:cNvSpPr>
          <p:nvPr/>
        </p:nvSpPr>
        <p:spPr bwMode="auto">
          <a:xfrm flipH="1">
            <a:off x="1752600" y="2438400"/>
            <a:ext cx="2895600" cy="1143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1000" name="Line 40"/>
          <p:cNvSpPr>
            <a:spLocks noChangeShapeType="1"/>
          </p:cNvSpPr>
          <p:nvPr/>
        </p:nvSpPr>
        <p:spPr bwMode="auto">
          <a:xfrm flipH="1">
            <a:off x="1828800" y="3048000"/>
            <a:ext cx="5029200" cy="685800"/>
          </a:xfrm>
          <a:prstGeom prst="line">
            <a:avLst/>
          </a:prstGeom>
          <a:noFill/>
          <a:ln w="19050">
            <a:solidFill>
              <a:srgbClr val="FFCC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1001" name="Line 41"/>
          <p:cNvSpPr>
            <a:spLocks noChangeShapeType="1"/>
          </p:cNvSpPr>
          <p:nvPr/>
        </p:nvSpPr>
        <p:spPr bwMode="auto">
          <a:xfrm flipV="1">
            <a:off x="1143000" y="1828800"/>
            <a:ext cx="0" cy="163195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1002" name="Text Box 42"/>
          <p:cNvSpPr txBox="1">
            <a:spLocks noChangeArrowheads="1"/>
          </p:cNvSpPr>
          <p:nvPr/>
        </p:nvSpPr>
        <p:spPr bwMode="auto">
          <a:xfrm>
            <a:off x="457200" y="1295400"/>
            <a:ext cx="2300288" cy="5572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sz="1600" b="1">
                <a:solidFill>
                  <a:srgbClr val="FFCC00"/>
                </a:solidFill>
                <a:latin typeface="Arial" charset="0"/>
              </a:rPr>
              <a:t>Néoglycogenèse : 1/4  FOIE </a:t>
            </a:r>
            <a:r>
              <a:rPr lang="fr-FR" sz="1100">
                <a:solidFill>
                  <a:srgbClr val="FFCC00"/>
                </a:solidFill>
                <a:latin typeface="Arial" charset="0"/>
              </a:rPr>
              <a:t> </a:t>
            </a:r>
          </a:p>
        </p:txBody>
      </p:sp>
      <p:sp>
        <p:nvSpPr>
          <p:cNvPr id="41003" name="Text Box 43"/>
          <p:cNvSpPr txBox="1">
            <a:spLocks noChangeArrowheads="1"/>
          </p:cNvSpPr>
          <p:nvPr/>
        </p:nvSpPr>
        <p:spPr bwMode="auto">
          <a:xfrm>
            <a:off x="3657600" y="1219200"/>
            <a:ext cx="12192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 b="1">
                <a:solidFill>
                  <a:schemeClr val="tx2"/>
                </a:solidFill>
                <a:latin typeface="Arial" charset="0"/>
              </a:rPr>
              <a:t>Glucose</a:t>
            </a:r>
            <a:endParaRPr lang="fr-FR" sz="1100" b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41004" name="Line 44"/>
          <p:cNvSpPr>
            <a:spLocks noChangeShapeType="1"/>
          </p:cNvSpPr>
          <p:nvPr/>
        </p:nvSpPr>
        <p:spPr bwMode="auto">
          <a:xfrm>
            <a:off x="1143000" y="4800600"/>
            <a:ext cx="0" cy="9477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1005" name="Text Box 45"/>
          <p:cNvSpPr txBox="1">
            <a:spLocks noChangeArrowheads="1"/>
          </p:cNvSpPr>
          <p:nvPr/>
        </p:nvSpPr>
        <p:spPr bwMode="auto">
          <a:xfrm>
            <a:off x="152400" y="5791200"/>
            <a:ext cx="2362200" cy="762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sz="1600" b="1">
                <a:latin typeface="Arial" charset="0"/>
              </a:rPr>
              <a:t>Oxydation : 3/4</a:t>
            </a:r>
          </a:p>
          <a:p>
            <a:pPr algn="ctr"/>
            <a:r>
              <a:rPr lang="fr-FR" sz="1400" b="1">
                <a:latin typeface="Arial" charset="0"/>
              </a:rPr>
              <a:t>CŒUR , REINS, AUTRES MUSCLES NON ACTIFS.</a:t>
            </a:r>
            <a:endParaRPr lang="fr-FR" sz="1000">
              <a:latin typeface="Arial" charset="0"/>
            </a:endParaRPr>
          </a:p>
          <a:p>
            <a:pPr algn="ctr"/>
            <a:endParaRPr lang="fr-FR" sz="1000" b="1"/>
          </a:p>
        </p:txBody>
      </p:sp>
      <p:sp>
        <p:nvSpPr>
          <p:cNvPr id="41006" name="Text Box 46"/>
          <p:cNvSpPr txBox="1">
            <a:spLocks noChangeArrowheads="1"/>
          </p:cNvSpPr>
          <p:nvPr/>
        </p:nvSpPr>
        <p:spPr bwMode="auto">
          <a:xfrm rot="-1345410">
            <a:off x="2017713" y="2430463"/>
            <a:ext cx="2362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 b="1">
                <a:solidFill>
                  <a:srgbClr val="FFCC00"/>
                </a:solidFill>
                <a:latin typeface="Arial" charset="0"/>
              </a:rPr>
              <a:t>Cycle de Felig ou de</a:t>
            </a:r>
          </a:p>
          <a:p>
            <a:r>
              <a:rPr lang="fr-FR" sz="1600" b="1">
                <a:solidFill>
                  <a:srgbClr val="FFCC00"/>
                </a:solidFill>
                <a:latin typeface="Arial" charset="0"/>
              </a:rPr>
              <a:t>   l’alanine-glucose</a:t>
            </a:r>
            <a:endParaRPr lang="fr-FR" sz="1000">
              <a:solidFill>
                <a:srgbClr val="FFCC00"/>
              </a:solidFill>
            </a:endParaRPr>
          </a:p>
        </p:txBody>
      </p:sp>
      <p:sp>
        <p:nvSpPr>
          <p:cNvPr id="41007" name="Text Box 47"/>
          <p:cNvSpPr txBox="1">
            <a:spLocks noChangeArrowheads="1"/>
          </p:cNvSpPr>
          <p:nvPr/>
        </p:nvSpPr>
        <p:spPr bwMode="auto">
          <a:xfrm rot="-427085">
            <a:off x="2293938" y="3567113"/>
            <a:ext cx="17430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 b="1">
                <a:solidFill>
                  <a:srgbClr val="FFCC00"/>
                </a:solidFill>
                <a:latin typeface="Arial" charset="0"/>
              </a:rPr>
              <a:t>  Cycle de Cori</a:t>
            </a:r>
            <a:endParaRPr lang="fr-FR" sz="1000">
              <a:solidFill>
                <a:srgbClr val="FFCC00"/>
              </a:solidFill>
              <a:latin typeface="Arial" charset="0"/>
            </a:endParaRPr>
          </a:p>
        </p:txBody>
      </p:sp>
      <p:sp>
        <p:nvSpPr>
          <p:cNvPr id="41008" name="Oval 48"/>
          <p:cNvSpPr>
            <a:spLocks noChangeArrowheads="1"/>
          </p:cNvSpPr>
          <p:nvPr/>
        </p:nvSpPr>
        <p:spPr bwMode="auto">
          <a:xfrm>
            <a:off x="3048000" y="3962400"/>
            <a:ext cx="481013" cy="420688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r>
              <a:rPr lang="fr-FR" sz="1600" b="1">
                <a:solidFill>
                  <a:srgbClr val="000000"/>
                </a:solidFill>
                <a:latin typeface="Arial" charset="0"/>
              </a:rPr>
              <a:t>1</a:t>
            </a:r>
            <a:endParaRPr lang="fr-FR" sz="11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009" name="Oval 49"/>
          <p:cNvSpPr>
            <a:spLocks noChangeArrowheads="1"/>
          </p:cNvSpPr>
          <p:nvPr/>
        </p:nvSpPr>
        <p:spPr bwMode="auto">
          <a:xfrm>
            <a:off x="5791200" y="3200400"/>
            <a:ext cx="481013" cy="403225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r>
              <a:rPr lang="fr-FR" sz="1600" b="1">
                <a:solidFill>
                  <a:srgbClr val="000000"/>
                </a:solidFill>
                <a:latin typeface="Arial" charset="0"/>
              </a:rPr>
              <a:t>2</a:t>
            </a:r>
            <a:endParaRPr lang="fr-FR" sz="11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010" name="Line 50"/>
          <p:cNvSpPr>
            <a:spLocks noChangeShapeType="1"/>
          </p:cNvSpPr>
          <p:nvPr/>
        </p:nvSpPr>
        <p:spPr bwMode="auto">
          <a:xfrm flipV="1">
            <a:off x="5715000" y="3352800"/>
            <a:ext cx="1143000" cy="457200"/>
          </a:xfrm>
          <a:prstGeom prst="line">
            <a:avLst/>
          </a:prstGeom>
          <a:noFill/>
          <a:ln w="28575">
            <a:solidFill>
              <a:srgbClr val="CC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1011" name="Oval 51"/>
          <p:cNvSpPr>
            <a:spLocks noChangeArrowheads="1"/>
          </p:cNvSpPr>
          <p:nvPr/>
        </p:nvSpPr>
        <p:spPr bwMode="auto">
          <a:xfrm>
            <a:off x="6324600" y="2362200"/>
            <a:ext cx="481013" cy="425450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r>
              <a:rPr lang="fr-FR" sz="1600" b="1">
                <a:solidFill>
                  <a:srgbClr val="006600"/>
                </a:solidFill>
                <a:latin typeface="Arial" charset="0"/>
              </a:rPr>
              <a:t>4</a:t>
            </a:r>
            <a:endParaRPr lang="fr-FR" sz="1100" b="1">
              <a:latin typeface="Arial" charset="0"/>
            </a:endParaRPr>
          </a:p>
        </p:txBody>
      </p:sp>
      <p:sp>
        <p:nvSpPr>
          <p:cNvPr id="41012" name="Line 52"/>
          <p:cNvSpPr>
            <a:spLocks noChangeShapeType="1"/>
          </p:cNvSpPr>
          <p:nvPr/>
        </p:nvSpPr>
        <p:spPr bwMode="auto">
          <a:xfrm flipV="1">
            <a:off x="1143000" y="2173288"/>
            <a:ext cx="501650" cy="722312"/>
          </a:xfrm>
          <a:prstGeom prst="line">
            <a:avLst/>
          </a:prstGeom>
          <a:noFill/>
          <a:ln w="38100">
            <a:solidFill>
              <a:srgbClr val="FFCC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1013" name="Text Box 53"/>
          <p:cNvSpPr txBox="1">
            <a:spLocks noChangeArrowheads="1"/>
          </p:cNvSpPr>
          <p:nvPr/>
        </p:nvSpPr>
        <p:spPr bwMode="auto">
          <a:xfrm>
            <a:off x="1600200" y="1981200"/>
            <a:ext cx="1446213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400" b="1">
                <a:solidFill>
                  <a:srgbClr val="FFCC00"/>
                </a:solidFill>
                <a:latin typeface="Arial" charset="0"/>
              </a:rPr>
              <a:t>Elimination :</a:t>
            </a:r>
          </a:p>
          <a:p>
            <a:r>
              <a:rPr lang="fr-FR" sz="1400" b="1">
                <a:solidFill>
                  <a:srgbClr val="FFCC00"/>
                </a:solidFill>
                <a:latin typeface="Arial" charset="0"/>
              </a:rPr>
              <a:t>Urine, sueur</a:t>
            </a:r>
          </a:p>
          <a:p>
            <a:r>
              <a:rPr lang="fr-FR" sz="1400" b="1">
                <a:solidFill>
                  <a:srgbClr val="FFCC00"/>
                </a:solidFill>
                <a:latin typeface="Arial" charset="0"/>
              </a:rPr>
              <a:t>(négligeable)</a:t>
            </a:r>
            <a:endParaRPr lang="fr-FR" sz="1000">
              <a:solidFill>
                <a:srgbClr val="FFCC00"/>
              </a:solidFill>
            </a:endParaRPr>
          </a:p>
        </p:txBody>
      </p:sp>
      <p:sp>
        <p:nvSpPr>
          <p:cNvPr id="41014" name="Oval 54"/>
          <p:cNvSpPr>
            <a:spLocks noChangeArrowheads="1"/>
          </p:cNvSpPr>
          <p:nvPr/>
        </p:nvSpPr>
        <p:spPr bwMode="auto">
          <a:xfrm>
            <a:off x="7620000" y="3657600"/>
            <a:ext cx="481013" cy="457200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r>
              <a:rPr lang="fr-FR" sz="1100" b="1">
                <a:solidFill>
                  <a:schemeClr val="bg2"/>
                </a:solidFill>
                <a:latin typeface="Arial" charset="0"/>
              </a:rPr>
              <a:t> </a:t>
            </a:r>
            <a:r>
              <a:rPr lang="fr-FR" sz="1600" b="1">
                <a:solidFill>
                  <a:schemeClr val="bg2"/>
                </a:solidFill>
                <a:latin typeface="Arial" charset="0"/>
              </a:rPr>
              <a:t>3</a:t>
            </a:r>
            <a:endParaRPr lang="fr-FR" sz="1100" b="1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41016" name="AutoShape 56"/>
          <p:cNvSpPr>
            <a:spLocks noChangeArrowheads="1"/>
          </p:cNvSpPr>
          <p:nvPr/>
        </p:nvSpPr>
        <p:spPr bwMode="auto">
          <a:xfrm>
            <a:off x="3048000" y="5105400"/>
            <a:ext cx="120650" cy="279400"/>
          </a:xfrm>
          <a:prstGeom prst="curvedLeftArrow">
            <a:avLst>
              <a:gd name="adj1" fmla="val 2745"/>
              <a:gd name="adj2" fmla="val 47688"/>
              <a:gd name="adj3" fmla="val 13852"/>
            </a:avLst>
          </a:prstGeom>
          <a:solidFill>
            <a:srgbClr val="FFFF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1017" name="Text Box 57"/>
          <p:cNvSpPr txBox="1">
            <a:spLocks noChangeArrowheads="1"/>
          </p:cNvSpPr>
          <p:nvPr/>
        </p:nvSpPr>
        <p:spPr bwMode="auto">
          <a:xfrm>
            <a:off x="2667000" y="4800600"/>
            <a:ext cx="4873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800" b="1">
                <a:latin typeface="Arial" charset="0"/>
              </a:rPr>
              <a:t>O</a:t>
            </a:r>
            <a:r>
              <a:rPr lang="fr-FR" sz="1800" b="1" baseline="-25000">
                <a:latin typeface="Arial" charset="0"/>
              </a:rPr>
              <a:t>2</a:t>
            </a:r>
            <a:endParaRPr lang="fr-FR" sz="1100" b="1">
              <a:latin typeface="Arial" charset="0"/>
            </a:endParaRPr>
          </a:p>
        </p:txBody>
      </p:sp>
      <p:sp>
        <p:nvSpPr>
          <p:cNvPr id="41018" name="Text Box 58"/>
          <p:cNvSpPr txBox="1">
            <a:spLocks noChangeArrowheads="1"/>
          </p:cNvSpPr>
          <p:nvPr/>
        </p:nvSpPr>
        <p:spPr bwMode="auto">
          <a:xfrm>
            <a:off x="2743200" y="5334000"/>
            <a:ext cx="73183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 b="1">
                <a:latin typeface="Arial" charset="0"/>
              </a:rPr>
              <a:t>H</a:t>
            </a:r>
            <a:r>
              <a:rPr lang="fr-FR" sz="1600" b="1" baseline="-25000">
                <a:latin typeface="Arial" charset="0"/>
              </a:rPr>
              <a:t>2</a:t>
            </a:r>
            <a:r>
              <a:rPr lang="fr-FR" sz="1600" b="1">
                <a:latin typeface="Arial" charset="0"/>
              </a:rPr>
              <a:t>O</a:t>
            </a:r>
            <a:endParaRPr lang="fr-FR" sz="1100" b="1">
              <a:latin typeface="Arial" charset="0"/>
            </a:endParaRPr>
          </a:p>
        </p:txBody>
      </p:sp>
      <p:sp>
        <p:nvSpPr>
          <p:cNvPr id="41019" name="Line 59"/>
          <p:cNvSpPr>
            <a:spLocks noChangeShapeType="1"/>
          </p:cNvSpPr>
          <p:nvPr/>
        </p:nvSpPr>
        <p:spPr bwMode="auto">
          <a:xfrm>
            <a:off x="7315200" y="1752600"/>
            <a:ext cx="0" cy="1176338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1020" name="Line 60"/>
          <p:cNvSpPr>
            <a:spLocks noChangeShapeType="1"/>
          </p:cNvSpPr>
          <p:nvPr/>
        </p:nvSpPr>
        <p:spPr bwMode="auto">
          <a:xfrm>
            <a:off x="7315200" y="3352800"/>
            <a:ext cx="0" cy="1371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1021" name="Line 61"/>
          <p:cNvSpPr>
            <a:spLocks noChangeShapeType="1"/>
          </p:cNvSpPr>
          <p:nvPr/>
        </p:nvSpPr>
        <p:spPr bwMode="auto">
          <a:xfrm flipH="1">
            <a:off x="3200400" y="5257800"/>
            <a:ext cx="2667000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1022" name="Line 62"/>
          <p:cNvSpPr>
            <a:spLocks noChangeShapeType="1"/>
          </p:cNvSpPr>
          <p:nvPr/>
        </p:nvSpPr>
        <p:spPr bwMode="auto">
          <a:xfrm>
            <a:off x="2743200" y="1524000"/>
            <a:ext cx="3810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1023" name="Text Box 63"/>
          <p:cNvSpPr txBox="1">
            <a:spLocks noChangeArrowheads="1"/>
          </p:cNvSpPr>
          <p:nvPr/>
        </p:nvSpPr>
        <p:spPr bwMode="auto">
          <a:xfrm>
            <a:off x="2728913" y="6361113"/>
            <a:ext cx="579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800" b="1">
                <a:latin typeface="Arial" charset="0"/>
              </a:rPr>
              <a:t>METABOLISME AU COURS DE LA RECUPERATION</a:t>
            </a:r>
            <a:endParaRPr lang="fr-FR"/>
          </a:p>
        </p:txBody>
      </p:sp>
      <p:sp>
        <p:nvSpPr>
          <p:cNvPr id="41024" name="Text Box 64"/>
          <p:cNvSpPr txBox="1">
            <a:spLocks noChangeArrowheads="1"/>
          </p:cNvSpPr>
          <p:nvPr/>
        </p:nvSpPr>
        <p:spPr bwMode="auto">
          <a:xfrm rot="-5366991">
            <a:off x="354807" y="5049043"/>
            <a:ext cx="984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800" b="1">
                <a:latin typeface="Arial" charset="0"/>
              </a:rPr>
              <a:t>Lactate</a:t>
            </a:r>
          </a:p>
        </p:txBody>
      </p:sp>
      <p:sp>
        <p:nvSpPr>
          <p:cNvPr id="66" name="Oval 49"/>
          <p:cNvSpPr>
            <a:spLocks noChangeArrowheads="1"/>
          </p:cNvSpPr>
          <p:nvPr/>
        </p:nvSpPr>
        <p:spPr bwMode="auto">
          <a:xfrm>
            <a:off x="4572000" y="2882900"/>
            <a:ext cx="481013" cy="403225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r>
              <a:rPr lang="fr-FR" sz="1600" b="1">
                <a:solidFill>
                  <a:srgbClr val="000000"/>
                </a:solidFill>
                <a:latin typeface="Arial" charset="0"/>
              </a:rPr>
              <a:t>5</a:t>
            </a:r>
            <a:endParaRPr lang="fr-FR" sz="1100" b="1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86282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75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25"/>
                            </p:stCondLst>
                            <p:childTnLst>
                              <p:par>
                                <p:cTn id="13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0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0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525"/>
                            </p:stCondLst>
                            <p:childTnLst>
                              <p:par>
                                <p:cTn id="18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9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9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1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7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75"/>
                                        <p:tgtEl>
                                          <p:spTgt spid="40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65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75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75"/>
                                        <p:tgtEl>
                                          <p:spTgt spid="4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75"/>
                            </p:stCondLst>
                            <p:childTnLst>
                              <p:par>
                                <p:cTn id="57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1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1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1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1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75"/>
                            </p:stCondLst>
                            <p:childTnLst>
                              <p:par>
                                <p:cTn id="6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0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0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0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0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075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75"/>
                                        <p:tgtEl>
                                          <p:spTgt spid="40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40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75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375"/>
                            </p:stCondLst>
                            <p:childTnLst>
                              <p:par>
                                <p:cTn id="83" presetID="17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6875"/>
                            </p:stCondLst>
                            <p:childTnLst>
                              <p:par>
                                <p:cTn id="90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75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8775"/>
                            </p:stCondLst>
                            <p:childTnLst>
                              <p:par>
                                <p:cTn id="94" presetID="17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1275"/>
                            </p:stCondLst>
                            <p:childTnLst>
                              <p:par>
                                <p:cTn id="101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75"/>
                                        <p:tgtEl>
                                          <p:spTgt spid="40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17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0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0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0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0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75"/>
                                        <p:tgtEl>
                                          <p:spTgt spid="40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0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0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0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0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4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75"/>
                                        <p:tgtEl>
                                          <p:spTgt spid="40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1650"/>
                            </p:stCondLst>
                            <p:childTnLst>
                              <p:par>
                                <p:cTn id="1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75"/>
                                        <p:tgtEl>
                                          <p:spTgt spid="40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2025"/>
                            </p:stCondLst>
                            <p:childTnLst>
                              <p:par>
                                <p:cTn id="1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40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2525"/>
                            </p:stCondLst>
                            <p:childTnLst>
                              <p:par>
                                <p:cTn id="1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75"/>
                                        <p:tgtEl>
                                          <p:spTgt spid="40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2975"/>
                            </p:stCondLst>
                            <p:childTnLst>
                              <p:par>
                                <p:cTn id="1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40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3475"/>
                            </p:stCondLst>
                            <p:childTnLst>
                              <p:par>
                                <p:cTn id="1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40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3975"/>
                            </p:stCondLst>
                            <p:childTnLst>
                              <p:par>
                                <p:cTn id="148" presetID="17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41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41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1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1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5475"/>
                            </p:stCondLst>
                            <p:childTnLst>
                              <p:par>
                                <p:cTn id="15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75"/>
                                        <p:tgtEl>
                                          <p:spTgt spid="40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8950"/>
                            </p:stCondLst>
                            <p:childTnLst>
                              <p:par>
                                <p:cTn id="1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75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9100"/>
                            </p:stCondLst>
                            <p:childTnLst>
                              <p:par>
                                <p:cTn id="163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40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40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40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40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9600"/>
                            </p:stCondLst>
                            <p:childTnLst>
                              <p:par>
                                <p:cTn id="17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409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409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0100"/>
                            </p:stCondLst>
                            <p:childTnLst>
                              <p:par>
                                <p:cTn id="17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75" fill="hold"/>
                                        <p:tgtEl>
                                          <p:spTgt spid="410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75" fill="hold"/>
                                        <p:tgtEl>
                                          <p:spTgt spid="410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10250"/>
                            </p:stCondLst>
                            <p:childTnLst>
                              <p:par>
                                <p:cTn id="18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409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40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40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40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10750"/>
                            </p:stCondLst>
                            <p:childTnLst>
                              <p:par>
                                <p:cTn id="18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11250"/>
                            </p:stCondLst>
                            <p:childTnLst>
                              <p:par>
                                <p:cTn id="1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6" dur="500"/>
                                        <p:tgtEl>
                                          <p:spTgt spid="41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11750"/>
                            </p:stCondLst>
                            <p:childTnLst>
                              <p:par>
                                <p:cTn id="1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0" dur="75"/>
                                        <p:tgtEl>
                                          <p:spTgt spid="41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 nodeType="afterGroup">
                            <p:stCondLst>
                              <p:cond delay="11975"/>
                            </p:stCondLst>
                            <p:childTnLst>
                              <p:par>
                                <p:cTn id="202" presetID="23" presetClass="entr" presetSubtype="27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40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40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75" fill="hold"/>
                                        <p:tgtEl>
                                          <p:spTgt spid="41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75" fill="hold"/>
                                        <p:tgtEl>
                                          <p:spTgt spid="41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 nodeType="afterGroup">
                            <p:stCondLst>
                              <p:cond delay="75"/>
                            </p:stCondLst>
                            <p:childTnLst>
                              <p:par>
                                <p:cTn id="213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40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40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409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409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 nodeType="afterGroup">
                            <p:stCondLst>
                              <p:cond delay="575"/>
                            </p:stCondLst>
                            <p:childTnLst>
                              <p:par>
                                <p:cTn id="2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2" dur="75"/>
                                        <p:tgtEl>
                                          <p:spTgt spid="40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224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40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40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40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40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231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 nodeType="clickPar">
                      <p:stCondLst>
                        <p:cond delay="indefinite"/>
                      </p:stCondLst>
                      <p:childTnLst>
                        <p:par>
                          <p:cTn id="2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9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41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41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410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410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8" dur="500"/>
                                        <p:tgtEl>
                                          <p:spTgt spid="4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2" dur="75"/>
                                        <p:tgtEl>
                                          <p:spTgt spid="41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 nodeType="clickPar">
                      <p:stCondLst>
                        <p:cond delay="indefinite"/>
                      </p:stCondLst>
                      <p:childTnLst>
                        <p:par>
                          <p:cTn id="2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41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41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410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410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4" dur="75"/>
                                        <p:tgtEl>
                                          <p:spTgt spid="4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 nodeType="afterGroup">
                            <p:stCondLst>
                              <p:cond delay="2150"/>
                            </p:stCondLst>
                            <p:childTnLst>
                              <p:par>
                                <p:cTn id="266" presetID="17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41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41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41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41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 nodeType="afterGroup">
                            <p:stCondLst>
                              <p:cond delay="5650"/>
                            </p:stCondLst>
                            <p:childTnLst>
                              <p:par>
                                <p:cTn id="2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5" dur="75"/>
                                        <p:tgtEl>
                                          <p:spTgt spid="4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 nodeType="clickPar">
                      <p:stCondLst>
                        <p:cond delay="indefinite"/>
                      </p:stCondLst>
                      <p:childTnLst>
                        <p:par>
                          <p:cTn id="2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41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41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41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41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7" dur="75"/>
                                        <p:tgtEl>
                                          <p:spTgt spid="4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 nodeType="afterGroup">
                            <p:stCondLst>
                              <p:cond delay="1025"/>
                            </p:stCondLst>
                            <p:childTnLst>
                              <p:par>
                                <p:cTn id="28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75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75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294" presetID="17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41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41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41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41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 nodeType="afterGroup">
                            <p:stCondLst>
                              <p:cond delay="5200"/>
                            </p:stCondLst>
                            <p:childTnLst>
                              <p:par>
                                <p:cTn id="301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3" dur="75"/>
                                        <p:tgtEl>
                                          <p:spTgt spid="4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 nodeType="afterGroup">
                            <p:stCondLst>
                              <p:cond delay="9025"/>
                            </p:stCondLst>
                            <p:childTnLst>
                              <p:par>
                                <p:cTn id="30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7" dur="75"/>
                                        <p:tgtEl>
                                          <p:spTgt spid="41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 nodeType="clickPar">
                      <p:stCondLst>
                        <p:cond delay="indefinite"/>
                      </p:stCondLst>
                      <p:childTnLst>
                        <p:par>
                          <p:cTn id="3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 animBg="1" autoUpdateAnimBg="0"/>
      <p:bldP spid="40966" grpId="0" autoUpdateAnimBg="0"/>
      <p:bldP spid="40967" grpId="0" animBg="1" autoUpdateAnimBg="0"/>
      <p:bldP spid="40968" grpId="0" animBg="1" autoUpdateAnimBg="0"/>
      <p:bldP spid="40969" grpId="0" autoUpdateAnimBg="0"/>
      <p:bldP spid="40970" grpId="0" autoUpdateAnimBg="0"/>
      <p:bldP spid="40971" grpId="0" autoUpdateAnimBg="0"/>
      <p:bldP spid="40972" grpId="0" animBg="1"/>
      <p:bldP spid="40973" grpId="0" animBg="1"/>
      <p:bldP spid="40974" grpId="0" animBg="1"/>
      <p:bldP spid="40975" grpId="0" autoUpdateAnimBg="0"/>
      <p:bldP spid="40977" grpId="0" autoUpdateAnimBg="0"/>
      <p:bldP spid="40978" grpId="0" animBg="1"/>
      <p:bldP spid="40979" grpId="0" animBg="1"/>
      <p:bldP spid="40980" grpId="0" animBg="1"/>
      <p:bldP spid="40981" grpId="0" autoUpdateAnimBg="0"/>
      <p:bldP spid="40983" grpId="0" autoUpdateAnimBg="0"/>
      <p:bldP spid="40984" grpId="0" animBg="1"/>
      <p:bldP spid="40985" grpId="0" animBg="1"/>
      <p:bldP spid="40986" grpId="0" autoUpdateAnimBg="0"/>
      <p:bldP spid="40987" grpId="0" autoUpdateAnimBg="0"/>
      <p:bldP spid="40988" grpId="0" animBg="1"/>
      <p:bldP spid="40989" grpId="0" animBg="1"/>
      <p:bldP spid="40990" grpId="0" animBg="1" autoUpdateAnimBg="0"/>
      <p:bldP spid="40991" grpId="0" animBg="1" autoUpdateAnimBg="0"/>
      <p:bldP spid="40992" grpId="0" animBg="1"/>
      <p:bldP spid="40993" grpId="0" animBg="1" autoUpdateAnimBg="0"/>
      <p:bldP spid="40994" grpId="0" animBg="1"/>
      <p:bldP spid="40995" grpId="0" animBg="1"/>
      <p:bldP spid="40996" grpId="0" autoUpdateAnimBg="0"/>
      <p:bldP spid="40997" grpId="0" animBg="1"/>
      <p:bldP spid="40998" grpId="0" animBg="1" autoUpdateAnimBg="0"/>
      <p:bldP spid="40999" grpId="0" animBg="1"/>
      <p:bldP spid="41000" grpId="0" animBg="1"/>
      <p:bldP spid="41001" grpId="0" animBg="1"/>
      <p:bldP spid="41002" grpId="0" animBg="1" autoUpdateAnimBg="0"/>
      <p:bldP spid="41003" grpId="0" autoUpdateAnimBg="0"/>
      <p:bldP spid="41004" grpId="0" animBg="1"/>
      <p:bldP spid="41005" grpId="0" animBg="1" autoUpdateAnimBg="0"/>
      <p:bldP spid="41006" grpId="0" autoUpdateAnimBg="0"/>
      <p:bldP spid="41007" grpId="0" autoUpdateAnimBg="0"/>
      <p:bldP spid="41008" grpId="0" animBg="1" autoUpdateAnimBg="0"/>
      <p:bldP spid="41009" grpId="0" animBg="1" autoUpdateAnimBg="0"/>
      <p:bldP spid="41010" grpId="0" animBg="1"/>
      <p:bldP spid="41011" grpId="0" animBg="1" autoUpdateAnimBg="0"/>
      <p:bldP spid="41012" grpId="0" animBg="1"/>
      <p:bldP spid="41013" grpId="0" autoUpdateAnimBg="0"/>
      <p:bldP spid="41014" grpId="0" animBg="1" autoUpdateAnimBg="0"/>
      <p:bldP spid="41016" grpId="0" animBg="1" autoUpdateAnimBg="0"/>
      <p:bldP spid="41017" grpId="0" autoUpdateAnimBg="0"/>
      <p:bldP spid="41018" grpId="0" autoUpdateAnimBg="0"/>
      <p:bldP spid="41019" grpId="0" animBg="1"/>
      <p:bldP spid="41020" grpId="0" animBg="1"/>
      <p:bldP spid="41021" grpId="0" animBg="1"/>
      <p:bldP spid="41022" grpId="0" animBg="1"/>
      <p:bldP spid="41023" grpId="0" autoUpdateAnimBg="0"/>
      <p:bldP spid="41024" grpId="0" autoUpdateAnimBg="0"/>
      <p:bldP spid="66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3" t="19713" r="53595" b="8345"/>
          <a:stretch/>
        </p:blipFill>
        <p:spPr bwMode="auto">
          <a:xfrm>
            <a:off x="2048718" y="44624"/>
            <a:ext cx="5475610" cy="6722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307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4B0D800-A3BD-4357-B78E-BA3F8EFEA7AC}" type="slidenum">
              <a:rPr lang="fr-FR" sz="1400" smtClean="0"/>
              <a:pPr/>
              <a:t>20</a:t>
            </a:fld>
            <a:endParaRPr lang="fr-FR" sz="1400" smtClean="0"/>
          </a:p>
        </p:txBody>
      </p:sp>
      <p:sp>
        <p:nvSpPr>
          <p:cNvPr id="69635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9636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9637" name="Rectangle 4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9638" name="Rectangle 5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305800" cy="5334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fr-FR" sz="24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DEVENIR DU LACTATE AU COURS DE LA RECUPERATION</a:t>
            </a:r>
            <a:endParaRPr lang="fr-FR" sz="3000" b="1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3270250" y="1060450"/>
            <a:ext cx="2679700" cy="531813"/>
          </a:xfrm>
          <a:prstGeom prst="rect">
            <a:avLst/>
          </a:prstGeom>
          <a:solidFill>
            <a:srgbClr val="CCCCFF"/>
          </a:solidFill>
          <a:ln w="12700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800" b="1">
                <a:solidFill>
                  <a:srgbClr val="000000"/>
                </a:solidFill>
                <a:latin typeface="Arial" charset="0"/>
              </a:rPr>
              <a:t>LACTATE</a:t>
            </a:r>
            <a:endParaRPr lang="fr-FR" sz="2800" b="1">
              <a:solidFill>
                <a:srgbClr val="000000"/>
              </a:solidFill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722313" y="1439863"/>
            <a:ext cx="2008187" cy="835025"/>
          </a:xfrm>
          <a:prstGeom prst="rect">
            <a:avLst/>
          </a:prstGeom>
          <a:solidFill>
            <a:srgbClr val="CCCCFF"/>
          </a:solidFill>
          <a:ln w="12700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fr-FR" b="1">
                <a:solidFill>
                  <a:srgbClr val="000000"/>
                </a:solidFill>
                <a:latin typeface="Arial" charset="0"/>
              </a:rPr>
              <a:t>OXYDATION</a:t>
            </a:r>
          </a:p>
          <a:p>
            <a:pPr algn="ctr"/>
            <a:r>
              <a:rPr lang="fr-FR">
                <a:solidFill>
                  <a:srgbClr val="000000"/>
                </a:solidFill>
                <a:latin typeface="Arial" charset="0"/>
              </a:rPr>
              <a:t>4/5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3490913" y="2278063"/>
            <a:ext cx="2549525" cy="835025"/>
          </a:xfrm>
          <a:prstGeom prst="rect">
            <a:avLst/>
          </a:prstGeom>
          <a:solidFill>
            <a:srgbClr val="CCCCFF"/>
          </a:solidFill>
          <a:ln w="12700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fr-FR" b="1">
                <a:solidFill>
                  <a:srgbClr val="800000"/>
                </a:solidFill>
                <a:latin typeface="Arial" charset="0"/>
              </a:rPr>
              <a:t>GLYCOGENESE</a:t>
            </a:r>
          </a:p>
          <a:p>
            <a:pPr algn="ctr"/>
            <a:r>
              <a:rPr lang="fr-FR">
                <a:solidFill>
                  <a:srgbClr val="800000"/>
                </a:solidFill>
                <a:latin typeface="Arial" charset="0"/>
              </a:rPr>
              <a:t>1/5</a:t>
            </a:r>
            <a:endParaRPr lang="fr-FR">
              <a:solidFill>
                <a:srgbClr val="800000"/>
              </a:solidFill>
            </a:endParaRP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6799263" y="1655763"/>
            <a:ext cx="2176462" cy="835025"/>
          </a:xfrm>
          <a:prstGeom prst="rect">
            <a:avLst/>
          </a:prstGeom>
          <a:solidFill>
            <a:srgbClr val="CCCCFF"/>
          </a:solidFill>
          <a:ln w="12700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fr-FR" b="1">
                <a:solidFill>
                  <a:srgbClr val="000000"/>
                </a:solidFill>
                <a:latin typeface="Arial" charset="0"/>
              </a:rPr>
              <a:t>ELIMINATION</a:t>
            </a:r>
            <a:endParaRPr lang="fr-FR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fr-FR">
                <a:solidFill>
                  <a:srgbClr val="000000"/>
                </a:solidFill>
                <a:latin typeface="Arial" charset="0"/>
              </a:rPr>
              <a:t>négligeable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1995" name="AutoShape 11"/>
          <p:cNvSpPr>
            <a:spLocks noChangeArrowheads="1"/>
          </p:cNvSpPr>
          <p:nvPr/>
        </p:nvSpPr>
        <p:spPr bwMode="auto">
          <a:xfrm>
            <a:off x="4572000" y="1676400"/>
            <a:ext cx="152400" cy="533400"/>
          </a:xfrm>
          <a:prstGeom prst="downArrow">
            <a:avLst>
              <a:gd name="adj1" fmla="val 50000"/>
              <a:gd name="adj2" fmla="val 175016"/>
            </a:avLst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1996" name="Line 12"/>
          <p:cNvSpPr>
            <a:spLocks noChangeShapeType="1"/>
          </p:cNvSpPr>
          <p:nvPr/>
        </p:nvSpPr>
        <p:spPr bwMode="auto">
          <a:xfrm flipH="1">
            <a:off x="2743200" y="1676400"/>
            <a:ext cx="762000" cy="4572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1997" name="Line 13"/>
          <p:cNvSpPr>
            <a:spLocks noChangeShapeType="1"/>
          </p:cNvSpPr>
          <p:nvPr/>
        </p:nvSpPr>
        <p:spPr bwMode="auto">
          <a:xfrm>
            <a:off x="5715000" y="1676400"/>
            <a:ext cx="990600" cy="609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77788" y="2211388"/>
            <a:ext cx="3429000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fr-FR" sz="1800">
                <a:latin typeface="Arial" charset="0"/>
              </a:rPr>
              <a:t>Par :</a:t>
            </a:r>
          </a:p>
          <a:p>
            <a:pPr>
              <a:buFontTx/>
              <a:buChar char="•"/>
            </a:pPr>
            <a:r>
              <a:rPr lang="fr-FR" sz="1800" b="1" u="sng">
                <a:latin typeface="Arial" charset="0"/>
              </a:rPr>
              <a:t> Les muscles squelettiques</a:t>
            </a:r>
            <a:endParaRPr lang="fr-FR" sz="1800">
              <a:latin typeface="Arial" charset="0"/>
            </a:endParaRPr>
          </a:p>
          <a:p>
            <a:r>
              <a:rPr lang="fr-FR" sz="1800">
                <a:latin typeface="Arial" charset="0"/>
              </a:rPr>
              <a:t>Les fibres musculaires productrices</a:t>
            </a:r>
          </a:p>
          <a:p>
            <a:r>
              <a:rPr lang="fr-FR" sz="1800">
                <a:latin typeface="Arial" charset="0"/>
              </a:rPr>
              <a:t>Les fibres musculaires environnantes (navette)</a:t>
            </a:r>
          </a:p>
          <a:p>
            <a:r>
              <a:rPr lang="fr-FR" sz="1800">
                <a:latin typeface="Arial" charset="0"/>
              </a:rPr>
              <a:t>Les fibres musculaires d’autres territoires au repos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fr-FR" sz="1800" b="1" u="sng">
                <a:latin typeface="Arial" charset="0"/>
              </a:rPr>
              <a:t> Le myocarde</a:t>
            </a:r>
            <a:r>
              <a:rPr lang="fr-FR" sz="1800">
                <a:latin typeface="Arial" charset="0"/>
              </a:rPr>
              <a:t>  10 %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fr-FR" sz="1800" b="1" u="sng">
                <a:latin typeface="Arial" charset="0"/>
              </a:rPr>
              <a:t> Les reins</a:t>
            </a:r>
            <a:r>
              <a:rPr lang="fr-FR" sz="1800">
                <a:latin typeface="Arial" charset="0"/>
              </a:rPr>
              <a:t> &lt; 10 %</a:t>
            </a:r>
            <a:endParaRPr lang="fr-FR" sz="2000"/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3505200" y="3201988"/>
            <a:ext cx="37338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fr-FR" sz="1800">
                <a:solidFill>
                  <a:srgbClr val="FFCC00"/>
                </a:solidFill>
                <a:latin typeface="Arial" charset="0"/>
              </a:rPr>
              <a:t>Par :</a:t>
            </a:r>
          </a:p>
          <a:p>
            <a:pPr>
              <a:buFontTx/>
              <a:buChar char="•"/>
            </a:pPr>
            <a:r>
              <a:rPr lang="fr-FR" sz="1800" b="1" u="sng">
                <a:solidFill>
                  <a:srgbClr val="FFCC00"/>
                </a:solidFill>
                <a:latin typeface="Arial" charset="0"/>
              </a:rPr>
              <a:t> Le foie</a:t>
            </a:r>
          </a:p>
          <a:p>
            <a:r>
              <a:rPr lang="fr-FR" sz="1800">
                <a:solidFill>
                  <a:srgbClr val="FFCC00"/>
                </a:solidFill>
                <a:latin typeface="Arial" charset="0"/>
              </a:rPr>
              <a:t>- Cycle de Cori</a:t>
            </a:r>
          </a:p>
          <a:p>
            <a:r>
              <a:rPr lang="fr-FR" sz="1800">
                <a:solidFill>
                  <a:srgbClr val="FFCC00"/>
                </a:solidFill>
                <a:latin typeface="Arial" charset="0"/>
              </a:rPr>
              <a:t>- Cycle de l’alanine-glucose</a:t>
            </a:r>
          </a:p>
          <a:p>
            <a:endParaRPr lang="fr-FR" sz="1800">
              <a:solidFill>
                <a:srgbClr val="FFCC00"/>
              </a:solidFill>
              <a:latin typeface="Arial" charset="0"/>
            </a:endParaRPr>
          </a:p>
          <a:p>
            <a:pPr>
              <a:buFontTx/>
              <a:buChar char="•"/>
            </a:pPr>
            <a:r>
              <a:rPr lang="fr-FR" sz="1800" b="1" u="sng">
                <a:solidFill>
                  <a:srgbClr val="FFCC00"/>
                </a:solidFill>
                <a:latin typeface="Arial" charset="0"/>
              </a:rPr>
              <a:t> Les reins</a:t>
            </a:r>
            <a:endParaRPr lang="fr-FR" sz="1800">
              <a:solidFill>
                <a:srgbClr val="FFCC00"/>
              </a:solidFill>
              <a:latin typeface="Arial" charset="0"/>
            </a:endParaRPr>
          </a:p>
          <a:p>
            <a:endParaRPr lang="fr-FR" sz="1800">
              <a:solidFill>
                <a:srgbClr val="FFCC00"/>
              </a:solidFill>
              <a:latin typeface="Arial" charset="0"/>
            </a:endParaRPr>
          </a:p>
          <a:p>
            <a:pPr>
              <a:buFontTx/>
              <a:buChar char="•"/>
            </a:pPr>
            <a:r>
              <a:rPr lang="fr-FR" sz="1800">
                <a:solidFill>
                  <a:srgbClr val="FFCC00"/>
                </a:solidFill>
                <a:latin typeface="Arial" charset="0"/>
              </a:rPr>
              <a:t> </a:t>
            </a:r>
            <a:r>
              <a:rPr lang="fr-FR" sz="1800" b="1" u="sng">
                <a:solidFill>
                  <a:srgbClr val="FFCC00"/>
                </a:solidFill>
                <a:latin typeface="Arial" charset="0"/>
              </a:rPr>
              <a:t>Les muscles</a:t>
            </a:r>
            <a:r>
              <a:rPr lang="fr-FR" sz="1800">
                <a:solidFill>
                  <a:srgbClr val="FFCC00"/>
                </a:solidFill>
                <a:latin typeface="Arial" charset="0"/>
              </a:rPr>
              <a:t> (indirectement ?)</a:t>
            </a:r>
            <a:endParaRPr lang="fr-FR" sz="2000">
              <a:solidFill>
                <a:srgbClr val="FFCC00"/>
              </a:solidFill>
            </a:endParaRPr>
          </a:p>
        </p:txBody>
      </p:sp>
      <p:sp>
        <p:nvSpPr>
          <p:cNvPr id="42002" name="Rectangle 18"/>
          <p:cNvSpPr>
            <a:spLocks noChangeArrowheads="1"/>
          </p:cNvSpPr>
          <p:nvPr/>
        </p:nvSpPr>
        <p:spPr bwMode="auto">
          <a:xfrm>
            <a:off x="6781800" y="2820988"/>
            <a:ext cx="2209800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>
                <a:latin typeface="Arial" charset="0"/>
              </a:rPr>
              <a:t>Par 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fr-FR" sz="1800">
                <a:latin typeface="Arial" charset="0"/>
              </a:rPr>
              <a:t> L’urine et la sueur</a:t>
            </a:r>
            <a:endParaRPr lang="fr-FR"/>
          </a:p>
        </p:txBody>
      </p:sp>
      <p:sp>
        <p:nvSpPr>
          <p:cNvPr id="69650" name="Text Box 20"/>
          <p:cNvSpPr txBox="1">
            <a:spLocks noChangeArrowheads="1"/>
          </p:cNvSpPr>
          <p:nvPr/>
        </p:nvSpPr>
        <p:spPr bwMode="auto">
          <a:xfrm>
            <a:off x="1066800" y="17526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b="1" u="sng">
                <a:solidFill>
                  <a:srgbClr val="000000"/>
                </a:solidFill>
                <a:latin typeface="Arial" charset="0"/>
              </a:rPr>
              <a:t>~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69651" name="Text Box 21"/>
          <p:cNvSpPr txBox="1">
            <a:spLocks noChangeArrowheads="1"/>
          </p:cNvSpPr>
          <p:nvPr/>
        </p:nvSpPr>
        <p:spPr bwMode="auto">
          <a:xfrm>
            <a:off x="4038600" y="25908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b="1" u="sng">
                <a:solidFill>
                  <a:srgbClr val="800000"/>
                </a:solidFill>
                <a:latin typeface="Arial" charset="0"/>
              </a:rPr>
              <a:t>~</a:t>
            </a:r>
            <a:endParaRPr lang="fr-FR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58854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61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96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165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30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30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835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085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45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1" grpId="0" animBg="1" autoUpdateAnimBg="0"/>
      <p:bldP spid="41992" grpId="0" animBg="1" autoUpdateAnimBg="0"/>
      <p:bldP spid="41993" grpId="0" animBg="1" autoUpdateAnimBg="0"/>
      <p:bldP spid="41994" grpId="0" animBg="1" autoUpdateAnimBg="0"/>
      <p:bldP spid="41995" grpId="0" animBg="1"/>
      <p:bldP spid="41996" grpId="0" animBg="1"/>
      <p:bldP spid="41997" grpId="0" animBg="1"/>
      <p:bldP spid="41998" grpId="0" autoUpdateAnimBg="0"/>
      <p:bldP spid="42000" grpId="0" autoUpdateAnimBg="0"/>
      <p:bldP spid="42002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2D07E41-D5B6-4C6F-8C58-3BD869E3593B}" type="slidenum">
              <a:rPr lang="fr-FR" sz="1400" smtClean="0"/>
              <a:pPr/>
              <a:t>21</a:t>
            </a:fld>
            <a:endParaRPr lang="fr-FR" sz="1400" smtClean="0"/>
          </a:p>
        </p:txBody>
      </p:sp>
      <p:sp>
        <p:nvSpPr>
          <p:cNvPr id="592898" name="Text Box 2"/>
          <p:cNvSpPr txBox="1">
            <a:spLocks noChangeArrowheads="1"/>
          </p:cNvSpPr>
          <p:nvPr/>
        </p:nvSpPr>
        <p:spPr bwMode="auto">
          <a:xfrm>
            <a:off x="1600200" y="2795588"/>
            <a:ext cx="5907386" cy="131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fr-FR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2.5 - RECUPERATION APRES </a:t>
            </a:r>
          </a:p>
          <a:p>
            <a:pPr>
              <a:lnSpc>
                <a:spcPct val="150000"/>
              </a:lnSpc>
              <a:defRPr/>
            </a:pPr>
            <a:r>
              <a:rPr lang="fr-FR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        UN EXERCICE LACTIQUE</a:t>
            </a:r>
            <a:endParaRPr lang="fr-FR" sz="28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01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9DCF87E-3CB8-4EC7-9B9F-4C14A4F41551}" type="slidenum">
              <a:rPr lang="fr-FR" sz="1400" smtClean="0"/>
              <a:pPr/>
              <a:t>22</a:t>
            </a:fld>
            <a:endParaRPr lang="fr-FR" sz="1400" smtClean="0"/>
          </a:p>
        </p:txBody>
      </p:sp>
      <p:sp>
        <p:nvSpPr>
          <p:cNvPr id="593922" name="Text Box 2"/>
          <p:cNvSpPr txBox="1">
            <a:spLocks noChangeArrowheads="1"/>
          </p:cNvSpPr>
          <p:nvPr/>
        </p:nvSpPr>
        <p:spPr bwMode="auto">
          <a:xfrm>
            <a:off x="685800" y="1219200"/>
            <a:ext cx="77851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2000" b="1">
                <a:latin typeface="Arial" charset="0"/>
              </a:rPr>
              <a:t>CINETIQUE DU METABOLISME DU LACTATE POST EXERCICE</a:t>
            </a:r>
            <a:endParaRPr lang="fr-FR" sz="1400"/>
          </a:p>
        </p:txBody>
      </p:sp>
      <p:sp>
        <p:nvSpPr>
          <p:cNvPr id="593923" name="Text Box 3"/>
          <p:cNvSpPr txBox="1">
            <a:spLocks noChangeArrowheads="1"/>
          </p:cNvSpPr>
          <p:nvPr/>
        </p:nvSpPr>
        <p:spPr bwMode="auto">
          <a:xfrm>
            <a:off x="228600" y="2133600"/>
            <a:ext cx="87026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2000" b="1">
                <a:latin typeface="Arial" charset="0"/>
              </a:rPr>
              <a:t>Transformation du lactate après un exercice épuisant de deux minutes</a:t>
            </a:r>
            <a:endParaRPr lang="fr-FR" sz="1400"/>
          </a:p>
        </p:txBody>
      </p:sp>
      <p:sp>
        <p:nvSpPr>
          <p:cNvPr id="593924" name="Text Box 4"/>
          <p:cNvSpPr txBox="1">
            <a:spLocks noChangeArrowheads="1"/>
          </p:cNvSpPr>
          <p:nvPr/>
        </p:nvSpPr>
        <p:spPr bwMode="auto">
          <a:xfrm>
            <a:off x="838200" y="2895600"/>
            <a:ext cx="481965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800" b="1">
                <a:latin typeface="Arial" charset="0"/>
              </a:rPr>
              <a:t>1- RECUPERATION PASSIVE:</a:t>
            </a:r>
          </a:p>
          <a:p>
            <a:r>
              <a:rPr lang="fr-FR" sz="1800" b="1">
                <a:latin typeface="Arial" charset="0"/>
              </a:rPr>
              <a:t>                          </a:t>
            </a:r>
          </a:p>
          <a:p>
            <a:r>
              <a:rPr lang="fr-FR" sz="1800" b="1">
                <a:latin typeface="Arial" charset="0"/>
              </a:rPr>
              <a:t>                          50 % en environ 25 min</a:t>
            </a:r>
          </a:p>
          <a:p>
            <a:r>
              <a:rPr lang="fr-FR" sz="1800" b="1">
                <a:latin typeface="Arial" charset="0"/>
              </a:rPr>
              <a:t>                          75 % en environ 50 min</a:t>
            </a:r>
          </a:p>
          <a:p>
            <a:r>
              <a:rPr lang="fr-FR" sz="1800" b="1">
                <a:latin typeface="Arial" charset="0"/>
              </a:rPr>
              <a:t>                          88 % en environ 1h 15 min</a:t>
            </a:r>
          </a:p>
          <a:p>
            <a:r>
              <a:rPr lang="fr-FR" sz="1800" b="1">
                <a:latin typeface="Arial" charset="0"/>
              </a:rPr>
              <a:t>                          100 % en environ 1h 30 min</a:t>
            </a:r>
            <a:endParaRPr lang="fr-FR" sz="1400"/>
          </a:p>
        </p:txBody>
      </p:sp>
      <p:sp>
        <p:nvSpPr>
          <p:cNvPr id="593925" name="Text Box 5"/>
          <p:cNvSpPr txBox="1">
            <a:spLocks noChangeArrowheads="1"/>
          </p:cNvSpPr>
          <p:nvPr/>
        </p:nvSpPr>
        <p:spPr bwMode="auto">
          <a:xfrm>
            <a:off x="976313" y="4760913"/>
            <a:ext cx="6026150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800" b="1">
                <a:latin typeface="Arial" charset="0"/>
              </a:rPr>
              <a:t>2- RECUPERATION ACTIVE (entre 40 et 60 % de VAM)</a:t>
            </a:r>
          </a:p>
          <a:p>
            <a:endParaRPr lang="fr-FR" sz="1800" b="1">
              <a:latin typeface="Arial" charset="0"/>
            </a:endParaRPr>
          </a:p>
          <a:p>
            <a:r>
              <a:rPr lang="fr-FR" sz="1800" b="1">
                <a:latin typeface="Arial" charset="0"/>
              </a:rPr>
              <a:t>	           50 % en environ 6 min</a:t>
            </a:r>
          </a:p>
          <a:p>
            <a:r>
              <a:rPr lang="fr-FR" sz="1800" b="1">
                <a:latin typeface="Arial" charset="0"/>
              </a:rPr>
              <a:t>	           75 % en environ 12 min</a:t>
            </a:r>
          </a:p>
          <a:p>
            <a:r>
              <a:rPr lang="fr-FR" sz="1800" b="1">
                <a:latin typeface="Arial" charset="0"/>
              </a:rPr>
              <a:t>	          100 % en environ 20 min</a:t>
            </a:r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101849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3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93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0"/>
                                        <p:tgtEl>
                                          <p:spTgt spid="593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0"/>
                                        <p:tgtEl>
                                          <p:spTgt spid="593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22" grpId="0" autoUpdateAnimBg="0"/>
      <p:bldP spid="593923" grpId="0"/>
      <p:bldP spid="593924" grpId="0"/>
      <p:bldP spid="5939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Users\user\Pictures\img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1" t="25703" r="14363" b="34457"/>
          <a:stretch>
            <a:fillRect/>
          </a:stretch>
        </p:blipFill>
        <p:spPr bwMode="auto">
          <a:xfrm>
            <a:off x="1752600" y="692150"/>
            <a:ext cx="634365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ZoneTexte 2"/>
          <p:cNvSpPr txBox="1">
            <a:spLocks noChangeArrowheads="1"/>
          </p:cNvSpPr>
          <p:nvPr/>
        </p:nvSpPr>
        <p:spPr bwMode="auto">
          <a:xfrm>
            <a:off x="2000250" y="117475"/>
            <a:ext cx="56007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EFFETS CHRONIQUES DE L’ENTRAÎNEMENT</a:t>
            </a:r>
          </a:p>
        </p:txBody>
      </p:sp>
    </p:spTree>
    <p:extLst>
      <p:ext uri="{BB962C8B-B14F-4D97-AF65-F5344CB8AC3E}">
        <p14:creationId xmlns:p14="http://schemas.microsoft.com/office/powerpoint/2010/main" val="267892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A26AEB6-0C9D-4DE8-AE8B-2FA694CC090C}" type="slidenum">
              <a:rPr lang="fr-FR" sz="1400" smtClean="0"/>
              <a:pPr/>
              <a:t>24</a:t>
            </a:fld>
            <a:endParaRPr lang="fr-FR" sz="1400" smtClean="0"/>
          </a:p>
        </p:txBody>
      </p:sp>
      <p:sp>
        <p:nvSpPr>
          <p:cNvPr id="75779" name="Rectangle 2"/>
          <p:cNvSpPr>
            <a:spLocks noChangeArrowheads="1"/>
          </p:cNvSpPr>
          <p:nvPr/>
        </p:nvSpPr>
        <p:spPr bwMode="auto">
          <a:xfrm>
            <a:off x="152400" y="2057400"/>
            <a:ext cx="8839200" cy="2667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fr-FR" sz="1400" b="1">
              <a:latin typeface="Arial" charset="0"/>
            </a:endParaRPr>
          </a:p>
        </p:txBody>
      </p:sp>
      <p:sp>
        <p:nvSpPr>
          <p:cNvPr id="75780" name="Text Box 3"/>
          <p:cNvSpPr txBox="1">
            <a:spLocks noChangeArrowheads="1"/>
          </p:cNvSpPr>
          <p:nvPr/>
        </p:nvSpPr>
        <p:spPr bwMode="auto">
          <a:xfrm>
            <a:off x="152400" y="2057400"/>
            <a:ext cx="12366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b="1">
                <a:latin typeface="Arial" charset="0"/>
              </a:rPr>
              <a:t>SOURCE</a:t>
            </a:r>
            <a:br>
              <a:rPr lang="en-US" sz="1400" b="1">
                <a:latin typeface="Arial" charset="0"/>
              </a:rPr>
            </a:br>
            <a:r>
              <a:rPr lang="en-US" sz="1400" b="1">
                <a:latin typeface="Arial" charset="0"/>
              </a:rPr>
              <a:t>D’ENERGIE  </a:t>
            </a:r>
          </a:p>
        </p:txBody>
      </p:sp>
      <p:sp>
        <p:nvSpPr>
          <p:cNvPr id="75781" name="Text Box 4"/>
          <p:cNvSpPr txBox="1">
            <a:spLocks noChangeArrowheads="1"/>
          </p:cNvSpPr>
          <p:nvPr/>
        </p:nvSpPr>
        <p:spPr bwMode="auto">
          <a:xfrm>
            <a:off x="1447800" y="2057400"/>
            <a:ext cx="12715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b="1">
                <a:latin typeface="Arial" charset="0"/>
              </a:rPr>
              <a:t>SUBSTRATS</a:t>
            </a:r>
          </a:p>
        </p:txBody>
      </p:sp>
      <p:sp>
        <p:nvSpPr>
          <p:cNvPr id="75782" name="Text Box 5"/>
          <p:cNvSpPr txBox="1">
            <a:spLocks noChangeArrowheads="1"/>
          </p:cNvSpPr>
          <p:nvPr/>
        </p:nvSpPr>
        <p:spPr bwMode="auto">
          <a:xfrm>
            <a:off x="2667000" y="2057400"/>
            <a:ext cx="137953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b="1">
                <a:latin typeface="Arial" charset="0"/>
              </a:rPr>
              <a:t>PRODUCTION</a:t>
            </a:r>
            <a:br>
              <a:rPr lang="en-US" sz="1400" b="1">
                <a:latin typeface="Arial" charset="0"/>
              </a:rPr>
            </a:br>
            <a:r>
              <a:rPr lang="en-US" sz="1400" b="1">
                <a:latin typeface="Arial" charset="0"/>
              </a:rPr>
              <a:t>       D’ATP</a:t>
            </a:r>
          </a:p>
        </p:txBody>
      </p:sp>
      <p:sp>
        <p:nvSpPr>
          <p:cNvPr id="75783" name="Text Box 6"/>
          <p:cNvSpPr txBox="1">
            <a:spLocks noChangeArrowheads="1"/>
          </p:cNvSpPr>
          <p:nvPr/>
        </p:nvSpPr>
        <p:spPr bwMode="auto">
          <a:xfrm>
            <a:off x="4038600" y="2057400"/>
            <a:ext cx="137953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b="1">
                <a:latin typeface="Arial" charset="0"/>
              </a:rPr>
              <a:t>   DELAI DE</a:t>
            </a:r>
            <a:br>
              <a:rPr lang="en-US" sz="1400" b="1">
                <a:latin typeface="Arial" charset="0"/>
              </a:rPr>
            </a:br>
            <a:r>
              <a:rPr lang="en-US" sz="1400" b="1">
                <a:latin typeface="Arial" charset="0"/>
              </a:rPr>
              <a:t>PRODUCTION</a:t>
            </a:r>
            <a:br>
              <a:rPr lang="en-US" sz="1400" b="1">
                <a:latin typeface="Arial" charset="0"/>
              </a:rPr>
            </a:br>
            <a:r>
              <a:rPr lang="en-US" sz="1400" b="1">
                <a:latin typeface="Arial" charset="0"/>
              </a:rPr>
              <a:t>   OPTIMALE</a:t>
            </a:r>
          </a:p>
        </p:txBody>
      </p:sp>
      <p:sp>
        <p:nvSpPr>
          <p:cNvPr id="75784" name="Text Box 7"/>
          <p:cNvSpPr txBox="1">
            <a:spLocks noChangeArrowheads="1"/>
          </p:cNvSpPr>
          <p:nvPr/>
        </p:nvSpPr>
        <p:spPr bwMode="auto">
          <a:xfrm>
            <a:off x="5334000" y="2057400"/>
            <a:ext cx="1093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b="1">
                <a:latin typeface="Arial" charset="0"/>
              </a:rPr>
              <a:t>CAPACITE</a:t>
            </a:r>
          </a:p>
        </p:txBody>
      </p:sp>
      <p:sp>
        <p:nvSpPr>
          <p:cNvPr id="75785" name="Text Box 8"/>
          <p:cNvSpPr txBox="1">
            <a:spLocks noChangeArrowheads="1"/>
          </p:cNvSpPr>
          <p:nvPr/>
        </p:nvSpPr>
        <p:spPr bwMode="auto">
          <a:xfrm>
            <a:off x="6400800" y="2057400"/>
            <a:ext cx="12239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b="1">
                <a:latin typeface="Arial" charset="0"/>
              </a:rPr>
              <a:t>PUISSANCE</a:t>
            </a:r>
          </a:p>
        </p:txBody>
      </p:sp>
      <p:sp>
        <p:nvSpPr>
          <p:cNvPr id="75786" name="Text Box 9"/>
          <p:cNvSpPr txBox="1">
            <a:spLocks noChangeArrowheads="1"/>
          </p:cNvSpPr>
          <p:nvPr/>
        </p:nvSpPr>
        <p:spPr bwMode="auto">
          <a:xfrm>
            <a:off x="7620000" y="2057400"/>
            <a:ext cx="13223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b="1">
                <a:latin typeface="Arial" charset="0"/>
              </a:rPr>
              <a:t>ENDURANCE</a:t>
            </a:r>
          </a:p>
        </p:txBody>
      </p:sp>
      <p:sp>
        <p:nvSpPr>
          <p:cNvPr id="75787" name="Text Box 10"/>
          <p:cNvSpPr txBox="1">
            <a:spLocks noChangeArrowheads="1"/>
          </p:cNvSpPr>
          <p:nvPr/>
        </p:nvSpPr>
        <p:spPr bwMode="auto">
          <a:xfrm>
            <a:off x="152400" y="3048000"/>
            <a:ext cx="125253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b="1" u="sng">
                <a:latin typeface="Arial" charset="0"/>
              </a:rPr>
              <a:t>RETARDEE</a:t>
            </a:r>
            <a:endParaRPr lang="en-US" sz="1400" b="1">
              <a:latin typeface="Arial" charset="0"/>
            </a:endParaRPr>
          </a:p>
          <a:p>
            <a:r>
              <a:rPr lang="en-US" sz="1400" b="1" i="1">
                <a:latin typeface="Arial" charset="0"/>
              </a:rPr>
              <a:t>Glycolyse</a:t>
            </a:r>
          </a:p>
          <a:p>
            <a:r>
              <a:rPr lang="en-US" sz="1400" b="1" i="1">
                <a:latin typeface="Arial" charset="0"/>
              </a:rPr>
              <a:t>  lactique</a:t>
            </a:r>
            <a:endParaRPr lang="en-US" sz="1400" b="1">
              <a:latin typeface="Arial" charset="0"/>
            </a:endParaRPr>
          </a:p>
          <a:p>
            <a:endParaRPr lang="en-US" sz="1400" b="1">
              <a:latin typeface="Arial" charset="0"/>
            </a:endParaRPr>
          </a:p>
          <a:p>
            <a:r>
              <a:rPr lang="en-US" sz="1400" b="1">
                <a:latin typeface="Arial" charset="0"/>
              </a:rPr>
              <a:t>ANAEROBIE</a:t>
            </a:r>
            <a:br>
              <a:rPr lang="en-US" sz="1400" b="1">
                <a:latin typeface="Arial" charset="0"/>
              </a:rPr>
            </a:br>
            <a:r>
              <a:rPr lang="en-US" sz="1400" b="1">
                <a:latin typeface="Arial" charset="0"/>
              </a:rPr>
              <a:t>LACTIQUE</a:t>
            </a:r>
            <a:endParaRPr lang="en-US" sz="1400"/>
          </a:p>
        </p:txBody>
      </p:sp>
      <p:sp>
        <p:nvSpPr>
          <p:cNvPr id="75788" name="Text Box 11"/>
          <p:cNvSpPr txBox="1">
            <a:spLocks noChangeArrowheads="1"/>
          </p:cNvSpPr>
          <p:nvPr/>
        </p:nvSpPr>
        <p:spPr bwMode="auto">
          <a:xfrm>
            <a:off x="1447800" y="3581400"/>
            <a:ext cx="13208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b="1">
                <a:latin typeface="Arial" charset="0"/>
              </a:rPr>
              <a:t>GLYCOGENE</a:t>
            </a:r>
          </a:p>
          <a:p>
            <a:endParaRPr lang="en-US" sz="1400" b="1">
              <a:latin typeface="Arial" charset="0"/>
            </a:endParaRPr>
          </a:p>
        </p:txBody>
      </p:sp>
      <p:sp>
        <p:nvSpPr>
          <p:cNvPr id="75789" name="Text Box 12"/>
          <p:cNvSpPr txBox="1">
            <a:spLocks noChangeArrowheads="1"/>
          </p:cNvSpPr>
          <p:nvPr/>
        </p:nvSpPr>
        <p:spPr bwMode="auto">
          <a:xfrm>
            <a:off x="2743200" y="3276600"/>
            <a:ext cx="133191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b="1">
                <a:latin typeface="Arial" charset="0"/>
              </a:rPr>
              <a:t> FAIBLE</a:t>
            </a:r>
          </a:p>
          <a:p>
            <a:endParaRPr lang="en-US" sz="1400" b="1">
              <a:latin typeface="Arial" charset="0"/>
            </a:endParaRPr>
          </a:p>
          <a:p>
            <a:r>
              <a:rPr lang="en-US" sz="1400" b="1">
                <a:latin typeface="Arial" charset="0"/>
              </a:rPr>
              <a:t>1 GL. = 3 ATP</a:t>
            </a:r>
          </a:p>
        </p:txBody>
      </p:sp>
      <p:sp>
        <p:nvSpPr>
          <p:cNvPr id="75790" name="Text Box 13"/>
          <p:cNvSpPr txBox="1">
            <a:spLocks noChangeArrowheads="1"/>
          </p:cNvSpPr>
          <p:nvPr/>
        </p:nvSpPr>
        <p:spPr bwMode="auto">
          <a:xfrm>
            <a:off x="4114800" y="3276600"/>
            <a:ext cx="87471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b="1">
                <a:latin typeface="Arial" charset="0"/>
              </a:rPr>
              <a:t>COURT:</a:t>
            </a:r>
          </a:p>
          <a:p>
            <a:endParaRPr lang="en-US" sz="1400" b="1">
              <a:latin typeface="Arial" charset="0"/>
            </a:endParaRPr>
          </a:p>
          <a:p>
            <a:r>
              <a:rPr lang="en-US" sz="1400" b="1">
                <a:latin typeface="Arial" charset="0"/>
              </a:rPr>
              <a:t>15 à 20s</a:t>
            </a:r>
          </a:p>
        </p:txBody>
      </p:sp>
      <p:sp>
        <p:nvSpPr>
          <p:cNvPr id="75791" name="Text Box 14"/>
          <p:cNvSpPr txBox="1">
            <a:spLocks noChangeArrowheads="1"/>
          </p:cNvSpPr>
          <p:nvPr/>
        </p:nvSpPr>
        <p:spPr bwMode="auto">
          <a:xfrm>
            <a:off x="5334000" y="3200400"/>
            <a:ext cx="1128713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b="1">
                <a:latin typeface="Arial" charset="0"/>
              </a:rPr>
              <a:t> FAIBLE</a:t>
            </a:r>
          </a:p>
          <a:p>
            <a:r>
              <a:rPr lang="en-US" sz="1400" b="1">
                <a:latin typeface="Arial" charset="0"/>
              </a:rPr>
              <a:t> 75 - 200 kJ</a:t>
            </a:r>
          </a:p>
          <a:p>
            <a:r>
              <a:rPr lang="en-US" sz="1400" b="1">
                <a:latin typeface="Arial" charset="0"/>
              </a:rPr>
              <a:t> 130 à </a:t>
            </a:r>
          </a:p>
          <a:p>
            <a:r>
              <a:rPr lang="en-US" sz="1400" b="1">
                <a:latin typeface="Arial" charset="0"/>
              </a:rPr>
              <a:t> 210 kJ (*)</a:t>
            </a:r>
          </a:p>
        </p:txBody>
      </p:sp>
      <p:sp>
        <p:nvSpPr>
          <p:cNvPr id="75792" name="Text Box 15"/>
          <p:cNvSpPr txBox="1">
            <a:spLocks noChangeArrowheads="1"/>
          </p:cNvSpPr>
          <p:nvPr/>
        </p:nvSpPr>
        <p:spPr bwMode="auto">
          <a:xfrm>
            <a:off x="6400800" y="3200400"/>
            <a:ext cx="1241425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b="1">
                <a:latin typeface="Arial" charset="0"/>
              </a:rPr>
              <a:t> ELEVEE:</a:t>
            </a:r>
          </a:p>
          <a:p>
            <a:r>
              <a:rPr lang="en-US" sz="1400" b="1">
                <a:latin typeface="Arial" charset="0"/>
              </a:rPr>
              <a:t> 110 à </a:t>
            </a:r>
          </a:p>
          <a:p>
            <a:r>
              <a:rPr lang="en-US" sz="1400" b="1">
                <a:latin typeface="Arial" charset="0"/>
              </a:rPr>
              <a:t> 200 kJ.min</a:t>
            </a:r>
            <a:r>
              <a:rPr lang="en-US" sz="1400" b="1" baseline="30000">
                <a:latin typeface="Arial" charset="0"/>
              </a:rPr>
              <a:t>-1</a:t>
            </a:r>
            <a:endParaRPr lang="en-US" sz="1400" b="1">
              <a:latin typeface="Arial" charset="0"/>
            </a:endParaRPr>
          </a:p>
          <a:p>
            <a:r>
              <a:rPr lang="en-US" sz="1400" b="1">
                <a:latin typeface="Arial" charset="0"/>
              </a:rPr>
              <a:t> 500 kJ.min</a:t>
            </a:r>
            <a:r>
              <a:rPr lang="en-US" sz="1400" b="1" baseline="30000">
                <a:latin typeface="Arial" charset="0"/>
              </a:rPr>
              <a:t>-1</a:t>
            </a:r>
          </a:p>
          <a:p>
            <a:r>
              <a:rPr lang="en-US" sz="1400" b="1">
                <a:latin typeface="Arial" charset="0"/>
              </a:rPr>
              <a:t>       (*)</a:t>
            </a:r>
          </a:p>
        </p:txBody>
      </p:sp>
      <p:sp>
        <p:nvSpPr>
          <p:cNvPr id="75793" name="Text Box 16"/>
          <p:cNvSpPr txBox="1">
            <a:spLocks noChangeArrowheads="1"/>
          </p:cNvSpPr>
          <p:nvPr/>
        </p:nvSpPr>
        <p:spPr bwMode="auto">
          <a:xfrm>
            <a:off x="7543800" y="3200400"/>
            <a:ext cx="1544638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b="1">
                <a:latin typeface="Arial" charset="0"/>
                <a:sym typeface="Symbol" pitchFamily="18" charset="2"/>
              </a:rPr>
              <a:t>Entre 1 et 3min</a:t>
            </a:r>
          </a:p>
          <a:p>
            <a:endParaRPr lang="en-US" sz="1400" b="1">
              <a:latin typeface="Arial" charset="0"/>
              <a:sym typeface="Symbol" pitchFamily="18" charset="2"/>
            </a:endParaRPr>
          </a:p>
          <a:p>
            <a:r>
              <a:rPr lang="en-US" sz="1400" b="1">
                <a:latin typeface="Arial" charset="0"/>
                <a:sym typeface="Symbol" pitchFamily="18" charset="2"/>
              </a:rPr>
              <a:t>dépend du %</a:t>
            </a:r>
          </a:p>
          <a:p>
            <a:r>
              <a:rPr lang="en-US" sz="1400" b="1">
                <a:latin typeface="Arial" charset="0"/>
                <a:sym typeface="Symbol" pitchFamily="18" charset="2"/>
              </a:rPr>
              <a:t>de PMA (entre</a:t>
            </a:r>
          </a:p>
          <a:p>
            <a:r>
              <a:rPr lang="en-US" sz="1400" b="1">
                <a:latin typeface="Arial" charset="0"/>
                <a:sym typeface="Symbol" pitchFamily="18" charset="2"/>
              </a:rPr>
              <a:t>90 et 140% de </a:t>
            </a:r>
          </a:p>
          <a:p>
            <a:r>
              <a:rPr lang="en-US" sz="1400" b="1">
                <a:latin typeface="Arial" charset="0"/>
                <a:sym typeface="Symbol" pitchFamily="18" charset="2"/>
              </a:rPr>
              <a:t>PMA ou de VAM</a:t>
            </a:r>
          </a:p>
          <a:p>
            <a:r>
              <a:rPr lang="en-US" sz="1400" b="1">
                <a:latin typeface="Arial" charset="0"/>
                <a:sym typeface="Symbol" pitchFamily="18" charset="2"/>
              </a:rPr>
              <a:t> </a:t>
            </a:r>
            <a:endParaRPr lang="en-US" sz="1400" b="1">
              <a:latin typeface="Arial" charset="0"/>
            </a:endParaRPr>
          </a:p>
        </p:txBody>
      </p:sp>
      <p:sp>
        <p:nvSpPr>
          <p:cNvPr id="75794" name="Line 17"/>
          <p:cNvSpPr>
            <a:spLocks noChangeShapeType="1"/>
          </p:cNvSpPr>
          <p:nvPr/>
        </p:nvSpPr>
        <p:spPr bwMode="auto">
          <a:xfrm>
            <a:off x="1447800" y="2057400"/>
            <a:ext cx="0" cy="2667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5795" name="Line 18"/>
          <p:cNvSpPr>
            <a:spLocks noChangeShapeType="1"/>
          </p:cNvSpPr>
          <p:nvPr/>
        </p:nvSpPr>
        <p:spPr bwMode="auto">
          <a:xfrm>
            <a:off x="2743200" y="2057400"/>
            <a:ext cx="0" cy="2667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5796" name="Line 19"/>
          <p:cNvSpPr>
            <a:spLocks noChangeShapeType="1"/>
          </p:cNvSpPr>
          <p:nvPr/>
        </p:nvSpPr>
        <p:spPr bwMode="auto">
          <a:xfrm>
            <a:off x="4038600" y="2057400"/>
            <a:ext cx="0" cy="2667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5797" name="Line 20"/>
          <p:cNvSpPr>
            <a:spLocks noChangeShapeType="1"/>
          </p:cNvSpPr>
          <p:nvPr/>
        </p:nvSpPr>
        <p:spPr bwMode="auto">
          <a:xfrm>
            <a:off x="5410200" y="2057400"/>
            <a:ext cx="0" cy="2667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5798" name="Line 21"/>
          <p:cNvSpPr>
            <a:spLocks noChangeShapeType="1"/>
          </p:cNvSpPr>
          <p:nvPr/>
        </p:nvSpPr>
        <p:spPr bwMode="auto">
          <a:xfrm>
            <a:off x="6477000" y="2057400"/>
            <a:ext cx="0" cy="2667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5799" name="Line 22"/>
          <p:cNvSpPr>
            <a:spLocks noChangeShapeType="1"/>
          </p:cNvSpPr>
          <p:nvPr/>
        </p:nvSpPr>
        <p:spPr bwMode="auto">
          <a:xfrm>
            <a:off x="7620000" y="2057400"/>
            <a:ext cx="0" cy="2667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5800" name="Line 23"/>
          <p:cNvSpPr>
            <a:spLocks noChangeShapeType="1"/>
          </p:cNvSpPr>
          <p:nvPr/>
        </p:nvSpPr>
        <p:spPr bwMode="auto">
          <a:xfrm>
            <a:off x="152400" y="2895600"/>
            <a:ext cx="88392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5801" name="Text Box 24"/>
          <p:cNvSpPr txBox="1">
            <a:spLocks noChangeArrowheads="1"/>
          </p:cNvSpPr>
          <p:nvPr/>
        </p:nvSpPr>
        <p:spPr bwMode="auto">
          <a:xfrm>
            <a:off x="2133600" y="4953000"/>
            <a:ext cx="48196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 b="1">
                <a:latin typeface="Arial" charset="0"/>
              </a:rPr>
              <a:t>(*) Sportif spécialiste entraîné et de haut niveau</a:t>
            </a:r>
            <a:r>
              <a:rPr lang="en-US" sz="1400"/>
              <a:t> </a:t>
            </a:r>
          </a:p>
        </p:txBody>
      </p:sp>
      <p:sp>
        <p:nvSpPr>
          <p:cNvPr id="75802" name="Text Box 25"/>
          <p:cNvSpPr txBox="1">
            <a:spLocks noChangeArrowheads="1"/>
          </p:cNvSpPr>
          <p:nvPr/>
        </p:nvSpPr>
        <p:spPr bwMode="auto">
          <a:xfrm>
            <a:off x="3352800" y="914400"/>
            <a:ext cx="2009775" cy="37623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 b="1">
                <a:latin typeface="Arial" charset="0"/>
              </a:rPr>
              <a:t>RECAPITULATIF</a:t>
            </a:r>
            <a:endParaRPr lang="en-US" sz="1400"/>
          </a:p>
        </p:txBody>
      </p:sp>
      <p:sp>
        <p:nvSpPr>
          <p:cNvPr id="75803" name="Line 26"/>
          <p:cNvSpPr>
            <a:spLocks noChangeShapeType="1"/>
          </p:cNvSpPr>
          <p:nvPr/>
        </p:nvSpPr>
        <p:spPr bwMode="auto">
          <a:xfrm flipV="1">
            <a:off x="179388" y="3860800"/>
            <a:ext cx="1152525" cy="647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5804" name="Line 27"/>
          <p:cNvSpPr>
            <a:spLocks noChangeShapeType="1"/>
          </p:cNvSpPr>
          <p:nvPr/>
        </p:nvSpPr>
        <p:spPr bwMode="auto">
          <a:xfrm>
            <a:off x="179388" y="3860800"/>
            <a:ext cx="1079500" cy="647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2806833"/>
      </p:ext>
    </p:extLst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196975"/>
            <a:ext cx="8915400" cy="1235075"/>
          </a:xfrm>
        </p:spPr>
        <p:txBody>
          <a:bodyPr/>
          <a:lstStyle/>
          <a:p>
            <a:r>
              <a:rPr lang="fr-FR" sz="2800" smtClean="0">
                <a:solidFill>
                  <a:srgbClr val="FFFFCC"/>
                </a:solidFill>
                <a:latin typeface="Arial" charset="0"/>
              </a:rPr>
              <a:t>LACTATE ET DISTANCES DE COURSES INTENSES</a:t>
            </a:r>
            <a:endParaRPr lang="fr-FR" smtClean="0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2708275"/>
            <a:ext cx="7772400" cy="3313113"/>
          </a:xfrm>
        </p:spPr>
        <p:txBody>
          <a:bodyPr/>
          <a:lstStyle/>
          <a:p>
            <a:pPr>
              <a:buFontTx/>
              <a:buNone/>
            </a:pPr>
            <a:r>
              <a:rPr lang="fr-FR" sz="2800" smtClean="0">
                <a:solidFill>
                  <a:schemeClr val="tx2"/>
                </a:solidFill>
                <a:latin typeface="Arial" charset="0"/>
              </a:rPr>
              <a:t>100m sprint……………environ 13-16 mmol/l</a:t>
            </a:r>
          </a:p>
          <a:p>
            <a:pPr>
              <a:buFontTx/>
              <a:buNone/>
            </a:pPr>
            <a:r>
              <a:rPr lang="fr-FR" sz="2800" smtClean="0">
                <a:latin typeface="Arial" charset="0"/>
              </a:rPr>
              <a:t>200m sprint……………environ 18-20 mmol/l</a:t>
            </a:r>
          </a:p>
          <a:p>
            <a:pPr>
              <a:buFontTx/>
              <a:buNone/>
            </a:pPr>
            <a:r>
              <a:rPr lang="fr-FR" sz="2800" smtClean="0">
                <a:latin typeface="Arial" charset="0"/>
              </a:rPr>
              <a:t>400,800 et 1500m……environ 22-26 mmol/l</a:t>
            </a:r>
          </a:p>
          <a:p>
            <a:pPr>
              <a:buFontTx/>
              <a:buNone/>
            </a:pPr>
            <a:r>
              <a:rPr lang="fr-FR" sz="2800" smtClean="0">
                <a:solidFill>
                  <a:schemeClr val="tx2"/>
                </a:solidFill>
                <a:latin typeface="Arial" charset="0"/>
              </a:rPr>
              <a:t>5000m…………………environ 13 mmol/l</a:t>
            </a:r>
          </a:p>
          <a:p>
            <a:pPr>
              <a:buFontTx/>
              <a:buNone/>
            </a:pPr>
            <a:r>
              <a:rPr lang="fr-FR" sz="2800" smtClean="0">
                <a:latin typeface="Arial" charset="0"/>
              </a:rPr>
              <a:t>10000m………………..environ   8 mmol/l</a:t>
            </a:r>
          </a:p>
        </p:txBody>
      </p:sp>
      <p:sp>
        <p:nvSpPr>
          <p:cNvPr id="76804" name="ZoneTexte 1"/>
          <p:cNvSpPr txBox="1">
            <a:spLocks noChangeArrowheads="1"/>
          </p:cNvSpPr>
          <p:nvPr/>
        </p:nvSpPr>
        <p:spPr bwMode="auto">
          <a:xfrm>
            <a:off x="323850" y="333375"/>
            <a:ext cx="91979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2800">
                <a:latin typeface="Calibri" pitchFamily="34" charset="0"/>
                <a:cs typeface="Calibri" pitchFamily="34" charset="0"/>
              </a:rPr>
              <a:t>Une petite question pour évaluer si vous avez bien compris !!!</a:t>
            </a:r>
          </a:p>
        </p:txBody>
      </p:sp>
    </p:spTree>
    <p:extLst>
      <p:ext uri="{BB962C8B-B14F-4D97-AF65-F5344CB8AC3E}">
        <p14:creationId xmlns:p14="http://schemas.microsoft.com/office/powerpoint/2010/main" val="124306811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/>
      <p:bldP spid="63491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0E3BC0F-FE5B-4DF2-B9BB-79B0F4433627}" type="slidenum">
              <a:rPr lang="fr-FR" sz="1400" smtClean="0"/>
              <a:pPr/>
              <a:t>26</a:t>
            </a:fld>
            <a:endParaRPr lang="fr-FR" sz="1400" smtClean="0"/>
          </a:p>
        </p:txBody>
      </p:sp>
      <p:sp>
        <p:nvSpPr>
          <p:cNvPr id="62467" name="Rectangle 4"/>
          <p:cNvSpPr>
            <a:spLocks noChangeArrowheads="1"/>
          </p:cNvSpPr>
          <p:nvPr/>
        </p:nvSpPr>
        <p:spPr bwMode="auto">
          <a:xfrm>
            <a:off x="611188" y="1628800"/>
            <a:ext cx="8187241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457200" indent="-457200" eaLnBrk="1" hangingPunct="1">
              <a:lnSpc>
                <a:spcPct val="150000"/>
              </a:lnSpc>
              <a:buFont typeface="Monotype Sorts" pitchFamily="2" charset="2"/>
              <a:buNone/>
            </a:pPr>
            <a:r>
              <a:rPr lang="fr-FR" sz="2800" b="1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Acide lactique et lactate, quelle différence ?</a:t>
            </a:r>
          </a:p>
          <a:p>
            <a:pPr marL="457200" indent="-457200" eaLnBrk="1" hangingPunct="1">
              <a:lnSpc>
                <a:spcPct val="150000"/>
              </a:lnSpc>
              <a:buFont typeface="Monotype Sorts" pitchFamily="2" charset="2"/>
              <a:buNone/>
            </a:pPr>
            <a:r>
              <a:rPr lang="fr-FR" sz="2800" b="1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Le </a:t>
            </a:r>
            <a:r>
              <a:rPr lang="fr-FR" sz="2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lactate est-il un « déchet » </a:t>
            </a:r>
            <a:r>
              <a:rPr lang="fr-FR" sz="2800" b="1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?</a:t>
            </a:r>
          </a:p>
          <a:p>
            <a:pPr marL="457200" indent="-457200" eaLnBrk="1" hangingPunct="1">
              <a:lnSpc>
                <a:spcPct val="150000"/>
              </a:lnSpc>
              <a:buFont typeface="Monotype Sorts" pitchFamily="2" charset="2"/>
              <a:buNone/>
            </a:pPr>
            <a:r>
              <a:rPr lang="fr-FR" sz="2800" b="1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Le lactate donne-t-il des crampes ?</a:t>
            </a:r>
          </a:p>
          <a:p>
            <a:pPr marL="457200" indent="-457200" eaLnBrk="1" hangingPunct="1">
              <a:lnSpc>
                <a:spcPct val="150000"/>
              </a:lnSpc>
              <a:buFont typeface="Monotype Sorts" pitchFamily="2" charset="2"/>
              <a:buNone/>
            </a:pPr>
            <a:r>
              <a:rPr lang="fr-FR" sz="2800" b="1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Est-ce le lactate qui donne des douleurs musculaires ?</a:t>
            </a:r>
          </a:p>
          <a:p>
            <a:pPr marL="457200" indent="-457200" eaLnBrk="1" hangingPunct="1">
              <a:lnSpc>
                <a:spcPct val="150000"/>
              </a:lnSpc>
              <a:buFont typeface="Monotype Sorts" pitchFamily="2" charset="2"/>
              <a:buNone/>
            </a:pPr>
            <a:r>
              <a:rPr lang="fr-FR" sz="2800" b="1" dirty="0" smtClean="0">
                <a:latin typeface="Calibri" pitchFamily="34" charset="0"/>
                <a:cs typeface="Calibri" pitchFamily="34" charset="0"/>
              </a:rPr>
              <a:t> </a:t>
            </a:r>
            <a:endParaRPr lang="fr-FR" sz="2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043608" y="188640"/>
            <a:ext cx="7049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Quelques questions souvent posées</a:t>
            </a:r>
            <a:endParaRPr lang="fr-FR" sz="3600" b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77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C2F1B98-FD86-4A98-8232-78DB44382F25}" type="slidenum">
              <a:rPr lang="fr-FR" sz="1400" smtClean="0"/>
              <a:pPr/>
              <a:t>27</a:t>
            </a:fld>
            <a:endParaRPr lang="fr-FR" sz="1400" smtClean="0"/>
          </a:p>
        </p:txBody>
      </p:sp>
      <p:sp>
        <p:nvSpPr>
          <p:cNvPr id="63491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3492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3493" name="Rectangle 4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3494" name="Rectangle 5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3495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/>
            <a:r>
              <a:rPr lang="fr-FR" sz="3600" b="1" smtClean="0">
                <a:solidFill>
                  <a:srgbClr val="FAFD00"/>
                </a:solidFill>
                <a:latin typeface="Arial" charset="0"/>
              </a:rPr>
              <a:t>2.1 </a:t>
            </a:r>
            <a:r>
              <a:rPr lang="fr-FR" sz="3200" b="1" smtClean="0">
                <a:solidFill>
                  <a:srgbClr val="FAFD00"/>
                </a:solidFill>
                <a:latin typeface="Arial" charset="0"/>
              </a:rPr>
              <a:t>- ACIDE LACTIQUE OU LACTATE... QUELLE DIFFERENCE ?</a:t>
            </a:r>
          </a:p>
        </p:txBody>
      </p:sp>
      <p:sp>
        <p:nvSpPr>
          <p:cNvPr id="34714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0" y="1981200"/>
            <a:ext cx="9144000" cy="4876800"/>
          </a:xfrm>
          <a:noFill/>
        </p:spPr>
        <p:txBody>
          <a:bodyPr lIns="92075" tIns="46038" rIns="92075" bIns="46038"/>
          <a:lstStyle/>
          <a:p>
            <a:pPr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fr-FR" sz="1600" b="1" smtClean="0">
                <a:solidFill>
                  <a:srgbClr val="FFFFFF"/>
                </a:solidFill>
              </a:rPr>
              <a:t>			</a:t>
            </a:r>
            <a:r>
              <a:rPr lang="fr-FR" sz="1600" b="1" smtClean="0">
                <a:solidFill>
                  <a:srgbClr val="FFFFFF"/>
                </a:solidFill>
                <a:latin typeface="Arial" charset="0"/>
              </a:rPr>
              <a:t>GLYCOGENE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fr-FR" sz="1600" b="1" smtClean="0">
                <a:solidFill>
                  <a:srgbClr val="FFFFFF"/>
                </a:solidFill>
                <a:latin typeface="Arial" charset="0"/>
              </a:rPr>
              <a:t>                        1 mol. de GLUCOSE</a:t>
            </a:r>
            <a:r>
              <a:rPr lang="fr-FR" sz="1600" b="1" smtClean="0">
                <a:solidFill>
                  <a:srgbClr val="FFFFFF"/>
                </a:solidFill>
              </a:rPr>
              <a:t>		    		</a:t>
            </a:r>
          </a:p>
          <a:p>
            <a:pPr eaLnBrk="1" hangingPunct="1">
              <a:buFontTx/>
              <a:buNone/>
            </a:pPr>
            <a:r>
              <a:rPr lang="fr-FR" sz="1600" b="1" smtClean="0">
                <a:solidFill>
                  <a:srgbClr val="FFFFFF"/>
                </a:solidFill>
              </a:rPr>
              <a:t>		</a:t>
            </a:r>
          </a:p>
          <a:p>
            <a:pPr eaLnBrk="1" hangingPunct="1">
              <a:buFontTx/>
              <a:buNone/>
            </a:pPr>
            <a:r>
              <a:rPr lang="fr-FR" sz="800" b="1" smtClean="0">
                <a:solidFill>
                  <a:srgbClr val="FFFFFF"/>
                </a:solidFill>
              </a:rPr>
              <a:t>                        </a:t>
            </a:r>
          </a:p>
          <a:p>
            <a:pPr eaLnBrk="1" hangingPunct="1">
              <a:buFontTx/>
              <a:buNone/>
            </a:pPr>
            <a:r>
              <a:rPr lang="fr-FR" sz="1600" b="1" smtClean="0">
                <a:solidFill>
                  <a:srgbClr val="FFFFFF"/>
                </a:solidFill>
                <a:latin typeface="Arial" charset="0"/>
              </a:rPr>
              <a:t>                    2 mol. d'ACIDE LACTIQUE</a:t>
            </a:r>
            <a:endParaRPr lang="fr-FR" sz="1600" b="1" smtClean="0">
              <a:solidFill>
                <a:srgbClr val="FFFFFF"/>
              </a:solidFill>
            </a:endParaRPr>
          </a:p>
          <a:p>
            <a:pPr algn="ctr" eaLnBrk="1" hangingPunct="1">
              <a:buFontTx/>
              <a:buNone/>
            </a:pPr>
            <a:endParaRPr lang="fr-FR" sz="1800" b="1" smtClean="0">
              <a:solidFill>
                <a:srgbClr val="FFFFFF"/>
              </a:solidFill>
            </a:endParaRPr>
          </a:p>
          <a:p>
            <a:pPr algn="ctr" eaLnBrk="1" hangingPunct="1">
              <a:buFontTx/>
              <a:buNone/>
            </a:pPr>
            <a:endParaRPr lang="fr-FR" sz="1800" b="1" smtClean="0">
              <a:solidFill>
                <a:srgbClr val="FFFFFF"/>
              </a:solidFill>
            </a:endParaRPr>
          </a:p>
          <a:p>
            <a:pPr algn="ctr" eaLnBrk="1" hangingPunct="1">
              <a:buFontTx/>
              <a:buNone/>
            </a:pPr>
            <a:r>
              <a:rPr lang="fr-FR" sz="1800" b="1" smtClean="0">
                <a:solidFill>
                  <a:srgbClr val="FFFFFF"/>
                </a:solidFill>
                <a:latin typeface="Arial" charset="0"/>
              </a:rPr>
              <a:t>C</a:t>
            </a:r>
            <a:r>
              <a:rPr lang="fr-FR" sz="1800" b="1" baseline="-25000" smtClean="0">
                <a:solidFill>
                  <a:srgbClr val="FFFFFF"/>
                </a:solidFill>
                <a:latin typeface="Arial" charset="0"/>
              </a:rPr>
              <a:t>6</a:t>
            </a:r>
            <a:r>
              <a:rPr lang="fr-FR" sz="1800" b="1" smtClean="0">
                <a:solidFill>
                  <a:srgbClr val="FFFFFF"/>
                </a:solidFill>
                <a:latin typeface="Arial" charset="0"/>
              </a:rPr>
              <a:t> H</a:t>
            </a:r>
            <a:r>
              <a:rPr lang="fr-FR" sz="1800" b="1" baseline="-25000" smtClean="0">
                <a:solidFill>
                  <a:srgbClr val="FFFFFF"/>
                </a:solidFill>
                <a:latin typeface="Arial" charset="0"/>
              </a:rPr>
              <a:t>12</a:t>
            </a:r>
            <a:r>
              <a:rPr lang="fr-FR" sz="1800" b="1" smtClean="0">
                <a:solidFill>
                  <a:srgbClr val="FFFFFF"/>
                </a:solidFill>
                <a:latin typeface="Arial" charset="0"/>
              </a:rPr>
              <a:t> O</a:t>
            </a:r>
            <a:r>
              <a:rPr lang="fr-FR" sz="1800" b="1" baseline="-25000" smtClean="0">
                <a:solidFill>
                  <a:srgbClr val="FFFFFF"/>
                </a:solidFill>
                <a:latin typeface="Arial" charset="0"/>
              </a:rPr>
              <a:t>6</a:t>
            </a:r>
            <a:r>
              <a:rPr lang="fr-FR" sz="1800" b="1" smtClean="0">
                <a:solidFill>
                  <a:srgbClr val="FFFFFF"/>
                </a:solidFill>
                <a:latin typeface="Arial" charset="0"/>
              </a:rPr>
              <a:t>		2 C</a:t>
            </a:r>
            <a:r>
              <a:rPr lang="fr-FR" sz="1800" b="1" baseline="-25000" smtClean="0">
                <a:solidFill>
                  <a:srgbClr val="FFFFFF"/>
                </a:solidFill>
                <a:latin typeface="Arial" charset="0"/>
              </a:rPr>
              <a:t>3</a:t>
            </a:r>
            <a:r>
              <a:rPr lang="fr-FR" sz="1800" b="1" smtClean="0">
                <a:solidFill>
                  <a:srgbClr val="FFFFFF"/>
                </a:solidFill>
                <a:latin typeface="Arial" charset="0"/>
              </a:rPr>
              <a:t> H</a:t>
            </a:r>
            <a:r>
              <a:rPr lang="fr-FR" sz="1800" b="1" baseline="-25000" smtClean="0">
                <a:solidFill>
                  <a:srgbClr val="FFFFFF"/>
                </a:solidFill>
                <a:latin typeface="Arial" charset="0"/>
              </a:rPr>
              <a:t>6 </a:t>
            </a:r>
            <a:r>
              <a:rPr lang="fr-FR" sz="1800" b="1" smtClean="0">
                <a:solidFill>
                  <a:srgbClr val="FFFFFF"/>
                </a:solidFill>
                <a:latin typeface="Arial" charset="0"/>
              </a:rPr>
              <a:t>O</a:t>
            </a:r>
            <a:r>
              <a:rPr lang="fr-FR" sz="1800" b="1" baseline="-25000" smtClean="0">
                <a:solidFill>
                  <a:srgbClr val="FFFFFF"/>
                </a:solidFill>
                <a:latin typeface="Arial" charset="0"/>
              </a:rPr>
              <a:t>3</a:t>
            </a:r>
            <a:r>
              <a:rPr lang="fr-FR" sz="1800" b="1" smtClean="0">
                <a:solidFill>
                  <a:srgbClr val="FFFFFF"/>
                </a:solidFill>
                <a:latin typeface="Arial" charset="0"/>
              </a:rPr>
              <a:t> + 197 kJ</a:t>
            </a:r>
            <a:endParaRPr lang="fr-FR" sz="1800" b="1" smtClean="0">
              <a:solidFill>
                <a:srgbClr val="FFFFFF"/>
              </a:solidFill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fr-FR" sz="1600" b="1" smtClean="0">
              <a:solidFill>
                <a:srgbClr val="FFFFFF"/>
              </a:solidFill>
            </a:endParaRPr>
          </a:p>
          <a:p>
            <a:pPr eaLnBrk="1" hangingPunct="1">
              <a:buFontTx/>
              <a:buNone/>
            </a:pPr>
            <a:r>
              <a:rPr lang="fr-FR" sz="1600" b="1" smtClean="0">
                <a:solidFill>
                  <a:srgbClr val="FFFFFF"/>
                </a:solidFill>
                <a:latin typeface="Arial" charset="0"/>
              </a:rPr>
              <a:t>        Au  pH du muscle (7.05 à 6.1)</a:t>
            </a:r>
          </a:p>
          <a:p>
            <a:pPr eaLnBrk="1" hangingPunct="1">
              <a:buFontTx/>
              <a:buNone/>
            </a:pPr>
            <a:endParaRPr lang="fr-FR" sz="1600" b="1" smtClean="0">
              <a:solidFill>
                <a:srgbClr val="FFFFFF"/>
              </a:solidFill>
            </a:endParaRPr>
          </a:p>
          <a:p>
            <a:pPr eaLnBrk="1" hangingPunct="1">
              <a:buFontTx/>
              <a:buNone/>
            </a:pPr>
            <a:r>
              <a:rPr lang="fr-FR" sz="1600" b="1" smtClean="0">
                <a:solidFill>
                  <a:srgbClr val="FFFFFF"/>
                </a:solidFill>
                <a:latin typeface="Arial" charset="0"/>
              </a:rPr>
              <a:t>                                               C</a:t>
            </a:r>
            <a:r>
              <a:rPr lang="fr-FR" sz="1600" b="1" baseline="-25000" smtClean="0">
                <a:solidFill>
                  <a:srgbClr val="FFFFFF"/>
                </a:solidFill>
                <a:latin typeface="Arial" charset="0"/>
              </a:rPr>
              <a:t>3 </a:t>
            </a:r>
            <a:r>
              <a:rPr lang="fr-FR" sz="1600" b="1" smtClean="0">
                <a:solidFill>
                  <a:srgbClr val="FFFFFF"/>
                </a:solidFill>
                <a:latin typeface="Arial" charset="0"/>
              </a:rPr>
              <a:t>H</a:t>
            </a:r>
            <a:r>
              <a:rPr lang="fr-FR" sz="1600" b="1" baseline="-25000" smtClean="0">
                <a:solidFill>
                  <a:srgbClr val="FFFFFF"/>
                </a:solidFill>
                <a:latin typeface="Arial" charset="0"/>
              </a:rPr>
              <a:t>6</a:t>
            </a:r>
            <a:r>
              <a:rPr lang="fr-FR" sz="1600" b="1" smtClean="0">
                <a:solidFill>
                  <a:srgbClr val="FFFFFF"/>
                </a:solidFill>
                <a:latin typeface="Arial" charset="0"/>
              </a:rPr>
              <a:t> O</a:t>
            </a:r>
            <a:r>
              <a:rPr lang="fr-FR" sz="1600" b="1" baseline="-25000" smtClean="0">
                <a:solidFill>
                  <a:srgbClr val="FFFFFF"/>
                </a:solidFill>
                <a:latin typeface="Arial" charset="0"/>
              </a:rPr>
              <a:t>3</a:t>
            </a:r>
            <a:r>
              <a:rPr lang="fr-FR" sz="1600" b="1" smtClean="0">
                <a:solidFill>
                  <a:srgbClr val="FFFFFF"/>
                </a:solidFill>
                <a:latin typeface="Arial" charset="0"/>
              </a:rPr>
              <a:t>	                 H</a:t>
            </a:r>
            <a:r>
              <a:rPr lang="fr-FR" sz="1600" b="1" baseline="30000" smtClean="0">
                <a:solidFill>
                  <a:srgbClr val="FFFFFF"/>
                </a:solidFill>
                <a:latin typeface="Arial" charset="0"/>
              </a:rPr>
              <a:t>+ </a:t>
            </a:r>
            <a:r>
              <a:rPr lang="fr-FR" sz="1600" b="1" smtClean="0">
                <a:solidFill>
                  <a:srgbClr val="FFFFFF"/>
                </a:solidFill>
                <a:latin typeface="Arial" charset="0"/>
              </a:rPr>
              <a:t>   +     C</a:t>
            </a:r>
            <a:r>
              <a:rPr lang="fr-FR" sz="1600" b="1" baseline="-25000" smtClean="0">
                <a:solidFill>
                  <a:srgbClr val="FFFFFF"/>
                </a:solidFill>
                <a:latin typeface="Arial" charset="0"/>
              </a:rPr>
              <a:t>3</a:t>
            </a:r>
            <a:r>
              <a:rPr lang="fr-FR" sz="1600" b="1" smtClean="0">
                <a:solidFill>
                  <a:srgbClr val="FFFFFF"/>
                </a:solidFill>
                <a:latin typeface="Arial" charset="0"/>
              </a:rPr>
              <a:t> H</a:t>
            </a:r>
            <a:r>
              <a:rPr lang="fr-FR" sz="1600" b="1" baseline="-25000" smtClean="0">
                <a:solidFill>
                  <a:srgbClr val="FFFFFF"/>
                </a:solidFill>
                <a:latin typeface="Arial" charset="0"/>
              </a:rPr>
              <a:t>5</a:t>
            </a:r>
            <a:r>
              <a:rPr lang="fr-FR" sz="1600" b="1" smtClean="0">
                <a:solidFill>
                  <a:srgbClr val="FFFFFF"/>
                </a:solidFill>
                <a:latin typeface="Arial" charset="0"/>
              </a:rPr>
              <a:t> 0</a:t>
            </a:r>
            <a:r>
              <a:rPr lang="fr-FR" sz="1600" b="1" baseline="-25000" smtClean="0">
                <a:solidFill>
                  <a:srgbClr val="FFFFFF"/>
                </a:solidFill>
                <a:latin typeface="Arial" charset="0"/>
              </a:rPr>
              <a:t>3</a:t>
            </a:r>
            <a:r>
              <a:rPr lang="fr-FR" sz="1600" b="1" baseline="30000" smtClean="0">
                <a:solidFill>
                  <a:srgbClr val="FFFFFF"/>
                </a:solidFill>
                <a:latin typeface="Arial" charset="0"/>
              </a:rPr>
              <a:t>-</a:t>
            </a:r>
            <a:endParaRPr lang="fr-FR" sz="1600" b="1" smtClean="0">
              <a:solidFill>
                <a:srgbClr val="FFFFFF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fr-FR" sz="1600" b="1" smtClean="0">
                <a:solidFill>
                  <a:srgbClr val="FFFFFF"/>
                </a:solidFill>
                <a:latin typeface="Arial" charset="0"/>
              </a:rPr>
              <a:t>				                             Proton	Anion : </a:t>
            </a:r>
            <a:r>
              <a:rPr lang="fr-FR" sz="1600" b="1" smtClean="0">
                <a:latin typeface="Arial" charset="0"/>
              </a:rPr>
              <a:t>Lactate    </a:t>
            </a:r>
            <a:endParaRPr lang="fr-FR" sz="1600" b="1" smtClean="0"/>
          </a:p>
          <a:p>
            <a:pPr eaLnBrk="1" hangingPunct="1">
              <a:buFontTx/>
              <a:buNone/>
            </a:pPr>
            <a:r>
              <a:rPr lang="fr-FR" sz="2400" b="1" smtClean="0">
                <a:solidFill>
                  <a:srgbClr val="C0FEF9"/>
                </a:solidFill>
                <a:latin typeface="Arial" charset="0"/>
              </a:rPr>
              <a:t>A l'échelle de l'organisme il n'y a que très peu d'acide lacti-</a:t>
            </a:r>
          </a:p>
          <a:p>
            <a:pPr eaLnBrk="1" hangingPunct="1">
              <a:buFontTx/>
              <a:buNone/>
            </a:pPr>
            <a:r>
              <a:rPr lang="fr-FR" sz="2400" b="1" smtClean="0">
                <a:solidFill>
                  <a:srgbClr val="C0FEF9"/>
                </a:solidFill>
                <a:latin typeface="Arial" charset="0"/>
              </a:rPr>
              <a:t>que sous sa forme acide mais surtout des ions lactate.</a:t>
            </a:r>
            <a:endParaRPr lang="fr-FR" sz="2400" b="1" smtClean="0">
              <a:solidFill>
                <a:srgbClr val="C0FEF9"/>
              </a:solidFill>
            </a:endParaRPr>
          </a:p>
          <a:p>
            <a:pPr algn="ctr" eaLnBrk="1" hangingPunct="1">
              <a:buFontTx/>
              <a:buNone/>
            </a:pPr>
            <a:endParaRPr lang="fr-FR" sz="2400" b="1" smtClean="0">
              <a:solidFill>
                <a:srgbClr val="C0FEF9"/>
              </a:solidFill>
            </a:endParaRPr>
          </a:p>
        </p:txBody>
      </p:sp>
      <p:sp>
        <p:nvSpPr>
          <p:cNvPr id="63497" name="Rectangle 8"/>
          <p:cNvSpPr>
            <a:spLocks noChangeArrowheads="1"/>
          </p:cNvSpPr>
          <p:nvPr/>
        </p:nvSpPr>
        <p:spPr bwMode="auto">
          <a:xfrm>
            <a:off x="1149350" y="1758950"/>
            <a:ext cx="6540500" cy="1968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3498" name="Line 9"/>
          <p:cNvSpPr>
            <a:spLocks noChangeShapeType="1"/>
          </p:cNvSpPr>
          <p:nvPr/>
        </p:nvSpPr>
        <p:spPr bwMode="auto">
          <a:xfrm>
            <a:off x="3124200" y="2286000"/>
            <a:ext cx="0" cy="304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3499" name="AutoShape 10"/>
          <p:cNvSpPr>
            <a:spLocks noChangeArrowheads="1"/>
          </p:cNvSpPr>
          <p:nvPr/>
        </p:nvSpPr>
        <p:spPr bwMode="auto">
          <a:xfrm>
            <a:off x="4495800" y="2209800"/>
            <a:ext cx="749300" cy="1206500"/>
          </a:xfrm>
          <a:prstGeom prst="homePlate">
            <a:avLst>
              <a:gd name="adj" fmla="val 33333"/>
            </a:avLst>
          </a:prstGeom>
          <a:solidFill>
            <a:srgbClr val="FAFD00"/>
          </a:solidFill>
          <a:ln w="12700">
            <a:solidFill>
              <a:srgbClr val="F7668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3500" name="Line 11"/>
          <p:cNvSpPr>
            <a:spLocks noChangeShapeType="1"/>
          </p:cNvSpPr>
          <p:nvPr/>
        </p:nvSpPr>
        <p:spPr bwMode="auto">
          <a:xfrm>
            <a:off x="3352800" y="4191000"/>
            <a:ext cx="1447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3501" name="Line 12"/>
          <p:cNvSpPr>
            <a:spLocks noChangeShapeType="1"/>
          </p:cNvSpPr>
          <p:nvPr/>
        </p:nvSpPr>
        <p:spPr bwMode="auto">
          <a:xfrm>
            <a:off x="3657600" y="5334000"/>
            <a:ext cx="914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3502" name="Rectangle 13"/>
          <p:cNvSpPr>
            <a:spLocks noChangeArrowheads="1"/>
          </p:cNvSpPr>
          <p:nvPr/>
        </p:nvSpPr>
        <p:spPr bwMode="auto">
          <a:xfrm>
            <a:off x="6781800" y="11430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3503" name="Rectangle 14"/>
          <p:cNvSpPr>
            <a:spLocks noChangeArrowheads="1"/>
          </p:cNvSpPr>
          <p:nvPr/>
        </p:nvSpPr>
        <p:spPr bwMode="auto">
          <a:xfrm>
            <a:off x="5486400" y="2667000"/>
            <a:ext cx="2209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>
                <a:latin typeface="Arial" charset="0"/>
              </a:rPr>
              <a:t>= 3 mol. d'ATP</a:t>
            </a:r>
            <a:endParaRPr lang="fr-FR" sz="2000" b="1"/>
          </a:p>
        </p:txBody>
      </p:sp>
      <p:sp>
        <p:nvSpPr>
          <p:cNvPr id="63504" name="Line 15"/>
          <p:cNvSpPr>
            <a:spLocks noChangeShapeType="1"/>
          </p:cNvSpPr>
          <p:nvPr/>
        </p:nvSpPr>
        <p:spPr bwMode="auto">
          <a:xfrm>
            <a:off x="2743200" y="2590800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3505" name="Text Box 16"/>
          <p:cNvSpPr txBox="1">
            <a:spLocks noChangeArrowheads="1"/>
          </p:cNvSpPr>
          <p:nvPr/>
        </p:nvSpPr>
        <p:spPr bwMode="auto">
          <a:xfrm>
            <a:off x="0" y="5105400"/>
            <a:ext cx="314325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 b="1">
                <a:latin typeface="Arial" charset="0"/>
                <a:sym typeface="Bookshelf Symbol 1" pitchFamily="34" charset="2"/>
              </a:rPr>
              <a:t>           Acide lactique : </a:t>
            </a:r>
          </a:p>
          <a:p>
            <a:pPr>
              <a:lnSpc>
                <a:spcPct val="30000"/>
              </a:lnSpc>
            </a:pPr>
            <a:r>
              <a:rPr lang="fr-FR" sz="1600" b="1">
                <a:latin typeface="Arial" charset="0"/>
                <a:sym typeface="Bookshelf Symbol 1" pitchFamily="34" charset="2"/>
              </a:rPr>
              <a:t>  </a:t>
            </a:r>
          </a:p>
          <a:p>
            <a:pPr>
              <a:lnSpc>
                <a:spcPct val="90000"/>
              </a:lnSpc>
            </a:pPr>
            <a:r>
              <a:rPr lang="fr-FR" sz="1600">
                <a:latin typeface="Arial" charset="0"/>
                <a:sym typeface="Bookshelf Symbol 1" pitchFamily="34" charset="2"/>
              </a:rPr>
              <a:t>                     </a:t>
            </a:r>
          </a:p>
        </p:txBody>
      </p:sp>
      <p:sp>
        <p:nvSpPr>
          <p:cNvPr id="63506" name="Rectangle 17"/>
          <p:cNvSpPr>
            <a:spLocks noChangeArrowheads="1"/>
          </p:cNvSpPr>
          <p:nvPr/>
        </p:nvSpPr>
        <p:spPr bwMode="auto">
          <a:xfrm>
            <a:off x="4648200" y="5105400"/>
            <a:ext cx="304800" cy="304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9393319"/>
      </p:ext>
    </p:extLst>
  </p:cSld>
  <p:clrMapOvr>
    <a:masterClrMapping/>
  </p:clrMapOvr>
  <p:transition spd="slow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47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47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471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3471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471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471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2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471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99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3471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26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3471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41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34714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77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34714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34714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34714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143" grpId="0" build="p" bldLvl="5" autoUpdateAnimBg="0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9F30336-D887-4B44-B9DF-AC2842569870}" type="slidenum">
              <a:rPr lang="fr-FR" sz="1400" smtClean="0"/>
              <a:pPr/>
              <a:t>28</a:t>
            </a:fld>
            <a:endParaRPr lang="fr-FR" sz="1400" smtClean="0"/>
          </a:p>
        </p:txBody>
      </p:sp>
      <p:sp>
        <p:nvSpPr>
          <p:cNvPr id="64515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4516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4517" name="Rectangle 4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686800" cy="1143000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/>
            <a:r>
              <a:rPr lang="fr-FR" sz="3200" b="1" smtClean="0">
                <a:solidFill>
                  <a:schemeClr val="tx1"/>
                </a:solidFill>
                <a:latin typeface="Arial" charset="0"/>
              </a:rPr>
              <a:t>... DONC : EST- IL MAUVAIS DE PRODUIRE BEAUCOUP DE LACTATE ?</a:t>
            </a:r>
            <a:endParaRPr lang="fr-FR" sz="3800" b="1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5021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395288" y="4940300"/>
            <a:ext cx="8382000" cy="1584325"/>
          </a:xfrm>
          <a:noFill/>
        </p:spPr>
        <p:txBody>
          <a:bodyPr lIns="92075" tIns="46038" rIns="92075" bIns="46038"/>
          <a:lstStyle/>
          <a:p>
            <a:pPr eaLnBrk="1" hangingPunct="1">
              <a:lnSpc>
                <a:spcPct val="13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fr-FR" sz="2400" smtClean="0">
                <a:latin typeface="Arial" charset="0"/>
                <a:cs typeface="Arial" charset="0"/>
              </a:rPr>
              <a:t>L’athlète qui réussit dans les disciplines courtes est celui qui produit le plus de lactate par unité de temps</a:t>
            </a:r>
            <a:r>
              <a:rPr lang="fr-FR" sz="2400" b="1" smtClean="0">
                <a:latin typeface="Arial" charset="0"/>
                <a:cs typeface="Arial" charset="0"/>
              </a:rPr>
              <a:t>  </a:t>
            </a:r>
            <a:r>
              <a:rPr lang="fr-FR" sz="2400" i="1" smtClean="0">
                <a:solidFill>
                  <a:srgbClr val="00FF00"/>
                </a:solidFill>
                <a:latin typeface="Arial" charset="0"/>
                <a:cs typeface="Arial" charset="0"/>
              </a:rPr>
              <a:t>(Lacour et Coll. 1991)</a:t>
            </a:r>
          </a:p>
        </p:txBody>
      </p:sp>
      <p:sp>
        <p:nvSpPr>
          <p:cNvPr id="350216" name="Text Box 8"/>
          <p:cNvSpPr txBox="1">
            <a:spLocks noChangeArrowheads="1"/>
          </p:cNvSpPr>
          <p:nvPr/>
        </p:nvSpPr>
        <p:spPr bwMode="auto">
          <a:xfrm>
            <a:off x="519113" y="1597025"/>
            <a:ext cx="8240712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FontTx/>
              <a:buChar char="•"/>
            </a:pPr>
            <a:r>
              <a:rPr lang="fr-FR">
                <a:latin typeface="Arial" charset="0"/>
                <a:cs typeface="Arial" charset="0"/>
              </a:rPr>
              <a:t> Une molécule de glycogène permet la synthèse de 3 ATP 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fr-FR">
                <a:latin typeface="Arial" charset="0"/>
                <a:cs typeface="Arial" charset="0"/>
              </a:rPr>
              <a:t>et s’accompagne de la formation de 2 molécules de lactate.</a:t>
            </a:r>
          </a:p>
        </p:txBody>
      </p:sp>
      <p:sp>
        <p:nvSpPr>
          <p:cNvPr id="350217" name="Text Box 9"/>
          <p:cNvSpPr txBox="1">
            <a:spLocks noChangeArrowheads="1"/>
          </p:cNvSpPr>
          <p:nvPr/>
        </p:nvSpPr>
        <p:spPr bwMode="auto">
          <a:xfrm>
            <a:off x="592138" y="2943225"/>
            <a:ext cx="8475662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30000"/>
              </a:spcBef>
              <a:spcAft>
                <a:spcPct val="30000"/>
              </a:spcAft>
              <a:buFontTx/>
              <a:buChar char="•"/>
            </a:pPr>
            <a:r>
              <a:rPr lang="fr-FR">
                <a:latin typeface="Arial" charset="0"/>
                <a:cs typeface="Arial" charset="0"/>
              </a:rPr>
              <a:t> Donc, plus le muscle produit de lactate  par unité de temps, </a:t>
            </a:r>
          </a:p>
          <a:p>
            <a:pPr eaLnBrk="1" hangingPunct="1">
              <a:spcBef>
                <a:spcPct val="30000"/>
              </a:spcBef>
              <a:spcAft>
                <a:spcPct val="30000"/>
              </a:spcAft>
            </a:pPr>
            <a:r>
              <a:rPr lang="fr-FR">
                <a:latin typeface="Arial" charset="0"/>
                <a:cs typeface="Arial" charset="0"/>
              </a:rPr>
              <a:t>  plus de molécules d’ATP ont été synthétisées et donc plus </a:t>
            </a:r>
          </a:p>
          <a:p>
            <a:pPr eaLnBrk="1" hangingPunct="1">
              <a:spcBef>
                <a:spcPct val="30000"/>
              </a:spcBef>
              <a:spcAft>
                <a:spcPct val="30000"/>
              </a:spcAft>
            </a:pPr>
            <a:r>
              <a:rPr lang="fr-FR">
                <a:latin typeface="Arial" charset="0"/>
                <a:cs typeface="Arial" charset="0"/>
              </a:rPr>
              <a:t>  important a été le travail musculaire.</a:t>
            </a:r>
          </a:p>
        </p:txBody>
      </p:sp>
    </p:spTree>
    <p:extLst>
      <p:ext uri="{BB962C8B-B14F-4D97-AF65-F5344CB8AC3E}">
        <p14:creationId xmlns:p14="http://schemas.microsoft.com/office/powerpoint/2010/main" val="266020531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350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0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350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215" grpId="0" build="p"/>
      <p:bldP spid="350216" grpId="0"/>
      <p:bldP spid="3502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79EA5EC-9E5B-488A-ACB7-CCB742127690}" type="slidenum">
              <a:rPr lang="fr-FR" sz="1400" smtClean="0"/>
              <a:pPr/>
              <a:t>29</a:t>
            </a:fld>
            <a:endParaRPr lang="fr-FR" sz="1400" smtClean="0"/>
          </a:p>
        </p:txBody>
      </p:sp>
      <p:sp>
        <p:nvSpPr>
          <p:cNvPr id="65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58825"/>
            <a:ext cx="7772400" cy="463550"/>
          </a:xfrm>
        </p:spPr>
        <p:txBody>
          <a:bodyPr/>
          <a:lstStyle/>
          <a:p>
            <a:pPr eaLnBrk="1" hangingPunct="1"/>
            <a:r>
              <a:rPr lang="fr-FR" sz="3200" smtClean="0">
                <a:latin typeface="Arial Rounded MT Bold" pitchFamily="34" charset="0"/>
              </a:rPr>
              <a:t>Sprint et lactatémie</a:t>
            </a:r>
            <a:endParaRPr lang="en-GB" sz="3200" smtClean="0">
              <a:latin typeface="Arial Rounded MT Bold" pitchFamily="34" charset="0"/>
            </a:endParaRPr>
          </a:p>
        </p:txBody>
      </p:sp>
      <p:sp>
        <p:nvSpPr>
          <p:cNvPr id="655363" name="Text Box 3"/>
          <p:cNvSpPr txBox="1">
            <a:spLocks noChangeArrowheads="1"/>
          </p:cNvSpPr>
          <p:nvPr/>
        </p:nvSpPr>
        <p:spPr bwMode="auto">
          <a:xfrm>
            <a:off x="381000" y="1836738"/>
            <a:ext cx="8399463" cy="443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lnSpc>
                <a:spcPct val="170000"/>
              </a:lnSpc>
            </a:pPr>
            <a:r>
              <a:rPr lang="fr-FR">
                <a:latin typeface="Arial" charset="0"/>
              </a:rPr>
              <a:t>	Après des courses de 100 et 400m, des valeurs élevées de [La]</a:t>
            </a:r>
            <a:r>
              <a:rPr lang="fr-FR" baseline="-25000">
                <a:latin typeface="Arial" charset="0"/>
              </a:rPr>
              <a:t>s </a:t>
            </a:r>
            <a:r>
              <a:rPr lang="fr-FR">
                <a:latin typeface="Arial" charset="0"/>
              </a:rPr>
              <a:t>ont été mesurées : 12,5mmol/l et 20,1mmol/l.</a:t>
            </a:r>
          </a:p>
          <a:p>
            <a:pPr algn="just" eaLnBrk="1" hangingPunct="1">
              <a:lnSpc>
                <a:spcPct val="170000"/>
              </a:lnSpc>
            </a:pPr>
            <a:r>
              <a:rPr lang="fr-FR">
                <a:latin typeface="Arial" charset="0"/>
              </a:rPr>
              <a:t>	Plus les athlètes courent vite, plus ils présentent des [La]</a:t>
            </a:r>
            <a:r>
              <a:rPr lang="fr-FR" baseline="-25000">
                <a:latin typeface="Arial" charset="0"/>
              </a:rPr>
              <a:t>s </a:t>
            </a:r>
            <a:r>
              <a:rPr lang="fr-FR">
                <a:latin typeface="Arial" charset="0"/>
              </a:rPr>
              <a:t>élevées en fin de compétition. [La]</a:t>
            </a:r>
            <a:r>
              <a:rPr lang="fr-FR" baseline="-25000">
                <a:latin typeface="Arial" charset="0"/>
              </a:rPr>
              <a:t>s </a:t>
            </a:r>
            <a:r>
              <a:rPr lang="fr-FR">
                <a:latin typeface="Arial" charset="0"/>
              </a:rPr>
              <a:t>apparaît donc comme un témoin de la performance au sprint (Brett et coll, AEFA n°162, 2001).</a:t>
            </a:r>
            <a:endParaRPr lang="en-GB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07324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5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5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5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5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5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62" grpId="0" autoUpdateAnimBg="0"/>
      <p:bldP spid="655363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B1213B3-720C-46D8-8C03-FEABE95360EE}" type="slidenum">
              <a:rPr lang="fr-FR" sz="1400" smtClean="0"/>
              <a:pPr/>
              <a:t>3</a:t>
            </a:fld>
            <a:endParaRPr lang="fr-FR" sz="1400" smtClean="0"/>
          </a:p>
        </p:txBody>
      </p:sp>
      <p:sp>
        <p:nvSpPr>
          <p:cNvPr id="654340" name="Text Box 4"/>
          <p:cNvSpPr txBox="1">
            <a:spLocks noChangeArrowheads="1"/>
          </p:cNvSpPr>
          <p:nvPr/>
        </p:nvSpPr>
        <p:spPr bwMode="auto">
          <a:xfrm>
            <a:off x="827088" y="1676400"/>
            <a:ext cx="7993062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30000"/>
              </a:lnSpc>
            </a:pPr>
            <a:endParaRPr lang="en-US" sz="2000" b="1">
              <a:latin typeface="Arial" charset="0"/>
            </a:endParaRPr>
          </a:p>
          <a:p>
            <a:pPr>
              <a:lnSpc>
                <a:spcPct val="130000"/>
              </a:lnSpc>
            </a:pPr>
            <a:r>
              <a:rPr lang="en-US" sz="2000" b="1">
                <a:latin typeface="Arial" charset="0"/>
              </a:rPr>
              <a:t>L’augmentation des concentrations en adrénaline et en calcium et la baisse du rapport ATP/ADP, active l’augmentation rapide du flux métabolique de la glycolyse qui peut passer : </a:t>
            </a:r>
          </a:p>
          <a:p>
            <a:pPr>
              <a:lnSpc>
                <a:spcPct val="130000"/>
              </a:lnSpc>
            </a:pPr>
            <a:endParaRPr lang="en-US" sz="2000" b="1">
              <a:latin typeface="Arial" charset="0"/>
            </a:endParaRPr>
          </a:p>
          <a:p>
            <a:pPr>
              <a:lnSpc>
                <a:spcPct val="130000"/>
              </a:lnSpc>
              <a:buFontTx/>
              <a:buChar char="-"/>
            </a:pPr>
            <a:r>
              <a:rPr lang="en-US" sz="2000" b="1">
                <a:latin typeface="Arial" charset="0"/>
              </a:rPr>
              <a:t> de 0.05 </a:t>
            </a:r>
            <a:r>
              <a:rPr lang="en-US" sz="2000" b="1">
                <a:latin typeface="Arial" charset="0"/>
                <a:sym typeface="Symbol" pitchFamily="18" charset="2"/>
              </a:rPr>
              <a:t>mol.g</a:t>
            </a:r>
            <a:r>
              <a:rPr lang="en-US" sz="2000" b="1" baseline="30000">
                <a:latin typeface="Arial" charset="0"/>
                <a:sym typeface="Symbol" pitchFamily="18" charset="2"/>
              </a:rPr>
              <a:t>-1</a:t>
            </a:r>
            <a:r>
              <a:rPr lang="en-US" sz="2000" b="1">
                <a:latin typeface="Arial" charset="0"/>
                <a:sym typeface="Symbol" pitchFamily="18" charset="2"/>
              </a:rPr>
              <a:t>.min</a:t>
            </a:r>
            <a:r>
              <a:rPr lang="en-US" sz="2000" b="1" baseline="30000">
                <a:latin typeface="Arial" charset="0"/>
                <a:sym typeface="Symbol" pitchFamily="18" charset="2"/>
              </a:rPr>
              <a:t>-1</a:t>
            </a:r>
            <a:r>
              <a:rPr lang="en-US" sz="2000" b="1">
                <a:latin typeface="Arial" charset="0"/>
                <a:sym typeface="Symbol" pitchFamily="18" charset="2"/>
              </a:rPr>
              <a:t> au repos</a:t>
            </a:r>
          </a:p>
          <a:p>
            <a:pPr>
              <a:lnSpc>
                <a:spcPct val="130000"/>
              </a:lnSpc>
              <a:buFontTx/>
              <a:buChar char="-"/>
            </a:pPr>
            <a:endParaRPr lang="en-US" sz="2000" b="1">
              <a:latin typeface="Arial" charset="0"/>
              <a:sym typeface="Symbol" pitchFamily="18" charset="2"/>
            </a:endParaRPr>
          </a:p>
          <a:p>
            <a:pPr>
              <a:lnSpc>
                <a:spcPct val="130000"/>
              </a:lnSpc>
            </a:pPr>
            <a:r>
              <a:rPr lang="en-US" sz="2000" b="1">
                <a:latin typeface="Arial" charset="0"/>
                <a:sym typeface="Symbol" pitchFamily="18" charset="2"/>
              </a:rPr>
              <a:t>-  à 50 - 60 mol.g</a:t>
            </a:r>
            <a:r>
              <a:rPr lang="en-US" sz="2000" b="1" baseline="30000">
                <a:latin typeface="Arial" charset="0"/>
                <a:sym typeface="Symbol" pitchFamily="18" charset="2"/>
              </a:rPr>
              <a:t>-1</a:t>
            </a:r>
            <a:r>
              <a:rPr lang="en-US" sz="2000" b="1">
                <a:latin typeface="Arial" charset="0"/>
                <a:sym typeface="Symbol" pitchFamily="18" charset="2"/>
              </a:rPr>
              <a:t>.min</a:t>
            </a:r>
            <a:r>
              <a:rPr lang="en-US" sz="2000" b="1" baseline="30000">
                <a:latin typeface="Arial" charset="0"/>
                <a:sym typeface="Symbol" pitchFamily="18" charset="2"/>
              </a:rPr>
              <a:t>-1</a:t>
            </a:r>
            <a:r>
              <a:rPr lang="en-US" sz="2000" b="1">
                <a:latin typeface="Arial" charset="0"/>
                <a:sym typeface="Symbol" pitchFamily="18" charset="2"/>
              </a:rPr>
              <a:t> lors de l’exercice intense</a:t>
            </a:r>
            <a:r>
              <a:rPr lang="en-US" sz="2000" b="1"/>
              <a:t> </a:t>
            </a:r>
          </a:p>
        </p:txBody>
      </p:sp>
      <p:sp>
        <p:nvSpPr>
          <p:cNvPr id="654341" name="Text Box 5"/>
          <p:cNvSpPr txBox="1">
            <a:spLocks noChangeArrowheads="1"/>
          </p:cNvSpPr>
          <p:nvPr/>
        </p:nvSpPr>
        <p:spPr bwMode="auto">
          <a:xfrm>
            <a:off x="990600" y="5408613"/>
            <a:ext cx="6851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2000" b="1">
                <a:latin typeface="Arial" charset="0"/>
              </a:rPr>
              <a:t>…entraînant une importante formation d’acide lactique </a:t>
            </a:r>
            <a:endParaRPr lang="es-CL" sz="2000" b="1">
              <a:latin typeface="Arial" charset="0"/>
            </a:endParaRPr>
          </a:p>
        </p:txBody>
      </p:sp>
      <p:sp>
        <p:nvSpPr>
          <p:cNvPr id="654346" name="Text Box 10"/>
          <p:cNvSpPr txBox="1">
            <a:spLocks noChangeArrowheads="1"/>
          </p:cNvSpPr>
          <p:nvPr/>
        </p:nvSpPr>
        <p:spPr bwMode="auto">
          <a:xfrm>
            <a:off x="1797050" y="423863"/>
            <a:ext cx="49403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ACTIVATION DE LA GLYCOLYSE</a:t>
            </a:r>
          </a:p>
        </p:txBody>
      </p:sp>
    </p:spTree>
    <p:extLst>
      <p:ext uri="{BB962C8B-B14F-4D97-AF65-F5344CB8AC3E}">
        <p14:creationId xmlns:p14="http://schemas.microsoft.com/office/powerpoint/2010/main" val="200546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5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65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3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6543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300"/>
                                        <p:tgtEl>
                                          <p:spTgt spid="65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4341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AFA2932-B8DA-4133-BB99-E5DDC90EDCA2}" type="slidenum">
              <a:rPr lang="fr-FR" sz="1400" smtClean="0"/>
              <a:pPr/>
              <a:t>30</a:t>
            </a:fld>
            <a:endParaRPr lang="fr-FR" sz="1400" smtClean="0"/>
          </a:p>
        </p:txBody>
      </p:sp>
      <p:sp>
        <p:nvSpPr>
          <p:cNvPr id="71683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1684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1685" name="Rectangle 4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1686" name="Rectangle 5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1687" name="Rectangle 6"/>
          <p:cNvSpPr>
            <a:spLocks noGrp="1" noChangeArrowheads="1"/>
          </p:cNvSpPr>
          <p:nvPr>
            <p:ph type="title"/>
          </p:nvPr>
        </p:nvSpPr>
        <p:spPr>
          <a:xfrm>
            <a:off x="762000" y="762000"/>
            <a:ext cx="7772400" cy="11430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fr-FR" sz="3600" b="1" smtClean="0">
                <a:solidFill>
                  <a:srgbClr val="FFFFFF"/>
                </a:solidFill>
                <a:latin typeface="Bookman Old Style" pitchFamily="18" charset="0"/>
              </a:rPr>
              <a:t>EN CONS</a:t>
            </a:r>
            <a:r>
              <a:rPr lang="en-US" sz="3600" b="1" smtClean="0">
                <a:solidFill>
                  <a:srgbClr val="FFFFFF"/>
                </a:solidFill>
                <a:latin typeface="Bookman Old Style" pitchFamily="18" charset="0"/>
              </a:rPr>
              <a:t>É</a:t>
            </a:r>
            <a:r>
              <a:rPr lang="fr-FR" sz="3600" b="1" smtClean="0">
                <a:solidFill>
                  <a:srgbClr val="FFFFFF"/>
                </a:solidFill>
                <a:latin typeface="Bookman Old Style" pitchFamily="18" charset="0"/>
              </a:rPr>
              <a:t>QUENCE…</a:t>
            </a:r>
          </a:p>
        </p:txBody>
      </p:sp>
      <p:sp>
        <p:nvSpPr>
          <p:cNvPr id="657415" name="Rectangle 7"/>
          <p:cNvSpPr>
            <a:spLocks noChangeArrowheads="1"/>
          </p:cNvSpPr>
          <p:nvPr/>
        </p:nvSpPr>
        <p:spPr bwMode="auto">
          <a:xfrm>
            <a:off x="228600" y="2362200"/>
            <a:ext cx="8915400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fr-FR" sz="2800" b="1">
                <a:latin typeface="Arial" charset="0"/>
              </a:rPr>
              <a:t>Le lactate n’est  donc pas  un </a:t>
            </a:r>
            <a:r>
              <a:rPr lang="fr-FR" sz="2800" b="1">
                <a:solidFill>
                  <a:schemeClr val="tx2"/>
                </a:solidFill>
                <a:latin typeface="Arial" charset="0"/>
              </a:rPr>
              <a:t>« déchet »</a:t>
            </a:r>
            <a:r>
              <a:rPr lang="fr-FR" sz="2800" b="1">
                <a:latin typeface="Arial" charset="0"/>
              </a:rPr>
              <a:t> ni surtout </a:t>
            </a:r>
            <a:r>
              <a:rPr lang="fr-FR" sz="2800" b="1">
                <a:solidFill>
                  <a:schemeClr val="tx2"/>
                </a:solidFill>
                <a:latin typeface="Arial" charset="0"/>
              </a:rPr>
              <a:t>« une toxine qui empoisonne le muscle »</a:t>
            </a:r>
            <a:r>
              <a:rPr lang="fr-FR" sz="2800" b="1">
                <a:solidFill>
                  <a:srgbClr val="FAFD00"/>
                </a:solidFill>
                <a:latin typeface="Arial" charset="0"/>
              </a:rPr>
              <a:t> </a:t>
            </a:r>
            <a:r>
              <a:rPr lang="fr-FR" sz="2800" b="1">
                <a:latin typeface="Arial" charset="0"/>
              </a:rPr>
              <a:t>mais bien une source énergétique potentielle utilisable au cours (?...) ou/et après l’exercice lors d’une récupération passive ou active.</a:t>
            </a:r>
            <a:endParaRPr lang="fr-FR" sz="3600" b="1"/>
          </a:p>
        </p:txBody>
      </p:sp>
    </p:spTree>
    <p:extLst>
      <p:ext uri="{BB962C8B-B14F-4D97-AF65-F5344CB8AC3E}">
        <p14:creationId xmlns:p14="http://schemas.microsoft.com/office/powerpoint/2010/main" val="1323654469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65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65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7415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2631E8F-C5E2-456B-AAAD-E2D10D1EC6E3}" type="slidenum">
              <a:rPr lang="fr-FR" sz="1400"/>
              <a:pPr eaLnBrk="1" hangingPunct="1"/>
              <a:t>31</a:t>
            </a:fld>
            <a:endParaRPr lang="fr-FR" sz="1400"/>
          </a:p>
        </p:txBody>
      </p:sp>
      <p:sp>
        <p:nvSpPr>
          <p:cNvPr id="10240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38200"/>
            <a:ext cx="8763000" cy="6096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fr-FR" sz="3000" b="1" smtClean="0">
                <a:latin typeface="Arial" pitchFamily="34" charset="0"/>
              </a:rPr>
              <a:t>5.2 LE LACTATE DONNE-T-IL DES CRAMPES ?</a:t>
            </a:r>
            <a:r>
              <a:rPr lang="fr-FR" sz="3200" b="1" smtClean="0"/>
              <a:t> </a:t>
            </a:r>
          </a:p>
        </p:txBody>
      </p:sp>
      <p:sp>
        <p:nvSpPr>
          <p:cNvPr id="142339" name="Rectangle 3"/>
          <p:cNvSpPr>
            <a:spLocks noChangeArrowheads="1"/>
          </p:cNvSpPr>
          <p:nvPr/>
        </p:nvSpPr>
        <p:spPr bwMode="auto">
          <a:xfrm>
            <a:off x="0" y="1981200"/>
            <a:ext cx="9142413" cy="469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fr-FR" b="1">
                <a:latin typeface="Arial" pitchFamily="34" charset="0"/>
              </a:rPr>
              <a:t> </a:t>
            </a:r>
            <a:r>
              <a:rPr lang="fr-FR" sz="2300" b="1">
                <a:latin typeface="Arial" pitchFamily="34" charset="0"/>
              </a:rPr>
              <a:t>Des crampes peuvent survenir en même temps qu’une forte accumulation de lactate, mais sans qu’il y ait de lien de cause à effet - Ce n’est là que pure coïncidence.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fr-FR" sz="2300" b="1">
                <a:latin typeface="Arial" pitchFamily="34" charset="0"/>
              </a:rPr>
              <a:t> Dans de nombreux cas, l’accumulation de lactate n’est pas associée à des crampes : coureurs de 400 - 800 - 1500 m..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fr-FR" sz="2300" b="1">
                <a:latin typeface="Arial" pitchFamily="34" charset="0"/>
              </a:rPr>
              <a:t> Inversement, dans de nombreux sports à faible accumulation de lactate : courses de longues distances, football... les sportifs peuvent développer des crampes.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fr-FR" sz="2300" b="1">
                <a:latin typeface="Arial" pitchFamily="34" charset="0"/>
              </a:rPr>
              <a:t> On peut développer des crampes pendant le sommeil à un moment ou la lactatémie est la plus basse !</a:t>
            </a:r>
            <a:endParaRPr lang="fr-FR" sz="2300"/>
          </a:p>
          <a:p>
            <a:pPr eaLnBrk="0" hangingPunct="0">
              <a:spcBef>
                <a:spcPct val="50000"/>
              </a:spcBef>
            </a:pPr>
            <a:r>
              <a:rPr lang="fr-F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3658143"/>
      </p:ext>
    </p:extLst>
  </p:cSld>
  <p:clrMapOvr>
    <a:masterClrMapping/>
  </p:clrMapOvr>
  <p:transition spd="slow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42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42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39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C82C0CE-9B49-44DC-82A6-64AF05B6FB58}" type="slidenum">
              <a:rPr lang="fr-FR" sz="1400"/>
              <a:pPr eaLnBrk="1" hangingPunct="1"/>
              <a:t>32</a:t>
            </a:fld>
            <a:endParaRPr lang="fr-FR" sz="1400"/>
          </a:p>
        </p:txBody>
      </p:sp>
      <p:sp>
        <p:nvSpPr>
          <p:cNvPr id="143362" name="Rectangle 2"/>
          <p:cNvSpPr>
            <a:spLocks noChangeArrowheads="1"/>
          </p:cNvSpPr>
          <p:nvPr/>
        </p:nvSpPr>
        <p:spPr bwMode="auto">
          <a:xfrm>
            <a:off x="76200" y="2209800"/>
            <a:ext cx="9067800" cy="2720975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fr-FR" b="1">
                <a:solidFill>
                  <a:srgbClr val="000000"/>
                </a:solidFill>
                <a:latin typeface="Arial" pitchFamily="34" charset="0"/>
              </a:rPr>
              <a:t>La crampe n’a rien à voir, ni de près ni de loin avec l’accumulation de lactate. </a:t>
            </a:r>
          </a:p>
          <a:p>
            <a:pPr eaLnBrk="0" hangingPunct="0">
              <a:lnSpc>
                <a:spcPct val="120000"/>
              </a:lnSpc>
            </a:pPr>
            <a:r>
              <a:rPr lang="fr-FR" b="1">
                <a:solidFill>
                  <a:srgbClr val="000000"/>
                </a:solidFill>
                <a:latin typeface="Arial" pitchFamily="34" charset="0"/>
              </a:rPr>
              <a:t>Phénomène mal connu, la crampe résulte probablement d’une hyperexcitabilité neuro-musculaire dûe elle-même à des déséquilibres hydro-minéraux, soit par déshydratation soit par des carences minérales.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43363" name="Text Box 3"/>
          <p:cNvSpPr txBox="1">
            <a:spLocks noChangeArrowheads="1"/>
          </p:cNvSpPr>
          <p:nvPr/>
        </p:nvSpPr>
        <p:spPr bwMode="auto">
          <a:xfrm>
            <a:off x="3886200" y="914400"/>
            <a:ext cx="1370013" cy="519113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800" b="1">
                <a:solidFill>
                  <a:srgbClr val="000000"/>
                </a:solidFill>
                <a:latin typeface="Arial" pitchFamily="34" charset="0"/>
              </a:rPr>
              <a:t>Donc...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07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" fill="hold"/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" fill="hold"/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25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2" grpId="0" animBg="1" autoUpdateAnimBg="0"/>
      <p:bldP spid="143363" grpId="0" animBg="1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468313" y="5232216"/>
            <a:ext cx="8424862" cy="49244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fr-FR" sz="200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5) la « théorie de l’acidité du milieu » résultant de la production de lactate </a:t>
            </a: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506413" y="260350"/>
            <a:ext cx="8386762" cy="89535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>
              <a:lnSpc>
                <a:spcPct val="130000"/>
              </a:lnSpc>
              <a:buFontTx/>
              <a:buAutoNum type="arabicParenR"/>
            </a:pPr>
            <a:r>
              <a:rPr lang="fr-FR" sz="2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La « théorie environnementale » liée aux conditions extrêmes de chaleur ou de froid,</a:t>
            </a: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487363" y="1412875"/>
            <a:ext cx="8405812" cy="8925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fr-FR" sz="2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2) la « théorie des électrolytes » résultant des perturbations des concentrations sériques en électrolytes,</a:t>
            </a:r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468313" y="2602089"/>
            <a:ext cx="8424862" cy="129266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fr-FR" sz="2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3) la « théorie de la déshydratation » lorsqu’un déséquilibre hydrique est créé par une forte perte liquidienne induite par un coups de chaleur et des sueurs profuses</a:t>
            </a:r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490538" y="4076700"/>
            <a:ext cx="8402637" cy="8925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fr-FR" sz="2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4) la « théorie métabolique » dépendant des fortes déplétions en substrats métaboliques ne permettant plus un turnover suffisant des molécules d’ATP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468313" y="6021288"/>
            <a:ext cx="8424862" cy="6508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>
                <a:solidFill>
                  <a:srgbClr val="FFFF00"/>
                </a:solidFill>
              </a:rPr>
              <a:t> 6) la théorie neurophysiologique : la plus récente en relation avec le réflexe </a:t>
            </a:r>
          </a:p>
          <a:p>
            <a:pPr eaLnBrk="1" hangingPunct="1"/>
            <a:r>
              <a:rPr lang="fr-FR">
                <a:solidFill>
                  <a:srgbClr val="FFFF00"/>
                </a:solidFill>
              </a:rPr>
              <a:t>myotatique   </a:t>
            </a:r>
          </a:p>
        </p:txBody>
      </p:sp>
      <p:sp>
        <p:nvSpPr>
          <p:cNvPr id="7180" name="Line 12"/>
          <p:cNvSpPr>
            <a:spLocks noChangeShapeType="1"/>
          </p:cNvSpPr>
          <p:nvPr/>
        </p:nvSpPr>
        <p:spPr bwMode="auto">
          <a:xfrm flipV="1">
            <a:off x="323849" y="5265738"/>
            <a:ext cx="8856663" cy="576262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181" name="Line 13"/>
          <p:cNvSpPr>
            <a:spLocks noChangeShapeType="1"/>
          </p:cNvSpPr>
          <p:nvPr/>
        </p:nvSpPr>
        <p:spPr bwMode="auto">
          <a:xfrm>
            <a:off x="323850" y="5265738"/>
            <a:ext cx="8856663" cy="6477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666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 animBg="1"/>
      <p:bldP spid="7174" grpId="0" animBg="1"/>
      <p:bldP spid="7175" grpId="0" animBg="1"/>
      <p:bldP spid="7176" grpId="0" animBg="1"/>
      <p:bldP spid="7177" grpId="0" animBg="1"/>
      <p:bldP spid="7179" grpId="0" animBg="1"/>
      <p:bldP spid="7180" grpId="0" animBg="1"/>
      <p:bldP spid="718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80513" cy="6858000"/>
          </a:xfrm>
          <a:prstGeom prst="rect">
            <a:avLst/>
          </a:prstGeom>
          <a:gradFill rotWithShape="1">
            <a:gsLst>
              <a:gs pos="0">
                <a:srgbClr val="000099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fr-FR"/>
          </a:p>
        </p:txBody>
      </p:sp>
      <p:grpSp>
        <p:nvGrpSpPr>
          <p:cNvPr id="27651" name="Group 3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4067175" y="0"/>
            <a:ext cx="2447925" cy="2592388"/>
            <a:chOff x="3168" y="1812"/>
            <a:chExt cx="1689" cy="1654"/>
          </a:xfrm>
        </p:grpSpPr>
        <p:sp>
          <p:nvSpPr>
            <p:cNvPr id="17431" name="Freeform 4"/>
            <p:cNvSpPr>
              <a:spLocks/>
            </p:cNvSpPr>
            <p:nvPr/>
          </p:nvSpPr>
          <p:spPr bwMode="auto">
            <a:xfrm>
              <a:off x="3168" y="1812"/>
              <a:ext cx="1689" cy="1654"/>
            </a:xfrm>
            <a:custGeom>
              <a:avLst/>
              <a:gdLst>
                <a:gd name="T0" fmla="*/ 803 w 1313"/>
                <a:gd name="T1" fmla="*/ 152 h 1379"/>
                <a:gd name="T2" fmla="*/ 723 w 1313"/>
                <a:gd name="T3" fmla="*/ 7 h 1379"/>
                <a:gd name="T4" fmla="*/ 625 w 1313"/>
                <a:gd name="T5" fmla="*/ 185 h 1379"/>
                <a:gd name="T6" fmla="*/ 507 w 1313"/>
                <a:gd name="T7" fmla="*/ 72 h 1379"/>
                <a:gd name="T8" fmla="*/ 457 w 1313"/>
                <a:gd name="T9" fmla="*/ 263 h 1379"/>
                <a:gd name="T10" fmla="*/ 314 w 1313"/>
                <a:gd name="T11" fmla="*/ 175 h 1379"/>
                <a:gd name="T12" fmla="*/ 328 w 1313"/>
                <a:gd name="T13" fmla="*/ 368 h 1379"/>
                <a:gd name="T14" fmla="*/ 178 w 1313"/>
                <a:gd name="T15" fmla="*/ 318 h 1379"/>
                <a:gd name="T16" fmla="*/ 232 w 1313"/>
                <a:gd name="T17" fmla="*/ 507 h 1379"/>
                <a:gd name="T18" fmla="*/ 64 w 1313"/>
                <a:gd name="T19" fmla="*/ 500 h 1379"/>
                <a:gd name="T20" fmla="*/ 172 w 1313"/>
                <a:gd name="T21" fmla="*/ 678 h 1379"/>
                <a:gd name="T22" fmla="*/ 3 w 1313"/>
                <a:gd name="T23" fmla="*/ 710 h 1379"/>
                <a:gd name="T24" fmla="*/ 151 w 1313"/>
                <a:gd name="T25" fmla="*/ 843 h 1379"/>
                <a:gd name="T26" fmla="*/ 0 w 1313"/>
                <a:gd name="T27" fmla="*/ 931 h 1379"/>
                <a:gd name="T28" fmla="*/ 188 w 1313"/>
                <a:gd name="T29" fmla="*/ 1026 h 1379"/>
                <a:gd name="T30" fmla="*/ 72 w 1313"/>
                <a:gd name="T31" fmla="*/ 1143 h 1379"/>
                <a:gd name="T32" fmla="*/ 271 w 1313"/>
                <a:gd name="T33" fmla="*/ 1186 h 1379"/>
                <a:gd name="T34" fmla="*/ 183 w 1313"/>
                <a:gd name="T35" fmla="*/ 1336 h 1379"/>
                <a:gd name="T36" fmla="*/ 390 w 1313"/>
                <a:gd name="T37" fmla="*/ 1327 h 1379"/>
                <a:gd name="T38" fmla="*/ 325 w 1313"/>
                <a:gd name="T39" fmla="*/ 1481 h 1379"/>
                <a:gd name="T40" fmla="*/ 534 w 1313"/>
                <a:gd name="T41" fmla="*/ 1419 h 1379"/>
                <a:gd name="T42" fmla="*/ 529 w 1313"/>
                <a:gd name="T43" fmla="*/ 1594 h 1379"/>
                <a:gd name="T44" fmla="*/ 717 w 1313"/>
                <a:gd name="T45" fmla="*/ 1479 h 1379"/>
                <a:gd name="T46" fmla="*/ 755 w 1313"/>
                <a:gd name="T47" fmla="*/ 1647 h 1379"/>
                <a:gd name="T48" fmla="*/ 884 w 1313"/>
                <a:gd name="T49" fmla="*/ 1486 h 1379"/>
                <a:gd name="T50" fmla="*/ 966 w 1313"/>
                <a:gd name="T51" fmla="*/ 1642 h 1379"/>
                <a:gd name="T52" fmla="*/ 1061 w 1313"/>
                <a:gd name="T53" fmla="*/ 1451 h 1379"/>
                <a:gd name="T54" fmla="*/ 1192 w 1313"/>
                <a:gd name="T55" fmla="*/ 1578 h 1379"/>
                <a:gd name="T56" fmla="*/ 1227 w 1313"/>
                <a:gd name="T57" fmla="*/ 1376 h 1379"/>
                <a:gd name="T58" fmla="*/ 1380 w 1313"/>
                <a:gd name="T59" fmla="*/ 1469 h 1379"/>
                <a:gd name="T60" fmla="*/ 1353 w 1313"/>
                <a:gd name="T61" fmla="*/ 1262 h 1379"/>
                <a:gd name="T62" fmla="*/ 1514 w 1313"/>
                <a:gd name="T63" fmla="*/ 1324 h 1379"/>
                <a:gd name="T64" fmla="*/ 1455 w 1313"/>
                <a:gd name="T65" fmla="*/ 1126 h 1379"/>
                <a:gd name="T66" fmla="*/ 1625 w 1313"/>
                <a:gd name="T67" fmla="*/ 1145 h 1379"/>
                <a:gd name="T68" fmla="*/ 1509 w 1313"/>
                <a:gd name="T69" fmla="*/ 961 h 1379"/>
                <a:gd name="T70" fmla="*/ 1684 w 1313"/>
                <a:gd name="T71" fmla="*/ 933 h 1379"/>
                <a:gd name="T72" fmla="*/ 1533 w 1313"/>
                <a:gd name="T73" fmla="*/ 793 h 1379"/>
                <a:gd name="T74" fmla="*/ 1674 w 1313"/>
                <a:gd name="T75" fmla="*/ 710 h 1379"/>
                <a:gd name="T76" fmla="*/ 1496 w 1313"/>
                <a:gd name="T77" fmla="*/ 611 h 1379"/>
                <a:gd name="T78" fmla="*/ 1622 w 1313"/>
                <a:gd name="T79" fmla="*/ 493 h 1379"/>
                <a:gd name="T80" fmla="*/ 1418 w 1313"/>
                <a:gd name="T81" fmla="*/ 450 h 1379"/>
                <a:gd name="T82" fmla="*/ 1501 w 1313"/>
                <a:gd name="T83" fmla="*/ 308 h 1379"/>
                <a:gd name="T84" fmla="*/ 1299 w 1313"/>
                <a:gd name="T85" fmla="*/ 320 h 1379"/>
                <a:gd name="T86" fmla="*/ 1340 w 1313"/>
                <a:gd name="T87" fmla="*/ 163 h 1379"/>
                <a:gd name="T88" fmla="*/ 1153 w 1313"/>
                <a:gd name="T89" fmla="*/ 223 h 1379"/>
                <a:gd name="T90" fmla="*/ 1155 w 1313"/>
                <a:gd name="T91" fmla="*/ 60 h 1379"/>
                <a:gd name="T92" fmla="*/ 970 w 1313"/>
                <a:gd name="T93" fmla="*/ 163 h 1379"/>
                <a:gd name="T94" fmla="*/ 929 w 1313"/>
                <a:gd name="T95" fmla="*/ 7 h 1379"/>
                <a:gd name="T96" fmla="*/ 822 w 1313"/>
                <a:gd name="T97" fmla="*/ 2 h 137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313" h="1379">
                  <a:moveTo>
                    <a:pt x="639" y="2"/>
                  </a:moveTo>
                  <a:lnTo>
                    <a:pt x="624" y="127"/>
                  </a:lnTo>
                  <a:lnTo>
                    <a:pt x="599" y="131"/>
                  </a:lnTo>
                  <a:lnTo>
                    <a:pt x="562" y="6"/>
                  </a:lnTo>
                  <a:lnTo>
                    <a:pt x="478" y="27"/>
                  </a:lnTo>
                  <a:lnTo>
                    <a:pt x="486" y="154"/>
                  </a:lnTo>
                  <a:lnTo>
                    <a:pt x="465" y="161"/>
                  </a:lnTo>
                  <a:lnTo>
                    <a:pt x="394" y="60"/>
                  </a:lnTo>
                  <a:lnTo>
                    <a:pt x="315" y="104"/>
                  </a:lnTo>
                  <a:lnTo>
                    <a:pt x="355" y="219"/>
                  </a:lnTo>
                  <a:lnTo>
                    <a:pt x="340" y="232"/>
                  </a:lnTo>
                  <a:lnTo>
                    <a:pt x="244" y="146"/>
                  </a:lnTo>
                  <a:lnTo>
                    <a:pt x="190" y="209"/>
                  </a:lnTo>
                  <a:lnTo>
                    <a:pt x="255" y="307"/>
                  </a:lnTo>
                  <a:lnTo>
                    <a:pt x="244" y="323"/>
                  </a:lnTo>
                  <a:lnTo>
                    <a:pt x="138" y="265"/>
                  </a:lnTo>
                  <a:lnTo>
                    <a:pt x="84" y="346"/>
                  </a:lnTo>
                  <a:lnTo>
                    <a:pt x="180" y="423"/>
                  </a:lnTo>
                  <a:lnTo>
                    <a:pt x="169" y="446"/>
                  </a:lnTo>
                  <a:lnTo>
                    <a:pt x="50" y="417"/>
                  </a:lnTo>
                  <a:lnTo>
                    <a:pt x="17" y="511"/>
                  </a:lnTo>
                  <a:lnTo>
                    <a:pt x="134" y="565"/>
                  </a:lnTo>
                  <a:lnTo>
                    <a:pt x="125" y="588"/>
                  </a:lnTo>
                  <a:lnTo>
                    <a:pt x="2" y="592"/>
                  </a:lnTo>
                  <a:lnTo>
                    <a:pt x="0" y="684"/>
                  </a:lnTo>
                  <a:lnTo>
                    <a:pt x="117" y="703"/>
                  </a:lnTo>
                  <a:lnTo>
                    <a:pt x="119" y="734"/>
                  </a:lnTo>
                  <a:lnTo>
                    <a:pt x="0" y="776"/>
                  </a:lnTo>
                  <a:lnTo>
                    <a:pt x="21" y="868"/>
                  </a:lnTo>
                  <a:lnTo>
                    <a:pt x="146" y="855"/>
                  </a:lnTo>
                  <a:lnTo>
                    <a:pt x="154" y="878"/>
                  </a:lnTo>
                  <a:lnTo>
                    <a:pt x="56" y="953"/>
                  </a:lnTo>
                  <a:lnTo>
                    <a:pt x="86" y="1033"/>
                  </a:lnTo>
                  <a:lnTo>
                    <a:pt x="211" y="989"/>
                  </a:lnTo>
                  <a:lnTo>
                    <a:pt x="221" y="1012"/>
                  </a:lnTo>
                  <a:lnTo>
                    <a:pt x="142" y="1114"/>
                  </a:lnTo>
                  <a:lnTo>
                    <a:pt x="200" y="1183"/>
                  </a:lnTo>
                  <a:lnTo>
                    <a:pt x="303" y="1106"/>
                  </a:lnTo>
                  <a:lnTo>
                    <a:pt x="319" y="1122"/>
                  </a:lnTo>
                  <a:lnTo>
                    <a:pt x="253" y="1235"/>
                  </a:lnTo>
                  <a:lnTo>
                    <a:pt x="324" y="1285"/>
                  </a:lnTo>
                  <a:lnTo>
                    <a:pt x="415" y="1183"/>
                  </a:lnTo>
                  <a:lnTo>
                    <a:pt x="432" y="1197"/>
                  </a:lnTo>
                  <a:lnTo>
                    <a:pt x="411" y="1329"/>
                  </a:lnTo>
                  <a:lnTo>
                    <a:pt x="493" y="1364"/>
                  </a:lnTo>
                  <a:lnTo>
                    <a:pt x="557" y="1233"/>
                  </a:lnTo>
                  <a:lnTo>
                    <a:pt x="578" y="1239"/>
                  </a:lnTo>
                  <a:lnTo>
                    <a:pt x="587" y="1373"/>
                  </a:lnTo>
                  <a:lnTo>
                    <a:pt x="670" y="1379"/>
                  </a:lnTo>
                  <a:lnTo>
                    <a:pt x="687" y="1239"/>
                  </a:lnTo>
                  <a:lnTo>
                    <a:pt x="712" y="1239"/>
                  </a:lnTo>
                  <a:lnTo>
                    <a:pt x="751" y="1369"/>
                  </a:lnTo>
                  <a:lnTo>
                    <a:pt x="837" y="1350"/>
                  </a:lnTo>
                  <a:lnTo>
                    <a:pt x="825" y="1210"/>
                  </a:lnTo>
                  <a:lnTo>
                    <a:pt x="848" y="1204"/>
                  </a:lnTo>
                  <a:lnTo>
                    <a:pt x="927" y="1316"/>
                  </a:lnTo>
                  <a:lnTo>
                    <a:pt x="1000" y="1275"/>
                  </a:lnTo>
                  <a:lnTo>
                    <a:pt x="954" y="1147"/>
                  </a:lnTo>
                  <a:lnTo>
                    <a:pt x="969" y="1133"/>
                  </a:lnTo>
                  <a:lnTo>
                    <a:pt x="1073" y="1225"/>
                  </a:lnTo>
                  <a:lnTo>
                    <a:pt x="1131" y="1168"/>
                  </a:lnTo>
                  <a:lnTo>
                    <a:pt x="1052" y="1052"/>
                  </a:lnTo>
                  <a:lnTo>
                    <a:pt x="1060" y="1035"/>
                  </a:lnTo>
                  <a:lnTo>
                    <a:pt x="1177" y="1104"/>
                  </a:lnTo>
                  <a:lnTo>
                    <a:pt x="1229" y="1029"/>
                  </a:lnTo>
                  <a:lnTo>
                    <a:pt x="1131" y="939"/>
                  </a:lnTo>
                  <a:lnTo>
                    <a:pt x="1142" y="918"/>
                  </a:lnTo>
                  <a:lnTo>
                    <a:pt x="1263" y="955"/>
                  </a:lnTo>
                  <a:lnTo>
                    <a:pt x="1292" y="862"/>
                  </a:lnTo>
                  <a:lnTo>
                    <a:pt x="1173" y="801"/>
                  </a:lnTo>
                  <a:lnTo>
                    <a:pt x="1181" y="778"/>
                  </a:lnTo>
                  <a:lnTo>
                    <a:pt x="1309" y="778"/>
                  </a:lnTo>
                  <a:lnTo>
                    <a:pt x="1313" y="686"/>
                  </a:lnTo>
                  <a:lnTo>
                    <a:pt x="1192" y="661"/>
                  </a:lnTo>
                  <a:lnTo>
                    <a:pt x="1184" y="632"/>
                  </a:lnTo>
                  <a:lnTo>
                    <a:pt x="1301" y="592"/>
                  </a:lnTo>
                  <a:lnTo>
                    <a:pt x="1288" y="497"/>
                  </a:lnTo>
                  <a:lnTo>
                    <a:pt x="1163" y="509"/>
                  </a:lnTo>
                  <a:lnTo>
                    <a:pt x="1154" y="480"/>
                  </a:lnTo>
                  <a:lnTo>
                    <a:pt x="1261" y="411"/>
                  </a:lnTo>
                  <a:lnTo>
                    <a:pt x="1213" y="328"/>
                  </a:lnTo>
                  <a:lnTo>
                    <a:pt x="1102" y="375"/>
                  </a:lnTo>
                  <a:lnTo>
                    <a:pt x="1085" y="355"/>
                  </a:lnTo>
                  <a:lnTo>
                    <a:pt x="1167" y="257"/>
                  </a:lnTo>
                  <a:lnTo>
                    <a:pt x="1113" y="190"/>
                  </a:lnTo>
                  <a:lnTo>
                    <a:pt x="1010" y="267"/>
                  </a:lnTo>
                  <a:lnTo>
                    <a:pt x="991" y="246"/>
                  </a:lnTo>
                  <a:lnTo>
                    <a:pt x="1042" y="136"/>
                  </a:lnTo>
                  <a:lnTo>
                    <a:pt x="973" y="90"/>
                  </a:lnTo>
                  <a:lnTo>
                    <a:pt x="896" y="186"/>
                  </a:lnTo>
                  <a:lnTo>
                    <a:pt x="870" y="175"/>
                  </a:lnTo>
                  <a:lnTo>
                    <a:pt x="898" y="50"/>
                  </a:lnTo>
                  <a:lnTo>
                    <a:pt x="812" y="19"/>
                  </a:lnTo>
                  <a:lnTo>
                    <a:pt x="754" y="136"/>
                  </a:lnTo>
                  <a:lnTo>
                    <a:pt x="733" y="129"/>
                  </a:lnTo>
                  <a:lnTo>
                    <a:pt x="722" y="6"/>
                  </a:lnTo>
                  <a:lnTo>
                    <a:pt x="637" y="0"/>
                  </a:lnTo>
                  <a:lnTo>
                    <a:pt x="639" y="2"/>
                  </a:lnTo>
                  <a:close/>
                </a:path>
              </a:pathLst>
            </a:custGeom>
            <a:gradFill rotWithShape="1">
              <a:gsLst>
                <a:gs pos="0">
                  <a:srgbClr val="CCFFCC"/>
                </a:gs>
                <a:gs pos="100000">
                  <a:srgbClr val="A9D3A9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432" name="Freeform 5"/>
            <p:cNvSpPr>
              <a:spLocks/>
            </p:cNvSpPr>
            <p:nvPr/>
          </p:nvSpPr>
          <p:spPr bwMode="auto">
            <a:xfrm>
              <a:off x="3376" y="2005"/>
              <a:ext cx="1259" cy="1228"/>
            </a:xfrm>
            <a:custGeom>
              <a:avLst/>
              <a:gdLst>
                <a:gd name="T0" fmla="*/ 1254 w 979"/>
                <a:gd name="T1" fmla="*/ 678 h 1024"/>
                <a:gd name="T2" fmla="*/ 1238 w 979"/>
                <a:gd name="T3" fmla="*/ 768 h 1024"/>
                <a:gd name="T4" fmla="*/ 1206 w 979"/>
                <a:gd name="T5" fmla="*/ 853 h 1024"/>
                <a:gd name="T6" fmla="*/ 1168 w 979"/>
                <a:gd name="T7" fmla="*/ 933 h 1024"/>
                <a:gd name="T8" fmla="*/ 1112 w 979"/>
                <a:gd name="T9" fmla="*/ 1005 h 1024"/>
                <a:gd name="T10" fmla="*/ 1051 w 979"/>
                <a:gd name="T11" fmla="*/ 1070 h 1024"/>
                <a:gd name="T12" fmla="*/ 980 w 979"/>
                <a:gd name="T13" fmla="*/ 1125 h 1024"/>
                <a:gd name="T14" fmla="*/ 900 w 979"/>
                <a:gd name="T15" fmla="*/ 1168 h 1024"/>
                <a:gd name="T16" fmla="*/ 814 w 979"/>
                <a:gd name="T17" fmla="*/ 1200 h 1024"/>
                <a:gd name="T18" fmla="*/ 725 w 979"/>
                <a:gd name="T19" fmla="*/ 1221 h 1024"/>
                <a:gd name="T20" fmla="*/ 629 w 979"/>
                <a:gd name="T21" fmla="*/ 1228 h 1024"/>
                <a:gd name="T22" fmla="*/ 532 w 979"/>
                <a:gd name="T23" fmla="*/ 1221 h 1024"/>
                <a:gd name="T24" fmla="*/ 444 w 979"/>
                <a:gd name="T25" fmla="*/ 1200 h 1024"/>
                <a:gd name="T26" fmla="*/ 358 w 979"/>
                <a:gd name="T27" fmla="*/ 1168 h 1024"/>
                <a:gd name="T28" fmla="*/ 278 w 979"/>
                <a:gd name="T29" fmla="*/ 1125 h 1024"/>
                <a:gd name="T30" fmla="*/ 207 w 979"/>
                <a:gd name="T31" fmla="*/ 1070 h 1024"/>
                <a:gd name="T32" fmla="*/ 145 w 979"/>
                <a:gd name="T33" fmla="*/ 1005 h 1024"/>
                <a:gd name="T34" fmla="*/ 91 w 979"/>
                <a:gd name="T35" fmla="*/ 933 h 1024"/>
                <a:gd name="T36" fmla="*/ 51 w 979"/>
                <a:gd name="T37" fmla="*/ 853 h 1024"/>
                <a:gd name="T38" fmla="*/ 19 w 979"/>
                <a:gd name="T39" fmla="*/ 768 h 1024"/>
                <a:gd name="T40" fmla="*/ 4 w 979"/>
                <a:gd name="T41" fmla="*/ 678 h 1024"/>
                <a:gd name="T42" fmla="*/ 1 w 979"/>
                <a:gd name="T43" fmla="*/ 583 h 1024"/>
                <a:gd name="T44" fmla="*/ 14 w 979"/>
                <a:gd name="T45" fmla="*/ 492 h 1024"/>
                <a:gd name="T46" fmla="*/ 39 w 979"/>
                <a:gd name="T47" fmla="*/ 404 h 1024"/>
                <a:gd name="T48" fmla="*/ 76 w 979"/>
                <a:gd name="T49" fmla="*/ 323 h 1024"/>
                <a:gd name="T50" fmla="*/ 125 w 979"/>
                <a:gd name="T51" fmla="*/ 247 h 1024"/>
                <a:gd name="T52" fmla="*/ 185 w 979"/>
                <a:gd name="T53" fmla="*/ 180 h 1024"/>
                <a:gd name="T54" fmla="*/ 253 w 979"/>
                <a:gd name="T55" fmla="*/ 122 h 1024"/>
                <a:gd name="T56" fmla="*/ 331 w 979"/>
                <a:gd name="T57" fmla="*/ 74 h 1024"/>
                <a:gd name="T58" fmla="*/ 414 w 979"/>
                <a:gd name="T59" fmla="*/ 37 h 1024"/>
                <a:gd name="T60" fmla="*/ 503 w 979"/>
                <a:gd name="T61" fmla="*/ 12 h 1024"/>
                <a:gd name="T62" fmla="*/ 597 w 979"/>
                <a:gd name="T63" fmla="*/ 0 h 1024"/>
                <a:gd name="T64" fmla="*/ 693 w 979"/>
                <a:gd name="T65" fmla="*/ 2 h 1024"/>
                <a:gd name="T66" fmla="*/ 784 w 979"/>
                <a:gd name="T67" fmla="*/ 19 h 1024"/>
                <a:gd name="T68" fmla="*/ 873 w 979"/>
                <a:gd name="T69" fmla="*/ 49 h 1024"/>
                <a:gd name="T70" fmla="*/ 954 w 979"/>
                <a:gd name="T71" fmla="*/ 90 h 1024"/>
                <a:gd name="T72" fmla="*/ 1029 w 979"/>
                <a:gd name="T73" fmla="*/ 142 h 1024"/>
                <a:gd name="T74" fmla="*/ 1093 w 979"/>
                <a:gd name="T75" fmla="*/ 201 h 1024"/>
                <a:gd name="T76" fmla="*/ 1150 w 979"/>
                <a:gd name="T77" fmla="*/ 272 h 1024"/>
                <a:gd name="T78" fmla="*/ 1195 w 979"/>
                <a:gd name="T79" fmla="*/ 348 h 1024"/>
                <a:gd name="T80" fmla="*/ 1229 w 979"/>
                <a:gd name="T81" fmla="*/ 432 h 1024"/>
                <a:gd name="T82" fmla="*/ 1251 w 979"/>
                <a:gd name="T83" fmla="*/ 522 h 1024"/>
                <a:gd name="T84" fmla="*/ 1259 w 979"/>
                <a:gd name="T85" fmla="*/ 613 h 102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979" h="1024">
                  <a:moveTo>
                    <a:pt x="979" y="511"/>
                  </a:moveTo>
                  <a:lnTo>
                    <a:pt x="977" y="538"/>
                  </a:lnTo>
                  <a:lnTo>
                    <a:pt x="975" y="565"/>
                  </a:lnTo>
                  <a:lnTo>
                    <a:pt x="973" y="590"/>
                  </a:lnTo>
                  <a:lnTo>
                    <a:pt x="967" y="615"/>
                  </a:lnTo>
                  <a:lnTo>
                    <a:pt x="963" y="640"/>
                  </a:lnTo>
                  <a:lnTo>
                    <a:pt x="956" y="665"/>
                  </a:lnTo>
                  <a:lnTo>
                    <a:pt x="948" y="688"/>
                  </a:lnTo>
                  <a:lnTo>
                    <a:pt x="938" y="711"/>
                  </a:lnTo>
                  <a:lnTo>
                    <a:pt x="929" y="734"/>
                  </a:lnTo>
                  <a:lnTo>
                    <a:pt x="919" y="755"/>
                  </a:lnTo>
                  <a:lnTo>
                    <a:pt x="908" y="778"/>
                  </a:lnTo>
                  <a:lnTo>
                    <a:pt x="894" y="799"/>
                  </a:lnTo>
                  <a:lnTo>
                    <a:pt x="881" y="819"/>
                  </a:lnTo>
                  <a:lnTo>
                    <a:pt x="865" y="838"/>
                  </a:lnTo>
                  <a:lnTo>
                    <a:pt x="850" y="857"/>
                  </a:lnTo>
                  <a:lnTo>
                    <a:pt x="835" y="874"/>
                  </a:lnTo>
                  <a:lnTo>
                    <a:pt x="817" y="892"/>
                  </a:lnTo>
                  <a:lnTo>
                    <a:pt x="800" y="907"/>
                  </a:lnTo>
                  <a:lnTo>
                    <a:pt x="781" y="922"/>
                  </a:lnTo>
                  <a:lnTo>
                    <a:pt x="762" y="938"/>
                  </a:lnTo>
                  <a:lnTo>
                    <a:pt x="742" y="951"/>
                  </a:lnTo>
                  <a:lnTo>
                    <a:pt x="721" y="963"/>
                  </a:lnTo>
                  <a:lnTo>
                    <a:pt x="700" y="974"/>
                  </a:lnTo>
                  <a:lnTo>
                    <a:pt x="679" y="984"/>
                  </a:lnTo>
                  <a:lnTo>
                    <a:pt x="656" y="993"/>
                  </a:lnTo>
                  <a:lnTo>
                    <a:pt x="633" y="1001"/>
                  </a:lnTo>
                  <a:lnTo>
                    <a:pt x="610" y="1009"/>
                  </a:lnTo>
                  <a:lnTo>
                    <a:pt x="587" y="1015"/>
                  </a:lnTo>
                  <a:lnTo>
                    <a:pt x="564" y="1018"/>
                  </a:lnTo>
                  <a:lnTo>
                    <a:pt x="539" y="1022"/>
                  </a:lnTo>
                  <a:lnTo>
                    <a:pt x="514" y="1024"/>
                  </a:lnTo>
                  <a:lnTo>
                    <a:pt x="489" y="1024"/>
                  </a:lnTo>
                  <a:lnTo>
                    <a:pt x="464" y="1024"/>
                  </a:lnTo>
                  <a:lnTo>
                    <a:pt x="439" y="1022"/>
                  </a:lnTo>
                  <a:lnTo>
                    <a:pt x="414" y="1018"/>
                  </a:lnTo>
                  <a:lnTo>
                    <a:pt x="391" y="1015"/>
                  </a:lnTo>
                  <a:lnTo>
                    <a:pt x="368" y="1009"/>
                  </a:lnTo>
                  <a:lnTo>
                    <a:pt x="345" y="1001"/>
                  </a:lnTo>
                  <a:lnTo>
                    <a:pt x="322" y="993"/>
                  </a:lnTo>
                  <a:lnTo>
                    <a:pt x="299" y="984"/>
                  </a:lnTo>
                  <a:lnTo>
                    <a:pt x="278" y="974"/>
                  </a:lnTo>
                  <a:lnTo>
                    <a:pt x="257" y="963"/>
                  </a:lnTo>
                  <a:lnTo>
                    <a:pt x="236" y="951"/>
                  </a:lnTo>
                  <a:lnTo>
                    <a:pt x="216" y="938"/>
                  </a:lnTo>
                  <a:lnTo>
                    <a:pt x="197" y="922"/>
                  </a:lnTo>
                  <a:lnTo>
                    <a:pt x="178" y="907"/>
                  </a:lnTo>
                  <a:lnTo>
                    <a:pt x="161" y="892"/>
                  </a:lnTo>
                  <a:lnTo>
                    <a:pt x="144" y="874"/>
                  </a:lnTo>
                  <a:lnTo>
                    <a:pt x="128" y="857"/>
                  </a:lnTo>
                  <a:lnTo>
                    <a:pt x="113" y="838"/>
                  </a:lnTo>
                  <a:lnTo>
                    <a:pt x="97" y="819"/>
                  </a:lnTo>
                  <a:lnTo>
                    <a:pt x="84" y="799"/>
                  </a:lnTo>
                  <a:lnTo>
                    <a:pt x="71" y="778"/>
                  </a:lnTo>
                  <a:lnTo>
                    <a:pt x="59" y="755"/>
                  </a:lnTo>
                  <a:lnTo>
                    <a:pt x="49" y="734"/>
                  </a:lnTo>
                  <a:lnTo>
                    <a:pt x="40" y="711"/>
                  </a:lnTo>
                  <a:lnTo>
                    <a:pt x="30" y="688"/>
                  </a:lnTo>
                  <a:lnTo>
                    <a:pt x="23" y="665"/>
                  </a:lnTo>
                  <a:lnTo>
                    <a:pt x="15" y="640"/>
                  </a:lnTo>
                  <a:lnTo>
                    <a:pt x="11" y="615"/>
                  </a:lnTo>
                  <a:lnTo>
                    <a:pt x="5" y="590"/>
                  </a:lnTo>
                  <a:lnTo>
                    <a:pt x="3" y="565"/>
                  </a:lnTo>
                  <a:lnTo>
                    <a:pt x="1" y="538"/>
                  </a:lnTo>
                  <a:lnTo>
                    <a:pt x="0" y="511"/>
                  </a:lnTo>
                  <a:lnTo>
                    <a:pt x="1" y="486"/>
                  </a:lnTo>
                  <a:lnTo>
                    <a:pt x="3" y="459"/>
                  </a:lnTo>
                  <a:lnTo>
                    <a:pt x="5" y="435"/>
                  </a:lnTo>
                  <a:lnTo>
                    <a:pt x="11" y="410"/>
                  </a:lnTo>
                  <a:lnTo>
                    <a:pt x="15" y="385"/>
                  </a:lnTo>
                  <a:lnTo>
                    <a:pt x="23" y="360"/>
                  </a:lnTo>
                  <a:lnTo>
                    <a:pt x="30" y="337"/>
                  </a:lnTo>
                  <a:lnTo>
                    <a:pt x="40" y="314"/>
                  </a:lnTo>
                  <a:lnTo>
                    <a:pt x="49" y="290"/>
                  </a:lnTo>
                  <a:lnTo>
                    <a:pt x="59" y="269"/>
                  </a:lnTo>
                  <a:lnTo>
                    <a:pt x="71" y="246"/>
                  </a:lnTo>
                  <a:lnTo>
                    <a:pt x="84" y="227"/>
                  </a:lnTo>
                  <a:lnTo>
                    <a:pt x="97" y="206"/>
                  </a:lnTo>
                  <a:lnTo>
                    <a:pt x="113" y="187"/>
                  </a:lnTo>
                  <a:lnTo>
                    <a:pt x="128" y="168"/>
                  </a:lnTo>
                  <a:lnTo>
                    <a:pt x="144" y="150"/>
                  </a:lnTo>
                  <a:lnTo>
                    <a:pt x="161" y="133"/>
                  </a:lnTo>
                  <a:lnTo>
                    <a:pt x="178" y="118"/>
                  </a:lnTo>
                  <a:lnTo>
                    <a:pt x="197" y="102"/>
                  </a:lnTo>
                  <a:lnTo>
                    <a:pt x="216" y="89"/>
                  </a:lnTo>
                  <a:lnTo>
                    <a:pt x="236" y="75"/>
                  </a:lnTo>
                  <a:lnTo>
                    <a:pt x="257" y="62"/>
                  </a:lnTo>
                  <a:lnTo>
                    <a:pt x="278" y="50"/>
                  </a:lnTo>
                  <a:lnTo>
                    <a:pt x="299" y="41"/>
                  </a:lnTo>
                  <a:lnTo>
                    <a:pt x="322" y="31"/>
                  </a:lnTo>
                  <a:lnTo>
                    <a:pt x="345" y="24"/>
                  </a:lnTo>
                  <a:lnTo>
                    <a:pt x="368" y="16"/>
                  </a:lnTo>
                  <a:lnTo>
                    <a:pt x="391" y="10"/>
                  </a:lnTo>
                  <a:lnTo>
                    <a:pt x="414" y="6"/>
                  </a:lnTo>
                  <a:lnTo>
                    <a:pt x="439" y="2"/>
                  </a:lnTo>
                  <a:lnTo>
                    <a:pt x="464" y="0"/>
                  </a:lnTo>
                  <a:lnTo>
                    <a:pt x="489" y="0"/>
                  </a:lnTo>
                  <a:lnTo>
                    <a:pt x="514" y="0"/>
                  </a:lnTo>
                  <a:lnTo>
                    <a:pt x="539" y="2"/>
                  </a:lnTo>
                  <a:lnTo>
                    <a:pt x="564" y="6"/>
                  </a:lnTo>
                  <a:lnTo>
                    <a:pt x="587" y="10"/>
                  </a:lnTo>
                  <a:lnTo>
                    <a:pt x="610" y="16"/>
                  </a:lnTo>
                  <a:lnTo>
                    <a:pt x="633" y="24"/>
                  </a:lnTo>
                  <a:lnTo>
                    <a:pt x="656" y="31"/>
                  </a:lnTo>
                  <a:lnTo>
                    <a:pt x="679" y="41"/>
                  </a:lnTo>
                  <a:lnTo>
                    <a:pt x="700" y="50"/>
                  </a:lnTo>
                  <a:lnTo>
                    <a:pt x="721" y="62"/>
                  </a:lnTo>
                  <a:lnTo>
                    <a:pt x="742" y="75"/>
                  </a:lnTo>
                  <a:lnTo>
                    <a:pt x="762" y="89"/>
                  </a:lnTo>
                  <a:lnTo>
                    <a:pt x="781" y="102"/>
                  </a:lnTo>
                  <a:lnTo>
                    <a:pt x="800" y="118"/>
                  </a:lnTo>
                  <a:lnTo>
                    <a:pt x="817" y="133"/>
                  </a:lnTo>
                  <a:lnTo>
                    <a:pt x="835" y="150"/>
                  </a:lnTo>
                  <a:lnTo>
                    <a:pt x="850" y="168"/>
                  </a:lnTo>
                  <a:lnTo>
                    <a:pt x="865" y="187"/>
                  </a:lnTo>
                  <a:lnTo>
                    <a:pt x="881" y="206"/>
                  </a:lnTo>
                  <a:lnTo>
                    <a:pt x="894" y="227"/>
                  </a:lnTo>
                  <a:lnTo>
                    <a:pt x="908" y="246"/>
                  </a:lnTo>
                  <a:lnTo>
                    <a:pt x="919" y="269"/>
                  </a:lnTo>
                  <a:lnTo>
                    <a:pt x="929" y="290"/>
                  </a:lnTo>
                  <a:lnTo>
                    <a:pt x="938" y="314"/>
                  </a:lnTo>
                  <a:lnTo>
                    <a:pt x="948" y="337"/>
                  </a:lnTo>
                  <a:lnTo>
                    <a:pt x="956" y="360"/>
                  </a:lnTo>
                  <a:lnTo>
                    <a:pt x="963" y="385"/>
                  </a:lnTo>
                  <a:lnTo>
                    <a:pt x="967" y="410"/>
                  </a:lnTo>
                  <a:lnTo>
                    <a:pt x="973" y="435"/>
                  </a:lnTo>
                  <a:lnTo>
                    <a:pt x="975" y="459"/>
                  </a:lnTo>
                  <a:lnTo>
                    <a:pt x="977" y="486"/>
                  </a:lnTo>
                  <a:lnTo>
                    <a:pt x="979" y="511"/>
                  </a:lnTo>
                  <a:close/>
                </a:path>
              </a:pathLst>
            </a:custGeom>
            <a:gradFill rotWithShape="1">
              <a:gsLst>
                <a:gs pos="0">
                  <a:srgbClr val="CCFFCC"/>
                </a:gs>
                <a:gs pos="100000">
                  <a:srgbClr val="A9D3A9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7654" name="Group 6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611188" y="2132013"/>
            <a:ext cx="2665412" cy="2520950"/>
            <a:chOff x="3168" y="1812"/>
            <a:chExt cx="1689" cy="1654"/>
          </a:xfrm>
        </p:grpSpPr>
        <p:sp>
          <p:nvSpPr>
            <p:cNvPr id="17429" name="Freeform 7"/>
            <p:cNvSpPr>
              <a:spLocks/>
            </p:cNvSpPr>
            <p:nvPr/>
          </p:nvSpPr>
          <p:spPr bwMode="auto">
            <a:xfrm>
              <a:off x="3168" y="1812"/>
              <a:ext cx="1689" cy="1654"/>
            </a:xfrm>
            <a:custGeom>
              <a:avLst/>
              <a:gdLst>
                <a:gd name="T0" fmla="*/ 803 w 1313"/>
                <a:gd name="T1" fmla="*/ 152 h 1379"/>
                <a:gd name="T2" fmla="*/ 723 w 1313"/>
                <a:gd name="T3" fmla="*/ 7 h 1379"/>
                <a:gd name="T4" fmla="*/ 625 w 1313"/>
                <a:gd name="T5" fmla="*/ 185 h 1379"/>
                <a:gd name="T6" fmla="*/ 507 w 1313"/>
                <a:gd name="T7" fmla="*/ 72 h 1379"/>
                <a:gd name="T8" fmla="*/ 457 w 1313"/>
                <a:gd name="T9" fmla="*/ 263 h 1379"/>
                <a:gd name="T10" fmla="*/ 314 w 1313"/>
                <a:gd name="T11" fmla="*/ 175 h 1379"/>
                <a:gd name="T12" fmla="*/ 328 w 1313"/>
                <a:gd name="T13" fmla="*/ 368 h 1379"/>
                <a:gd name="T14" fmla="*/ 178 w 1313"/>
                <a:gd name="T15" fmla="*/ 318 h 1379"/>
                <a:gd name="T16" fmla="*/ 232 w 1313"/>
                <a:gd name="T17" fmla="*/ 507 h 1379"/>
                <a:gd name="T18" fmla="*/ 64 w 1313"/>
                <a:gd name="T19" fmla="*/ 500 h 1379"/>
                <a:gd name="T20" fmla="*/ 172 w 1313"/>
                <a:gd name="T21" fmla="*/ 678 h 1379"/>
                <a:gd name="T22" fmla="*/ 3 w 1313"/>
                <a:gd name="T23" fmla="*/ 710 h 1379"/>
                <a:gd name="T24" fmla="*/ 151 w 1313"/>
                <a:gd name="T25" fmla="*/ 843 h 1379"/>
                <a:gd name="T26" fmla="*/ 0 w 1313"/>
                <a:gd name="T27" fmla="*/ 931 h 1379"/>
                <a:gd name="T28" fmla="*/ 188 w 1313"/>
                <a:gd name="T29" fmla="*/ 1026 h 1379"/>
                <a:gd name="T30" fmla="*/ 72 w 1313"/>
                <a:gd name="T31" fmla="*/ 1143 h 1379"/>
                <a:gd name="T32" fmla="*/ 271 w 1313"/>
                <a:gd name="T33" fmla="*/ 1186 h 1379"/>
                <a:gd name="T34" fmla="*/ 183 w 1313"/>
                <a:gd name="T35" fmla="*/ 1336 h 1379"/>
                <a:gd name="T36" fmla="*/ 390 w 1313"/>
                <a:gd name="T37" fmla="*/ 1327 h 1379"/>
                <a:gd name="T38" fmla="*/ 325 w 1313"/>
                <a:gd name="T39" fmla="*/ 1481 h 1379"/>
                <a:gd name="T40" fmla="*/ 534 w 1313"/>
                <a:gd name="T41" fmla="*/ 1419 h 1379"/>
                <a:gd name="T42" fmla="*/ 529 w 1313"/>
                <a:gd name="T43" fmla="*/ 1594 h 1379"/>
                <a:gd name="T44" fmla="*/ 717 w 1313"/>
                <a:gd name="T45" fmla="*/ 1479 h 1379"/>
                <a:gd name="T46" fmla="*/ 755 w 1313"/>
                <a:gd name="T47" fmla="*/ 1647 h 1379"/>
                <a:gd name="T48" fmla="*/ 884 w 1313"/>
                <a:gd name="T49" fmla="*/ 1486 h 1379"/>
                <a:gd name="T50" fmla="*/ 966 w 1313"/>
                <a:gd name="T51" fmla="*/ 1642 h 1379"/>
                <a:gd name="T52" fmla="*/ 1061 w 1313"/>
                <a:gd name="T53" fmla="*/ 1451 h 1379"/>
                <a:gd name="T54" fmla="*/ 1192 w 1313"/>
                <a:gd name="T55" fmla="*/ 1578 h 1379"/>
                <a:gd name="T56" fmla="*/ 1227 w 1313"/>
                <a:gd name="T57" fmla="*/ 1376 h 1379"/>
                <a:gd name="T58" fmla="*/ 1380 w 1313"/>
                <a:gd name="T59" fmla="*/ 1469 h 1379"/>
                <a:gd name="T60" fmla="*/ 1353 w 1313"/>
                <a:gd name="T61" fmla="*/ 1262 h 1379"/>
                <a:gd name="T62" fmla="*/ 1514 w 1313"/>
                <a:gd name="T63" fmla="*/ 1324 h 1379"/>
                <a:gd name="T64" fmla="*/ 1455 w 1313"/>
                <a:gd name="T65" fmla="*/ 1126 h 1379"/>
                <a:gd name="T66" fmla="*/ 1625 w 1313"/>
                <a:gd name="T67" fmla="*/ 1145 h 1379"/>
                <a:gd name="T68" fmla="*/ 1509 w 1313"/>
                <a:gd name="T69" fmla="*/ 961 h 1379"/>
                <a:gd name="T70" fmla="*/ 1684 w 1313"/>
                <a:gd name="T71" fmla="*/ 933 h 1379"/>
                <a:gd name="T72" fmla="*/ 1533 w 1313"/>
                <a:gd name="T73" fmla="*/ 793 h 1379"/>
                <a:gd name="T74" fmla="*/ 1674 w 1313"/>
                <a:gd name="T75" fmla="*/ 710 h 1379"/>
                <a:gd name="T76" fmla="*/ 1496 w 1313"/>
                <a:gd name="T77" fmla="*/ 611 h 1379"/>
                <a:gd name="T78" fmla="*/ 1622 w 1313"/>
                <a:gd name="T79" fmla="*/ 493 h 1379"/>
                <a:gd name="T80" fmla="*/ 1418 w 1313"/>
                <a:gd name="T81" fmla="*/ 450 h 1379"/>
                <a:gd name="T82" fmla="*/ 1501 w 1313"/>
                <a:gd name="T83" fmla="*/ 308 h 1379"/>
                <a:gd name="T84" fmla="*/ 1299 w 1313"/>
                <a:gd name="T85" fmla="*/ 320 h 1379"/>
                <a:gd name="T86" fmla="*/ 1340 w 1313"/>
                <a:gd name="T87" fmla="*/ 163 h 1379"/>
                <a:gd name="T88" fmla="*/ 1153 w 1313"/>
                <a:gd name="T89" fmla="*/ 223 h 1379"/>
                <a:gd name="T90" fmla="*/ 1155 w 1313"/>
                <a:gd name="T91" fmla="*/ 60 h 1379"/>
                <a:gd name="T92" fmla="*/ 970 w 1313"/>
                <a:gd name="T93" fmla="*/ 163 h 1379"/>
                <a:gd name="T94" fmla="*/ 929 w 1313"/>
                <a:gd name="T95" fmla="*/ 7 h 1379"/>
                <a:gd name="T96" fmla="*/ 822 w 1313"/>
                <a:gd name="T97" fmla="*/ 2 h 137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313" h="1379">
                  <a:moveTo>
                    <a:pt x="639" y="2"/>
                  </a:moveTo>
                  <a:lnTo>
                    <a:pt x="624" y="127"/>
                  </a:lnTo>
                  <a:lnTo>
                    <a:pt x="599" y="131"/>
                  </a:lnTo>
                  <a:lnTo>
                    <a:pt x="562" y="6"/>
                  </a:lnTo>
                  <a:lnTo>
                    <a:pt x="478" y="27"/>
                  </a:lnTo>
                  <a:lnTo>
                    <a:pt x="486" y="154"/>
                  </a:lnTo>
                  <a:lnTo>
                    <a:pt x="465" y="161"/>
                  </a:lnTo>
                  <a:lnTo>
                    <a:pt x="394" y="60"/>
                  </a:lnTo>
                  <a:lnTo>
                    <a:pt x="315" y="104"/>
                  </a:lnTo>
                  <a:lnTo>
                    <a:pt x="355" y="219"/>
                  </a:lnTo>
                  <a:lnTo>
                    <a:pt x="340" y="232"/>
                  </a:lnTo>
                  <a:lnTo>
                    <a:pt x="244" y="146"/>
                  </a:lnTo>
                  <a:lnTo>
                    <a:pt x="190" y="209"/>
                  </a:lnTo>
                  <a:lnTo>
                    <a:pt x="255" y="307"/>
                  </a:lnTo>
                  <a:lnTo>
                    <a:pt x="244" y="323"/>
                  </a:lnTo>
                  <a:lnTo>
                    <a:pt x="138" y="265"/>
                  </a:lnTo>
                  <a:lnTo>
                    <a:pt x="84" y="346"/>
                  </a:lnTo>
                  <a:lnTo>
                    <a:pt x="180" y="423"/>
                  </a:lnTo>
                  <a:lnTo>
                    <a:pt x="169" y="446"/>
                  </a:lnTo>
                  <a:lnTo>
                    <a:pt x="50" y="417"/>
                  </a:lnTo>
                  <a:lnTo>
                    <a:pt x="17" y="511"/>
                  </a:lnTo>
                  <a:lnTo>
                    <a:pt x="134" y="565"/>
                  </a:lnTo>
                  <a:lnTo>
                    <a:pt x="125" y="588"/>
                  </a:lnTo>
                  <a:lnTo>
                    <a:pt x="2" y="592"/>
                  </a:lnTo>
                  <a:lnTo>
                    <a:pt x="0" y="684"/>
                  </a:lnTo>
                  <a:lnTo>
                    <a:pt x="117" y="703"/>
                  </a:lnTo>
                  <a:lnTo>
                    <a:pt x="119" y="734"/>
                  </a:lnTo>
                  <a:lnTo>
                    <a:pt x="0" y="776"/>
                  </a:lnTo>
                  <a:lnTo>
                    <a:pt x="21" y="868"/>
                  </a:lnTo>
                  <a:lnTo>
                    <a:pt x="146" y="855"/>
                  </a:lnTo>
                  <a:lnTo>
                    <a:pt x="154" y="878"/>
                  </a:lnTo>
                  <a:lnTo>
                    <a:pt x="56" y="953"/>
                  </a:lnTo>
                  <a:lnTo>
                    <a:pt x="86" y="1033"/>
                  </a:lnTo>
                  <a:lnTo>
                    <a:pt x="211" y="989"/>
                  </a:lnTo>
                  <a:lnTo>
                    <a:pt x="221" y="1012"/>
                  </a:lnTo>
                  <a:lnTo>
                    <a:pt x="142" y="1114"/>
                  </a:lnTo>
                  <a:lnTo>
                    <a:pt x="200" y="1183"/>
                  </a:lnTo>
                  <a:lnTo>
                    <a:pt x="303" y="1106"/>
                  </a:lnTo>
                  <a:lnTo>
                    <a:pt x="319" y="1122"/>
                  </a:lnTo>
                  <a:lnTo>
                    <a:pt x="253" y="1235"/>
                  </a:lnTo>
                  <a:lnTo>
                    <a:pt x="324" y="1285"/>
                  </a:lnTo>
                  <a:lnTo>
                    <a:pt x="415" y="1183"/>
                  </a:lnTo>
                  <a:lnTo>
                    <a:pt x="432" y="1197"/>
                  </a:lnTo>
                  <a:lnTo>
                    <a:pt x="411" y="1329"/>
                  </a:lnTo>
                  <a:lnTo>
                    <a:pt x="493" y="1364"/>
                  </a:lnTo>
                  <a:lnTo>
                    <a:pt x="557" y="1233"/>
                  </a:lnTo>
                  <a:lnTo>
                    <a:pt x="578" y="1239"/>
                  </a:lnTo>
                  <a:lnTo>
                    <a:pt x="587" y="1373"/>
                  </a:lnTo>
                  <a:lnTo>
                    <a:pt x="670" y="1379"/>
                  </a:lnTo>
                  <a:lnTo>
                    <a:pt x="687" y="1239"/>
                  </a:lnTo>
                  <a:lnTo>
                    <a:pt x="712" y="1239"/>
                  </a:lnTo>
                  <a:lnTo>
                    <a:pt x="751" y="1369"/>
                  </a:lnTo>
                  <a:lnTo>
                    <a:pt x="837" y="1350"/>
                  </a:lnTo>
                  <a:lnTo>
                    <a:pt x="825" y="1210"/>
                  </a:lnTo>
                  <a:lnTo>
                    <a:pt x="848" y="1204"/>
                  </a:lnTo>
                  <a:lnTo>
                    <a:pt x="927" y="1316"/>
                  </a:lnTo>
                  <a:lnTo>
                    <a:pt x="1000" y="1275"/>
                  </a:lnTo>
                  <a:lnTo>
                    <a:pt x="954" y="1147"/>
                  </a:lnTo>
                  <a:lnTo>
                    <a:pt x="969" y="1133"/>
                  </a:lnTo>
                  <a:lnTo>
                    <a:pt x="1073" y="1225"/>
                  </a:lnTo>
                  <a:lnTo>
                    <a:pt x="1131" y="1168"/>
                  </a:lnTo>
                  <a:lnTo>
                    <a:pt x="1052" y="1052"/>
                  </a:lnTo>
                  <a:lnTo>
                    <a:pt x="1060" y="1035"/>
                  </a:lnTo>
                  <a:lnTo>
                    <a:pt x="1177" y="1104"/>
                  </a:lnTo>
                  <a:lnTo>
                    <a:pt x="1229" y="1029"/>
                  </a:lnTo>
                  <a:lnTo>
                    <a:pt x="1131" y="939"/>
                  </a:lnTo>
                  <a:lnTo>
                    <a:pt x="1142" y="918"/>
                  </a:lnTo>
                  <a:lnTo>
                    <a:pt x="1263" y="955"/>
                  </a:lnTo>
                  <a:lnTo>
                    <a:pt x="1292" y="862"/>
                  </a:lnTo>
                  <a:lnTo>
                    <a:pt x="1173" y="801"/>
                  </a:lnTo>
                  <a:lnTo>
                    <a:pt x="1181" y="778"/>
                  </a:lnTo>
                  <a:lnTo>
                    <a:pt x="1309" y="778"/>
                  </a:lnTo>
                  <a:lnTo>
                    <a:pt x="1313" y="686"/>
                  </a:lnTo>
                  <a:lnTo>
                    <a:pt x="1192" y="661"/>
                  </a:lnTo>
                  <a:lnTo>
                    <a:pt x="1184" y="632"/>
                  </a:lnTo>
                  <a:lnTo>
                    <a:pt x="1301" y="592"/>
                  </a:lnTo>
                  <a:lnTo>
                    <a:pt x="1288" y="497"/>
                  </a:lnTo>
                  <a:lnTo>
                    <a:pt x="1163" y="509"/>
                  </a:lnTo>
                  <a:lnTo>
                    <a:pt x="1154" y="480"/>
                  </a:lnTo>
                  <a:lnTo>
                    <a:pt x="1261" y="411"/>
                  </a:lnTo>
                  <a:lnTo>
                    <a:pt x="1213" y="328"/>
                  </a:lnTo>
                  <a:lnTo>
                    <a:pt x="1102" y="375"/>
                  </a:lnTo>
                  <a:lnTo>
                    <a:pt x="1085" y="355"/>
                  </a:lnTo>
                  <a:lnTo>
                    <a:pt x="1167" y="257"/>
                  </a:lnTo>
                  <a:lnTo>
                    <a:pt x="1113" y="190"/>
                  </a:lnTo>
                  <a:lnTo>
                    <a:pt x="1010" y="267"/>
                  </a:lnTo>
                  <a:lnTo>
                    <a:pt x="991" y="246"/>
                  </a:lnTo>
                  <a:lnTo>
                    <a:pt x="1042" y="136"/>
                  </a:lnTo>
                  <a:lnTo>
                    <a:pt x="973" y="90"/>
                  </a:lnTo>
                  <a:lnTo>
                    <a:pt x="896" y="186"/>
                  </a:lnTo>
                  <a:lnTo>
                    <a:pt x="870" y="175"/>
                  </a:lnTo>
                  <a:lnTo>
                    <a:pt x="898" y="50"/>
                  </a:lnTo>
                  <a:lnTo>
                    <a:pt x="812" y="19"/>
                  </a:lnTo>
                  <a:lnTo>
                    <a:pt x="754" y="136"/>
                  </a:lnTo>
                  <a:lnTo>
                    <a:pt x="733" y="129"/>
                  </a:lnTo>
                  <a:lnTo>
                    <a:pt x="722" y="6"/>
                  </a:lnTo>
                  <a:lnTo>
                    <a:pt x="637" y="0"/>
                  </a:lnTo>
                  <a:lnTo>
                    <a:pt x="639" y="2"/>
                  </a:lnTo>
                  <a:close/>
                </a:path>
              </a:pathLst>
            </a:custGeom>
            <a:gradFill rotWithShape="1">
              <a:gsLst>
                <a:gs pos="0">
                  <a:srgbClr val="FF99CC"/>
                </a:gs>
                <a:gs pos="100000">
                  <a:srgbClr val="76475E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430" name="Freeform 8"/>
            <p:cNvSpPr>
              <a:spLocks/>
            </p:cNvSpPr>
            <p:nvPr/>
          </p:nvSpPr>
          <p:spPr bwMode="auto">
            <a:xfrm>
              <a:off x="3376" y="2005"/>
              <a:ext cx="1259" cy="1228"/>
            </a:xfrm>
            <a:custGeom>
              <a:avLst/>
              <a:gdLst>
                <a:gd name="T0" fmla="*/ 1254 w 979"/>
                <a:gd name="T1" fmla="*/ 678 h 1024"/>
                <a:gd name="T2" fmla="*/ 1238 w 979"/>
                <a:gd name="T3" fmla="*/ 768 h 1024"/>
                <a:gd name="T4" fmla="*/ 1206 w 979"/>
                <a:gd name="T5" fmla="*/ 853 h 1024"/>
                <a:gd name="T6" fmla="*/ 1168 w 979"/>
                <a:gd name="T7" fmla="*/ 933 h 1024"/>
                <a:gd name="T8" fmla="*/ 1112 w 979"/>
                <a:gd name="T9" fmla="*/ 1005 h 1024"/>
                <a:gd name="T10" fmla="*/ 1051 w 979"/>
                <a:gd name="T11" fmla="*/ 1070 h 1024"/>
                <a:gd name="T12" fmla="*/ 980 w 979"/>
                <a:gd name="T13" fmla="*/ 1125 h 1024"/>
                <a:gd name="T14" fmla="*/ 900 w 979"/>
                <a:gd name="T15" fmla="*/ 1168 h 1024"/>
                <a:gd name="T16" fmla="*/ 814 w 979"/>
                <a:gd name="T17" fmla="*/ 1200 h 1024"/>
                <a:gd name="T18" fmla="*/ 725 w 979"/>
                <a:gd name="T19" fmla="*/ 1221 h 1024"/>
                <a:gd name="T20" fmla="*/ 629 w 979"/>
                <a:gd name="T21" fmla="*/ 1228 h 1024"/>
                <a:gd name="T22" fmla="*/ 532 w 979"/>
                <a:gd name="T23" fmla="*/ 1221 h 1024"/>
                <a:gd name="T24" fmla="*/ 444 w 979"/>
                <a:gd name="T25" fmla="*/ 1200 h 1024"/>
                <a:gd name="T26" fmla="*/ 358 w 979"/>
                <a:gd name="T27" fmla="*/ 1168 h 1024"/>
                <a:gd name="T28" fmla="*/ 278 w 979"/>
                <a:gd name="T29" fmla="*/ 1125 h 1024"/>
                <a:gd name="T30" fmla="*/ 207 w 979"/>
                <a:gd name="T31" fmla="*/ 1070 h 1024"/>
                <a:gd name="T32" fmla="*/ 145 w 979"/>
                <a:gd name="T33" fmla="*/ 1005 h 1024"/>
                <a:gd name="T34" fmla="*/ 91 w 979"/>
                <a:gd name="T35" fmla="*/ 933 h 1024"/>
                <a:gd name="T36" fmla="*/ 51 w 979"/>
                <a:gd name="T37" fmla="*/ 853 h 1024"/>
                <a:gd name="T38" fmla="*/ 19 w 979"/>
                <a:gd name="T39" fmla="*/ 768 h 1024"/>
                <a:gd name="T40" fmla="*/ 4 w 979"/>
                <a:gd name="T41" fmla="*/ 678 h 1024"/>
                <a:gd name="T42" fmla="*/ 1 w 979"/>
                <a:gd name="T43" fmla="*/ 583 h 1024"/>
                <a:gd name="T44" fmla="*/ 14 w 979"/>
                <a:gd name="T45" fmla="*/ 492 h 1024"/>
                <a:gd name="T46" fmla="*/ 39 w 979"/>
                <a:gd name="T47" fmla="*/ 404 h 1024"/>
                <a:gd name="T48" fmla="*/ 76 w 979"/>
                <a:gd name="T49" fmla="*/ 323 h 1024"/>
                <a:gd name="T50" fmla="*/ 125 w 979"/>
                <a:gd name="T51" fmla="*/ 247 h 1024"/>
                <a:gd name="T52" fmla="*/ 185 w 979"/>
                <a:gd name="T53" fmla="*/ 180 h 1024"/>
                <a:gd name="T54" fmla="*/ 253 w 979"/>
                <a:gd name="T55" fmla="*/ 122 h 1024"/>
                <a:gd name="T56" fmla="*/ 331 w 979"/>
                <a:gd name="T57" fmla="*/ 74 h 1024"/>
                <a:gd name="T58" fmla="*/ 414 w 979"/>
                <a:gd name="T59" fmla="*/ 37 h 1024"/>
                <a:gd name="T60" fmla="*/ 503 w 979"/>
                <a:gd name="T61" fmla="*/ 12 h 1024"/>
                <a:gd name="T62" fmla="*/ 597 w 979"/>
                <a:gd name="T63" fmla="*/ 0 h 1024"/>
                <a:gd name="T64" fmla="*/ 693 w 979"/>
                <a:gd name="T65" fmla="*/ 2 h 1024"/>
                <a:gd name="T66" fmla="*/ 784 w 979"/>
                <a:gd name="T67" fmla="*/ 19 h 1024"/>
                <a:gd name="T68" fmla="*/ 873 w 979"/>
                <a:gd name="T69" fmla="*/ 49 h 1024"/>
                <a:gd name="T70" fmla="*/ 954 w 979"/>
                <a:gd name="T71" fmla="*/ 90 h 1024"/>
                <a:gd name="T72" fmla="*/ 1029 w 979"/>
                <a:gd name="T73" fmla="*/ 142 h 1024"/>
                <a:gd name="T74" fmla="*/ 1093 w 979"/>
                <a:gd name="T75" fmla="*/ 201 h 1024"/>
                <a:gd name="T76" fmla="*/ 1150 w 979"/>
                <a:gd name="T77" fmla="*/ 272 h 1024"/>
                <a:gd name="T78" fmla="*/ 1195 w 979"/>
                <a:gd name="T79" fmla="*/ 348 h 1024"/>
                <a:gd name="T80" fmla="*/ 1229 w 979"/>
                <a:gd name="T81" fmla="*/ 432 h 1024"/>
                <a:gd name="T82" fmla="*/ 1251 w 979"/>
                <a:gd name="T83" fmla="*/ 522 h 1024"/>
                <a:gd name="T84" fmla="*/ 1259 w 979"/>
                <a:gd name="T85" fmla="*/ 613 h 102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979" h="1024">
                  <a:moveTo>
                    <a:pt x="979" y="511"/>
                  </a:moveTo>
                  <a:lnTo>
                    <a:pt x="977" y="538"/>
                  </a:lnTo>
                  <a:lnTo>
                    <a:pt x="975" y="565"/>
                  </a:lnTo>
                  <a:lnTo>
                    <a:pt x="973" y="590"/>
                  </a:lnTo>
                  <a:lnTo>
                    <a:pt x="967" y="615"/>
                  </a:lnTo>
                  <a:lnTo>
                    <a:pt x="963" y="640"/>
                  </a:lnTo>
                  <a:lnTo>
                    <a:pt x="956" y="665"/>
                  </a:lnTo>
                  <a:lnTo>
                    <a:pt x="948" y="688"/>
                  </a:lnTo>
                  <a:lnTo>
                    <a:pt x="938" y="711"/>
                  </a:lnTo>
                  <a:lnTo>
                    <a:pt x="929" y="734"/>
                  </a:lnTo>
                  <a:lnTo>
                    <a:pt x="919" y="755"/>
                  </a:lnTo>
                  <a:lnTo>
                    <a:pt x="908" y="778"/>
                  </a:lnTo>
                  <a:lnTo>
                    <a:pt x="894" y="799"/>
                  </a:lnTo>
                  <a:lnTo>
                    <a:pt x="881" y="819"/>
                  </a:lnTo>
                  <a:lnTo>
                    <a:pt x="865" y="838"/>
                  </a:lnTo>
                  <a:lnTo>
                    <a:pt x="850" y="857"/>
                  </a:lnTo>
                  <a:lnTo>
                    <a:pt x="835" y="874"/>
                  </a:lnTo>
                  <a:lnTo>
                    <a:pt x="817" y="892"/>
                  </a:lnTo>
                  <a:lnTo>
                    <a:pt x="800" y="907"/>
                  </a:lnTo>
                  <a:lnTo>
                    <a:pt x="781" y="922"/>
                  </a:lnTo>
                  <a:lnTo>
                    <a:pt x="762" y="938"/>
                  </a:lnTo>
                  <a:lnTo>
                    <a:pt x="742" y="951"/>
                  </a:lnTo>
                  <a:lnTo>
                    <a:pt x="721" y="963"/>
                  </a:lnTo>
                  <a:lnTo>
                    <a:pt x="700" y="974"/>
                  </a:lnTo>
                  <a:lnTo>
                    <a:pt x="679" y="984"/>
                  </a:lnTo>
                  <a:lnTo>
                    <a:pt x="656" y="993"/>
                  </a:lnTo>
                  <a:lnTo>
                    <a:pt x="633" y="1001"/>
                  </a:lnTo>
                  <a:lnTo>
                    <a:pt x="610" y="1009"/>
                  </a:lnTo>
                  <a:lnTo>
                    <a:pt x="587" y="1015"/>
                  </a:lnTo>
                  <a:lnTo>
                    <a:pt x="564" y="1018"/>
                  </a:lnTo>
                  <a:lnTo>
                    <a:pt x="539" y="1022"/>
                  </a:lnTo>
                  <a:lnTo>
                    <a:pt x="514" y="1024"/>
                  </a:lnTo>
                  <a:lnTo>
                    <a:pt x="489" y="1024"/>
                  </a:lnTo>
                  <a:lnTo>
                    <a:pt x="464" y="1024"/>
                  </a:lnTo>
                  <a:lnTo>
                    <a:pt x="439" y="1022"/>
                  </a:lnTo>
                  <a:lnTo>
                    <a:pt x="414" y="1018"/>
                  </a:lnTo>
                  <a:lnTo>
                    <a:pt x="391" y="1015"/>
                  </a:lnTo>
                  <a:lnTo>
                    <a:pt x="368" y="1009"/>
                  </a:lnTo>
                  <a:lnTo>
                    <a:pt x="345" y="1001"/>
                  </a:lnTo>
                  <a:lnTo>
                    <a:pt x="322" y="993"/>
                  </a:lnTo>
                  <a:lnTo>
                    <a:pt x="299" y="984"/>
                  </a:lnTo>
                  <a:lnTo>
                    <a:pt x="278" y="974"/>
                  </a:lnTo>
                  <a:lnTo>
                    <a:pt x="257" y="963"/>
                  </a:lnTo>
                  <a:lnTo>
                    <a:pt x="236" y="951"/>
                  </a:lnTo>
                  <a:lnTo>
                    <a:pt x="216" y="938"/>
                  </a:lnTo>
                  <a:lnTo>
                    <a:pt x="197" y="922"/>
                  </a:lnTo>
                  <a:lnTo>
                    <a:pt x="178" y="907"/>
                  </a:lnTo>
                  <a:lnTo>
                    <a:pt x="161" y="892"/>
                  </a:lnTo>
                  <a:lnTo>
                    <a:pt x="144" y="874"/>
                  </a:lnTo>
                  <a:lnTo>
                    <a:pt x="128" y="857"/>
                  </a:lnTo>
                  <a:lnTo>
                    <a:pt x="113" y="838"/>
                  </a:lnTo>
                  <a:lnTo>
                    <a:pt x="97" y="819"/>
                  </a:lnTo>
                  <a:lnTo>
                    <a:pt x="84" y="799"/>
                  </a:lnTo>
                  <a:lnTo>
                    <a:pt x="71" y="778"/>
                  </a:lnTo>
                  <a:lnTo>
                    <a:pt x="59" y="755"/>
                  </a:lnTo>
                  <a:lnTo>
                    <a:pt x="49" y="734"/>
                  </a:lnTo>
                  <a:lnTo>
                    <a:pt x="40" y="711"/>
                  </a:lnTo>
                  <a:lnTo>
                    <a:pt x="30" y="688"/>
                  </a:lnTo>
                  <a:lnTo>
                    <a:pt x="23" y="665"/>
                  </a:lnTo>
                  <a:lnTo>
                    <a:pt x="15" y="640"/>
                  </a:lnTo>
                  <a:lnTo>
                    <a:pt x="11" y="615"/>
                  </a:lnTo>
                  <a:lnTo>
                    <a:pt x="5" y="590"/>
                  </a:lnTo>
                  <a:lnTo>
                    <a:pt x="3" y="565"/>
                  </a:lnTo>
                  <a:lnTo>
                    <a:pt x="1" y="538"/>
                  </a:lnTo>
                  <a:lnTo>
                    <a:pt x="0" y="511"/>
                  </a:lnTo>
                  <a:lnTo>
                    <a:pt x="1" y="486"/>
                  </a:lnTo>
                  <a:lnTo>
                    <a:pt x="3" y="459"/>
                  </a:lnTo>
                  <a:lnTo>
                    <a:pt x="5" y="435"/>
                  </a:lnTo>
                  <a:lnTo>
                    <a:pt x="11" y="410"/>
                  </a:lnTo>
                  <a:lnTo>
                    <a:pt x="15" y="385"/>
                  </a:lnTo>
                  <a:lnTo>
                    <a:pt x="23" y="360"/>
                  </a:lnTo>
                  <a:lnTo>
                    <a:pt x="30" y="337"/>
                  </a:lnTo>
                  <a:lnTo>
                    <a:pt x="40" y="314"/>
                  </a:lnTo>
                  <a:lnTo>
                    <a:pt x="49" y="290"/>
                  </a:lnTo>
                  <a:lnTo>
                    <a:pt x="59" y="269"/>
                  </a:lnTo>
                  <a:lnTo>
                    <a:pt x="71" y="246"/>
                  </a:lnTo>
                  <a:lnTo>
                    <a:pt x="84" y="227"/>
                  </a:lnTo>
                  <a:lnTo>
                    <a:pt x="97" y="206"/>
                  </a:lnTo>
                  <a:lnTo>
                    <a:pt x="113" y="187"/>
                  </a:lnTo>
                  <a:lnTo>
                    <a:pt x="128" y="168"/>
                  </a:lnTo>
                  <a:lnTo>
                    <a:pt x="144" y="150"/>
                  </a:lnTo>
                  <a:lnTo>
                    <a:pt x="161" y="133"/>
                  </a:lnTo>
                  <a:lnTo>
                    <a:pt x="178" y="118"/>
                  </a:lnTo>
                  <a:lnTo>
                    <a:pt x="197" y="102"/>
                  </a:lnTo>
                  <a:lnTo>
                    <a:pt x="216" y="89"/>
                  </a:lnTo>
                  <a:lnTo>
                    <a:pt x="236" y="75"/>
                  </a:lnTo>
                  <a:lnTo>
                    <a:pt x="257" y="62"/>
                  </a:lnTo>
                  <a:lnTo>
                    <a:pt x="278" y="50"/>
                  </a:lnTo>
                  <a:lnTo>
                    <a:pt x="299" y="41"/>
                  </a:lnTo>
                  <a:lnTo>
                    <a:pt x="322" y="31"/>
                  </a:lnTo>
                  <a:lnTo>
                    <a:pt x="345" y="24"/>
                  </a:lnTo>
                  <a:lnTo>
                    <a:pt x="368" y="16"/>
                  </a:lnTo>
                  <a:lnTo>
                    <a:pt x="391" y="10"/>
                  </a:lnTo>
                  <a:lnTo>
                    <a:pt x="414" y="6"/>
                  </a:lnTo>
                  <a:lnTo>
                    <a:pt x="439" y="2"/>
                  </a:lnTo>
                  <a:lnTo>
                    <a:pt x="464" y="0"/>
                  </a:lnTo>
                  <a:lnTo>
                    <a:pt x="489" y="0"/>
                  </a:lnTo>
                  <a:lnTo>
                    <a:pt x="514" y="0"/>
                  </a:lnTo>
                  <a:lnTo>
                    <a:pt x="539" y="2"/>
                  </a:lnTo>
                  <a:lnTo>
                    <a:pt x="564" y="6"/>
                  </a:lnTo>
                  <a:lnTo>
                    <a:pt x="587" y="10"/>
                  </a:lnTo>
                  <a:lnTo>
                    <a:pt x="610" y="16"/>
                  </a:lnTo>
                  <a:lnTo>
                    <a:pt x="633" y="24"/>
                  </a:lnTo>
                  <a:lnTo>
                    <a:pt x="656" y="31"/>
                  </a:lnTo>
                  <a:lnTo>
                    <a:pt x="679" y="41"/>
                  </a:lnTo>
                  <a:lnTo>
                    <a:pt x="700" y="50"/>
                  </a:lnTo>
                  <a:lnTo>
                    <a:pt x="721" y="62"/>
                  </a:lnTo>
                  <a:lnTo>
                    <a:pt x="742" y="75"/>
                  </a:lnTo>
                  <a:lnTo>
                    <a:pt x="762" y="89"/>
                  </a:lnTo>
                  <a:lnTo>
                    <a:pt x="781" y="102"/>
                  </a:lnTo>
                  <a:lnTo>
                    <a:pt x="800" y="118"/>
                  </a:lnTo>
                  <a:lnTo>
                    <a:pt x="817" y="133"/>
                  </a:lnTo>
                  <a:lnTo>
                    <a:pt x="835" y="150"/>
                  </a:lnTo>
                  <a:lnTo>
                    <a:pt x="850" y="168"/>
                  </a:lnTo>
                  <a:lnTo>
                    <a:pt x="865" y="187"/>
                  </a:lnTo>
                  <a:lnTo>
                    <a:pt x="881" y="206"/>
                  </a:lnTo>
                  <a:lnTo>
                    <a:pt x="894" y="227"/>
                  </a:lnTo>
                  <a:lnTo>
                    <a:pt x="908" y="246"/>
                  </a:lnTo>
                  <a:lnTo>
                    <a:pt x="919" y="269"/>
                  </a:lnTo>
                  <a:lnTo>
                    <a:pt x="929" y="290"/>
                  </a:lnTo>
                  <a:lnTo>
                    <a:pt x="938" y="314"/>
                  </a:lnTo>
                  <a:lnTo>
                    <a:pt x="948" y="337"/>
                  </a:lnTo>
                  <a:lnTo>
                    <a:pt x="956" y="360"/>
                  </a:lnTo>
                  <a:lnTo>
                    <a:pt x="963" y="385"/>
                  </a:lnTo>
                  <a:lnTo>
                    <a:pt x="967" y="410"/>
                  </a:lnTo>
                  <a:lnTo>
                    <a:pt x="973" y="435"/>
                  </a:lnTo>
                  <a:lnTo>
                    <a:pt x="975" y="459"/>
                  </a:lnTo>
                  <a:lnTo>
                    <a:pt x="977" y="486"/>
                  </a:lnTo>
                  <a:lnTo>
                    <a:pt x="979" y="511"/>
                  </a:lnTo>
                  <a:close/>
                </a:path>
              </a:pathLst>
            </a:custGeom>
            <a:gradFill rotWithShape="1">
              <a:gsLst>
                <a:gs pos="0">
                  <a:srgbClr val="FF99CC"/>
                </a:gs>
                <a:gs pos="100000">
                  <a:srgbClr val="76475E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7657" name="Group 9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1835150" y="0"/>
            <a:ext cx="2519363" cy="2519363"/>
            <a:chOff x="3168" y="1812"/>
            <a:chExt cx="1689" cy="1654"/>
          </a:xfrm>
        </p:grpSpPr>
        <p:sp>
          <p:nvSpPr>
            <p:cNvPr id="17427" name="Freeform 10"/>
            <p:cNvSpPr>
              <a:spLocks/>
            </p:cNvSpPr>
            <p:nvPr/>
          </p:nvSpPr>
          <p:spPr bwMode="auto">
            <a:xfrm>
              <a:off x="3168" y="1812"/>
              <a:ext cx="1689" cy="1654"/>
            </a:xfrm>
            <a:custGeom>
              <a:avLst/>
              <a:gdLst>
                <a:gd name="T0" fmla="*/ 803 w 1313"/>
                <a:gd name="T1" fmla="*/ 152 h 1379"/>
                <a:gd name="T2" fmla="*/ 723 w 1313"/>
                <a:gd name="T3" fmla="*/ 7 h 1379"/>
                <a:gd name="T4" fmla="*/ 625 w 1313"/>
                <a:gd name="T5" fmla="*/ 185 h 1379"/>
                <a:gd name="T6" fmla="*/ 507 w 1313"/>
                <a:gd name="T7" fmla="*/ 72 h 1379"/>
                <a:gd name="T8" fmla="*/ 457 w 1313"/>
                <a:gd name="T9" fmla="*/ 263 h 1379"/>
                <a:gd name="T10" fmla="*/ 314 w 1313"/>
                <a:gd name="T11" fmla="*/ 175 h 1379"/>
                <a:gd name="T12" fmla="*/ 328 w 1313"/>
                <a:gd name="T13" fmla="*/ 368 h 1379"/>
                <a:gd name="T14" fmla="*/ 178 w 1313"/>
                <a:gd name="T15" fmla="*/ 318 h 1379"/>
                <a:gd name="T16" fmla="*/ 232 w 1313"/>
                <a:gd name="T17" fmla="*/ 507 h 1379"/>
                <a:gd name="T18" fmla="*/ 64 w 1313"/>
                <a:gd name="T19" fmla="*/ 500 h 1379"/>
                <a:gd name="T20" fmla="*/ 172 w 1313"/>
                <a:gd name="T21" fmla="*/ 678 h 1379"/>
                <a:gd name="T22" fmla="*/ 3 w 1313"/>
                <a:gd name="T23" fmla="*/ 710 h 1379"/>
                <a:gd name="T24" fmla="*/ 151 w 1313"/>
                <a:gd name="T25" fmla="*/ 843 h 1379"/>
                <a:gd name="T26" fmla="*/ 0 w 1313"/>
                <a:gd name="T27" fmla="*/ 931 h 1379"/>
                <a:gd name="T28" fmla="*/ 188 w 1313"/>
                <a:gd name="T29" fmla="*/ 1026 h 1379"/>
                <a:gd name="T30" fmla="*/ 72 w 1313"/>
                <a:gd name="T31" fmla="*/ 1143 h 1379"/>
                <a:gd name="T32" fmla="*/ 271 w 1313"/>
                <a:gd name="T33" fmla="*/ 1186 h 1379"/>
                <a:gd name="T34" fmla="*/ 183 w 1313"/>
                <a:gd name="T35" fmla="*/ 1336 h 1379"/>
                <a:gd name="T36" fmla="*/ 390 w 1313"/>
                <a:gd name="T37" fmla="*/ 1327 h 1379"/>
                <a:gd name="T38" fmla="*/ 325 w 1313"/>
                <a:gd name="T39" fmla="*/ 1481 h 1379"/>
                <a:gd name="T40" fmla="*/ 534 w 1313"/>
                <a:gd name="T41" fmla="*/ 1419 h 1379"/>
                <a:gd name="T42" fmla="*/ 529 w 1313"/>
                <a:gd name="T43" fmla="*/ 1594 h 1379"/>
                <a:gd name="T44" fmla="*/ 717 w 1313"/>
                <a:gd name="T45" fmla="*/ 1479 h 1379"/>
                <a:gd name="T46" fmla="*/ 755 w 1313"/>
                <a:gd name="T47" fmla="*/ 1647 h 1379"/>
                <a:gd name="T48" fmla="*/ 884 w 1313"/>
                <a:gd name="T49" fmla="*/ 1486 h 1379"/>
                <a:gd name="T50" fmla="*/ 966 w 1313"/>
                <a:gd name="T51" fmla="*/ 1642 h 1379"/>
                <a:gd name="T52" fmla="*/ 1061 w 1313"/>
                <a:gd name="T53" fmla="*/ 1451 h 1379"/>
                <a:gd name="T54" fmla="*/ 1192 w 1313"/>
                <a:gd name="T55" fmla="*/ 1578 h 1379"/>
                <a:gd name="T56" fmla="*/ 1227 w 1313"/>
                <a:gd name="T57" fmla="*/ 1376 h 1379"/>
                <a:gd name="T58" fmla="*/ 1380 w 1313"/>
                <a:gd name="T59" fmla="*/ 1469 h 1379"/>
                <a:gd name="T60" fmla="*/ 1353 w 1313"/>
                <a:gd name="T61" fmla="*/ 1262 h 1379"/>
                <a:gd name="T62" fmla="*/ 1514 w 1313"/>
                <a:gd name="T63" fmla="*/ 1324 h 1379"/>
                <a:gd name="T64" fmla="*/ 1455 w 1313"/>
                <a:gd name="T65" fmla="*/ 1126 h 1379"/>
                <a:gd name="T66" fmla="*/ 1625 w 1313"/>
                <a:gd name="T67" fmla="*/ 1145 h 1379"/>
                <a:gd name="T68" fmla="*/ 1509 w 1313"/>
                <a:gd name="T69" fmla="*/ 961 h 1379"/>
                <a:gd name="T70" fmla="*/ 1684 w 1313"/>
                <a:gd name="T71" fmla="*/ 933 h 1379"/>
                <a:gd name="T72" fmla="*/ 1533 w 1313"/>
                <a:gd name="T73" fmla="*/ 793 h 1379"/>
                <a:gd name="T74" fmla="*/ 1674 w 1313"/>
                <a:gd name="T75" fmla="*/ 710 h 1379"/>
                <a:gd name="T76" fmla="*/ 1496 w 1313"/>
                <a:gd name="T77" fmla="*/ 611 h 1379"/>
                <a:gd name="T78" fmla="*/ 1622 w 1313"/>
                <a:gd name="T79" fmla="*/ 493 h 1379"/>
                <a:gd name="T80" fmla="*/ 1418 w 1313"/>
                <a:gd name="T81" fmla="*/ 450 h 1379"/>
                <a:gd name="T82" fmla="*/ 1501 w 1313"/>
                <a:gd name="T83" fmla="*/ 308 h 1379"/>
                <a:gd name="T84" fmla="*/ 1299 w 1313"/>
                <a:gd name="T85" fmla="*/ 320 h 1379"/>
                <a:gd name="T86" fmla="*/ 1340 w 1313"/>
                <a:gd name="T87" fmla="*/ 163 h 1379"/>
                <a:gd name="T88" fmla="*/ 1153 w 1313"/>
                <a:gd name="T89" fmla="*/ 223 h 1379"/>
                <a:gd name="T90" fmla="*/ 1155 w 1313"/>
                <a:gd name="T91" fmla="*/ 60 h 1379"/>
                <a:gd name="T92" fmla="*/ 970 w 1313"/>
                <a:gd name="T93" fmla="*/ 163 h 1379"/>
                <a:gd name="T94" fmla="*/ 929 w 1313"/>
                <a:gd name="T95" fmla="*/ 7 h 1379"/>
                <a:gd name="T96" fmla="*/ 822 w 1313"/>
                <a:gd name="T97" fmla="*/ 2 h 137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313" h="1379">
                  <a:moveTo>
                    <a:pt x="639" y="2"/>
                  </a:moveTo>
                  <a:lnTo>
                    <a:pt x="624" y="127"/>
                  </a:lnTo>
                  <a:lnTo>
                    <a:pt x="599" y="131"/>
                  </a:lnTo>
                  <a:lnTo>
                    <a:pt x="562" y="6"/>
                  </a:lnTo>
                  <a:lnTo>
                    <a:pt x="478" y="27"/>
                  </a:lnTo>
                  <a:lnTo>
                    <a:pt x="486" y="154"/>
                  </a:lnTo>
                  <a:lnTo>
                    <a:pt x="465" y="161"/>
                  </a:lnTo>
                  <a:lnTo>
                    <a:pt x="394" y="60"/>
                  </a:lnTo>
                  <a:lnTo>
                    <a:pt x="315" y="104"/>
                  </a:lnTo>
                  <a:lnTo>
                    <a:pt x="355" y="219"/>
                  </a:lnTo>
                  <a:lnTo>
                    <a:pt x="340" y="232"/>
                  </a:lnTo>
                  <a:lnTo>
                    <a:pt x="244" y="146"/>
                  </a:lnTo>
                  <a:lnTo>
                    <a:pt x="190" y="209"/>
                  </a:lnTo>
                  <a:lnTo>
                    <a:pt x="255" y="307"/>
                  </a:lnTo>
                  <a:lnTo>
                    <a:pt x="244" y="323"/>
                  </a:lnTo>
                  <a:lnTo>
                    <a:pt x="138" y="265"/>
                  </a:lnTo>
                  <a:lnTo>
                    <a:pt x="84" y="346"/>
                  </a:lnTo>
                  <a:lnTo>
                    <a:pt x="180" y="423"/>
                  </a:lnTo>
                  <a:lnTo>
                    <a:pt x="169" y="446"/>
                  </a:lnTo>
                  <a:lnTo>
                    <a:pt x="50" y="417"/>
                  </a:lnTo>
                  <a:lnTo>
                    <a:pt x="17" y="511"/>
                  </a:lnTo>
                  <a:lnTo>
                    <a:pt x="134" y="565"/>
                  </a:lnTo>
                  <a:lnTo>
                    <a:pt x="125" y="588"/>
                  </a:lnTo>
                  <a:lnTo>
                    <a:pt x="2" y="592"/>
                  </a:lnTo>
                  <a:lnTo>
                    <a:pt x="0" y="684"/>
                  </a:lnTo>
                  <a:lnTo>
                    <a:pt x="117" y="703"/>
                  </a:lnTo>
                  <a:lnTo>
                    <a:pt x="119" y="734"/>
                  </a:lnTo>
                  <a:lnTo>
                    <a:pt x="0" y="776"/>
                  </a:lnTo>
                  <a:lnTo>
                    <a:pt x="21" y="868"/>
                  </a:lnTo>
                  <a:lnTo>
                    <a:pt x="146" y="855"/>
                  </a:lnTo>
                  <a:lnTo>
                    <a:pt x="154" y="878"/>
                  </a:lnTo>
                  <a:lnTo>
                    <a:pt x="56" y="953"/>
                  </a:lnTo>
                  <a:lnTo>
                    <a:pt x="86" y="1033"/>
                  </a:lnTo>
                  <a:lnTo>
                    <a:pt x="211" y="989"/>
                  </a:lnTo>
                  <a:lnTo>
                    <a:pt x="221" y="1012"/>
                  </a:lnTo>
                  <a:lnTo>
                    <a:pt x="142" y="1114"/>
                  </a:lnTo>
                  <a:lnTo>
                    <a:pt x="200" y="1183"/>
                  </a:lnTo>
                  <a:lnTo>
                    <a:pt x="303" y="1106"/>
                  </a:lnTo>
                  <a:lnTo>
                    <a:pt x="319" y="1122"/>
                  </a:lnTo>
                  <a:lnTo>
                    <a:pt x="253" y="1235"/>
                  </a:lnTo>
                  <a:lnTo>
                    <a:pt x="324" y="1285"/>
                  </a:lnTo>
                  <a:lnTo>
                    <a:pt x="415" y="1183"/>
                  </a:lnTo>
                  <a:lnTo>
                    <a:pt x="432" y="1197"/>
                  </a:lnTo>
                  <a:lnTo>
                    <a:pt x="411" y="1329"/>
                  </a:lnTo>
                  <a:lnTo>
                    <a:pt x="493" y="1364"/>
                  </a:lnTo>
                  <a:lnTo>
                    <a:pt x="557" y="1233"/>
                  </a:lnTo>
                  <a:lnTo>
                    <a:pt x="578" y="1239"/>
                  </a:lnTo>
                  <a:lnTo>
                    <a:pt x="587" y="1373"/>
                  </a:lnTo>
                  <a:lnTo>
                    <a:pt x="670" y="1379"/>
                  </a:lnTo>
                  <a:lnTo>
                    <a:pt x="687" y="1239"/>
                  </a:lnTo>
                  <a:lnTo>
                    <a:pt x="712" y="1239"/>
                  </a:lnTo>
                  <a:lnTo>
                    <a:pt x="751" y="1369"/>
                  </a:lnTo>
                  <a:lnTo>
                    <a:pt x="837" y="1350"/>
                  </a:lnTo>
                  <a:lnTo>
                    <a:pt x="825" y="1210"/>
                  </a:lnTo>
                  <a:lnTo>
                    <a:pt x="848" y="1204"/>
                  </a:lnTo>
                  <a:lnTo>
                    <a:pt x="927" y="1316"/>
                  </a:lnTo>
                  <a:lnTo>
                    <a:pt x="1000" y="1275"/>
                  </a:lnTo>
                  <a:lnTo>
                    <a:pt x="954" y="1147"/>
                  </a:lnTo>
                  <a:lnTo>
                    <a:pt x="969" y="1133"/>
                  </a:lnTo>
                  <a:lnTo>
                    <a:pt x="1073" y="1225"/>
                  </a:lnTo>
                  <a:lnTo>
                    <a:pt x="1131" y="1168"/>
                  </a:lnTo>
                  <a:lnTo>
                    <a:pt x="1052" y="1052"/>
                  </a:lnTo>
                  <a:lnTo>
                    <a:pt x="1060" y="1035"/>
                  </a:lnTo>
                  <a:lnTo>
                    <a:pt x="1177" y="1104"/>
                  </a:lnTo>
                  <a:lnTo>
                    <a:pt x="1229" y="1029"/>
                  </a:lnTo>
                  <a:lnTo>
                    <a:pt x="1131" y="939"/>
                  </a:lnTo>
                  <a:lnTo>
                    <a:pt x="1142" y="918"/>
                  </a:lnTo>
                  <a:lnTo>
                    <a:pt x="1263" y="955"/>
                  </a:lnTo>
                  <a:lnTo>
                    <a:pt x="1292" y="862"/>
                  </a:lnTo>
                  <a:lnTo>
                    <a:pt x="1173" y="801"/>
                  </a:lnTo>
                  <a:lnTo>
                    <a:pt x="1181" y="778"/>
                  </a:lnTo>
                  <a:lnTo>
                    <a:pt x="1309" y="778"/>
                  </a:lnTo>
                  <a:lnTo>
                    <a:pt x="1313" y="686"/>
                  </a:lnTo>
                  <a:lnTo>
                    <a:pt x="1192" y="661"/>
                  </a:lnTo>
                  <a:lnTo>
                    <a:pt x="1184" y="632"/>
                  </a:lnTo>
                  <a:lnTo>
                    <a:pt x="1301" y="592"/>
                  </a:lnTo>
                  <a:lnTo>
                    <a:pt x="1288" y="497"/>
                  </a:lnTo>
                  <a:lnTo>
                    <a:pt x="1163" y="509"/>
                  </a:lnTo>
                  <a:lnTo>
                    <a:pt x="1154" y="480"/>
                  </a:lnTo>
                  <a:lnTo>
                    <a:pt x="1261" y="411"/>
                  </a:lnTo>
                  <a:lnTo>
                    <a:pt x="1213" y="328"/>
                  </a:lnTo>
                  <a:lnTo>
                    <a:pt x="1102" y="375"/>
                  </a:lnTo>
                  <a:lnTo>
                    <a:pt x="1085" y="355"/>
                  </a:lnTo>
                  <a:lnTo>
                    <a:pt x="1167" y="257"/>
                  </a:lnTo>
                  <a:lnTo>
                    <a:pt x="1113" y="190"/>
                  </a:lnTo>
                  <a:lnTo>
                    <a:pt x="1010" y="267"/>
                  </a:lnTo>
                  <a:lnTo>
                    <a:pt x="991" y="246"/>
                  </a:lnTo>
                  <a:lnTo>
                    <a:pt x="1042" y="136"/>
                  </a:lnTo>
                  <a:lnTo>
                    <a:pt x="973" y="90"/>
                  </a:lnTo>
                  <a:lnTo>
                    <a:pt x="896" y="186"/>
                  </a:lnTo>
                  <a:lnTo>
                    <a:pt x="870" y="175"/>
                  </a:lnTo>
                  <a:lnTo>
                    <a:pt x="898" y="50"/>
                  </a:lnTo>
                  <a:lnTo>
                    <a:pt x="812" y="19"/>
                  </a:lnTo>
                  <a:lnTo>
                    <a:pt x="754" y="136"/>
                  </a:lnTo>
                  <a:lnTo>
                    <a:pt x="733" y="129"/>
                  </a:lnTo>
                  <a:lnTo>
                    <a:pt x="722" y="6"/>
                  </a:lnTo>
                  <a:lnTo>
                    <a:pt x="637" y="0"/>
                  </a:lnTo>
                  <a:lnTo>
                    <a:pt x="639" y="2"/>
                  </a:lnTo>
                  <a:close/>
                </a:path>
              </a:pathLst>
            </a:custGeom>
            <a:gradFill rotWithShape="0">
              <a:gsLst>
                <a:gs pos="0">
                  <a:srgbClr val="6699FF"/>
                </a:gs>
                <a:gs pos="100000">
                  <a:srgbClr val="476BB2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428" name="Freeform 11"/>
            <p:cNvSpPr>
              <a:spLocks/>
            </p:cNvSpPr>
            <p:nvPr/>
          </p:nvSpPr>
          <p:spPr bwMode="auto">
            <a:xfrm>
              <a:off x="3376" y="2005"/>
              <a:ext cx="1259" cy="1228"/>
            </a:xfrm>
            <a:custGeom>
              <a:avLst/>
              <a:gdLst>
                <a:gd name="T0" fmla="*/ 1254 w 979"/>
                <a:gd name="T1" fmla="*/ 678 h 1024"/>
                <a:gd name="T2" fmla="*/ 1238 w 979"/>
                <a:gd name="T3" fmla="*/ 768 h 1024"/>
                <a:gd name="T4" fmla="*/ 1206 w 979"/>
                <a:gd name="T5" fmla="*/ 853 h 1024"/>
                <a:gd name="T6" fmla="*/ 1168 w 979"/>
                <a:gd name="T7" fmla="*/ 933 h 1024"/>
                <a:gd name="T8" fmla="*/ 1112 w 979"/>
                <a:gd name="T9" fmla="*/ 1005 h 1024"/>
                <a:gd name="T10" fmla="*/ 1051 w 979"/>
                <a:gd name="T11" fmla="*/ 1070 h 1024"/>
                <a:gd name="T12" fmla="*/ 980 w 979"/>
                <a:gd name="T13" fmla="*/ 1125 h 1024"/>
                <a:gd name="T14" fmla="*/ 900 w 979"/>
                <a:gd name="T15" fmla="*/ 1168 h 1024"/>
                <a:gd name="T16" fmla="*/ 814 w 979"/>
                <a:gd name="T17" fmla="*/ 1200 h 1024"/>
                <a:gd name="T18" fmla="*/ 725 w 979"/>
                <a:gd name="T19" fmla="*/ 1221 h 1024"/>
                <a:gd name="T20" fmla="*/ 629 w 979"/>
                <a:gd name="T21" fmla="*/ 1228 h 1024"/>
                <a:gd name="T22" fmla="*/ 532 w 979"/>
                <a:gd name="T23" fmla="*/ 1221 h 1024"/>
                <a:gd name="T24" fmla="*/ 444 w 979"/>
                <a:gd name="T25" fmla="*/ 1200 h 1024"/>
                <a:gd name="T26" fmla="*/ 358 w 979"/>
                <a:gd name="T27" fmla="*/ 1168 h 1024"/>
                <a:gd name="T28" fmla="*/ 278 w 979"/>
                <a:gd name="T29" fmla="*/ 1125 h 1024"/>
                <a:gd name="T30" fmla="*/ 207 w 979"/>
                <a:gd name="T31" fmla="*/ 1070 h 1024"/>
                <a:gd name="T32" fmla="*/ 145 w 979"/>
                <a:gd name="T33" fmla="*/ 1005 h 1024"/>
                <a:gd name="T34" fmla="*/ 91 w 979"/>
                <a:gd name="T35" fmla="*/ 933 h 1024"/>
                <a:gd name="T36" fmla="*/ 51 w 979"/>
                <a:gd name="T37" fmla="*/ 853 h 1024"/>
                <a:gd name="T38" fmla="*/ 19 w 979"/>
                <a:gd name="T39" fmla="*/ 768 h 1024"/>
                <a:gd name="T40" fmla="*/ 4 w 979"/>
                <a:gd name="T41" fmla="*/ 678 h 1024"/>
                <a:gd name="T42" fmla="*/ 1 w 979"/>
                <a:gd name="T43" fmla="*/ 583 h 1024"/>
                <a:gd name="T44" fmla="*/ 14 w 979"/>
                <a:gd name="T45" fmla="*/ 492 h 1024"/>
                <a:gd name="T46" fmla="*/ 39 w 979"/>
                <a:gd name="T47" fmla="*/ 404 h 1024"/>
                <a:gd name="T48" fmla="*/ 76 w 979"/>
                <a:gd name="T49" fmla="*/ 323 h 1024"/>
                <a:gd name="T50" fmla="*/ 125 w 979"/>
                <a:gd name="T51" fmla="*/ 247 h 1024"/>
                <a:gd name="T52" fmla="*/ 185 w 979"/>
                <a:gd name="T53" fmla="*/ 180 h 1024"/>
                <a:gd name="T54" fmla="*/ 253 w 979"/>
                <a:gd name="T55" fmla="*/ 122 h 1024"/>
                <a:gd name="T56" fmla="*/ 331 w 979"/>
                <a:gd name="T57" fmla="*/ 74 h 1024"/>
                <a:gd name="T58" fmla="*/ 414 w 979"/>
                <a:gd name="T59" fmla="*/ 37 h 1024"/>
                <a:gd name="T60" fmla="*/ 503 w 979"/>
                <a:gd name="T61" fmla="*/ 12 h 1024"/>
                <a:gd name="T62" fmla="*/ 597 w 979"/>
                <a:gd name="T63" fmla="*/ 0 h 1024"/>
                <a:gd name="T64" fmla="*/ 693 w 979"/>
                <a:gd name="T65" fmla="*/ 2 h 1024"/>
                <a:gd name="T66" fmla="*/ 784 w 979"/>
                <a:gd name="T67" fmla="*/ 19 h 1024"/>
                <a:gd name="T68" fmla="*/ 873 w 979"/>
                <a:gd name="T69" fmla="*/ 49 h 1024"/>
                <a:gd name="T70" fmla="*/ 954 w 979"/>
                <a:gd name="T71" fmla="*/ 90 h 1024"/>
                <a:gd name="T72" fmla="*/ 1029 w 979"/>
                <a:gd name="T73" fmla="*/ 142 h 1024"/>
                <a:gd name="T74" fmla="*/ 1093 w 979"/>
                <a:gd name="T75" fmla="*/ 201 h 1024"/>
                <a:gd name="T76" fmla="*/ 1150 w 979"/>
                <a:gd name="T77" fmla="*/ 272 h 1024"/>
                <a:gd name="T78" fmla="*/ 1195 w 979"/>
                <a:gd name="T79" fmla="*/ 348 h 1024"/>
                <a:gd name="T80" fmla="*/ 1229 w 979"/>
                <a:gd name="T81" fmla="*/ 432 h 1024"/>
                <a:gd name="T82" fmla="*/ 1251 w 979"/>
                <a:gd name="T83" fmla="*/ 522 h 1024"/>
                <a:gd name="T84" fmla="*/ 1259 w 979"/>
                <a:gd name="T85" fmla="*/ 613 h 102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979" h="1024">
                  <a:moveTo>
                    <a:pt x="979" y="511"/>
                  </a:moveTo>
                  <a:lnTo>
                    <a:pt x="977" y="538"/>
                  </a:lnTo>
                  <a:lnTo>
                    <a:pt x="975" y="565"/>
                  </a:lnTo>
                  <a:lnTo>
                    <a:pt x="973" y="590"/>
                  </a:lnTo>
                  <a:lnTo>
                    <a:pt x="967" y="615"/>
                  </a:lnTo>
                  <a:lnTo>
                    <a:pt x="963" y="640"/>
                  </a:lnTo>
                  <a:lnTo>
                    <a:pt x="956" y="665"/>
                  </a:lnTo>
                  <a:lnTo>
                    <a:pt x="948" y="688"/>
                  </a:lnTo>
                  <a:lnTo>
                    <a:pt x="938" y="711"/>
                  </a:lnTo>
                  <a:lnTo>
                    <a:pt x="929" y="734"/>
                  </a:lnTo>
                  <a:lnTo>
                    <a:pt x="919" y="755"/>
                  </a:lnTo>
                  <a:lnTo>
                    <a:pt x="908" y="778"/>
                  </a:lnTo>
                  <a:lnTo>
                    <a:pt x="894" y="799"/>
                  </a:lnTo>
                  <a:lnTo>
                    <a:pt x="881" y="819"/>
                  </a:lnTo>
                  <a:lnTo>
                    <a:pt x="865" y="838"/>
                  </a:lnTo>
                  <a:lnTo>
                    <a:pt x="850" y="857"/>
                  </a:lnTo>
                  <a:lnTo>
                    <a:pt x="835" y="874"/>
                  </a:lnTo>
                  <a:lnTo>
                    <a:pt x="817" y="892"/>
                  </a:lnTo>
                  <a:lnTo>
                    <a:pt x="800" y="907"/>
                  </a:lnTo>
                  <a:lnTo>
                    <a:pt x="781" y="922"/>
                  </a:lnTo>
                  <a:lnTo>
                    <a:pt x="762" y="938"/>
                  </a:lnTo>
                  <a:lnTo>
                    <a:pt x="742" y="951"/>
                  </a:lnTo>
                  <a:lnTo>
                    <a:pt x="721" y="963"/>
                  </a:lnTo>
                  <a:lnTo>
                    <a:pt x="700" y="974"/>
                  </a:lnTo>
                  <a:lnTo>
                    <a:pt x="679" y="984"/>
                  </a:lnTo>
                  <a:lnTo>
                    <a:pt x="656" y="993"/>
                  </a:lnTo>
                  <a:lnTo>
                    <a:pt x="633" y="1001"/>
                  </a:lnTo>
                  <a:lnTo>
                    <a:pt x="610" y="1009"/>
                  </a:lnTo>
                  <a:lnTo>
                    <a:pt x="587" y="1015"/>
                  </a:lnTo>
                  <a:lnTo>
                    <a:pt x="564" y="1018"/>
                  </a:lnTo>
                  <a:lnTo>
                    <a:pt x="539" y="1022"/>
                  </a:lnTo>
                  <a:lnTo>
                    <a:pt x="514" y="1024"/>
                  </a:lnTo>
                  <a:lnTo>
                    <a:pt x="489" y="1024"/>
                  </a:lnTo>
                  <a:lnTo>
                    <a:pt x="464" y="1024"/>
                  </a:lnTo>
                  <a:lnTo>
                    <a:pt x="439" y="1022"/>
                  </a:lnTo>
                  <a:lnTo>
                    <a:pt x="414" y="1018"/>
                  </a:lnTo>
                  <a:lnTo>
                    <a:pt x="391" y="1015"/>
                  </a:lnTo>
                  <a:lnTo>
                    <a:pt x="368" y="1009"/>
                  </a:lnTo>
                  <a:lnTo>
                    <a:pt x="345" y="1001"/>
                  </a:lnTo>
                  <a:lnTo>
                    <a:pt x="322" y="993"/>
                  </a:lnTo>
                  <a:lnTo>
                    <a:pt x="299" y="984"/>
                  </a:lnTo>
                  <a:lnTo>
                    <a:pt x="278" y="974"/>
                  </a:lnTo>
                  <a:lnTo>
                    <a:pt x="257" y="963"/>
                  </a:lnTo>
                  <a:lnTo>
                    <a:pt x="236" y="951"/>
                  </a:lnTo>
                  <a:lnTo>
                    <a:pt x="216" y="938"/>
                  </a:lnTo>
                  <a:lnTo>
                    <a:pt x="197" y="922"/>
                  </a:lnTo>
                  <a:lnTo>
                    <a:pt x="178" y="907"/>
                  </a:lnTo>
                  <a:lnTo>
                    <a:pt x="161" y="892"/>
                  </a:lnTo>
                  <a:lnTo>
                    <a:pt x="144" y="874"/>
                  </a:lnTo>
                  <a:lnTo>
                    <a:pt x="128" y="857"/>
                  </a:lnTo>
                  <a:lnTo>
                    <a:pt x="113" y="838"/>
                  </a:lnTo>
                  <a:lnTo>
                    <a:pt x="97" y="819"/>
                  </a:lnTo>
                  <a:lnTo>
                    <a:pt x="84" y="799"/>
                  </a:lnTo>
                  <a:lnTo>
                    <a:pt x="71" y="778"/>
                  </a:lnTo>
                  <a:lnTo>
                    <a:pt x="59" y="755"/>
                  </a:lnTo>
                  <a:lnTo>
                    <a:pt x="49" y="734"/>
                  </a:lnTo>
                  <a:lnTo>
                    <a:pt x="40" y="711"/>
                  </a:lnTo>
                  <a:lnTo>
                    <a:pt x="30" y="688"/>
                  </a:lnTo>
                  <a:lnTo>
                    <a:pt x="23" y="665"/>
                  </a:lnTo>
                  <a:lnTo>
                    <a:pt x="15" y="640"/>
                  </a:lnTo>
                  <a:lnTo>
                    <a:pt x="11" y="615"/>
                  </a:lnTo>
                  <a:lnTo>
                    <a:pt x="5" y="590"/>
                  </a:lnTo>
                  <a:lnTo>
                    <a:pt x="3" y="565"/>
                  </a:lnTo>
                  <a:lnTo>
                    <a:pt x="1" y="538"/>
                  </a:lnTo>
                  <a:lnTo>
                    <a:pt x="0" y="511"/>
                  </a:lnTo>
                  <a:lnTo>
                    <a:pt x="1" y="486"/>
                  </a:lnTo>
                  <a:lnTo>
                    <a:pt x="3" y="459"/>
                  </a:lnTo>
                  <a:lnTo>
                    <a:pt x="5" y="435"/>
                  </a:lnTo>
                  <a:lnTo>
                    <a:pt x="11" y="410"/>
                  </a:lnTo>
                  <a:lnTo>
                    <a:pt x="15" y="385"/>
                  </a:lnTo>
                  <a:lnTo>
                    <a:pt x="23" y="360"/>
                  </a:lnTo>
                  <a:lnTo>
                    <a:pt x="30" y="337"/>
                  </a:lnTo>
                  <a:lnTo>
                    <a:pt x="40" y="314"/>
                  </a:lnTo>
                  <a:lnTo>
                    <a:pt x="49" y="290"/>
                  </a:lnTo>
                  <a:lnTo>
                    <a:pt x="59" y="269"/>
                  </a:lnTo>
                  <a:lnTo>
                    <a:pt x="71" y="246"/>
                  </a:lnTo>
                  <a:lnTo>
                    <a:pt x="84" y="227"/>
                  </a:lnTo>
                  <a:lnTo>
                    <a:pt x="97" y="206"/>
                  </a:lnTo>
                  <a:lnTo>
                    <a:pt x="113" y="187"/>
                  </a:lnTo>
                  <a:lnTo>
                    <a:pt x="128" y="168"/>
                  </a:lnTo>
                  <a:lnTo>
                    <a:pt x="144" y="150"/>
                  </a:lnTo>
                  <a:lnTo>
                    <a:pt x="161" y="133"/>
                  </a:lnTo>
                  <a:lnTo>
                    <a:pt x="178" y="118"/>
                  </a:lnTo>
                  <a:lnTo>
                    <a:pt x="197" y="102"/>
                  </a:lnTo>
                  <a:lnTo>
                    <a:pt x="216" y="89"/>
                  </a:lnTo>
                  <a:lnTo>
                    <a:pt x="236" y="75"/>
                  </a:lnTo>
                  <a:lnTo>
                    <a:pt x="257" y="62"/>
                  </a:lnTo>
                  <a:lnTo>
                    <a:pt x="278" y="50"/>
                  </a:lnTo>
                  <a:lnTo>
                    <a:pt x="299" y="41"/>
                  </a:lnTo>
                  <a:lnTo>
                    <a:pt x="322" y="31"/>
                  </a:lnTo>
                  <a:lnTo>
                    <a:pt x="345" y="24"/>
                  </a:lnTo>
                  <a:lnTo>
                    <a:pt x="368" y="16"/>
                  </a:lnTo>
                  <a:lnTo>
                    <a:pt x="391" y="10"/>
                  </a:lnTo>
                  <a:lnTo>
                    <a:pt x="414" y="6"/>
                  </a:lnTo>
                  <a:lnTo>
                    <a:pt x="439" y="2"/>
                  </a:lnTo>
                  <a:lnTo>
                    <a:pt x="464" y="0"/>
                  </a:lnTo>
                  <a:lnTo>
                    <a:pt x="489" y="0"/>
                  </a:lnTo>
                  <a:lnTo>
                    <a:pt x="514" y="0"/>
                  </a:lnTo>
                  <a:lnTo>
                    <a:pt x="539" y="2"/>
                  </a:lnTo>
                  <a:lnTo>
                    <a:pt x="564" y="6"/>
                  </a:lnTo>
                  <a:lnTo>
                    <a:pt x="587" y="10"/>
                  </a:lnTo>
                  <a:lnTo>
                    <a:pt x="610" y="16"/>
                  </a:lnTo>
                  <a:lnTo>
                    <a:pt x="633" y="24"/>
                  </a:lnTo>
                  <a:lnTo>
                    <a:pt x="656" y="31"/>
                  </a:lnTo>
                  <a:lnTo>
                    <a:pt x="679" y="41"/>
                  </a:lnTo>
                  <a:lnTo>
                    <a:pt x="700" y="50"/>
                  </a:lnTo>
                  <a:lnTo>
                    <a:pt x="721" y="62"/>
                  </a:lnTo>
                  <a:lnTo>
                    <a:pt x="742" y="75"/>
                  </a:lnTo>
                  <a:lnTo>
                    <a:pt x="762" y="89"/>
                  </a:lnTo>
                  <a:lnTo>
                    <a:pt x="781" y="102"/>
                  </a:lnTo>
                  <a:lnTo>
                    <a:pt x="800" y="118"/>
                  </a:lnTo>
                  <a:lnTo>
                    <a:pt x="817" y="133"/>
                  </a:lnTo>
                  <a:lnTo>
                    <a:pt x="835" y="150"/>
                  </a:lnTo>
                  <a:lnTo>
                    <a:pt x="850" y="168"/>
                  </a:lnTo>
                  <a:lnTo>
                    <a:pt x="865" y="187"/>
                  </a:lnTo>
                  <a:lnTo>
                    <a:pt x="881" y="206"/>
                  </a:lnTo>
                  <a:lnTo>
                    <a:pt x="894" y="227"/>
                  </a:lnTo>
                  <a:lnTo>
                    <a:pt x="908" y="246"/>
                  </a:lnTo>
                  <a:lnTo>
                    <a:pt x="919" y="269"/>
                  </a:lnTo>
                  <a:lnTo>
                    <a:pt x="929" y="290"/>
                  </a:lnTo>
                  <a:lnTo>
                    <a:pt x="938" y="314"/>
                  </a:lnTo>
                  <a:lnTo>
                    <a:pt x="948" y="337"/>
                  </a:lnTo>
                  <a:lnTo>
                    <a:pt x="956" y="360"/>
                  </a:lnTo>
                  <a:lnTo>
                    <a:pt x="963" y="385"/>
                  </a:lnTo>
                  <a:lnTo>
                    <a:pt x="967" y="410"/>
                  </a:lnTo>
                  <a:lnTo>
                    <a:pt x="973" y="435"/>
                  </a:lnTo>
                  <a:lnTo>
                    <a:pt x="975" y="459"/>
                  </a:lnTo>
                  <a:lnTo>
                    <a:pt x="977" y="486"/>
                  </a:lnTo>
                  <a:lnTo>
                    <a:pt x="979" y="511"/>
                  </a:lnTo>
                  <a:close/>
                </a:path>
              </a:pathLst>
            </a:custGeom>
            <a:gradFill rotWithShape="0">
              <a:gsLst>
                <a:gs pos="0">
                  <a:srgbClr val="6699FF"/>
                </a:gs>
                <a:gs pos="100000">
                  <a:srgbClr val="476BB2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7660" name="Group 12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4787900" y="3933825"/>
            <a:ext cx="2663825" cy="2592388"/>
            <a:chOff x="3168" y="1812"/>
            <a:chExt cx="1689" cy="1654"/>
          </a:xfrm>
        </p:grpSpPr>
        <p:sp>
          <p:nvSpPr>
            <p:cNvPr id="17425" name="Freeform 13"/>
            <p:cNvSpPr>
              <a:spLocks/>
            </p:cNvSpPr>
            <p:nvPr/>
          </p:nvSpPr>
          <p:spPr bwMode="auto">
            <a:xfrm>
              <a:off x="3168" y="1812"/>
              <a:ext cx="1689" cy="1654"/>
            </a:xfrm>
            <a:custGeom>
              <a:avLst/>
              <a:gdLst>
                <a:gd name="T0" fmla="*/ 803 w 1313"/>
                <a:gd name="T1" fmla="*/ 152 h 1379"/>
                <a:gd name="T2" fmla="*/ 723 w 1313"/>
                <a:gd name="T3" fmla="*/ 7 h 1379"/>
                <a:gd name="T4" fmla="*/ 625 w 1313"/>
                <a:gd name="T5" fmla="*/ 185 h 1379"/>
                <a:gd name="T6" fmla="*/ 507 w 1313"/>
                <a:gd name="T7" fmla="*/ 72 h 1379"/>
                <a:gd name="T8" fmla="*/ 457 w 1313"/>
                <a:gd name="T9" fmla="*/ 263 h 1379"/>
                <a:gd name="T10" fmla="*/ 314 w 1313"/>
                <a:gd name="T11" fmla="*/ 175 h 1379"/>
                <a:gd name="T12" fmla="*/ 328 w 1313"/>
                <a:gd name="T13" fmla="*/ 368 h 1379"/>
                <a:gd name="T14" fmla="*/ 178 w 1313"/>
                <a:gd name="T15" fmla="*/ 318 h 1379"/>
                <a:gd name="T16" fmla="*/ 232 w 1313"/>
                <a:gd name="T17" fmla="*/ 507 h 1379"/>
                <a:gd name="T18" fmla="*/ 64 w 1313"/>
                <a:gd name="T19" fmla="*/ 500 h 1379"/>
                <a:gd name="T20" fmla="*/ 172 w 1313"/>
                <a:gd name="T21" fmla="*/ 678 h 1379"/>
                <a:gd name="T22" fmla="*/ 3 w 1313"/>
                <a:gd name="T23" fmla="*/ 710 h 1379"/>
                <a:gd name="T24" fmla="*/ 151 w 1313"/>
                <a:gd name="T25" fmla="*/ 843 h 1379"/>
                <a:gd name="T26" fmla="*/ 0 w 1313"/>
                <a:gd name="T27" fmla="*/ 931 h 1379"/>
                <a:gd name="T28" fmla="*/ 188 w 1313"/>
                <a:gd name="T29" fmla="*/ 1026 h 1379"/>
                <a:gd name="T30" fmla="*/ 72 w 1313"/>
                <a:gd name="T31" fmla="*/ 1143 h 1379"/>
                <a:gd name="T32" fmla="*/ 271 w 1313"/>
                <a:gd name="T33" fmla="*/ 1186 h 1379"/>
                <a:gd name="T34" fmla="*/ 183 w 1313"/>
                <a:gd name="T35" fmla="*/ 1336 h 1379"/>
                <a:gd name="T36" fmla="*/ 390 w 1313"/>
                <a:gd name="T37" fmla="*/ 1327 h 1379"/>
                <a:gd name="T38" fmla="*/ 325 w 1313"/>
                <a:gd name="T39" fmla="*/ 1481 h 1379"/>
                <a:gd name="T40" fmla="*/ 534 w 1313"/>
                <a:gd name="T41" fmla="*/ 1419 h 1379"/>
                <a:gd name="T42" fmla="*/ 529 w 1313"/>
                <a:gd name="T43" fmla="*/ 1594 h 1379"/>
                <a:gd name="T44" fmla="*/ 717 w 1313"/>
                <a:gd name="T45" fmla="*/ 1479 h 1379"/>
                <a:gd name="T46" fmla="*/ 755 w 1313"/>
                <a:gd name="T47" fmla="*/ 1647 h 1379"/>
                <a:gd name="T48" fmla="*/ 884 w 1313"/>
                <a:gd name="T49" fmla="*/ 1486 h 1379"/>
                <a:gd name="T50" fmla="*/ 966 w 1313"/>
                <a:gd name="T51" fmla="*/ 1642 h 1379"/>
                <a:gd name="T52" fmla="*/ 1061 w 1313"/>
                <a:gd name="T53" fmla="*/ 1451 h 1379"/>
                <a:gd name="T54" fmla="*/ 1192 w 1313"/>
                <a:gd name="T55" fmla="*/ 1578 h 1379"/>
                <a:gd name="T56" fmla="*/ 1227 w 1313"/>
                <a:gd name="T57" fmla="*/ 1376 h 1379"/>
                <a:gd name="T58" fmla="*/ 1380 w 1313"/>
                <a:gd name="T59" fmla="*/ 1469 h 1379"/>
                <a:gd name="T60" fmla="*/ 1353 w 1313"/>
                <a:gd name="T61" fmla="*/ 1262 h 1379"/>
                <a:gd name="T62" fmla="*/ 1514 w 1313"/>
                <a:gd name="T63" fmla="*/ 1324 h 1379"/>
                <a:gd name="T64" fmla="*/ 1455 w 1313"/>
                <a:gd name="T65" fmla="*/ 1126 h 1379"/>
                <a:gd name="T66" fmla="*/ 1625 w 1313"/>
                <a:gd name="T67" fmla="*/ 1145 h 1379"/>
                <a:gd name="T68" fmla="*/ 1509 w 1313"/>
                <a:gd name="T69" fmla="*/ 961 h 1379"/>
                <a:gd name="T70" fmla="*/ 1684 w 1313"/>
                <a:gd name="T71" fmla="*/ 933 h 1379"/>
                <a:gd name="T72" fmla="*/ 1533 w 1313"/>
                <a:gd name="T73" fmla="*/ 793 h 1379"/>
                <a:gd name="T74" fmla="*/ 1674 w 1313"/>
                <a:gd name="T75" fmla="*/ 710 h 1379"/>
                <a:gd name="T76" fmla="*/ 1496 w 1313"/>
                <a:gd name="T77" fmla="*/ 611 h 1379"/>
                <a:gd name="T78" fmla="*/ 1622 w 1313"/>
                <a:gd name="T79" fmla="*/ 493 h 1379"/>
                <a:gd name="T80" fmla="*/ 1418 w 1313"/>
                <a:gd name="T81" fmla="*/ 450 h 1379"/>
                <a:gd name="T82" fmla="*/ 1501 w 1313"/>
                <a:gd name="T83" fmla="*/ 308 h 1379"/>
                <a:gd name="T84" fmla="*/ 1299 w 1313"/>
                <a:gd name="T85" fmla="*/ 320 h 1379"/>
                <a:gd name="T86" fmla="*/ 1340 w 1313"/>
                <a:gd name="T87" fmla="*/ 163 h 1379"/>
                <a:gd name="T88" fmla="*/ 1153 w 1313"/>
                <a:gd name="T89" fmla="*/ 223 h 1379"/>
                <a:gd name="T90" fmla="*/ 1155 w 1313"/>
                <a:gd name="T91" fmla="*/ 60 h 1379"/>
                <a:gd name="T92" fmla="*/ 970 w 1313"/>
                <a:gd name="T93" fmla="*/ 163 h 1379"/>
                <a:gd name="T94" fmla="*/ 929 w 1313"/>
                <a:gd name="T95" fmla="*/ 7 h 1379"/>
                <a:gd name="T96" fmla="*/ 822 w 1313"/>
                <a:gd name="T97" fmla="*/ 2 h 137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313" h="1379">
                  <a:moveTo>
                    <a:pt x="639" y="2"/>
                  </a:moveTo>
                  <a:lnTo>
                    <a:pt x="624" y="127"/>
                  </a:lnTo>
                  <a:lnTo>
                    <a:pt x="599" y="131"/>
                  </a:lnTo>
                  <a:lnTo>
                    <a:pt x="562" y="6"/>
                  </a:lnTo>
                  <a:lnTo>
                    <a:pt x="478" y="27"/>
                  </a:lnTo>
                  <a:lnTo>
                    <a:pt x="486" y="154"/>
                  </a:lnTo>
                  <a:lnTo>
                    <a:pt x="465" y="161"/>
                  </a:lnTo>
                  <a:lnTo>
                    <a:pt x="394" y="60"/>
                  </a:lnTo>
                  <a:lnTo>
                    <a:pt x="315" y="104"/>
                  </a:lnTo>
                  <a:lnTo>
                    <a:pt x="355" y="219"/>
                  </a:lnTo>
                  <a:lnTo>
                    <a:pt x="340" y="232"/>
                  </a:lnTo>
                  <a:lnTo>
                    <a:pt x="244" y="146"/>
                  </a:lnTo>
                  <a:lnTo>
                    <a:pt x="190" y="209"/>
                  </a:lnTo>
                  <a:lnTo>
                    <a:pt x="255" y="307"/>
                  </a:lnTo>
                  <a:lnTo>
                    <a:pt x="244" y="323"/>
                  </a:lnTo>
                  <a:lnTo>
                    <a:pt x="138" y="265"/>
                  </a:lnTo>
                  <a:lnTo>
                    <a:pt x="84" y="346"/>
                  </a:lnTo>
                  <a:lnTo>
                    <a:pt x="180" y="423"/>
                  </a:lnTo>
                  <a:lnTo>
                    <a:pt x="169" y="446"/>
                  </a:lnTo>
                  <a:lnTo>
                    <a:pt x="50" y="417"/>
                  </a:lnTo>
                  <a:lnTo>
                    <a:pt x="17" y="511"/>
                  </a:lnTo>
                  <a:lnTo>
                    <a:pt x="134" y="565"/>
                  </a:lnTo>
                  <a:lnTo>
                    <a:pt x="125" y="588"/>
                  </a:lnTo>
                  <a:lnTo>
                    <a:pt x="2" y="592"/>
                  </a:lnTo>
                  <a:lnTo>
                    <a:pt x="0" y="684"/>
                  </a:lnTo>
                  <a:lnTo>
                    <a:pt x="117" y="703"/>
                  </a:lnTo>
                  <a:lnTo>
                    <a:pt x="119" y="734"/>
                  </a:lnTo>
                  <a:lnTo>
                    <a:pt x="0" y="776"/>
                  </a:lnTo>
                  <a:lnTo>
                    <a:pt x="21" y="868"/>
                  </a:lnTo>
                  <a:lnTo>
                    <a:pt x="146" y="855"/>
                  </a:lnTo>
                  <a:lnTo>
                    <a:pt x="154" y="878"/>
                  </a:lnTo>
                  <a:lnTo>
                    <a:pt x="56" y="953"/>
                  </a:lnTo>
                  <a:lnTo>
                    <a:pt x="86" y="1033"/>
                  </a:lnTo>
                  <a:lnTo>
                    <a:pt x="211" y="989"/>
                  </a:lnTo>
                  <a:lnTo>
                    <a:pt x="221" y="1012"/>
                  </a:lnTo>
                  <a:lnTo>
                    <a:pt x="142" y="1114"/>
                  </a:lnTo>
                  <a:lnTo>
                    <a:pt x="200" y="1183"/>
                  </a:lnTo>
                  <a:lnTo>
                    <a:pt x="303" y="1106"/>
                  </a:lnTo>
                  <a:lnTo>
                    <a:pt x="319" y="1122"/>
                  </a:lnTo>
                  <a:lnTo>
                    <a:pt x="253" y="1235"/>
                  </a:lnTo>
                  <a:lnTo>
                    <a:pt x="324" y="1285"/>
                  </a:lnTo>
                  <a:lnTo>
                    <a:pt x="415" y="1183"/>
                  </a:lnTo>
                  <a:lnTo>
                    <a:pt x="432" y="1197"/>
                  </a:lnTo>
                  <a:lnTo>
                    <a:pt x="411" y="1329"/>
                  </a:lnTo>
                  <a:lnTo>
                    <a:pt x="493" y="1364"/>
                  </a:lnTo>
                  <a:lnTo>
                    <a:pt x="557" y="1233"/>
                  </a:lnTo>
                  <a:lnTo>
                    <a:pt x="578" y="1239"/>
                  </a:lnTo>
                  <a:lnTo>
                    <a:pt x="587" y="1373"/>
                  </a:lnTo>
                  <a:lnTo>
                    <a:pt x="670" y="1379"/>
                  </a:lnTo>
                  <a:lnTo>
                    <a:pt x="687" y="1239"/>
                  </a:lnTo>
                  <a:lnTo>
                    <a:pt x="712" y="1239"/>
                  </a:lnTo>
                  <a:lnTo>
                    <a:pt x="751" y="1369"/>
                  </a:lnTo>
                  <a:lnTo>
                    <a:pt x="837" y="1350"/>
                  </a:lnTo>
                  <a:lnTo>
                    <a:pt x="825" y="1210"/>
                  </a:lnTo>
                  <a:lnTo>
                    <a:pt x="848" y="1204"/>
                  </a:lnTo>
                  <a:lnTo>
                    <a:pt x="927" y="1316"/>
                  </a:lnTo>
                  <a:lnTo>
                    <a:pt x="1000" y="1275"/>
                  </a:lnTo>
                  <a:lnTo>
                    <a:pt x="954" y="1147"/>
                  </a:lnTo>
                  <a:lnTo>
                    <a:pt x="969" y="1133"/>
                  </a:lnTo>
                  <a:lnTo>
                    <a:pt x="1073" y="1225"/>
                  </a:lnTo>
                  <a:lnTo>
                    <a:pt x="1131" y="1168"/>
                  </a:lnTo>
                  <a:lnTo>
                    <a:pt x="1052" y="1052"/>
                  </a:lnTo>
                  <a:lnTo>
                    <a:pt x="1060" y="1035"/>
                  </a:lnTo>
                  <a:lnTo>
                    <a:pt x="1177" y="1104"/>
                  </a:lnTo>
                  <a:lnTo>
                    <a:pt x="1229" y="1029"/>
                  </a:lnTo>
                  <a:lnTo>
                    <a:pt x="1131" y="939"/>
                  </a:lnTo>
                  <a:lnTo>
                    <a:pt x="1142" y="918"/>
                  </a:lnTo>
                  <a:lnTo>
                    <a:pt x="1263" y="955"/>
                  </a:lnTo>
                  <a:lnTo>
                    <a:pt x="1292" y="862"/>
                  </a:lnTo>
                  <a:lnTo>
                    <a:pt x="1173" y="801"/>
                  </a:lnTo>
                  <a:lnTo>
                    <a:pt x="1181" y="778"/>
                  </a:lnTo>
                  <a:lnTo>
                    <a:pt x="1309" y="778"/>
                  </a:lnTo>
                  <a:lnTo>
                    <a:pt x="1313" y="686"/>
                  </a:lnTo>
                  <a:lnTo>
                    <a:pt x="1192" y="661"/>
                  </a:lnTo>
                  <a:lnTo>
                    <a:pt x="1184" y="632"/>
                  </a:lnTo>
                  <a:lnTo>
                    <a:pt x="1301" y="592"/>
                  </a:lnTo>
                  <a:lnTo>
                    <a:pt x="1288" y="497"/>
                  </a:lnTo>
                  <a:lnTo>
                    <a:pt x="1163" y="509"/>
                  </a:lnTo>
                  <a:lnTo>
                    <a:pt x="1154" y="480"/>
                  </a:lnTo>
                  <a:lnTo>
                    <a:pt x="1261" y="411"/>
                  </a:lnTo>
                  <a:lnTo>
                    <a:pt x="1213" y="328"/>
                  </a:lnTo>
                  <a:lnTo>
                    <a:pt x="1102" y="375"/>
                  </a:lnTo>
                  <a:lnTo>
                    <a:pt x="1085" y="355"/>
                  </a:lnTo>
                  <a:lnTo>
                    <a:pt x="1167" y="257"/>
                  </a:lnTo>
                  <a:lnTo>
                    <a:pt x="1113" y="190"/>
                  </a:lnTo>
                  <a:lnTo>
                    <a:pt x="1010" y="267"/>
                  </a:lnTo>
                  <a:lnTo>
                    <a:pt x="991" y="246"/>
                  </a:lnTo>
                  <a:lnTo>
                    <a:pt x="1042" y="136"/>
                  </a:lnTo>
                  <a:lnTo>
                    <a:pt x="973" y="90"/>
                  </a:lnTo>
                  <a:lnTo>
                    <a:pt x="896" y="186"/>
                  </a:lnTo>
                  <a:lnTo>
                    <a:pt x="870" y="175"/>
                  </a:lnTo>
                  <a:lnTo>
                    <a:pt x="898" y="50"/>
                  </a:lnTo>
                  <a:lnTo>
                    <a:pt x="812" y="19"/>
                  </a:lnTo>
                  <a:lnTo>
                    <a:pt x="754" y="136"/>
                  </a:lnTo>
                  <a:lnTo>
                    <a:pt x="733" y="129"/>
                  </a:lnTo>
                  <a:lnTo>
                    <a:pt x="722" y="6"/>
                  </a:lnTo>
                  <a:lnTo>
                    <a:pt x="637" y="0"/>
                  </a:lnTo>
                  <a:lnTo>
                    <a:pt x="639" y="2"/>
                  </a:lnTo>
                  <a:close/>
                </a:path>
              </a:pathLst>
            </a:custGeom>
            <a:gradFill rotWithShape="1">
              <a:gsLst>
                <a:gs pos="0">
                  <a:srgbClr val="FF99CC"/>
                </a:gs>
                <a:gs pos="100000">
                  <a:srgbClr val="76475E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662" name="Freeform 14"/>
            <p:cNvSpPr>
              <a:spLocks/>
            </p:cNvSpPr>
            <p:nvPr/>
          </p:nvSpPr>
          <p:spPr bwMode="auto">
            <a:xfrm>
              <a:off x="3376" y="2005"/>
              <a:ext cx="1258" cy="1228"/>
            </a:xfrm>
            <a:custGeom>
              <a:avLst/>
              <a:gdLst>
                <a:gd name="T0" fmla="*/ 975 w 979"/>
                <a:gd name="T1" fmla="*/ 565 h 1024"/>
                <a:gd name="T2" fmla="*/ 963 w 979"/>
                <a:gd name="T3" fmla="*/ 640 h 1024"/>
                <a:gd name="T4" fmla="*/ 938 w 979"/>
                <a:gd name="T5" fmla="*/ 711 h 1024"/>
                <a:gd name="T6" fmla="*/ 908 w 979"/>
                <a:gd name="T7" fmla="*/ 778 h 1024"/>
                <a:gd name="T8" fmla="*/ 865 w 979"/>
                <a:gd name="T9" fmla="*/ 838 h 1024"/>
                <a:gd name="T10" fmla="*/ 817 w 979"/>
                <a:gd name="T11" fmla="*/ 892 h 1024"/>
                <a:gd name="T12" fmla="*/ 762 w 979"/>
                <a:gd name="T13" fmla="*/ 938 h 1024"/>
                <a:gd name="T14" fmla="*/ 700 w 979"/>
                <a:gd name="T15" fmla="*/ 974 h 1024"/>
                <a:gd name="T16" fmla="*/ 633 w 979"/>
                <a:gd name="T17" fmla="*/ 1001 h 1024"/>
                <a:gd name="T18" fmla="*/ 564 w 979"/>
                <a:gd name="T19" fmla="*/ 1018 h 1024"/>
                <a:gd name="T20" fmla="*/ 489 w 979"/>
                <a:gd name="T21" fmla="*/ 1024 h 1024"/>
                <a:gd name="T22" fmla="*/ 414 w 979"/>
                <a:gd name="T23" fmla="*/ 1018 h 1024"/>
                <a:gd name="T24" fmla="*/ 345 w 979"/>
                <a:gd name="T25" fmla="*/ 1001 h 1024"/>
                <a:gd name="T26" fmla="*/ 278 w 979"/>
                <a:gd name="T27" fmla="*/ 974 h 1024"/>
                <a:gd name="T28" fmla="*/ 216 w 979"/>
                <a:gd name="T29" fmla="*/ 938 h 1024"/>
                <a:gd name="T30" fmla="*/ 161 w 979"/>
                <a:gd name="T31" fmla="*/ 892 h 1024"/>
                <a:gd name="T32" fmla="*/ 113 w 979"/>
                <a:gd name="T33" fmla="*/ 838 h 1024"/>
                <a:gd name="T34" fmla="*/ 71 w 979"/>
                <a:gd name="T35" fmla="*/ 778 h 1024"/>
                <a:gd name="T36" fmla="*/ 40 w 979"/>
                <a:gd name="T37" fmla="*/ 711 h 1024"/>
                <a:gd name="T38" fmla="*/ 15 w 979"/>
                <a:gd name="T39" fmla="*/ 640 h 1024"/>
                <a:gd name="T40" fmla="*/ 3 w 979"/>
                <a:gd name="T41" fmla="*/ 565 h 1024"/>
                <a:gd name="T42" fmla="*/ 1 w 979"/>
                <a:gd name="T43" fmla="*/ 486 h 1024"/>
                <a:gd name="T44" fmla="*/ 11 w 979"/>
                <a:gd name="T45" fmla="*/ 410 h 1024"/>
                <a:gd name="T46" fmla="*/ 30 w 979"/>
                <a:gd name="T47" fmla="*/ 337 h 1024"/>
                <a:gd name="T48" fmla="*/ 59 w 979"/>
                <a:gd name="T49" fmla="*/ 269 h 1024"/>
                <a:gd name="T50" fmla="*/ 97 w 979"/>
                <a:gd name="T51" fmla="*/ 206 h 1024"/>
                <a:gd name="T52" fmla="*/ 144 w 979"/>
                <a:gd name="T53" fmla="*/ 150 h 1024"/>
                <a:gd name="T54" fmla="*/ 197 w 979"/>
                <a:gd name="T55" fmla="*/ 102 h 1024"/>
                <a:gd name="T56" fmla="*/ 257 w 979"/>
                <a:gd name="T57" fmla="*/ 62 h 1024"/>
                <a:gd name="T58" fmla="*/ 322 w 979"/>
                <a:gd name="T59" fmla="*/ 31 h 1024"/>
                <a:gd name="T60" fmla="*/ 391 w 979"/>
                <a:gd name="T61" fmla="*/ 10 h 1024"/>
                <a:gd name="T62" fmla="*/ 464 w 979"/>
                <a:gd name="T63" fmla="*/ 0 h 1024"/>
                <a:gd name="T64" fmla="*/ 539 w 979"/>
                <a:gd name="T65" fmla="*/ 2 h 1024"/>
                <a:gd name="T66" fmla="*/ 610 w 979"/>
                <a:gd name="T67" fmla="*/ 16 h 1024"/>
                <a:gd name="T68" fmla="*/ 679 w 979"/>
                <a:gd name="T69" fmla="*/ 41 h 1024"/>
                <a:gd name="T70" fmla="*/ 742 w 979"/>
                <a:gd name="T71" fmla="*/ 75 h 1024"/>
                <a:gd name="T72" fmla="*/ 800 w 979"/>
                <a:gd name="T73" fmla="*/ 118 h 1024"/>
                <a:gd name="T74" fmla="*/ 850 w 979"/>
                <a:gd name="T75" fmla="*/ 168 h 1024"/>
                <a:gd name="T76" fmla="*/ 894 w 979"/>
                <a:gd name="T77" fmla="*/ 227 h 1024"/>
                <a:gd name="T78" fmla="*/ 929 w 979"/>
                <a:gd name="T79" fmla="*/ 290 h 1024"/>
                <a:gd name="T80" fmla="*/ 956 w 979"/>
                <a:gd name="T81" fmla="*/ 360 h 1024"/>
                <a:gd name="T82" fmla="*/ 973 w 979"/>
                <a:gd name="T83" fmla="*/ 435 h 1024"/>
                <a:gd name="T84" fmla="*/ 979 w 979"/>
                <a:gd name="T85" fmla="*/ 511 h 1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79" h="1024">
                  <a:moveTo>
                    <a:pt x="979" y="511"/>
                  </a:moveTo>
                  <a:lnTo>
                    <a:pt x="977" y="538"/>
                  </a:lnTo>
                  <a:lnTo>
                    <a:pt x="975" y="565"/>
                  </a:lnTo>
                  <a:lnTo>
                    <a:pt x="973" y="590"/>
                  </a:lnTo>
                  <a:lnTo>
                    <a:pt x="967" y="615"/>
                  </a:lnTo>
                  <a:lnTo>
                    <a:pt x="963" y="640"/>
                  </a:lnTo>
                  <a:lnTo>
                    <a:pt x="956" y="665"/>
                  </a:lnTo>
                  <a:lnTo>
                    <a:pt x="948" y="688"/>
                  </a:lnTo>
                  <a:lnTo>
                    <a:pt x="938" y="711"/>
                  </a:lnTo>
                  <a:lnTo>
                    <a:pt x="929" y="734"/>
                  </a:lnTo>
                  <a:lnTo>
                    <a:pt x="919" y="755"/>
                  </a:lnTo>
                  <a:lnTo>
                    <a:pt x="908" y="778"/>
                  </a:lnTo>
                  <a:lnTo>
                    <a:pt x="894" y="799"/>
                  </a:lnTo>
                  <a:lnTo>
                    <a:pt x="881" y="819"/>
                  </a:lnTo>
                  <a:lnTo>
                    <a:pt x="865" y="838"/>
                  </a:lnTo>
                  <a:lnTo>
                    <a:pt x="850" y="857"/>
                  </a:lnTo>
                  <a:lnTo>
                    <a:pt x="835" y="874"/>
                  </a:lnTo>
                  <a:lnTo>
                    <a:pt x="817" y="892"/>
                  </a:lnTo>
                  <a:lnTo>
                    <a:pt x="800" y="907"/>
                  </a:lnTo>
                  <a:lnTo>
                    <a:pt x="781" y="922"/>
                  </a:lnTo>
                  <a:lnTo>
                    <a:pt x="762" y="938"/>
                  </a:lnTo>
                  <a:lnTo>
                    <a:pt x="742" y="951"/>
                  </a:lnTo>
                  <a:lnTo>
                    <a:pt x="721" y="963"/>
                  </a:lnTo>
                  <a:lnTo>
                    <a:pt x="700" y="974"/>
                  </a:lnTo>
                  <a:lnTo>
                    <a:pt x="679" y="984"/>
                  </a:lnTo>
                  <a:lnTo>
                    <a:pt x="656" y="993"/>
                  </a:lnTo>
                  <a:lnTo>
                    <a:pt x="633" y="1001"/>
                  </a:lnTo>
                  <a:lnTo>
                    <a:pt x="610" y="1009"/>
                  </a:lnTo>
                  <a:lnTo>
                    <a:pt x="587" y="1015"/>
                  </a:lnTo>
                  <a:lnTo>
                    <a:pt x="564" y="1018"/>
                  </a:lnTo>
                  <a:lnTo>
                    <a:pt x="539" y="1022"/>
                  </a:lnTo>
                  <a:lnTo>
                    <a:pt x="514" y="1024"/>
                  </a:lnTo>
                  <a:lnTo>
                    <a:pt x="489" y="1024"/>
                  </a:lnTo>
                  <a:lnTo>
                    <a:pt x="464" y="1024"/>
                  </a:lnTo>
                  <a:lnTo>
                    <a:pt x="439" y="1022"/>
                  </a:lnTo>
                  <a:lnTo>
                    <a:pt x="414" y="1018"/>
                  </a:lnTo>
                  <a:lnTo>
                    <a:pt x="391" y="1015"/>
                  </a:lnTo>
                  <a:lnTo>
                    <a:pt x="368" y="1009"/>
                  </a:lnTo>
                  <a:lnTo>
                    <a:pt x="345" y="1001"/>
                  </a:lnTo>
                  <a:lnTo>
                    <a:pt x="322" y="993"/>
                  </a:lnTo>
                  <a:lnTo>
                    <a:pt x="299" y="984"/>
                  </a:lnTo>
                  <a:lnTo>
                    <a:pt x="278" y="974"/>
                  </a:lnTo>
                  <a:lnTo>
                    <a:pt x="257" y="963"/>
                  </a:lnTo>
                  <a:lnTo>
                    <a:pt x="236" y="951"/>
                  </a:lnTo>
                  <a:lnTo>
                    <a:pt x="216" y="938"/>
                  </a:lnTo>
                  <a:lnTo>
                    <a:pt x="197" y="922"/>
                  </a:lnTo>
                  <a:lnTo>
                    <a:pt x="178" y="907"/>
                  </a:lnTo>
                  <a:lnTo>
                    <a:pt x="161" y="892"/>
                  </a:lnTo>
                  <a:lnTo>
                    <a:pt x="144" y="874"/>
                  </a:lnTo>
                  <a:lnTo>
                    <a:pt x="128" y="857"/>
                  </a:lnTo>
                  <a:lnTo>
                    <a:pt x="113" y="838"/>
                  </a:lnTo>
                  <a:lnTo>
                    <a:pt x="97" y="819"/>
                  </a:lnTo>
                  <a:lnTo>
                    <a:pt x="84" y="799"/>
                  </a:lnTo>
                  <a:lnTo>
                    <a:pt x="71" y="778"/>
                  </a:lnTo>
                  <a:lnTo>
                    <a:pt x="59" y="755"/>
                  </a:lnTo>
                  <a:lnTo>
                    <a:pt x="49" y="734"/>
                  </a:lnTo>
                  <a:lnTo>
                    <a:pt x="40" y="711"/>
                  </a:lnTo>
                  <a:lnTo>
                    <a:pt x="30" y="688"/>
                  </a:lnTo>
                  <a:lnTo>
                    <a:pt x="23" y="665"/>
                  </a:lnTo>
                  <a:lnTo>
                    <a:pt x="15" y="640"/>
                  </a:lnTo>
                  <a:lnTo>
                    <a:pt x="11" y="615"/>
                  </a:lnTo>
                  <a:lnTo>
                    <a:pt x="5" y="590"/>
                  </a:lnTo>
                  <a:lnTo>
                    <a:pt x="3" y="565"/>
                  </a:lnTo>
                  <a:lnTo>
                    <a:pt x="1" y="538"/>
                  </a:lnTo>
                  <a:lnTo>
                    <a:pt x="0" y="511"/>
                  </a:lnTo>
                  <a:lnTo>
                    <a:pt x="1" y="486"/>
                  </a:lnTo>
                  <a:lnTo>
                    <a:pt x="3" y="459"/>
                  </a:lnTo>
                  <a:lnTo>
                    <a:pt x="5" y="435"/>
                  </a:lnTo>
                  <a:lnTo>
                    <a:pt x="11" y="410"/>
                  </a:lnTo>
                  <a:lnTo>
                    <a:pt x="15" y="385"/>
                  </a:lnTo>
                  <a:lnTo>
                    <a:pt x="23" y="360"/>
                  </a:lnTo>
                  <a:lnTo>
                    <a:pt x="30" y="337"/>
                  </a:lnTo>
                  <a:lnTo>
                    <a:pt x="40" y="314"/>
                  </a:lnTo>
                  <a:lnTo>
                    <a:pt x="49" y="290"/>
                  </a:lnTo>
                  <a:lnTo>
                    <a:pt x="59" y="269"/>
                  </a:lnTo>
                  <a:lnTo>
                    <a:pt x="71" y="246"/>
                  </a:lnTo>
                  <a:lnTo>
                    <a:pt x="84" y="227"/>
                  </a:lnTo>
                  <a:lnTo>
                    <a:pt x="97" y="206"/>
                  </a:lnTo>
                  <a:lnTo>
                    <a:pt x="113" y="187"/>
                  </a:lnTo>
                  <a:lnTo>
                    <a:pt x="128" y="168"/>
                  </a:lnTo>
                  <a:lnTo>
                    <a:pt x="144" y="150"/>
                  </a:lnTo>
                  <a:lnTo>
                    <a:pt x="161" y="133"/>
                  </a:lnTo>
                  <a:lnTo>
                    <a:pt x="178" y="118"/>
                  </a:lnTo>
                  <a:lnTo>
                    <a:pt x="197" y="102"/>
                  </a:lnTo>
                  <a:lnTo>
                    <a:pt x="216" y="89"/>
                  </a:lnTo>
                  <a:lnTo>
                    <a:pt x="236" y="75"/>
                  </a:lnTo>
                  <a:lnTo>
                    <a:pt x="257" y="62"/>
                  </a:lnTo>
                  <a:lnTo>
                    <a:pt x="278" y="50"/>
                  </a:lnTo>
                  <a:lnTo>
                    <a:pt x="299" y="41"/>
                  </a:lnTo>
                  <a:lnTo>
                    <a:pt x="322" y="31"/>
                  </a:lnTo>
                  <a:lnTo>
                    <a:pt x="345" y="24"/>
                  </a:lnTo>
                  <a:lnTo>
                    <a:pt x="368" y="16"/>
                  </a:lnTo>
                  <a:lnTo>
                    <a:pt x="391" y="10"/>
                  </a:lnTo>
                  <a:lnTo>
                    <a:pt x="414" y="6"/>
                  </a:lnTo>
                  <a:lnTo>
                    <a:pt x="439" y="2"/>
                  </a:lnTo>
                  <a:lnTo>
                    <a:pt x="464" y="0"/>
                  </a:lnTo>
                  <a:lnTo>
                    <a:pt x="489" y="0"/>
                  </a:lnTo>
                  <a:lnTo>
                    <a:pt x="514" y="0"/>
                  </a:lnTo>
                  <a:lnTo>
                    <a:pt x="539" y="2"/>
                  </a:lnTo>
                  <a:lnTo>
                    <a:pt x="564" y="6"/>
                  </a:lnTo>
                  <a:lnTo>
                    <a:pt x="587" y="10"/>
                  </a:lnTo>
                  <a:lnTo>
                    <a:pt x="610" y="16"/>
                  </a:lnTo>
                  <a:lnTo>
                    <a:pt x="633" y="24"/>
                  </a:lnTo>
                  <a:lnTo>
                    <a:pt x="656" y="31"/>
                  </a:lnTo>
                  <a:lnTo>
                    <a:pt x="679" y="41"/>
                  </a:lnTo>
                  <a:lnTo>
                    <a:pt x="700" y="50"/>
                  </a:lnTo>
                  <a:lnTo>
                    <a:pt x="721" y="62"/>
                  </a:lnTo>
                  <a:lnTo>
                    <a:pt x="742" y="75"/>
                  </a:lnTo>
                  <a:lnTo>
                    <a:pt x="762" y="89"/>
                  </a:lnTo>
                  <a:lnTo>
                    <a:pt x="781" y="102"/>
                  </a:lnTo>
                  <a:lnTo>
                    <a:pt x="800" y="118"/>
                  </a:lnTo>
                  <a:lnTo>
                    <a:pt x="817" y="133"/>
                  </a:lnTo>
                  <a:lnTo>
                    <a:pt x="835" y="150"/>
                  </a:lnTo>
                  <a:lnTo>
                    <a:pt x="850" y="168"/>
                  </a:lnTo>
                  <a:lnTo>
                    <a:pt x="865" y="187"/>
                  </a:lnTo>
                  <a:lnTo>
                    <a:pt x="881" y="206"/>
                  </a:lnTo>
                  <a:lnTo>
                    <a:pt x="894" y="227"/>
                  </a:lnTo>
                  <a:lnTo>
                    <a:pt x="908" y="246"/>
                  </a:lnTo>
                  <a:lnTo>
                    <a:pt x="919" y="269"/>
                  </a:lnTo>
                  <a:lnTo>
                    <a:pt x="929" y="290"/>
                  </a:lnTo>
                  <a:lnTo>
                    <a:pt x="938" y="314"/>
                  </a:lnTo>
                  <a:lnTo>
                    <a:pt x="948" y="337"/>
                  </a:lnTo>
                  <a:lnTo>
                    <a:pt x="956" y="360"/>
                  </a:lnTo>
                  <a:lnTo>
                    <a:pt x="963" y="385"/>
                  </a:lnTo>
                  <a:lnTo>
                    <a:pt x="967" y="410"/>
                  </a:lnTo>
                  <a:lnTo>
                    <a:pt x="973" y="435"/>
                  </a:lnTo>
                  <a:lnTo>
                    <a:pt x="975" y="459"/>
                  </a:lnTo>
                  <a:lnTo>
                    <a:pt x="977" y="486"/>
                  </a:lnTo>
                  <a:lnTo>
                    <a:pt x="979" y="511"/>
                  </a:lnTo>
                  <a:close/>
                </a:path>
              </a:pathLst>
            </a:custGeom>
            <a:gradFill rotWithShape="1">
              <a:gsLst>
                <a:gs pos="0">
                  <a:schemeClr val="tx2">
                    <a:gamma/>
                    <a:tint val="48627"/>
                    <a:invGamma/>
                    <a:alpha val="67000"/>
                  </a:schemeClr>
                </a:gs>
                <a:gs pos="100000">
                  <a:schemeClr val="tx2">
                    <a:alpha val="75999"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</p:grpSp>
      <p:pic>
        <p:nvPicPr>
          <p:cNvPr id="17415" name="Picture 24"/>
          <p:cNvPicPr>
            <a:picLocks noChangeAspect="1" noChangeArrowheads="1"/>
          </p:cNvPicPr>
          <p:nvPr/>
        </p:nvPicPr>
        <p:blipFill>
          <a:blip r:embed="rId8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45580" r="70418" b="27791"/>
          <a:stretch>
            <a:fillRect/>
          </a:stretch>
        </p:blipFill>
        <p:spPr bwMode="auto">
          <a:xfrm>
            <a:off x="3454400" y="2636838"/>
            <a:ext cx="1262063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6" name="Text Box 25"/>
          <p:cNvSpPr txBox="1">
            <a:spLocks noChangeArrowheads="1"/>
          </p:cNvSpPr>
          <p:nvPr/>
        </p:nvSpPr>
        <p:spPr bwMode="auto">
          <a:xfrm>
            <a:off x="888304" y="2636838"/>
            <a:ext cx="2081019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sz="2000" b="1" dirty="0">
                <a:solidFill>
                  <a:schemeClr val="bg2"/>
                </a:solidFill>
              </a:rPr>
              <a:t>Chaleur</a:t>
            </a:r>
            <a:endParaRPr lang="fr-FR" sz="2000" b="1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/>
            <a:r>
              <a:rPr lang="fr-FR" sz="2000" b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⇒ sudation</a:t>
            </a:r>
          </a:p>
          <a:p>
            <a:pPr algn="ctr" eaLnBrk="1" hangingPunct="1"/>
            <a:r>
              <a:rPr lang="fr-FR" sz="2000" b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⇒ perte hydrique</a:t>
            </a:r>
          </a:p>
          <a:p>
            <a:pPr algn="ctr" eaLnBrk="1" hangingPunct="1"/>
            <a:r>
              <a:rPr lang="fr-FR" sz="2000" b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⇒ perte sodium</a:t>
            </a:r>
          </a:p>
          <a:p>
            <a:pPr algn="ctr" eaLnBrk="1" hangingPunct="1"/>
            <a:r>
              <a:rPr lang="fr-FR" sz="2000" b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?</a:t>
            </a:r>
          </a:p>
        </p:txBody>
      </p:sp>
      <p:sp>
        <p:nvSpPr>
          <p:cNvPr id="17417" name="Text Box 26"/>
          <p:cNvSpPr txBox="1">
            <a:spLocks noChangeArrowheads="1"/>
          </p:cNvSpPr>
          <p:nvPr/>
        </p:nvSpPr>
        <p:spPr bwMode="auto">
          <a:xfrm>
            <a:off x="2313847" y="620713"/>
            <a:ext cx="1601657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b="1" dirty="0">
                <a:solidFill>
                  <a:schemeClr val="bg2"/>
                </a:solidFill>
              </a:rPr>
              <a:t>Épuisement </a:t>
            </a:r>
          </a:p>
          <a:p>
            <a:pPr algn="ctr" eaLnBrk="1" hangingPunct="1"/>
            <a:r>
              <a:rPr lang="fr-FR" b="1" dirty="0">
                <a:solidFill>
                  <a:schemeClr val="bg2"/>
                </a:solidFill>
              </a:rPr>
              <a:t>des réserves</a:t>
            </a:r>
          </a:p>
          <a:p>
            <a:pPr algn="ctr" eaLnBrk="1" hangingPunct="1"/>
            <a:r>
              <a:rPr lang="fr-FR" b="1" dirty="0">
                <a:solidFill>
                  <a:schemeClr val="bg2"/>
                </a:solidFill>
              </a:rPr>
              <a:t>en glucides</a:t>
            </a:r>
          </a:p>
          <a:p>
            <a:pPr algn="ctr" eaLnBrk="1" hangingPunct="1"/>
            <a:r>
              <a:rPr lang="fr-FR" b="1" dirty="0">
                <a:solidFill>
                  <a:schemeClr val="bg2"/>
                </a:solidFill>
              </a:rPr>
              <a:t>= baisse ATP</a:t>
            </a:r>
          </a:p>
          <a:p>
            <a:pPr algn="ctr" eaLnBrk="1" hangingPunct="1"/>
            <a:r>
              <a:rPr lang="fr-FR" b="1" dirty="0">
                <a:solidFill>
                  <a:schemeClr val="bg2"/>
                </a:solidFill>
              </a:rPr>
              <a:t>? </a:t>
            </a:r>
          </a:p>
        </p:txBody>
      </p:sp>
      <p:sp>
        <p:nvSpPr>
          <p:cNvPr id="17418" name="Text Box 27"/>
          <p:cNvSpPr txBox="1">
            <a:spLocks noChangeArrowheads="1"/>
          </p:cNvSpPr>
          <p:nvPr/>
        </p:nvSpPr>
        <p:spPr bwMode="auto">
          <a:xfrm>
            <a:off x="4527131" y="549275"/>
            <a:ext cx="1531188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b="1" dirty="0" err="1">
                <a:solidFill>
                  <a:schemeClr val="bg2"/>
                </a:solidFill>
              </a:rPr>
              <a:t>Disfonction</a:t>
            </a:r>
            <a:r>
              <a:rPr lang="fr-FR" b="1" dirty="0">
                <a:solidFill>
                  <a:schemeClr val="bg2"/>
                </a:solidFill>
              </a:rPr>
              <a:t>-</a:t>
            </a:r>
          </a:p>
          <a:p>
            <a:pPr algn="ctr" eaLnBrk="1" hangingPunct="1"/>
            <a:r>
              <a:rPr lang="fr-FR" b="1" dirty="0" err="1">
                <a:solidFill>
                  <a:schemeClr val="bg2"/>
                </a:solidFill>
              </a:rPr>
              <a:t>nement</a:t>
            </a:r>
            <a:r>
              <a:rPr lang="fr-FR" b="1" dirty="0">
                <a:solidFill>
                  <a:schemeClr val="bg2"/>
                </a:solidFill>
              </a:rPr>
              <a:t> des </a:t>
            </a:r>
          </a:p>
          <a:p>
            <a:pPr algn="ctr" eaLnBrk="1" hangingPunct="1"/>
            <a:r>
              <a:rPr lang="fr-FR" b="1" dirty="0">
                <a:solidFill>
                  <a:schemeClr val="bg2"/>
                </a:solidFill>
              </a:rPr>
              <a:t>pompes à  </a:t>
            </a:r>
          </a:p>
          <a:p>
            <a:pPr algn="ctr" eaLnBrk="1" hangingPunct="1"/>
            <a:r>
              <a:rPr lang="fr-FR" b="1" dirty="0">
                <a:solidFill>
                  <a:schemeClr val="bg2"/>
                </a:solidFill>
              </a:rPr>
              <a:t>calcium </a:t>
            </a:r>
          </a:p>
          <a:p>
            <a:pPr algn="ctr" eaLnBrk="1" hangingPunct="1"/>
            <a:r>
              <a:rPr lang="fr-FR" b="1" dirty="0">
                <a:solidFill>
                  <a:schemeClr val="bg2"/>
                </a:solidFill>
              </a:rPr>
              <a:t>et à sodium</a:t>
            </a:r>
          </a:p>
          <a:p>
            <a:pPr algn="ctr" eaLnBrk="1" hangingPunct="1"/>
            <a:r>
              <a:rPr lang="fr-FR" b="1" dirty="0">
                <a:solidFill>
                  <a:schemeClr val="bg2"/>
                </a:solidFill>
              </a:rPr>
              <a:t>?</a:t>
            </a:r>
          </a:p>
        </p:txBody>
      </p:sp>
      <p:sp>
        <p:nvSpPr>
          <p:cNvPr id="17419" name="Text Box 28"/>
          <p:cNvSpPr txBox="1">
            <a:spLocks noChangeArrowheads="1"/>
          </p:cNvSpPr>
          <p:nvPr/>
        </p:nvSpPr>
        <p:spPr bwMode="auto">
          <a:xfrm>
            <a:off x="5207462" y="4600575"/>
            <a:ext cx="200567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b="1" dirty="0">
                <a:solidFill>
                  <a:schemeClr val="bg2"/>
                </a:solidFill>
              </a:rPr>
              <a:t>Problème </a:t>
            </a:r>
          </a:p>
          <a:p>
            <a:pPr algn="ctr" eaLnBrk="1" hangingPunct="1"/>
            <a:r>
              <a:rPr lang="fr-FR" b="1" dirty="0">
                <a:solidFill>
                  <a:schemeClr val="bg2"/>
                </a:solidFill>
              </a:rPr>
              <a:t>d’élimination de </a:t>
            </a:r>
          </a:p>
          <a:p>
            <a:pPr algn="ctr" eaLnBrk="1" hangingPunct="1"/>
            <a:r>
              <a:rPr lang="fr-FR" b="1" dirty="0">
                <a:solidFill>
                  <a:schemeClr val="bg2"/>
                </a:solidFill>
              </a:rPr>
              <a:t>l’acétylcholine</a:t>
            </a:r>
          </a:p>
          <a:p>
            <a:pPr algn="ctr" eaLnBrk="1" hangingPunct="1"/>
            <a:r>
              <a:rPr lang="fr-FR" b="1" dirty="0">
                <a:solidFill>
                  <a:schemeClr val="bg2"/>
                </a:solidFill>
              </a:rPr>
              <a:t>?</a:t>
            </a:r>
          </a:p>
        </p:txBody>
      </p:sp>
      <p:grpSp>
        <p:nvGrpSpPr>
          <p:cNvPr id="27677" name="Group 29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5795963" y="1700213"/>
            <a:ext cx="2447925" cy="2592387"/>
            <a:chOff x="3168" y="1812"/>
            <a:chExt cx="1689" cy="1654"/>
          </a:xfrm>
        </p:grpSpPr>
        <p:sp>
          <p:nvSpPr>
            <p:cNvPr id="17423" name="Freeform 30"/>
            <p:cNvSpPr>
              <a:spLocks/>
            </p:cNvSpPr>
            <p:nvPr/>
          </p:nvSpPr>
          <p:spPr bwMode="auto">
            <a:xfrm>
              <a:off x="3168" y="1812"/>
              <a:ext cx="1689" cy="1654"/>
            </a:xfrm>
            <a:custGeom>
              <a:avLst/>
              <a:gdLst>
                <a:gd name="T0" fmla="*/ 803 w 1313"/>
                <a:gd name="T1" fmla="*/ 152 h 1379"/>
                <a:gd name="T2" fmla="*/ 723 w 1313"/>
                <a:gd name="T3" fmla="*/ 7 h 1379"/>
                <a:gd name="T4" fmla="*/ 625 w 1313"/>
                <a:gd name="T5" fmla="*/ 185 h 1379"/>
                <a:gd name="T6" fmla="*/ 507 w 1313"/>
                <a:gd name="T7" fmla="*/ 72 h 1379"/>
                <a:gd name="T8" fmla="*/ 457 w 1313"/>
                <a:gd name="T9" fmla="*/ 263 h 1379"/>
                <a:gd name="T10" fmla="*/ 314 w 1313"/>
                <a:gd name="T11" fmla="*/ 175 h 1379"/>
                <a:gd name="T12" fmla="*/ 328 w 1313"/>
                <a:gd name="T13" fmla="*/ 368 h 1379"/>
                <a:gd name="T14" fmla="*/ 178 w 1313"/>
                <a:gd name="T15" fmla="*/ 318 h 1379"/>
                <a:gd name="T16" fmla="*/ 232 w 1313"/>
                <a:gd name="T17" fmla="*/ 507 h 1379"/>
                <a:gd name="T18" fmla="*/ 64 w 1313"/>
                <a:gd name="T19" fmla="*/ 500 h 1379"/>
                <a:gd name="T20" fmla="*/ 172 w 1313"/>
                <a:gd name="T21" fmla="*/ 678 h 1379"/>
                <a:gd name="T22" fmla="*/ 3 w 1313"/>
                <a:gd name="T23" fmla="*/ 710 h 1379"/>
                <a:gd name="T24" fmla="*/ 151 w 1313"/>
                <a:gd name="T25" fmla="*/ 843 h 1379"/>
                <a:gd name="T26" fmla="*/ 0 w 1313"/>
                <a:gd name="T27" fmla="*/ 931 h 1379"/>
                <a:gd name="T28" fmla="*/ 188 w 1313"/>
                <a:gd name="T29" fmla="*/ 1026 h 1379"/>
                <a:gd name="T30" fmla="*/ 72 w 1313"/>
                <a:gd name="T31" fmla="*/ 1143 h 1379"/>
                <a:gd name="T32" fmla="*/ 271 w 1313"/>
                <a:gd name="T33" fmla="*/ 1186 h 1379"/>
                <a:gd name="T34" fmla="*/ 183 w 1313"/>
                <a:gd name="T35" fmla="*/ 1336 h 1379"/>
                <a:gd name="T36" fmla="*/ 390 w 1313"/>
                <a:gd name="T37" fmla="*/ 1327 h 1379"/>
                <a:gd name="T38" fmla="*/ 325 w 1313"/>
                <a:gd name="T39" fmla="*/ 1481 h 1379"/>
                <a:gd name="T40" fmla="*/ 534 w 1313"/>
                <a:gd name="T41" fmla="*/ 1419 h 1379"/>
                <a:gd name="T42" fmla="*/ 529 w 1313"/>
                <a:gd name="T43" fmla="*/ 1594 h 1379"/>
                <a:gd name="T44" fmla="*/ 717 w 1313"/>
                <a:gd name="T45" fmla="*/ 1479 h 1379"/>
                <a:gd name="T46" fmla="*/ 755 w 1313"/>
                <a:gd name="T47" fmla="*/ 1647 h 1379"/>
                <a:gd name="T48" fmla="*/ 884 w 1313"/>
                <a:gd name="T49" fmla="*/ 1486 h 1379"/>
                <a:gd name="T50" fmla="*/ 966 w 1313"/>
                <a:gd name="T51" fmla="*/ 1642 h 1379"/>
                <a:gd name="T52" fmla="*/ 1061 w 1313"/>
                <a:gd name="T53" fmla="*/ 1451 h 1379"/>
                <a:gd name="T54" fmla="*/ 1192 w 1313"/>
                <a:gd name="T55" fmla="*/ 1578 h 1379"/>
                <a:gd name="T56" fmla="*/ 1227 w 1313"/>
                <a:gd name="T57" fmla="*/ 1376 h 1379"/>
                <a:gd name="T58" fmla="*/ 1380 w 1313"/>
                <a:gd name="T59" fmla="*/ 1469 h 1379"/>
                <a:gd name="T60" fmla="*/ 1353 w 1313"/>
                <a:gd name="T61" fmla="*/ 1262 h 1379"/>
                <a:gd name="T62" fmla="*/ 1514 w 1313"/>
                <a:gd name="T63" fmla="*/ 1324 h 1379"/>
                <a:gd name="T64" fmla="*/ 1455 w 1313"/>
                <a:gd name="T65" fmla="*/ 1126 h 1379"/>
                <a:gd name="T66" fmla="*/ 1625 w 1313"/>
                <a:gd name="T67" fmla="*/ 1145 h 1379"/>
                <a:gd name="T68" fmla="*/ 1509 w 1313"/>
                <a:gd name="T69" fmla="*/ 961 h 1379"/>
                <a:gd name="T70" fmla="*/ 1684 w 1313"/>
                <a:gd name="T71" fmla="*/ 933 h 1379"/>
                <a:gd name="T72" fmla="*/ 1533 w 1313"/>
                <a:gd name="T73" fmla="*/ 793 h 1379"/>
                <a:gd name="T74" fmla="*/ 1674 w 1313"/>
                <a:gd name="T75" fmla="*/ 710 h 1379"/>
                <a:gd name="T76" fmla="*/ 1496 w 1313"/>
                <a:gd name="T77" fmla="*/ 611 h 1379"/>
                <a:gd name="T78" fmla="*/ 1622 w 1313"/>
                <a:gd name="T79" fmla="*/ 493 h 1379"/>
                <a:gd name="T80" fmla="*/ 1418 w 1313"/>
                <a:gd name="T81" fmla="*/ 450 h 1379"/>
                <a:gd name="T82" fmla="*/ 1501 w 1313"/>
                <a:gd name="T83" fmla="*/ 308 h 1379"/>
                <a:gd name="T84" fmla="*/ 1299 w 1313"/>
                <a:gd name="T85" fmla="*/ 320 h 1379"/>
                <a:gd name="T86" fmla="*/ 1340 w 1313"/>
                <a:gd name="T87" fmla="*/ 163 h 1379"/>
                <a:gd name="T88" fmla="*/ 1153 w 1313"/>
                <a:gd name="T89" fmla="*/ 223 h 1379"/>
                <a:gd name="T90" fmla="*/ 1155 w 1313"/>
                <a:gd name="T91" fmla="*/ 60 h 1379"/>
                <a:gd name="T92" fmla="*/ 970 w 1313"/>
                <a:gd name="T93" fmla="*/ 163 h 1379"/>
                <a:gd name="T94" fmla="*/ 929 w 1313"/>
                <a:gd name="T95" fmla="*/ 7 h 1379"/>
                <a:gd name="T96" fmla="*/ 822 w 1313"/>
                <a:gd name="T97" fmla="*/ 2 h 137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313" h="1379">
                  <a:moveTo>
                    <a:pt x="639" y="2"/>
                  </a:moveTo>
                  <a:lnTo>
                    <a:pt x="624" y="127"/>
                  </a:lnTo>
                  <a:lnTo>
                    <a:pt x="599" y="131"/>
                  </a:lnTo>
                  <a:lnTo>
                    <a:pt x="562" y="6"/>
                  </a:lnTo>
                  <a:lnTo>
                    <a:pt x="478" y="27"/>
                  </a:lnTo>
                  <a:lnTo>
                    <a:pt x="486" y="154"/>
                  </a:lnTo>
                  <a:lnTo>
                    <a:pt x="465" y="161"/>
                  </a:lnTo>
                  <a:lnTo>
                    <a:pt x="394" y="60"/>
                  </a:lnTo>
                  <a:lnTo>
                    <a:pt x="315" y="104"/>
                  </a:lnTo>
                  <a:lnTo>
                    <a:pt x="355" y="219"/>
                  </a:lnTo>
                  <a:lnTo>
                    <a:pt x="340" y="232"/>
                  </a:lnTo>
                  <a:lnTo>
                    <a:pt x="244" y="146"/>
                  </a:lnTo>
                  <a:lnTo>
                    <a:pt x="190" y="209"/>
                  </a:lnTo>
                  <a:lnTo>
                    <a:pt x="255" y="307"/>
                  </a:lnTo>
                  <a:lnTo>
                    <a:pt x="244" y="323"/>
                  </a:lnTo>
                  <a:lnTo>
                    <a:pt x="138" y="265"/>
                  </a:lnTo>
                  <a:lnTo>
                    <a:pt x="84" y="346"/>
                  </a:lnTo>
                  <a:lnTo>
                    <a:pt x="180" y="423"/>
                  </a:lnTo>
                  <a:lnTo>
                    <a:pt x="169" y="446"/>
                  </a:lnTo>
                  <a:lnTo>
                    <a:pt x="50" y="417"/>
                  </a:lnTo>
                  <a:lnTo>
                    <a:pt x="17" y="511"/>
                  </a:lnTo>
                  <a:lnTo>
                    <a:pt x="134" y="565"/>
                  </a:lnTo>
                  <a:lnTo>
                    <a:pt x="125" y="588"/>
                  </a:lnTo>
                  <a:lnTo>
                    <a:pt x="2" y="592"/>
                  </a:lnTo>
                  <a:lnTo>
                    <a:pt x="0" y="684"/>
                  </a:lnTo>
                  <a:lnTo>
                    <a:pt x="117" y="703"/>
                  </a:lnTo>
                  <a:lnTo>
                    <a:pt x="119" y="734"/>
                  </a:lnTo>
                  <a:lnTo>
                    <a:pt x="0" y="776"/>
                  </a:lnTo>
                  <a:lnTo>
                    <a:pt x="21" y="868"/>
                  </a:lnTo>
                  <a:lnTo>
                    <a:pt x="146" y="855"/>
                  </a:lnTo>
                  <a:lnTo>
                    <a:pt x="154" y="878"/>
                  </a:lnTo>
                  <a:lnTo>
                    <a:pt x="56" y="953"/>
                  </a:lnTo>
                  <a:lnTo>
                    <a:pt x="86" y="1033"/>
                  </a:lnTo>
                  <a:lnTo>
                    <a:pt x="211" y="989"/>
                  </a:lnTo>
                  <a:lnTo>
                    <a:pt x="221" y="1012"/>
                  </a:lnTo>
                  <a:lnTo>
                    <a:pt x="142" y="1114"/>
                  </a:lnTo>
                  <a:lnTo>
                    <a:pt x="200" y="1183"/>
                  </a:lnTo>
                  <a:lnTo>
                    <a:pt x="303" y="1106"/>
                  </a:lnTo>
                  <a:lnTo>
                    <a:pt x="319" y="1122"/>
                  </a:lnTo>
                  <a:lnTo>
                    <a:pt x="253" y="1235"/>
                  </a:lnTo>
                  <a:lnTo>
                    <a:pt x="324" y="1285"/>
                  </a:lnTo>
                  <a:lnTo>
                    <a:pt x="415" y="1183"/>
                  </a:lnTo>
                  <a:lnTo>
                    <a:pt x="432" y="1197"/>
                  </a:lnTo>
                  <a:lnTo>
                    <a:pt x="411" y="1329"/>
                  </a:lnTo>
                  <a:lnTo>
                    <a:pt x="493" y="1364"/>
                  </a:lnTo>
                  <a:lnTo>
                    <a:pt x="557" y="1233"/>
                  </a:lnTo>
                  <a:lnTo>
                    <a:pt x="578" y="1239"/>
                  </a:lnTo>
                  <a:lnTo>
                    <a:pt x="587" y="1373"/>
                  </a:lnTo>
                  <a:lnTo>
                    <a:pt x="670" y="1379"/>
                  </a:lnTo>
                  <a:lnTo>
                    <a:pt x="687" y="1239"/>
                  </a:lnTo>
                  <a:lnTo>
                    <a:pt x="712" y="1239"/>
                  </a:lnTo>
                  <a:lnTo>
                    <a:pt x="751" y="1369"/>
                  </a:lnTo>
                  <a:lnTo>
                    <a:pt x="837" y="1350"/>
                  </a:lnTo>
                  <a:lnTo>
                    <a:pt x="825" y="1210"/>
                  </a:lnTo>
                  <a:lnTo>
                    <a:pt x="848" y="1204"/>
                  </a:lnTo>
                  <a:lnTo>
                    <a:pt x="927" y="1316"/>
                  </a:lnTo>
                  <a:lnTo>
                    <a:pt x="1000" y="1275"/>
                  </a:lnTo>
                  <a:lnTo>
                    <a:pt x="954" y="1147"/>
                  </a:lnTo>
                  <a:lnTo>
                    <a:pt x="969" y="1133"/>
                  </a:lnTo>
                  <a:lnTo>
                    <a:pt x="1073" y="1225"/>
                  </a:lnTo>
                  <a:lnTo>
                    <a:pt x="1131" y="1168"/>
                  </a:lnTo>
                  <a:lnTo>
                    <a:pt x="1052" y="1052"/>
                  </a:lnTo>
                  <a:lnTo>
                    <a:pt x="1060" y="1035"/>
                  </a:lnTo>
                  <a:lnTo>
                    <a:pt x="1177" y="1104"/>
                  </a:lnTo>
                  <a:lnTo>
                    <a:pt x="1229" y="1029"/>
                  </a:lnTo>
                  <a:lnTo>
                    <a:pt x="1131" y="939"/>
                  </a:lnTo>
                  <a:lnTo>
                    <a:pt x="1142" y="918"/>
                  </a:lnTo>
                  <a:lnTo>
                    <a:pt x="1263" y="955"/>
                  </a:lnTo>
                  <a:lnTo>
                    <a:pt x="1292" y="862"/>
                  </a:lnTo>
                  <a:lnTo>
                    <a:pt x="1173" y="801"/>
                  </a:lnTo>
                  <a:lnTo>
                    <a:pt x="1181" y="778"/>
                  </a:lnTo>
                  <a:lnTo>
                    <a:pt x="1309" y="778"/>
                  </a:lnTo>
                  <a:lnTo>
                    <a:pt x="1313" y="686"/>
                  </a:lnTo>
                  <a:lnTo>
                    <a:pt x="1192" y="661"/>
                  </a:lnTo>
                  <a:lnTo>
                    <a:pt x="1184" y="632"/>
                  </a:lnTo>
                  <a:lnTo>
                    <a:pt x="1301" y="592"/>
                  </a:lnTo>
                  <a:lnTo>
                    <a:pt x="1288" y="497"/>
                  </a:lnTo>
                  <a:lnTo>
                    <a:pt x="1163" y="509"/>
                  </a:lnTo>
                  <a:lnTo>
                    <a:pt x="1154" y="480"/>
                  </a:lnTo>
                  <a:lnTo>
                    <a:pt x="1261" y="411"/>
                  </a:lnTo>
                  <a:lnTo>
                    <a:pt x="1213" y="328"/>
                  </a:lnTo>
                  <a:lnTo>
                    <a:pt x="1102" y="375"/>
                  </a:lnTo>
                  <a:lnTo>
                    <a:pt x="1085" y="355"/>
                  </a:lnTo>
                  <a:lnTo>
                    <a:pt x="1167" y="257"/>
                  </a:lnTo>
                  <a:lnTo>
                    <a:pt x="1113" y="190"/>
                  </a:lnTo>
                  <a:lnTo>
                    <a:pt x="1010" y="267"/>
                  </a:lnTo>
                  <a:lnTo>
                    <a:pt x="991" y="246"/>
                  </a:lnTo>
                  <a:lnTo>
                    <a:pt x="1042" y="136"/>
                  </a:lnTo>
                  <a:lnTo>
                    <a:pt x="973" y="90"/>
                  </a:lnTo>
                  <a:lnTo>
                    <a:pt x="896" y="186"/>
                  </a:lnTo>
                  <a:lnTo>
                    <a:pt x="870" y="175"/>
                  </a:lnTo>
                  <a:lnTo>
                    <a:pt x="898" y="50"/>
                  </a:lnTo>
                  <a:lnTo>
                    <a:pt x="812" y="19"/>
                  </a:lnTo>
                  <a:lnTo>
                    <a:pt x="754" y="136"/>
                  </a:lnTo>
                  <a:lnTo>
                    <a:pt x="733" y="129"/>
                  </a:lnTo>
                  <a:lnTo>
                    <a:pt x="722" y="6"/>
                  </a:lnTo>
                  <a:lnTo>
                    <a:pt x="637" y="0"/>
                  </a:lnTo>
                  <a:lnTo>
                    <a:pt x="639" y="2"/>
                  </a:lnTo>
                  <a:close/>
                </a:path>
              </a:pathLst>
            </a:custGeom>
            <a:gradFill rotWithShape="1">
              <a:gsLst>
                <a:gs pos="0">
                  <a:srgbClr val="CCFFCC"/>
                </a:gs>
                <a:gs pos="100000">
                  <a:srgbClr val="A9D3A9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424" name="Freeform 31"/>
            <p:cNvSpPr>
              <a:spLocks/>
            </p:cNvSpPr>
            <p:nvPr/>
          </p:nvSpPr>
          <p:spPr bwMode="auto">
            <a:xfrm>
              <a:off x="3376" y="2005"/>
              <a:ext cx="1259" cy="1228"/>
            </a:xfrm>
            <a:custGeom>
              <a:avLst/>
              <a:gdLst>
                <a:gd name="T0" fmla="*/ 1254 w 979"/>
                <a:gd name="T1" fmla="*/ 678 h 1024"/>
                <a:gd name="T2" fmla="*/ 1238 w 979"/>
                <a:gd name="T3" fmla="*/ 768 h 1024"/>
                <a:gd name="T4" fmla="*/ 1206 w 979"/>
                <a:gd name="T5" fmla="*/ 853 h 1024"/>
                <a:gd name="T6" fmla="*/ 1168 w 979"/>
                <a:gd name="T7" fmla="*/ 933 h 1024"/>
                <a:gd name="T8" fmla="*/ 1112 w 979"/>
                <a:gd name="T9" fmla="*/ 1005 h 1024"/>
                <a:gd name="T10" fmla="*/ 1051 w 979"/>
                <a:gd name="T11" fmla="*/ 1070 h 1024"/>
                <a:gd name="T12" fmla="*/ 980 w 979"/>
                <a:gd name="T13" fmla="*/ 1125 h 1024"/>
                <a:gd name="T14" fmla="*/ 900 w 979"/>
                <a:gd name="T15" fmla="*/ 1168 h 1024"/>
                <a:gd name="T16" fmla="*/ 814 w 979"/>
                <a:gd name="T17" fmla="*/ 1200 h 1024"/>
                <a:gd name="T18" fmla="*/ 725 w 979"/>
                <a:gd name="T19" fmla="*/ 1221 h 1024"/>
                <a:gd name="T20" fmla="*/ 629 w 979"/>
                <a:gd name="T21" fmla="*/ 1228 h 1024"/>
                <a:gd name="T22" fmla="*/ 532 w 979"/>
                <a:gd name="T23" fmla="*/ 1221 h 1024"/>
                <a:gd name="T24" fmla="*/ 444 w 979"/>
                <a:gd name="T25" fmla="*/ 1200 h 1024"/>
                <a:gd name="T26" fmla="*/ 358 w 979"/>
                <a:gd name="T27" fmla="*/ 1168 h 1024"/>
                <a:gd name="T28" fmla="*/ 278 w 979"/>
                <a:gd name="T29" fmla="*/ 1125 h 1024"/>
                <a:gd name="T30" fmla="*/ 207 w 979"/>
                <a:gd name="T31" fmla="*/ 1070 h 1024"/>
                <a:gd name="T32" fmla="*/ 145 w 979"/>
                <a:gd name="T33" fmla="*/ 1005 h 1024"/>
                <a:gd name="T34" fmla="*/ 91 w 979"/>
                <a:gd name="T35" fmla="*/ 933 h 1024"/>
                <a:gd name="T36" fmla="*/ 51 w 979"/>
                <a:gd name="T37" fmla="*/ 853 h 1024"/>
                <a:gd name="T38" fmla="*/ 19 w 979"/>
                <a:gd name="T39" fmla="*/ 768 h 1024"/>
                <a:gd name="T40" fmla="*/ 4 w 979"/>
                <a:gd name="T41" fmla="*/ 678 h 1024"/>
                <a:gd name="T42" fmla="*/ 1 w 979"/>
                <a:gd name="T43" fmla="*/ 583 h 1024"/>
                <a:gd name="T44" fmla="*/ 14 w 979"/>
                <a:gd name="T45" fmla="*/ 492 h 1024"/>
                <a:gd name="T46" fmla="*/ 39 w 979"/>
                <a:gd name="T47" fmla="*/ 404 h 1024"/>
                <a:gd name="T48" fmla="*/ 76 w 979"/>
                <a:gd name="T49" fmla="*/ 323 h 1024"/>
                <a:gd name="T50" fmla="*/ 125 w 979"/>
                <a:gd name="T51" fmla="*/ 247 h 1024"/>
                <a:gd name="T52" fmla="*/ 185 w 979"/>
                <a:gd name="T53" fmla="*/ 180 h 1024"/>
                <a:gd name="T54" fmla="*/ 253 w 979"/>
                <a:gd name="T55" fmla="*/ 122 h 1024"/>
                <a:gd name="T56" fmla="*/ 331 w 979"/>
                <a:gd name="T57" fmla="*/ 74 h 1024"/>
                <a:gd name="T58" fmla="*/ 414 w 979"/>
                <a:gd name="T59" fmla="*/ 37 h 1024"/>
                <a:gd name="T60" fmla="*/ 503 w 979"/>
                <a:gd name="T61" fmla="*/ 12 h 1024"/>
                <a:gd name="T62" fmla="*/ 597 w 979"/>
                <a:gd name="T63" fmla="*/ 0 h 1024"/>
                <a:gd name="T64" fmla="*/ 693 w 979"/>
                <a:gd name="T65" fmla="*/ 2 h 1024"/>
                <a:gd name="T66" fmla="*/ 784 w 979"/>
                <a:gd name="T67" fmla="*/ 19 h 1024"/>
                <a:gd name="T68" fmla="*/ 873 w 979"/>
                <a:gd name="T69" fmla="*/ 49 h 1024"/>
                <a:gd name="T70" fmla="*/ 954 w 979"/>
                <a:gd name="T71" fmla="*/ 90 h 1024"/>
                <a:gd name="T72" fmla="*/ 1029 w 979"/>
                <a:gd name="T73" fmla="*/ 142 h 1024"/>
                <a:gd name="T74" fmla="*/ 1093 w 979"/>
                <a:gd name="T75" fmla="*/ 201 h 1024"/>
                <a:gd name="T76" fmla="*/ 1150 w 979"/>
                <a:gd name="T77" fmla="*/ 272 h 1024"/>
                <a:gd name="T78" fmla="*/ 1195 w 979"/>
                <a:gd name="T79" fmla="*/ 348 h 1024"/>
                <a:gd name="T80" fmla="*/ 1229 w 979"/>
                <a:gd name="T81" fmla="*/ 432 h 1024"/>
                <a:gd name="T82" fmla="*/ 1251 w 979"/>
                <a:gd name="T83" fmla="*/ 522 h 1024"/>
                <a:gd name="T84" fmla="*/ 1259 w 979"/>
                <a:gd name="T85" fmla="*/ 613 h 102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979" h="1024">
                  <a:moveTo>
                    <a:pt x="979" y="511"/>
                  </a:moveTo>
                  <a:lnTo>
                    <a:pt x="977" y="538"/>
                  </a:lnTo>
                  <a:lnTo>
                    <a:pt x="975" y="565"/>
                  </a:lnTo>
                  <a:lnTo>
                    <a:pt x="973" y="590"/>
                  </a:lnTo>
                  <a:lnTo>
                    <a:pt x="967" y="615"/>
                  </a:lnTo>
                  <a:lnTo>
                    <a:pt x="963" y="640"/>
                  </a:lnTo>
                  <a:lnTo>
                    <a:pt x="956" y="665"/>
                  </a:lnTo>
                  <a:lnTo>
                    <a:pt x="948" y="688"/>
                  </a:lnTo>
                  <a:lnTo>
                    <a:pt x="938" y="711"/>
                  </a:lnTo>
                  <a:lnTo>
                    <a:pt x="929" y="734"/>
                  </a:lnTo>
                  <a:lnTo>
                    <a:pt x="919" y="755"/>
                  </a:lnTo>
                  <a:lnTo>
                    <a:pt x="908" y="778"/>
                  </a:lnTo>
                  <a:lnTo>
                    <a:pt x="894" y="799"/>
                  </a:lnTo>
                  <a:lnTo>
                    <a:pt x="881" y="819"/>
                  </a:lnTo>
                  <a:lnTo>
                    <a:pt x="865" y="838"/>
                  </a:lnTo>
                  <a:lnTo>
                    <a:pt x="850" y="857"/>
                  </a:lnTo>
                  <a:lnTo>
                    <a:pt x="835" y="874"/>
                  </a:lnTo>
                  <a:lnTo>
                    <a:pt x="817" y="892"/>
                  </a:lnTo>
                  <a:lnTo>
                    <a:pt x="800" y="907"/>
                  </a:lnTo>
                  <a:lnTo>
                    <a:pt x="781" y="922"/>
                  </a:lnTo>
                  <a:lnTo>
                    <a:pt x="762" y="938"/>
                  </a:lnTo>
                  <a:lnTo>
                    <a:pt x="742" y="951"/>
                  </a:lnTo>
                  <a:lnTo>
                    <a:pt x="721" y="963"/>
                  </a:lnTo>
                  <a:lnTo>
                    <a:pt x="700" y="974"/>
                  </a:lnTo>
                  <a:lnTo>
                    <a:pt x="679" y="984"/>
                  </a:lnTo>
                  <a:lnTo>
                    <a:pt x="656" y="993"/>
                  </a:lnTo>
                  <a:lnTo>
                    <a:pt x="633" y="1001"/>
                  </a:lnTo>
                  <a:lnTo>
                    <a:pt x="610" y="1009"/>
                  </a:lnTo>
                  <a:lnTo>
                    <a:pt x="587" y="1015"/>
                  </a:lnTo>
                  <a:lnTo>
                    <a:pt x="564" y="1018"/>
                  </a:lnTo>
                  <a:lnTo>
                    <a:pt x="539" y="1022"/>
                  </a:lnTo>
                  <a:lnTo>
                    <a:pt x="514" y="1024"/>
                  </a:lnTo>
                  <a:lnTo>
                    <a:pt x="489" y="1024"/>
                  </a:lnTo>
                  <a:lnTo>
                    <a:pt x="464" y="1024"/>
                  </a:lnTo>
                  <a:lnTo>
                    <a:pt x="439" y="1022"/>
                  </a:lnTo>
                  <a:lnTo>
                    <a:pt x="414" y="1018"/>
                  </a:lnTo>
                  <a:lnTo>
                    <a:pt x="391" y="1015"/>
                  </a:lnTo>
                  <a:lnTo>
                    <a:pt x="368" y="1009"/>
                  </a:lnTo>
                  <a:lnTo>
                    <a:pt x="345" y="1001"/>
                  </a:lnTo>
                  <a:lnTo>
                    <a:pt x="322" y="993"/>
                  </a:lnTo>
                  <a:lnTo>
                    <a:pt x="299" y="984"/>
                  </a:lnTo>
                  <a:lnTo>
                    <a:pt x="278" y="974"/>
                  </a:lnTo>
                  <a:lnTo>
                    <a:pt x="257" y="963"/>
                  </a:lnTo>
                  <a:lnTo>
                    <a:pt x="236" y="951"/>
                  </a:lnTo>
                  <a:lnTo>
                    <a:pt x="216" y="938"/>
                  </a:lnTo>
                  <a:lnTo>
                    <a:pt x="197" y="922"/>
                  </a:lnTo>
                  <a:lnTo>
                    <a:pt x="178" y="907"/>
                  </a:lnTo>
                  <a:lnTo>
                    <a:pt x="161" y="892"/>
                  </a:lnTo>
                  <a:lnTo>
                    <a:pt x="144" y="874"/>
                  </a:lnTo>
                  <a:lnTo>
                    <a:pt x="128" y="857"/>
                  </a:lnTo>
                  <a:lnTo>
                    <a:pt x="113" y="838"/>
                  </a:lnTo>
                  <a:lnTo>
                    <a:pt x="97" y="819"/>
                  </a:lnTo>
                  <a:lnTo>
                    <a:pt x="84" y="799"/>
                  </a:lnTo>
                  <a:lnTo>
                    <a:pt x="71" y="778"/>
                  </a:lnTo>
                  <a:lnTo>
                    <a:pt x="59" y="755"/>
                  </a:lnTo>
                  <a:lnTo>
                    <a:pt x="49" y="734"/>
                  </a:lnTo>
                  <a:lnTo>
                    <a:pt x="40" y="711"/>
                  </a:lnTo>
                  <a:lnTo>
                    <a:pt x="30" y="688"/>
                  </a:lnTo>
                  <a:lnTo>
                    <a:pt x="23" y="665"/>
                  </a:lnTo>
                  <a:lnTo>
                    <a:pt x="15" y="640"/>
                  </a:lnTo>
                  <a:lnTo>
                    <a:pt x="11" y="615"/>
                  </a:lnTo>
                  <a:lnTo>
                    <a:pt x="5" y="590"/>
                  </a:lnTo>
                  <a:lnTo>
                    <a:pt x="3" y="565"/>
                  </a:lnTo>
                  <a:lnTo>
                    <a:pt x="1" y="538"/>
                  </a:lnTo>
                  <a:lnTo>
                    <a:pt x="0" y="511"/>
                  </a:lnTo>
                  <a:lnTo>
                    <a:pt x="1" y="486"/>
                  </a:lnTo>
                  <a:lnTo>
                    <a:pt x="3" y="459"/>
                  </a:lnTo>
                  <a:lnTo>
                    <a:pt x="5" y="435"/>
                  </a:lnTo>
                  <a:lnTo>
                    <a:pt x="11" y="410"/>
                  </a:lnTo>
                  <a:lnTo>
                    <a:pt x="15" y="385"/>
                  </a:lnTo>
                  <a:lnTo>
                    <a:pt x="23" y="360"/>
                  </a:lnTo>
                  <a:lnTo>
                    <a:pt x="30" y="337"/>
                  </a:lnTo>
                  <a:lnTo>
                    <a:pt x="40" y="314"/>
                  </a:lnTo>
                  <a:lnTo>
                    <a:pt x="49" y="290"/>
                  </a:lnTo>
                  <a:lnTo>
                    <a:pt x="59" y="269"/>
                  </a:lnTo>
                  <a:lnTo>
                    <a:pt x="71" y="246"/>
                  </a:lnTo>
                  <a:lnTo>
                    <a:pt x="84" y="227"/>
                  </a:lnTo>
                  <a:lnTo>
                    <a:pt x="97" y="206"/>
                  </a:lnTo>
                  <a:lnTo>
                    <a:pt x="113" y="187"/>
                  </a:lnTo>
                  <a:lnTo>
                    <a:pt x="128" y="168"/>
                  </a:lnTo>
                  <a:lnTo>
                    <a:pt x="144" y="150"/>
                  </a:lnTo>
                  <a:lnTo>
                    <a:pt x="161" y="133"/>
                  </a:lnTo>
                  <a:lnTo>
                    <a:pt x="178" y="118"/>
                  </a:lnTo>
                  <a:lnTo>
                    <a:pt x="197" y="102"/>
                  </a:lnTo>
                  <a:lnTo>
                    <a:pt x="216" y="89"/>
                  </a:lnTo>
                  <a:lnTo>
                    <a:pt x="236" y="75"/>
                  </a:lnTo>
                  <a:lnTo>
                    <a:pt x="257" y="62"/>
                  </a:lnTo>
                  <a:lnTo>
                    <a:pt x="278" y="50"/>
                  </a:lnTo>
                  <a:lnTo>
                    <a:pt x="299" y="41"/>
                  </a:lnTo>
                  <a:lnTo>
                    <a:pt x="322" y="31"/>
                  </a:lnTo>
                  <a:lnTo>
                    <a:pt x="345" y="24"/>
                  </a:lnTo>
                  <a:lnTo>
                    <a:pt x="368" y="16"/>
                  </a:lnTo>
                  <a:lnTo>
                    <a:pt x="391" y="10"/>
                  </a:lnTo>
                  <a:lnTo>
                    <a:pt x="414" y="6"/>
                  </a:lnTo>
                  <a:lnTo>
                    <a:pt x="439" y="2"/>
                  </a:lnTo>
                  <a:lnTo>
                    <a:pt x="464" y="0"/>
                  </a:lnTo>
                  <a:lnTo>
                    <a:pt x="489" y="0"/>
                  </a:lnTo>
                  <a:lnTo>
                    <a:pt x="514" y="0"/>
                  </a:lnTo>
                  <a:lnTo>
                    <a:pt x="539" y="2"/>
                  </a:lnTo>
                  <a:lnTo>
                    <a:pt x="564" y="6"/>
                  </a:lnTo>
                  <a:lnTo>
                    <a:pt x="587" y="10"/>
                  </a:lnTo>
                  <a:lnTo>
                    <a:pt x="610" y="16"/>
                  </a:lnTo>
                  <a:lnTo>
                    <a:pt x="633" y="24"/>
                  </a:lnTo>
                  <a:lnTo>
                    <a:pt x="656" y="31"/>
                  </a:lnTo>
                  <a:lnTo>
                    <a:pt x="679" y="41"/>
                  </a:lnTo>
                  <a:lnTo>
                    <a:pt x="700" y="50"/>
                  </a:lnTo>
                  <a:lnTo>
                    <a:pt x="721" y="62"/>
                  </a:lnTo>
                  <a:lnTo>
                    <a:pt x="742" y="75"/>
                  </a:lnTo>
                  <a:lnTo>
                    <a:pt x="762" y="89"/>
                  </a:lnTo>
                  <a:lnTo>
                    <a:pt x="781" y="102"/>
                  </a:lnTo>
                  <a:lnTo>
                    <a:pt x="800" y="118"/>
                  </a:lnTo>
                  <a:lnTo>
                    <a:pt x="817" y="133"/>
                  </a:lnTo>
                  <a:lnTo>
                    <a:pt x="835" y="150"/>
                  </a:lnTo>
                  <a:lnTo>
                    <a:pt x="850" y="168"/>
                  </a:lnTo>
                  <a:lnTo>
                    <a:pt x="865" y="187"/>
                  </a:lnTo>
                  <a:lnTo>
                    <a:pt x="881" y="206"/>
                  </a:lnTo>
                  <a:lnTo>
                    <a:pt x="894" y="227"/>
                  </a:lnTo>
                  <a:lnTo>
                    <a:pt x="908" y="246"/>
                  </a:lnTo>
                  <a:lnTo>
                    <a:pt x="919" y="269"/>
                  </a:lnTo>
                  <a:lnTo>
                    <a:pt x="929" y="290"/>
                  </a:lnTo>
                  <a:lnTo>
                    <a:pt x="938" y="314"/>
                  </a:lnTo>
                  <a:lnTo>
                    <a:pt x="948" y="337"/>
                  </a:lnTo>
                  <a:lnTo>
                    <a:pt x="956" y="360"/>
                  </a:lnTo>
                  <a:lnTo>
                    <a:pt x="963" y="385"/>
                  </a:lnTo>
                  <a:lnTo>
                    <a:pt x="967" y="410"/>
                  </a:lnTo>
                  <a:lnTo>
                    <a:pt x="973" y="435"/>
                  </a:lnTo>
                  <a:lnTo>
                    <a:pt x="975" y="459"/>
                  </a:lnTo>
                  <a:lnTo>
                    <a:pt x="977" y="486"/>
                  </a:lnTo>
                  <a:lnTo>
                    <a:pt x="979" y="511"/>
                  </a:lnTo>
                  <a:close/>
                </a:path>
              </a:pathLst>
            </a:custGeom>
            <a:gradFill rotWithShape="1">
              <a:gsLst>
                <a:gs pos="0">
                  <a:srgbClr val="CCFFCC"/>
                </a:gs>
                <a:gs pos="100000">
                  <a:srgbClr val="A9D3A9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7421" name="Text Box 32"/>
          <p:cNvSpPr txBox="1">
            <a:spLocks noChangeArrowheads="1"/>
          </p:cNvSpPr>
          <p:nvPr/>
        </p:nvSpPr>
        <p:spPr bwMode="auto">
          <a:xfrm>
            <a:off x="5995549" y="2276475"/>
            <a:ext cx="2185278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b="1" dirty="0">
                <a:solidFill>
                  <a:schemeClr val="bg2"/>
                </a:solidFill>
              </a:rPr>
              <a:t>Perturbation des </a:t>
            </a:r>
          </a:p>
          <a:p>
            <a:pPr algn="ctr" eaLnBrk="1" hangingPunct="1"/>
            <a:r>
              <a:rPr lang="fr-FR" b="1" dirty="0">
                <a:solidFill>
                  <a:schemeClr val="bg2"/>
                </a:solidFill>
              </a:rPr>
              <a:t>informations</a:t>
            </a:r>
          </a:p>
          <a:p>
            <a:pPr algn="ctr" eaLnBrk="1" hangingPunct="1"/>
            <a:r>
              <a:rPr lang="fr-FR" b="1" dirty="0">
                <a:solidFill>
                  <a:schemeClr val="bg2"/>
                </a:solidFill>
              </a:rPr>
              <a:t>sensitives : </a:t>
            </a:r>
            <a:r>
              <a:rPr lang="fr-FR" b="1" dirty="0" err="1">
                <a:solidFill>
                  <a:schemeClr val="bg2"/>
                </a:solidFill>
              </a:rPr>
              <a:t>appar</a:t>
            </a:r>
            <a:r>
              <a:rPr lang="fr-FR" b="1" dirty="0">
                <a:solidFill>
                  <a:schemeClr val="bg2"/>
                </a:solidFill>
              </a:rPr>
              <a:t>.</a:t>
            </a:r>
          </a:p>
          <a:p>
            <a:pPr algn="ctr" eaLnBrk="1" hangingPunct="1"/>
            <a:r>
              <a:rPr lang="fr-FR" b="1" dirty="0">
                <a:solidFill>
                  <a:schemeClr val="bg2"/>
                </a:solidFill>
              </a:rPr>
              <a:t>de Golgi, réflexe </a:t>
            </a:r>
          </a:p>
          <a:p>
            <a:pPr algn="ctr" eaLnBrk="1" hangingPunct="1"/>
            <a:r>
              <a:rPr lang="fr-FR" b="1" dirty="0">
                <a:solidFill>
                  <a:schemeClr val="bg2"/>
                </a:solidFill>
              </a:rPr>
              <a:t>myotatique  </a:t>
            </a:r>
          </a:p>
        </p:txBody>
      </p:sp>
      <p:sp>
        <p:nvSpPr>
          <p:cNvPr id="17422" name="Text Box 33"/>
          <p:cNvSpPr txBox="1">
            <a:spLocks noChangeArrowheads="1"/>
          </p:cNvSpPr>
          <p:nvPr/>
        </p:nvSpPr>
        <p:spPr bwMode="auto">
          <a:xfrm>
            <a:off x="3481388" y="5032375"/>
            <a:ext cx="11747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b="1"/>
              <a:t>CRAMPE</a:t>
            </a:r>
          </a:p>
        </p:txBody>
      </p:sp>
      <p:grpSp>
        <p:nvGrpSpPr>
          <p:cNvPr id="25" name="Group 3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1116012" y="4437063"/>
            <a:ext cx="2447925" cy="2592388"/>
            <a:chOff x="3168" y="1812"/>
            <a:chExt cx="1689" cy="1654"/>
          </a:xfrm>
        </p:grpSpPr>
        <p:sp>
          <p:nvSpPr>
            <p:cNvPr id="26" name="Freeform 4"/>
            <p:cNvSpPr>
              <a:spLocks/>
            </p:cNvSpPr>
            <p:nvPr/>
          </p:nvSpPr>
          <p:spPr bwMode="auto">
            <a:xfrm>
              <a:off x="3168" y="1812"/>
              <a:ext cx="1689" cy="1654"/>
            </a:xfrm>
            <a:custGeom>
              <a:avLst/>
              <a:gdLst>
                <a:gd name="T0" fmla="*/ 803 w 1313"/>
                <a:gd name="T1" fmla="*/ 152 h 1379"/>
                <a:gd name="T2" fmla="*/ 723 w 1313"/>
                <a:gd name="T3" fmla="*/ 7 h 1379"/>
                <a:gd name="T4" fmla="*/ 625 w 1313"/>
                <a:gd name="T5" fmla="*/ 185 h 1379"/>
                <a:gd name="T6" fmla="*/ 507 w 1313"/>
                <a:gd name="T7" fmla="*/ 72 h 1379"/>
                <a:gd name="T8" fmla="*/ 457 w 1313"/>
                <a:gd name="T9" fmla="*/ 263 h 1379"/>
                <a:gd name="T10" fmla="*/ 314 w 1313"/>
                <a:gd name="T11" fmla="*/ 175 h 1379"/>
                <a:gd name="T12" fmla="*/ 328 w 1313"/>
                <a:gd name="T13" fmla="*/ 368 h 1379"/>
                <a:gd name="T14" fmla="*/ 178 w 1313"/>
                <a:gd name="T15" fmla="*/ 318 h 1379"/>
                <a:gd name="T16" fmla="*/ 232 w 1313"/>
                <a:gd name="T17" fmla="*/ 507 h 1379"/>
                <a:gd name="T18" fmla="*/ 64 w 1313"/>
                <a:gd name="T19" fmla="*/ 500 h 1379"/>
                <a:gd name="T20" fmla="*/ 172 w 1313"/>
                <a:gd name="T21" fmla="*/ 678 h 1379"/>
                <a:gd name="T22" fmla="*/ 3 w 1313"/>
                <a:gd name="T23" fmla="*/ 710 h 1379"/>
                <a:gd name="T24" fmla="*/ 151 w 1313"/>
                <a:gd name="T25" fmla="*/ 843 h 1379"/>
                <a:gd name="T26" fmla="*/ 0 w 1313"/>
                <a:gd name="T27" fmla="*/ 931 h 1379"/>
                <a:gd name="T28" fmla="*/ 188 w 1313"/>
                <a:gd name="T29" fmla="*/ 1026 h 1379"/>
                <a:gd name="T30" fmla="*/ 72 w 1313"/>
                <a:gd name="T31" fmla="*/ 1143 h 1379"/>
                <a:gd name="T32" fmla="*/ 271 w 1313"/>
                <a:gd name="T33" fmla="*/ 1186 h 1379"/>
                <a:gd name="T34" fmla="*/ 183 w 1313"/>
                <a:gd name="T35" fmla="*/ 1336 h 1379"/>
                <a:gd name="T36" fmla="*/ 390 w 1313"/>
                <a:gd name="T37" fmla="*/ 1327 h 1379"/>
                <a:gd name="T38" fmla="*/ 325 w 1313"/>
                <a:gd name="T39" fmla="*/ 1481 h 1379"/>
                <a:gd name="T40" fmla="*/ 534 w 1313"/>
                <a:gd name="T41" fmla="*/ 1419 h 1379"/>
                <a:gd name="T42" fmla="*/ 529 w 1313"/>
                <a:gd name="T43" fmla="*/ 1594 h 1379"/>
                <a:gd name="T44" fmla="*/ 717 w 1313"/>
                <a:gd name="T45" fmla="*/ 1479 h 1379"/>
                <a:gd name="T46" fmla="*/ 755 w 1313"/>
                <a:gd name="T47" fmla="*/ 1647 h 1379"/>
                <a:gd name="T48" fmla="*/ 884 w 1313"/>
                <a:gd name="T49" fmla="*/ 1486 h 1379"/>
                <a:gd name="T50" fmla="*/ 966 w 1313"/>
                <a:gd name="T51" fmla="*/ 1642 h 1379"/>
                <a:gd name="T52" fmla="*/ 1061 w 1313"/>
                <a:gd name="T53" fmla="*/ 1451 h 1379"/>
                <a:gd name="T54" fmla="*/ 1192 w 1313"/>
                <a:gd name="T55" fmla="*/ 1578 h 1379"/>
                <a:gd name="T56" fmla="*/ 1227 w 1313"/>
                <a:gd name="T57" fmla="*/ 1376 h 1379"/>
                <a:gd name="T58" fmla="*/ 1380 w 1313"/>
                <a:gd name="T59" fmla="*/ 1469 h 1379"/>
                <a:gd name="T60" fmla="*/ 1353 w 1313"/>
                <a:gd name="T61" fmla="*/ 1262 h 1379"/>
                <a:gd name="T62" fmla="*/ 1514 w 1313"/>
                <a:gd name="T63" fmla="*/ 1324 h 1379"/>
                <a:gd name="T64" fmla="*/ 1455 w 1313"/>
                <a:gd name="T65" fmla="*/ 1126 h 1379"/>
                <a:gd name="T66" fmla="*/ 1625 w 1313"/>
                <a:gd name="T67" fmla="*/ 1145 h 1379"/>
                <a:gd name="T68" fmla="*/ 1509 w 1313"/>
                <a:gd name="T69" fmla="*/ 961 h 1379"/>
                <a:gd name="T70" fmla="*/ 1684 w 1313"/>
                <a:gd name="T71" fmla="*/ 933 h 1379"/>
                <a:gd name="T72" fmla="*/ 1533 w 1313"/>
                <a:gd name="T73" fmla="*/ 793 h 1379"/>
                <a:gd name="T74" fmla="*/ 1674 w 1313"/>
                <a:gd name="T75" fmla="*/ 710 h 1379"/>
                <a:gd name="T76" fmla="*/ 1496 w 1313"/>
                <a:gd name="T77" fmla="*/ 611 h 1379"/>
                <a:gd name="T78" fmla="*/ 1622 w 1313"/>
                <a:gd name="T79" fmla="*/ 493 h 1379"/>
                <a:gd name="T80" fmla="*/ 1418 w 1313"/>
                <a:gd name="T81" fmla="*/ 450 h 1379"/>
                <a:gd name="T82" fmla="*/ 1501 w 1313"/>
                <a:gd name="T83" fmla="*/ 308 h 1379"/>
                <a:gd name="T84" fmla="*/ 1299 w 1313"/>
                <a:gd name="T85" fmla="*/ 320 h 1379"/>
                <a:gd name="T86" fmla="*/ 1340 w 1313"/>
                <a:gd name="T87" fmla="*/ 163 h 1379"/>
                <a:gd name="T88" fmla="*/ 1153 w 1313"/>
                <a:gd name="T89" fmla="*/ 223 h 1379"/>
                <a:gd name="T90" fmla="*/ 1155 w 1313"/>
                <a:gd name="T91" fmla="*/ 60 h 1379"/>
                <a:gd name="T92" fmla="*/ 970 w 1313"/>
                <a:gd name="T93" fmla="*/ 163 h 1379"/>
                <a:gd name="T94" fmla="*/ 929 w 1313"/>
                <a:gd name="T95" fmla="*/ 7 h 1379"/>
                <a:gd name="T96" fmla="*/ 822 w 1313"/>
                <a:gd name="T97" fmla="*/ 2 h 137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313" h="1379">
                  <a:moveTo>
                    <a:pt x="639" y="2"/>
                  </a:moveTo>
                  <a:lnTo>
                    <a:pt x="624" y="127"/>
                  </a:lnTo>
                  <a:lnTo>
                    <a:pt x="599" y="131"/>
                  </a:lnTo>
                  <a:lnTo>
                    <a:pt x="562" y="6"/>
                  </a:lnTo>
                  <a:lnTo>
                    <a:pt x="478" y="27"/>
                  </a:lnTo>
                  <a:lnTo>
                    <a:pt x="486" y="154"/>
                  </a:lnTo>
                  <a:lnTo>
                    <a:pt x="465" y="161"/>
                  </a:lnTo>
                  <a:lnTo>
                    <a:pt x="394" y="60"/>
                  </a:lnTo>
                  <a:lnTo>
                    <a:pt x="315" y="104"/>
                  </a:lnTo>
                  <a:lnTo>
                    <a:pt x="355" y="219"/>
                  </a:lnTo>
                  <a:lnTo>
                    <a:pt x="340" y="232"/>
                  </a:lnTo>
                  <a:lnTo>
                    <a:pt x="244" y="146"/>
                  </a:lnTo>
                  <a:lnTo>
                    <a:pt x="190" y="209"/>
                  </a:lnTo>
                  <a:lnTo>
                    <a:pt x="255" y="307"/>
                  </a:lnTo>
                  <a:lnTo>
                    <a:pt x="244" y="323"/>
                  </a:lnTo>
                  <a:lnTo>
                    <a:pt x="138" y="265"/>
                  </a:lnTo>
                  <a:lnTo>
                    <a:pt x="84" y="346"/>
                  </a:lnTo>
                  <a:lnTo>
                    <a:pt x="180" y="423"/>
                  </a:lnTo>
                  <a:lnTo>
                    <a:pt x="169" y="446"/>
                  </a:lnTo>
                  <a:lnTo>
                    <a:pt x="50" y="417"/>
                  </a:lnTo>
                  <a:lnTo>
                    <a:pt x="17" y="511"/>
                  </a:lnTo>
                  <a:lnTo>
                    <a:pt x="134" y="565"/>
                  </a:lnTo>
                  <a:lnTo>
                    <a:pt x="125" y="588"/>
                  </a:lnTo>
                  <a:lnTo>
                    <a:pt x="2" y="592"/>
                  </a:lnTo>
                  <a:lnTo>
                    <a:pt x="0" y="684"/>
                  </a:lnTo>
                  <a:lnTo>
                    <a:pt x="117" y="703"/>
                  </a:lnTo>
                  <a:lnTo>
                    <a:pt x="119" y="734"/>
                  </a:lnTo>
                  <a:lnTo>
                    <a:pt x="0" y="776"/>
                  </a:lnTo>
                  <a:lnTo>
                    <a:pt x="21" y="868"/>
                  </a:lnTo>
                  <a:lnTo>
                    <a:pt x="146" y="855"/>
                  </a:lnTo>
                  <a:lnTo>
                    <a:pt x="154" y="878"/>
                  </a:lnTo>
                  <a:lnTo>
                    <a:pt x="56" y="953"/>
                  </a:lnTo>
                  <a:lnTo>
                    <a:pt x="86" y="1033"/>
                  </a:lnTo>
                  <a:lnTo>
                    <a:pt x="211" y="989"/>
                  </a:lnTo>
                  <a:lnTo>
                    <a:pt x="221" y="1012"/>
                  </a:lnTo>
                  <a:lnTo>
                    <a:pt x="142" y="1114"/>
                  </a:lnTo>
                  <a:lnTo>
                    <a:pt x="200" y="1183"/>
                  </a:lnTo>
                  <a:lnTo>
                    <a:pt x="303" y="1106"/>
                  </a:lnTo>
                  <a:lnTo>
                    <a:pt x="319" y="1122"/>
                  </a:lnTo>
                  <a:lnTo>
                    <a:pt x="253" y="1235"/>
                  </a:lnTo>
                  <a:lnTo>
                    <a:pt x="324" y="1285"/>
                  </a:lnTo>
                  <a:lnTo>
                    <a:pt x="415" y="1183"/>
                  </a:lnTo>
                  <a:lnTo>
                    <a:pt x="432" y="1197"/>
                  </a:lnTo>
                  <a:lnTo>
                    <a:pt x="411" y="1329"/>
                  </a:lnTo>
                  <a:lnTo>
                    <a:pt x="493" y="1364"/>
                  </a:lnTo>
                  <a:lnTo>
                    <a:pt x="557" y="1233"/>
                  </a:lnTo>
                  <a:lnTo>
                    <a:pt x="578" y="1239"/>
                  </a:lnTo>
                  <a:lnTo>
                    <a:pt x="587" y="1373"/>
                  </a:lnTo>
                  <a:lnTo>
                    <a:pt x="670" y="1379"/>
                  </a:lnTo>
                  <a:lnTo>
                    <a:pt x="687" y="1239"/>
                  </a:lnTo>
                  <a:lnTo>
                    <a:pt x="712" y="1239"/>
                  </a:lnTo>
                  <a:lnTo>
                    <a:pt x="751" y="1369"/>
                  </a:lnTo>
                  <a:lnTo>
                    <a:pt x="837" y="1350"/>
                  </a:lnTo>
                  <a:lnTo>
                    <a:pt x="825" y="1210"/>
                  </a:lnTo>
                  <a:lnTo>
                    <a:pt x="848" y="1204"/>
                  </a:lnTo>
                  <a:lnTo>
                    <a:pt x="927" y="1316"/>
                  </a:lnTo>
                  <a:lnTo>
                    <a:pt x="1000" y="1275"/>
                  </a:lnTo>
                  <a:lnTo>
                    <a:pt x="954" y="1147"/>
                  </a:lnTo>
                  <a:lnTo>
                    <a:pt x="969" y="1133"/>
                  </a:lnTo>
                  <a:lnTo>
                    <a:pt x="1073" y="1225"/>
                  </a:lnTo>
                  <a:lnTo>
                    <a:pt x="1131" y="1168"/>
                  </a:lnTo>
                  <a:lnTo>
                    <a:pt x="1052" y="1052"/>
                  </a:lnTo>
                  <a:lnTo>
                    <a:pt x="1060" y="1035"/>
                  </a:lnTo>
                  <a:lnTo>
                    <a:pt x="1177" y="1104"/>
                  </a:lnTo>
                  <a:lnTo>
                    <a:pt x="1229" y="1029"/>
                  </a:lnTo>
                  <a:lnTo>
                    <a:pt x="1131" y="939"/>
                  </a:lnTo>
                  <a:lnTo>
                    <a:pt x="1142" y="918"/>
                  </a:lnTo>
                  <a:lnTo>
                    <a:pt x="1263" y="955"/>
                  </a:lnTo>
                  <a:lnTo>
                    <a:pt x="1292" y="862"/>
                  </a:lnTo>
                  <a:lnTo>
                    <a:pt x="1173" y="801"/>
                  </a:lnTo>
                  <a:lnTo>
                    <a:pt x="1181" y="778"/>
                  </a:lnTo>
                  <a:lnTo>
                    <a:pt x="1309" y="778"/>
                  </a:lnTo>
                  <a:lnTo>
                    <a:pt x="1313" y="686"/>
                  </a:lnTo>
                  <a:lnTo>
                    <a:pt x="1192" y="661"/>
                  </a:lnTo>
                  <a:lnTo>
                    <a:pt x="1184" y="632"/>
                  </a:lnTo>
                  <a:lnTo>
                    <a:pt x="1301" y="592"/>
                  </a:lnTo>
                  <a:lnTo>
                    <a:pt x="1288" y="497"/>
                  </a:lnTo>
                  <a:lnTo>
                    <a:pt x="1163" y="509"/>
                  </a:lnTo>
                  <a:lnTo>
                    <a:pt x="1154" y="480"/>
                  </a:lnTo>
                  <a:lnTo>
                    <a:pt x="1261" y="411"/>
                  </a:lnTo>
                  <a:lnTo>
                    <a:pt x="1213" y="328"/>
                  </a:lnTo>
                  <a:lnTo>
                    <a:pt x="1102" y="375"/>
                  </a:lnTo>
                  <a:lnTo>
                    <a:pt x="1085" y="355"/>
                  </a:lnTo>
                  <a:lnTo>
                    <a:pt x="1167" y="257"/>
                  </a:lnTo>
                  <a:lnTo>
                    <a:pt x="1113" y="190"/>
                  </a:lnTo>
                  <a:lnTo>
                    <a:pt x="1010" y="267"/>
                  </a:lnTo>
                  <a:lnTo>
                    <a:pt x="991" y="246"/>
                  </a:lnTo>
                  <a:lnTo>
                    <a:pt x="1042" y="136"/>
                  </a:lnTo>
                  <a:lnTo>
                    <a:pt x="973" y="90"/>
                  </a:lnTo>
                  <a:lnTo>
                    <a:pt x="896" y="186"/>
                  </a:lnTo>
                  <a:lnTo>
                    <a:pt x="870" y="175"/>
                  </a:lnTo>
                  <a:lnTo>
                    <a:pt x="898" y="50"/>
                  </a:lnTo>
                  <a:lnTo>
                    <a:pt x="812" y="19"/>
                  </a:lnTo>
                  <a:lnTo>
                    <a:pt x="754" y="136"/>
                  </a:lnTo>
                  <a:lnTo>
                    <a:pt x="733" y="129"/>
                  </a:lnTo>
                  <a:lnTo>
                    <a:pt x="722" y="6"/>
                  </a:lnTo>
                  <a:lnTo>
                    <a:pt x="637" y="0"/>
                  </a:lnTo>
                  <a:lnTo>
                    <a:pt x="639" y="2"/>
                  </a:lnTo>
                  <a:close/>
                </a:path>
              </a:pathLst>
            </a:custGeom>
            <a:gradFill rotWithShape="1">
              <a:gsLst>
                <a:gs pos="0">
                  <a:srgbClr val="CCFFCC"/>
                </a:gs>
                <a:gs pos="100000">
                  <a:srgbClr val="A9D3A9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" name="Freeform 5"/>
            <p:cNvSpPr>
              <a:spLocks/>
            </p:cNvSpPr>
            <p:nvPr/>
          </p:nvSpPr>
          <p:spPr bwMode="auto">
            <a:xfrm>
              <a:off x="3376" y="2005"/>
              <a:ext cx="1259" cy="1228"/>
            </a:xfrm>
            <a:custGeom>
              <a:avLst/>
              <a:gdLst>
                <a:gd name="T0" fmla="*/ 1254 w 979"/>
                <a:gd name="T1" fmla="*/ 678 h 1024"/>
                <a:gd name="T2" fmla="*/ 1238 w 979"/>
                <a:gd name="T3" fmla="*/ 768 h 1024"/>
                <a:gd name="T4" fmla="*/ 1206 w 979"/>
                <a:gd name="T5" fmla="*/ 853 h 1024"/>
                <a:gd name="T6" fmla="*/ 1168 w 979"/>
                <a:gd name="T7" fmla="*/ 933 h 1024"/>
                <a:gd name="T8" fmla="*/ 1112 w 979"/>
                <a:gd name="T9" fmla="*/ 1005 h 1024"/>
                <a:gd name="T10" fmla="*/ 1051 w 979"/>
                <a:gd name="T11" fmla="*/ 1070 h 1024"/>
                <a:gd name="T12" fmla="*/ 980 w 979"/>
                <a:gd name="T13" fmla="*/ 1125 h 1024"/>
                <a:gd name="T14" fmla="*/ 900 w 979"/>
                <a:gd name="T15" fmla="*/ 1168 h 1024"/>
                <a:gd name="T16" fmla="*/ 814 w 979"/>
                <a:gd name="T17" fmla="*/ 1200 h 1024"/>
                <a:gd name="T18" fmla="*/ 725 w 979"/>
                <a:gd name="T19" fmla="*/ 1221 h 1024"/>
                <a:gd name="T20" fmla="*/ 629 w 979"/>
                <a:gd name="T21" fmla="*/ 1228 h 1024"/>
                <a:gd name="T22" fmla="*/ 532 w 979"/>
                <a:gd name="T23" fmla="*/ 1221 h 1024"/>
                <a:gd name="T24" fmla="*/ 444 w 979"/>
                <a:gd name="T25" fmla="*/ 1200 h 1024"/>
                <a:gd name="T26" fmla="*/ 358 w 979"/>
                <a:gd name="T27" fmla="*/ 1168 h 1024"/>
                <a:gd name="T28" fmla="*/ 278 w 979"/>
                <a:gd name="T29" fmla="*/ 1125 h 1024"/>
                <a:gd name="T30" fmla="*/ 207 w 979"/>
                <a:gd name="T31" fmla="*/ 1070 h 1024"/>
                <a:gd name="T32" fmla="*/ 145 w 979"/>
                <a:gd name="T33" fmla="*/ 1005 h 1024"/>
                <a:gd name="T34" fmla="*/ 91 w 979"/>
                <a:gd name="T35" fmla="*/ 933 h 1024"/>
                <a:gd name="T36" fmla="*/ 51 w 979"/>
                <a:gd name="T37" fmla="*/ 853 h 1024"/>
                <a:gd name="T38" fmla="*/ 19 w 979"/>
                <a:gd name="T39" fmla="*/ 768 h 1024"/>
                <a:gd name="T40" fmla="*/ 4 w 979"/>
                <a:gd name="T41" fmla="*/ 678 h 1024"/>
                <a:gd name="T42" fmla="*/ 1 w 979"/>
                <a:gd name="T43" fmla="*/ 583 h 1024"/>
                <a:gd name="T44" fmla="*/ 14 w 979"/>
                <a:gd name="T45" fmla="*/ 492 h 1024"/>
                <a:gd name="T46" fmla="*/ 39 w 979"/>
                <a:gd name="T47" fmla="*/ 404 h 1024"/>
                <a:gd name="T48" fmla="*/ 76 w 979"/>
                <a:gd name="T49" fmla="*/ 323 h 1024"/>
                <a:gd name="T50" fmla="*/ 125 w 979"/>
                <a:gd name="T51" fmla="*/ 247 h 1024"/>
                <a:gd name="T52" fmla="*/ 185 w 979"/>
                <a:gd name="T53" fmla="*/ 180 h 1024"/>
                <a:gd name="T54" fmla="*/ 253 w 979"/>
                <a:gd name="T55" fmla="*/ 122 h 1024"/>
                <a:gd name="T56" fmla="*/ 331 w 979"/>
                <a:gd name="T57" fmla="*/ 74 h 1024"/>
                <a:gd name="T58" fmla="*/ 414 w 979"/>
                <a:gd name="T59" fmla="*/ 37 h 1024"/>
                <a:gd name="T60" fmla="*/ 503 w 979"/>
                <a:gd name="T61" fmla="*/ 12 h 1024"/>
                <a:gd name="T62" fmla="*/ 597 w 979"/>
                <a:gd name="T63" fmla="*/ 0 h 1024"/>
                <a:gd name="T64" fmla="*/ 693 w 979"/>
                <a:gd name="T65" fmla="*/ 2 h 1024"/>
                <a:gd name="T66" fmla="*/ 784 w 979"/>
                <a:gd name="T67" fmla="*/ 19 h 1024"/>
                <a:gd name="T68" fmla="*/ 873 w 979"/>
                <a:gd name="T69" fmla="*/ 49 h 1024"/>
                <a:gd name="T70" fmla="*/ 954 w 979"/>
                <a:gd name="T71" fmla="*/ 90 h 1024"/>
                <a:gd name="T72" fmla="*/ 1029 w 979"/>
                <a:gd name="T73" fmla="*/ 142 h 1024"/>
                <a:gd name="T74" fmla="*/ 1093 w 979"/>
                <a:gd name="T75" fmla="*/ 201 h 1024"/>
                <a:gd name="T76" fmla="*/ 1150 w 979"/>
                <a:gd name="T77" fmla="*/ 272 h 1024"/>
                <a:gd name="T78" fmla="*/ 1195 w 979"/>
                <a:gd name="T79" fmla="*/ 348 h 1024"/>
                <a:gd name="T80" fmla="*/ 1229 w 979"/>
                <a:gd name="T81" fmla="*/ 432 h 1024"/>
                <a:gd name="T82" fmla="*/ 1251 w 979"/>
                <a:gd name="T83" fmla="*/ 522 h 1024"/>
                <a:gd name="T84" fmla="*/ 1259 w 979"/>
                <a:gd name="T85" fmla="*/ 613 h 102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979" h="1024">
                  <a:moveTo>
                    <a:pt x="979" y="511"/>
                  </a:moveTo>
                  <a:lnTo>
                    <a:pt x="977" y="538"/>
                  </a:lnTo>
                  <a:lnTo>
                    <a:pt x="975" y="565"/>
                  </a:lnTo>
                  <a:lnTo>
                    <a:pt x="973" y="590"/>
                  </a:lnTo>
                  <a:lnTo>
                    <a:pt x="967" y="615"/>
                  </a:lnTo>
                  <a:lnTo>
                    <a:pt x="963" y="640"/>
                  </a:lnTo>
                  <a:lnTo>
                    <a:pt x="956" y="665"/>
                  </a:lnTo>
                  <a:lnTo>
                    <a:pt x="948" y="688"/>
                  </a:lnTo>
                  <a:lnTo>
                    <a:pt x="938" y="711"/>
                  </a:lnTo>
                  <a:lnTo>
                    <a:pt x="929" y="734"/>
                  </a:lnTo>
                  <a:lnTo>
                    <a:pt x="919" y="755"/>
                  </a:lnTo>
                  <a:lnTo>
                    <a:pt x="908" y="778"/>
                  </a:lnTo>
                  <a:lnTo>
                    <a:pt x="894" y="799"/>
                  </a:lnTo>
                  <a:lnTo>
                    <a:pt x="881" y="819"/>
                  </a:lnTo>
                  <a:lnTo>
                    <a:pt x="865" y="838"/>
                  </a:lnTo>
                  <a:lnTo>
                    <a:pt x="850" y="857"/>
                  </a:lnTo>
                  <a:lnTo>
                    <a:pt x="835" y="874"/>
                  </a:lnTo>
                  <a:lnTo>
                    <a:pt x="817" y="892"/>
                  </a:lnTo>
                  <a:lnTo>
                    <a:pt x="800" y="907"/>
                  </a:lnTo>
                  <a:lnTo>
                    <a:pt x="781" y="922"/>
                  </a:lnTo>
                  <a:lnTo>
                    <a:pt x="762" y="938"/>
                  </a:lnTo>
                  <a:lnTo>
                    <a:pt x="742" y="951"/>
                  </a:lnTo>
                  <a:lnTo>
                    <a:pt x="721" y="963"/>
                  </a:lnTo>
                  <a:lnTo>
                    <a:pt x="700" y="974"/>
                  </a:lnTo>
                  <a:lnTo>
                    <a:pt x="679" y="984"/>
                  </a:lnTo>
                  <a:lnTo>
                    <a:pt x="656" y="993"/>
                  </a:lnTo>
                  <a:lnTo>
                    <a:pt x="633" y="1001"/>
                  </a:lnTo>
                  <a:lnTo>
                    <a:pt x="610" y="1009"/>
                  </a:lnTo>
                  <a:lnTo>
                    <a:pt x="587" y="1015"/>
                  </a:lnTo>
                  <a:lnTo>
                    <a:pt x="564" y="1018"/>
                  </a:lnTo>
                  <a:lnTo>
                    <a:pt x="539" y="1022"/>
                  </a:lnTo>
                  <a:lnTo>
                    <a:pt x="514" y="1024"/>
                  </a:lnTo>
                  <a:lnTo>
                    <a:pt x="489" y="1024"/>
                  </a:lnTo>
                  <a:lnTo>
                    <a:pt x="464" y="1024"/>
                  </a:lnTo>
                  <a:lnTo>
                    <a:pt x="439" y="1022"/>
                  </a:lnTo>
                  <a:lnTo>
                    <a:pt x="414" y="1018"/>
                  </a:lnTo>
                  <a:lnTo>
                    <a:pt x="391" y="1015"/>
                  </a:lnTo>
                  <a:lnTo>
                    <a:pt x="368" y="1009"/>
                  </a:lnTo>
                  <a:lnTo>
                    <a:pt x="345" y="1001"/>
                  </a:lnTo>
                  <a:lnTo>
                    <a:pt x="322" y="993"/>
                  </a:lnTo>
                  <a:lnTo>
                    <a:pt x="299" y="984"/>
                  </a:lnTo>
                  <a:lnTo>
                    <a:pt x="278" y="974"/>
                  </a:lnTo>
                  <a:lnTo>
                    <a:pt x="257" y="963"/>
                  </a:lnTo>
                  <a:lnTo>
                    <a:pt x="236" y="951"/>
                  </a:lnTo>
                  <a:lnTo>
                    <a:pt x="216" y="938"/>
                  </a:lnTo>
                  <a:lnTo>
                    <a:pt x="197" y="922"/>
                  </a:lnTo>
                  <a:lnTo>
                    <a:pt x="178" y="907"/>
                  </a:lnTo>
                  <a:lnTo>
                    <a:pt x="161" y="892"/>
                  </a:lnTo>
                  <a:lnTo>
                    <a:pt x="144" y="874"/>
                  </a:lnTo>
                  <a:lnTo>
                    <a:pt x="128" y="857"/>
                  </a:lnTo>
                  <a:lnTo>
                    <a:pt x="113" y="838"/>
                  </a:lnTo>
                  <a:lnTo>
                    <a:pt x="97" y="819"/>
                  </a:lnTo>
                  <a:lnTo>
                    <a:pt x="84" y="799"/>
                  </a:lnTo>
                  <a:lnTo>
                    <a:pt x="71" y="778"/>
                  </a:lnTo>
                  <a:lnTo>
                    <a:pt x="59" y="755"/>
                  </a:lnTo>
                  <a:lnTo>
                    <a:pt x="49" y="734"/>
                  </a:lnTo>
                  <a:lnTo>
                    <a:pt x="40" y="711"/>
                  </a:lnTo>
                  <a:lnTo>
                    <a:pt x="30" y="688"/>
                  </a:lnTo>
                  <a:lnTo>
                    <a:pt x="23" y="665"/>
                  </a:lnTo>
                  <a:lnTo>
                    <a:pt x="15" y="640"/>
                  </a:lnTo>
                  <a:lnTo>
                    <a:pt x="11" y="615"/>
                  </a:lnTo>
                  <a:lnTo>
                    <a:pt x="5" y="590"/>
                  </a:lnTo>
                  <a:lnTo>
                    <a:pt x="3" y="565"/>
                  </a:lnTo>
                  <a:lnTo>
                    <a:pt x="1" y="538"/>
                  </a:lnTo>
                  <a:lnTo>
                    <a:pt x="0" y="511"/>
                  </a:lnTo>
                  <a:lnTo>
                    <a:pt x="1" y="486"/>
                  </a:lnTo>
                  <a:lnTo>
                    <a:pt x="3" y="459"/>
                  </a:lnTo>
                  <a:lnTo>
                    <a:pt x="5" y="435"/>
                  </a:lnTo>
                  <a:lnTo>
                    <a:pt x="11" y="410"/>
                  </a:lnTo>
                  <a:lnTo>
                    <a:pt x="15" y="385"/>
                  </a:lnTo>
                  <a:lnTo>
                    <a:pt x="23" y="360"/>
                  </a:lnTo>
                  <a:lnTo>
                    <a:pt x="30" y="337"/>
                  </a:lnTo>
                  <a:lnTo>
                    <a:pt x="40" y="314"/>
                  </a:lnTo>
                  <a:lnTo>
                    <a:pt x="49" y="290"/>
                  </a:lnTo>
                  <a:lnTo>
                    <a:pt x="59" y="269"/>
                  </a:lnTo>
                  <a:lnTo>
                    <a:pt x="71" y="246"/>
                  </a:lnTo>
                  <a:lnTo>
                    <a:pt x="84" y="227"/>
                  </a:lnTo>
                  <a:lnTo>
                    <a:pt x="97" y="206"/>
                  </a:lnTo>
                  <a:lnTo>
                    <a:pt x="113" y="187"/>
                  </a:lnTo>
                  <a:lnTo>
                    <a:pt x="128" y="168"/>
                  </a:lnTo>
                  <a:lnTo>
                    <a:pt x="144" y="150"/>
                  </a:lnTo>
                  <a:lnTo>
                    <a:pt x="161" y="133"/>
                  </a:lnTo>
                  <a:lnTo>
                    <a:pt x="178" y="118"/>
                  </a:lnTo>
                  <a:lnTo>
                    <a:pt x="197" y="102"/>
                  </a:lnTo>
                  <a:lnTo>
                    <a:pt x="216" y="89"/>
                  </a:lnTo>
                  <a:lnTo>
                    <a:pt x="236" y="75"/>
                  </a:lnTo>
                  <a:lnTo>
                    <a:pt x="257" y="62"/>
                  </a:lnTo>
                  <a:lnTo>
                    <a:pt x="278" y="50"/>
                  </a:lnTo>
                  <a:lnTo>
                    <a:pt x="299" y="41"/>
                  </a:lnTo>
                  <a:lnTo>
                    <a:pt x="322" y="31"/>
                  </a:lnTo>
                  <a:lnTo>
                    <a:pt x="345" y="24"/>
                  </a:lnTo>
                  <a:lnTo>
                    <a:pt x="368" y="16"/>
                  </a:lnTo>
                  <a:lnTo>
                    <a:pt x="391" y="10"/>
                  </a:lnTo>
                  <a:lnTo>
                    <a:pt x="414" y="6"/>
                  </a:lnTo>
                  <a:lnTo>
                    <a:pt x="439" y="2"/>
                  </a:lnTo>
                  <a:lnTo>
                    <a:pt x="464" y="0"/>
                  </a:lnTo>
                  <a:lnTo>
                    <a:pt x="489" y="0"/>
                  </a:lnTo>
                  <a:lnTo>
                    <a:pt x="514" y="0"/>
                  </a:lnTo>
                  <a:lnTo>
                    <a:pt x="539" y="2"/>
                  </a:lnTo>
                  <a:lnTo>
                    <a:pt x="564" y="6"/>
                  </a:lnTo>
                  <a:lnTo>
                    <a:pt x="587" y="10"/>
                  </a:lnTo>
                  <a:lnTo>
                    <a:pt x="610" y="16"/>
                  </a:lnTo>
                  <a:lnTo>
                    <a:pt x="633" y="24"/>
                  </a:lnTo>
                  <a:lnTo>
                    <a:pt x="656" y="31"/>
                  </a:lnTo>
                  <a:lnTo>
                    <a:pt x="679" y="41"/>
                  </a:lnTo>
                  <a:lnTo>
                    <a:pt x="700" y="50"/>
                  </a:lnTo>
                  <a:lnTo>
                    <a:pt x="721" y="62"/>
                  </a:lnTo>
                  <a:lnTo>
                    <a:pt x="742" y="75"/>
                  </a:lnTo>
                  <a:lnTo>
                    <a:pt x="762" y="89"/>
                  </a:lnTo>
                  <a:lnTo>
                    <a:pt x="781" y="102"/>
                  </a:lnTo>
                  <a:lnTo>
                    <a:pt x="800" y="118"/>
                  </a:lnTo>
                  <a:lnTo>
                    <a:pt x="817" y="133"/>
                  </a:lnTo>
                  <a:lnTo>
                    <a:pt x="835" y="150"/>
                  </a:lnTo>
                  <a:lnTo>
                    <a:pt x="850" y="168"/>
                  </a:lnTo>
                  <a:lnTo>
                    <a:pt x="865" y="187"/>
                  </a:lnTo>
                  <a:lnTo>
                    <a:pt x="881" y="206"/>
                  </a:lnTo>
                  <a:lnTo>
                    <a:pt x="894" y="227"/>
                  </a:lnTo>
                  <a:lnTo>
                    <a:pt x="908" y="246"/>
                  </a:lnTo>
                  <a:lnTo>
                    <a:pt x="919" y="269"/>
                  </a:lnTo>
                  <a:lnTo>
                    <a:pt x="929" y="290"/>
                  </a:lnTo>
                  <a:lnTo>
                    <a:pt x="938" y="314"/>
                  </a:lnTo>
                  <a:lnTo>
                    <a:pt x="948" y="337"/>
                  </a:lnTo>
                  <a:lnTo>
                    <a:pt x="956" y="360"/>
                  </a:lnTo>
                  <a:lnTo>
                    <a:pt x="963" y="385"/>
                  </a:lnTo>
                  <a:lnTo>
                    <a:pt x="967" y="410"/>
                  </a:lnTo>
                  <a:lnTo>
                    <a:pt x="973" y="435"/>
                  </a:lnTo>
                  <a:lnTo>
                    <a:pt x="975" y="459"/>
                  </a:lnTo>
                  <a:lnTo>
                    <a:pt x="977" y="486"/>
                  </a:lnTo>
                  <a:lnTo>
                    <a:pt x="979" y="511"/>
                  </a:lnTo>
                  <a:close/>
                </a:path>
              </a:pathLst>
            </a:custGeom>
            <a:gradFill rotWithShape="1">
              <a:gsLst>
                <a:gs pos="0">
                  <a:srgbClr val="CCFFCC"/>
                </a:gs>
                <a:gs pos="100000">
                  <a:srgbClr val="A9D3A9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8" name="Text Box 27"/>
          <p:cNvSpPr txBox="1">
            <a:spLocks noChangeArrowheads="1"/>
          </p:cNvSpPr>
          <p:nvPr/>
        </p:nvSpPr>
        <p:spPr bwMode="auto">
          <a:xfrm>
            <a:off x="1554805" y="5181698"/>
            <a:ext cx="170751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sz="2000" b="1" dirty="0" smtClean="0">
                <a:solidFill>
                  <a:schemeClr val="bg2"/>
                </a:solidFill>
              </a:rPr>
              <a:t>Problèmes </a:t>
            </a:r>
          </a:p>
          <a:p>
            <a:pPr algn="ctr" eaLnBrk="1" hangingPunct="1"/>
            <a:r>
              <a:rPr lang="fr-FR" sz="2000" b="1" dirty="0" smtClean="0">
                <a:solidFill>
                  <a:schemeClr val="bg2"/>
                </a:solidFill>
              </a:rPr>
              <a:t>circulatoires</a:t>
            </a:r>
            <a:endParaRPr lang="fr-FR" sz="2000" b="1" dirty="0">
              <a:solidFill>
                <a:schemeClr val="bg2"/>
              </a:solidFill>
            </a:endParaRPr>
          </a:p>
          <a:p>
            <a:pPr algn="ctr" eaLnBrk="1" hangingPunct="1"/>
            <a:r>
              <a:rPr lang="fr-FR" sz="2000" b="1" dirty="0" smtClean="0">
                <a:solidFill>
                  <a:schemeClr val="bg2"/>
                </a:solidFill>
              </a:rPr>
              <a:t>?</a:t>
            </a:r>
            <a:endParaRPr lang="fr-FR" sz="2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75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276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2411413" y="2587625"/>
            <a:ext cx="4735512" cy="58896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RECOMMANDATIONS</a:t>
            </a:r>
          </a:p>
        </p:txBody>
      </p:sp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2627313" y="4292600"/>
            <a:ext cx="42402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2800" b="1" dirty="0">
                <a:solidFill>
                  <a:schemeClr val="tx2"/>
                </a:solidFill>
                <a:latin typeface="Bookman Old Style" pitchFamily="18" charset="0"/>
              </a:rPr>
              <a:t>Le bon sens prévaut…</a:t>
            </a:r>
          </a:p>
        </p:txBody>
      </p:sp>
    </p:spTree>
    <p:extLst>
      <p:ext uri="{BB962C8B-B14F-4D97-AF65-F5344CB8AC3E}">
        <p14:creationId xmlns:p14="http://schemas.microsoft.com/office/powerpoint/2010/main" val="404150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250825" y="-21401"/>
            <a:ext cx="7953396" cy="6986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tabLst>
                <a:tab pos="457200" algn="l"/>
              </a:tabLst>
            </a:pPr>
            <a:r>
              <a:rPr lang="fr-FR" sz="24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3 Comment tenter d’éviter les crampes :</a:t>
            </a:r>
          </a:p>
          <a:p>
            <a:pPr>
              <a:tabLst>
                <a:tab pos="457200" algn="l"/>
              </a:tabLst>
            </a:pPr>
            <a:endParaRPr lang="fr-FR" sz="24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  <a:tabLst>
                <a:tab pos="457200" algn="l"/>
              </a:tabLst>
            </a:pPr>
            <a:r>
              <a:rPr lang="fr-FR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2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S’entraîner régulièrement et de façon progressive tant en volume </a:t>
            </a:r>
          </a:p>
          <a:p>
            <a:pPr>
              <a:tabLst>
                <a:tab pos="457200" algn="l"/>
              </a:tabLst>
            </a:pPr>
            <a:r>
              <a:rPr lang="fr-FR" sz="2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qu’en intensité. Introduire de la </a:t>
            </a:r>
            <a:r>
              <a:rPr lang="fr-FR" sz="20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pliométrie</a:t>
            </a:r>
            <a:r>
              <a:rPr lang="fr-FR" sz="2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dans l’entraînement,</a:t>
            </a:r>
          </a:p>
          <a:p>
            <a:pPr>
              <a:buFontTx/>
              <a:buChar char="-"/>
              <a:tabLst>
                <a:tab pos="457200" algn="l"/>
              </a:tabLst>
            </a:pPr>
            <a:endParaRPr lang="fr-FR" sz="20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  <a:tabLst>
                <a:tab pos="457200" algn="l"/>
              </a:tabLst>
            </a:pPr>
            <a:r>
              <a:rPr lang="fr-FR" sz="2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Contrôler les modifications physiques et physiologiques obtenues.</a:t>
            </a:r>
          </a:p>
          <a:p>
            <a:pPr>
              <a:tabLst>
                <a:tab pos="457200" algn="l"/>
              </a:tabLst>
            </a:pPr>
            <a:r>
              <a:rPr lang="fr-FR" sz="2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>
              <a:buFontTx/>
              <a:buChar char="-"/>
              <a:tabLst>
                <a:tab pos="457200" algn="l"/>
              </a:tabLst>
            </a:pPr>
            <a:r>
              <a:rPr lang="fr-FR" sz="2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Apprendre les techniques de stretching, d’étirement et de relaxation.</a:t>
            </a:r>
          </a:p>
          <a:p>
            <a:pPr>
              <a:buFontTx/>
              <a:buChar char="-"/>
              <a:tabLst>
                <a:tab pos="457200" algn="l"/>
              </a:tabLst>
            </a:pPr>
            <a:endParaRPr lang="fr-FR" sz="20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  <a:tabLst>
                <a:tab pos="457200" algn="l"/>
              </a:tabLst>
            </a:pPr>
            <a:r>
              <a:rPr lang="fr-FR" sz="2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Bien s’échauffer (15 à 20 minutes) et s’étirer avant et après chaque </a:t>
            </a:r>
          </a:p>
          <a:p>
            <a:pPr>
              <a:tabLst>
                <a:tab pos="457200" algn="l"/>
              </a:tabLst>
            </a:pPr>
            <a:r>
              <a:rPr lang="fr-FR" sz="2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séance d’entraînement et chaque compétition,</a:t>
            </a:r>
          </a:p>
          <a:p>
            <a:pPr>
              <a:tabLst>
                <a:tab pos="457200" algn="l"/>
              </a:tabLst>
            </a:pPr>
            <a:endParaRPr lang="fr-FR" sz="20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  <a:tabLst>
                <a:tab pos="457200" algn="l"/>
              </a:tabLst>
            </a:pPr>
            <a:r>
              <a:rPr lang="fr-FR" sz="2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Ajuster les efforts aux capacités et les réajuster en cas de </a:t>
            </a:r>
          </a:p>
          <a:p>
            <a:pPr>
              <a:tabLst>
                <a:tab pos="457200" algn="l"/>
              </a:tabLst>
            </a:pPr>
            <a:r>
              <a:rPr lang="fr-FR" sz="2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programmation mal adaptée.</a:t>
            </a:r>
          </a:p>
          <a:p>
            <a:pPr>
              <a:tabLst>
                <a:tab pos="457200" algn="l"/>
              </a:tabLst>
            </a:pPr>
            <a:endParaRPr lang="fr-FR" sz="20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  <a:tabLst>
                <a:tab pos="457200" algn="l"/>
              </a:tabLst>
            </a:pPr>
            <a:r>
              <a:rPr lang="fr-FR" sz="2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Ne pas oublier de boire avant d’avoir soif avant, pendant et après </a:t>
            </a:r>
          </a:p>
          <a:p>
            <a:pPr>
              <a:tabLst>
                <a:tab pos="457200" algn="l"/>
              </a:tabLst>
            </a:pPr>
            <a:r>
              <a:rPr lang="fr-FR" sz="2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chaque séance d’entraînement et chaque compétition.</a:t>
            </a:r>
          </a:p>
          <a:p>
            <a:pPr>
              <a:tabLst>
                <a:tab pos="457200" algn="l"/>
              </a:tabLst>
            </a:pPr>
            <a:endParaRPr lang="fr-FR" sz="20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>
              <a:tabLst>
                <a:tab pos="457200" algn="l"/>
              </a:tabLst>
            </a:pPr>
            <a:r>
              <a:rPr lang="fr-FR" sz="2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- Maintenir une diététique adaptée à la qualité des efforts d’entraînement.</a:t>
            </a:r>
          </a:p>
          <a:p>
            <a:pPr>
              <a:tabLst>
                <a:tab pos="457200" algn="l"/>
              </a:tabLst>
            </a:pPr>
            <a:endParaRPr lang="fr-FR" sz="20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>
              <a:tabLst>
                <a:tab pos="457200" algn="l"/>
              </a:tabLst>
            </a:pPr>
            <a:r>
              <a:rPr lang="fr-FR" sz="2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- Bien récupérer après chaque exercice et chaque séance d’entraînement </a:t>
            </a:r>
          </a:p>
          <a:p>
            <a:pPr>
              <a:tabLst>
                <a:tab pos="457200" algn="l"/>
              </a:tabLst>
            </a:pPr>
            <a:r>
              <a:rPr lang="fr-FR" sz="2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(bain à température contrastée, douche sous pression, massage…)</a:t>
            </a:r>
          </a:p>
        </p:txBody>
      </p:sp>
    </p:spTree>
    <p:extLst>
      <p:ext uri="{BB962C8B-B14F-4D97-AF65-F5344CB8AC3E}">
        <p14:creationId xmlns:p14="http://schemas.microsoft.com/office/powerpoint/2010/main" val="318057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ChangeArrowheads="1"/>
          </p:cNvSpPr>
          <p:nvPr/>
        </p:nvSpPr>
        <p:spPr bwMode="auto">
          <a:xfrm>
            <a:off x="1665445" y="2342029"/>
            <a:ext cx="650049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just"/>
            <a:r>
              <a:rPr lang="fr-FR" sz="24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   -  Une consultation médicale devient nécessaire,</a:t>
            </a:r>
          </a:p>
          <a:p>
            <a:pPr algn="just"/>
            <a:endParaRPr lang="fr-FR" sz="24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fr-FR" sz="24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   -  Souvent suivie d’un contrôle biologique</a:t>
            </a:r>
          </a:p>
          <a:p>
            <a:pPr algn="just"/>
            <a:endParaRPr lang="fr-FR" sz="24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fr-FR" sz="24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   -  </a:t>
            </a:r>
            <a:r>
              <a:rPr lang="fr-FR" sz="2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Doppler artério-veineux </a:t>
            </a:r>
            <a:r>
              <a:rPr lang="fr-FR" sz="24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recommandé</a:t>
            </a:r>
          </a:p>
        </p:txBody>
      </p:sp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1403350" y="836613"/>
            <a:ext cx="617566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32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2) Si les crampes sont récurrentes</a:t>
            </a:r>
            <a:r>
              <a:rPr lang="fr-FR" sz="320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78012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179388" y="-16729"/>
            <a:ext cx="9078254" cy="6641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40000"/>
              </a:lnSpc>
              <a:tabLst>
                <a:tab pos="457200" algn="l"/>
              </a:tabLst>
            </a:pPr>
            <a:r>
              <a:rPr lang="fr-FR" sz="20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                                   1) Lorsque la crampe survient</a:t>
            </a:r>
            <a:endParaRPr lang="fr-FR" sz="20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40000"/>
              </a:lnSpc>
              <a:tabLst>
                <a:tab pos="457200" algn="l"/>
              </a:tabLst>
            </a:pPr>
            <a:endParaRPr lang="fr-FR" sz="20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40000"/>
              </a:lnSpc>
              <a:tabLst>
                <a:tab pos="457200" algn="l"/>
              </a:tabLst>
            </a:pPr>
            <a:r>
              <a:rPr lang="fr-FR" sz="24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Ne pas insister dans l’effort, arrêter complètement l’activité et éviter </a:t>
            </a:r>
            <a:endParaRPr lang="fr-FR" sz="2400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40000"/>
              </a:lnSpc>
              <a:tabLst>
                <a:tab pos="457200" algn="l"/>
              </a:tabLst>
            </a:pPr>
            <a:r>
              <a:rPr lang="fr-FR" sz="2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tout mouvement </a:t>
            </a:r>
            <a:r>
              <a:rPr lang="fr-FR" sz="24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brusque du membre touché : prendre du repos ;</a:t>
            </a:r>
          </a:p>
          <a:p>
            <a:pPr>
              <a:lnSpc>
                <a:spcPct val="140000"/>
              </a:lnSpc>
              <a:tabLst>
                <a:tab pos="457200" algn="l"/>
              </a:tabLst>
            </a:pPr>
            <a:endParaRPr lang="fr-FR" sz="24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40000"/>
              </a:lnSpc>
              <a:tabLst>
                <a:tab pos="457200" algn="l"/>
              </a:tabLst>
            </a:pPr>
            <a:r>
              <a:rPr lang="fr-FR" sz="24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Étendre le membre atteint et masser superficiellement le muscle </a:t>
            </a:r>
            <a:endParaRPr lang="fr-FR" sz="2400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40000"/>
              </a:lnSpc>
              <a:tabLst>
                <a:tab pos="457200" algn="l"/>
              </a:tabLst>
            </a:pPr>
            <a:r>
              <a:rPr lang="fr-FR" sz="2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douloureux</a:t>
            </a:r>
            <a:r>
              <a:rPr lang="fr-FR" sz="24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, </a:t>
            </a:r>
          </a:p>
          <a:p>
            <a:pPr>
              <a:lnSpc>
                <a:spcPct val="140000"/>
              </a:lnSpc>
              <a:tabLst>
                <a:tab pos="457200" algn="l"/>
              </a:tabLst>
            </a:pPr>
            <a:endParaRPr lang="fr-FR" sz="24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40000"/>
              </a:lnSpc>
              <a:tabLst>
                <a:tab pos="457200" algn="l"/>
              </a:tabLst>
            </a:pPr>
            <a:r>
              <a:rPr lang="fr-FR" sz="24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L’étirer doucement dans le sens contraire à la contraction, par exemple</a:t>
            </a:r>
            <a:r>
              <a:rPr lang="fr-FR" sz="2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,</a:t>
            </a:r>
          </a:p>
          <a:p>
            <a:pPr>
              <a:lnSpc>
                <a:spcPct val="140000"/>
              </a:lnSpc>
              <a:tabLst>
                <a:tab pos="457200" algn="l"/>
              </a:tabLst>
            </a:pPr>
            <a:r>
              <a:rPr lang="fr-FR" sz="2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en cas </a:t>
            </a:r>
            <a:r>
              <a:rPr lang="fr-FR" sz="24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de crampe du mollet, tirer lentement, progressivement, les </a:t>
            </a:r>
            <a:endParaRPr lang="fr-FR" sz="2400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40000"/>
              </a:lnSpc>
              <a:tabLst>
                <a:tab pos="457200" algn="l"/>
              </a:tabLst>
            </a:pPr>
            <a:r>
              <a:rPr lang="fr-FR" sz="2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orteils </a:t>
            </a:r>
            <a:r>
              <a:rPr lang="fr-FR" sz="24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et le </a:t>
            </a:r>
            <a:r>
              <a:rPr lang="fr-FR" sz="2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pied </a:t>
            </a:r>
            <a:r>
              <a:rPr lang="fr-FR" sz="24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vers soi et maintenir cette position.</a:t>
            </a:r>
          </a:p>
          <a:p>
            <a:pPr>
              <a:lnSpc>
                <a:spcPct val="140000"/>
              </a:lnSpc>
              <a:tabLst>
                <a:tab pos="457200" algn="l"/>
              </a:tabLst>
            </a:pPr>
            <a:endParaRPr lang="fr-FR" sz="24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40000"/>
              </a:lnSpc>
              <a:tabLst>
                <a:tab pos="457200" algn="l"/>
              </a:tabLst>
            </a:pPr>
            <a:r>
              <a:rPr lang="fr-FR" sz="24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Boire de l’eau plate ou/et minéralisée avant, sucrée pendant et après. </a:t>
            </a:r>
          </a:p>
        </p:txBody>
      </p:sp>
    </p:spTree>
    <p:extLst>
      <p:ext uri="{BB962C8B-B14F-4D97-AF65-F5344CB8AC3E}">
        <p14:creationId xmlns:p14="http://schemas.microsoft.com/office/powerpoint/2010/main" val="11175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22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22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22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229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229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229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7803DA5-042F-4914-ABE9-2E86C6810257}" type="slidenum">
              <a:rPr lang="fr-FR" sz="1400"/>
              <a:pPr eaLnBrk="1" hangingPunct="1"/>
              <a:t>39</a:t>
            </a:fld>
            <a:endParaRPr lang="fr-FR" sz="1400"/>
          </a:p>
        </p:txBody>
      </p:sp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88" y="381000"/>
            <a:ext cx="9142412" cy="8382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fr-FR" sz="2800" b="1" dirty="0" smtClean="0">
                <a:latin typeface="Arial" pitchFamily="34" charset="0"/>
              </a:rPr>
              <a:t>5.3 LE LACTATE DONNE-T-IL DES COURBATURE ?</a:t>
            </a:r>
            <a:endParaRPr lang="fr-FR" sz="3000" b="1" dirty="0" smtClean="0"/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8839200" cy="44196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fr-FR" sz="2400" b="1" dirty="0" smtClean="0">
                <a:latin typeface="Calibri" pitchFamily="34" charset="0"/>
                <a:cs typeface="Calibri" pitchFamily="34" charset="0"/>
              </a:rPr>
              <a:t>Comme pour les crampes, les douleurs musculaires retardées peuvent se développer parfois lorsque l’accumulation de lactate a été importante (nageur entraîné qui court un 400m) sans qu’il y ait de relation cause à effet</a:t>
            </a:r>
          </a:p>
          <a:p>
            <a:pPr eaLnBrk="1" hangingPunct="1"/>
            <a:endParaRPr lang="fr-FR" sz="2400" b="1" dirty="0" smtClean="0"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fr-FR" sz="2400" b="1" dirty="0" smtClean="0">
                <a:latin typeface="Calibri" pitchFamily="34" charset="0"/>
                <a:cs typeface="Calibri" pitchFamily="34" charset="0"/>
              </a:rPr>
              <a:t>Elles peuvent être obtenues sans qu’il y ait eu accumulation de lactate </a:t>
            </a:r>
            <a:r>
              <a:rPr lang="fr-FR" sz="2400" b="1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(travaux de </a:t>
            </a:r>
            <a:r>
              <a:rPr lang="fr-FR" sz="2400" b="1" dirty="0" err="1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Schwane</a:t>
            </a:r>
            <a:r>
              <a:rPr lang="fr-FR" sz="2400" b="1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et Coll., 1983)</a:t>
            </a:r>
          </a:p>
          <a:p>
            <a:pPr eaLnBrk="1" hangingPunct="1"/>
            <a:endParaRPr lang="fr-FR" sz="2400" b="1" dirty="0" smtClean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fr-FR" sz="2400" b="1" dirty="0" smtClean="0">
                <a:latin typeface="Calibri" pitchFamily="34" charset="0"/>
                <a:cs typeface="Calibri" pitchFamily="34" charset="0"/>
              </a:rPr>
              <a:t>Dans bien des cas, elles ne se développent pas même si beaucoup de lactate a été accumulé (coureurs de 400-800m)</a:t>
            </a:r>
            <a:endParaRPr lang="fr-FR" sz="2400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779953"/>
      </p:ext>
    </p:extLst>
  </p:cSld>
  <p:clrMapOvr>
    <a:masterClrMapping/>
  </p:clrMapOvr>
  <p:transition spd="slow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145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145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3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145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145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145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145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0" grpId="0" autoUpdateAnimBg="0"/>
      <p:bldP spid="145411" grpId="0" build="p" autoUpdateAnimBg="0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934E8D4-C90D-4FE5-A870-FB073FB39D7D}" type="slidenum">
              <a:rPr lang="fr-FR" sz="1400" smtClean="0"/>
              <a:pPr/>
              <a:t>4</a:t>
            </a:fld>
            <a:endParaRPr lang="fr-FR" sz="1400" smtClean="0"/>
          </a:p>
        </p:txBody>
      </p:sp>
      <p:sp>
        <p:nvSpPr>
          <p:cNvPr id="201730" name="Text Box 2"/>
          <p:cNvSpPr txBox="1">
            <a:spLocks noChangeArrowheads="1"/>
          </p:cNvSpPr>
          <p:nvPr/>
        </p:nvSpPr>
        <p:spPr bwMode="auto">
          <a:xfrm>
            <a:off x="2357438" y="44450"/>
            <a:ext cx="408622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b="1">
                <a:latin typeface="Arial" charset="0"/>
              </a:rPr>
              <a:t>Mise en jeu de la glycolyse</a:t>
            </a:r>
            <a:endParaRPr lang="fr-FR" sz="1600"/>
          </a:p>
        </p:txBody>
      </p:sp>
      <p:sp>
        <p:nvSpPr>
          <p:cNvPr id="201731" name="Text Box 3"/>
          <p:cNvSpPr txBox="1">
            <a:spLocks noChangeArrowheads="1"/>
          </p:cNvSpPr>
          <p:nvPr/>
        </p:nvSpPr>
        <p:spPr bwMode="auto">
          <a:xfrm>
            <a:off x="3581400" y="704850"/>
            <a:ext cx="14811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 b="1">
                <a:latin typeface="Arial" charset="0"/>
              </a:rPr>
              <a:t>GLYCOGENE</a:t>
            </a:r>
            <a:endParaRPr lang="fr-FR" sz="1600"/>
          </a:p>
        </p:txBody>
      </p:sp>
      <p:sp>
        <p:nvSpPr>
          <p:cNvPr id="201732" name="AutoShape 4"/>
          <p:cNvSpPr>
            <a:spLocks noChangeArrowheads="1"/>
          </p:cNvSpPr>
          <p:nvPr/>
        </p:nvSpPr>
        <p:spPr bwMode="auto">
          <a:xfrm>
            <a:off x="4724400" y="1009650"/>
            <a:ext cx="277813" cy="533400"/>
          </a:xfrm>
          <a:prstGeom prst="curvedLeftArrow">
            <a:avLst>
              <a:gd name="adj1" fmla="val 12302"/>
              <a:gd name="adj2" fmla="val 50702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01733" name="AutoShape 5"/>
          <p:cNvSpPr>
            <a:spLocks noChangeArrowheads="1"/>
          </p:cNvSpPr>
          <p:nvPr/>
        </p:nvSpPr>
        <p:spPr bwMode="auto">
          <a:xfrm rot="-10471175">
            <a:off x="3733800" y="3295650"/>
            <a:ext cx="309563" cy="534988"/>
          </a:xfrm>
          <a:prstGeom prst="curvedLeftArrow">
            <a:avLst>
              <a:gd name="adj1" fmla="val 11073"/>
              <a:gd name="adj2" fmla="val 45637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01734" name="Oval 6"/>
          <p:cNvSpPr>
            <a:spLocks noChangeArrowheads="1"/>
          </p:cNvSpPr>
          <p:nvPr/>
        </p:nvSpPr>
        <p:spPr bwMode="auto">
          <a:xfrm>
            <a:off x="4876800" y="1162050"/>
            <a:ext cx="3048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1800" b="1">
                <a:solidFill>
                  <a:srgbClr val="000000"/>
                </a:solidFill>
              </a:rPr>
              <a:t>+</a:t>
            </a:r>
            <a:endParaRPr lang="fr-FR" sz="1600">
              <a:solidFill>
                <a:srgbClr val="000000"/>
              </a:solidFill>
            </a:endParaRPr>
          </a:p>
        </p:txBody>
      </p:sp>
      <p:sp>
        <p:nvSpPr>
          <p:cNvPr id="201735" name="Oval 7"/>
          <p:cNvSpPr>
            <a:spLocks noChangeArrowheads="1"/>
          </p:cNvSpPr>
          <p:nvPr/>
        </p:nvSpPr>
        <p:spPr bwMode="auto">
          <a:xfrm>
            <a:off x="6858000" y="781050"/>
            <a:ext cx="2286000" cy="762000"/>
          </a:xfrm>
          <a:prstGeom prst="ellipse">
            <a:avLst/>
          </a:prstGeom>
          <a:solidFill>
            <a:srgbClr val="CC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1600" b="1">
                <a:solidFill>
                  <a:srgbClr val="000000"/>
                </a:solidFill>
                <a:latin typeface="Arial" charset="0"/>
                <a:sym typeface="Wingdings" pitchFamily="2" charset="2"/>
              </a:rPr>
              <a:t>Adrénaline,</a:t>
            </a:r>
          </a:p>
          <a:p>
            <a:pPr algn="ctr"/>
            <a:r>
              <a:rPr lang="fr-FR" sz="1600" b="1">
                <a:solidFill>
                  <a:srgbClr val="000000"/>
                </a:solidFill>
                <a:latin typeface="Arial" charset="0"/>
                <a:sym typeface="Wingdings" pitchFamily="2" charset="2"/>
              </a:rPr>
              <a:t> </a:t>
            </a:r>
            <a:r>
              <a:rPr lang="fr-FR" sz="1600" b="1">
                <a:solidFill>
                  <a:srgbClr val="000000"/>
                </a:solidFill>
                <a:latin typeface="Arial" charset="0"/>
              </a:rPr>
              <a:t>Ca </a:t>
            </a:r>
            <a:r>
              <a:rPr lang="fr-FR" sz="1600" b="1" baseline="30000">
                <a:solidFill>
                  <a:srgbClr val="000000"/>
                </a:solidFill>
                <a:latin typeface="Arial" charset="0"/>
              </a:rPr>
              <a:t>2+</a:t>
            </a:r>
            <a:r>
              <a:rPr lang="fr-FR" sz="1600" b="1">
                <a:solidFill>
                  <a:srgbClr val="000000"/>
                </a:solidFill>
                <a:latin typeface="Arial" charset="0"/>
              </a:rPr>
              <a:t> et </a:t>
            </a:r>
            <a:r>
              <a:rPr lang="fr-FR" sz="1600" b="1">
                <a:solidFill>
                  <a:srgbClr val="000000"/>
                </a:solidFill>
                <a:latin typeface="Arial" charset="0"/>
                <a:sym typeface="Wingdings" pitchFamily="2" charset="2"/>
              </a:rPr>
              <a:t> ATP/ADP</a:t>
            </a:r>
            <a:r>
              <a:rPr lang="fr-FR" sz="1600" b="1" baseline="30000">
                <a:solidFill>
                  <a:srgbClr val="000000"/>
                </a:solidFill>
                <a:latin typeface="Arial" charset="0"/>
              </a:rPr>
              <a:t> </a:t>
            </a:r>
            <a:endParaRPr lang="fr-FR" sz="1600">
              <a:solidFill>
                <a:srgbClr val="000000"/>
              </a:solidFill>
            </a:endParaRPr>
          </a:p>
        </p:txBody>
      </p:sp>
      <p:sp>
        <p:nvSpPr>
          <p:cNvPr id="201736" name="Line 8"/>
          <p:cNvSpPr>
            <a:spLocks noChangeShapeType="1"/>
          </p:cNvSpPr>
          <p:nvPr/>
        </p:nvSpPr>
        <p:spPr bwMode="auto">
          <a:xfrm flipH="1">
            <a:off x="5257800" y="1314450"/>
            <a:ext cx="1447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01737" name="Text Box 9"/>
          <p:cNvSpPr txBox="1">
            <a:spLocks noChangeArrowheads="1"/>
          </p:cNvSpPr>
          <p:nvPr/>
        </p:nvSpPr>
        <p:spPr bwMode="auto">
          <a:xfrm>
            <a:off x="3352800" y="1619250"/>
            <a:ext cx="22494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 b="1">
                <a:latin typeface="Arial" charset="0"/>
              </a:rPr>
              <a:t>Glucose 1-phosphate</a:t>
            </a:r>
            <a:endParaRPr lang="fr-FR" sz="1600"/>
          </a:p>
        </p:txBody>
      </p:sp>
      <p:sp>
        <p:nvSpPr>
          <p:cNvPr id="201738" name="Line 10"/>
          <p:cNvSpPr>
            <a:spLocks noChangeShapeType="1"/>
          </p:cNvSpPr>
          <p:nvPr/>
        </p:nvSpPr>
        <p:spPr bwMode="auto">
          <a:xfrm>
            <a:off x="4343400" y="192405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01739" name="Text Box 11"/>
          <p:cNvSpPr txBox="1">
            <a:spLocks noChangeArrowheads="1"/>
          </p:cNvSpPr>
          <p:nvPr/>
        </p:nvSpPr>
        <p:spPr bwMode="auto">
          <a:xfrm>
            <a:off x="3352800" y="2228850"/>
            <a:ext cx="22494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 b="1">
                <a:latin typeface="Arial" charset="0"/>
              </a:rPr>
              <a:t>Glucose 6-phosphate</a:t>
            </a:r>
            <a:endParaRPr lang="fr-FR" sz="1600"/>
          </a:p>
        </p:txBody>
      </p:sp>
      <p:sp>
        <p:nvSpPr>
          <p:cNvPr id="201740" name="Line 12"/>
          <p:cNvSpPr>
            <a:spLocks noChangeShapeType="1"/>
          </p:cNvSpPr>
          <p:nvPr/>
        </p:nvSpPr>
        <p:spPr bwMode="auto">
          <a:xfrm>
            <a:off x="4343400" y="260985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01741" name="Text Box 13"/>
          <p:cNvSpPr txBox="1">
            <a:spLocks noChangeArrowheads="1"/>
          </p:cNvSpPr>
          <p:nvPr/>
        </p:nvSpPr>
        <p:spPr bwMode="auto">
          <a:xfrm>
            <a:off x="5181600" y="933450"/>
            <a:ext cx="1679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400" b="1" i="1">
                <a:solidFill>
                  <a:schemeClr val="tx2"/>
                </a:solidFill>
                <a:latin typeface="Arial" charset="0"/>
              </a:rPr>
              <a:t>G. phosphorylase</a:t>
            </a:r>
            <a:endParaRPr lang="fr-FR" sz="1600">
              <a:solidFill>
                <a:schemeClr val="tx2"/>
              </a:solidFill>
            </a:endParaRPr>
          </a:p>
        </p:txBody>
      </p:sp>
      <p:sp>
        <p:nvSpPr>
          <p:cNvPr id="201742" name="AutoShape 14"/>
          <p:cNvSpPr>
            <a:spLocks noChangeArrowheads="1"/>
          </p:cNvSpPr>
          <p:nvPr/>
        </p:nvSpPr>
        <p:spPr bwMode="auto">
          <a:xfrm>
            <a:off x="4800600" y="3371850"/>
            <a:ext cx="277813" cy="533400"/>
          </a:xfrm>
          <a:prstGeom prst="curvedLeftArrow">
            <a:avLst>
              <a:gd name="adj1" fmla="val 12302"/>
              <a:gd name="adj2" fmla="val 50702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01743" name="Text Box 15"/>
          <p:cNvSpPr txBox="1">
            <a:spLocks noChangeArrowheads="1"/>
          </p:cNvSpPr>
          <p:nvPr/>
        </p:nvSpPr>
        <p:spPr bwMode="auto">
          <a:xfrm>
            <a:off x="3352800" y="2990850"/>
            <a:ext cx="2305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 b="1">
                <a:latin typeface="Arial" charset="0"/>
              </a:rPr>
              <a:t>Fructose 6-phosphate</a:t>
            </a:r>
            <a:endParaRPr lang="fr-FR" sz="1600"/>
          </a:p>
        </p:txBody>
      </p:sp>
      <p:sp>
        <p:nvSpPr>
          <p:cNvPr id="201744" name="Oval 16"/>
          <p:cNvSpPr>
            <a:spLocks noChangeArrowheads="1"/>
          </p:cNvSpPr>
          <p:nvPr/>
        </p:nvSpPr>
        <p:spPr bwMode="auto">
          <a:xfrm>
            <a:off x="4953000" y="344805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2000">
                <a:solidFill>
                  <a:srgbClr val="000000"/>
                </a:solidFill>
                <a:latin typeface="Arial" charset="0"/>
              </a:rPr>
              <a:t>-</a:t>
            </a:r>
            <a:endParaRPr lang="fr-FR" sz="1600">
              <a:solidFill>
                <a:srgbClr val="000000"/>
              </a:solidFill>
            </a:endParaRPr>
          </a:p>
        </p:txBody>
      </p:sp>
      <p:sp>
        <p:nvSpPr>
          <p:cNvPr id="201745" name="AutoShape 17"/>
          <p:cNvSpPr>
            <a:spLocks noChangeArrowheads="1"/>
          </p:cNvSpPr>
          <p:nvPr/>
        </p:nvSpPr>
        <p:spPr bwMode="auto">
          <a:xfrm rot="-10471175">
            <a:off x="3725863" y="1008063"/>
            <a:ext cx="276225" cy="533400"/>
          </a:xfrm>
          <a:prstGeom prst="curvedLeftArrow">
            <a:avLst>
              <a:gd name="adj1" fmla="val 12373"/>
              <a:gd name="adj2" fmla="val 50994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01746" name="Text Box 18"/>
          <p:cNvSpPr txBox="1">
            <a:spLocks noChangeArrowheads="1"/>
          </p:cNvSpPr>
          <p:nvPr/>
        </p:nvSpPr>
        <p:spPr bwMode="auto">
          <a:xfrm>
            <a:off x="3352800" y="3829050"/>
            <a:ext cx="26447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 b="1">
                <a:latin typeface="Arial" charset="0"/>
              </a:rPr>
              <a:t>Fructose 1,6 biphosphate</a:t>
            </a:r>
            <a:endParaRPr lang="fr-FR" sz="1600"/>
          </a:p>
        </p:txBody>
      </p:sp>
      <p:sp>
        <p:nvSpPr>
          <p:cNvPr id="201747" name="Line 19"/>
          <p:cNvSpPr>
            <a:spLocks noChangeShapeType="1"/>
          </p:cNvSpPr>
          <p:nvPr/>
        </p:nvSpPr>
        <p:spPr bwMode="auto">
          <a:xfrm>
            <a:off x="4343400" y="421005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01748" name="Line 20"/>
          <p:cNvSpPr>
            <a:spLocks noChangeShapeType="1"/>
          </p:cNvSpPr>
          <p:nvPr/>
        </p:nvSpPr>
        <p:spPr bwMode="auto">
          <a:xfrm>
            <a:off x="4343400" y="466725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01749" name="Line 21"/>
          <p:cNvSpPr>
            <a:spLocks noChangeShapeType="1"/>
          </p:cNvSpPr>
          <p:nvPr/>
        </p:nvSpPr>
        <p:spPr bwMode="auto">
          <a:xfrm>
            <a:off x="4343400" y="512445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01750" name="Text Box 22"/>
          <p:cNvSpPr txBox="1">
            <a:spLocks noChangeArrowheads="1"/>
          </p:cNvSpPr>
          <p:nvPr/>
        </p:nvSpPr>
        <p:spPr bwMode="auto">
          <a:xfrm>
            <a:off x="3581400" y="5429250"/>
            <a:ext cx="17637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 b="1">
                <a:latin typeface="Arial" charset="0"/>
              </a:rPr>
              <a:t>Acide pyruvique</a:t>
            </a:r>
            <a:endParaRPr lang="fr-FR" sz="1600"/>
          </a:p>
        </p:txBody>
      </p:sp>
      <p:sp>
        <p:nvSpPr>
          <p:cNvPr id="201751" name="AutoShape 23"/>
          <p:cNvSpPr>
            <a:spLocks noChangeArrowheads="1"/>
          </p:cNvSpPr>
          <p:nvPr/>
        </p:nvSpPr>
        <p:spPr bwMode="auto">
          <a:xfrm>
            <a:off x="4343400" y="4667250"/>
            <a:ext cx="1066800" cy="381000"/>
          </a:xfrm>
          <a:prstGeom prst="curvedRightArrow">
            <a:avLst>
              <a:gd name="adj1" fmla="val 593"/>
              <a:gd name="adj2" fmla="val 39407"/>
              <a:gd name="adj3" fmla="val 87733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01752" name="Oval 24"/>
          <p:cNvSpPr>
            <a:spLocks noChangeArrowheads="1"/>
          </p:cNvSpPr>
          <p:nvPr/>
        </p:nvSpPr>
        <p:spPr bwMode="auto">
          <a:xfrm>
            <a:off x="4724400" y="4514850"/>
            <a:ext cx="762000" cy="3048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1600" b="1">
                <a:solidFill>
                  <a:srgbClr val="000000"/>
                </a:solidFill>
                <a:latin typeface="Arial" charset="0"/>
              </a:rPr>
              <a:t>ADP</a:t>
            </a:r>
            <a:endParaRPr lang="fr-FR" sz="1600">
              <a:solidFill>
                <a:srgbClr val="000000"/>
              </a:solidFill>
            </a:endParaRPr>
          </a:p>
        </p:txBody>
      </p:sp>
      <p:sp>
        <p:nvSpPr>
          <p:cNvPr id="201753" name="AutoShape 25"/>
          <p:cNvSpPr>
            <a:spLocks noChangeArrowheads="1"/>
          </p:cNvSpPr>
          <p:nvPr/>
        </p:nvSpPr>
        <p:spPr bwMode="auto">
          <a:xfrm rot="10730102">
            <a:off x="5486400" y="4591050"/>
            <a:ext cx="1219200" cy="381000"/>
          </a:xfrm>
          <a:prstGeom prst="curvedRightArrow">
            <a:avLst>
              <a:gd name="adj1" fmla="val 593"/>
              <a:gd name="adj2" fmla="val 39407"/>
              <a:gd name="adj3" fmla="val 10026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01754" name="Oval 26"/>
          <p:cNvSpPr>
            <a:spLocks noChangeArrowheads="1"/>
          </p:cNvSpPr>
          <p:nvPr/>
        </p:nvSpPr>
        <p:spPr bwMode="auto">
          <a:xfrm>
            <a:off x="5410200" y="4819650"/>
            <a:ext cx="762000" cy="3048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1600" b="1">
                <a:solidFill>
                  <a:srgbClr val="000000"/>
                </a:solidFill>
                <a:latin typeface="Arial" charset="0"/>
              </a:rPr>
              <a:t>ATP</a:t>
            </a:r>
            <a:endParaRPr lang="fr-FR" sz="1600">
              <a:solidFill>
                <a:srgbClr val="000000"/>
              </a:solidFill>
            </a:endParaRPr>
          </a:p>
        </p:txBody>
      </p:sp>
      <p:sp>
        <p:nvSpPr>
          <p:cNvPr id="201755" name="Freeform 27"/>
          <p:cNvSpPr>
            <a:spLocks/>
          </p:cNvSpPr>
          <p:nvPr/>
        </p:nvSpPr>
        <p:spPr bwMode="auto">
          <a:xfrm>
            <a:off x="5257800" y="3600450"/>
            <a:ext cx="762000" cy="2933700"/>
          </a:xfrm>
          <a:custGeom>
            <a:avLst/>
            <a:gdLst>
              <a:gd name="T0" fmla="*/ 2147483647 w 496"/>
              <a:gd name="T1" fmla="*/ 2147483647 h 792"/>
              <a:gd name="T2" fmla="*/ 2147483647 w 496"/>
              <a:gd name="T3" fmla="*/ 2147483647 h 792"/>
              <a:gd name="T4" fmla="*/ 2147483647 w 496"/>
              <a:gd name="T5" fmla="*/ 2147483647 h 792"/>
              <a:gd name="T6" fmla="*/ 0 w 496"/>
              <a:gd name="T7" fmla="*/ 2147483647 h 792"/>
              <a:gd name="T8" fmla="*/ 0 60000 65536"/>
              <a:gd name="T9" fmla="*/ 0 60000 65536"/>
              <a:gd name="T10" fmla="*/ 0 60000 65536"/>
              <a:gd name="T11" fmla="*/ 0 60000 65536"/>
              <a:gd name="T12" fmla="*/ 0 w 496"/>
              <a:gd name="T13" fmla="*/ 0 h 792"/>
              <a:gd name="T14" fmla="*/ 496 w 496"/>
              <a:gd name="T15" fmla="*/ 792 h 7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96" h="792">
                <a:moveTo>
                  <a:pt x="480" y="792"/>
                </a:moveTo>
                <a:cubicBezTo>
                  <a:pt x="488" y="544"/>
                  <a:pt x="496" y="296"/>
                  <a:pt x="480" y="168"/>
                </a:cubicBezTo>
                <a:cubicBezTo>
                  <a:pt x="464" y="40"/>
                  <a:pt x="464" y="48"/>
                  <a:pt x="384" y="24"/>
                </a:cubicBezTo>
                <a:cubicBezTo>
                  <a:pt x="304" y="0"/>
                  <a:pt x="64" y="24"/>
                  <a:pt x="0" y="24"/>
                </a:cubicBezTo>
              </a:path>
            </a:pathLst>
          </a:custGeom>
          <a:noFill/>
          <a:ln w="57150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01756" name="Line 28"/>
          <p:cNvSpPr>
            <a:spLocks noChangeShapeType="1"/>
          </p:cNvSpPr>
          <p:nvPr/>
        </p:nvSpPr>
        <p:spPr bwMode="auto">
          <a:xfrm>
            <a:off x="4343400" y="5810250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01757" name="Text Box 29"/>
          <p:cNvSpPr txBox="1">
            <a:spLocks noChangeArrowheads="1"/>
          </p:cNvSpPr>
          <p:nvPr/>
        </p:nvSpPr>
        <p:spPr bwMode="auto">
          <a:xfrm>
            <a:off x="3657600" y="6343650"/>
            <a:ext cx="15621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 b="1">
                <a:latin typeface="Arial" charset="0"/>
              </a:rPr>
              <a:t>Acide lactique</a:t>
            </a:r>
            <a:endParaRPr lang="fr-FR" sz="1600"/>
          </a:p>
        </p:txBody>
      </p:sp>
      <p:sp>
        <p:nvSpPr>
          <p:cNvPr id="201758" name="Text Box 30"/>
          <p:cNvSpPr txBox="1">
            <a:spLocks noChangeArrowheads="1"/>
          </p:cNvSpPr>
          <p:nvPr/>
        </p:nvSpPr>
        <p:spPr bwMode="auto">
          <a:xfrm>
            <a:off x="0" y="6524625"/>
            <a:ext cx="24114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400" b="1">
                <a:latin typeface="Arial" charset="0"/>
              </a:rPr>
              <a:t>D ’après Newsholme, 1988</a:t>
            </a:r>
            <a:endParaRPr lang="fr-FR" sz="1600"/>
          </a:p>
        </p:txBody>
      </p:sp>
      <p:sp>
        <p:nvSpPr>
          <p:cNvPr id="201759" name="Text Box 31"/>
          <p:cNvSpPr txBox="1">
            <a:spLocks noChangeArrowheads="1"/>
          </p:cNvSpPr>
          <p:nvPr/>
        </p:nvSpPr>
        <p:spPr bwMode="auto">
          <a:xfrm>
            <a:off x="6777038" y="4514850"/>
            <a:ext cx="2060575" cy="590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sz="1600" b="1">
                <a:latin typeface="Arial" charset="0"/>
              </a:rPr>
              <a:t>Contraction </a:t>
            </a:r>
          </a:p>
          <a:p>
            <a:pPr algn="ctr"/>
            <a:r>
              <a:rPr lang="fr-FR" sz="1600" b="1">
                <a:latin typeface="Arial" charset="0"/>
              </a:rPr>
              <a:t>(travail musculaire)</a:t>
            </a:r>
            <a:endParaRPr lang="fr-FR" sz="1600"/>
          </a:p>
        </p:txBody>
      </p:sp>
      <p:sp>
        <p:nvSpPr>
          <p:cNvPr id="201760" name="Text Box 32"/>
          <p:cNvSpPr txBox="1">
            <a:spLocks noChangeArrowheads="1"/>
          </p:cNvSpPr>
          <p:nvPr/>
        </p:nvSpPr>
        <p:spPr bwMode="auto">
          <a:xfrm>
            <a:off x="6904038" y="1543050"/>
            <a:ext cx="2060575" cy="590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sz="1600" b="1">
                <a:latin typeface="Arial" charset="0"/>
                <a:cs typeface="Arial" charset="0"/>
              </a:rPr>
              <a:t>Contraction </a:t>
            </a:r>
          </a:p>
          <a:p>
            <a:pPr algn="ctr"/>
            <a:r>
              <a:rPr lang="fr-FR" sz="1600" b="1">
                <a:latin typeface="Arial" charset="0"/>
                <a:cs typeface="Arial" charset="0"/>
              </a:rPr>
              <a:t>(travail musculaire)</a:t>
            </a:r>
            <a:endParaRPr lang="fr-FR" sz="1600">
              <a:latin typeface="Arial" charset="0"/>
              <a:cs typeface="Arial" charset="0"/>
            </a:endParaRPr>
          </a:p>
        </p:txBody>
      </p:sp>
      <p:sp>
        <p:nvSpPr>
          <p:cNvPr id="201761" name="Text Box 33"/>
          <p:cNvSpPr txBox="1">
            <a:spLocks noChangeArrowheads="1"/>
          </p:cNvSpPr>
          <p:nvPr/>
        </p:nvSpPr>
        <p:spPr bwMode="auto">
          <a:xfrm>
            <a:off x="5867400" y="3313113"/>
            <a:ext cx="2720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 b="1" i="1">
                <a:solidFill>
                  <a:schemeClr val="tx2"/>
                </a:solidFill>
                <a:latin typeface="Arial" charset="0"/>
              </a:rPr>
              <a:t>Phosphofructokinase PFK</a:t>
            </a:r>
            <a:endParaRPr lang="fr-FR" sz="1600">
              <a:solidFill>
                <a:schemeClr val="tx2"/>
              </a:solidFill>
            </a:endParaRPr>
          </a:p>
        </p:txBody>
      </p:sp>
      <p:sp>
        <p:nvSpPr>
          <p:cNvPr id="201762" name="Text Box 34"/>
          <p:cNvSpPr txBox="1">
            <a:spLocks noChangeArrowheads="1"/>
          </p:cNvSpPr>
          <p:nvPr/>
        </p:nvSpPr>
        <p:spPr bwMode="auto">
          <a:xfrm>
            <a:off x="1403350" y="3371850"/>
            <a:ext cx="2228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400" b="1">
                <a:solidFill>
                  <a:schemeClr val="tx2"/>
                </a:solidFill>
                <a:latin typeface="Arial" charset="0"/>
              </a:rPr>
              <a:t>Fructose biphosphatase</a:t>
            </a:r>
            <a:endParaRPr lang="fr-FR" sz="1600">
              <a:solidFill>
                <a:schemeClr val="tx2"/>
              </a:solidFill>
            </a:endParaRPr>
          </a:p>
        </p:txBody>
      </p:sp>
      <p:sp>
        <p:nvSpPr>
          <p:cNvPr id="201763" name="Text Box 35"/>
          <p:cNvSpPr txBox="1">
            <a:spLocks noChangeArrowheads="1"/>
          </p:cNvSpPr>
          <p:nvPr/>
        </p:nvSpPr>
        <p:spPr bwMode="auto">
          <a:xfrm>
            <a:off x="1676400" y="933450"/>
            <a:ext cx="13446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400" b="1" i="1">
                <a:solidFill>
                  <a:schemeClr val="tx2"/>
                </a:solidFill>
                <a:latin typeface="Arial" charset="0"/>
              </a:rPr>
              <a:t>G. synthétase</a:t>
            </a:r>
            <a:endParaRPr lang="fr-FR" sz="1600">
              <a:solidFill>
                <a:schemeClr val="tx2"/>
              </a:solidFill>
            </a:endParaRPr>
          </a:p>
        </p:txBody>
      </p:sp>
      <p:sp>
        <p:nvSpPr>
          <p:cNvPr id="201766" name="Line 38"/>
          <p:cNvSpPr>
            <a:spLocks noChangeShapeType="1"/>
          </p:cNvSpPr>
          <p:nvPr/>
        </p:nvSpPr>
        <p:spPr bwMode="auto">
          <a:xfrm flipV="1">
            <a:off x="4495800" y="192405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01767" name="Oval 39"/>
          <p:cNvSpPr>
            <a:spLocks noChangeArrowheads="1"/>
          </p:cNvSpPr>
          <p:nvPr/>
        </p:nvSpPr>
        <p:spPr bwMode="auto">
          <a:xfrm>
            <a:off x="5580063" y="4149725"/>
            <a:ext cx="914400" cy="3810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1600" b="1">
                <a:solidFill>
                  <a:srgbClr val="000000"/>
                </a:solidFill>
                <a:latin typeface="Arial" charset="0"/>
                <a:sym typeface="Wingdings" pitchFamily="2" charset="2"/>
              </a:rPr>
              <a:t>  pH</a:t>
            </a:r>
            <a:endParaRPr lang="fr-FR" sz="1600">
              <a:solidFill>
                <a:srgbClr val="000000"/>
              </a:solidFill>
            </a:endParaRPr>
          </a:p>
        </p:txBody>
      </p:sp>
      <p:sp>
        <p:nvSpPr>
          <p:cNvPr id="201768" name="Oval 40"/>
          <p:cNvSpPr>
            <a:spLocks noChangeArrowheads="1"/>
          </p:cNvSpPr>
          <p:nvPr/>
        </p:nvSpPr>
        <p:spPr bwMode="auto">
          <a:xfrm>
            <a:off x="304800" y="857250"/>
            <a:ext cx="1447800" cy="609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buFont typeface="Wingdings" pitchFamily="2" charset="2"/>
              <a:buChar char="ì"/>
            </a:pPr>
            <a:r>
              <a:rPr lang="fr-FR" sz="1600" b="1">
                <a:solidFill>
                  <a:srgbClr val="000000"/>
                </a:solidFill>
                <a:latin typeface="Arial" charset="0"/>
              </a:rPr>
              <a:t>ATP/ADP</a:t>
            </a:r>
          </a:p>
          <a:p>
            <a:pPr algn="ctr">
              <a:buFont typeface="Wingdings" pitchFamily="2" charset="2"/>
              <a:buChar char="ì"/>
            </a:pPr>
            <a:r>
              <a:rPr lang="fr-FR" sz="1600" b="1">
                <a:solidFill>
                  <a:srgbClr val="000000"/>
                </a:solidFill>
                <a:latin typeface="Arial" charset="0"/>
              </a:rPr>
              <a:t>insuline</a:t>
            </a:r>
          </a:p>
        </p:txBody>
      </p:sp>
      <p:sp>
        <p:nvSpPr>
          <p:cNvPr id="201769" name="Line 41"/>
          <p:cNvSpPr>
            <a:spLocks noChangeShapeType="1"/>
          </p:cNvSpPr>
          <p:nvPr/>
        </p:nvSpPr>
        <p:spPr bwMode="auto">
          <a:xfrm>
            <a:off x="1752600" y="1238250"/>
            <a:ext cx="1600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1772" name="Oval 44"/>
          <p:cNvSpPr>
            <a:spLocks noChangeArrowheads="1"/>
          </p:cNvSpPr>
          <p:nvPr/>
        </p:nvSpPr>
        <p:spPr bwMode="auto">
          <a:xfrm>
            <a:off x="4876800" y="1162050"/>
            <a:ext cx="3048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>
                <a:solidFill>
                  <a:srgbClr val="000000"/>
                </a:solidFill>
              </a:rPr>
              <a:t>-</a:t>
            </a:r>
          </a:p>
        </p:txBody>
      </p:sp>
      <p:sp>
        <p:nvSpPr>
          <p:cNvPr id="201773" name="Oval 45"/>
          <p:cNvSpPr>
            <a:spLocks noChangeArrowheads="1"/>
          </p:cNvSpPr>
          <p:nvPr/>
        </p:nvSpPr>
        <p:spPr bwMode="auto">
          <a:xfrm>
            <a:off x="3581400" y="1162050"/>
            <a:ext cx="3048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>
                <a:solidFill>
                  <a:srgbClr val="000000"/>
                </a:solidFill>
              </a:rPr>
              <a:t>-</a:t>
            </a:r>
          </a:p>
        </p:txBody>
      </p:sp>
      <p:sp>
        <p:nvSpPr>
          <p:cNvPr id="201774" name="Oval 46"/>
          <p:cNvSpPr>
            <a:spLocks noChangeArrowheads="1"/>
          </p:cNvSpPr>
          <p:nvPr/>
        </p:nvSpPr>
        <p:spPr bwMode="auto">
          <a:xfrm>
            <a:off x="3581400" y="1085850"/>
            <a:ext cx="304800" cy="3048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2800" b="1">
                <a:solidFill>
                  <a:schemeClr val="bg2"/>
                </a:solidFill>
              </a:rPr>
              <a:t>+</a:t>
            </a:r>
          </a:p>
        </p:txBody>
      </p:sp>
      <p:sp>
        <p:nvSpPr>
          <p:cNvPr id="201776" name="Line 48"/>
          <p:cNvSpPr>
            <a:spLocks noChangeShapeType="1"/>
          </p:cNvSpPr>
          <p:nvPr/>
        </p:nvSpPr>
        <p:spPr bwMode="auto">
          <a:xfrm>
            <a:off x="5105400" y="6496050"/>
            <a:ext cx="838200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1777" name="Text Box 49"/>
          <p:cNvSpPr txBox="1">
            <a:spLocks noChangeArrowheads="1"/>
          </p:cNvSpPr>
          <p:nvPr/>
        </p:nvSpPr>
        <p:spPr bwMode="auto">
          <a:xfrm>
            <a:off x="203200" y="1604963"/>
            <a:ext cx="1704975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2000">
                <a:latin typeface="Arial" charset="0"/>
                <a:cs typeface="Arial" charset="0"/>
              </a:rPr>
              <a:t>Récupération</a:t>
            </a:r>
          </a:p>
        </p:txBody>
      </p:sp>
      <p:sp>
        <p:nvSpPr>
          <p:cNvPr id="51246" name="Text Box 50"/>
          <p:cNvSpPr txBox="1">
            <a:spLocks noChangeArrowheads="1"/>
          </p:cNvSpPr>
          <p:nvPr/>
        </p:nvSpPr>
        <p:spPr bwMode="auto">
          <a:xfrm rot="-2057213">
            <a:off x="122238" y="454025"/>
            <a:ext cx="1044575" cy="3460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 b="1">
                <a:solidFill>
                  <a:srgbClr val="FFFFFF"/>
                </a:solidFill>
                <a:latin typeface="Bookman Old Style" pitchFamily="18" charset="0"/>
              </a:rPr>
              <a:t>RAPPEL</a:t>
            </a:r>
          </a:p>
        </p:txBody>
      </p:sp>
      <p:sp>
        <p:nvSpPr>
          <p:cNvPr id="201779" name="Text Box 51"/>
          <p:cNvSpPr txBox="1">
            <a:spLocks noChangeArrowheads="1"/>
          </p:cNvSpPr>
          <p:nvPr/>
        </p:nvSpPr>
        <p:spPr bwMode="auto">
          <a:xfrm>
            <a:off x="1042988" y="5876925"/>
            <a:ext cx="31623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6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Lactate déshydrogénase : LDH</a:t>
            </a:r>
          </a:p>
        </p:txBody>
      </p:sp>
    </p:spTree>
    <p:extLst>
      <p:ext uri="{BB962C8B-B14F-4D97-AF65-F5344CB8AC3E}">
        <p14:creationId xmlns:p14="http://schemas.microsoft.com/office/powerpoint/2010/main" val="20502507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1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1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201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201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1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01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75"/>
                                        <p:tgtEl>
                                          <p:spTgt spid="201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35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300"/>
                                        <p:tgtEl>
                                          <p:spTgt spid="201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815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75"/>
                                        <p:tgtEl>
                                          <p:spTgt spid="201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1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1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1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1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17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17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17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17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0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17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17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300"/>
                                        <p:tgtEl>
                                          <p:spTgt spid="201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1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1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1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1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201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75"/>
                                        <p:tgtEl>
                                          <p:spTgt spid="201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350"/>
                            </p:stCondLst>
                            <p:childTnLst>
                              <p:par>
                                <p:cTn id="82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017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17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17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17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85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75"/>
                                        <p:tgtEl>
                                          <p:spTgt spid="201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4275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300"/>
                                        <p:tgtEl>
                                          <p:spTgt spid="20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4875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201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5375"/>
                            </p:stCondLst>
                            <p:childTnLst>
                              <p:par>
                                <p:cTn id="1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75"/>
                                        <p:tgtEl>
                                          <p:spTgt spid="20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7025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201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7525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01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8025"/>
                            </p:stCondLst>
                            <p:childTnLst>
                              <p:par>
                                <p:cTn id="113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0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0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01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01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8525"/>
                            </p:stCondLst>
                            <p:childTnLst>
                              <p:par>
                                <p:cTn id="120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0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0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01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01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9025"/>
                            </p:stCondLst>
                            <p:childTnLst>
                              <p:par>
                                <p:cTn id="127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75" fill="hold"/>
                                        <p:tgtEl>
                                          <p:spTgt spid="201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75" fill="hold"/>
                                        <p:tgtEl>
                                          <p:spTgt spid="201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9250"/>
                            </p:stCondLst>
                            <p:childTnLst>
                              <p:par>
                                <p:cTn id="1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20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9750"/>
                            </p:stCondLst>
                            <p:childTnLst>
                              <p:par>
                                <p:cTn id="136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75" fill="hold"/>
                                        <p:tgtEl>
                                          <p:spTgt spid="201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" fill="hold"/>
                                        <p:tgtEl>
                                          <p:spTgt spid="201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9975"/>
                            </p:stCondLst>
                            <p:childTnLst>
                              <p:par>
                                <p:cTn id="1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20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10475"/>
                            </p:stCondLst>
                            <p:childTnLst>
                              <p:par>
                                <p:cTn id="1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300"/>
                                        <p:tgtEl>
                                          <p:spTgt spid="201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0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0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01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01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75"/>
                                        <p:tgtEl>
                                          <p:spTgt spid="20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1550"/>
                            </p:stCondLst>
                            <p:childTnLst>
                              <p:par>
                                <p:cTn id="161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01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01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01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01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 nodeType="clickPar">
                      <p:stCondLst>
                        <p:cond delay="indefinite"/>
                      </p:stCondLst>
                      <p:childTnLst>
                        <p:par>
                          <p:cTn id="1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1000"/>
                                        <p:tgtEl>
                                          <p:spTgt spid="201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5" dur="75"/>
                                        <p:tgtEl>
                                          <p:spTgt spid="201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975"/>
                            </p:stCondLst>
                            <p:childTnLst>
                              <p:par>
                                <p:cTn id="17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01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01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2017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017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2475"/>
                            </p:stCondLst>
                            <p:childTnLst>
                              <p:par>
                                <p:cTn id="184" presetID="17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201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201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01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01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4975"/>
                            </p:stCondLst>
                            <p:childTnLst>
                              <p:par>
                                <p:cTn id="191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75" fill="hold"/>
                                        <p:tgtEl>
                                          <p:spTgt spid="2017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75" fill="hold"/>
                                        <p:tgtEl>
                                          <p:spTgt spid="2017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 nodeType="afterGroup">
                            <p:stCondLst>
                              <p:cond delay="5200"/>
                            </p:stCondLst>
                            <p:childTnLst>
                              <p:par>
                                <p:cTn id="19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201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01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 nodeType="clickPar">
                      <p:stCondLst>
                        <p:cond delay="indefinite"/>
                      </p:stCondLst>
                      <p:childTnLst>
                        <p:par>
                          <p:cTn id="2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 nodeType="clickPar">
                      <p:stCondLst>
                        <p:cond delay="indefinite"/>
                      </p:stCondLst>
                      <p:childTnLst>
                        <p:par>
                          <p:cTn id="2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8" dur="500"/>
                                        <p:tgtEl>
                                          <p:spTgt spid="201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201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201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2017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2017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201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201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201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201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730" grpId="0" animBg="1" autoUpdateAnimBg="0"/>
      <p:bldP spid="201731" grpId="0" autoUpdateAnimBg="0"/>
      <p:bldP spid="201732" grpId="0" animBg="1"/>
      <p:bldP spid="201733" grpId="0" animBg="1"/>
      <p:bldP spid="201734" grpId="0" animBg="1" autoUpdateAnimBg="0"/>
      <p:bldP spid="201735" grpId="0" animBg="1" autoUpdateAnimBg="0"/>
      <p:bldP spid="201736" grpId="0" animBg="1"/>
      <p:bldP spid="201737" grpId="0" autoUpdateAnimBg="0"/>
      <p:bldP spid="201738" grpId="0" animBg="1"/>
      <p:bldP spid="201739" grpId="0" autoUpdateAnimBg="0"/>
      <p:bldP spid="201740" grpId="0" animBg="1"/>
      <p:bldP spid="201741" grpId="0" autoUpdateAnimBg="0"/>
      <p:bldP spid="201742" grpId="0" animBg="1"/>
      <p:bldP spid="201743" grpId="0" autoUpdateAnimBg="0"/>
      <p:bldP spid="201744" grpId="0" animBg="1" autoUpdateAnimBg="0"/>
      <p:bldP spid="201745" grpId="0" animBg="1"/>
      <p:bldP spid="201746" grpId="0" autoUpdateAnimBg="0"/>
      <p:bldP spid="201747" grpId="0" animBg="1"/>
      <p:bldP spid="201748" grpId="0" animBg="1"/>
      <p:bldP spid="201749" grpId="0" animBg="1"/>
      <p:bldP spid="201750" grpId="0" autoUpdateAnimBg="0"/>
      <p:bldP spid="201751" grpId="0" animBg="1"/>
      <p:bldP spid="201752" grpId="0" animBg="1" autoUpdateAnimBg="0"/>
      <p:bldP spid="201753" grpId="0" animBg="1"/>
      <p:bldP spid="201754" grpId="0" animBg="1" autoUpdateAnimBg="0"/>
      <p:bldP spid="201755" grpId="0" animBg="1"/>
      <p:bldP spid="201756" grpId="0" animBg="1"/>
      <p:bldP spid="201757" grpId="0" autoUpdateAnimBg="0"/>
      <p:bldP spid="201758" grpId="0" autoUpdateAnimBg="0"/>
      <p:bldP spid="201759" grpId="0" animBg="1" autoUpdateAnimBg="0"/>
      <p:bldP spid="201760" grpId="0" animBg="1" autoUpdateAnimBg="0"/>
      <p:bldP spid="201761" grpId="0" autoUpdateAnimBg="0"/>
      <p:bldP spid="201762" grpId="0" autoUpdateAnimBg="0"/>
      <p:bldP spid="201763" grpId="0" autoUpdateAnimBg="0"/>
      <p:bldP spid="201766" grpId="0" animBg="1"/>
      <p:bldP spid="201767" grpId="0" animBg="1" autoUpdateAnimBg="0"/>
      <p:bldP spid="201768" grpId="0" animBg="1" autoUpdateAnimBg="0"/>
      <p:bldP spid="201769" grpId="0" animBg="1"/>
      <p:bldP spid="201772" grpId="0" animBg="1" autoUpdateAnimBg="0"/>
      <p:bldP spid="201773" grpId="0" animBg="1" autoUpdateAnimBg="0"/>
      <p:bldP spid="201774" grpId="0" animBg="1" autoUpdateAnimBg="0"/>
      <p:bldP spid="201776" grpId="0" animBg="1"/>
      <p:bldP spid="201777" grpId="0" animBg="1"/>
      <p:bldP spid="20177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BF13ACC-F0A4-4999-9467-A9B2ADA371FA}" type="slidenum">
              <a:rPr lang="fr-FR" sz="1400"/>
              <a:pPr eaLnBrk="1" hangingPunct="1"/>
              <a:t>40</a:t>
            </a:fld>
            <a:endParaRPr lang="fr-FR" sz="1400"/>
          </a:p>
        </p:txBody>
      </p:sp>
      <p:sp>
        <p:nvSpPr>
          <p:cNvPr id="146434" name="Rectangle 2"/>
          <p:cNvSpPr>
            <a:spLocks noChangeArrowheads="1"/>
          </p:cNvSpPr>
          <p:nvPr/>
        </p:nvSpPr>
        <p:spPr bwMode="auto">
          <a:xfrm>
            <a:off x="152400" y="2438400"/>
            <a:ext cx="8610600" cy="2465388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130000"/>
              </a:lnSpc>
              <a:spcBef>
                <a:spcPct val="50000"/>
              </a:spcBef>
            </a:pPr>
            <a:r>
              <a:rPr lang="fr-FR" b="1">
                <a:solidFill>
                  <a:srgbClr val="000000"/>
                </a:solidFill>
                <a:latin typeface="Arial" pitchFamily="34" charset="0"/>
              </a:rPr>
              <a:t>Les courbatures n’ont rien à voir avec l’accumulation de lactate. Elles se développent presque inévitablement, même chez le sujet entraîné, après un exercice inhabituel. Elles sont sans doute dues à des microtraumatismes et à des lésions du tissu musculaire ou conjonctif.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46435" name="Text Box 3"/>
          <p:cNvSpPr txBox="1">
            <a:spLocks noChangeArrowheads="1"/>
          </p:cNvSpPr>
          <p:nvPr/>
        </p:nvSpPr>
        <p:spPr bwMode="auto">
          <a:xfrm>
            <a:off x="3124200" y="1600200"/>
            <a:ext cx="3081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b="1">
                <a:latin typeface="Arial" pitchFamily="34" charset="0"/>
              </a:rPr>
              <a:t>EN CONSEQUENCE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315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9" fill="hold" grpId="0" nodeType="afterEffect">
                                  <p:stCondLst>
                                    <p:cond delay="20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" fill="hold"/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4" grpId="0" animBg="1" autoUpdateAnimBg="0"/>
      <p:bldP spid="146435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3D1974D-2A69-4BB0-A2A1-F1053DC428E6}" type="slidenum">
              <a:rPr lang="fr-FR" sz="1400"/>
              <a:pPr eaLnBrk="1" hangingPunct="1"/>
              <a:t>41</a:t>
            </a:fld>
            <a:endParaRPr lang="fr-FR" sz="1400"/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153400" cy="11430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fr-FR" sz="2400" b="1" smtClean="0">
                <a:solidFill>
                  <a:schemeClr val="tx1"/>
                </a:solidFill>
                <a:latin typeface="Arial" pitchFamily="34" charset="0"/>
              </a:rPr>
              <a:t>LA  CINETIQUE  DU  LACTATE SANGUIN ET DONC LA DETERMINATION D’HYPOTHETIQUES « SEUILS »  DEPENDENT  :</a:t>
            </a:r>
            <a:endParaRPr lang="fr-FR" sz="2400" b="1" smtClean="0">
              <a:solidFill>
                <a:srgbClr val="FAFD00"/>
              </a:solidFill>
            </a:endParaRP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81200"/>
            <a:ext cx="8915400" cy="4419600"/>
          </a:xfrm>
        </p:spPr>
        <p:txBody>
          <a:bodyPr lIns="92075" tIns="46038" rIns="92075" bIns="46038"/>
          <a:lstStyle/>
          <a:p>
            <a:pPr eaLnBrk="1" hangingPunct="1">
              <a:spcAft>
                <a:spcPct val="20000"/>
              </a:spcAft>
              <a:buFont typeface="Wingdings" pitchFamily="2" charset="2"/>
              <a:buChar char="§"/>
              <a:defRPr/>
            </a:pPr>
            <a:r>
              <a:rPr lang="fr-FR" sz="2400" b="1" smtClean="0">
                <a:latin typeface="Arial" charset="0"/>
              </a:rPr>
              <a:t>De la nature et du niveau d'entraînement du sujet évalué</a:t>
            </a:r>
          </a:p>
          <a:p>
            <a:pPr eaLnBrk="1" hangingPunct="1">
              <a:spcAft>
                <a:spcPct val="20000"/>
              </a:spcAft>
              <a:buFont typeface="Wingdings" pitchFamily="2" charset="2"/>
              <a:buChar char="§"/>
              <a:defRPr/>
            </a:pPr>
            <a:r>
              <a:rPr lang="fr-FR" sz="2400" b="1" smtClean="0">
                <a:latin typeface="Arial" charset="0"/>
              </a:rPr>
              <a:t>Du protocole de l’épreuve triangulaire et de l’ergomètre</a:t>
            </a:r>
          </a:p>
          <a:p>
            <a:pPr eaLnBrk="1" hangingPunct="1">
              <a:spcAft>
                <a:spcPct val="20000"/>
              </a:spcAft>
              <a:buFont typeface="Wingdings" pitchFamily="2" charset="2"/>
              <a:buChar char="§"/>
              <a:defRPr/>
            </a:pPr>
            <a:r>
              <a:rPr lang="fr-FR" sz="2400" b="1" smtClean="0">
                <a:latin typeface="Arial" charset="0"/>
              </a:rPr>
              <a:t>De l'importance de la masse musculaire engagée dans l'exercice</a:t>
            </a:r>
          </a:p>
          <a:p>
            <a:pPr eaLnBrk="1" hangingPunct="1">
              <a:spcAft>
                <a:spcPct val="20000"/>
              </a:spcAft>
              <a:buFont typeface="Wingdings" pitchFamily="2" charset="2"/>
              <a:buChar char="§"/>
              <a:defRPr/>
            </a:pPr>
            <a:r>
              <a:rPr lang="fr-FR" sz="2400" b="1" smtClean="0">
                <a:latin typeface="Arial" charset="0"/>
              </a:rPr>
              <a:t>De la constitution des muscles sollicités (% fibres FT et ST)</a:t>
            </a:r>
          </a:p>
          <a:p>
            <a:pPr eaLnBrk="1" hangingPunct="1">
              <a:spcAft>
                <a:spcPct val="20000"/>
              </a:spcAft>
              <a:buFont typeface="Wingdings" pitchFamily="2" charset="2"/>
              <a:buChar char="§"/>
              <a:defRPr/>
            </a:pPr>
            <a:r>
              <a:rPr lang="fr-FR" sz="2400" b="1" smtClean="0">
                <a:latin typeface="Arial" charset="0"/>
              </a:rPr>
              <a:t>De l'âge de l'évalué</a:t>
            </a:r>
          </a:p>
          <a:p>
            <a:pPr eaLnBrk="1" hangingPunct="1">
              <a:lnSpc>
                <a:spcPct val="60000"/>
              </a:lnSpc>
              <a:spcAft>
                <a:spcPct val="20000"/>
              </a:spcAft>
              <a:buFont typeface="Wingdings" pitchFamily="2" charset="2"/>
              <a:buChar char="§"/>
              <a:defRPr/>
            </a:pPr>
            <a:r>
              <a:rPr lang="fr-FR" sz="2400" b="1" smtClean="0">
                <a:latin typeface="Arial" charset="0"/>
              </a:rPr>
              <a:t>Des réserves musculaires en glycogène</a:t>
            </a:r>
          </a:p>
          <a:p>
            <a:pPr eaLnBrk="1" hangingPunct="1">
              <a:lnSpc>
                <a:spcPct val="60000"/>
              </a:lnSpc>
              <a:spcBef>
                <a:spcPct val="15000"/>
              </a:spcBef>
              <a:spcAft>
                <a:spcPct val="15000"/>
              </a:spcAft>
              <a:buFontTx/>
              <a:buNone/>
              <a:defRPr/>
            </a:pPr>
            <a:r>
              <a:rPr lang="fr-FR" sz="2400" b="1" smtClean="0">
                <a:latin typeface="Arial" charset="0"/>
              </a:rPr>
              <a:t>		- période d'entraînement </a:t>
            </a:r>
          </a:p>
          <a:p>
            <a:pPr eaLnBrk="1" hangingPunct="1">
              <a:lnSpc>
                <a:spcPct val="60000"/>
              </a:lnSpc>
              <a:spcBef>
                <a:spcPct val="15000"/>
              </a:spcBef>
              <a:spcAft>
                <a:spcPct val="15000"/>
              </a:spcAft>
              <a:buFontTx/>
              <a:buNone/>
              <a:defRPr/>
            </a:pPr>
            <a:r>
              <a:rPr lang="fr-FR" sz="2400" b="1" smtClean="0">
                <a:latin typeface="Arial" charset="0"/>
              </a:rPr>
              <a:t>		- régime alimentaire</a:t>
            </a:r>
            <a:endParaRPr lang="fr-FR" sz="2400" b="1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137369"/>
      </p:ext>
    </p:extLst>
  </p:cSld>
  <p:clrMapOvr>
    <a:masterClrMapping/>
  </p:clrMapOvr>
  <p:transition spd="slow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2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2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2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2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2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2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2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2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2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098" grpId="0" autoUpdateAnimBg="0"/>
      <p:bldP spid="132099" grpId="0" build="p" autoUpdateAnimBg="0" advAuto="300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A00CBC1-7F8A-4781-AF0C-E3A71CEA4D55}" type="slidenum">
              <a:rPr lang="fr-FR" sz="1400"/>
              <a:pPr eaLnBrk="1" hangingPunct="1"/>
              <a:t>42</a:t>
            </a:fld>
            <a:endParaRPr lang="fr-FR" sz="1400"/>
          </a:p>
        </p:txBody>
      </p:sp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28600"/>
            <a:ext cx="6705600" cy="10668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fr-FR" sz="2000" b="1" smtClean="0">
                <a:solidFill>
                  <a:schemeClr val="tx1"/>
                </a:solidFill>
                <a:latin typeface="Arial" pitchFamily="34" charset="0"/>
              </a:rPr>
              <a:t>RECOMMANDATIONS POUR UNE MEILLEURE </a:t>
            </a:r>
            <a:br>
              <a:rPr lang="fr-FR" sz="2000" b="1" smtClean="0">
                <a:solidFill>
                  <a:schemeClr val="tx1"/>
                </a:solidFill>
                <a:latin typeface="Arial" pitchFamily="34" charset="0"/>
              </a:rPr>
            </a:br>
            <a:r>
              <a:rPr lang="fr-FR" sz="2000" b="1" smtClean="0">
                <a:solidFill>
                  <a:schemeClr val="tx1"/>
                </a:solidFill>
                <a:latin typeface="Arial" pitchFamily="34" charset="0"/>
              </a:rPr>
              <a:t>STANDARDISATION DE LA LACTATEMIE </a:t>
            </a:r>
            <a:endParaRPr lang="fr-FR" sz="2800" b="1" smtClean="0">
              <a:solidFill>
                <a:srgbClr val="FAFD00"/>
              </a:solidFill>
            </a:endParaRP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8915400" cy="5181600"/>
          </a:xfrm>
        </p:spPr>
        <p:txBody>
          <a:bodyPr lIns="92075" tIns="46038" rIns="92075" bIns="46038"/>
          <a:lstStyle/>
          <a:p>
            <a:pPr eaLnBrk="1" hangingPunct="1">
              <a:lnSpc>
                <a:spcPct val="120000"/>
              </a:lnSpc>
              <a:buFontTx/>
              <a:buNone/>
              <a:defRPr/>
            </a:pPr>
            <a:endParaRPr lang="fr-FR" sz="800" smtClean="0">
              <a:latin typeface="Arial" charset="0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fr-FR" sz="2400" b="1" smtClean="0">
                <a:latin typeface="Arial" charset="0"/>
              </a:rPr>
              <a:t>Mettre le sujet évalué au repos au moins 24 heures avant le test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fr-FR" sz="2400" b="1" smtClean="0">
                <a:latin typeface="Arial" charset="0"/>
              </a:rPr>
              <a:t>Lui conseiller un régime équilibré (éviter un apport glucidique élevé)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fr-FR" sz="2400" b="1" smtClean="0">
                <a:latin typeface="Arial" charset="0"/>
              </a:rPr>
              <a:t>Réaliser le test au même moment de la journée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fr-FR" sz="2400" b="1" smtClean="0">
                <a:latin typeface="Arial" charset="0"/>
              </a:rPr>
              <a:t>Rincer et nettoyer l'endroit à prélever</a:t>
            </a:r>
            <a:r>
              <a:rPr lang="fr-FR" sz="24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(élimination du lactate dû aux glandes sudoripares)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fr-FR" sz="24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Conserver le même protocole </a:t>
            </a:r>
            <a:r>
              <a:rPr lang="fr-FR" sz="2400" b="1" smtClean="0">
                <a:latin typeface="Arial" charset="0"/>
              </a:rPr>
              <a:t>ergométrique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fr-FR" sz="24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Choisir toujours la même technique (arbitraire) pour déterminer les PMT</a:t>
            </a:r>
            <a:endParaRPr lang="fr-FR" sz="2400" b="1" i="1" smtClean="0">
              <a:solidFill>
                <a:srgbClr val="C0FEF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6964042"/>
      </p:ext>
    </p:extLst>
  </p:cSld>
  <p:clrMapOvr>
    <a:masterClrMapping/>
  </p:clrMapOvr>
  <p:transition spd="slow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4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34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4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4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4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4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4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34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4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4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4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4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4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6" grpId="0" autoUpdateAnimBg="0"/>
      <p:bldP spid="134147" grpId="0" build="p" autoUpdateAnimBg="0" advAuto="300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4B8846C-416F-4EF2-B04A-2015BF43CB71}" type="slidenum">
              <a:rPr lang="fr-FR" sz="1400"/>
              <a:pPr eaLnBrk="1" hangingPunct="1"/>
              <a:t>43</a:t>
            </a:fld>
            <a:endParaRPr lang="fr-FR" sz="1400"/>
          </a:p>
        </p:txBody>
      </p:sp>
      <p:sp>
        <p:nvSpPr>
          <p:cNvPr id="136194" name="Rectangle 2"/>
          <p:cNvSpPr>
            <a:spLocks noChangeArrowheads="1"/>
          </p:cNvSpPr>
          <p:nvPr/>
        </p:nvSpPr>
        <p:spPr bwMode="auto">
          <a:xfrm>
            <a:off x="899592" y="908720"/>
            <a:ext cx="7848872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0" hangingPunct="0">
              <a:lnSpc>
                <a:spcPct val="200000"/>
              </a:lnSpc>
            </a:pPr>
            <a:r>
              <a:rPr lang="fr-FR" b="1" i="1" dirty="0">
                <a:latin typeface="Arial" pitchFamily="34" charset="0"/>
              </a:rPr>
              <a:t>Dans ces conditions, à partir de la </a:t>
            </a:r>
            <a:r>
              <a:rPr lang="fr-FR" b="1" i="1" dirty="0" err="1">
                <a:latin typeface="Arial" pitchFamily="34" charset="0"/>
              </a:rPr>
              <a:t>lactatémie</a:t>
            </a:r>
            <a:r>
              <a:rPr lang="fr-FR" b="1" i="1" dirty="0">
                <a:latin typeface="Arial" pitchFamily="34" charset="0"/>
              </a:rPr>
              <a:t>, il </a:t>
            </a:r>
            <a:r>
              <a:rPr lang="fr-FR" b="1" i="1" dirty="0" smtClean="0">
                <a:latin typeface="Arial" pitchFamily="34" charset="0"/>
              </a:rPr>
              <a:t>est </a:t>
            </a:r>
            <a:r>
              <a:rPr lang="fr-FR" b="1" i="1" dirty="0">
                <a:latin typeface="Arial" pitchFamily="34" charset="0"/>
              </a:rPr>
              <a:t>possible de contribuer au suivi physiologique </a:t>
            </a:r>
            <a:r>
              <a:rPr lang="fr-FR" b="1" i="1" dirty="0" smtClean="0">
                <a:latin typeface="Arial" pitchFamily="34" charset="0"/>
              </a:rPr>
              <a:t>et </a:t>
            </a:r>
            <a:r>
              <a:rPr lang="fr-FR" b="1" i="1" dirty="0">
                <a:latin typeface="Arial" pitchFamily="34" charset="0"/>
              </a:rPr>
              <a:t>biologique des effets de l ’entraînement sur </a:t>
            </a:r>
            <a:r>
              <a:rPr lang="fr-FR" b="1" i="1" u="sng" dirty="0" smtClean="0">
                <a:solidFill>
                  <a:schemeClr val="tx2"/>
                </a:solidFill>
                <a:latin typeface="Arial" pitchFamily="34" charset="0"/>
              </a:rPr>
              <a:t>un </a:t>
            </a:r>
            <a:r>
              <a:rPr lang="fr-FR" b="1" i="1" u="sng" dirty="0">
                <a:solidFill>
                  <a:schemeClr val="tx2"/>
                </a:solidFill>
                <a:latin typeface="Arial" pitchFamily="34" charset="0"/>
              </a:rPr>
              <a:t>individu</a:t>
            </a:r>
            <a:r>
              <a:rPr lang="fr-FR" b="1" i="1" dirty="0">
                <a:solidFill>
                  <a:schemeClr val="tx2"/>
                </a:solidFill>
                <a:latin typeface="Arial" pitchFamily="34" charset="0"/>
              </a:rPr>
              <a:t> </a:t>
            </a:r>
            <a:r>
              <a:rPr lang="fr-FR" b="1" i="1" dirty="0">
                <a:latin typeface="Arial" pitchFamily="34" charset="0"/>
              </a:rPr>
              <a:t>mais non de comparer les résultats </a:t>
            </a:r>
          </a:p>
          <a:p>
            <a:pPr algn="just" eaLnBrk="0" hangingPunct="0">
              <a:lnSpc>
                <a:spcPct val="200000"/>
              </a:lnSpc>
            </a:pPr>
            <a:r>
              <a:rPr lang="fr-FR" b="1" i="1" dirty="0">
                <a:latin typeface="Arial" pitchFamily="34" charset="0"/>
              </a:rPr>
              <a:t>de deux ou plusieurs individus entre eux !</a:t>
            </a:r>
            <a:endParaRPr lang="fr-FR" sz="2000" b="1" i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43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6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4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BE23-CADD-4C3C-BF07-629DF2BAA800}" type="slidenum">
              <a:rPr lang="fr-FR"/>
              <a:pPr/>
              <a:t>44</a:t>
            </a:fld>
            <a:endParaRPr lang="fr-FR"/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23528" y="1772816"/>
            <a:ext cx="8568952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Evaluation de la capacité </a:t>
            </a:r>
          </a:p>
          <a:p>
            <a:pPr algn="ctr" eaLnBrk="0" hangingPunct="0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d</a:t>
            </a:r>
            <a:r>
              <a:rPr lang="fr-F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ite « anaérobie lactique »  </a:t>
            </a:r>
          </a:p>
          <a:p>
            <a:pPr algn="ctr" eaLnBrk="0" hangingPunct="0"/>
            <a:endParaRPr lang="fr-F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 eaLnBrk="0" hangingPunct="0"/>
            <a:r>
              <a:rPr lang="fr-FR" sz="2000" i="1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Cf</a:t>
            </a:r>
            <a:r>
              <a:rPr lang="fr-FR" sz="2000" i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:  Cazorla G., Léger L., Marini J-F. (1984). Les épreuves d’effort en physiologie. Epreuves et mesures du potentiel aérobie. Evaluation de la valeur physique.</a:t>
            </a:r>
            <a:r>
              <a:rPr lang="fr-FR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2000" i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Travaux et recherches INSEP (7) 95-120 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</a:t>
            </a:r>
            <a:endParaRPr lang="fr-FR" sz="24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8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762000" y="381000"/>
            <a:ext cx="7543800" cy="612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CA" sz="4000" b="1" dirty="0">
                <a:solidFill>
                  <a:srgbClr val="66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Plan </a:t>
            </a:r>
            <a:r>
              <a:rPr lang="fr-CA" sz="4000" b="1" dirty="0" smtClean="0">
                <a:solidFill>
                  <a:srgbClr val="66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proposé</a:t>
            </a:r>
          </a:p>
          <a:p>
            <a:pPr algn="ctr"/>
            <a:r>
              <a:rPr lang="fr-CA" sz="18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Partie partiellement empruntée à Laurent BOSQUET DU EPP Bordeaux </a:t>
            </a:r>
            <a:r>
              <a:rPr lang="fr-CA" sz="4000" b="1" dirty="0" smtClean="0">
                <a:solidFill>
                  <a:srgbClr val="66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fr-CA" sz="26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Approche biochimique</a:t>
            </a:r>
          </a:p>
          <a:p>
            <a:pPr lvl="1">
              <a:spcBef>
                <a:spcPct val="50000"/>
              </a:spcBef>
              <a:buFontTx/>
              <a:buAutoNum type="arabicPeriod"/>
            </a:pPr>
            <a:r>
              <a:rPr lang="fr-CA" sz="2600" b="1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La </a:t>
            </a:r>
            <a:r>
              <a:rPr lang="fr-CA" sz="2600" b="1" dirty="0">
                <a:solidFill>
                  <a:srgbClr val="FF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courbe </a:t>
            </a:r>
            <a:r>
              <a:rPr lang="fr-CA" sz="2600" b="1" dirty="0" err="1">
                <a:solidFill>
                  <a:srgbClr val="FF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lactatémie</a:t>
            </a:r>
            <a:r>
              <a:rPr lang="fr-CA" sz="2600" b="1" dirty="0">
                <a:solidFill>
                  <a:srgbClr val="FF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 – puissance </a:t>
            </a:r>
          </a:p>
          <a:p>
            <a:pPr lvl="1">
              <a:spcBef>
                <a:spcPct val="50000"/>
              </a:spcBef>
              <a:buFontTx/>
              <a:buAutoNum type="arabicPeriod"/>
            </a:pPr>
            <a:r>
              <a:rPr lang="fr-CA" sz="2600" b="1" dirty="0">
                <a:solidFill>
                  <a:srgbClr val="FF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Le pic de </a:t>
            </a:r>
            <a:r>
              <a:rPr lang="fr-CA" sz="2600" b="1" dirty="0" err="1">
                <a:solidFill>
                  <a:srgbClr val="FF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lactatémie</a:t>
            </a:r>
            <a:endParaRPr lang="fr-CA" sz="2600" b="1" dirty="0">
              <a:solidFill>
                <a:srgbClr val="FF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fr-CA" sz="26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Approche </a:t>
            </a:r>
            <a:r>
              <a:rPr lang="fr-CA" sz="2600" b="1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ventilatoire</a:t>
            </a:r>
            <a:r>
              <a:rPr lang="fr-CA" sz="26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 et métabolique</a:t>
            </a:r>
            <a:endParaRPr lang="fr-CA" sz="2600" b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lvl="1">
              <a:spcBef>
                <a:spcPct val="50000"/>
              </a:spcBef>
              <a:buFontTx/>
              <a:buAutoNum type="arabicPeriod"/>
            </a:pPr>
            <a:r>
              <a:rPr lang="fr-CA" sz="2600" b="1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Le </a:t>
            </a:r>
            <a:r>
              <a:rPr lang="fr-CA" sz="2600" b="1" dirty="0">
                <a:solidFill>
                  <a:srgbClr val="FF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déficit maximal cumulé en oxygène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fr-CA" sz="26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Approche mécanique</a:t>
            </a:r>
          </a:p>
          <a:p>
            <a:pPr lvl="1">
              <a:spcBef>
                <a:spcPct val="50000"/>
              </a:spcBef>
              <a:buFontTx/>
              <a:buAutoNum type="arabicPeriod"/>
            </a:pPr>
            <a:r>
              <a:rPr lang="fr-CA" sz="2600" b="1" dirty="0">
                <a:solidFill>
                  <a:srgbClr val="FF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Temps limite d’un effort unique</a:t>
            </a:r>
          </a:p>
          <a:p>
            <a:pPr lvl="1">
              <a:spcBef>
                <a:spcPct val="50000"/>
              </a:spcBef>
              <a:buFontTx/>
              <a:buAutoNum type="arabicPeriod"/>
            </a:pPr>
            <a:r>
              <a:rPr lang="fr-CA" sz="2600" b="1" dirty="0">
                <a:solidFill>
                  <a:srgbClr val="FF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Temps limite de plusieurs efforts</a:t>
            </a:r>
          </a:p>
        </p:txBody>
      </p:sp>
    </p:spTree>
    <p:extLst>
      <p:ext uri="{BB962C8B-B14F-4D97-AF65-F5344CB8AC3E}">
        <p14:creationId xmlns:p14="http://schemas.microsoft.com/office/powerpoint/2010/main" val="257085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762000" y="381000"/>
            <a:ext cx="7543800" cy="605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CA" sz="4000" b="1" dirty="0">
                <a:solidFill>
                  <a:srgbClr val="66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Plan </a:t>
            </a:r>
            <a:r>
              <a:rPr lang="fr-CA" sz="4000" b="1" dirty="0" smtClean="0">
                <a:solidFill>
                  <a:srgbClr val="66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proposé</a:t>
            </a:r>
            <a:endParaRPr lang="fr-CA" sz="4000" b="1" dirty="0">
              <a:solidFill>
                <a:srgbClr val="66FF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fr-CA" sz="26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Approche biochimique</a:t>
            </a:r>
          </a:p>
          <a:p>
            <a:pPr lvl="1">
              <a:spcBef>
                <a:spcPct val="50000"/>
              </a:spcBef>
              <a:buFontTx/>
              <a:buAutoNum type="arabicPeriod"/>
            </a:pPr>
            <a:r>
              <a:rPr lang="fr-CA" sz="2600" b="1" dirty="0">
                <a:solidFill>
                  <a:srgbClr val="FF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La courbe </a:t>
            </a:r>
            <a:r>
              <a:rPr lang="fr-CA" sz="2600" b="1" dirty="0" err="1">
                <a:solidFill>
                  <a:srgbClr val="FF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lactatémie</a:t>
            </a:r>
            <a:r>
              <a:rPr lang="fr-CA" sz="2600" b="1" dirty="0">
                <a:solidFill>
                  <a:srgbClr val="FF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 – puissance </a:t>
            </a:r>
          </a:p>
          <a:p>
            <a:pPr lvl="1">
              <a:spcBef>
                <a:spcPct val="50000"/>
              </a:spcBef>
              <a:buFontTx/>
              <a:buAutoNum type="arabicPeriod"/>
            </a:pPr>
            <a:r>
              <a:rPr lang="fr-CA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Le pic de </a:t>
            </a:r>
            <a:r>
              <a:rPr lang="fr-CA" sz="2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lactatémie</a:t>
            </a:r>
            <a:endParaRPr lang="fr-CA" sz="2600" b="1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fr-CA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Approche </a:t>
            </a:r>
            <a:r>
              <a:rPr lang="fr-CA" sz="2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ventilatoire</a:t>
            </a:r>
            <a:endParaRPr lang="fr-CA" sz="2600" b="1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lvl="1">
              <a:spcBef>
                <a:spcPct val="50000"/>
              </a:spcBef>
              <a:buFontTx/>
              <a:buAutoNum type="arabicPeriod"/>
            </a:pPr>
            <a:r>
              <a:rPr lang="fr-CA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La dette d’oxygène</a:t>
            </a:r>
          </a:p>
          <a:p>
            <a:pPr lvl="1">
              <a:spcBef>
                <a:spcPct val="50000"/>
              </a:spcBef>
              <a:buFontTx/>
              <a:buAutoNum type="arabicPeriod"/>
            </a:pPr>
            <a:r>
              <a:rPr lang="fr-CA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Le déficit maximal cumulé en oxygène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fr-CA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Approche mécanique</a:t>
            </a:r>
          </a:p>
          <a:p>
            <a:pPr lvl="1">
              <a:spcBef>
                <a:spcPct val="50000"/>
              </a:spcBef>
              <a:buFontTx/>
              <a:buAutoNum type="arabicPeriod"/>
            </a:pPr>
            <a:r>
              <a:rPr lang="fr-CA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Temps limite d’un effort unique</a:t>
            </a:r>
          </a:p>
          <a:p>
            <a:pPr lvl="1">
              <a:spcBef>
                <a:spcPct val="50000"/>
              </a:spcBef>
              <a:buFontTx/>
              <a:buAutoNum type="arabicPeriod"/>
            </a:pPr>
            <a:r>
              <a:rPr lang="fr-CA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Temps limite de plusieurs efforts</a:t>
            </a:r>
          </a:p>
        </p:txBody>
      </p:sp>
    </p:spTree>
    <p:extLst>
      <p:ext uri="{BB962C8B-B14F-4D97-AF65-F5344CB8AC3E}">
        <p14:creationId xmlns:p14="http://schemas.microsoft.com/office/powerpoint/2010/main" val="101634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6" b="16521"/>
          <a:stretch>
            <a:fillRect/>
          </a:stretch>
        </p:blipFill>
        <p:spPr bwMode="auto">
          <a:xfrm>
            <a:off x="2987675" y="3330575"/>
            <a:ext cx="3455988" cy="3122613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1187" name="Text Box 3"/>
          <p:cNvSpPr txBox="1">
            <a:spLocks noChangeArrowheads="1"/>
          </p:cNvSpPr>
          <p:nvPr/>
        </p:nvSpPr>
        <p:spPr bwMode="auto">
          <a:xfrm>
            <a:off x="530225" y="692150"/>
            <a:ext cx="837088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fr-FR" altLang="fr-FR" sz="1800" b="1" dirty="0">
                <a:solidFill>
                  <a:schemeClr val="tx2"/>
                </a:solidFill>
                <a:latin typeface="Bookman Old Style" pitchFamily="18" charset="0"/>
                <a:cs typeface="Arial" charset="0"/>
              </a:rPr>
              <a:t>AVANT ET APRES UN MATCH, UNE SEQUENCE D’ENTRAÎNEMENT,</a:t>
            </a:r>
          </a:p>
          <a:p>
            <a:pPr algn="ctr" eaLnBrk="1" hangingPunct="1">
              <a:lnSpc>
                <a:spcPct val="150000"/>
              </a:lnSpc>
            </a:pPr>
            <a:r>
              <a:rPr lang="fr-FR" altLang="fr-FR" sz="1800" b="1" dirty="0">
                <a:solidFill>
                  <a:schemeClr val="tx2"/>
                </a:solidFill>
                <a:latin typeface="Bookman Old Style" pitchFamily="18" charset="0"/>
                <a:cs typeface="Arial" charset="0"/>
              </a:rPr>
              <a:t>UN EXERCICE OU UN TEST, UN MICROPRELEVEMENT  (35 </a:t>
            </a:r>
            <a:r>
              <a:rPr lang="en-US" altLang="fr-FR" sz="1800" b="1" dirty="0">
                <a:solidFill>
                  <a:schemeClr val="tx2"/>
                </a:solidFill>
                <a:latin typeface="Bookman Old Style" pitchFamily="18" charset="0"/>
                <a:cs typeface="Arial" charset="0"/>
              </a:rPr>
              <a:t>µL) EST 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altLang="fr-FR" sz="1800" b="1" dirty="0">
                <a:solidFill>
                  <a:schemeClr val="tx2"/>
                </a:solidFill>
                <a:latin typeface="Bookman Old Style" pitchFamily="18" charset="0"/>
                <a:cs typeface="Arial" charset="0"/>
              </a:rPr>
              <a:t>REALISE AU NIVEAU DE LA PULPE D’UN DOIGT </a:t>
            </a:r>
          </a:p>
          <a:p>
            <a:pPr algn="ctr" eaLnBrk="1" hangingPunct="1">
              <a:lnSpc>
                <a:spcPct val="150000"/>
              </a:lnSpc>
            </a:pPr>
            <a:r>
              <a:rPr lang="fr-FR" altLang="fr-FR" sz="1800" b="1" dirty="0">
                <a:solidFill>
                  <a:srgbClr val="FFFF00"/>
                </a:solidFill>
                <a:latin typeface="Bookman Old Style" pitchFamily="18" charset="0"/>
                <a:cs typeface="Arial" charset="0"/>
              </a:rPr>
              <a:t>( </a:t>
            </a:r>
            <a:r>
              <a:rPr lang="el-GR" altLang="fr-FR" sz="1800" b="1" dirty="0">
                <a:solidFill>
                  <a:srgbClr val="FFFF00"/>
                </a:solidFill>
                <a:latin typeface="Bookman Old Style" pitchFamily="18" charset="0"/>
                <a:cs typeface="Arial" charset="0"/>
              </a:rPr>
              <a:t>Δ</a:t>
            </a:r>
            <a:r>
              <a:rPr lang="fr-FR" altLang="fr-FR" sz="1800" b="1" dirty="0">
                <a:solidFill>
                  <a:srgbClr val="FFFF00"/>
                </a:solidFill>
                <a:latin typeface="Bookman Old Style" pitchFamily="18" charset="0"/>
                <a:cs typeface="Arial" charset="0"/>
              </a:rPr>
              <a:t> des concentrations sériques )</a:t>
            </a:r>
            <a:endParaRPr lang="el-GR" altLang="fr-FR" sz="1800" b="1" dirty="0">
              <a:solidFill>
                <a:srgbClr val="FFFF00"/>
              </a:solidFill>
              <a:latin typeface="Bookman Old Style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70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2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8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D5E2D-B87D-41F1-9F9E-36A968BC9048}" type="slidenum">
              <a:rPr lang="fr-FR"/>
              <a:pPr/>
              <a:t>48</a:t>
            </a:fld>
            <a:endParaRPr lang="fr-FR"/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2413" cy="914400"/>
          </a:xfrm>
          <a:noFill/>
          <a:ln/>
        </p:spPr>
        <p:txBody>
          <a:bodyPr lIns="92075" tIns="46038" rIns="92075" bIns="46038"/>
          <a:lstStyle/>
          <a:p>
            <a:r>
              <a:rPr lang="fr-FR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QUELLE SIGNIFICATION ACCORDER A LA LACTATEMIE ?</a:t>
            </a:r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0" y="1068388"/>
            <a:ext cx="4140200" cy="100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>
                <a:latin typeface="Arial" charset="0"/>
              </a:rPr>
              <a:t>LACTATE ENTRANT (L.E.)</a:t>
            </a:r>
          </a:p>
          <a:p>
            <a:pPr>
              <a:spcBef>
                <a:spcPct val="50000"/>
              </a:spcBef>
            </a:pPr>
            <a:r>
              <a:rPr lang="fr-FR" b="1">
                <a:latin typeface="Arial" charset="0"/>
              </a:rPr>
              <a:t>   (MUSCLE : producteur)</a:t>
            </a:r>
            <a:endParaRPr lang="fr-FR" b="1"/>
          </a:p>
        </p:txBody>
      </p:sp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0" y="5715000"/>
            <a:ext cx="4211638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200" b="1">
                <a:latin typeface="Arial" charset="0"/>
              </a:rPr>
              <a:t>LACTATE SORTANT (L.S.)</a:t>
            </a:r>
          </a:p>
          <a:p>
            <a:pPr algn="ctr">
              <a:spcBef>
                <a:spcPct val="50000"/>
              </a:spcBef>
            </a:pPr>
            <a:r>
              <a:rPr lang="fr-FR" sz="1800" b="1">
                <a:latin typeface="Arial" charset="0"/>
              </a:rPr>
              <a:t>OXYDATION (MCT1), NEOGLYCOGENESE </a:t>
            </a:r>
            <a:endParaRPr lang="fr-FR" sz="1800" b="1"/>
          </a:p>
        </p:txBody>
      </p:sp>
      <p:sp>
        <p:nvSpPr>
          <p:cNvPr id="21515" name="AutoShape 11"/>
          <p:cNvSpPr>
            <a:spLocks noChangeArrowheads="1"/>
          </p:cNvSpPr>
          <p:nvPr/>
        </p:nvSpPr>
        <p:spPr bwMode="auto">
          <a:xfrm>
            <a:off x="1758950" y="2063750"/>
            <a:ext cx="368300" cy="825500"/>
          </a:xfrm>
          <a:prstGeom prst="downArrow">
            <a:avLst>
              <a:gd name="adj1" fmla="val 75009"/>
              <a:gd name="adj2" fmla="val 112079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516" name="Rectangle 12"/>
          <p:cNvSpPr>
            <a:spLocks noChangeArrowheads="1"/>
          </p:cNvSpPr>
          <p:nvPr/>
        </p:nvSpPr>
        <p:spPr bwMode="auto">
          <a:xfrm>
            <a:off x="2608263" y="2286000"/>
            <a:ext cx="502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>
              <a:buFontTx/>
              <a:buChar char="•"/>
            </a:pPr>
            <a:r>
              <a:rPr lang="fr-FR" sz="2000" b="1">
                <a:latin typeface="Arial" charset="0"/>
              </a:rPr>
              <a:t> L.E. &gt; LS : (accumulation)</a:t>
            </a:r>
            <a:endParaRPr lang="fr-FR" sz="2000" b="1"/>
          </a:p>
        </p:txBody>
      </p:sp>
      <p:sp>
        <p:nvSpPr>
          <p:cNvPr id="21517" name="Line 13"/>
          <p:cNvSpPr>
            <a:spLocks noChangeShapeType="1"/>
          </p:cNvSpPr>
          <p:nvPr/>
        </p:nvSpPr>
        <p:spPr bwMode="auto">
          <a:xfrm>
            <a:off x="7467600" y="1676400"/>
            <a:ext cx="0" cy="1219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518" name="Line 14"/>
          <p:cNvSpPr>
            <a:spLocks noChangeShapeType="1"/>
          </p:cNvSpPr>
          <p:nvPr/>
        </p:nvSpPr>
        <p:spPr bwMode="auto">
          <a:xfrm>
            <a:off x="7467600" y="2895600"/>
            <a:ext cx="152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519" name="Arc 15"/>
          <p:cNvSpPr>
            <a:spLocks/>
          </p:cNvSpPr>
          <p:nvPr/>
        </p:nvSpPr>
        <p:spPr bwMode="auto">
          <a:xfrm>
            <a:off x="7620000" y="1981200"/>
            <a:ext cx="914400" cy="685800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600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600"/>
                </a:cubicBezTo>
                <a:lnTo>
                  <a:pt x="0" y="0"/>
                </a:lnTo>
                <a:close/>
              </a:path>
            </a:pathLst>
          </a:custGeom>
          <a:noFill/>
          <a:ln w="28575" cap="rnd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520" name="Line 16"/>
          <p:cNvSpPr>
            <a:spLocks noChangeShapeType="1"/>
          </p:cNvSpPr>
          <p:nvPr/>
        </p:nvSpPr>
        <p:spPr bwMode="auto">
          <a:xfrm>
            <a:off x="8001000" y="2514600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521" name="Rectangle 17"/>
          <p:cNvSpPr>
            <a:spLocks noChangeArrowheads="1"/>
          </p:cNvSpPr>
          <p:nvPr/>
        </p:nvSpPr>
        <p:spPr bwMode="auto">
          <a:xfrm>
            <a:off x="3416300" y="3429000"/>
            <a:ext cx="3603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>
              <a:buFontTx/>
              <a:buChar char="•"/>
            </a:pPr>
            <a:r>
              <a:rPr lang="fr-FR" sz="2000" b="1">
                <a:latin typeface="Arial" charset="0"/>
              </a:rPr>
              <a:t>  L.E. = L.S.  :  (Etat stable)</a:t>
            </a:r>
            <a:endParaRPr lang="fr-FR" sz="2000"/>
          </a:p>
        </p:txBody>
      </p:sp>
      <p:sp>
        <p:nvSpPr>
          <p:cNvPr id="21522" name="Line 18"/>
          <p:cNvSpPr>
            <a:spLocks noChangeShapeType="1"/>
          </p:cNvSpPr>
          <p:nvPr/>
        </p:nvSpPr>
        <p:spPr bwMode="auto">
          <a:xfrm>
            <a:off x="7467600" y="3124200"/>
            <a:ext cx="0" cy="1219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523" name="Line 19"/>
          <p:cNvSpPr>
            <a:spLocks noChangeShapeType="1"/>
          </p:cNvSpPr>
          <p:nvPr/>
        </p:nvSpPr>
        <p:spPr bwMode="auto">
          <a:xfrm>
            <a:off x="7467600" y="4343400"/>
            <a:ext cx="152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524" name="Line 20"/>
          <p:cNvSpPr>
            <a:spLocks noChangeShapeType="1"/>
          </p:cNvSpPr>
          <p:nvPr/>
        </p:nvSpPr>
        <p:spPr bwMode="auto">
          <a:xfrm>
            <a:off x="8077200" y="3810000"/>
            <a:ext cx="762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525" name="Freeform 21"/>
          <p:cNvSpPr>
            <a:spLocks/>
          </p:cNvSpPr>
          <p:nvPr/>
        </p:nvSpPr>
        <p:spPr bwMode="auto">
          <a:xfrm>
            <a:off x="7772400" y="3810000"/>
            <a:ext cx="306388" cy="458788"/>
          </a:xfrm>
          <a:custGeom>
            <a:avLst/>
            <a:gdLst>
              <a:gd name="T0" fmla="*/ 192 w 193"/>
              <a:gd name="T1" fmla="*/ 0 h 289"/>
              <a:gd name="T2" fmla="*/ 192 w 193"/>
              <a:gd name="T3" fmla="*/ 60 h 289"/>
              <a:gd name="T4" fmla="*/ 176 w 193"/>
              <a:gd name="T5" fmla="*/ 105 h 289"/>
              <a:gd name="T6" fmla="*/ 160 w 193"/>
              <a:gd name="T7" fmla="*/ 150 h 289"/>
              <a:gd name="T8" fmla="*/ 128 w 193"/>
              <a:gd name="T9" fmla="*/ 195 h 289"/>
              <a:gd name="T10" fmla="*/ 96 w 193"/>
              <a:gd name="T11" fmla="*/ 240 h 289"/>
              <a:gd name="T12" fmla="*/ 48 w 193"/>
              <a:gd name="T13" fmla="*/ 255 h 289"/>
              <a:gd name="T14" fmla="*/ 0 w 193"/>
              <a:gd name="T15" fmla="*/ 270 h 289"/>
              <a:gd name="T16" fmla="*/ 38 w 193"/>
              <a:gd name="T17" fmla="*/ 288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3" h="289">
                <a:moveTo>
                  <a:pt x="192" y="0"/>
                </a:moveTo>
                <a:lnTo>
                  <a:pt x="192" y="60"/>
                </a:lnTo>
                <a:lnTo>
                  <a:pt x="176" y="105"/>
                </a:lnTo>
                <a:lnTo>
                  <a:pt x="160" y="150"/>
                </a:lnTo>
                <a:lnTo>
                  <a:pt x="128" y="195"/>
                </a:lnTo>
                <a:lnTo>
                  <a:pt x="96" y="240"/>
                </a:lnTo>
                <a:lnTo>
                  <a:pt x="48" y="255"/>
                </a:lnTo>
                <a:lnTo>
                  <a:pt x="0" y="270"/>
                </a:lnTo>
                <a:lnTo>
                  <a:pt x="38" y="288"/>
                </a:lnTo>
              </a:path>
            </a:pathLst>
          </a:custGeom>
          <a:noFill/>
          <a:ln w="28575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1526" name="Rectangle 22"/>
          <p:cNvSpPr>
            <a:spLocks noChangeArrowheads="1"/>
          </p:cNvSpPr>
          <p:nvPr/>
        </p:nvSpPr>
        <p:spPr bwMode="auto">
          <a:xfrm>
            <a:off x="7834313" y="3427413"/>
            <a:ext cx="12160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fr-FR" sz="1600" b="1"/>
              <a:t>6-8 mmol.l</a:t>
            </a:r>
            <a:r>
              <a:rPr lang="fr-FR" sz="1600" b="1" baseline="30000"/>
              <a:t>-</a:t>
            </a:r>
            <a:r>
              <a:rPr lang="fr-FR" sz="1400" b="1" baseline="30000"/>
              <a:t>1</a:t>
            </a:r>
            <a:endParaRPr lang="fr-FR" sz="1400" baseline="30000"/>
          </a:p>
        </p:txBody>
      </p:sp>
      <p:sp>
        <p:nvSpPr>
          <p:cNvPr id="21527" name="Rectangle 23"/>
          <p:cNvSpPr>
            <a:spLocks noChangeArrowheads="1"/>
          </p:cNvSpPr>
          <p:nvPr/>
        </p:nvSpPr>
        <p:spPr bwMode="auto">
          <a:xfrm>
            <a:off x="3419475" y="4724400"/>
            <a:ext cx="37449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>
              <a:buFontTx/>
              <a:buChar char="•"/>
            </a:pPr>
            <a:r>
              <a:rPr lang="fr-FR" sz="2000" b="1">
                <a:latin typeface="Arial" charset="0"/>
              </a:rPr>
              <a:t> L.E. &lt; L.S. :  (décroissance)</a:t>
            </a:r>
            <a:endParaRPr lang="fr-FR" sz="2000"/>
          </a:p>
        </p:txBody>
      </p:sp>
      <p:sp>
        <p:nvSpPr>
          <p:cNvPr id="21528" name="Line 24"/>
          <p:cNvSpPr>
            <a:spLocks noChangeShapeType="1"/>
          </p:cNvSpPr>
          <p:nvPr/>
        </p:nvSpPr>
        <p:spPr bwMode="auto">
          <a:xfrm>
            <a:off x="7467600" y="4495800"/>
            <a:ext cx="0" cy="1219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529" name="Line 25"/>
          <p:cNvSpPr>
            <a:spLocks noChangeShapeType="1"/>
          </p:cNvSpPr>
          <p:nvPr/>
        </p:nvSpPr>
        <p:spPr bwMode="auto">
          <a:xfrm>
            <a:off x="7469188" y="5715000"/>
            <a:ext cx="152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531" name="Arc 27"/>
          <p:cNvSpPr>
            <a:spLocks/>
          </p:cNvSpPr>
          <p:nvPr/>
        </p:nvSpPr>
        <p:spPr bwMode="auto">
          <a:xfrm>
            <a:off x="7888288" y="4811713"/>
            <a:ext cx="1076325" cy="754062"/>
          </a:xfrm>
          <a:custGeom>
            <a:avLst/>
            <a:gdLst>
              <a:gd name="G0" fmla="+- 21600 0 0"/>
              <a:gd name="G1" fmla="+- 2157 0 0"/>
              <a:gd name="G2" fmla="+- 21600 0 0"/>
              <a:gd name="T0" fmla="*/ 25440 w 25440"/>
              <a:gd name="T1" fmla="*/ 23413 h 23757"/>
              <a:gd name="T2" fmla="*/ 108 w 25440"/>
              <a:gd name="T3" fmla="*/ 0 h 23757"/>
              <a:gd name="T4" fmla="*/ 21600 w 25440"/>
              <a:gd name="T5" fmla="*/ 2157 h 237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5440" h="23757" fill="none" extrusionOk="0">
                <a:moveTo>
                  <a:pt x="25439" y="23412"/>
                </a:moveTo>
                <a:cubicBezTo>
                  <a:pt x="24172" y="23641"/>
                  <a:pt x="22887" y="23756"/>
                  <a:pt x="21600" y="23757"/>
                </a:cubicBezTo>
                <a:cubicBezTo>
                  <a:pt x="9670" y="23757"/>
                  <a:pt x="0" y="14086"/>
                  <a:pt x="0" y="2157"/>
                </a:cubicBezTo>
                <a:cubicBezTo>
                  <a:pt x="-1" y="1436"/>
                  <a:pt x="36" y="716"/>
                  <a:pt x="107" y="-1"/>
                </a:cubicBezTo>
              </a:path>
              <a:path w="25440" h="23757" stroke="0" extrusionOk="0">
                <a:moveTo>
                  <a:pt x="25439" y="23412"/>
                </a:moveTo>
                <a:cubicBezTo>
                  <a:pt x="24172" y="23641"/>
                  <a:pt x="22887" y="23756"/>
                  <a:pt x="21600" y="23757"/>
                </a:cubicBezTo>
                <a:cubicBezTo>
                  <a:pt x="9670" y="23757"/>
                  <a:pt x="0" y="14086"/>
                  <a:pt x="0" y="2157"/>
                </a:cubicBezTo>
                <a:cubicBezTo>
                  <a:pt x="-1" y="1436"/>
                  <a:pt x="36" y="716"/>
                  <a:pt x="107" y="-1"/>
                </a:cubicBezTo>
                <a:lnTo>
                  <a:pt x="21600" y="2157"/>
                </a:lnTo>
                <a:close/>
              </a:path>
            </a:pathLst>
          </a:custGeom>
          <a:noFill/>
          <a:ln w="28575" cap="rnd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532" name="Line 28"/>
          <p:cNvSpPr>
            <a:spLocks noChangeShapeType="1"/>
          </p:cNvSpPr>
          <p:nvPr/>
        </p:nvSpPr>
        <p:spPr bwMode="auto">
          <a:xfrm flipH="1">
            <a:off x="457200" y="4800600"/>
            <a:ext cx="609600" cy="762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533" name="Line 29"/>
          <p:cNvSpPr>
            <a:spLocks noChangeShapeType="1"/>
          </p:cNvSpPr>
          <p:nvPr/>
        </p:nvSpPr>
        <p:spPr bwMode="auto">
          <a:xfrm>
            <a:off x="2743200" y="4876800"/>
            <a:ext cx="457200" cy="762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534" name="Line 30"/>
          <p:cNvSpPr>
            <a:spLocks noChangeShapeType="1"/>
          </p:cNvSpPr>
          <p:nvPr/>
        </p:nvSpPr>
        <p:spPr bwMode="auto">
          <a:xfrm>
            <a:off x="1905000" y="4797425"/>
            <a:ext cx="0" cy="609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535" name="Rectangle 31"/>
          <p:cNvSpPr>
            <a:spLocks noChangeArrowheads="1"/>
          </p:cNvSpPr>
          <p:nvPr/>
        </p:nvSpPr>
        <p:spPr bwMode="auto">
          <a:xfrm>
            <a:off x="4710113" y="1052513"/>
            <a:ext cx="21478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fr-FR" b="1">
                <a:latin typeface="Arial" charset="0"/>
              </a:rPr>
              <a:t>LACTATEMIE</a:t>
            </a:r>
            <a:endParaRPr lang="fr-FR" b="1"/>
          </a:p>
        </p:txBody>
      </p:sp>
      <p:pic>
        <p:nvPicPr>
          <p:cNvPr id="21536" name="Picture 32" descr="Circula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906713"/>
            <a:ext cx="2232025" cy="16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37" name="Text Box 33"/>
          <p:cNvSpPr txBox="1">
            <a:spLocks noChangeArrowheads="1"/>
          </p:cNvSpPr>
          <p:nvPr/>
        </p:nvSpPr>
        <p:spPr bwMode="auto">
          <a:xfrm>
            <a:off x="7864475" y="5780088"/>
            <a:ext cx="704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800" b="1">
                <a:latin typeface="Arial" charset="0"/>
              </a:rPr>
              <a:t>1h30</a:t>
            </a:r>
          </a:p>
        </p:txBody>
      </p:sp>
      <p:sp>
        <p:nvSpPr>
          <p:cNvPr id="21539" name="Freeform 35"/>
          <p:cNvSpPr>
            <a:spLocks/>
          </p:cNvSpPr>
          <p:nvPr/>
        </p:nvSpPr>
        <p:spPr bwMode="auto">
          <a:xfrm>
            <a:off x="7451725" y="4700588"/>
            <a:ext cx="446088" cy="241300"/>
          </a:xfrm>
          <a:custGeom>
            <a:avLst/>
            <a:gdLst>
              <a:gd name="T0" fmla="*/ 0 w 281"/>
              <a:gd name="T1" fmla="*/ 152 h 152"/>
              <a:gd name="T2" fmla="*/ 46 w 281"/>
              <a:gd name="T3" fmla="*/ 61 h 152"/>
              <a:gd name="T4" fmla="*/ 136 w 281"/>
              <a:gd name="T5" fmla="*/ 15 h 152"/>
              <a:gd name="T6" fmla="*/ 227 w 281"/>
              <a:gd name="T7" fmla="*/ 15 h 152"/>
              <a:gd name="T8" fmla="*/ 273 w 281"/>
              <a:gd name="T9" fmla="*/ 106 h 152"/>
              <a:gd name="T10" fmla="*/ 273 w 281"/>
              <a:gd name="T11" fmla="*/ 152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1" h="152">
                <a:moveTo>
                  <a:pt x="0" y="152"/>
                </a:moveTo>
                <a:cubicBezTo>
                  <a:pt x="11" y="118"/>
                  <a:pt x="23" y="84"/>
                  <a:pt x="46" y="61"/>
                </a:cubicBezTo>
                <a:cubicBezTo>
                  <a:pt x="69" y="38"/>
                  <a:pt x="106" y="23"/>
                  <a:pt x="136" y="15"/>
                </a:cubicBezTo>
                <a:cubicBezTo>
                  <a:pt x="166" y="7"/>
                  <a:pt x="204" y="0"/>
                  <a:pt x="227" y="15"/>
                </a:cubicBezTo>
                <a:cubicBezTo>
                  <a:pt x="250" y="30"/>
                  <a:pt x="265" y="83"/>
                  <a:pt x="273" y="106"/>
                </a:cubicBezTo>
                <a:cubicBezTo>
                  <a:pt x="281" y="129"/>
                  <a:pt x="273" y="144"/>
                  <a:pt x="273" y="152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1540" name="Text Box 36"/>
          <p:cNvSpPr txBox="1">
            <a:spLocks noChangeArrowheads="1"/>
          </p:cNvSpPr>
          <p:nvPr/>
        </p:nvSpPr>
        <p:spPr bwMode="auto">
          <a:xfrm>
            <a:off x="827088" y="4214813"/>
            <a:ext cx="1936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000" b="1">
                <a:solidFill>
                  <a:srgbClr val="000000"/>
                </a:solidFill>
                <a:latin typeface="Arial" charset="0"/>
              </a:rPr>
              <a:t>CIRCULATION</a:t>
            </a:r>
          </a:p>
        </p:txBody>
      </p:sp>
    </p:spTree>
    <p:extLst>
      <p:ext uri="{BB962C8B-B14F-4D97-AF65-F5344CB8AC3E}">
        <p14:creationId xmlns:p14="http://schemas.microsoft.com/office/powerpoint/2010/main" val="3012759766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21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1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1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" fill="hold"/>
                                        <p:tgtEl>
                                          <p:spTgt spid="21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" fill="hold"/>
                                        <p:tgtEl>
                                          <p:spTgt spid="21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1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1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1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1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1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1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1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1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1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1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1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1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1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1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1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1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1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1" grpId="0"/>
      <p:bldP spid="21514" grpId="0"/>
      <p:bldP spid="21515" grpId="0" animBg="1"/>
      <p:bldP spid="21516" grpId="0"/>
      <p:bldP spid="21517" grpId="0" animBg="1"/>
      <p:bldP spid="21518" grpId="0" animBg="1"/>
      <p:bldP spid="21519" grpId="0" animBg="1"/>
      <p:bldP spid="21520" grpId="0" animBg="1"/>
      <p:bldP spid="21521" grpId="0"/>
      <p:bldP spid="21522" grpId="0" animBg="1"/>
      <p:bldP spid="21523" grpId="0" animBg="1"/>
      <p:bldP spid="21524" grpId="0" animBg="1"/>
      <p:bldP spid="21525" grpId="0" animBg="1"/>
      <p:bldP spid="21526" grpId="0"/>
      <p:bldP spid="21527" grpId="0"/>
      <p:bldP spid="21528" grpId="0" animBg="1"/>
      <p:bldP spid="21529" grpId="0" animBg="1"/>
      <p:bldP spid="21531" grpId="0" animBg="1"/>
      <p:bldP spid="21532" grpId="0" animBg="1"/>
      <p:bldP spid="21533" grpId="0" animBg="1"/>
      <p:bldP spid="21534" grpId="0" animBg="1"/>
      <p:bldP spid="21535" grpId="0" autoUpdateAnimBg="0"/>
      <p:bldP spid="21537" grpId="0"/>
      <p:bldP spid="21539" grpId="0" animBg="1"/>
      <p:bldP spid="2154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685800" y="990600"/>
          <a:ext cx="7924800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7" name="Graphique" r:id="rId3" imgW="3048361" imgH="1791182" progId="Excel.Chart.8">
                  <p:embed/>
                </p:oleObj>
              </mc:Choice>
              <mc:Fallback>
                <p:oleObj name="Graphique" r:id="rId3" imgW="3048361" imgH="1791182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990600"/>
                        <a:ext cx="7924800" cy="4876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990600" y="1143000"/>
            <a:ext cx="609600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CA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</a:t>
            </a:r>
          </a:p>
          <a:p>
            <a:pPr algn="r">
              <a:spcBef>
                <a:spcPct val="50000"/>
              </a:spcBef>
            </a:pPr>
            <a:r>
              <a:rPr lang="fr-CA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</a:p>
          <a:p>
            <a:pPr algn="r">
              <a:spcBef>
                <a:spcPct val="50000"/>
              </a:spcBef>
            </a:pPr>
            <a:r>
              <a:rPr lang="fr-CA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</a:t>
            </a:r>
          </a:p>
          <a:p>
            <a:pPr algn="r">
              <a:spcBef>
                <a:spcPct val="50000"/>
              </a:spcBef>
            </a:pPr>
            <a:r>
              <a:rPr lang="fr-CA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</a:t>
            </a:r>
          </a:p>
          <a:p>
            <a:pPr algn="r">
              <a:spcBef>
                <a:spcPct val="50000"/>
              </a:spcBef>
            </a:pPr>
            <a:r>
              <a:rPr lang="fr-CA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</a:t>
            </a:r>
          </a:p>
          <a:p>
            <a:pPr algn="r">
              <a:spcBef>
                <a:spcPct val="50000"/>
              </a:spcBef>
            </a:pPr>
            <a:r>
              <a:rPr lang="fr-CA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  <a:p>
            <a:pPr algn="r">
              <a:spcBef>
                <a:spcPct val="50000"/>
              </a:spcBef>
            </a:pPr>
            <a:r>
              <a:rPr lang="fr-CA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 rot="16200000">
            <a:off x="198437" y="3078163"/>
            <a:ext cx="1616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A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[La]</a:t>
            </a:r>
            <a:r>
              <a:rPr lang="fr-CA" sz="1600" b="1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</a:t>
            </a:r>
            <a:r>
              <a:rPr lang="fr-CA" sz="1600" b="1" baseline="30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</a:t>
            </a:r>
            <a:r>
              <a:rPr lang="fr-CA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(mM)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1828800" y="4724400"/>
            <a:ext cx="609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A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60             70              80               90             100</a:t>
            </a: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2667000" y="5334000"/>
            <a:ext cx="4343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A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Intensité relative (%VAM)</a:t>
            </a:r>
          </a:p>
        </p:txBody>
      </p:sp>
    </p:spTree>
    <p:extLst>
      <p:ext uri="{BB962C8B-B14F-4D97-AF65-F5344CB8AC3E}">
        <p14:creationId xmlns:p14="http://schemas.microsoft.com/office/powerpoint/2010/main" val="376898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B5BF7FA-1A4B-42BA-A99D-73961C33B88B}" type="slidenum">
              <a:rPr lang="fr-FR" sz="1400" smtClean="0"/>
              <a:pPr/>
              <a:t>5</a:t>
            </a:fld>
            <a:endParaRPr lang="fr-FR" sz="1400" smtClean="0"/>
          </a:p>
        </p:txBody>
      </p:sp>
      <p:sp>
        <p:nvSpPr>
          <p:cNvPr id="782338" name="Rectangle 2"/>
          <p:cNvSpPr>
            <a:spLocks noChangeArrowheads="1"/>
          </p:cNvSpPr>
          <p:nvPr/>
        </p:nvSpPr>
        <p:spPr bwMode="auto">
          <a:xfrm>
            <a:off x="6096000" y="914400"/>
            <a:ext cx="1674813" cy="3333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/>
            <a:r>
              <a:rPr lang="fr-FR" sz="1400" b="1">
                <a:latin typeface="Arial" charset="0"/>
              </a:rPr>
              <a:t>1 GLYCOGENE</a:t>
            </a:r>
            <a:endParaRPr lang="fr-FR" b="1">
              <a:latin typeface="Arial" charset="0"/>
            </a:endParaRPr>
          </a:p>
        </p:txBody>
      </p:sp>
      <p:sp>
        <p:nvSpPr>
          <p:cNvPr id="52228" name="Rectangle 3"/>
          <p:cNvSpPr>
            <a:spLocks noChangeArrowheads="1"/>
          </p:cNvSpPr>
          <p:nvPr/>
        </p:nvSpPr>
        <p:spPr bwMode="auto">
          <a:xfrm>
            <a:off x="3276600" y="1981200"/>
            <a:ext cx="26971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fr-FR" sz="1400" b="1" u="sng">
                <a:solidFill>
                  <a:schemeClr val="tx2"/>
                </a:solidFill>
                <a:latin typeface="Arial" charset="0"/>
              </a:rPr>
              <a:t>CELLULE MUSCULAIRE</a:t>
            </a:r>
            <a:endParaRPr lang="fr-FR" sz="1200" b="1" u="sng">
              <a:solidFill>
                <a:srgbClr val="000000"/>
              </a:solidFill>
            </a:endParaRPr>
          </a:p>
        </p:txBody>
      </p:sp>
      <p:sp>
        <p:nvSpPr>
          <p:cNvPr id="782340" name="Oval 4"/>
          <p:cNvSpPr>
            <a:spLocks noChangeArrowheads="1"/>
          </p:cNvSpPr>
          <p:nvPr/>
        </p:nvSpPr>
        <p:spPr bwMode="auto">
          <a:xfrm>
            <a:off x="360363" y="4005263"/>
            <a:ext cx="1322387" cy="1089025"/>
          </a:xfrm>
          <a:prstGeom prst="ellipse">
            <a:avLst/>
          </a:prstGeom>
          <a:solidFill>
            <a:schemeClr val="tx1"/>
          </a:solidFill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82341" name="Rectangle 5"/>
          <p:cNvSpPr>
            <a:spLocks noChangeArrowheads="1"/>
          </p:cNvSpPr>
          <p:nvPr/>
        </p:nvSpPr>
        <p:spPr bwMode="auto">
          <a:xfrm>
            <a:off x="361950" y="4157663"/>
            <a:ext cx="1295400" cy="88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/>
            <a:r>
              <a:rPr lang="fr-FR" sz="1400" b="1" u="sng">
                <a:solidFill>
                  <a:srgbClr val="000000"/>
                </a:solidFill>
                <a:latin typeface="Arial" charset="0"/>
              </a:rPr>
              <a:t>CAPILLAIRE SANGUIN</a:t>
            </a:r>
          </a:p>
          <a:p>
            <a:endParaRPr lang="fr-FR" b="1">
              <a:solidFill>
                <a:srgbClr val="C0C0C0"/>
              </a:solidFill>
            </a:endParaRPr>
          </a:p>
        </p:txBody>
      </p:sp>
      <p:sp>
        <p:nvSpPr>
          <p:cNvPr id="782342" name="Rectangle 6"/>
          <p:cNvSpPr>
            <a:spLocks noChangeArrowheads="1"/>
          </p:cNvSpPr>
          <p:nvPr/>
        </p:nvSpPr>
        <p:spPr bwMode="auto">
          <a:xfrm>
            <a:off x="1352550" y="4995863"/>
            <a:ext cx="4111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fr-FR" sz="1400" b="1">
                <a:solidFill>
                  <a:srgbClr val="FFFFFF"/>
                </a:solidFill>
                <a:latin typeface="Arial" charset="0"/>
              </a:rPr>
              <a:t>O</a:t>
            </a:r>
            <a:r>
              <a:rPr lang="fr-FR" sz="1400" b="1" baseline="-25000">
                <a:solidFill>
                  <a:srgbClr val="FFFFFF"/>
                </a:solidFill>
                <a:latin typeface="Arial" charset="0"/>
              </a:rPr>
              <a:t>2</a:t>
            </a:r>
            <a:endParaRPr lang="fr-FR" sz="1200" b="1" baseline="-25000">
              <a:solidFill>
                <a:srgbClr val="FFFFFF"/>
              </a:solidFill>
            </a:endParaRPr>
          </a:p>
        </p:txBody>
      </p:sp>
      <p:sp>
        <p:nvSpPr>
          <p:cNvPr id="782343" name="Rectangle 7"/>
          <p:cNvSpPr>
            <a:spLocks noChangeArrowheads="1"/>
          </p:cNvSpPr>
          <p:nvPr/>
        </p:nvSpPr>
        <p:spPr bwMode="auto">
          <a:xfrm>
            <a:off x="6934200" y="2895600"/>
            <a:ext cx="1441450" cy="3333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fr-FR" sz="1400" b="1">
                <a:solidFill>
                  <a:schemeClr val="tx2"/>
                </a:solidFill>
                <a:latin typeface="Arial" charset="0"/>
              </a:rPr>
              <a:t>2 PYRUVATE</a:t>
            </a:r>
            <a:endParaRPr lang="fr-FR" sz="1200" b="1">
              <a:solidFill>
                <a:schemeClr val="tx2"/>
              </a:solidFill>
            </a:endParaRPr>
          </a:p>
        </p:txBody>
      </p:sp>
      <p:sp>
        <p:nvSpPr>
          <p:cNvPr id="782344" name="Line 8"/>
          <p:cNvSpPr>
            <a:spLocks noChangeShapeType="1"/>
          </p:cNvSpPr>
          <p:nvPr/>
        </p:nvSpPr>
        <p:spPr bwMode="auto">
          <a:xfrm>
            <a:off x="6858000" y="1295400"/>
            <a:ext cx="609600" cy="1600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82345" name="Rectangle 9"/>
          <p:cNvSpPr>
            <a:spLocks noChangeArrowheads="1"/>
          </p:cNvSpPr>
          <p:nvPr/>
        </p:nvSpPr>
        <p:spPr bwMode="auto">
          <a:xfrm>
            <a:off x="4800600" y="3810000"/>
            <a:ext cx="1355725" cy="3333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fr-FR" sz="1400" b="1">
                <a:solidFill>
                  <a:schemeClr val="tx2"/>
                </a:solidFill>
                <a:latin typeface="Arial" charset="0"/>
              </a:rPr>
              <a:t>   2 LACTATE</a:t>
            </a:r>
            <a:endParaRPr lang="fr-FR" sz="1200" b="1">
              <a:solidFill>
                <a:schemeClr val="tx2"/>
              </a:solidFill>
            </a:endParaRPr>
          </a:p>
        </p:txBody>
      </p:sp>
      <p:sp>
        <p:nvSpPr>
          <p:cNvPr id="782346" name="Rectangle 10"/>
          <p:cNvSpPr>
            <a:spLocks noChangeArrowheads="1"/>
          </p:cNvSpPr>
          <p:nvPr/>
        </p:nvSpPr>
        <p:spPr bwMode="auto">
          <a:xfrm>
            <a:off x="6629400" y="5257800"/>
            <a:ext cx="1447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fr-FR" sz="1200" b="1">
                <a:solidFill>
                  <a:srgbClr val="FFFFFF"/>
                </a:solidFill>
                <a:latin typeface="Arial" charset="0"/>
              </a:rPr>
              <a:t>Cycle de Krebs.</a:t>
            </a:r>
          </a:p>
        </p:txBody>
      </p:sp>
      <p:sp>
        <p:nvSpPr>
          <p:cNvPr id="782347" name="Rectangle 11"/>
          <p:cNvSpPr>
            <a:spLocks noChangeArrowheads="1"/>
          </p:cNvSpPr>
          <p:nvPr/>
        </p:nvSpPr>
        <p:spPr bwMode="auto">
          <a:xfrm>
            <a:off x="3048000" y="4876800"/>
            <a:ext cx="4205288" cy="74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fr-FR" sz="2000" b="1">
                <a:solidFill>
                  <a:srgbClr val="FFFFFF"/>
                </a:solidFill>
              </a:rPr>
              <a:t>                </a:t>
            </a:r>
            <a:r>
              <a:rPr lang="fr-FR" sz="1400" b="1">
                <a:solidFill>
                  <a:srgbClr val="FFFFFF"/>
                </a:solidFill>
                <a:latin typeface="Arial" charset="0"/>
              </a:rPr>
              <a:t>ADP                 ATP  (36)</a:t>
            </a:r>
            <a:endParaRPr lang="fr-FR" sz="1100" b="1">
              <a:solidFill>
                <a:srgbClr val="FFFFFF"/>
              </a:solidFill>
              <a:latin typeface="Arial" charset="0"/>
            </a:endParaRPr>
          </a:p>
          <a:p>
            <a:endParaRPr lang="fr-FR" sz="1100" b="1">
              <a:solidFill>
                <a:srgbClr val="FFFFFF"/>
              </a:solidFill>
              <a:latin typeface="Arial" charset="0"/>
            </a:endParaRPr>
          </a:p>
          <a:p>
            <a:endParaRPr lang="fr-FR" sz="12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82348" name="Line 12"/>
          <p:cNvSpPr>
            <a:spLocks noChangeShapeType="1"/>
          </p:cNvSpPr>
          <p:nvPr/>
        </p:nvSpPr>
        <p:spPr bwMode="auto">
          <a:xfrm>
            <a:off x="3657600" y="5257800"/>
            <a:ext cx="2887663" cy="0"/>
          </a:xfrm>
          <a:prstGeom prst="line">
            <a:avLst/>
          </a:prstGeom>
          <a:noFill/>
          <a:ln w="38100" cmpd="dbl">
            <a:solidFill>
              <a:schemeClr val="tx2"/>
            </a:solidFill>
            <a:round/>
            <a:headEnd type="stealth" w="med" len="lg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82349" name="Rectangle 13"/>
          <p:cNvSpPr>
            <a:spLocks noChangeArrowheads="1"/>
          </p:cNvSpPr>
          <p:nvPr/>
        </p:nvSpPr>
        <p:spPr bwMode="auto">
          <a:xfrm>
            <a:off x="3252788" y="4629150"/>
            <a:ext cx="5651500" cy="131445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782350" name="Arc 14"/>
          <p:cNvSpPr>
            <a:spLocks/>
          </p:cNvSpPr>
          <p:nvPr/>
        </p:nvSpPr>
        <p:spPr bwMode="auto">
          <a:xfrm>
            <a:off x="6500813" y="4832350"/>
            <a:ext cx="1625600" cy="1035050"/>
          </a:xfrm>
          <a:custGeom>
            <a:avLst/>
            <a:gdLst>
              <a:gd name="T0" fmla="*/ 2147483647 w 43200"/>
              <a:gd name="T1" fmla="*/ 0 h 42879"/>
              <a:gd name="T2" fmla="*/ 2147483647 w 43200"/>
              <a:gd name="T3" fmla="*/ 2147483647 h 42879"/>
              <a:gd name="T4" fmla="*/ 2147483647 w 43200"/>
              <a:gd name="T5" fmla="*/ 2147483647 h 4287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200" h="42879" fill="none" extrusionOk="0">
                <a:moveTo>
                  <a:pt x="25311" y="0"/>
                </a:moveTo>
                <a:cubicBezTo>
                  <a:pt x="35653" y="1804"/>
                  <a:pt x="43200" y="10781"/>
                  <a:pt x="43200" y="21279"/>
                </a:cubicBezTo>
                <a:cubicBezTo>
                  <a:pt x="43200" y="33208"/>
                  <a:pt x="33529" y="42879"/>
                  <a:pt x="21600" y="42879"/>
                </a:cubicBezTo>
                <a:cubicBezTo>
                  <a:pt x="9670" y="42879"/>
                  <a:pt x="0" y="33208"/>
                  <a:pt x="0" y="21279"/>
                </a:cubicBezTo>
                <a:cubicBezTo>
                  <a:pt x="-1" y="11512"/>
                  <a:pt x="6553" y="2960"/>
                  <a:pt x="15984" y="421"/>
                </a:cubicBezTo>
              </a:path>
              <a:path w="43200" h="42879" stroke="0" extrusionOk="0">
                <a:moveTo>
                  <a:pt x="25311" y="0"/>
                </a:moveTo>
                <a:cubicBezTo>
                  <a:pt x="35653" y="1804"/>
                  <a:pt x="43200" y="10781"/>
                  <a:pt x="43200" y="21279"/>
                </a:cubicBezTo>
                <a:cubicBezTo>
                  <a:pt x="43200" y="33208"/>
                  <a:pt x="33529" y="42879"/>
                  <a:pt x="21600" y="42879"/>
                </a:cubicBezTo>
                <a:cubicBezTo>
                  <a:pt x="9670" y="42879"/>
                  <a:pt x="0" y="33208"/>
                  <a:pt x="0" y="21279"/>
                </a:cubicBezTo>
                <a:cubicBezTo>
                  <a:pt x="-1" y="11512"/>
                  <a:pt x="6553" y="2960"/>
                  <a:pt x="15984" y="421"/>
                </a:cubicBezTo>
                <a:lnTo>
                  <a:pt x="21600" y="21279"/>
                </a:lnTo>
                <a:lnTo>
                  <a:pt x="25311" y="0"/>
                </a:lnTo>
                <a:close/>
              </a:path>
            </a:pathLst>
          </a:custGeom>
          <a:noFill/>
          <a:ln w="12700" cap="rnd">
            <a:solidFill>
              <a:srgbClr val="FFFFFF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82351" name="Arc 15"/>
          <p:cNvSpPr>
            <a:spLocks/>
          </p:cNvSpPr>
          <p:nvPr/>
        </p:nvSpPr>
        <p:spPr bwMode="auto">
          <a:xfrm>
            <a:off x="7924800" y="4953000"/>
            <a:ext cx="760413" cy="184150"/>
          </a:xfrm>
          <a:custGeom>
            <a:avLst/>
            <a:gdLst>
              <a:gd name="T0" fmla="*/ 2147483647 w 40344"/>
              <a:gd name="T1" fmla="*/ 2147483647 h 37688"/>
              <a:gd name="T2" fmla="*/ 2147483647 w 40344"/>
              <a:gd name="T3" fmla="*/ 0 h 37688"/>
              <a:gd name="T4" fmla="*/ 2147483647 w 40344"/>
              <a:gd name="T5" fmla="*/ 2147483647 h 376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344" h="37688" fill="none" extrusionOk="0">
                <a:moveTo>
                  <a:pt x="40343" y="26822"/>
                </a:moveTo>
                <a:cubicBezTo>
                  <a:pt x="36495" y="33542"/>
                  <a:pt x="29343" y="37687"/>
                  <a:pt x="21600" y="37688"/>
                </a:cubicBezTo>
                <a:cubicBezTo>
                  <a:pt x="9670" y="37688"/>
                  <a:pt x="0" y="28017"/>
                  <a:pt x="0" y="16088"/>
                </a:cubicBezTo>
                <a:cubicBezTo>
                  <a:pt x="-1" y="9947"/>
                  <a:pt x="2613" y="4097"/>
                  <a:pt x="7186" y="-1"/>
                </a:cubicBezTo>
              </a:path>
              <a:path w="40344" h="37688" stroke="0" extrusionOk="0">
                <a:moveTo>
                  <a:pt x="40343" y="26822"/>
                </a:moveTo>
                <a:cubicBezTo>
                  <a:pt x="36495" y="33542"/>
                  <a:pt x="29343" y="37687"/>
                  <a:pt x="21600" y="37688"/>
                </a:cubicBezTo>
                <a:cubicBezTo>
                  <a:pt x="9670" y="37688"/>
                  <a:pt x="0" y="28017"/>
                  <a:pt x="0" y="16088"/>
                </a:cubicBezTo>
                <a:cubicBezTo>
                  <a:pt x="-1" y="9947"/>
                  <a:pt x="2613" y="4097"/>
                  <a:pt x="7186" y="-1"/>
                </a:cubicBezTo>
                <a:lnTo>
                  <a:pt x="21600" y="16088"/>
                </a:lnTo>
                <a:lnTo>
                  <a:pt x="40343" y="26822"/>
                </a:lnTo>
                <a:close/>
              </a:path>
            </a:pathLst>
          </a:custGeom>
          <a:noFill/>
          <a:ln w="19050" cap="rnd">
            <a:solidFill>
              <a:srgbClr val="FFFFFF"/>
            </a:solidFill>
            <a:round/>
            <a:headEnd type="stealth" w="med" len="lg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82352" name="Rectangle 16"/>
          <p:cNvSpPr>
            <a:spLocks noChangeArrowheads="1"/>
          </p:cNvSpPr>
          <p:nvPr/>
        </p:nvSpPr>
        <p:spPr bwMode="auto">
          <a:xfrm>
            <a:off x="8305800" y="4800600"/>
            <a:ext cx="609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fr-FR" sz="1400" b="1">
                <a:solidFill>
                  <a:srgbClr val="FFFFFF"/>
                </a:solidFill>
                <a:latin typeface="Arial" charset="0"/>
              </a:rPr>
              <a:t>CO</a:t>
            </a:r>
            <a:r>
              <a:rPr lang="fr-FR" sz="1400" b="1" baseline="-25000">
                <a:solidFill>
                  <a:srgbClr val="FFFFFF"/>
                </a:solidFill>
                <a:latin typeface="Arial" charset="0"/>
              </a:rPr>
              <a:t>2</a:t>
            </a:r>
            <a:endParaRPr lang="fr-FR" sz="1200" b="1" baseline="-250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2242" name="Arc 17"/>
          <p:cNvSpPr>
            <a:spLocks/>
          </p:cNvSpPr>
          <p:nvPr/>
        </p:nvSpPr>
        <p:spPr bwMode="auto">
          <a:xfrm rot="-2580000">
            <a:off x="1738313" y="1998663"/>
            <a:ext cx="3975100" cy="3832225"/>
          </a:xfrm>
          <a:custGeom>
            <a:avLst/>
            <a:gdLst>
              <a:gd name="T0" fmla="*/ 0 w 21889"/>
              <a:gd name="T1" fmla="*/ 2147483647 h 21600"/>
              <a:gd name="T2" fmla="*/ 2147483647 w 21889"/>
              <a:gd name="T3" fmla="*/ 2147483647 h 21600"/>
              <a:gd name="T4" fmla="*/ 2147483647 w 21889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889" h="21600" fill="none" extrusionOk="0">
                <a:moveTo>
                  <a:pt x="0" y="19717"/>
                </a:moveTo>
                <a:cubicBezTo>
                  <a:pt x="976" y="8560"/>
                  <a:pt x="10318" y="-1"/>
                  <a:pt x="21518" y="0"/>
                </a:cubicBezTo>
                <a:cubicBezTo>
                  <a:pt x="21641" y="0"/>
                  <a:pt x="21765" y="1"/>
                  <a:pt x="21888" y="3"/>
                </a:cubicBezTo>
              </a:path>
              <a:path w="21889" h="21600" stroke="0" extrusionOk="0">
                <a:moveTo>
                  <a:pt x="0" y="19717"/>
                </a:moveTo>
                <a:cubicBezTo>
                  <a:pt x="976" y="8560"/>
                  <a:pt x="10318" y="-1"/>
                  <a:pt x="21518" y="0"/>
                </a:cubicBezTo>
                <a:cubicBezTo>
                  <a:pt x="21641" y="0"/>
                  <a:pt x="21765" y="1"/>
                  <a:pt x="21888" y="3"/>
                </a:cubicBezTo>
                <a:lnTo>
                  <a:pt x="21518" y="21600"/>
                </a:lnTo>
                <a:lnTo>
                  <a:pt x="0" y="19717"/>
                </a:lnTo>
                <a:close/>
              </a:path>
            </a:pathLst>
          </a:custGeom>
          <a:noFill/>
          <a:ln w="76200" cap="rnd" cmpd="tri">
            <a:solidFill>
              <a:schemeClr val="tx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82354" name="Rectangle 18"/>
          <p:cNvSpPr>
            <a:spLocks noChangeArrowheads="1"/>
          </p:cNvSpPr>
          <p:nvPr/>
        </p:nvSpPr>
        <p:spPr bwMode="auto">
          <a:xfrm>
            <a:off x="7924800" y="3429000"/>
            <a:ext cx="514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fr-FR" sz="1400" b="1">
                <a:solidFill>
                  <a:srgbClr val="CCCCFF"/>
                </a:solidFill>
                <a:latin typeface="Arial" charset="0"/>
              </a:rPr>
              <a:t>CO</a:t>
            </a:r>
            <a:r>
              <a:rPr lang="fr-FR" sz="1400" b="1" baseline="-25000">
                <a:solidFill>
                  <a:srgbClr val="CCCCFF"/>
                </a:solidFill>
                <a:latin typeface="Arial" charset="0"/>
              </a:rPr>
              <a:t>2</a:t>
            </a:r>
            <a:endParaRPr lang="fr-FR" sz="1100" b="1" baseline="-25000">
              <a:solidFill>
                <a:srgbClr val="CCCCFF"/>
              </a:solidFill>
              <a:latin typeface="Arial" charset="0"/>
            </a:endParaRPr>
          </a:p>
        </p:txBody>
      </p:sp>
      <p:sp>
        <p:nvSpPr>
          <p:cNvPr id="782355" name="Arc 19"/>
          <p:cNvSpPr>
            <a:spLocks/>
          </p:cNvSpPr>
          <p:nvPr/>
        </p:nvSpPr>
        <p:spPr bwMode="auto">
          <a:xfrm>
            <a:off x="7467600" y="3657600"/>
            <a:ext cx="703263" cy="209550"/>
          </a:xfrm>
          <a:custGeom>
            <a:avLst/>
            <a:gdLst>
              <a:gd name="T0" fmla="*/ 2147483647 w 42590"/>
              <a:gd name="T1" fmla="*/ 2147483647 h 21600"/>
              <a:gd name="T2" fmla="*/ 0 w 42590"/>
              <a:gd name="T3" fmla="*/ 2147483647 h 21600"/>
              <a:gd name="T4" fmla="*/ 2147483647 w 42590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2590" h="21600" fill="none" extrusionOk="0">
                <a:moveTo>
                  <a:pt x="42590" y="5051"/>
                </a:moveTo>
                <a:cubicBezTo>
                  <a:pt x="40255" y="14757"/>
                  <a:pt x="31572" y="21599"/>
                  <a:pt x="21589" y="21600"/>
                </a:cubicBezTo>
                <a:cubicBezTo>
                  <a:pt x="9922" y="21600"/>
                  <a:pt x="364" y="12335"/>
                  <a:pt x="-1" y="675"/>
                </a:cubicBezTo>
              </a:path>
              <a:path w="42590" h="21600" stroke="0" extrusionOk="0">
                <a:moveTo>
                  <a:pt x="42590" y="5051"/>
                </a:moveTo>
                <a:cubicBezTo>
                  <a:pt x="40255" y="14757"/>
                  <a:pt x="31572" y="21599"/>
                  <a:pt x="21589" y="21600"/>
                </a:cubicBezTo>
                <a:cubicBezTo>
                  <a:pt x="9922" y="21600"/>
                  <a:pt x="364" y="12335"/>
                  <a:pt x="-1" y="675"/>
                </a:cubicBezTo>
                <a:lnTo>
                  <a:pt x="21589" y="0"/>
                </a:lnTo>
                <a:lnTo>
                  <a:pt x="42590" y="5051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stealth" w="med" len="lg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82356" name="Line 20"/>
          <p:cNvSpPr>
            <a:spLocks noChangeShapeType="1"/>
          </p:cNvSpPr>
          <p:nvPr/>
        </p:nvSpPr>
        <p:spPr bwMode="auto">
          <a:xfrm>
            <a:off x="4572000" y="5105400"/>
            <a:ext cx="482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82357" name="Line 21"/>
          <p:cNvSpPr>
            <a:spLocks noChangeShapeType="1"/>
          </p:cNvSpPr>
          <p:nvPr/>
        </p:nvSpPr>
        <p:spPr bwMode="auto">
          <a:xfrm>
            <a:off x="1692275" y="5229225"/>
            <a:ext cx="1889125" cy="28575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82358" name="Text Box 22"/>
          <p:cNvSpPr txBox="1">
            <a:spLocks noChangeArrowheads="1"/>
          </p:cNvSpPr>
          <p:nvPr/>
        </p:nvSpPr>
        <p:spPr bwMode="auto">
          <a:xfrm>
            <a:off x="7391400" y="1676400"/>
            <a:ext cx="908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400" b="1">
                <a:latin typeface="Arial" charset="0"/>
              </a:rPr>
              <a:t>ATP</a:t>
            </a:r>
            <a:r>
              <a:rPr lang="fr-FR" sz="1400">
                <a:latin typeface="Arial" charset="0"/>
              </a:rPr>
              <a:t> </a:t>
            </a:r>
            <a:r>
              <a:rPr lang="fr-FR" sz="1400" b="1">
                <a:latin typeface="Arial" charset="0"/>
              </a:rPr>
              <a:t>(+3)</a:t>
            </a:r>
            <a:endParaRPr lang="fr-FR" sz="2800"/>
          </a:p>
        </p:txBody>
      </p:sp>
      <p:sp>
        <p:nvSpPr>
          <p:cNvPr id="782359" name="Freeform 23"/>
          <p:cNvSpPr>
            <a:spLocks/>
          </p:cNvSpPr>
          <p:nvPr/>
        </p:nvSpPr>
        <p:spPr bwMode="auto">
          <a:xfrm>
            <a:off x="7010400" y="1600200"/>
            <a:ext cx="304800" cy="244475"/>
          </a:xfrm>
          <a:custGeom>
            <a:avLst/>
            <a:gdLst>
              <a:gd name="T0" fmla="*/ 2147483647 w 144"/>
              <a:gd name="T1" fmla="*/ 0 h 224"/>
              <a:gd name="T2" fmla="*/ 0 w 144"/>
              <a:gd name="T3" fmla="*/ 2147483647 h 224"/>
              <a:gd name="T4" fmla="*/ 2147483647 w 144"/>
              <a:gd name="T5" fmla="*/ 2147483647 h 22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4" h="224">
                <a:moveTo>
                  <a:pt x="144" y="0"/>
                </a:moveTo>
                <a:cubicBezTo>
                  <a:pt x="72" y="80"/>
                  <a:pt x="0" y="160"/>
                  <a:pt x="0" y="192"/>
                </a:cubicBezTo>
                <a:cubicBezTo>
                  <a:pt x="0" y="224"/>
                  <a:pt x="120" y="192"/>
                  <a:pt x="144" y="192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82360" name="Text Box 24"/>
          <p:cNvSpPr txBox="1">
            <a:spLocks noChangeArrowheads="1"/>
          </p:cNvSpPr>
          <p:nvPr/>
        </p:nvSpPr>
        <p:spPr bwMode="auto">
          <a:xfrm>
            <a:off x="7391400" y="1336675"/>
            <a:ext cx="6588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400" b="1">
                <a:latin typeface="Arial" charset="0"/>
              </a:rPr>
              <a:t>  ADP</a:t>
            </a:r>
            <a:endParaRPr lang="fr-FR" sz="1100">
              <a:latin typeface="Arial" charset="0"/>
            </a:endParaRPr>
          </a:p>
        </p:txBody>
      </p:sp>
      <p:sp>
        <p:nvSpPr>
          <p:cNvPr id="782361" name="Text Box 25"/>
          <p:cNvSpPr txBox="1">
            <a:spLocks noChangeArrowheads="1"/>
          </p:cNvSpPr>
          <p:nvPr/>
        </p:nvSpPr>
        <p:spPr bwMode="auto">
          <a:xfrm>
            <a:off x="5791200" y="3198813"/>
            <a:ext cx="3794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400" b="1">
                <a:solidFill>
                  <a:schemeClr val="tx2"/>
                </a:solidFill>
                <a:latin typeface="Arial" charset="0"/>
              </a:rPr>
              <a:t>H</a:t>
            </a:r>
            <a:r>
              <a:rPr lang="fr-FR" sz="1400" b="1" baseline="30000">
                <a:solidFill>
                  <a:schemeClr val="tx2"/>
                </a:solidFill>
                <a:latin typeface="Arial" charset="0"/>
              </a:rPr>
              <a:t>+</a:t>
            </a:r>
            <a:endParaRPr lang="fr-FR" sz="110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782362" name="AutoShape 26"/>
          <p:cNvSpPr>
            <a:spLocks noChangeArrowheads="1"/>
          </p:cNvSpPr>
          <p:nvPr/>
        </p:nvSpPr>
        <p:spPr bwMode="auto">
          <a:xfrm>
            <a:off x="6553200" y="1600200"/>
            <a:ext cx="469900" cy="209550"/>
          </a:xfrm>
          <a:prstGeom prst="curvedLeftArrow">
            <a:avLst>
              <a:gd name="adj1" fmla="val 4000"/>
              <a:gd name="adj2" fmla="val 24000"/>
              <a:gd name="adj3" fmla="val 62622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s-CL" sz="2800">
              <a:solidFill>
                <a:srgbClr val="0000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82363" name="Text Box 27"/>
          <p:cNvSpPr txBox="1">
            <a:spLocks noChangeArrowheads="1"/>
          </p:cNvSpPr>
          <p:nvPr/>
        </p:nvSpPr>
        <p:spPr bwMode="auto">
          <a:xfrm>
            <a:off x="6019800" y="1752600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s-CL" sz="1400" b="1">
                <a:solidFill>
                  <a:schemeClr val="tx2"/>
                </a:solidFill>
                <a:latin typeface="Arial" charset="0"/>
              </a:rPr>
              <a:t>NADH</a:t>
            </a:r>
            <a:endParaRPr lang="es-CL" sz="110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782364" name="Line 28"/>
          <p:cNvSpPr>
            <a:spLocks noChangeShapeType="1"/>
          </p:cNvSpPr>
          <p:nvPr/>
        </p:nvSpPr>
        <p:spPr bwMode="auto">
          <a:xfrm flipH="1">
            <a:off x="6019800" y="1981200"/>
            <a:ext cx="309563" cy="129540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82365" name="Line 29"/>
          <p:cNvSpPr>
            <a:spLocks noChangeShapeType="1"/>
          </p:cNvSpPr>
          <p:nvPr/>
        </p:nvSpPr>
        <p:spPr bwMode="auto">
          <a:xfrm>
            <a:off x="6096000" y="3429000"/>
            <a:ext cx="5080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82366" name="Line 30"/>
          <p:cNvSpPr>
            <a:spLocks noChangeShapeType="1"/>
          </p:cNvSpPr>
          <p:nvPr/>
        </p:nvSpPr>
        <p:spPr bwMode="auto">
          <a:xfrm flipH="1" flipV="1">
            <a:off x="6629400" y="31242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82367" name="Text Box 31"/>
          <p:cNvSpPr txBox="1">
            <a:spLocks noChangeArrowheads="1"/>
          </p:cNvSpPr>
          <p:nvPr/>
        </p:nvSpPr>
        <p:spPr bwMode="auto">
          <a:xfrm>
            <a:off x="6324600" y="2895600"/>
            <a:ext cx="68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400" b="1">
                <a:latin typeface="Arial" charset="0"/>
              </a:rPr>
              <a:t>NAD</a:t>
            </a:r>
            <a:endParaRPr lang="fr-FR" sz="1100" b="1">
              <a:latin typeface="Arial" charset="0"/>
            </a:endParaRPr>
          </a:p>
        </p:txBody>
      </p:sp>
      <p:sp>
        <p:nvSpPr>
          <p:cNvPr id="782368" name="Line 32"/>
          <p:cNvSpPr>
            <a:spLocks noChangeShapeType="1"/>
          </p:cNvSpPr>
          <p:nvPr/>
        </p:nvSpPr>
        <p:spPr bwMode="auto">
          <a:xfrm flipH="1" flipV="1">
            <a:off x="6477000" y="1600200"/>
            <a:ext cx="152400" cy="129540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82369" name="Line 33"/>
          <p:cNvSpPr>
            <a:spLocks noChangeShapeType="1"/>
          </p:cNvSpPr>
          <p:nvPr/>
        </p:nvSpPr>
        <p:spPr bwMode="auto">
          <a:xfrm flipH="1">
            <a:off x="6096000" y="3200400"/>
            <a:ext cx="9144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82370" name="Line 34"/>
          <p:cNvSpPr>
            <a:spLocks noChangeShapeType="1"/>
          </p:cNvSpPr>
          <p:nvPr/>
        </p:nvSpPr>
        <p:spPr bwMode="auto">
          <a:xfrm>
            <a:off x="7451725" y="3197225"/>
            <a:ext cx="0" cy="16002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82371" name="Line 35"/>
          <p:cNvSpPr>
            <a:spLocks noChangeShapeType="1"/>
          </p:cNvSpPr>
          <p:nvPr/>
        </p:nvSpPr>
        <p:spPr bwMode="auto">
          <a:xfrm>
            <a:off x="1322388" y="5003800"/>
            <a:ext cx="120650" cy="68263"/>
          </a:xfrm>
          <a:prstGeom prst="line">
            <a:avLst/>
          </a:prstGeom>
          <a:noFill/>
          <a:ln w="9525">
            <a:solidFill>
              <a:srgbClr val="CC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82372" name="Text Box 36"/>
          <p:cNvSpPr txBox="1">
            <a:spLocks noChangeArrowheads="1"/>
          </p:cNvSpPr>
          <p:nvPr/>
        </p:nvSpPr>
        <p:spPr bwMode="auto">
          <a:xfrm>
            <a:off x="3059113" y="5300663"/>
            <a:ext cx="3757612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000" b="1">
                <a:solidFill>
                  <a:srgbClr val="FFFFFF"/>
                </a:solidFill>
                <a:latin typeface="Arial" charset="0"/>
              </a:rPr>
              <a:t>          </a:t>
            </a:r>
            <a:r>
              <a:rPr lang="fr-FR" sz="1400" b="1">
                <a:solidFill>
                  <a:srgbClr val="FFFFFF"/>
                </a:solidFill>
                <a:latin typeface="Arial" charset="0"/>
              </a:rPr>
              <a:t>Chaîne des transporteurs d’électrons</a:t>
            </a:r>
            <a:endParaRPr lang="fr-FR" sz="10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82373" name="Arc 37"/>
          <p:cNvSpPr>
            <a:spLocks/>
          </p:cNvSpPr>
          <p:nvPr/>
        </p:nvSpPr>
        <p:spPr bwMode="auto">
          <a:xfrm rot="10321619">
            <a:off x="5943600" y="5638800"/>
            <a:ext cx="760413" cy="180975"/>
          </a:xfrm>
          <a:custGeom>
            <a:avLst/>
            <a:gdLst>
              <a:gd name="T0" fmla="*/ 2147483647 w 40344"/>
              <a:gd name="T1" fmla="*/ 2147483647 h 37688"/>
              <a:gd name="T2" fmla="*/ 2147483647 w 40344"/>
              <a:gd name="T3" fmla="*/ 0 h 37688"/>
              <a:gd name="T4" fmla="*/ 2147483647 w 40344"/>
              <a:gd name="T5" fmla="*/ 2147483647 h 376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344" h="37688" fill="none" extrusionOk="0">
                <a:moveTo>
                  <a:pt x="40343" y="26822"/>
                </a:moveTo>
                <a:cubicBezTo>
                  <a:pt x="36495" y="33542"/>
                  <a:pt x="29343" y="37687"/>
                  <a:pt x="21600" y="37688"/>
                </a:cubicBezTo>
                <a:cubicBezTo>
                  <a:pt x="9670" y="37688"/>
                  <a:pt x="0" y="28017"/>
                  <a:pt x="0" y="16088"/>
                </a:cubicBezTo>
                <a:cubicBezTo>
                  <a:pt x="-1" y="9947"/>
                  <a:pt x="2613" y="4097"/>
                  <a:pt x="7186" y="-1"/>
                </a:cubicBezTo>
              </a:path>
              <a:path w="40344" h="37688" stroke="0" extrusionOk="0">
                <a:moveTo>
                  <a:pt x="40343" y="26822"/>
                </a:moveTo>
                <a:cubicBezTo>
                  <a:pt x="36495" y="33542"/>
                  <a:pt x="29343" y="37687"/>
                  <a:pt x="21600" y="37688"/>
                </a:cubicBezTo>
                <a:cubicBezTo>
                  <a:pt x="9670" y="37688"/>
                  <a:pt x="0" y="28017"/>
                  <a:pt x="0" y="16088"/>
                </a:cubicBezTo>
                <a:cubicBezTo>
                  <a:pt x="-1" y="9947"/>
                  <a:pt x="2613" y="4097"/>
                  <a:pt x="7186" y="-1"/>
                </a:cubicBezTo>
                <a:lnTo>
                  <a:pt x="21600" y="16088"/>
                </a:lnTo>
                <a:lnTo>
                  <a:pt x="40343" y="26822"/>
                </a:lnTo>
                <a:close/>
              </a:path>
            </a:pathLst>
          </a:custGeom>
          <a:noFill/>
          <a:ln w="19050" cap="rnd">
            <a:solidFill>
              <a:schemeClr val="tx2"/>
            </a:solidFill>
            <a:round/>
            <a:headEnd type="stealth" w="med" len="lg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endParaRPr lang="fr-FR"/>
          </a:p>
        </p:txBody>
      </p:sp>
      <p:sp>
        <p:nvSpPr>
          <p:cNvPr id="782374" name="Text Box 38"/>
          <p:cNvSpPr txBox="1">
            <a:spLocks noChangeArrowheads="1"/>
          </p:cNvSpPr>
          <p:nvPr/>
        </p:nvSpPr>
        <p:spPr bwMode="auto">
          <a:xfrm>
            <a:off x="5638800" y="5562600"/>
            <a:ext cx="5334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 b="1">
                <a:solidFill>
                  <a:srgbClr val="FFFFFF"/>
                </a:solidFill>
                <a:latin typeface="Arial" charset="0"/>
              </a:rPr>
              <a:t>H</a:t>
            </a:r>
            <a:r>
              <a:rPr lang="fr-FR" sz="1600" b="1" baseline="-25000">
                <a:solidFill>
                  <a:srgbClr val="FFFFFF"/>
                </a:solidFill>
                <a:latin typeface="Arial" charset="0"/>
              </a:rPr>
              <a:t>2</a:t>
            </a:r>
            <a:endParaRPr lang="fr-FR" sz="11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2264" name="Rectangle 39"/>
          <p:cNvSpPr>
            <a:spLocks noChangeArrowheads="1"/>
          </p:cNvSpPr>
          <p:nvPr/>
        </p:nvSpPr>
        <p:spPr bwMode="auto">
          <a:xfrm>
            <a:off x="304800" y="228600"/>
            <a:ext cx="8655050" cy="6400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82376" name="Text Box 40"/>
          <p:cNvSpPr txBox="1">
            <a:spLocks noChangeArrowheads="1"/>
          </p:cNvSpPr>
          <p:nvPr/>
        </p:nvSpPr>
        <p:spPr bwMode="auto">
          <a:xfrm>
            <a:off x="3373438" y="4629150"/>
            <a:ext cx="54102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400" b="1" u="sng">
                <a:solidFill>
                  <a:srgbClr val="FFFFFF"/>
                </a:solidFill>
                <a:latin typeface="Arial" charset="0"/>
              </a:rPr>
              <a:t>MITOCHONDRIE</a:t>
            </a:r>
            <a:r>
              <a:rPr lang="fr-FR" sz="1400" b="1">
                <a:solidFill>
                  <a:srgbClr val="FFFFFF"/>
                </a:solidFill>
              </a:rPr>
              <a:t>                 </a:t>
            </a:r>
            <a:r>
              <a:rPr lang="fr-FR" sz="1400" b="1">
                <a:solidFill>
                  <a:srgbClr val="FFFFFF"/>
                </a:solidFill>
                <a:latin typeface="Arial" charset="0"/>
              </a:rPr>
              <a:t>OXYDATION</a:t>
            </a:r>
            <a:endParaRPr lang="fr-FR" sz="1000">
              <a:solidFill>
                <a:srgbClr val="FFFFFF"/>
              </a:solidFill>
            </a:endParaRPr>
          </a:p>
        </p:txBody>
      </p:sp>
      <p:sp>
        <p:nvSpPr>
          <p:cNvPr id="52266" name="Text Box 41"/>
          <p:cNvSpPr txBox="1">
            <a:spLocks noChangeArrowheads="1"/>
          </p:cNvSpPr>
          <p:nvPr/>
        </p:nvSpPr>
        <p:spPr bwMode="auto">
          <a:xfrm>
            <a:off x="107950" y="2565400"/>
            <a:ext cx="26463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sz="1400" b="1" u="sng">
                <a:latin typeface="Arial" charset="0"/>
              </a:rPr>
              <a:t>MILIEU INTERSTITIEL</a:t>
            </a:r>
            <a:endParaRPr lang="fr-FR" sz="1200" b="1" u="sng">
              <a:latin typeface="Arial" charset="0"/>
            </a:endParaRPr>
          </a:p>
        </p:txBody>
      </p:sp>
      <p:sp>
        <p:nvSpPr>
          <p:cNvPr id="782378" name="Text Box 42"/>
          <p:cNvSpPr txBox="1">
            <a:spLocks noChangeArrowheads="1"/>
          </p:cNvSpPr>
          <p:nvPr/>
        </p:nvSpPr>
        <p:spPr bwMode="auto">
          <a:xfrm>
            <a:off x="6096000" y="1349375"/>
            <a:ext cx="5699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400" b="1">
                <a:latin typeface="Arial" charset="0"/>
              </a:rPr>
              <a:t>NAD</a:t>
            </a:r>
            <a:endParaRPr lang="fr-FR"/>
          </a:p>
        </p:txBody>
      </p:sp>
      <p:sp>
        <p:nvSpPr>
          <p:cNvPr id="782379" name="Line 43"/>
          <p:cNvSpPr>
            <a:spLocks noChangeShapeType="1"/>
          </p:cNvSpPr>
          <p:nvPr/>
        </p:nvSpPr>
        <p:spPr bwMode="auto">
          <a:xfrm flipV="1">
            <a:off x="5791200" y="5486400"/>
            <a:ext cx="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82380" name="AutoShape 44"/>
          <p:cNvSpPr>
            <a:spLocks noChangeArrowheads="1"/>
          </p:cNvSpPr>
          <p:nvPr/>
        </p:nvSpPr>
        <p:spPr bwMode="auto">
          <a:xfrm>
            <a:off x="5181600" y="3048000"/>
            <a:ext cx="228600" cy="685800"/>
          </a:xfrm>
          <a:prstGeom prst="up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82381" name="AutoShape 45"/>
          <p:cNvSpPr>
            <a:spLocks noChangeArrowheads="1"/>
          </p:cNvSpPr>
          <p:nvPr/>
        </p:nvSpPr>
        <p:spPr bwMode="auto">
          <a:xfrm flipV="1">
            <a:off x="2700338" y="3810000"/>
            <a:ext cx="2024062" cy="266700"/>
          </a:xfrm>
          <a:prstGeom prst="leftArrow">
            <a:avLst>
              <a:gd name="adj1" fmla="val 50000"/>
              <a:gd name="adj2" fmla="val 18973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82382" name="Text Box 46"/>
          <p:cNvSpPr txBox="1">
            <a:spLocks noChangeArrowheads="1"/>
          </p:cNvSpPr>
          <p:nvPr/>
        </p:nvSpPr>
        <p:spPr bwMode="auto">
          <a:xfrm>
            <a:off x="361950" y="4614863"/>
            <a:ext cx="13287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400" b="1">
                <a:solidFill>
                  <a:srgbClr val="000000"/>
                </a:solidFill>
                <a:latin typeface="Arial" charset="0"/>
              </a:rPr>
              <a:t>LACTATEMIE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782383" name="Text Box 47"/>
          <p:cNvSpPr txBox="1">
            <a:spLocks noChangeArrowheads="1"/>
          </p:cNvSpPr>
          <p:nvPr/>
        </p:nvSpPr>
        <p:spPr bwMode="auto">
          <a:xfrm>
            <a:off x="4648200" y="2362200"/>
            <a:ext cx="15271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 b="1">
                <a:solidFill>
                  <a:schemeClr val="tx2"/>
                </a:solidFill>
                <a:latin typeface="Arial" charset="0"/>
              </a:rPr>
              <a:t>Accumulation</a:t>
            </a:r>
          </a:p>
          <a:p>
            <a:r>
              <a:rPr lang="fr-FR" sz="1600" b="1">
                <a:solidFill>
                  <a:schemeClr val="tx2"/>
                </a:solidFill>
                <a:latin typeface="Arial" charset="0"/>
              </a:rPr>
              <a:t>intracellulaire</a:t>
            </a:r>
            <a:endParaRPr lang="fr-FR">
              <a:solidFill>
                <a:schemeClr val="tx2"/>
              </a:solidFill>
            </a:endParaRPr>
          </a:p>
        </p:txBody>
      </p:sp>
      <p:sp>
        <p:nvSpPr>
          <p:cNvPr id="782384" name="Text Box 48"/>
          <p:cNvSpPr txBox="1">
            <a:spLocks noChangeArrowheads="1"/>
          </p:cNvSpPr>
          <p:nvPr/>
        </p:nvSpPr>
        <p:spPr bwMode="auto">
          <a:xfrm>
            <a:off x="2182813" y="3200400"/>
            <a:ext cx="246538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sz="1600" b="1">
                <a:solidFill>
                  <a:schemeClr val="tx2"/>
                </a:solidFill>
                <a:latin typeface="Arial" charset="0"/>
              </a:rPr>
              <a:t>Transport membranaire</a:t>
            </a:r>
          </a:p>
          <a:p>
            <a:pPr algn="ctr"/>
            <a:r>
              <a:rPr lang="fr-FR" sz="1600" b="1">
                <a:solidFill>
                  <a:schemeClr val="tx2"/>
                </a:solidFill>
                <a:latin typeface="Arial" charset="0"/>
              </a:rPr>
              <a:t>extra cellulaire</a:t>
            </a:r>
            <a:endParaRPr lang="fr-FR"/>
          </a:p>
        </p:txBody>
      </p:sp>
      <p:sp>
        <p:nvSpPr>
          <p:cNvPr id="782385" name="Rectangle 49"/>
          <p:cNvSpPr>
            <a:spLocks noChangeArrowheads="1"/>
          </p:cNvSpPr>
          <p:nvPr/>
        </p:nvSpPr>
        <p:spPr bwMode="auto">
          <a:xfrm>
            <a:off x="4068763" y="4149725"/>
            <a:ext cx="409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fr-FR" sz="1400" b="1">
                <a:solidFill>
                  <a:srgbClr val="FFFFFF"/>
                </a:solidFill>
                <a:latin typeface="Arial" charset="0"/>
              </a:rPr>
              <a:t>O</a:t>
            </a:r>
            <a:r>
              <a:rPr lang="fr-FR" sz="1400" b="1" baseline="-25000">
                <a:solidFill>
                  <a:srgbClr val="FFFFFF"/>
                </a:solidFill>
                <a:latin typeface="Arial" charset="0"/>
              </a:rPr>
              <a:t>2</a:t>
            </a:r>
            <a:endParaRPr lang="fr-FR" sz="1200" b="1" baseline="-25000">
              <a:solidFill>
                <a:srgbClr val="FFFFFF"/>
              </a:solidFill>
            </a:endParaRPr>
          </a:p>
        </p:txBody>
      </p:sp>
      <p:sp>
        <p:nvSpPr>
          <p:cNvPr id="782386" name="Line 50"/>
          <p:cNvSpPr>
            <a:spLocks noChangeShapeType="1"/>
          </p:cNvSpPr>
          <p:nvPr/>
        </p:nvSpPr>
        <p:spPr bwMode="auto">
          <a:xfrm flipH="1">
            <a:off x="3636963" y="4365625"/>
            <a:ext cx="574675" cy="792163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82387" name="Oval 51"/>
          <p:cNvSpPr>
            <a:spLocks noChangeArrowheads="1"/>
          </p:cNvSpPr>
          <p:nvPr/>
        </p:nvSpPr>
        <p:spPr bwMode="auto">
          <a:xfrm>
            <a:off x="2411413" y="3789363"/>
            <a:ext cx="287337" cy="288925"/>
          </a:xfrm>
          <a:prstGeom prst="ellipse">
            <a:avLst/>
          </a:prstGeom>
          <a:solidFill>
            <a:srgbClr val="66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82388" name="Text Box 52"/>
          <p:cNvSpPr txBox="1">
            <a:spLocks noChangeArrowheads="1"/>
          </p:cNvSpPr>
          <p:nvPr/>
        </p:nvSpPr>
        <p:spPr bwMode="auto">
          <a:xfrm>
            <a:off x="1619250" y="3833813"/>
            <a:ext cx="736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600" b="1">
                <a:latin typeface="Arial" charset="0"/>
                <a:cs typeface="Arial" charset="0"/>
              </a:rPr>
              <a:t>MCT4</a:t>
            </a:r>
          </a:p>
        </p:txBody>
      </p:sp>
      <p:pic>
        <p:nvPicPr>
          <p:cNvPr id="782389" name="Picture 53" descr="Molécule animé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3933825"/>
            <a:ext cx="9144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79" name="Line 54"/>
          <p:cNvSpPr>
            <a:spLocks noChangeShapeType="1"/>
          </p:cNvSpPr>
          <p:nvPr/>
        </p:nvSpPr>
        <p:spPr bwMode="auto">
          <a:xfrm flipH="1">
            <a:off x="2411413" y="3860800"/>
            <a:ext cx="288925" cy="1444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82391" name="AutoShape 55"/>
          <p:cNvSpPr>
            <a:spLocks noChangeArrowheads="1"/>
          </p:cNvSpPr>
          <p:nvPr/>
        </p:nvSpPr>
        <p:spPr bwMode="auto">
          <a:xfrm rot="-3833329">
            <a:off x="1943894" y="3320257"/>
            <a:ext cx="288925" cy="649287"/>
          </a:xfrm>
          <a:prstGeom prst="upArrow">
            <a:avLst>
              <a:gd name="adj1" fmla="val 50000"/>
              <a:gd name="adj2" fmla="val 5618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82392" name="AutoShape 56"/>
          <p:cNvSpPr>
            <a:spLocks noChangeArrowheads="1"/>
          </p:cNvSpPr>
          <p:nvPr/>
        </p:nvSpPr>
        <p:spPr bwMode="auto">
          <a:xfrm rot="3839228">
            <a:off x="1980407" y="3933031"/>
            <a:ext cx="287338" cy="720725"/>
          </a:xfrm>
          <a:prstGeom prst="downArrow">
            <a:avLst>
              <a:gd name="adj1" fmla="val 50000"/>
              <a:gd name="adj2" fmla="val 6270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82394" name="Text Box 58"/>
          <p:cNvSpPr txBox="1">
            <a:spLocks noChangeArrowheads="1"/>
          </p:cNvSpPr>
          <p:nvPr/>
        </p:nvSpPr>
        <p:spPr bwMode="auto">
          <a:xfrm>
            <a:off x="1849438" y="115888"/>
            <a:ext cx="65690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1800" b="1">
                <a:solidFill>
                  <a:schemeClr val="tx2"/>
                </a:solidFill>
                <a:latin typeface="Arial" charset="0"/>
              </a:rPr>
              <a:t>METABOLISME DU LACTATE AU COURS DE L’EXERCICE </a:t>
            </a:r>
          </a:p>
          <a:p>
            <a:r>
              <a:rPr lang="fr-FR" sz="1800" b="1">
                <a:solidFill>
                  <a:schemeClr val="tx2"/>
                </a:solidFill>
                <a:latin typeface="Arial" charset="0"/>
              </a:rPr>
              <a:t>INTENSE ( &gt;PAM ) et DE COURTE DUREE (400 m - 800 m)</a:t>
            </a:r>
          </a:p>
        </p:txBody>
      </p:sp>
    </p:spTree>
    <p:extLst>
      <p:ext uri="{BB962C8B-B14F-4D97-AF65-F5344CB8AC3E}">
        <p14:creationId xmlns:p14="http://schemas.microsoft.com/office/powerpoint/2010/main" val="257859429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82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82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82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82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82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82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82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82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82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82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82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82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82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82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82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82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782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82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82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82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82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82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82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82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782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782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82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82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2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82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82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82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782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82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82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82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782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82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82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82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500"/>
                                        <p:tgtEl>
                                          <p:spTgt spid="782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782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782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782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782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782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82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782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782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82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3" dur="1000"/>
                                        <p:tgtEl>
                                          <p:spTgt spid="782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8" dur="500"/>
                                        <p:tgtEl>
                                          <p:spTgt spid="782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782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782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782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782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782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82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782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782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782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 nodeType="clickPar">
                      <p:stCondLst>
                        <p:cond delay="indefinite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2338" grpId="0" animBg="1"/>
      <p:bldP spid="782340" grpId="0" animBg="1"/>
      <p:bldP spid="782341" grpId="0"/>
      <p:bldP spid="782342" grpId="0"/>
      <p:bldP spid="782343" grpId="0" animBg="1"/>
      <p:bldP spid="782344" grpId="0" animBg="1"/>
      <p:bldP spid="782345" grpId="0" animBg="1"/>
      <p:bldP spid="782346" grpId="0"/>
      <p:bldP spid="782347" grpId="0"/>
      <p:bldP spid="782348" grpId="0" animBg="1"/>
      <p:bldP spid="782349" grpId="0" animBg="1"/>
      <p:bldP spid="782350" grpId="0" animBg="1"/>
      <p:bldP spid="782351" grpId="0" animBg="1"/>
      <p:bldP spid="782352" grpId="0"/>
      <p:bldP spid="782354" grpId="0"/>
      <p:bldP spid="782355" grpId="0" animBg="1"/>
      <p:bldP spid="782356" grpId="0" animBg="1"/>
      <p:bldP spid="782357" grpId="0" animBg="1"/>
      <p:bldP spid="782358" grpId="0"/>
      <p:bldP spid="782359" grpId="0" animBg="1"/>
      <p:bldP spid="782360" grpId="0"/>
      <p:bldP spid="782361" grpId="0"/>
      <p:bldP spid="782362" grpId="0" animBg="1"/>
      <p:bldP spid="782363" grpId="0"/>
      <p:bldP spid="782364" grpId="0" animBg="1"/>
      <p:bldP spid="782365" grpId="0" animBg="1"/>
      <p:bldP spid="782366" grpId="0" animBg="1"/>
      <p:bldP spid="782367" grpId="0"/>
      <p:bldP spid="782368" grpId="0" animBg="1"/>
      <p:bldP spid="782369" grpId="0" animBg="1"/>
      <p:bldP spid="782370" grpId="0" animBg="1"/>
      <p:bldP spid="782371" grpId="0" animBg="1"/>
      <p:bldP spid="782372" grpId="0"/>
      <p:bldP spid="782373" grpId="0" animBg="1"/>
      <p:bldP spid="782374" grpId="0"/>
      <p:bldP spid="782376" grpId="0"/>
      <p:bldP spid="782378" grpId="0"/>
      <p:bldP spid="782379" grpId="0" animBg="1"/>
      <p:bldP spid="782380" grpId="0" animBg="1"/>
      <p:bldP spid="782381" grpId="0" animBg="1"/>
      <p:bldP spid="782382" grpId="0"/>
      <p:bldP spid="782383" grpId="0"/>
      <p:bldP spid="782384" grpId="0"/>
      <p:bldP spid="782385" grpId="0"/>
      <p:bldP spid="782385" grpId="1"/>
      <p:bldP spid="782386" grpId="0" animBg="1"/>
      <p:bldP spid="782386" grpId="1" animBg="1"/>
      <p:bldP spid="782387" grpId="0" animBg="1"/>
      <p:bldP spid="782388" grpId="0"/>
      <p:bldP spid="782391" grpId="0" animBg="1"/>
      <p:bldP spid="782392" grpId="0" animBg="1"/>
      <p:bldP spid="782394" grpId="0" animBg="1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D1801-BC7D-433D-A9C5-34BDF011798B}" type="slidenum">
              <a:rPr lang="fr-FR"/>
              <a:pPr/>
              <a:t>50</a:t>
            </a:fld>
            <a:endParaRPr lang="fr-FR"/>
          </a:p>
        </p:txBody>
      </p:sp>
      <p:graphicFrame>
        <p:nvGraphicFramePr>
          <p:cNvPr id="291844" name="Object 4"/>
          <p:cNvGraphicFramePr>
            <a:graphicFrameLocks noChangeAspect="1"/>
          </p:cNvGraphicFramePr>
          <p:nvPr/>
        </p:nvGraphicFramePr>
        <p:xfrm>
          <a:off x="684213" y="476250"/>
          <a:ext cx="8424862" cy="6343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9" name="Graphique" r:id="rId3" imgW="4677032" imgH="3286435" progId="Excel.Chart.8">
                  <p:embed/>
                </p:oleObj>
              </mc:Choice>
              <mc:Fallback>
                <p:oleObj name="Graphique" r:id="rId3" imgW="4677032" imgH="3286435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4301" t="16687" r="5225" b="7280"/>
                      <a:stretch>
                        <a:fillRect/>
                      </a:stretch>
                    </p:blipFill>
                    <p:spPr bwMode="auto">
                      <a:xfrm>
                        <a:off x="684213" y="476250"/>
                        <a:ext cx="8424862" cy="6343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1845" name="Freeform 5"/>
          <p:cNvSpPr>
            <a:spLocks/>
          </p:cNvSpPr>
          <p:nvPr/>
        </p:nvSpPr>
        <p:spPr bwMode="auto">
          <a:xfrm>
            <a:off x="1187450" y="2846388"/>
            <a:ext cx="7345363" cy="2473325"/>
          </a:xfrm>
          <a:custGeom>
            <a:avLst/>
            <a:gdLst>
              <a:gd name="T0" fmla="*/ 0 w 5072"/>
              <a:gd name="T1" fmla="*/ 1989 h 2012"/>
              <a:gd name="T2" fmla="*/ 726 w 5072"/>
              <a:gd name="T3" fmla="*/ 1989 h 2012"/>
              <a:gd name="T4" fmla="*/ 1588 w 5072"/>
              <a:gd name="T5" fmla="*/ 1853 h 2012"/>
              <a:gd name="T6" fmla="*/ 2450 w 5072"/>
              <a:gd name="T7" fmla="*/ 1626 h 2012"/>
              <a:gd name="T8" fmla="*/ 3311 w 5072"/>
              <a:gd name="T9" fmla="*/ 1354 h 2012"/>
              <a:gd name="T10" fmla="*/ 4128 w 5072"/>
              <a:gd name="T11" fmla="*/ 901 h 2012"/>
              <a:gd name="T12" fmla="*/ 4944 w 5072"/>
              <a:gd name="T13" fmla="*/ 129 h 2012"/>
              <a:gd name="T14" fmla="*/ 4899 w 5072"/>
              <a:gd name="T15" fmla="*/ 129 h 2012"/>
              <a:gd name="T16" fmla="*/ 4990 w 5072"/>
              <a:gd name="T17" fmla="*/ 129 h 20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072" h="2012">
                <a:moveTo>
                  <a:pt x="0" y="1989"/>
                </a:moveTo>
                <a:cubicBezTo>
                  <a:pt x="230" y="2000"/>
                  <a:pt x="461" y="2012"/>
                  <a:pt x="726" y="1989"/>
                </a:cubicBezTo>
                <a:cubicBezTo>
                  <a:pt x="991" y="1966"/>
                  <a:pt x="1301" y="1913"/>
                  <a:pt x="1588" y="1853"/>
                </a:cubicBezTo>
                <a:cubicBezTo>
                  <a:pt x="1875" y="1793"/>
                  <a:pt x="2163" y="1709"/>
                  <a:pt x="2450" y="1626"/>
                </a:cubicBezTo>
                <a:cubicBezTo>
                  <a:pt x="2737" y="1543"/>
                  <a:pt x="3031" y="1475"/>
                  <a:pt x="3311" y="1354"/>
                </a:cubicBezTo>
                <a:cubicBezTo>
                  <a:pt x="3591" y="1233"/>
                  <a:pt x="3856" y="1105"/>
                  <a:pt x="4128" y="901"/>
                </a:cubicBezTo>
                <a:cubicBezTo>
                  <a:pt x="4400" y="697"/>
                  <a:pt x="4816" y="258"/>
                  <a:pt x="4944" y="129"/>
                </a:cubicBezTo>
                <a:cubicBezTo>
                  <a:pt x="5072" y="0"/>
                  <a:pt x="4891" y="129"/>
                  <a:pt x="4899" y="129"/>
                </a:cubicBezTo>
                <a:cubicBezTo>
                  <a:pt x="4907" y="129"/>
                  <a:pt x="4975" y="129"/>
                  <a:pt x="4990" y="129"/>
                </a:cubicBezTo>
              </a:path>
            </a:pathLst>
          </a:custGeom>
          <a:noFill/>
          <a:ln w="57150" cap="flat" cmpd="sng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91849" name="Freeform 9"/>
          <p:cNvSpPr>
            <a:spLocks/>
          </p:cNvSpPr>
          <p:nvPr/>
        </p:nvSpPr>
        <p:spPr bwMode="auto">
          <a:xfrm>
            <a:off x="1116013" y="757238"/>
            <a:ext cx="7343775" cy="4392612"/>
          </a:xfrm>
          <a:custGeom>
            <a:avLst/>
            <a:gdLst>
              <a:gd name="T0" fmla="*/ 0 w 4626"/>
              <a:gd name="T1" fmla="*/ 2767 h 2767"/>
              <a:gd name="T2" fmla="*/ 816 w 4626"/>
              <a:gd name="T3" fmla="*/ 2722 h 2767"/>
              <a:gd name="T4" fmla="*/ 1587 w 4626"/>
              <a:gd name="T5" fmla="*/ 2540 h 2767"/>
              <a:gd name="T6" fmla="*/ 2358 w 4626"/>
              <a:gd name="T7" fmla="*/ 2223 h 2767"/>
              <a:gd name="T8" fmla="*/ 3084 w 4626"/>
              <a:gd name="T9" fmla="*/ 1678 h 2767"/>
              <a:gd name="T10" fmla="*/ 3855 w 4626"/>
              <a:gd name="T11" fmla="*/ 998 h 2767"/>
              <a:gd name="T12" fmla="*/ 4626 w 4626"/>
              <a:gd name="T13" fmla="*/ 0 h 27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626" h="2767">
                <a:moveTo>
                  <a:pt x="0" y="2767"/>
                </a:moveTo>
                <a:cubicBezTo>
                  <a:pt x="276" y="2763"/>
                  <a:pt x="552" y="2760"/>
                  <a:pt x="816" y="2722"/>
                </a:cubicBezTo>
                <a:cubicBezTo>
                  <a:pt x="1080" y="2684"/>
                  <a:pt x="1330" y="2623"/>
                  <a:pt x="1587" y="2540"/>
                </a:cubicBezTo>
                <a:cubicBezTo>
                  <a:pt x="1844" y="2457"/>
                  <a:pt x="2109" y="2367"/>
                  <a:pt x="2358" y="2223"/>
                </a:cubicBezTo>
                <a:cubicBezTo>
                  <a:pt x="2607" y="2079"/>
                  <a:pt x="2835" y="1882"/>
                  <a:pt x="3084" y="1678"/>
                </a:cubicBezTo>
                <a:cubicBezTo>
                  <a:pt x="3333" y="1474"/>
                  <a:pt x="3598" y="1278"/>
                  <a:pt x="3855" y="998"/>
                </a:cubicBezTo>
                <a:cubicBezTo>
                  <a:pt x="4112" y="718"/>
                  <a:pt x="4498" y="159"/>
                  <a:pt x="4626" y="0"/>
                </a:cubicBezTo>
              </a:path>
            </a:pathLst>
          </a:custGeom>
          <a:noFill/>
          <a:ln w="57150" cap="flat" cmpd="sng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91850" name="Text Box 10"/>
          <p:cNvSpPr txBox="1">
            <a:spLocks noChangeArrowheads="1"/>
          </p:cNvSpPr>
          <p:nvPr/>
        </p:nvSpPr>
        <p:spPr bwMode="auto">
          <a:xfrm>
            <a:off x="144463" y="622300"/>
            <a:ext cx="466725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5000"/>
              </a:lnSpc>
            </a:pPr>
            <a:r>
              <a:rPr lang="fr-FR" sz="2000">
                <a:latin typeface="Arial" charset="0"/>
              </a:rPr>
              <a:t>16</a:t>
            </a:r>
          </a:p>
          <a:p>
            <a:pPr>
              <a:lnSpc>
                <a:spcPct val="105000"/>
              </a:lnSpc>
            </a:pPr>
            <a:endParaRPr lang="fr-FR" sz="2000">
              <a:latin typeface="Arial" charset="0"/>
            </a:endParaRPr>
          </a:p>
          <a:p>
            <a:pPr>
              <a:lnSpc>
                <a:spcPct val="105000"/>
              </a:lnSpc>
            </a:pPr>
            <a:r>
              <a:rPr lang="fr-FR" sz="2000">
                <a:latin typeface="Arial" charset="0"/>
              </a:rPr>
              <a:t>14</a:t>
            </a:r>
          </a:p>
          <a:p>
            <a:pPr>
              <a:lnSpc>
                <a:spcPct val="105000"/>
              </a:lnSpc>
            </a:pPr>
            <a:endParaRPr lang="fr-FR" sz="2000">
              <a:latin typeface="Arial" charset="0"/>
            </a:endParaRPr>
          </a:p>
          <a:p>
            <a:pPr>
              <a:lnSpc>
                <a:spcPct val="105000"/>
              </a:lnSpc>
            </a:pPr>
            <a:r>
              <a:rPr lang="fr-FR" sz="2000">
                <a:latin typeface="Arial" charset="0"/>
              </a:rPr>
              <a:t>12</a:t>
            </a:r>
          </a:p>
          <a:p>
            <a:pPr>
              <a:lnSpc>
                <a:spcPct val="105000"/>
              </a:lnSpc>
            </a:pPr>
            <a:endParaRPr lang="fr-FR" sz="2000">
              <a:latin typeface="Arial" charset="0"/>
            </a:endParaRPr>
          </a:p>
          <a:p>
            <a:pPr>
              <a:lnSpc>
                <a:spcPct val="105000"/>
              </a:lnSpc>
            </a:pPr>
            <a:r>
              <a:rPr lang="fr-FR" sz="2000">
                <a:latin typeface="Arial" charset="0"/>
              </a:rPr>
              <a:t>10</a:t>
            </a:r>
          </a:p>
          <a:p>
            <a:pPr>
              <a:lnSpc>
                <a:spcPct val="105000"/>
              </a:lnSpc>
            </a:pPr>
            <a:endParaRPr lang="fr-FR" sz="2000">
              <a:latin typeface="Arial" charset="0"/>
            </a:endParaRPr>
          </a:p>
          <a:p>
            <a:pPr>
              <a:lnSpc>
                <a:spcPct val="105000"/>
              </a:lnSpc>
            </a:pPr>
            <a:r>
              <a:rPr lang="fr-FR" sz="2000">
                <a:latin typeface="Arial" charset="0"/>
              </a:rPr>
              <a:t>8</a:t>
            </a:r>
          </a:p>
          <a:p>
            <a:pPr>
              <a:lnSpc>
                <a:spcPct val="105000"/>
              </a:lnSpc>
            </a:pPr>
            <a:endParaRPr lang="fr-FR" sz="2000">
              <a:latin typeface="Arial" charset="0"/>
            </a:endParaRPr>
          </a:p>
          <a:p>
            <a:pPr>
              <a:lnSpc>
                <a:spcPct val="105000"/>
              </a:lnSpc>
            </a:pPr>
            <a:r>
              <a:rPr lang="fr-FR" sz="2000">
                <a:latin typeface="Arial" charset="0"/>
              </a:rPr>
              <a:t>6</a:t>
            </a:r>
          </a:p>
          <a:p>
            <a:pPr>
              <a:lnSpc>
                <a:spcPct val="105000"/>
              </a:lnSpc>
            </a:pPr>
            <a:endParaRPr lang="fr-FR" sz="2000">
              <a:latin typeface="Arial" charset="0"/>
            </a:endParaRPr>
          </a:p>
          <a:p>
            <a:pPr>
              <a:lnSpc>
                <a:spcPct val="105000"/>
              </a:lnSpc>
            </a:pPr>
            <a:r>
              <a:rPr lang="fr-FR" sz="2000">
                <a:latin typeface="Arial" charset="0"/>
              </a:rPr>
              <a:t>4</a:t>
            </a:r>
          </a:p>
          <a:p>
            <a:pPr>
              <a:lnSpc>
                <a:spcPct val="105000"/>
              </a:lnSpc>
            </a:pPr>
            <a:endParaRPr lang="fr-FR" sz="2000">
              <a:latin typeface="Arial" charset="0"/>
            </a:endParaRPr>
          </a:p>
          <a:p>
            <a:pPr>
              <a:lnSpc>
                <a:spcPct val="105000"/>
              </a:lnSpc>
            </a:pPr>
            <a:r>
              <a:rPr lang="fr-FR" sz="2000">
                <a:latin typeface="Arial" charset="0"/>
              </a:rPr>
              <a:t>2</a:t>
            </a:r>
          </a:p>
          <a:p>
            <a:pPr>
              <a:lnSpc>
                <a:spcPct val="105000"/>
              </a:lnSpc>
            </a:pPr>
            <a:endParaRPr lang="fr-FR" sz="2000">
              <a:latin typeface="Arial" charset="0"/>
            </a:endParaRPr>
          </a:p>
          <a:p>
            <a:pPr>
              <a:lnSpc>
                <a:spcPct val="105000"/>
              </a:lnSpc>
            </a:pPr>
            <a:r>
              <a:rPr lang="fr-FR" sz="2000">
                <a:latin typeface="Arial" charset="0"/>
              </a:rPr>
              <a:t>0</a:t>
            </a:r>
          </a:p>
        </p:txBody>
      </p:sp>
      <p:sp>
        <p:nvSpPr>
          <p:cNvPr id="291851" name="Text Box 11"/>
          <p:cNvSpPr txBox="1">
            <a:spLocks noChangeArrowheads="1"/>
          </p:cNvSpPr>
          <p:nvPr/>
        </p:nvSpPr>
        <p:spPr bwMode="auto">
          <a:xfrm rot="16200000">
            <a:off x="-396874" y="2995612"/>
            <a:ext cx="2628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000" b="1">
                <a:solidFill>
                  <a:srgbClr val="000000"/>
                </a:solidFill>
                <a:latin typeface="Arial" charset="0"/>
              </a:rPr>
              <a:t>Lactatémie mmol.L</a:t>
            </a:r>
            <a:r>
              <a:rPr lang="fr-FR" sz="2000" b="1" baseline="30000">
                <a:solidFill>
                  <a:srgbClr val="000000"/>
                </a:solidFill>
                <a:latin typeface="Arial" charset="0"/>
              </a:rPr>
              <a:t>-1</a:t>
            </a:r>
          </a:p>
        </p:txBody>
      </p:sp>
      <p:sp>
        <p:nvSpPr>
          <p:cNvPr id="291852" name="Text Box 12"/>
          <p:cNvSpPr txBox="1">
            <a:spLocks noChangeArrowheads="1"/>
          </p:cNvSpPr>
          <p:nvPr/>
        </p:nvSpPr>
        <p:spPr bwMode="auto">
          <a:xfrm>
            <a:off x="2362200" y="5727700"/>
            <a:ext cx="40814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000" b="1">
                <a:solidFill>
                  <a:srgbClr val="000000"/>
                </a:solidFill>
                <a:latin typeface="Arial" charset="0"/>
              </a:rPr>
              <a:t>Vitesse aérobie maximale km.h</a:t>
            </a:r>
            <a:r>
              <a:rPr lang="fr-FR" sz="2000" b="1" baseline="30000">
                <a:solidFill>
                  <a:srgbClr val="000000"/>
                </a:solidFill>
                <a:latin typeface="Arial" charset="0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342657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91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91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845" grpId="0" animBg="1"/>
      <p:bldP spid="29184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B64BE-2778-45AD-8C16-9EEFE776FF99}" type="slidenum">
              <a:rPr lang="fr-FR"/>
              <a:pPr/>
              <a:t>51</a:t>
            </a:fld>
            <a:endParaRPr lang="fr-FR"/>
          </a:p>
        </p:txBody>
      </p:sp>
      <p:sp>
        <p:nvSpPr>
          <p:cNvPr id="99330" name="Line 2"/>
          <p:cNvSpPr>
            <a:spLocks noChangeShapeType="1"/>
          </p:cNvSpPr>
          <p:nvPr/>
        </p:nvSpPr>
        <p:spPr bwMode="auto">
          <a:xfrm>
            <a:off x="1454150" y="457200"/>
            <a:ext cx="0" cy="457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9331" name="Line 3"/>
          <p:cNvSpPr>
            <a:spLocks noChangeShapeType="1"/>
          </p:cNvSpPr>
          <p:nvPr/>
        </p:nvSpPr>
        <p:spPr bwMode="auto">
          <a:xfrm>
            <a:off x="1606550" y="5105400"/>
            <a:ext cx="6324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1606550" y="5029200"/>
            <a:ext cx="640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fr-FR" sz="1800">
                <a:latin typeface="Arial" charset="0"/>
              </a:rPr>
              <a:t>  I                              I                              I                              I</a:t>
            </a:r>
          </a:p>
          <a:p>
            <a:pPr eaLnBrk="1" hangingPunct="1"/>
            <a:r>
              <a:rPr lang="fr-FR" sz="1800">
                <a:latin typeface="Arial" charset="0"/>
              </a:rPr>
              <a:t>25                            50                           75                         100</a:t>
            </a:r>
            <a:endParaRPr lang="es-CL" sz="1800">
              <a:latin typeface="Arial" charset="0"/>
            </a:endParaRPr>
          </a:p>
        </p:txBody>
      </p:sp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2749550" y="5638800"/>
            <a:ext cx="4794250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fr-FR" sz="1800" b="1">
                <a:latin typeface="Arial" charset="0"/>
              </a:rPr>
              <a:t> % vam, % PAM, % VO2max, % FCmax, </a:t>
            </a:r>
            <a:endParaRPr lang="es-CL" sz="1800" b="1">
              <a:latin typeface="Arial" charset="0"/>
            </a:endParaRPr>
          </a:p>
        </p:txBody>
      </p:sp>
      <p:sp>
        <p:nvSpPr>
          <p:cNvPr id="99334" name="Line 6"/>
          <p:cNvSpPr>
            <a:spLocks noChangeShapeType="1"/>
          </p:cNvSpPr>
          <p:nvPr/>
        </p:nvSpPr>
        <p:spPr bwMode="auto">
          <a:xfrm>
            <a:off x="4578350" y="914400"/>
            <a:ext cx="0" cy="4114800"/>
          </a:xfrm>
          <a:prstGeom prst="line">
            <a:avLst/>
          </a:prstGeom>
          <a:noFill/>
          <a:ln w="28575">
            <a:solidFill>
              <a:srgbClr val="FF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9335" name="Line 7"/>
          <p:cNvSpPr>
            <a:spLocks noChangeShapeType="1"/>
          </p:cNvSpPr>
          <p:nvPr/>
        </p:nvSpPr>
        <p:spPr bwMode="auto">
          <a:xfrm>
            <a:off x="6407150" y="914400"/>
            <a:ext cx="0" cy="4114800"/>
          </a:xfrm>
          <a:prstGeom prst="line">
            <a:avLst/>
          </a:prstGeom>
          <a:noFill/>
          <a:ln w="28575">
            <a:solidFill>
              <a:srgbClr val="FF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9336" name="Freeform 8"/>
          <p:cNvSpPr>
            <a:spLocks/>
          </p:cNvSpPr>
          <p:nvPr/>
        </p:nvSpPr>
        <p:spPr bwMode="auto">
          <a:xfrm>
            <a:off x="2133600" y="990600"/>
            <a:ext cx="5562600" cy="3619500"/>
          </a:xfrm>
          <a:custGeom>
            <a:avLst/>
            <a:gdLst>
              <a:gd name="T0" fmla="*/ 0 w 3288"/>
              <a:gd name="T1" fmla="*/ 2544 h 2616"/>
              <a:gd name="T2" fmla="*/ 1392 w 3288"/>
              <a:gd name="T3" fmla="*/ 2544 h 2616"/>
              <a:gd name="T4" fmla="*/ 2400 w 3288"/>
              <a:gd name="T5" fmla="*/ 2112 h 2616"/>
              <a:gd name="T6" fmla="*/ 2832 w 3288"/>
              <a:gd name="T7" fmla="*/ 1440 h 2616"/>
              <a:gd name="T8" fmla="*/ 3216 w 3288"/>
              <a:gd name="T9" fmla="*/ 288 h 2616"/>
              <a:gd name="T10" fmla="*/ 3264 w 3288"/>
              <a:gd name="T11" fmla="*/ 0 h 26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88" h="2616">
                <a:moveTo>
                  <a:pt x="0" y="2544"/>
                </a:moveTo>
                <a:cubicBezTo>
                  <a:pt x="496" y="2580"/>
                  <a:pt x="992" y="2616"/>
                  <a:pt x="1392" y="2544"/>
                </a:cubicBezTo>
                <a:cubicBezTo>
                  <a:pt x="1792" y="2472"/>
                  <a:pt x="2160" y="2296"/>
                  <a:pt x="2400" y="2112"/>
                </a:cubicBezTo>
                <a:cubicBezTo>
                  <a:pt x="2640" y="1928"/>
                  <a:pt x="2696" y="1744"/>
                  <a:pt x="2832" y="1440"/>
                </a:cubicBezTo>
                <a:cubicBezTo>
                  <a:pt x="2968" y="1136"/>
                  <a:pt x="3144" y="528"/>
                  <a:pt x="3216" y="288"/>
                </a:cubicBezTo>
                <a:cubicBezTo>
                  <a:pt x="3288" y="48"/>
                  <a:pt x="3276" y="24"/>
                  <a:pt x="3264" y="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9337" name="Text Box 9"/>
          <p:cNvSpPr txBox="1">
            <a:spLocks noChangeArrowheads="1"/>
          </p:cNvSpPr>
          <p:nvPr/>
        </p:nvSpPr>
        <p:spPr bwMode="auto">
          <a:xfrm>
            <a:off x="6711950" y="2819400"/>
            <a:ext cx="290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s-CL">
                <a:cs typeface="Times New Roman" pitchFamily="18" charset="0"/>
              </a:rPr>
              <a:t>•</a:t>
            </a:r>
            <a:endParaRPr lang="es-CL"/>
          </a:p>
        </p:txBody>
      </p:sp>
      <p:sp>
        <p:nvSpPr>
          <p:cNvPr id="99338" name="Text Box 10"/>
          <p:cNvSpPr txBox="1">
            <a:spLocks noChangeArrowheads="1"/>
          </p:cNvSpPr>
          <p:nvPr/>
        </p:nvSpPr>
        <p:spPr bwMode="auto">
          <a:xfrm>
            <a:off x="6254750" y="3429000"/>
            <a:ext cx="290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s-CL">
                <a:cs typeface="Times New Roman" pitchFamily="18" charset="0"/>
              </a:rPr>
              <a:t>•</a:t>
            </a:r>
            <a:endParaRPr lang="es-CL"/>
          </a:p>
        </p:txBody>
      </p:sp>
      <p:sp>
        <p:nvSpPr>
          <p:cNvPr id="99339" name="Text Box 11"/>
          <p:cNvSpPr txBox="1">
            <a:spLocks noChangeArrowheads="1"/>
          </p:cNvSpPr>
          <p:nvPr/>
        </p:nvSpPr>
        <p:spPr bwMode="auto">
          <a:xfrm>
            <a:off x="5416550" y="3962400"/>
            <a:ext cx="290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s-CL">
                <a:cs typeface="Times New Roman" pitchFamily="18" charset="0"/>
              </a:rPr>
              <a:t>•</a:t>
            </a:r>
            <a:endParaRPr lang="es-CL"/>
          </a:p>
        </p:txBody>
      </p:sp>
      <p:sp>
        <p:nvSpPr>
          <p:cNvPr id="99340" name="Text Box 12"/>
          <p:cNvSpPr txBox="1">
            <a:spLocks noChangeArrowheads="1"/>
          </p:cNvSpPr>
          <p:nvPr/>
        </p:nvSpPr>
        <p:spPr bwMode="auto">
          <a:xfrm>
            <a:off x="4425950" y="4267200"/>
            <a:ext cx="290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s-CL">
                <a:cs typeface="Times New Roman" pitchFamily="18" charset="0"/>
              </a:rPr>
              <a:t>•</a:t>
            </a:r>
            <a:endParaRPr lang="es-CL"/>
          </a:p>
        </p:txBody>
      </p:sp>
      <p:sp>
        <p:nvSpPr>
          <p:cNvPr id="99341" name="Text Box 13"/>
          <p:cNvSpPr txBox="1">
            <a:spLocks noChangeArrowheads="1"/>
          </p:cNvSpPr>
          <p:nvPr/>
        </p:nvSpPr>
        <p:spPr bwMode="auto">
          <a:xfrm>
            <a:off x="3816350" y="4343400"/>
            <a:ext cx="290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s-CL">
                <a:cs typeface="Times New Roman" pitchFamily="18" charset="0"/>
              </a:rPr>
              <a:t>•</a:t>
            </a:r>
            <a:endParaRPr lang="es-CL"/>
          </a:p>
        </p:txBody>
      </p:sp>
      <p:sp>
        <p:nvSpPr>
          <p:cNvPr id="99342" name="Text Box 14"/>
          <p:cNvSpPr txBox="1">
            <a:spLocks noChangeArrowheads="1"/>
          </p:cNvSpPr>
          <p:nvPr/>
        </p:nvSpPr>
        <p:spPr bwMode="auto">
          <a:xfrm>
            <a:off x="2901950" y="4343400"/>
            <a:ext cx="290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s-CL">
                <a:cs typeface="Times New Roman" pitchFamily="18" charset="0"/>
              </a:rPr>
              <a:t>•</a:t>
            </a:r>
            <a:endParaRPr lang="es-CL"/>
          </a:p>
        </p:txBody>
      </p:sp>
      <p:sp>
        <p:nvSpPr>
          <p:cNvPr id="99343" name="Text Box 15"/>
          <p:cNvSpPr txBox="1">
            <a:spLocks noChangeArrowheads="1"/>
          </p:cNvSpPr>
          <p:nvPr/>
        </p:nvSpPr>
        <p:spPr bwMode="auto">
          <a:xfrm>
            <a:off x="1911350" y="4267200"/>
            <a:ext cx="290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s-CL">
                <a:cs typeface="Times New Roman" pitchFamily="18" charset="0"/>
              </a:rPr>
              <a:t>•</a:t>
            </a:r>
            <a:endParaRPr lang="es-CL"/>
          </a:p>
        </p:txBody>
      </p:sp>
      <p:sp>
        <p:nvSpPr>
          <p:cNvPr id="99344" name="Text Box 16"/>
          <p:cNvSpPr txBox="1">
            <a:spLocks noChangeArrowheads="1"/>
          </p:cNvSpPr>
          <p:nvPr/>
        </p:nvSpPr>
        <p:spPr bwMode="auto">
          <a:xfrm flipV="1">
            <a:off x="7473950" y="838200"/>
            <a:ext cx="290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s-CL">
                <a:cs typeface="Times New Roman" pitchFamily="18" charset="0"/>
              </a:rPr>
              <a:t>•</a:t>
            </a:r>
            <a:endParaRPr lang="es-CL"/>
          </a:p>
        </p:txBody>
      </p:sp>
      <p:sp>
        <p:nvSpPr>
          <p:cNvPr id="99345" name="Text Box 17"/>
          <p:cNvSpPr txBox="1">
            <a:spLocks noChangeArrowheads="1"/>
          </p:cNvSpPr>
          <p:nvPr/>
        </p:nvSpPr>
        <p:spPr bwMode="auto">
          <a:xfrm>
            <a:off x="7092950" y="1981200"/>
            <a:ext cx="290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s-CL">
                <a:cs typeface="Times New Roman" pitchFamily="18" charset="0"/>
              </a:rPr>
              <a:t>•</a:t>
            </a:r>
            <a:endParaRPr lang="es-CL"/>
          </a:p>
        </p:txBody>
      </p:sp>
      <p:sp>
        <p:nvSpPr>
          <p:cNvPr id="99346" name="Text Box 18"/>
          <p:cNvSpPr txBox="1">
            <a:spLocks noChangeArrowheads="1"/>
          </p:cNvSpPr>
          <p:nvPr/>
        </p:nvSpPr>
        <p:spPr bwMode="auto">
          <a:xfrm>
            <a:off x="1619250" y="1916113"/>
            <a:ext cx="24828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fr-FR" sz="1800" b="1">
                <a:latin typeface="Arial" charset="0"/>
              </a:rPr>
              <a:t>« Seuil » d’apparition</a:t>
            </a:r>
          </a:p>
          <a:p>
            <a:pPr algn="ctr" eaLnBrk="1" hangingPunct="1"/>
            <a:r>
              <a:rPr lang="fr-FR" sz="1800" b="1">
                <a:latin typeface="Arial" charset="0"/>
              </a:rPr>
              <a:t>du lactate </a:t>
            </a:r>
            <a:r>
              <a:rPr lang="fr-FR" sz="1800" b="1" i="1" u="sng">
                <a:solidFill>
                  <a:srgbClr val="FFFFFF"/>
                </a:solidFill>
                <a:latin typeface="Arial" charset="0"/>
              </a:rPr>
              <a:t>dans </a:t>
            </a:r>
          </a:p>
          <a:p>
            <a:pPr algn="ctr" eaLnBrk="1" hangingPunct="1"/>
            <a:r>
              <a:rPr lang="fr-FR" sz="1800" b="1" i="1" u="sng">
                <a:solidFill>
                  <a:srgbClr val="FFFFFF"/>
                </a:solidFill>
                <a:latin typeface="Arial" charset="0"/>
              </a:rPr>
              <a:t>le sang</a:t>
            </a:r>
            <a:r>
              <a:rPr lang="fr-FR" sz="1800" b="1">
                <a:latin typeface="Arial" charset="0"/>
              </a:rPr>
              <a:t> : SL1</a:t>
            </a:r>
          </a:p>
          <a:p>
            <a:pPr algn="ctr" eaLnBrk="1" hangingPunct="1"/>
            <a:r>
              <a:rPr lang="fr-FR" sz="1800" b="1">
                <a:latin typeface="Arial" charset="0"/>
              </a:rPr>
              <a:t>ou S. Aérobie *</a:t>
            </a:r>
            <a:endParaRPr lang="es-CL" sz="1800" b="1">
              <a:latin typeface="Arial" charset="0"/>
            </a:endParaRPr>
          </a:p>
        </p:txBody>
      </p:sp>
      <p:sp>
        <p:nvSpPr>
          <p:cNvPr id="99347" name="Text Box 19"/>
          <p:cNvSpPr txBox="1">
            <a:spLocks noChangeArrowheads="1"/>
          </p:cNvSpPr>
          <p:nvPr/>
        </p:nvSpPr>
        <p:spPr bwMode="auto">
          <a:xfrm>
            <a:off x="6292850" y="3860800"/>
            <a:ext cx="28511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fr-FR" sz="1800" b="1">
                <a:latin typeface="Arial" charset="0"/>
              </a:rPr>
              <a:t>« Seuil » d’accumulation</a:t>
            </a:r>
          </a:p>
          <a:p>
            <a:pPr algn="ctr" eaLnBrk="1" hangingPunct="1"/>
            <a:r>
              <a:rPr lang="fr-FR" sz="1800" b="1">
                <a:latin typeface="Arial" charset="0"/>
              </a:rPr>
              <a:t>du lactate </a:t>
            </a:r>
            <a:r>
              <a:rPr lang="fr-FR" sz="1800" b="1" i="1" u="sng">
                <a:solidFill>
                  <a:srgbClr val="FFFFFF"/>
                </a:solidFill>
                <a:latin typeface="Arial" charset="0"/>
              </a:rPr>
              <a:t>dans </a:t>
            </a:r>
          </a:p>
          <a:p>
            <a:pPr algn="ctr" eaLnBrk="1" hangingPunct="1"/>
            <a:r>
              <a:rPr lang="fr-FR" sz="1800" b="1" i="1" u="sng">
                <a:solidFill>
                  <a:srgbClr val="FFFFFF"/>
                </a:solidFill>
                <a:latin typeface="Arial" charset="0"/>
              </a:rPr>
              <a:t>le sang</a:t>
            </a:r>
            <a:r>
              <a:rPr lang="fr-FR" sz="1800" b="1">
                <a:latin typeface="Arial" charset="0"/>
              </a:rPr>
              <a:t> : SL2</a:t>
            </a:r>
          </a:p>
          <a:p>
            <a:pPr algn="ctr" eaLnBrk="1" hangingPunct="1"/>
            <a:r>
              <a:rPr lang="fr-FR" sz="1800" b="1">
                <a:latin typeface="Arial" charset="0"/>
              </a:rPr>
              <a:t>ou S. Anaérobie *,</a:t>
            </a:r>
            <a:endParaRPr lang="es-CL" sz="1800" b="1">
              <a:latin typeface="Arial" charset="0"/>
            </a:endParaRPr>
          </a:p>
        </p:txBody>
      </p:sp>
      <p:sp>
        <p:nvSpPr>
          <p:cNvPr id="99348" name="Freeform 20"/>
          <p:cNvSpPr>
            <a:spLocks/>
          </p:cNvSpPr>
          <p:nvPr/>
        </p:nvSpPr>
        <p:spPr bwMode="auto">
          <a:xfrm>
            <a:off x="4121150" y="4038600"/>
            <a:ext cx="381000" cy="381000"/>
          </a:xfrm>
          <a:custGeom>
            <a:avLst/>
            <a:gdLst>
              <a:gd name="T0" fmla="*/ 0 w 288"/>
              <a:gd name="T1" fmla="*/ 0 h 240"/>
              <a:gd name="T2" fmla="*/ 192 w 288"/>
              <a:gd name="T3" fmla="*/ 48 h 240"/>
              <a:gd name="T4" fmla="*/ 144 w 288"/>
              <a:gd name="T5" fmla="*/ 96 h 240"/>
              <a:gd name="T6" fmla="*/ 288 w 288"/>
              <a:gd name="T7" fmla="*/ 24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8" h="240">
                <a:moveTo>
                  <a:pt x="0" y="0"/>
                </a:moveTo>
                <a:cubicBezTo>
                  <a:pt x="84" y="16"/>
                  <a:pt x="168" y="32"/>
                  <a:pt x="192" y="48"/>
                </a:cubicBezTo>
                <a:cubicBezTo>
                  <a:pt x="216" y="64"/>
                  <a:pt x="128" y="64"/>
                  <a:pt x="144" y="96"/>
                </a:cubicBezTo>
                <a:cubicBezTo>
                  <a:pt x="160" y="128"/>
                  <a:pt x="264" y="216"/>
                  <a:pt x="288" y="24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9349" name="Freeform 21"/>
          <p:cNvSpPr>
            <a:spLocks/>
          </p:cNvSpPr>
          <p:nvPr/>
        </p:nvSpPr>
        <p:spPr bwMode="auto">
          <a:xfrm>
            <a:off x="6443663" y="3716338"/>
            <a:ext cx="381000" cy="165100"/>
          </a:xfrm>
          <a:custGeom>
            <a:avLst/>
            <a:gdLst>
              <a:gd name="T0" fmla="*/ 240 w 240"/>
              <a:gd name="T1" fmla="*/ 96 h 104"/>
              <a:gd name="T2" fmla="*/ 96 w 240"/>
              <a:gd name="T3" fmla="*/ 0 h 104"/>
              <a:gd name="T4" fmla="*/ 96 w 240"/>
              <a:gd name="T5" fmla="*/ 96 h 104"/>
              <a:gd name="T6" fmla="*/ 0 w 240"/>
              <a:gd name="T7" fmla="*/ 48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0" h="104">
                <a:moveTo>
                  <a:pt x="240" y="96"/>
                </a:moveTo>
                <a:cubicBezTo>
                  <a:pt x="180" y="48"/>
                  <a:pt x="120" y="0"/>
                  <a:pt x="96" y="0"/>
                </a:cubicBezTo>
                <a:cubicBezTo>
                  <a:pt x="72" y="0"/>
                  <a:pt x="112" y="88"/>
                  <a:pt x="96" y="96"/>
                </a:cubicBezTo>
                <a:cubicBezTo>
                  <a:pt x="80" y="104"/>
                  <a:pt x="16" y="56"/>
                  <a:pt x="0" y="4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9350" name="Text Box 22"/>
          <p:cNvSpPr txBox="1">
            <a:spLocks noChangeArrowheads="1"/>
          </p:cNvSpPr>
          <p:nvPr/>
        </p:nvSpPr>
        <p:spPr bwMode="auto">
          <a:xfrm>
            <a:off x="914400" y="0"/>
            <a:ext cx="709613" cy="469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75000"/>
              </a:lnSpc>
            </a:pPr>
            <a:endParaRPr lang="fr-FR" sz="1600">
              <a:latin typeface="Arial" charset="0"/>
            </a:endParaRPr>
          </a:p>
          <a:p>
            <a:pPr eaLnBrk="1" hangingPunct="1">
              <a:lnSpc>
                <a:spcPct val="75000"/>
              </a:lnSpc>
            </a:pPr>
            <a:endParaRPr lang="fr-FR" sz="1600">
              <a:latin typeface="Arial" charset="0"/>
            </a:endParaRPr>
          </a:p>
          <a:p>
            <a:pPr eaLnBrk="1" hangingPunct="1">
              <a:lnSpc>
                <a:spcPct val="75000"/>
              </a:lnSpc>
            </a:pPr>
            <a:r>
              <a:rPr lang="fr-FR" sz="1600">
                <a:latin typeface="Arial" charset="0"/>
              </a:rPr>
              <a:t>12    -</a:t>
            </a:r>
          </a:p>
          <a:p>
            <a:pPr eaLnBrk="1" hangingPunct="1">
              <a:lnSpc>
                <a:spcPct val="75000"/>
              </a:lnSpc>
            </a:pPr>
            <a:endParaRPr lang="fr-FR" sz="1600">
              <a:latin typeface="Arial" charset="0"/>
            </a:endParaRPr>
          </a:p>
          <a:p>
            <a:pPr eaLnBrk="1" hangingPunct="1">
              <a:lnSpc>
                <a:spcPct val="75000"/>
              </a:lnSpc>
            </a:pPr>
            <a:r>
              <a:rPr lang="fr-FR" sz="1600">
                <a:latin typeface="Arial" charset="0"/>
              </a:rPr>
              <a:t>11    -</a:t>
            </a:r>
          </a:p>
          <a:p>
            <a:pPr eaLnBrk="1" hangingPunct="1">
              <a:lnSpc>
                <a:spcPct val="75000"/>
              </a:lnSpc>
            </a:pPr>
            <a:endParaRPr lang="fr-FR" sz="1600">
              <a:latin typeface="Arial" charset="0"/>
            </a:endParaRPr>
          </a:p>
          <a:p>
            <a:pPr eaLnBrk="1" hangingPunct="1">
              <a:lnSpc>
                <a:spcPct val="75000"/>
              </a:lnSpc>
            </a:pPr>
            <a:r>
              <a:rPr lang="fr-FR" sz="1600">
                <a:latin typeface="Arial" charset="0"/>
              </a:rPr>
              <a:t>10    -</a:t>
            </a:r>
          </a:p>
          <a:p>
            <a:pPr eaLnBrk="1" hangingPunct="1">
              <a:lnSpc>
                <a:spcPct val="75000"/>
              </a:lnSpc>
            </a:pPr>
            <a:endParaRPr lang="fr-FR" sz="1600">
              <a:latin typeface="Arial" charset="0"/>
            </a:endParaRPr>
          </a:p>
          <a:p>
            <a:pPr eaLnBrk="1" hangingPunct="1">
              <a:lnSpc>
                <a:spcPct val="75000"/>
              </a:lnSpc>
              <a:buFontTx/>
              <a:buAutoNum type="arabicPlain" startAt="9"/>
            </a:pPr>
            <a:r>
              <a:rPr lang="fr-FR" sz="1600">
                <a:latin typeface="Arial" charset="0"/>
              </a:rPr>
              <a:t>-</a:t>
            </a:r>
          </a:p>
          <a:p>
            <a:pPr eaLnBrk="1" hangingPunct="1">
              <a:lnSpc>
                <a:spcPct val="75000"/>
              </a:lnSpc>
              <a:buFontTx/>
              <a:buAutoNum type="arabicPlain" startAt="9"/>
            </a:pPr>
            <a:endParaRPr lang="fr-FR" sz="1600">
              <a:latin typeface="Arial" charset="0"/>
            </a:endParaRPr>
          </a:p>
          <a:p>
            <a:pPr eaLnBrk="1" hangingPunct="1">
              <a:lnSpc>
                <a:spcPct val="75000"/>
              </a:lnSpc>
              <a:buFontTx/>
              <a:buAutoNum type="arabicPlain" startAt="8"/>
            </a:pPr>
            <a:r>
              <a:rPr lang="fr-FR" sz="1600">
                <a:latin typeface="Arial" charset="0"/>
              </a:rPr>
              <a:t>-</a:t>
            </a:r>
          </a:p>
          <a:p>
            <a:pPr eaLnBrk="1" hangingPunct="1">
              <a:lnSpc>
                <a:spcPct val="75000"/>
              </a:lnSpc>
              <a:buFontTx/>
              <a:buAutoNum type="arabicPlain" startAt="8"/>
            </a:pPr>
            <a:endParaRPr lang="fr-FR" sz="1600">
              <a:latin typeface="Arial" charset="0"/>
            </a:endParaRPr>
          </a:p>
          <a:p>
            <a:pPr eaLnBrk="1" hangingPunct="1">
              <a:lnSpc>
                <a:spcPct val="75000"/>
              </a:lnSpc>
              <a:buFontTx/>
              <a:buAutoNum type="arabicPlain" startAt="7"/>
            </a:pPr>
            <a:r>
              <a:rPr lang="fr-FR" sz="1600">
                <a:latin typeface="Arial" charset="0"/>
              </a:rPr>
              <a:t>-</a:t>
            </a:r>
          </a:p>
          <a:p>
            <a:pPr eaLnBrk="1" hangingPunct="1">
              <a:lnSpc>
                <a:spcPct val="75000"/>
              </a:lnSpc>
              <a:buFontTx/>
              <a:buAutoNum type="arabicPlain" startAt="7"/>
            </a:pPr>
            <a:endParaRPr lang="fr-FR" sz="1600">
              <a:latin typeface="Arial" charset="0"/>
            </a:endParaRPr>
          </a:p>
          <a:p>
            <a:pPr eaLnBrk="1" hangingPunct="1">
              <a:lnSpc>
                <a:spcPct val="75000"/>
              </a:lnSpc>
              <a:buFontTx/>
              <a:buAutoNum type="arabicPlain" startAt="6"/>
            </a:pPr>
            <a:r>
              <a:rPr lang="fr-FR" sz="1600">
                <a:latin typeface="Arial" charset="0"/>
              </a:rPr>
              <a:t>-</a:t>
            </a:r>
          </a:p>
          <a:p>
            <a:pPr eaLnBrk="1" hangingPunct="1">
              <a:lnSpc>
                <a:spcPct val="75000"/>
              </a:lnSpc>
              <a:buFontTx/>
              <a:buAutoNum type="arabicPlain" startAt="6"/>
            </a:pPr>
            <a:endParaRPr lang="fr-FR" sz="1600">
              <a:latin typeface="Arial" charset="0"/>
            </a:endParaRPr>
          </a:p>
          <a:p>
            <a:pPr eaLnBrk="1" hangingPunct="1">
              <a:lnSpc>
                <a:spcPct val="75000"/>
              </a:lnSpc>
              <a:buFontTx/>
              <a:buAutoNum type="arabicPlain" startAt="5"/>
            </a:pPr>
            <a:r>
              <a:rPr lang="fr-FR" sz="1600">
                <a:latin typeface="Arial" charset="0"/>
              </a:rPr>
              <a:t>-</a:t>
            </a:r>
          </a:p>
          <a:p>
            <a:pPr eaLnBrk="1" hangingPunct="1">
              <a:lnSpc>
                <a:spcPct val="75000"/>
              </a:lnSpc>
              <a:buFontTx/>
              <a:buAutoNum type="arabicPlain" startAt="5"/>
            </a:pPr>
            <a:endParaRPr lang="fr-FR" sz="1600">
              <a:latin typeface="Arial" charset="0"/>
            </a:endParaRPr>
          </a:p>
          <a:p>
            <a:pPr eaLnBrk="1" hangingPunct="1">
              <a:lnSpc>
                <a:spcPct val="75000"/>
              </a:lnSpc>
              <a:buFontTx/>
              <a:buAutoNum type="arabicPlain" startAt="4"/>
            </a:pPr>
            <a:r>
              <a:rPr lang="fr-FR" sz="1600">
                <a:latin typeface="Arial" charset="0"/>
              </a:rPr>
              <a:t>-</a:t>
            </a:r>
          </a:p>
          <a:p>
            <a:pPr eaLnBrk="1" hangingPunct="1">
              <a:lnSpc>
                <a:spcPct val="75000"/>
              </a:lnSpc>
              <a:buFontTx/>
              <a:buAutoNum type="arabicPlain" startAt="4"/>
            </a:pPr>
            <a:endParaRPr lang="fr-FR" sz="1600">
              <a:latin typeface="Arial" charset="0"/>
            </a:endParaRPr>
          </a:p>
          <a:p>
            <a:pPr eaLnBrk="1" hangingPunct="1">
              <a:lnSpc>
                <a:spcPct val="75000"/>
              </a:lnSpc>
              <a:buFontTx/>
              <a:buAutoNum type="arabicPlain" startAt="3"/>
            </a:pPr>
            <a:r>
              <a:rPr lang="fr-FR" sz="1600">
                <a:latin typeface="Arial" charset="0"/>
              </a:rPr>
              <a:t>-</a:t>
            </a:r>
          </a:p>
          <a:p>
            <a:pPr eaLnBrk="1" hangingPunct="1">
              <a:lnSpc>
                <a:spcPct val="75000"/>
              </a:lnSpc>
              <a:buFontTx/>
              <a:buAutoNum type="arabicPlain" startAt="3"/>
            </a:pPr>
            <a:endParaRPr lang="fr-FR" sz="1600">
              <a:latin typeface="Arial" charset="0"/>
            </a:endParaRPr>
          </a:p>
          <a:p>
            <a:pPr eaLnBrk="1" hangingPunct="1">
              <a:lnSpc>
                <a:spcPct val="75000"/>
              </a:lnSpc>
              <a:buFontTx/>
              <a:buAutoNum type="arabicPlain" startAt="2"/>
            </a:pPr>
            <a:r>
              <a:rPr lang="fr-FR" sz="1600">
                <a:latin typeface="Arial" charset="0"/>
              </a:rPr>
              <a:t>-</a:t>
            </a:r>
          </a:p>
          <a:p>
            <a:pPr eaLnBrk="1" hangingPunct="1">
              <a:lnSpc>
                <a:spcPct val="75000"/>
              </a:lnSpc>
              <a:buFontTx/>
              <a:buAutoNum type="arabicPlain" startAt="2"/>
            </a:pPr>
            <a:endParaRPr lang="fr-FR" sz="1600">
              <a:latin typeface="Arial" charset="0"/>
            </a:endParaRPr>
          </a:p>
          <a:p>
            <a:pPr eaLnBrk="1" hangingPunct="1">
              <a:lnSpc>
                <a:spcPct val="75000"/>
              </a:lnSpc>
            </a:pPr>
            <a:r>
              <a:rPr lang="fr-FR" sz="1600">
                <a:latin typeface="Arial" charset="0"/>
              </a:rPr>
              <a:t>1      -</a:t>
            </a:r>
            <a:endParaRPr lang="es-CL" sz="1600">
              <a:latin typeface="Arial" charset="0"/>
            </a:endParaRPr>
          </a:p>
        </p:txBody>
      </p:sp>
      <p:sp>
        <p:nvSpPr>
          <p:cNvPr id="99351" name="Text Box 23"/>
          <p:cNvSpPr txBox="1">
            <a:spLocks noChangeArrowheads="1"/>
          </p:cNvSpPr>
          <p:nvPr/>
        </p:nvSpPr>
        <p:spPr bwMode="auto">
          <a:xfrm rot="-5400000">
            <a:off x="-531019" y="1978819"/>
            <a:ext cx="2230438" cy="406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fr-FR" sz="2000">
                <a:latin typeface="Arial" charset="0"/>
              </a:rPr>
              <a:t>[LAs ]   ( mmol.l</a:t>
            </a:r>
            <a:r>
              <a:rPr lang="fr-FR" sz="2000" baseline="30000">
                <a:latin typeface="Arial" charset="0"/>
              </a:rPr>
              <a:t>-1 </a:t>
            </a:r>
            <a:r>
              <a:rPr lang="fr-FR" sz="2000">
                <a:latin typeface="Arial" charset="0"/>
              </a:rPr>
              <a:t>)</a:t>
            </a:r>
            <a:endParaRPr lang="es-CL"/>
          </a:p>
        </p:txBody>
      </p:sp>
      <p:sp>
        <p:nvSpPr>
          <p:cNvPr id="99352" name="Line 24"/>
          <p:cNvSpPr>
            <a:spLocks noChangeShapeType="1"/>
          </p:cNvSpPr>
          <p:nvPr/>
        </p:nvSpPr>
        <p:spPr bwMode="auto">
          <a:xfrm>
            <a:off x="4578350" y="4495800"/>
            <a:ext cx="2514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9353" name="Line 25"/>
          <p:cNvSpPr>
            <a:spLocks noChangeShapeType="1"/>
          </p:cNvSpPr>
          <p:nvPr/>
        </p:nvSpPr>
        <p:spPr bwMode="auto">
          <a:xfrm>
            <a:off x="6372225" y="3716338"/>
            <a:ext cx="1905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9354" name="Text Box 26"/>
          <p:cNvSpPr txBox="1">
            <a:spLocks noChangeArrowheads="1"/>
          </p:cNvSpPr>
          <p:nvPr/>
        </p:nvSpPr>
        <p:spPr bwMode="auto">
          <a:xfrm>
            <a:off x="1066800" y="6248400"/>
            <a:ext cx="75041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fr-FR" sz="2000">
                <a:latin typeface="Arial" charset="0"/>
              </a:rPr>
              <a:t>* Selon la terminologie proposée par Wasserman, (1964 et 1967)</a:t>
            </a:r>
            <a:endParaRPr lang="es-CL" sz="2000">
              <a:latin typeface="Arial" charset="0"/>
            </a:endParaRPr>
          </a:p>
        </p:txBody>
      </p:sp>
      <p:sp>
        <p:nvSpPr>
          <p:cNvPr id="99355" name="Rectangle 27"/>
          <p:cNvSpPr>
            <a:spLocks noChangeArrowheads="1"/>
          </p:cNvSpPr>
          <p:nvPr/>
        </p:nvSpPr>
        <p:spPr bwMode="auto">
          <a:xfrm>
            <a:off x="2484438" y="188913"/>
            <a:ext cx="5029200" cy="4667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>
              <a:buFontTx/>
              <a:buChar char="•"/>
            </a:pPr>
            <a:r>
              <a:rPr lang="fr-FR" b="1">
                <a:solidFill>
                  <a:schemeClr val="tx2"/>
                </a:solidFill>
                <a:latin typeface="Bookman Old Style" pitchFamily="18" charset="0"/>
              </a:rPr>
              <a:t> L.E. &gt; L.S. : (accumulation)</a:t>
            </a:r>
          </a:p>
        </p:txBody>
      </p:sp>
    </p:spTree>
    <p:extLst>
      <p:ext uri="{BB962C8B-B14F-4D97-AF65-F5344CB8AC3E}">
        <p14:creationId xmlns:p14="http://schemas.microsoft.com/office/powerpoint/2010/main" val="196313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9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5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8" name="Object 2"/>
          <p:cNvGraphicFramePr>
            <a:graphicFrameLocks noChangeAspect="1"/>
          </p:cNvGraphicFramePr>
          <p:nvPr/>
        </p:nvGraphicFramePr>
        <p:xfrm>
          <a:off x="228600" y="990600"/>
          <a:ext cx="864235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96" name="Graph" r:id="rId3" imgW="5943600" imgH="4457880" progId="STATISTICA.Graph">
                  <p:embed/>
                </p:oleObj>
              </mc:Choice>
              <mc:Fallback>
                <p:oleObj name="Graph" r:id="rId3" imgW="5943600" imgH="4457880" progId="STATISTICA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990600"/>
                        <a:ext cx="864235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1143000" y="4648200"/>
            <a:ext cx="14398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b="1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Log-log</a:t>
            </a: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2590800" y="4267200"/>
            <a:ext cx="9350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b="1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Stegmann</a:t>
            </a:r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3924300" y="3933825"/>
            <a:ext cx="6477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b="1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45°</a:t>
            </a:r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3200400" y="4114800"/>
            <a:ext cx="1225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b="1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B+1mM</a:t>
            </a:r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4267200" y="3810000"/>
            <a:ext cx="15843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b="1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D-max</a:t>
            </a: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4724400" y="3581400"/>
            <a:ext cx="10080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b="1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51°</a:t>
            </a:r>
          </a:p>
        </p:txBody>
      </p:sp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5219700" y="2565400"/>
            <a:ext cx="10810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hu-HU" sz="1200" b="1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5257800" y="3276600"/>
            <a:ext cx="8636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b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4mM</a:t>
            </a:r>
          </a:p>
        </p:txBody>
      </p:sp>
      <p:sp>
        <p:nvSpPr>
          <p:cNvPr id="39947" name="Text Box 11"/>
          <p:cNvSpPr txBox="1">
            <a:spLocks noChangeArrowheads="1"/>
          </p:cNvSpPr>
          <p:nvPr/>
        </p:nvSpPr>
        <p:spPr bwMode="auto">
          <a:xfrm>
            <a:off x="5715000" y="3048000"/>
            <a:ext cx="194468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b="1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Bissectrice</a:t>
            </a:r>
          </a:p>
        </p:txBody>
      </p:sp>
      <p:sp>
        <p:nvSpPr>
          <p:cNvPr id="39948" name="Rectangle 12"/>
          <p:cNvSpPr>
            <a:spLocks noChangeArrowheads="1"/>
          </p:cNvSpPr>
          <p:nvPr/>
        </p:nvSpPr>
        <p:spPr bwMode="auto">
          <a:xfrm>
            <a:off x="1042988" y="0"/>
            <a:ext cx="67691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9949" name="Text Box 13"/>
          <p:cNvSpPr txBox="1">
            <a:spLocks noChangeArrowheads="1"/>
          </p:cNvSpPr>
          <p:nvPr/>
        </p:nvSpPr>
        <p:spPr bwMode="auto">
          <a:xfrm>
            <a:off x="1619250" y="2060575"/>
            <a:ext cx="440055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VAM =  21 km.h-1</a:t>
            </a:r>
          </a:p>
          <a:p>
            <a:pPr>
              <a:spcBef>
                <a:spcPct val="50000"/>
              </a:spcBef>
            </a:pPr>
            <a:r>
              <a:rPr lang="fr-FR" b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Seuils lactiques entre: 75% et 85% de VAM </a:t>
            </a:r>
          </a:p>
          <a:p>
            <a:pPr>
              <a:spcBef>
                <a:spcPct val="50000"/>
              </a:spcBef>
            </a:pPr>
            <a:endParaRPr lang="fr-FR" b="1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950" name="Text Box 14"/>
          <p:cNvSpPr txBox="1">
            <a:spLocks noChangeArrowheads="1"/>
          </p:cNvSpPr>
          <p:nvPr/>
        </p:nvSpPr>
        <p:spPr bwMode="auto">
          <a:xfrm>
            <a:off x="5715000" y="2438400"/>
            <a:ext cx="576263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8800" b="1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hu-HU" sz="8800" b="1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951" name="Text Box 15"/>
          <p:cNvSpPr txBox="1">
            <a:spLocks noChangeArrowheads="1"/>
          </p:cNvSpPr>
          <p:nvPr/>
        </p:nvSpPr>
        <p:spPr bwMode="auto">
          <a:xfrm>
            <a:off x="5486400" y="2590800"/>
            <a:ext cx="576263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8800" b="1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hu-HU" sz="8800" b="1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952" name="Text Box 16"/>
          <p:cNvSpPr txBox="1">
            <a:spLocks noChangeArrowheads="1"/>
          </p:cNvSpPr>
          <p:nvPr/>
        </p:nvSpPr>
        <p:spPr bwMode="auto">
          <a:xfrm>
            <a:off x="4648200" y="2971800"/>
            <a:ext cx="576263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8800" b="1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hu-HU" sz="8800" b="1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953" name="Text Box 17"/>
          <p:cNvSpPr txBox="1">
            <a:spLocks noChangeArrowheads="1"/>
          </p:cNvSpPr>
          <p:nvPr/>
        </p:nvSpPr>
        <p:spPr bwMode="auto">
          <a:xfrm>
            <a:off x="4267200" y="3124200"/>
            <a:ext cx="576263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8800" b="1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hu-HU" sz="8800" b="1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954" name="Text Box 18"/>
          <p:cNvSpPr txBox="1">
            <a:spLocks noChangeArrowheads="1"/>
          </p:cNvSpPr>
          <p:nvPr/>
        </p:nvSpPr>
        <p:spPr bwMode="auto">
          <a:xfrm>
            <a:off x="3886200" y="3276600"/>
            <a:ext cx="720725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8800" b="1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hu-HU" sz="8800" b="1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955" name="Text Box 19"/>
          <p:cNvSpPr txBox="1">
            <a:spLocks noChangeArrowheads="1"/>
          </p:cNvSpPr>
          <p:nvPr/>
        </p:nvSpPr>
        <p:spPr bwMode="auto">
          <a:xfrm>
            <a:off x="3276600" y="3505200"/>
            <a:ext cx="576263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8800" b="1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hu-HU" sz="8800" b="1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956" name="Text Box 20"/>
          <p:cNvSpPr txBox="1">
            <a:spLocks noChangeArrowheads="1"/>
          </p:cNvSpPr>
          <p:nvPr/>
        </p:nvSpPr>
        <p:spPr bwMode="auto">
          <a:xfrm>
            <a:off x="2590800" y="3581400"/>
            <a:ext cx="1371600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8800" b="1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hu-HU" sz="8800" b="1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957" name="Text Box 21"/>
          <p:cNvSpPr txBox="1">
            <a:spLocks noChangeArrowheads="1"/>
          </p:cNvSpPr>
          <p:nvPr/>
        </p:nvSpPr>
        <p:spPr bwMode="auto">
          <a:xfrm>
            <a:off x="762000" y="4038600"/>
            <a:ext cx="1584325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8800" b="1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hu-HU" sz="8800" b="1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958" name="Text Box 22"/>
          <p:cNvSpPr txBox="1">
            <a:spLocks noChangeArrowheads="1"/>
          </p:cNvSpPr>
          <p:nvPr/>
        </p:nvSpPr>
        <p:spPr bwMode="auto">
          <a:xfrm>
            <a:off x="0" y="228600"/>
            <a:ext cx="914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A" sz="3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Comparaison des méthodes de détermination du SL</a:t>
            </a:r>
          </a:p>
        </p:txBody>
      </p:sp>
    </p:spTree>
    <p:extLst>
      <p:ext uri="{BB962C8B-B14F-4D97-AF65-F5344CB8AC3E}">
        <p14:creationId xmlns:p14="http://schemas.microsoft.com/office/powerpoint/2010/main" val="2966652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3D1974D-2A69-4BB0-A2A1-F1053DC428E6}" type="slidenum">
              <a:rPr lang="fr-FR" sz="1400"/>
              <a:pPr eaLnBrk="1" hangingPunct="1"/>
              <a:t>53</a:t>
            </a:fld>
            <a:endParaRPr lang="fr-FR" sz="1400"/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153400" cy="11430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fr-FR" sz="2400" b="1" smtClean="0">
                <a:solidFill>
                  <a:schemeClr val="tx1"/>
                </a:solidFill>
                <a:latin typeface="Arial" pitchFamily="34" charset="0"/>
              </a:rPr>
              <a:t>LA  CINETIQUE  DU  LACTATE SANGUIN ET DONC LA DETERMINATION D’HYPOTHETIQUES « SEUILS »  DEPENDENT  :</a:t>
            </a:r>
            <a:endParaRPr lang="fr-FR" sz="2400" b="1" smtClean="0">
              <a:solidFill>
                <a:srgbClr val="FAFD00"/>
              </a:solidFill>
            </a:endParaRP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81200"/>
            <a:ext cx="8915400" cy="4419600"/>
          </a:xfrm>
        </p:spPr>
        <p:txBody>
          <a:bodyPr lIns="92075" tIns="46038" rIns="92075" bIns="46038"/>
          <a:lstStyle/>
          <a:p>
            <a:pPr eaLnBrk="1" hangingPunct="1">
              <a:spcAft>
                <a:spcPct val="20000"/>
              </a:spcAft>
              <a:buFont typeface="Wingdings" pitchFamily="2" charset="2"/>
              <a:buChar char="§"/>
              <a:defRPr/>
            </a:pPr>
            <a:r>
              <a:rPr lang="fr-FR" sz="2400" b="1" smtClean="0">
                <a:latin typeface="Arial" charset="0"/>
              </a:rPr>
              <a:t>De la nature et du niveau d'entraînement du sujet évalué</a:t>
            </a:r>
          </a:p>
          <a:p>
            <a:pPr eaLnBrk="1" hangingPunct="1">
              <a:spcAft>
                <a:spcPct val="20000"/>
              </a:spcAft>
              <a:buFont typeface="Wingdings" pitchFamily="2" charset="2"/>
              <a:buChar char="§"/>
              <a:defRPr/>
            </a:pPr>
            <a:r>
              <a:rPr lang="fr-FR" sz="2400" b="1" smtClean="0">
                <a:latin typeface="Arial" charset="0"/>
              </a:rPr>
              <a:t>Du protocole de l’épreuve triangulaire et de l’ergomètre</a:t>
            </a:r>
          </a:p>
          <a:p>
            <a:pPr eaLnBrk="1" hangingPunct="1">
              <a:spcAft>
                <a:spcPct val="20000"/>
              </a:spcAft>
              <a:buFont typeface="Wingdings" pitchFamily="2" charset="2"/>
              <a:buChar char="§"/>
              <a:defRPr/>
            </a:pPr>
            <a:r>
              <a:rPr lang="fr-FR" sz="2400" b="1" smtClean="0">
                <a:latin typeface="Arial" charset="0"/>
              </a:rPr>
              <a:t>De l'importance de la masse musculaire engagée dans l'exercice</a:t>
            </a:r>
          </a:p>
          <a:p>
            <a:pPr eaLnBrk="1" hangingPunct="1">
              <a:spcAft>
                <a:spcPct val="20000"/>
              </a:spcAft>
              <a:buFont typeface="Wingdings" pitchFamily="2" charset="2"/>
              <a:buChar char="§"/>
              <a:defRPr/>
            </a:pPr>
            <a:r>
              <a:rPr lang="fr-FR" sz="2400" b="1" smtClean="0">
                <a:latin typeface="Arial" charset="0"/>
              </a:rPr>
              <a:t>De la constitution des muscles sollicités (% fibres FT et ST)</a:t>
            </a:r>
          </a:p>
          <a:p>
            <a:pPr eaLnBrk="1" hangingPunct="1">
              <a:spcAft>
                <a:spcPct val="20000"/>
              </a:spcAft>
              <a:buFont typeface="Wingdings" pitchFamily="2" charset="2"/>
              <a:buChar char="§"/>
              <a:defRPr/>
            </a:pPr>
            <a:r>
              <a:rPr lang="fr-FR" sz="2400" b="1" smtClean="0">
                <a:latin typeface="Arial" charset="0"/>
              </a:rPr>
              <a:t>De l'âge de l'évalué</a:t>
            </a:r>
          </a:p>
          <a:p>
            <a:pPr eaLnBrk="1" hangingPunct="1">
              <a:lnSpc>
                <a:spcPct val="60000"/>
              </a:lnSpc>
              <a:spcAft>
                <a:spcPct val="20000"/>
              </a:spcAft>
              <a:buFont typeface="Wingdings" pitchFamily="2" charset="2"/>
              <a:buChar char="§"/>
              <a:defRPr/>
            </a:pPr>
            <a:r>
              <a:rPr lang="fr-FR" sz="2400" b="1" smtClean="0">
                <a:latin typeface="Arial" charset="0"/>
              </a:rPr>
              <a:t>Des réserves musculaires en glycogène</a:t>
            </a:r>
          </a:p>
          <a:p>
            <a:pPr eaLnBrk="1" hangingPunct="1">
              <a:lnSpc>
                <a:spcPct val="60000"/>
              </a:lnSpc>
              <a:spcBef>
                <a:spcPct val="15000"/>
              </a:spcBef>
              <a:spcAft>
                <a:spcPct val="15000"/>
              </a:spcAft>
              <a:buFontTx/>
              <a:buNone/>
              <a:defRPr/>
            </a:pPr>
            <a:r>
              <a:rPr lang="fr-FR" sz="2400" b="1" smtClean="0">
                <a:latin typeface="Arial" charset="0"/>
              </a:rPr>
              <a:t>		- période d'entraînement </a:t>
            </a:r>
          </a:p>
          <a:p>
            <a:pPr eaLnBrk="1" hangingPunct="1">
              <a:lnSpc>
                <a:spcPct val="60000"/>
              </a:lnSpc>
              <a:spcBef>
                <a:spcPct val="15000"/>
              </a:spcBef>
              <a:spcAft>
                <a:spcPct val="15000"/>
              </a:spcAft>
              <a:buFontTx/>
              <a:buNone/>
              <a:defRPr/>
            </a:pPr>
            <a:r>
              <a:rPr lang="fr-FR" sz="2400" b="1" smtClean="0">
                <a:latin typeface="Arial" charset="0"/>
              </a:rPr>
              <a:t>		- régime alimentaire</a:t>
            </a:r>
            <a:endParaRPr lang="fr-FR" sz="2400" b="1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551991"/>
      </p:ext>
    </p:extLst>
  </p:cSld>
  <p:clrMapOvr>
    <a:masterClrMapping/>
  </p:clrMapOvr>
  <p:transition spd="slow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2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2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2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2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2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2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2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2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2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098" grpId="0" autoUpdateAnimBg="0"/>
      <p:bldP spid="132099" grpId="0" build="p" autoUpdateAnimBg="0" advAuto="300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A00CBC1-7F8A-4781-AF0C-E3A71CEA4D55}" type="slidenum">
              <a:rPr lang="fr-FR" sz="1400"/>
              <a:pPr eaLnBrk="1" hangingPunct="1"/>
              <a:t>54</a:t>
            </a:fld>
            <a:endParaRPr lang="fr-FR" sz="1400"/>
          </a:p>
        </p:txBody>
      </p:sp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28600"/>
            <a:ext cx="6705600" cy="10668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fr-FR" sz="2000" b="1" smtClean="0">
                <a:solidFill>
                  <a:schemeClr val="tx1"/>
                </a:solidFill>
                <a:latin typeface="Arial" pitchFamily="34" charset="0"/>
              </a:rPr>
              <a:t>RECOMMANDATIONS POUR UNE MEILLEURE </a:t>
            </a:r>
            <a:br>
              <a:rPr lang="fr-FR" sz="2000" b="1" smtClean="0">
                <a:solidFill>
                  <a:schemeClr val="tx1"/>
                </a:solidFill>
                <a:latin typeface="Arial" pitchFamily="34" charset="0"/>
              </a:rPr>
            </a:br>
            <a:r>
              <a:rPr lang="fr-FR" sz="2000" b="1" smtClean="0">
                <a:solidFill>
                  <a:schemeClr val="tx1"/>
                </a:solidFill>
                <a:latin typeface="Arial" pitchFamily="34" charset="0"/>
              </a:rPr>
              <a:t>STANDARDISATION DE LA LACTATEMIE </a:t>
            </a:r>
            <a:endParaRPr lang="fr-FR" sz="2800" b="1" smtClean="0">
              <a:solidFill>
                <a:srgbClr val="FAFD00"/>
              </a:solidFill>
            </a:endParaRP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8915400" cy="5181600"/>
          </a:xfrm>
        </p:spPr>
        <p:txBody>
          <a:bodyPr lIns="92075" tIns="46038" rIns="92075" bIns="46038"/>
          <a:lstStyle/>
          <a:p>
            <a:pPr eaLnBrk="1" hangingPunct="1">
              <a:lnSpc>
                <a:spcPct val="120000"/>
              </a:lnSpc>
              <a:buFontTx/>
              <a:buNone/>
              <a:defRPr/>
            </a:pPr>
            <a:endParaRPr lang="fr-FR" sz="800" smtClean="0">
              <a:latin typeface="Arial" charset="0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fr-FR" sz="2400" b="1" smtClean="0">
                <a:latin typeface="Arial" charset="0"/>
              </a:rPr>
              <a:t>Mettre le sujet évalué au repos au moins 24 heures avant le test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fr-FR" sz="2400" b="1" smtClean="0">
                <a:latin typeface="Arial" charset="0"/>
              </a:rPr>
              <a:t>Lui conseiller un régime équilibré (éviter un apport glucidique élevé)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fr-FR" sz="2400" b="1" smtClean="0">
                <a:latin typeface="Arial" charset="0"/>
              </a:rPr>
              <a:t>Réaliser le test au même moment de la journée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fr-FR" sz="2400" b="1" smtClean="0">
                <a:latin typeface="Arial" charset="0"/>
              </a:rPr>
              <a:t>Rincer et nettoyer l'endroit à prélever</a:t>
            </a:r>
            <a:r>
              <a:rPr lang="fr-FR" sz="24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(élimination du lactate dû aux glandes sudoripares)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fr-FR" sz="24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Conserver le même protocole </a:t>
            </a:r>
            <a:r>
              <a:rPr lang="fr-FR" sz="2400" b="1" smtClean="0">
                <a:latin typeface="Arial" charset="0"/>
              </a:rPr>
              <a:t>ergométrique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fr-FR" sz="24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Choisir toujours la même technique (arbitraire) pour déterminer les PMT</a:t>
            </a:r>
            <a:endParaRPr lang="fr-FR" sz="2400" b="1" i="1" smtClean="0">
              <a:solidFill>
                <a:srgbClr val="C0FEF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8505412"/>
      </p:ext>
    </p:extLst>
  </p:cSld>
  <p:clrMapOvr>
    <a:masterClrMapping/>
  </p:clrMapOvr>
  <p:transition spd="slow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4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34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4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4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4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4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4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34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4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4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4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4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4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6" grpId="0" autoUpdateAnimBg="0"/>
      <p:bldP spid="134147" grpId="0" build="p" autoUpdateAnimBg="0" advAuto="300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756862" y="16091"/>
            <a:ext cx="7543800" cy="6109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CA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Plan </a:t>
            </a:r>
            <a:r>
              <a:rPr lang="fr-CA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proposé 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fr-CA" sz="2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Approche </a:t>
            </a:r>
            <a:r>
              <a:rPr lang="fr-CA" sz="2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biochimique</a:t>
            </a:r>
          </a:p>
          <a:p>
            <a:pPr lvl="1">
              <a:spcBef>
                <a:spcPct val="50000"/>
              </a:spcBef>
              <a:buFontTx/>
              <a:buAutoNum type="arabicPeriod"/>
            </a:pPr>
            <a:r>
              <a:rPr lang="fr-CA" sz="2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La courbe </a:t>
            </a:r>
            <a:r>
              <a:rPr lang="fr-CA" sz="26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lactatémie</a:t>
            </a:r>
            <a:r>
              <a:rPr lang="fr-CA" sz="2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 – puissance </a:t>
            </a:r>
          </a:p>
          <a:p>
            <a:pPr lvl="1">
              <a:spcBef>
                <a:spcPct val="50000"/>
              </a:spcBef>
              <a:buFontTx/>
              <a:buAutoNum type="arabicPeriod"/>
            </a:pPr>
            <a:r>
              <a:rPr lang="fr-CA" sz="2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Le pic de </a:t>
            </a:r>
            <a:r>
              <a:rPr lang="fr-CA" sz="26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lactatémie</a:t>
            </a:r>
            <a:endParaRPr lang="fr-CA" sz="2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fr-CA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Approche </a:t>
            </a:r>
            <a:r>
              <a:rPr lang="fr-CA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ventilatoire</a:t>
            </a:r>
            <a:endParaRPr lang="fr-CA" sz="2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lvl="1">
              <a:spcBef>
                <a:spcPct val="50000"/>
              </a:spcBef>
              <a:buFontTx/>
              <a:buAutoNum type="arabicPeriod"/>
            </a:pPr>
            <a:r>
              <a:rPr lang="fr-CA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La dette d’oxygène</a:t>
            </a:r>
          </a:p>
          <a:p>
            <a:pPr lvl="1">
              <a:spcBef>
                <a:spcPct val="50000"/>
              </a:spcBef>
              <a:buFontTx/>
              <a:buAutoNum type="arabicPeriod"/>
            </a:pPr>
            <a:r>
              <a:rPr lang="fr-CA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Le déficit maximal cumulé en oxygène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fr-CA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Approche mécanique</a:t>
            </a:r>
          </a:p>
          <a:p>
            <a:pPr lvl="1">
              <a:spcBef>
                <a:spcPct val="50000"/>
              </a:spcBef>
              <a:buFontTx/>
              <a:buAutoNum type="arabicPeriod"/>
            </a:pPr>
            <a:r>
              <a:rPr lang="fr-CA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Temps limite d’un effort unique</a:t>
            </a:r>
          </a:p>
          <a:p>
            <a:pPr lvl="1">
              <a:spcBef>
                <a:spcPct val="50000"/>
              </a:spcBef>
              <a:buFontTx/>
              <a:buAutoNum type="arabicPeriod"/>
            </a:pPr>
            <a:r>
              <a:rPr lang="fr-CA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Temps limite de plusieurs efforts</a:t>
            </a:r>
          </a:p>
        </p:txBody>
      </p:sp>
    </p:spTree>
    <p:extLst>
      <p:ext uri="{BB962C8B-B14F-4D97-AF65-F5344CB8AC3E}">
        <p14:creationId xmlns:p14="http://schemas.microsoft.com/office/powerpoint/2010/main" val="246896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1026" descr="HandAccutre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343400"/>
            <a:ext cx="161925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7" name="Text Box 1027"/>
          <p:cNvSpPr txBox="1">
            <a:spLocks noChangeArrowheads="1"/>
          </p:cNvSpPr>
          <p:nvPr/>
        </p:nvSpPr>
        <p:spPr bwMode="auto">
          <a:xfrm>
            <a:off x="0" y="228600"/>
            <a:ext cx="91440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A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Analyseurs portables : </a:t>
            </a:r>
          </a:p>
          <a:p>
            <a:pPr algn="ctr">
              <a:spcBef>
                <a:spcPct val="50000"/>
              </a:spcBef>
            </a:pPr>
            <a:r>
              <a:rPr lang="fr-CA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précautions d’utilisation</a:t>
            </a:r>
          </a:p>
        </p:txBody>
      </p:sp>
      <p:sp>
        <p:nvSpPr>
          <p:cNvPr id="72710" name="Text Box 1030"/>
          <p:cNvSpPr txBox="1">
            <a:spLocks noChangeArrowheads="1"/>
          </p:cNvSpPr>
          <p:nvPr/>
        </p:nvSpPr>
        <p:spPr bwMode="auto">
          <a:xfrm>
            <a:off x="228600" y="2743200"/>
            <a:ext cx="8915400" cy="366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fr-CA" sz="26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 attendre 3 minutes après l’arrêt de l’effort, puis dosage sérié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fr-CA" sz="26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 récupération passive </a:t>
            </a:r>
          </a:p>
          <a:p>
            <a:pPr lvl="4">
              <a:spcBef>
                <a:spcPct val="50000"/>
              </a:spcBef>
              <a:buFontTx/>
              <a:buChar char="•"/>
            </a:pPr>
            <a:r>
              <a:rPr lang="fr-CA" sz="26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 toujours le même site de prélèvement (oreille, doigt, orteil)</a:t>
            </a:r>
          </a:p>
          <a:p>
            <a:pPr lvl="4">
              <a:spcBef>
                <a:spcPct val="50000"/>
              </a:spcBef>
              <a:buFontTx/>
              <a:buChar char="•"/>
            </a:pPr>
            <a:r>
              <a:rPr lang="fr-CA" sz="26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 quantité de sang suffisante, attention à la lumière et à la t°</a:t>
            </a:r>
          </a:p>
          <a:p>
            <a:pPr lvl="4">
              <a:spcBef>
                <a:spcPct val="50000"/>
              </a:spcBef>
              <a:buFontTx/>
              <a:buChar char="•"/>
            </a:pPr>
            <a:r>
              <a:rPr lang="fr-CA" sz="26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 valeurs laboratoire &lt; compétition (spécificité)</a:t>
            </a:r>
          </a:p>
        </p:txBody>
      </p:sp>
    </p:spTree>
    <p:extLst>
      <p:ext uri="{BB962C8B-B14F-4D97-AF65-F5344CB8AC3E}">
        <p14:creationId xmlns:p14="http://schemas.microsoft.com/office/powerpoint/2010/main" val="17214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oncentration plasma"/>
          <p:cNvPicPr>
            <a:picLocks noChangeAspect="1" noChangeArrowheads="1"/>
          </p:cNvPicPr>
          <p:nvPr/>
        </p:nvPicPr>
        <p:blipFill>
          <a:blip r:embed="rId3">
            <a:lum bright="-12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9"/>
          <a:stretch>
            <a:fillRect/>
          </a:stretch>
        </p:blipFill>
        <p:spPr bwMode="auto">
          <a:xfrm>
            <a:off x="1693863" y="762000"/>
            <a:ext cx="59182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5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304800" y="1447800"/>
            <a:ext cx="8534400" cy="508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A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Valeur moyenne pour un coureur de 400 m : </a:t>
            </a:r>
          </a:p>
          <a:p>
            <a:pPr>
              <a:spcBef>
                <a:spcPct val="50000"/>
              </a:spcBef>
            </a:pPr>
            <a:r>
              <a:rPr lang="fr-CA" sz="3200">
                <a:solidFill>
                  <a:srgbClr val="FFCCFF"/>
                </a:solidFill>
                <a:latin typeface="Calibri" pitchFamily="34" charset="0"/>
                <a:cs typeface="Calibri" pitchFamily="34" charset="0"/>
              </a:rPr>
              <a:t>18 à 25 mmol.l</a:t>
            </a:r>
            <a:r>
              <a:rPr lang="fr-CA" sz="3200" baseline="30000">
                <a:solidFill>
                  <a:srgbClr val="FFCCFF"/>
                </a:solidFill>
                <a:latin typeface="Calibri" pitchFamily="34" charset="0"/>
                <a:cs typeface="Calibri" pitchFamily="34" charset="0"/>
              </a:rPr>
              <a:t>-1</a:t>
            </a:r>
          </a:p>
          <a:p>
            <a:pPr>
              <a:spcBef>
                <a:spcPct val="50000"/>
              </a:spcBef>
            </a:pPr>
            <a:endParaRPr lang="fr-CA" sz="1000">
              <a:solidFill>
                <a:srgbClr val="FFCCFF"/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fr-CA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Valeurs maximales déjà mesurée </a:t>
            </a:r>
            <a:r>
              <a:rPr lang="fr-CA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(T. Schöenloebe)</a:t>
            </a:r>
            <a:r>
              <a:rPr lang="fr-CA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 :</a:t>
            </a:r>
          </a:p>
          <a:p>
            <a:pPr>
              <a:spcBef>
                <a:spcPct val="50000"/>
              </a:spcBef>
            </a:pPr>
            <a:r>
              <a:rPr lang="fr-CA" sz="3200">
                <a:solidFill>
                  <a:srgbClr val="FFCCFF"/>
                </a:solidFill>
                <a:latin typeface="Calibri" pitchFamily="34" charset="0"/>
                <a:cs typeface="Calibri" pitchFamily="34" charset="0"/>
              </a:rPr>
              <a:t>32 mmol.l</a:t>
            </a:r>
            <a:r>
              <a:rPr lang="fr-CA" sz="3200" baseline="30000">
                <a:solidFill>
                  <a:srgbClr val="FFCCFF"/>
                </a:solidFill>
                <a:latin typeface="Calibri" pitchFamily="34" charset="0"/>
                <a:cs typeface="Calibri" pitchFamily="34" charset="0"/>
              </a:rPr>
              <a:t>-1</a:t>
            </a:r>
            <a:r>
              <a:rPr lang="fr-CA" sz="3200">
                <a:solidFill>
                  <a:srgbClr val="FFCCFF"/>
                </a:solidFill>
                <a:latin typeface="Calibri" pitchFamily="34" charset="0"/>
                <a:cs typeface="Calibri" pitchFamily="34" charset="0"/>
              </a:rPr>
              <a:t> (Schnabel et Kindermann, 1983)</a:t>
            </a:r>
          </a:p>
          <a:p>
            <a:pPr>
              <a:spcBef>
                <a:spcPct val="50000"/>
              </a:spcBef>
            </a:pPr>
            <a:endParaRPr lang="fr-CA" sz="1000">
              <a:solidFill>
                <a:srgbClr val="FFCCFF"/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fr-CA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Corrélation avec la performance au 400 m :</a:t>
            </a:r>
          </a:p>
          <a:p>
            <a:pPr>
              <a:spcBef>
                <a:spcPct val="50000"/>
              </a:spcBef>
            </a:pPr>
            <a:r>
              <a:rPr lang="fr-CA" sz="3200">
                <a:solidFill>
                  <a:srgbClr val="FFCCFF"/>
                </a:solidFill>
                <a:latin typeface="Calibri" pitchFamily="34" charset="0"/>
                <a:cs typeface="Calibri" pitchFamily="34" charset="0"/>
              </a:rPr>
              <a:t>0.76 à 0.89 </a:t>
            </a:r>
          </a:p>
          <a:p>
            <a:pPr>
              <a:spcBef>
                <a:spcPct val="50000"/>
              </a:spcBef>
            </a:pPr>
            <a:r>
              <a:rPr lang="fr-CA" sz="1700">
                <a:solidFill>
                  <a:srgbClr val="FFCCFF"/>
                </a:solidFill>
                <a:latin typeface="Calibri" pitchFamily="34" charset="0"/>
                <a:cs typeface="Calibri" pitchFamily="34" charset="0"/>
              </a:rPr>
              <a:t>(Schnabel et Kindermann, 1983 ; Lacour et al., 1990 ; Ohkuwa et al., 1984 ; Fujitsuka, 1982)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457200" y="304800"/>
            <a:ext cx="8153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A" sz="4000" b="1" dirty="0">
                <a:solidFill>
                  <a:srgbClr val="66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PIC DE LACTATEMIE</a:t>
            </a:r>
          </a:p>
        </p:txBody>
      </p:sp>
    </p:spTree>
    <p:extLst>
      <p:ext uri="{BB962C8B-B14F-4D97-AF65-F5344CB8AC3E}">
        <p14:creationId xmlns:p14="http://schemas.microsoft.com/office/powerpoint/2010/main" val="29759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1785938" y="10810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pic>
        <p:nvPicPr>
          <p:cNvPr id="28674" name="Picture 2" descr="lacour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33400"/>
            <a:ext cx="5572125" cy="469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304800" y="5334000"/>
            <a:ext cx="8534400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fr-FR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Relation entre le pic de </a:t>
            </a:r>
            <a:r>
              <a:rPr lang="fr-FR" sz="20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lactatémie</a:t>
            </a:r>
            <a:r>
              <a:rPr lang="fr-FR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 mesurée à la fin d’une compétition et la performance au 400 m chez des coureurs de haut niveau. A : performance exprimée en % de la meilleure performance de la saison. B : performance exprimée en vitesse moyenne (m.s</a:t>
            </a:r>
            <a:r>
              <a:rPr lang="fr-FR" sz="2000" baseline="30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-1</a:t>
            </a:r>
            <a:r>
              <a:rPr lang="fr-FR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). Adapté de Lacour et al. (1990).</a:t>
            </a:r>
          </a:p>
          <a:p>
            <a:pPr>
              <a:spcBef>
                <a:spcPct val="50000"/>
              </a:spcBef>
            </a:pPr>
            <a:endParaRPr lang="fr-CA" sz="20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36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85725"/>
            <a:ext cx="8351838" cy="6691313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</p:spPr>
      </p:pic>
      <p:sp>
        <p:nvSpPr>
          <p:cNvPr id="71683" name="Line 3"/>
          <p:cNvSpPr>
            <a:spLocks noChangeShapeType="1"/>
          </p:cNvSpPr>
          <p:nvPr/>
        </p:nvSpPr>
        <p:spPr bwMode="auto">
          <a:xfrm>
            <a:off x="1187450" y="260350"/>
            <a:ext cx="0" cy="417671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>
              <a:solidFill>
                <a:srgbClr val="FFFF00"/>
              </a:solidFill>
            </a:endParaRPr>
          </a:p>
        </p:txBody>
      </p:sp>
      <p:sp>
        <p:nvSpPr>
          <p:cNvPr id="71684" name="Line 4"/>
          <p:cNvSpPr>
            <a:spLocks noChangeShapeType="1"/>
          </p:cNvSpPr>
          <p:nvPr/>
        </p:nvSpPr>
        <p:spPr bwMode="auto">
          <a:xfrm>
            <a:off x="1187450" y="4437063"/>
            <a:ext cx="7056438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>
              <a:solidFill>
                <a:srgbClr val="FFFF00"/>
              </a:solidFill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5078413" y="6237288"/>
            <a:ext cx="33131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b="1" i="1">
                <a:solidFill>
                  <a:srgbClr val="000000"/>
                </a:solidFill>
                <a:latin typeface="Arial" charset="0"/>
              </a:rPr>
              <a:t>D’après Krustrup et al. 2006)</a:t>
            </a:r>
          </a:p>
        </p:txBody>
      </p:sp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1477963" y="3648075"/>
            <a:ext cx="68341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b="1">
                <a:solidFill>
                  <a:srgbClr val="000000"/>
                </a:solidFill>
              </a:rPr>
              <a:t>1</a:t>
            </a:r>
            <a:r>
              <a:rPr lang="fr-FR" b="1" baseline="30000">
                <a:solidFill>
                  <a:srgbClr val="000000"/>
                </a:solidFill>
              </a:rPr>
              <a:t>ère</a:t>
            </a:r>
            <a:r>
              <a:rPr lang="fr-FR" b="1">
                <a:solidFill>
                  <a:srgbClr val="000000"/>
                </a:solidFill>
              </a:rPr>
              <a:t> mi-temps : [LA]m = 15.9 </a:t>
            </a:r>
            <a:r>
              <a:rPr lang="fr-FR" b="1">
                <a:solidFill>
                  <a:srgbClr val="000000"/>
                </a:solidFill>
                <a:sym typeface="Symbol" pitchFamily="18" charset="2"/>
              </a:rPr>
              <a:t> 1.9 mmol.kg</a:t>
            </a:r>
            <a:r>
              <a:rPr lang="fr-FR" b="1" baseline="30000">
                <a:solidFill>
                  <a:srgbClr val="000000"/>
                </a:solidFill>
                <a:sym typeface="Symbol" pitchFamily="18" charset="2"/>
              </a:rPr>
              <a:t>-1</a:t>
            </a:r>
            <a:r>
              <a:rPr lang="fr-FR" b="1">
                <a:solidFill>
                  <a:srgbClr val="000000"/>
                </a:solidFill>
                <a:sym typeface="Symbol" pitchFamily="18" charset="2"/>
              </a:rPr>
              <a:t> [LA]s = 6.0  0.4 mM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b="1">
                <a:solidFill>
                  <a:srgbClr val="000000"/>
                </a:solidFill>
              </a:rPr>
              <a:t>2</a:t>
            </a:r>
            <a:r>
              <a:rPr lang="fr-FR" b="1" baseline="30000">
                <a:solidFill>
                  <a:srgbClr val="000000"/>
                </a:solidFill>
              </a:rPr>
              <a:t>ème</a:t>
            </a:r>
            <a:r>
              <a:rPr lang="fr-FR" b="1">
                <a:solidFill>
                  <a:srgbClr val="000000"/>
                </a:solidFill>
              </a:rPr>
              <a:t> mi-temps : [LA]m = 16.9 </a:t>
            </a:r>
            <a:r>
              <a:rPr lang="fr-FR" b="1">
                <a:solidFill>
                  <a:srgbClr val="000000"/>
                </a:solidFill>
                <a:sym typeface="Symbol" pitchFamily="18" charset="2"/>
              </a:rPr>
              <a:t> 2.3 mmol.kg</a:t>
            </a:r>
            <a:r>
              <a:rPr lang="fr-FR" b="1" baseline="30000">
                <a:solidFill>
                  <a:srgbClr val="000000"/>
                </a:solidFill>
                <a:sym typeface="Symbol" pitchFamily="18" charset="2"/>
              </a:rPr>
              <a:t>-1 </a:t>
            </a:r>
            <a:r>
              <a:rPr lang="fr-FR" b="1">
                <a:solidFill>
                  <a:srgbClr val="000000"/>
                </a:solidFill>
                <a:sym typeface="Symbol" pitchFamily="18" charset="2"/>
              </a:rPr>
              <a:t>[LA]s = 5.0  0.4 mM</a:t>
            </a:r>
            <a:r>
              <a:rPr lang="fr-FR" b="1">
                <a:solidFill>
                  <a:srgbClr val="000000"/>
                </a:solidFill>
              </a:rPr>
              <a:t> </a:t>
            </a:r>
          </a:p>
        </p:txBody>
      </p:sp>
      <p:cxnSp>
        <p:nvCxnSpPr>
          <p:cNvPr id="8" name="Connecteur droit 7"/>
          <p:cNvCxnSpPr/>
          <p:nvPr/>
        </p:nvCxnSpPr>
        <p:spPr>
          <a:xfrm rot="10800000">
            <a:off x="1214438" y="2071688"/>
            <a:ext cx="6357937" cy="1587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rot="5400000">
            <a:off x="6357938" y="3286125"/>
            <a:ext cx="2430462" cy="158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901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A16A-522A-48E1-B9EA-006A1A26E625}" type="slidenum">
              <a:rPr lang="fr-FR"/>
              <a:pPr/>
              <a:t>60</a:t>
            </a:fld>
            <a:endParaRPr lang="fr-FR"/>
          </a:p>
        </p:txBody>
      </p:sp>
      <p:sp>
        <p:nvSpPr>
          <p:cNvPr id="288770" name="Text Box 2"/>
          <p:cNvSpPr txBox="1">
            <a:spLocks noChangeArrowheads="1"/>
          </p:cNvSpPr>
          <p:nvPr/>
        </p:nvSpPr>
        <p:spPr bwMode="auto">
          <a:xfrm>
            <a:off x="1981200" y="381000"/>
            <a:ext cx="57324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sz="2000" b="1">
                <a:latin typeface="Arial" charset="0"/>
              </a:rPr>
              <a:t>VITESSE DE DECROISSANCE DU LACTATE </a:t>
            </a:r>
          </a:p>
          <a:p>
            <a:r>
              <a:rPr lang="fr-FR" sz="2000" b="1">
                <a:latin typeface="Arial" charset="0"/>
              </a:rPr>
              <a:t>POST EXERCICE (en % du La max.min</a:t>
            </a:r>
            <a:r>
              <a:rPr lang="fr-FR" sz="2000" b="1" baseline="30000">
                <a:latin typeface="Arial" charset="0"/>
              </a:rPr>
              <a:t>-1</a:t>
            </a:r>
            <a:r>
              <a:rPr lang="fr-FR" sz="2000" b="1">
                <a:latin typeface="Arial" charset="0"/>
              </a:rPr>
              <a:t>)</a:t>
            </a:r>
            <a:endParaRPr lang="fr-FR" sz="1400"/>
          </a:p>
        </p:txBody>
      </p:sp>
      <p:graphicFrame>
        <p:nvGraphicFramePr>
          <p:cNvPr id="288771" name="Group 3"/>
          <p:cNvGraphicFramePr>
            <a:graphicFrameLocks noGrp="1"/>
          </p:cNvGraphicFramePr>
          <p:nvPr/>
        </p:nvGraphicFramePr>
        <p:xfrm>
          <a:off x="381000" y="1397000"/>
          <a:ext cx="8458200" cy="4622800"/>
        </p:xfrm>
        <a:graphic>
          <a:graphicData uri="http://schemas.openxmlformats.org/drawingml/2006/table">
            <a:tbl>
              <a:tblPr/>
              <a:tblGrid>
                <a:gridCol w="2971800"/>
                <a:gridCol w="1600200"/>
                <a:gridCol w="1676400"/>
                <a:gridCol w="2209800"/>
              </a:tblGrid>
              <a:tr h="892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Auteurs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Nature de l’exercice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Récupération passive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Récupération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active (% VO</a:t>
                      </a:r>
                      <a:r>
                        <a:rPr kumimoji="0" lang="fr-FR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max)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306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Mc Grail et al. (1978)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Bonen et Belcastro (1977)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Hermansen et Stenvold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(1972)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Cazorla et al. (1984)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Ergocycle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Course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Course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Natation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2.5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2.8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2.73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2.9   (30)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4.5   (60 – 70)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4.8   (70)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5.3   (70 et libre)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085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5" name="Picture 3" descr="Accusport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048000"/>
            <a:ext cx="3962400" cy="2978150"/>
          </a:xfrm>
          <a:prstGeom prst="rect">
            <a:avLst/>
          </a:prstGeom>
          <a:noFill/>
          <a:ln w="50800">
            <a:solidFill>
              <a:srgbClr val="CC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6" name="Picture 4" descr="HandAccutre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81200"/>
            <a:ext cx="3141663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1524000" y="228600"/>
            <a:ext cx="6096000" cy="19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A" sz="40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Analyseurs portables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fr-CA" sz="30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Accusport</a:t>
            </a:r>
            <a:r>
              <a:rPr lang="fr-CA" sz="3000" b="1" i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 (</a:t>
            </a:r>
            <a:r>
              <a:rPr lang="fr-CA" sz="3000" b="1" i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Boeringher</a:t>
            </a:r>
            <a:r>
              <a:rPr lang="fr-CA" sz="3000" b="1" i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, Allemagne)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fr-CA" sz="30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Lactate Pro</a:t>
            </a:r>
            <a:r>
              <a:rPr lang="fr-CA" sz="3000" b="1" i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 (</a:t>
            </a:r>
            <a:r>
              <a:rPr lang="fr-CA" sz="3000" b="1" i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Arkray</a:t>
            </a:r>
            <a:r>
              <a:rPr lang="fr-CA" sz="3000" b="1" i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, Japon)</a:t>
            </a:r>
            <a:endParaRPr lang="fr-CA" i="1" dirty="0">
              <a:solidFill>
                <a:srgbClr val="66FFFF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53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Picture 1027" descr="HandAccutre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648200"/>
            <a:ext cx="1423988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60" name="Text Box 1028"/>
          <p:cNvSpPr txBox="1">
            <a:spLocks noChangeArrowheads="1"/>
          </p:cNvSpPr>
          <p:nvPr/>
        </p:nvSpPr>
        <p:spPr bwMode="auto">
          <a:xfrm>
            <a:off x="0" y="228600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A" sz="40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Analyseurs portables : validité</a:t>
            </a:r>
          </a:p>
        </p:txBody>
      </p:sp>
      <p:sp>
        <p:nvSpPr>
          <p:cNvPr id="70662" name="Text Box 1030"/>
          <p:cNvSpPr txBox="1">
            <a:spLocks noChangeArrowheads="1"/>
          </p:cNvSpPr>
          <p:nvPr/>
        </p:nvSpPr>
        <p:spPr bwMode="auto">
          <a:xfrm>
            <a:off x="2819400" y="4648200"/>
            <a:ext cx="5105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CA" dirty="0">
                <a:solidFill>
                  <a:schemeClr val="tx2"/>
                </a:solidFill>
              </a:rPr>
              <a:t>Bishop. Int J Sports Med 2001 ; 22 : 525-530</a:t>
            </a:r>
          </a:p>
        </p:txBody>
      </p:sp>
      <p:pic>
        <p:nvPicPr>
          <p:cNvPr id="70664" name="Picture 1032" descr="Accusport03"/>
          <p:cNvPicPr>
            <a:picLocks noChangeAspect="1" noChangeArrowheads="1"/>
          </p:cNvPicPr>
          <p:nvPr/>
        </p:nvPicPr>
        <p:blipFill>
          <a:blip r:embed="rId3">
            <a:lum bright="-24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95400"/>
            <a:ext cx="6629400" cy="322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66" name="Text Box 1034"/>
          <p:cNvSpPr txBox="1">
            <a:spLocks noChangeArrowheads="1"/>
          </p:cNvSpPr>
          <p:nvPr/>
        </p:nvSpPr>
        <p:spPr bwMode="auto">
          <a:xfrm>
            <a:off x="2057400" y="5410200"/>
            <a:ext cx="7086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A" sz="34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Accusport</a:t>
            </a:r>
            <a:r>
              <a:rPr lang="fr-CA" sz="34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 vs </a:t>
            </a:r>
            <a:r>
              <a:rPr lang="fr-CA" sz="34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Analox</a:t>
            </a:r>
            <a:r>
              <a:rPr lang="fr-CA" sz="34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 : R</a:t>
            </a:r>
            <a:r>
              <a:rPr lang="fr-CA" sz="3400" b="1" baseline="30000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2 </a:t>
            </a:r>
            <a:r>
              <a:rPr lang="fr-CA" sz="34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= 0.92</a:t>
            </a:r>
          </a:p>
        </p:txBody>
      </p:sp>
    </p:spTree>
    <p:extLst>
      <p:ext uri="{BB962C8B-B14F-4D97-AF65-F5344CB8AC3E}">
        <p14:creationId xmlns:p14="http://schemas.microsoft.com/office/powerpoint/2010/main" val="378174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1026" descr="HandAccutre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19600"/>
            <a:ext cx="1570038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23" name="Text Box 1027"/>
          <p:cNvSpPr txBox="1">
            <a:spLocks noChangeArrowheads="1"/>
          </p:cNvSpPr>
          <p:nvPr/>
        </p:nvSpPr>
        <p:spPr bwMode="auto">
          <a:xfrm>
            <a:off x="0" y="228600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A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Analyseurs portables : validité</a:t>
            </a:r>
          </a:p>
        </p:txBody>
      </p:sp>
      <p:sp>
        <p:nvSpPr>
          <p:cNvPr id="107524" name="Text Box 1028"/>
          <p:cNvSpPr txBox="1">
            <a:spLocks noChangeArrowheads="1"/>
          </p:cNvSpPr>
          <p:nvPr/>
        </p:nvSpPr>
        <p:spPr bwMode="auto">
          <a:xfrm>
            <a:off x="3200400" y="4800600"/>
            <a:ext cx="4495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CA" dirty="0">
                <a:solidFill>
                  <a:schemeClr val="tx2"/>
                </a:solidFill>
              </a:rPr>
              <a:t>Bosquet et al. </a:t>
            </a:r>
            <a:r>
              <a:rPr lang="fr-CA" dirty="0" err="1">
                <a:solidFill>
                  <a:schemeClr val="tx2"/>
                </a:solidFill>
              </a:rPr>
              <a:t>Sci</a:t>
            </a:r>
            <a:r>
              <a:rPr lang="fr-CA" dirty="0">
                <a:solidFill>
                  <a:schemeClr val="tx2"/>
                </a:solidFill>
              </a:rPr>
              <a:t>. Sports 1998 ; 13 : 138-141</a:t>
            </a:r>
          </a:p>
        </p:txBody>
      </p:sp>
      <p:pic>
        <p:nvPicPr>
          <p:cNvPr id="107526" name="Picture 1030" descr="Accusport01"/>
          <p:cNvPicPr>
            <a:picLocks noChangeAspect="1" noChangeArrowheads="1"/>
          </p:cNvPicPr>
          <p:nvPr/>
        </p:nvPicPr>
        <p:blipFill>
          <a:blip r:embed="rId3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295400"/>
            <a:ext cx="55626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28" name="Text Box 1032"/>
          <p:cNvSpPr txBox="1">
            <a:spLocks noChangeArrowheads="1"/>
          </p:cNvSpPr>
          <p:nvPr/>
        </p:nvSpPr>
        <p:spPr bwMode="auto">
          <a:xfrm>
            <a:off x="2057400" y="5410200"/>
            <a:ext cx="7086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A" sz="34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Accusport</a:t>
            </a:r>
            <a:r>
              <a:rPr lang="fr-CA" sz="34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 vs YSI : R</a:t>
            </a:r>
            <a:r>
              <a:rPr lang="fr-CA" sz="3400" b="1" baseline="30000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2 </a:t>
            </a:r>
            <a:r>
              <a:rPr lang="fr-CA" sz="34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= 0.94</a:t>
            </a:r>
          </a:p>
        </p:txBody>
      </p:sp>
    </p:spTree>
    <p:extLst>
      <p:ext uri="{BB962C8B-B14F-4D97-AF65-F5344CB8AC3E}">
        <p14:creationId xmlns:p14="http://schemas.microsoft.com/office/powerpoint/2010/main" val="306826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1026" descr="HandAccutre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343400"/>
            <a:ext cx="161925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547" name="Text Box 1027"/>
          <p:cNvSpPr txBox="1">
            <a:spLocks noChangeArrowheads="1"/>
          </p:cNvSpPr>
          <p:nvPr/>
        </p:nvSpPr>
        <p:spPr bwMode="auto">
          <a:xfrm>
            <a:off x="0" y="228600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A" sz="40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Analyseurs portables : fidélité</a:t>
            </a:r>
          </a:p>
        </p:txBody>
      </p:sp>
      <p:sp>
        <p:nvSpPr>
          <p:cNvPr id="108548" name="Text Box 1028"/>
          <p:cNvSpPr txBox="1">
            <a:spLocks noChangeArrowheads="1"/>
          </p:cNvSpPr>
          <p:nvPr/>
        </p:nvSpPr>
        <p:spPr bwMode="auto">
          <a:xfrm>
            <a:off x="2812980" y="5010203"/>
            <a:ext cx="5105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CA" dirty="0">
                <a:solidFill>
                  <a:schemeClr val="tx2"/>
                </a:solidFill>
              </a:rPr>
              <a:t>Bosquet et al. </a:t>
            </a:r>
            <a:r>
              <a:rPr lang="fr-CA" dirty="0" err="1">
                <a:solidFill>
                  <a:schemeClr val="tx2"/>
                </a:solidFill>
              </a:rPr>
              <a:t>Sci</a:t>
            </a:r>
            <a:r>
              <a:rPr lang="fr-CA" dirty="0">
                <a:solidFill>
                  <a:schemeClr val="tx2"/>
                </a:solidFill>
              </a:rPr>
              <a:t>. Sports 1998 ; 13 : 138-141</a:t>
            </a:r>
          </a:p>
        </p:txBody>
      </p:sp>
      <p:pic>
        <p:nvPicPr>
          <p:cNvPr id="108550" name="Picture 1030" descr="Accusport02"/>
          <p:cNvPicPr>
            <a:picLocks noChangeAspect="1" noChangeArrowheads="1"/>
          </p:cNvPicPr>
          <p:nvPr/>
        </p:nvPicPr>
        <p:blipFill>
          <a:blip r:embed="rId3">
            <a:lum bright="-3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611" y="990600"/>
            <a:ext cx="6604138" cy="380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552" name="Rectangle 1032"/>
          <p:cNvSpPr>
            <a:spLocks noChangeArrowheads="1"/>
          </p:cNvSpPr>
          <p:nvPr/>
        </p:nvSpPr>
        <p:spPr bwMode="auto">
          <a:xfrm>
            <a:off x="6479381" y="3429000"/>
            <a:ext cx="182403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fr-CA" sz="34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</a:t>
            </a:r>
            <a:r>
              <a:rPr lang="fr-CA" sz="3400" b="1" baseline="30000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 </a:t>
            </a:r>
            <a:r>
              <a:rPr lang="fr-CA" sz="34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= 0.99</a:t>
            </a:r>
          </a:p>
        </p:txBody>
      </p:sp>
    </p:spTree>
    <p:extLst>
      <p:ext uri="{BB962C8B-B14F-4D97-AF65-F5344CB8AC3E}">
        <p14:creationId xmlns:p14="http://schemas.microsoft.com/office/powerpoint/2010/main" val="75793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762000" y="381000"/>
            <a:ext cx="7543800" cy="53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CA" sz="2800" b="1" dirty="0" smtClean="0">
                <a:solidFill>
                  <a:srgbClr val="66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LES DIFFERENTES PROCEDURES D’EVALUATION</a:t>
            </a:r>
            <a:endParaRPr lang="fr-CA" sz="2800" b="1" dirty="0">
              <a:solidFill>
                <a:srgbClr val="66FF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fr-CA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Approche biochimique</a:t>
            </a:r>
          </a:p>
          <a:p>
            <a:pPr lvl="1">
              <a:spcBef>
                <a:spcPct val="50000"/>
              </a:spcBef>
              <a:buFontTx/>
              <a:buAutoNum type="arabicPeriod"/>
            </a:pPr>
            <a:r>
              <a:rPr lang="fr-CA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La courbe </a:t>
            </a:r>
            <a:r>
              <a:rPr lang="fr-CA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lactatémie</a:t>
            </a:r>
            <a:r>
              <a:rPr lang="fr-CA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 – puissance </a:t>
            </a:r>
          </a:p>
          <a:p>
            <a:pPr lvl="1">
              <a:spcBef>
                <a:spcPct val="50000"/>
              </a:spcBef>
              <a:buFontTx/>
              <a:buAutoNum type="arabicPeriod"/>
            </a:pPr>
            <a:r>
              <a:rPr lang="fr-CA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Le pic de </a:t>
            </a:r>
            <a:r>
              <a:rPr lang="fr-CA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lactatémie</a:t>
            </a:r>
            <a:endParaRPr lang="fr-CA" sz="2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fr-CA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Approche </a:t>
            </a:r>
            <a:r>
              <a:rPr lang="fr-CA" sz="2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ventilatoire</a:t>
            </a:r>
            <a:r>
              <a:rPr lang="fr-CA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 et métabolique</a:t>
            </a:r>
            <a:endParaRPr lang="fr-CA" sz="2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lvl="1">
              <a:spcBef>
                <a:spcPct val="50000"/>
              </a:spcBef>
              <a:buFontTx/>
              <a:buAutoNum type="arabicPeriod"/>
            </a:pPr>
            <a:r>
              <a:rPr lang="fr-CA" sz="2600" b="1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Le </a:t>
            </a:r>
            <a:r>
              <a:rPr lang="fr-CA" sz="2600" b="1" dirty="0">
                <a:solidFill>
                  <a:srgbClr val="FF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déficit maximal cumulé en oxygène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fr-CA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Approche mécanique</a:t>
            </a:r>
          </a:p>
          <a:p>
            <a:pPr lvl="1">
              <a:spcBef>
                <a:spcPct val="50000"/>
              </a:spcBef>
              <a:buFontTx/>
              <a:buAutoNum type="arabicPeriod"/>
            </a:pPr>
            <a:r>
              <a:rPr lang="fr-CA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Temps limite d’un effort unique</a:t>
            </a:r>
          </a:p>
          <a:p>
            <a:pPr lvl="1">
              <a:spcBef>
                <a:spcPct val="50000"/>
              </a:spcBef>
              <a:buFontTx/>
              <a:buAutoNum type="arabicPeriod"/>
            </a:pPr>
            <a:r>
              <a:rPr lang="fr-CA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Temps limite de plusieurs efforts</a:t>
            </a:r>
          </a:p>
        </p:txBody>
      </p:sp>
    </p:spTree>
    <p:extLst>
      <p:ext uri="{BB962C8B-B14F-4D97-AF65-F5344CB8AC3E}">
        <p14:creationId xmlns:p14="http://schemas.microsoft.com/office/powerpoint/2010/main" val="382217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Mebdo 88"/>
          <p:cNvPicPr>
            <a:picLocks noChangeAspect="1" noChangeArrowheads="1"/>
          </p:cNvPicPr>
          <p:nvPr/>
        </p:nvPicPr>
        <p:blipFill rotWithShape="1">
          <a:blip r:embed="rId2">
            <a:lum bright="-12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" b="33633"/>
          <a:stretch/>
        </p:blipFill>
        <p:spPr bwMode="auto">
          <a:xfrm>
            <a:off x="511629" y="116632"/>
            <a:ext cx="8293332" cy="512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51520" y="5267130"/>
            <a:ext cx="8551953" cy="15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Détermination du DO</a:t>
            </a:r>
            <a:r>
              <a:rPr kumimoji="0" lang="fr-FR" sz="20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2max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FR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fr-F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Evolution de la relation VO2max-vitesse.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rPr>
              <a:t>B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Représentation schématique de l’accumulation du déficit en oxygène lors d’un exercice de course à vitesse supra maximale (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Medbo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et al. 1988)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693640" y="332656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A</a:t>
            </a:r>
            <a:endParaRPr lang="fr-FR" sz="2800" b="1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300192" y="332656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56467482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611560" y="457200"/>
            <a:ext cx="8532440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fr-CA" sz="30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Le déficit maximal cumulé en oxygène (DO</a:t>
            </a:r>
            <a:r>
              <a:rPr lang="fr-CA" sz="3000" b="1" baseline="-25000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2</a:t>
            </a:r>
            <a:r>
              <a:rPr lang="fr-CA" sz="30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max)</a:t>
            </a: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251520" y="1628799"/>
            <a:ext cx="8532440" cy="384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CA" sz="3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Krogh et </a:t>
            </a:r>
            <a:r>
              <a:rPr lang="fr-CA" sz="3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Lindhard</a:t>
            </a:r>
            <a:r>
              <a:rPr lang="fr-CA" sz="3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fr-C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J </a:t>
            </a:r>
            <a:r>
              <a:rPr lang="fr-CA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Physiol</a:t>
            </a:r>
            <a:r>
              <a:rPr lang="fr-C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(</a:t>
            </a:r>
            <a:r>
              <a:rPr lang="fr-CA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Lond</a:t>
            </a:r>
            <a:r>
              <a:rPr lang="fr-C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) 1919 ; 53 : 431-437.</a:t>
            </a:r>
          </a:p>
          <a:p>
            <a:pPr>
              <a:spcBef>
                <a:spcPct val="50000"/>
              </a:spcBef>
            </a:pPr>
            <a:endParaRPr lang="fr-CA" sz="10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fr-CA" sz="3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Karlsson</a:t>
            </a:r>
            <a:r>
              <a:rPr lang="fr-CA" sz="3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 et </a:t>
            </a:r>
            <a:r>
              <a:rPr lang="fr-CA" sz="3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Saltin</a:t>
            </a:r>
            <a:endParaRPr lang="fr-CA" sz="3000" b="1" dirty="0"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fr-C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Acta </a:t>
            </a:r>
            <a:r>
              <a:rPr lang="fr-CA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Physiol</a:t>
            </a:r>
            <a:r>
              <a:rPr lang="fr-C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CA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Scand</a:t>
            </a:r>
            <a:r>
              <a:rPr lang="fr-C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1971 ; 82 : 115-122</a:t>
            </a:r>
            <a:r>
              <a:rPr lang="fr-CA" sz="1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spcBef>
                <a:spcPct val="50000"/>
              </a:spcBef>
            </a:pPr>
            <a:endParaRPr lang="fr-CA" sz="10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fr-CA" sz="3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Medbo</a:t>
            </a:r>
            <a:r>
              <a:rPr lang="fr-CA" sz="3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 et al.</a:t>
            </a:r>
          </a:p>
          <a:p>
            <a:pPr>
              <a:spcBef>
                <a:spcPct val="50000"/>
              </a:spcBef>
            </a:pPr>
            <a:r>
              <a:rPr lang="fr-C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J </a:t>
            </a:r>
            <a:r>
              <a:rPr lang="fr-CA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Appl</a:t>
            </a:r>
            <a:r>
              <a:rPr lang="fr-C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CA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Physiol</a:t>
            </a:r>
            <a:r>
              <a:rPr lang="fr-C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1988 ; 64 : 50-60</a:t>
            </a:r>
          </a:p>
          <a:p>
            <a:pPr>
              <a:spcBef>
                <a:spcPct val="50000"/>
              </a:spcBef>
            </a:pPr>
            <a:endParaRPr lang="fr-CA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563888" y="1412776"/>
            <a:ext cx="5741252" cy="65079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dirty="0">
                <a:latin typeface="Calibri" pitchFamily="34" charset="0"/>
                <a:cs typeface="Calibri" pitchFamily="34" charset="0"/>
              </a:rPr>
              <a:t>Connaissant la consommation maximale d’oxygène </a:t>
            </a:r>
            <a:endParaRPr lang="fr-FR" sz="2000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2000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fr-FR" sz="2000" dirty="0">
                <a:latin typeface="Calibri" pitchFamily="34" charset="0"/>
                <a:cs typeface="Calibri" pitchFamily="34" charset="0"/>
              </a:rPr>
              <a:t>VO</a:t>
            </a:r>
            <a:r>
              <a:rPr lang="fr-FR" sz="2000" baseline="-25000" dirty="0">
                <a:latin typeface="Calibri" pitchFamily="34" charset="0"/>
                <a:cs typeface="Calibri" pitchFamily="34" charset="0"/>
              </a:rPr>
              <a:t>2max</a:t>
            </a:r>
            <a:r>
              <a:rPr lang="fr-FR" sz="2000" dirty="0">
                <a:latin typeface="Calibri" pitchFamily="34" charset="0"/>
                <a:cs typeface="Calibri" pitchFamily="34" charset="0"/>
              </a:rPr>
              <a:t>) d’un sujet et la relation puissance ou vitesse </a:t>
            </a:r>
            <a:endParaRPr lang="fr-FR" sz="2000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2000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fr-FR" sz="2000" dirty="0">
                <a:latin typeface="Calibri" pitchFamily="34" charset="0"/>
                <a:cs typeface="Calibri" pitchFamily="34" charset="0"/>
              </a:rPr>
              <a:t>course – VO</a:t>
            </a:r>
            <a:r>
              <a:rPr lang="fr-FR" sz="2000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fr-FR" sz="2000" dirty="0">
                <a:latin typeface="Calibri" pitchFamily="34" charset="0"/>
                <a:cs typeface="Calibri" pitchFamily="34" charset="0"/>
              </a:rPr>
              <a:t>, on lui fait faire un exercice épuisant </a:t>
            </a:r>
            <a:endParaRPr lang="fr-FR" sz="2000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2000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fr-FR" sz="2000" dirty="0">
                <a:latin typeface="Calibri" pitchFamily="34" charset="0"/>
                <a:cs typeface="Calibri" pitchFamily="34" charset="0"/>
              </a:rPr>
              <a:t>2min correspondant à 120% de sa puissance ou </a:t>
            </a:r>
            <a:endParaRPr lang="fr-FR" sz="2000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2000" dirty="0" smtClean="0">
                <a:latin typeface="Calibri" pitchFamily="34" charset="0"/>
                <a:cs typeface="Calibri" pitchFamily="34" charset="0"/>
              </a:rPr>
              <a:t>de sa  </a:t>
            </a:r>
            <a:r>
              <a:rPr lang="fr-FR" sz="2000" dirty="0">
                <a:latin typeface="Calibri" pitchFamily="34" charset="0"/>
                <a:cs typeface="Calibri" pitchFamily="34" charset="0"/>
              </a:rPr>
              <a:t>vitesse obtenue à VO</a:t>
            </a:r>
            <a:r>
              <a:rPr lang="fr-FR" sz="2000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fr-FR" sz="2000" dirty="0">
                <a:latin typeface="Calibri" pitchFamily="34" charset="0"/>
                <a:cs typeface="Calibri" pitchFamily="34" charset="0"/>
              </a:rPr>
              <a:t>max (PAM ou VAM). </a:t>
            </a:r>
            <a:endParaRPr lang="fr-FR" sz="2000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2000" dirty="0" smtClean="0">
                <a:latin typeface="Calibri" pitchFamily="34" charset="0"/>
                <a:cs typeface="Calibri" pitchFamily="34" charset="0"/>
              </a:rPr>
              <a:t>Pendant </a:t>
            </a:r>
            <a:r>
              <a:rPr lang="fr-FR" sz="2000" dirty="0">
                <a:latin typeface="Calibri" pitchFamily="34" charset="0"/>
                <a:cs typeface="Calibri" pitchFamily="34" charset="0"/>
              </a:rPr>
              <a:t>toute la durée de cet exercice, </a:t>
            </a:r>
            <a:endParaRPr lang="fr-FR" sz="2000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2000" dirty="0" smtClean="0">
                <a:latin typeface="Calibri" pitchFamily="34" charset="0"/>
                <a:cs typeface="Calibri" pitchFamily="34" charset="0"/>
              </a:rPr>
              <a:t>la consommation d’O</a:t>
            </a:r>
            <a:r>
              <a:rPr lang="fr-FR" sz="2000" baseline="-25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fr-FR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000" dirty="0">
                <a:latin typeface="Calibri" pitchFamily="34" charset="0"/>
                <a:cs typeface="Calibri" pitchFamily="34" charset="0"/>
              </a:rPr>
              <a:t>est </a:t>
            </a:r>
            <a:r>
              <a:rPr lang="fr-FR" sz="2000" dirty="0" smtClean="0">
                <a:latin typeface="Calibri" pitchFamily="34" charset="0"/>
                <a:cs typeface="Calibri" pitchFamily="34" charset="0"/>
              </a:rPr>
              <a:t>mesurée</a:t>
            </a:r>
            <a:r>
              <a:rPr lang="fr-FR" sz="2000" dirty="0">
                <a:latin typeface="Calibri" pitchFamily="34" charset="0"/>
                <a:cs typeface="Calibri" pitchFamily="34" charset="0"/>
              </a:rPr>
              <a:t>. </a:t>
            </a:r>
            <a:endParaRPr lang="fr-FR" sz="2000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2000" dirty="0" smtClean="0">
                <a:latin typeface="Calibri" pitchFamily="34" charset="0"/>
                <a:cs typeface="Calibri" pitchFamily="34" charset="0"/>
              </a:rPr>
              <a:t>Le </a:t>
            </a:r>
            <a:r>
              <a:rPr lang="fr-FR" sz="2000" dirty="0">
                <a:latin typeface="Calibri" pitchFamily="34" charset="0"/>
                <a:cs typeface="Calibri" pitchFamily="34" charset="0"/>
              </a:rPr>
              <a:t>DO</a:t>
            </a:r>
            <a:r>
              <a:rPr lang="fr-FR" sz="2000" baseline="-25000" dirty="0">
                <a:latin typeface="Calibri" pitchFamily="34" charset="0"/>
                <a:cs typeface="Calibri" pitchFamily="34" charset="0"/>
              </a:rPr>
              <a:t>2max </a:t>
            </a:r>
            <a:r>
              <a:rPr lang="fr-FR" sz="2000" dirty="0">
                <a:latin typeface="Calibri" pitchFamily="34" charset="0"/>
                <a:cs typeface="Calibri" pitchFamily="34" charset="0"/>
              </a:rPr>
              <a:t>correspondrait à la différence entre la </a:t>
            </a:r>
            <a:endParaRPr lang="fr-FR" sz="2000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2000" dirty="0" smtClean="0">
                <a:latin typeface="Calibri" pitchFamily="34" charset="0"/>
                <a:cs typeface="Calibri" pitchFamily="34" charset="0"/>
              </a:rPr>
              <a:t>consommation </a:t>
            </a:r>
            <a:r>
              <a:rPr lang="fr-FR" sz="2000" dirty="0">
                <a:latin typeface="Calibri" pitchFamily="34" charset="0"/>
                <a:cs typeface="Calibri" pitchFamily="34" charset="0"/>
              </a:rPr>
              <a:t>d’oxygène théorique extrapolée pour </a:t>
            </a:r>
            <a:endParaRPr lang="fr-FR" sz="2000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2000" dirty="0" smtClean="0">
                <a:latin typeface="Calibri" pitchFamily="34" charset="0"/>
                <a:cs typeface="Calibri" pitchFamily="34" charset="0"/>
              </a:rPr>
              <a:t>une </a:t>
            </a:r>
            <a:r>
              <a:rPr lang="fr-FR" sz="2000" dirty="0">
                <a:latin typeface="Calibri" pitchFamily="34" charset="0"/>
                <a:cs typeface="Calibri" pitchFamily="34" charset="0"/>
              </a:rPr>
              <a:t>intensité de 120% de PAM ou de VAM et la </a:t>
            </a:r>
            <a:endParaRPr lang="fr-FR" sz="2000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2000" dirty="0" smtClean="0">
                <a:latin typeface="Calibri" pitchFamily="34" charset="0"/>
                <a:cs typeface="Calibri" pitchFamily="34" charset="0"/>
              </a:rPr>
              <a:t>consommation </a:t>
            </a:r>
            <a:r>
              <a:rPr lang="fr-FR" sz="2000" dirty="0">
                <a:latin typeface="Calibri" pitchFamily="34" charset="0"/>
                <a:cs typeface="Calibri" pitchFamily="34" charset="0"/>
              </a:rPr>
              <a:t>mesurée </a:t>
            </a:r>
            <a:r>
              <a:rPr lang="fr-FR" sz="2000" dirty="0" smtClean="0">
                <a:latin typeface="Calibri" pitchFamily="34" charset="0"/>
                <a:cs typeface="Calibri" pitchFamily="34" charset="0"/>
              </a:rPr>
              <a:t>.</a:t>
            </a:r>
            <a:endParaRPr lang="fr-FR" sz="200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2000" dirty="0">
                <a:latin typeface="Calibri" pitchFamily="34" charset="0"/>
                <a:cs typeface="Calibri" pitchFamily="34" charset="0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fr-FR" sz="2000" dirty="0">
                <a:latin typeface="Calibri" pitchFamily="34" charset="0"/>
                <a:cs typeface="Calibri" pitchFamily="34" charset="0"/>
              </a:rPr>
              <a:t> </a:t>
            </a:r>
          </a:p>
          <a:p>
            <a:pPr>
              <a:lnSpc>
                <a:spcPct val="150000"/>
              </a:lnSpc>
            </a:pPr>
            <a:endParaRPr lang="fr-FR" sz="20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73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780" name="Group 3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9498154"/>
              </p:ext>
            </p:extLst>
          </p:nvPr>
        </p:nvGraphicFramePr>
        <p:xfrm>
          <a:off x="323528" y="620688"/>
          <a:ext cx="8604250" cy="5334000"/>
        </p:xfrm>
        <a:graphic>
          <a:graphicData uri="http://schemas.openxmlformats.org/drawingml/2006/table">
            <a:tbl>
              <a:tblPr/>
              <a:tblGrid>
                <a:gridCol w="2057400"/>
                <a:gridCol w="488950"/>
                <a:gridCol w="692150"/>
                <a:gridCol w="1082675"/>
                <a:gridCol w="895350"/>
                <a:gridCol w="1352550"/>
                <a:gridCol w="852488"/>
                <a:gridCol w="1182687"/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Références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Age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Spé.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Poids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DO</a:t>
                      </a:r>
                      <a:r>
                        <a:rPr kumimoji="0" lang="fr-CA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max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(ml.kg</a:t>
                      </a:r>
                      <a:r>
                        <a:rPr kumimoji="0" lang="fr-CA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-1</a:t>
                      </a: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Ergo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Durée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(s)</a:t>
                      </a: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Hermansen et Medbo (1984)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½ fond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Sprint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TR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55</a:t>
                      </a: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Medbo et al. (1984)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½ fond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Sprint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82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TR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170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120</a:t>
                      </a: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Medbo et Bugers (1990)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½ fond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Sprint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69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64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84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TR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120/180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120/180</a:t>
                      </a: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Scott et al. (1991)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½ fond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Sprint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TR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120/180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120/180</a:t>
                      </a: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Bangsbo et al. (1993)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½ fond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Sprint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80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180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180</a:t>
                      </a: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Weyland et al. (1994)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½ fond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Sprint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TR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120/240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120/240</a:t>
                      </a: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588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179512" y="1772816"/>
            <a:ext cx="8534400" cy="4416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A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DO</a:t>
            </a:r>
            <a:r>
              <a:rPr lang="fr-CA" sz="3200" baseline="-200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2</a:t>
            </a:r>
            <a:r>
              <a:rPr lang="fr-CA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max et performance au 300 m : r = 0.76</a:t>
            </a:r>
          </a:p>
          <a:p>
            <a:pPr>
              <a:spcBef>
                <a:spcPct val="50000"/>
              </a:spcBef>
            </a:pPr>
            <a:r>
              <a:rPr lang="fr-CA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Scott et al. Med </a:t>
            </a:r>
            <a:r>
              <a:rPr lang="fr-CA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Sci</a:t>
            </a:r>
            <a:r>
              <a:rPr lang="fr-CA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 Sports </a:t>
            </a:r>
            <a:r>
              <a:rPr lang="fr-CA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Exerc</a:t>
            </a:r>
            <a:r>
              <a:rPr lang="fr-CA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 1991 ; 23 : 618-624</a:t>
            </a:r>
          </a:p>
          <a:p>
            <a:pPr>
              <a:spcBef>
                <a:spcPct val="50000"/>
              </a:spcBef>
            </a:pPr>
            <a:r>
              <a:rPr lang="fr-CA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DO</a:t>
            </a:r>
            <a:r>
              <a:rPr lang="fr-CA" sz="3200" baseline="-200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2</a:t>
            </a:r>
            <a:r>
              <a:rPr lang="fr-CA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max et performance au 800 m : r </a:t>
            </a:r>
            <a:r>
              <a:rPr lang="fr-CA" sz="3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= </a:t>
            </a:r>
            <a:r>
              <a:rPr lang="fr-CA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0.61</a:t>
            </a:r>
          </a:p>
          <a:p>
            <a:pPr>
              <a:spcBef>
                <a:spcPct val="50000"/>
              </a:spcBef>
            </a:pPr>
            <a:r>
              <a:rPr lang="fr-CA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Ramsbottom</a:t>
            </a:r>
            <a:r>
              <a:rPr lang="fr-CA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 et al. J Sports </a:t>
            </a:r>
            <a:r>
              <a:rPr lang="fr-CA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Sci</a:t>
            </a:r>
            <a:r>
              <a:rPr lang="fr-CA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 1994 ; 12 : 447-453</a:t>
            </a:r>
          </a:p>
          <a:p>
            <a:pPr>
              <a:spcBef>
                <a:spcPct val="50000"/>
              </a:spcBef>
            </a:pPr>
            <a:r>
              <a:rPr lang="fr-CA" sz="30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DO</a:t>
            </a:r>
            <a:r>
              <a:rPr lang="fr-CA" sz="3000" baseline="-200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2</a:t>
            </a:r>
            <a:r>
              <a:rPr lang="fr-CA" sz="30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max et Wingate 60 secondes : r = 0.97</a:t>
            </a:r>
          </a:p>
          <a:p>
            <a:pPr>
              <a:spcBef>
                <a:spcPct val="50000"/>
              </a:spcBef>
            </a:pPr>
            <a:r>
              <a:rPr lang="fr-CA" sz="20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Szogy</a:t>
            </a:r>
            <a:r>
              <a:rPr lang="fr-CA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 et </a:t>
            </a:r>
            <a:r>
              <a:rPr lang="fr-CA" sz="20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Cherebetiu</a:t>
            </a:r>
            <a:r>
              <a:rPr lang="fr-CA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. </a:t>
            </a:r>
            <a:r>
              <a:rPr lang="fr-CA" sz="20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Eur</a:t>
            </a:r>
            <a:r>
              <a:rPr lang="fr-CA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 J </a:t>
            </a:r>
            <a:r>
              <a:rPr lang="fr-CA" sz="20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Appl</a:t>
            </a:r>
            <a:r>
              <a:rPr lang="fr-CA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fr-CA" sz="20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Physiol</a:t>
            </a:r>
            <a:r>
              <a:rPr lang="fr-CA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 1974 ; 33 : 171-176</a:t>
            </a:r>
          </a:p>
          <a:p>
            <a:pPr>
              <a:spcBef>
                <a:spcPct val="50000"/>
              </a:spcBef>
            </a:pPr>
            <a:r>
              <a:rPr lang="fr-CA" sz="30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Coureurs de fond &lt; coureurs de ½ fond &lt; sprinters</a:t>
            </a:r>
          </a:p>
          <a:p>
            <a:pPr>
              <a:spcBef>
                <a:spcPct val="50000"/>
              </a:spcBef>
            </a:pPr>
            <a:r>
              <a:rPr lang="fr-CA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Green et Dawson. Sports Med 1993 ; 15 : 312-327</a:t>
            </a:r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609600" y="533400"/>
            <a:ext cx="85344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A" sz="5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DO</a:t>
            </a:r>
            <a:r>
              <a:rPr lang="fr-CA" sz="5000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2</a:t>
            </a:r>
            <a:r>
              <a:rPr lang="fr-CA" sz="5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max et performance</a:t>
            </a:r>
          </a:p>
        </p:txBody>
      </p:sp>
    </p:spTree>
    <p:extLst>
      <p:ext uri="{BB962C8B-B14F-4D97-AF65-F5344CB8AC3E}">
        <p14:creationId xmlns:p14="http://schemas.microsoft.com/office/powerpoint/2010/main" val="323949537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title"/>
          </p:nvPr>
        </p:nvSpPr>
        <p:spPr>
          <a:xfrm>
            <a:off x="77787" y="116632"/>
            <a:ext cx="9066213" cy="1219200"/>
          </a:xfrm>
          <a:noFill/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>
              <a:lnSpc>
                <a:spcPct val="150000"/>
              </a:lnSpc>
            </a:pPr>
            <a:r>
              <a:rPr lang="fr-FR" sz="2000" b="1" dirty="0" smtClean="0">
                <a:latin typeface="Bookman Old Style" pitchFamily="18" charset="0"/>
              </a:rPr>
              <a:t>QUELQUES QUESTIONS SOUVENT POSEES :</a:t>
            </a:r>
            <a:br>
              <a:rPr lang="fr-FR" sz="2000" b="1" dirty="0" smtClean="0">
                <a:latin typeface="Bookman Old Style" pitchFamily="18" charset="0"/>
              </a:rPr>
            </a:br>
            <a:r>
              <a:rPr lang="fr-FR" sz="2000" b="1" dirty="0" smtClean="0">
                <a:latin typeface="Bookman Old Style" pitchFamily="18" charset="0"/>
              </a:rPr>
              <a:t>EST-CE L’ABSENCE D’OXYGENE QUI ENTRAINE LA FORMATION ET L’ACCUMULATION DU LACTATE DANS LE MUSCLE ?</a:t>
            </a:r>
            <a:r>
              <a:rPr lang="fr-FR" sz="2000" dirty="0" smtClean="0">
                <a:latin typeface="Bookman Old Style" pitchFamily="18" charset="0"/>
              </a:rPr>
              <a:t> </a:t>
            </a:r>
          </a:p>
        </p:txBody>
      </p:sp>
      <p:sp>
        <p:nvSpPr>
          <p:cNvPr id="403460" name="Rectangle 4"/>
          <p:cNvSpPr>
            <a:spLocks noChangeArrowheads="1"/>
          </p:cNvSpPr>
          <p:nvPr/>
        </p:nvSpPr>
        <p:spPr bwMode="auto">
          <a:xfrm>
            <a:off x="153988" y="4508500"/>
            <a:ext cx="8990012" cy="234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fr-FR" sz="600"/>
          </a:p>
          <a:p>
            <a:pPr>
              <a:spcBef>
                <a:spcPct val="50000"/>
              </a:spcBef>
              <a:buClr>
                <a:schemeClr val="accent1"/>
              </a:buClr>
              <a:buFont typeface="Monotype Sorts" pitchFamily="2" charset="2"/>
              <a:buChar char="u"/>
              <a:defRPr/>
            </a:pPr>
            <a:r>
              <a:rPr lang="fr-FR" sz="2000" b="1" u="sng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Localement dans la cellule musculaire</a:t>
            </a:r>
            <a:endParaRPr lang="fr-FR" sz="2000">
              <a:solidFill>
                <a:schemeClr val="tx2"/>
              </a:solidFill>
              <a:latin typeface="Arial" pitchFamily="34" charset="0"/>
            </a:endParaRPr>
          </a:p>
          <a:p>
            <a:pPr>
              <a:lnSpc>
                <a:spcPct val="140000"/>
              </a:lnSpc>
              <a:defRPr/>
            </a:pPr>
            <a:r>
              <a:rPr lang="fr-FR" sz="2000">
                <a:latin typeface="Arial" pitchFamily="34" charset="0"/>
              </a:rPr>
              <a:t>Les travaux de </a:t>
            </a:r>
            <a:r>
              <a:rPr lang="fr-FR" sz="2000">
                <a:solidFill>
                  <a:srgbClr val="00FF00"/>
                </a:solidFill>
                <a:latin typeface="Arial" pitchFamily="34" charset="0"/>
              </a:rPr>
              <a:t>Connet et Coll. (1984)</a:t>
            </a:r>
            <a:r>
              <a:rPr lang="fr-FR" sz="2000">
                <a:latin typeface="Arial" pitchFamily="34" charset="0"/>
              </a:rPr>
              <a:t> montrent aucun gradient de PO</a:t>
            </a:r>
            <a:r>
              <a:rPr lang="fr-FR" sz="2000" baseline="-25000">
                <a:latin typeface="Arial" pitchFamily="34" charset="0"/>
              </a:rPr>
              <a:t>2 </a:t>
            </a:r>
            <a:r>
              <a:rPr lang="fr-FR" sz="2000">
                <a:latin typeface="Arial" pitchFamily="34" charset="0"/>
              </a:rPr>
              <a:t>inférieur à 2 mm Hg alors que la PO</a:t>
            </a:r>
            <a:r>
              <a:rPr lang="fr-FR" sz="2000" baseline="-25000">
                <a:latin typeface="Arial" pitchFamily="34" charset="0"/>
              </a:rPr>
              <a:t>2</a:t>
            </a:r>
            <a:r>
              <a:rPr lang="fr-FR" sz="2000">
                <a:latin typeface="Arial" pitchFamily="34" charset="0"/>
              </a:rPr>
              <a:t> minimale nécessaire pour assurer une activité maximale de la phosphorylation oxydative est inférieure à 0.5, voire 0.1 mm Hg. </a:t>
            </a:r>
            <a:r>
              <a:rPr lang="fr-FR" sz="2000">
                <a:solidFill>
                  <a:srgbClr val="00FF00"/>
                </a:solidFill>
                <a:latin typeface="Arial" pitchFamily="34" charset="0"/>
              </a:rPr>
              <a:t>(Chance et Quirstorff,1978)</a:t>
            </a:r>
            <a:endParaRPr lang="fr-FR">
              <a:solidFill>
                <a:srgbClr val="00FF00"/>
              </a:solidFill>
            </a:endParaRPr>
          </a:p>
        </p:txBody>
      </p:sp>
      <p:sp>
        <p:nvSpPr>
          <p:cNvPr id="403461" name="Text Box 5"/>
          <p:cNvSpPr txBox="1">
            <a:spLocks noChangeArrowheads="1"/>
          </p:cNvSpPr>
          <p:nvPr/>
        </p:nvSpPr>
        <p:spPr bwMode="auto">
          <a:xfrm>
            <a:off x="152400" y="1600200"/>
            <a:ext cx="89916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Clr>
                <a:schemeClr val="accent1"/>
              </a:buClr>
              <a:buFont typeface="Monotype Sorts" pitchFamily="2" charset="2"/>
              <a:buChar char="u"/>
            </a:pPr>
            <a:r>
              <a:rPr lang="fr-FR" sz="2000">
                <a:latin typeface="Arial" charset="0"/>
              </a:rPr>
              <a:t> Il est fréquent de lire qu’</a:t>
            </a:r>
            <a:r>
              <a:rPr lang="fr-FR" sz="2000" b="1" u="sng">
                <a:solidFill>
                  <a:schemeClr val="tx2"/>
                </a:solidFill>
                <a:latin typeface="Arial" charset="0"/>
              </a:rPr>
              <a:t>« il y a formation de lactate</a:t>
            </a:r>
            <a:r>
              <a:rPr lang="fr-FR" sz="2000" b="1">
                <a:solidFill>
                  <a:schemeClr val="tx2"/>
                </a:solidFill>
                <a:latin typeface="Arial" charset="0"/>
              </a:rPr>
              <a:t> </a:t>
            </a:r>
            <a:r>
              <a:rPr lang="fr-FR" sz="2000" b="1" u="sng">
                <a:solidFill>
                  <a:schemeClr val="tx2"/>
                </a:solidFill>
                <a:latin typeface="Arial" charset="0"/>
              </a:rPr>
              <a:t>en absence       d’oxygène »</a:t>
            </a:r>
            <a:r>
              <a:rPr lang="fr-FR" sz="2000" b="1">
                <a:solidFill>
                  <a:schemeClr val="tx2"/>
                </a:solidFill>
                <a:latin typeface="Arial" charset="0"/>
              </a:rPr>
              <a:t> </a:t>
            </a:r>
          </a:p>
          <a:p>
            <a:pPr>
              <a:lnSpc>
                <a:spcPct val="120000"/>
              </a:lnSpc>
              <a:spcBef>
                <a:spcPct val="50000"/>
              </a:spcBef>
              <a:buClr>
                <a:schemeClr val="accent1"/>
              </a:buClr>
              <a:buFont typeface="Monotype Sorts" pitchFamily="2" charset="2"/>
              <a:buNone/>
            </a:pPr>
            <a:r>
              <a:rPr lang="fr-FR" sz="2000">
                <a:latin typeface="Arial" charset="0"/>
              </a:rPr>
              <a:t>     Ceci est exact mais ... dans un tube à essai !</a:t>
            </a:r>
            <a:endParaRPr lang="es-CL"/>
          </a:p>
        </p:txBody>
      </p:sp>
      <p:sp>
        <p:nvSpPr>
          <p:cNvPr id="403462" name="Text Box 6"/>
          <p:cNvSpPr txBox="1">
            <a:spLocks noChangeArrowheads="1"/>
          </p:cNvSpPr>
          <p:nvPr/>
        </p:nvSpPr>
        <p:spPr bwMode="auto">
          <a:xfrm>
            <a:off x="228600" y="2895600"/>
            <a:ext cx="8526463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Clr>
                <a:schemeClr val="accent1"/>
              </a:buClr>
              <a:buFont typeface="Monotype Sorts" pitchFamily="2" charset="2"/>
              <a:buChar char="u"/>
              <a:defRPr/>
            </a:pPr>
            <a:r>
              <a:rPr lang="fr-FR" sz="2000" b="1" u="sng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Globalement au niveau des muscles actifs</a:t>
            </a:r>
            <a:endParaRPr lang="fr-FR" sz="2000">
              <a:solidFill>
                <a:schemeClr val="tx2"/>
              </a:solidFill>
              <a:latin typeface="Arial" pitchFamily="34" charset="0"/>
            </a:endParaRPr>
          </a:p>
          <a:p>
            <a:pPr>
              <a:lnSpc>
                <a:spcPct val="130000"/>
              </a:lnSpc>
              <a:defRPr/>
            </a:pPr>
            <a:r>
              <a:rPr lang="fr-FR" sz="2000">
                <a:latin typeface="Arial" pitchFamily="34" charset="0"/>
              </a:rPr>
              <a:t>Les travaux de </a:t>
            </a:r>
            <a:r>
              <a:rPr lang="fr-FR" sz="2000">
                <a:solidFill>
                  <a:srgbClr val="00FF00"/>
                </a:solidFill>
                <a:latin typeface="Arial" pitchFamily="34" charset="0"/>
              </a:rPr>
              <a:t>Pirnay et Coll. (1972)</a:t>
            </a:r>
            <a:r>
              <a:rPr lang="fr-FR" sz="2000">
                <a:latin typeface="Arial" pitchFamily="34" charset="0"/>
              </a:rPr>
              <a:t> montrent qu’au cours d’un exercice  </a:t>
            </a:r>
          </a:p>
          <a:p>
            <a:pPr>
              <a:lnSpc>
                <a:spcPct val="130000"/>
              </a:lnSpc>
              <a:defRPr/>
            </a:pPr>
            <a:r>
              <a:rPr lang="fr-FR" sz="2000">
                <a:latin typeface="Arial" pitchFamily="34" charset="0"/>
              </a:rPr>
              <a:t>maximal (= à VO</a:t>
            </a:r>
            <a:r>
              <a:rPr lang="fr-FR" sz="2000" baseline="-25000">
                <a:latin typeface="Arial" pitchFamily="34" charset="0"/>
              </a:rPr>
              <a:t>2</a:t>
            </a:r>
            <a:r>
              <a:rPr lang="fr-FR" sz="2000">
                <a:latin typeface="Arial" pitchFamily="34" charset="0"/>
              </a:rPr>
              <a:t> max), la PO</a:t>
            </a:r>
            <a:r>
              <a:rPr lang="fr-FR" sz="2000" baseline="-25000">
                <a:latin typeface="Arial" pitchFamily="34" charset="0"/>
              </a:rPr>
              <a:t>2</a:t>
            </a:r>
            <a:r>
              <a:rPr lang="fr-FR" sz="2000">
                <a:latin typeface="Arial" pitchFamily="34" charset="0"/>
              </a:rPr>
              <a:t> du sang veineux effluent ne s’abaisse pas </a:t>
            </a:r>
          </a:p>
          <a:p>
            <a:pPr>
              <a:lnSpc>
                <a:spcPct val="130000"/>
              </a:lnSpc>
              <a:defRPr/>
            </a:pPr>
            <a:r>
              <a:rPr lang="fr-FR" sz="2000">
                <a:latin typeface="Arial" pitchFamily="34" charset="0"/>
              </a:rPr>
              <a:t>au dessous de 20 mm Hg.</a:t>
            </a:r>
          </a:p>
          <a:p>
            <a:pPr eaLnBrk="1" hangingPunct="1">
              <a:defRPr/>
            </a:pP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02655245"/>
      </p:ext>
    </p:extLst>
  </p:cSld>
  <p:clrMapOvr>
    <a:masterClrMapping/>
  </p:clrMapOvr>
  <p:transition spd="slow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3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034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346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034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346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03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459" grpId="0" autoUpdateAnimBg="0"/>
      <p:bldP spid="403460" grpId="0" autoUpdateAnimBg="0"/>
      <p:bldP spid="403461" grpId="0" autoUpdateAnimBg="0"/>
      <p:bldP spid="403462" grpId="0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0" y="1546225"/>
            <a:ext cx="9144000" cy="529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A" sz="3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Ramsbottom</a:t>
            </a:r>
            <a:r>
              <a:rPr lang="fr-CA" sz="30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 et al</a:t>
            </a:r>
            <a:r>
              <a:rPr lang="fr-CA" sz="26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. </a:t>
            </a:r>
            <a:r>
              <a:rPr lang="fr-CA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J Sports Med </a:t>
            </a:r>
            <a:r>
              <a:rPr lang="fr-CA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Phys</a:t>
            </a:r>
            <a:r>
              <a:rPr lang="fr-CA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 Fitness 2001 ; 41 : 281-290</a:t>
            </a:r>
          </a:p>
          <a:p>
            <a:pPr>
              <a:spcBef>
                <a:spcPct val="50000"/>
              </a:spcBef>
            </a:pPr>
            <a:r>
              <a:rPr lang="fr-CA" sz="2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Population</a:t>
            </a:r>
            <a:r>
              <a:rPr lang="fr-CA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 = 16 sujets moyennement entraînés</a:t>
            </a:r>
          </a:p>
          <a:p>
            <a:pPr>
              <a:spcBef>
                <a:spcPct val="50000"/>
              </a:spcBef>
            </a:pPr>
            <a:r>
              <a:rPr lang="fr-CA" sz="2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Groupe expérimental : </a:t>
            </a:r>
            <a:r>
              <a:rPr lang="fr-CA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3 entraînements anaérobie / semaine pendant 6 semaines</a:t>
            </a:r>
          </a:p>
          <a:p>
            <a:pPr>
              <a:spcBef>
                <a:spcPct val="50000"/>
              </a:spcBef>
            </a:pPr>
            <a:r>
              <a:rPr lang="fr-CA" sz="2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Groupe contrôle : </a:t>
            </a:r>
            <a:r>
              <a:rPr lang="fr-CA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pas d’entraînement pendant 6 semaines</a:t>
            </a:r>
          </a:p>
          <a:p>
            <a:pPr>
              <a:spcBef>
                <a:spcPct val="50000"/>
              </a:spcBef>
            </a:pPr>
            <a:r>
              <a:rPr lang="fr-CA" sz="2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Mesures : </a:t>
            </a:r>
            <a:r>
              <a:rPr lang="fr-CA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DO</a:t>
            </a:r>
            <a:r>
              <a:rPr lang="fr-CA" sz="2000" baseline="-20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2</a:t>
            </a:r>
            <a:r>
              <a:rPr lang="fr-CA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max et performance (TLIM à 120% de la VAM)</a:t>
            </a:r>
          </a:p>
          <a:p>
            <a:pPr>
              <a:spcBef>
                <a:spcPct val="50000"/>
              </a:spcBef>
            </a:pPr>
            <a:r>
              <a:rPr lang="fr-CA" sz="1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	</a:t>
            </a:r>
          </a:p>
          <a:p>
            <a:pPr>
              <a:spcBef>
                <a:spcPct val="50000"/>
              </a:spcBef>
            </a:pPr>
            <a:r>
              <a:rPr lang="fr-CA" sz="2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Résultats : </a:t>
            </a:r>
          </a:p>
          <a:p>
            <a:pPr>
              <a:spcBef>
                <a:spcPct val="50000"/>
              </a:spcBef>
            </a:pPr>
            <a:r>
              <a:rPr lang="fr-CA" sz="2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Groupe contrôle : </a:t>
            </a:r>
            <a:r>
              <a:rPr lang="fr-CA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idem</a:t>
            </a:r>
          </a:p>
          <a:p>
            <a:pPr>
              <a:spcBef>
                <a:spcPct val="50000"/>
              </a:spcBef>
            </a:pPr>
            <a:r>
              <a:rPr lang="fr-CA" sz="2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Groupe expérimental : </a:t>
            </a:r>
            <a:r>
              <a:rPr lang="fr-CA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DO</a:t>
            </a:r>
            <a:r>
              <a:rPr lang="fr-CA" sz="2000" baseline="-20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2</a:t>
            </a:r>
            <a:r>
              <a:rPr lang="fr-CA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max + 11%, corrélation avec perf : r = 0.76 (p&lt;0.01</a:t>
            </a:r>
            <a:r>
              <a:rPr lang="fr-CA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)</a:t>
            </a:r>
            <a:endParaRPr lang="fr-CA" sz="2000" dirty="0">
              <a:solidFill>
                <a:srgbClr val="FF99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0" y="304800"/>
            <a:ext cx="91440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A" sz="5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DO</a:t>
            </a:r>
            <a:r>
              <a:rPr lang="fr-CA" sz="5000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2</a:t>
            </a:r>
            <a:r>
              <a:rPr lang="fr-CA" sz="5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max et entraînement</a:t>
            </a:r>
          </a:p>
        </p:txBody>
      </p:sp>
    </p:spTree>
    <p:extLst>
      <p:ext uri="{BB962C8B-B14F-4D97-AF65-F5344CB8AC3E}">
        <p14:creationId xmlns:p14="http://schemas.microsoft.com/office/powerpoint/2010/main" val="84947094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762000" y="381000"/>
            <a:ext cx="7543800" cy="605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CA" sz="4000" b="1" dirty="0">
                <a:solidFill>
                  <a:srgbClr val="66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Plan </a:t>
            </a:r>
            <a:r>
              <a:rPr lang="fr-CA" sz="4000" b="1" dirty="0" smtClean="0">
                <a:solidFill>
                  <a:srgbClr val="66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proposé</a:t>
            </a:r>
            <a:endParaRPr lang="fr-CA" sz="4000" b="1" dirty="0">
              <a:solidFill>
                <a:srgbClr val="66FF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fr-CA" sz="2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Approche biochimique</a:t>
            </a:r>
          </a:p>
          <a:p>
            <a:pPr lvl="1">
              <a:spcBef>
                <a:spcPct val="50000"/>
              </a:spcBef>
              <a:buFontTx/>
              <a:buAutoNum type="arabicPeriod"/>
            </a:pPr>
            <a:r>
              <a:rPr lang="fr-CA" sz="2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La courbe </a:t>
            </a:r>
            <a:r>
              <a:rPr lang="fr-CA" sz="26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lactatémie</a:t>
            </a:r>
            <a:r>
              <a:rPr lang="fr-CA" sz="2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– puissance </a:t>
            </a:r>
          </a:p>
          <a:p>
            <a:pPr lvl="1">
              <a:spcBef>
                <a:spcPct val="50000"/>
              </a:spcBef>
              <a:buFontTx/>
              <a:buAutoNum type="arabicPeriod"/>
            </a:pPr>
            <a:r>
              <a:rPr lang="fr-CA" sz="2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Le pic de </a:t>
            </a:r>
            <a:r>
              <a:rPr lang="fr-CA" sz="26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lactatémie</a:t>
            </a:r>
            <a:endParaRPr lang="fr-CA" sz="26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fr-CA" sz="2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Approche </a:t>
            </a:r>
            <a:r>
              <a:rPr lang="fr-CA" sz="26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ventilatoire</a:t>
            </a:r>
            <a:endParaRPr lang="fr-CA" sz="26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lvl="1">
              <a:spcBef>
                <a:spcPct val="50000"/>
              </a:spcBef>
              <a:buFontTx/>
              <a:buAutoNum type="arabicPeriod"/>
            </a:pPr>
            <a:r>
              <a:rPr lang="fr-CA" sz="2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La dette d’oxygène</a:t>
            </a:r>
          </a:p>
          <a:p>
            <a:pPr lvl="1">
              <a:spcBef>
                <a:spcPct val="50000"/>
              </a:spcBef>
              <a:buFontTx/>
              <a:buAutoNum type="arabicPeriod"/>
            </a:pPr>
            <a:r>
              <a:rPr lang="fr-CA" sz="2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Le déficit maximal cumulé en oxygène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fr-CA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Approche mécanique</a:t>
            </a:r>
          </a:p>
          <a:p>
            <a:pPr lvl="1">
              <a:spcBef>
                <a:spcPct val="50000"/>
              </a:spcBef>
              <a:buFontTx/>
              <a:buAutoNum type="arabicPeriod"/>
            </a:pPr>
            <a:r>
              <a:rPr lang="fr-CA" sz="2600" b="1" dirty="0">
                <a:solidFill>
                  <a:srgbClr val="FF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Performance à d’un effort unique</a:t>
            </a:r>
          </a:p>
          <a:p>
            <a:pPr lvl="1">
              <a:spcBef>
                <a:spcPct val="50000"/>
              </a:spcBef>
              <a:buFontTx/>
              <a:buAutoNum type="arabicPeriod"/>
            </a:pPr>
            <a:r>
              <a:rPr lang="fr-CA" sz="2600" b="1" dirty="0">
                <a:solidFill>
                  <a:srgbClr val="00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Performance à plusieurs efforts</a:t>
            </a:r>
          </a:p>
        </p:txBody>
      </p:sp>
    </p:spTree>
    <p:extLst>
      <p:ext uri="{BB962C8B-B14F-4D97-AF65-F5344CB8AC3E}">
        <p14:creationId xmlns:p14="http://schemas.microsoft.com/office/powerpoint/2010/main" val="132848418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excal_sp"/>
          <p:cNvPicPr>
            <a:picLocks noChangeAspect="1" noChangeArrowheads="1"/>
          </p:cNvPicPr>
          <p:nvPr/>
        </p:nvPicPr>
        <p:blipFill>
          <a:blip r:embed="rId3">
            <a:lum bright="-34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00213"/>
            <a:ext cx="4017963" cy="4608512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252413" y="304800"/>
            <a:ext cx="8642350" cy="707886"/>
          </a:xfrm>
          <a:prstGeom prst="rect">
            <a:avLst/>
          </a:prstGeom>
          <a:noFill/>
          <a:ln w="38100">
            <a:solidFill>
              <a:srgbClr val="99C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A" sz="4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Les ergomètres de laboratoire</a:t>
            </a:r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4716463" y="1700213"/>
            <a:ext cx="4178300" cy="291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A" sz="35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Le plus populaire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fr-CA" sz="250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sécuritaire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fr-CA" sz="250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valide et précis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fr-CA" sz="250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accessibilité (EMG, ECG)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fr-CA" sz="250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peu coûteux</a:t>
            </a:r>
            <a:endParaRPr lang="fr-CA" sz="300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4716463" y="4868863"/>
            <a:ext cx="4178300" cy="157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A" sz="35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mais, …</a:t>
            </a:r>
          </a:p>
          <a:p>
            <a:pPr>
              <a:spcBef>
                <a:spcPct val="50000"/>
              </a:spcBef>
            </a:pPr>
            <a:r>
              <a:rPr lang="fr-CA" sz="250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manque de spécificité pour beaucoup de sports </a:t>
            </a:r>
            <a:endParaRPr lang="fr-CA" sz="300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91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3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MSSE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4941888"/>
            <a:ext cx="1727200" cy="1366837"/>
          </a:xfrm>
          <a:prstGeom prst="rect">
            <a:avLst/>
          </a:prstGeom>
          <a:noFill/>
          <a:ln w="3810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39" name="Picture 3" descr="bg_irpic_shar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941888"/>
            <a:ext cx="2376488" cy="1387475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0" name="Picture 4" descr="Sans tit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163" y="4941888"/>
            <a:ext cx="1368425" cy="1368425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1" name="Picture 5" descr="h-p-cosmos_sports_mr_quasar_ill_5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557338"/>
            <a:ext cx="4249738" cy="2914650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252413" y="304800"/>
            <a:ext cx="8642350" cy="739775"/>
          </a:xfrm>
          <a:prstGeom prst="rect">
            <a:avLst/>
          </a:prstGeom>
          <a:noFill/>
          <a:ln w="38100">
            <a:solidFill>
              <a:srgbClr val="99C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A" sz="4000" b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Les ergomètres de laboratoire</a:t>
            </a:r>
          </a:p>
        </p:txBody>
      </p:sp>
      <p:pic>
        <p:nvPicPr>
          <p:cNvPr id="65543" name="Picture 7" descr="imag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4941888"/>
            <a:ext cx="1657350" cy="1366837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4" name="Text Box 8"/>
          <p:cNvSpPr txBox="1">
            <a:spLocks noChangeArrowheads="1"/>
          </p:cNvSpPr>
          <p:nvPr/>
        </p:nvSpPr>
        <p:spPr bwMode="auto">
          <a:xfrm>
            <a:off x="4967288" y="1412875"/>
            <a:ext cx="4176712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  <a:buFontTx/>
              <a:buChar char="•"/>
            </a:pPr>
            <a:r>
              <a:rPr lang="fr-CA" sz="2500">
                <a:solidFill>
                  <a:srgbClr val="99CCFF"/>
                </a:solidFill>
              </a:rPr>
              <a:t> tapis roulant</a:t>
            </a:r>
          </a:p>
          <a:p>
            <a:pPr>
              <a:lnSpc>
                <a:spcPct val="120000"/>
              </a:lnSpc>
              <a:spcBef>
                <a:spcPct val="50000"/>
              </a:spcBef>
              <a:buFontTx/>
              <a:buChar char="•"/>
            </a:pPr>
            <a:r>
              <a:rPr lang="fr-CA" sz="2500">
                <a:solidFill>
                  <a:srgbClr val="99CCFF"/>
                </a:solidFill>
              </a:rPr>
              <a:t> rameur</a:t>
            </a:r>
          </a:p>
          <a:p>
            <a:pPr>
              <a:lnSpc>
                <a:spcPct val="120000"/>
              </a:lnSpc>
              <a:spcBef>
                <a:spcPct val="50000"/>
              </a:spcBef>
              <a:buFontTx/>
              <a:buChar char="•"/>
            </a:pPr>
            <a:r>
              <a:rPr lang="fr-CA" sz="2500">
                <a:solidFill>
                  <a:srgbClr val="99CCFF"/>
                </a:solidFill>
              </a:rPr>
              <a:t> ergomètre à bras</a:t>
            </a:r>
          </a:p>
          <a:p>
            <a:pPr>
              <a:lnSpc>
                <a:spcPct val="120000"/>
              </a:lnSpc>
              <a:spcBef>
                <a:spcPct val="50000"/>
              </a:spcBef>
              <a:buFontTx/>
              <a:buChar char="•"/>
            </a:pPr>
            <a:r>
              <a:rPr lang="fr-CA" sz="2500">
                <a:solidFill>
                  <a:srgbClr val="99CCFF"/>
                </a:solidFill>
              </a:rPr>
              <a:t> ergomètre de ski</a:t>
            </a:r>
          </a:p>
          <a:p>
            <a:pPr>
              <a:lnSpc>
                <a:spcPct val="120000"/>
              </a:lnSpc>
              <a:spcBef>
                <a:spcPct val="50000"/>
              </a:spcBef>
              <a:buFontTx/>
              <a:buChar char="•"/>
            </a:pPr>
            <a:r>
              <a:rPr lang="fr-CA" sz="2500">
                <a:solidFill>
                  <a:srgbClr val="99CCFF"/>
                </a:solidFill>
              </a:rPr>
              <a:t> dynamomètre isocinétique </a:t>
            </a:r>
            <a:endParaRPr lang="fr-CA" sz="300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79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0" y="1676400"/>
            <a:ext cx="9144000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A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Test à Travail Constant </a:t>
            </a:r>
          </a:p>
          <a:p>
            <a:pPr>
              <a:spcBef>
                <a:spcPct val="50000"/>
              </a:spcBef>
            </a:pPr>
            <a:r>
              <a:rPr lang="fr-CA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Réaliser </a:t>
            </a:r>
            <a:r>
              <a:rPr lang="fr-CA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fr-CA" sz="20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une distance donnée</a:t>
            </a:r>
            <a:r>
              <a:rPr lang="fr-CA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 le plus rapidement possible.</a:t>
            </a:r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0" y="3068960"/>
            <a:ext cx="9144000" cy="134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A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Test à Durée Constante</a:t>
            </a:r>
          </a:p>
          <a:p>
            <a:pPr>
              <a:spcBef>
                <a:spcPct val="50000"/>
              </a:spcBef>
            </a:pPr>
            <a:r>
              <a:rPr lang="fr-CA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Réaliser la plus grande quantité de travail (en J), ou la plus grande distance possible en </a:t>
            </a:r>
            <a:r>
              <a:rPr lang="fr-CA" sz="20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une durée donnée</a:t>
            </a:r>
            <a:r>
              <a:rPr lang="fr-CA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0" y="5029200"/>
            <a:ext cx="9144000" cy="134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A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Test à Charge Constante</a:t>
            </a:r>
          </a:p>
          <a:p>
            <a:pPr>
              <a:spcBef>
                <a:spcPct val="50000"/>
              </a:spcBef>
            </a:pPr>
            <a:r>
              <a:rPr lang="fr-CA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Maintenir le plus longtemps possible une </a:t>
            </a:r>
            <a:r>
              <a:rPr lang="fr-CA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puissance</a:t>
            </a:r>
            <a:r>
              <a:rPr lang="fr-CA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fr-CA" sz="20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relative donnée</a:t>
            </a:r>
            <a:r>
              <a:rPr lang="fr-CA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. On parle aussi de temps limite, ou de temps d’épuisement</a:t>
            </a:r>
            <a:r>
              <a:rPr lang="fr-CA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0" y="457200"/>
            <a:ext cx="9144000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A" sz="3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Classification des différentes formes de tests</a:t>
            </a:r>
          </a:p>
        </p:txBody>
      </p:sp>
    </p:spTree>
    <p:extLst>
      <p:ext uri="{BB962C8B-B14F-4D97-AF65-F5344CB8AC3E}">
        <p14:creationId xmlns:p14="http://schemas.microsoft.com/office/powerpoint/2010/main" val="10933653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Bruyn-Prévost femmes"/>
          <p:cNvPicPr>
            <a:picLocks noChangeAspect="1" noChangeArrowheads="1"/>
          </p:cNvPicPr>
          <p:nvPr/>
        </p:nvPicPr>
        <p:blipFill>
          <a:blip r:embed="rId3">
            <a:lum bright="-48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/>
          <a:stretch>
            <a:fillRect/>
          </a:stretch>
        </p:blipFill>
        <p:spPr bwMode="auto">
          <a:xfrm>
            <a:off x="4572000" y="3581400"/>
            <a:ext cx="4572000" cy="31400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Bruyn-Prévost"/>
          <p:cNvPicPr>
            <a:picLocks noChangeAspect="1" noChangeArrowheads="1"/>
          </p:cNvPicPr>
          <p:nvPr/>
        </p:nvPicPr>
        <p:blipFill>
          <a:blip r:embed="rId4">
            <a:lum bright="-48000" contras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5"/>
          <a:stretch>
            <a:fillRect/>
          </a:stretch>
        </p:blipFill>
        <p:spPr bwMode="auto">
          <a:xfrm>
            <a:off x="228600" y="3581400"/>
            <a:ext cx="4419600" cy="313372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DSC00011"/>
          <p:cNvPicPr>
            <a:picLocks noChangeAspect="1" noChangeArrowheads="1"/>
          </p:cNvPicPr>
          <p:nvPr/>
        </p:nvPicPr>
        <p:blipFill>
          <a:blip r:embed="rId5" cstate="print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3" t="5263" r="5676" b="7895"/>
          <a:stretch>
            <a:fillRect/>
          </a:stretch>
        </p:blipFill>
        <p:spPr bwMode="auto">
          <a:xfrm>
            <a:off x="3505200" y="228600"/>
            <a:ext cx="2519363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59147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685800" y="457200"/>
            <a:ext cx="7772400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A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WINGATE </a:t>
            </a:r>
          </a:p>
          <a:p>
            <a:pPr algn="ctr">
              <a:spcBef>
                <a:spcPct val="50000"/>
              </a:spcBef>
            </a:pPr>
            <a:r>
              <a:rPr lang="fr-CA" sz="3000" dirty="0">
                <a:solidFill>
                  <a:srgbClr val="FFFF99"/>
                </a:solidFill>
                <a:latin typeface="Calibri" pitchFamily="34" charset="0"/>
                <a:cs typeface="Calibri" pitchFamily="34" charset="0"/>
              </a:rPr>
              <a:t>75 g.kg</a:t>
            </a:r>
            <a:r>
              <a:rPr lang="fr-CA" sz="3000" baseline="30000" dirty="0">
                <a:solidFill>
                  <a:srgbClr val="FFFF99"/>
                </a:solidFill>
                <a:latin typeface="Calibri" pitchFamily="34" charset="0"/>
                <a:cs typeface="Calibri" pitchFamily="34" charset="0"/>
              </a:rPr>
              <a:t>-1</a:t>
            </a:r>
            <a:r>
              <a:rPr lang="fr-CA" sz="3000" dirty="0">
                <a:solidFill>
                  <a:srgbClr val="FFFF99"/>
                </a:solidFill>
                <a:latin typeface="Calibri" pitchFamily="34" charset="0"/>
                <a:cs typeface="Calibri" pitchFamily="34" charset="0"/>
              </a:rPr>
              <a:t>, 30 ou 60 secondes</a:t>
            </a:r>
          </a:p>
        </p:txBody>
      </p:sp>
      <p:pic>
        <p:nvPicPr>
          <p:cNvPr id="23555" name="Picture 3" descr="wingate00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67000"/>
            <a:ext cx="45720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wingate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743200"/>
            <a:ext cx="3733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cteur droit 2"/>
          <p:cNvCxnSpPr/>
          <p:nvPr/>
        </p:nvCxnSpPr>
        <p:spPr bwMode="auto">
          <a:xfrm flipV="1">
            <a:off x="6012160" y="3573016"/>
            <a:ext cx="0" cy="20162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Connecteur droit 13"/>
          <p:cNvCxnSpPr/>
          <p:nvPr/>
        </p:nvCxnSpPr>
        <p:spPr bwMode="auto">
          <a:xfrm flipV="1">
            <a:off x="6588224" y="3933056"/>
            <a:ext cx="0" cy="16491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Connecteur droit 14"/>
          <p:cNvCxnSpPr/>
          <p:nvPr/>
        </p:nvCxnSpPr>
        <p:spPr bwMode="auto">
          <a:xfrm flipV="1">
            <a:off x="7164288" y="4077072"/>
            <a:ext cx="0" cy="15411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Connecteur droit 15"/>
          <p:cNvCxnSpPr/>
          <p:nvPr/>
        </p:nvCxnSpPr>
        <p:spPr bwMode="auto">
          <a:xfrm flipV="1">
            <a:off x="7668344" y="4437112"/>
            <a:ext cx="0" cy="11811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Connecteur droit 16"/>
          <p:cNvCxnSpPr/>
          <p:nvPr/>
        </p:nvCxnSpPr>
        <p:spPr bwMode="auto">
          <a:xfrm flipV="1">
            <a:off x="8244408" y="4574079"/>
            <a:ext cx="0" cy="10081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Connecteur droit 17"/>
          <p:cNvCxnSpPr/>
          <p:nvPr/>
        </p:nvCxnSpPr>
        <p:spPr bwMode="auto">
          <a:xfrm flipV="1">
            <a:off x="8820472" y="4610100"/>
            <a:ext cx="0" cy="10081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9364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324544" y="99060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A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Corrélation avec la </a:t>
            </a:r>
            <a:r>
              <a:rPr lang="fr-CA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performance </a:t>
            </a:r>
            <a:r>
              <a:rPr lang="fr-CA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(D’après Bosquet</a:t>
            </a:r>
            <a:r>
              <a:rPr lang="fr-CA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fr-CA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DU PPE Bordeaux)</a:t>
            </a:r>
            <a:endParaRPr lang="fr-CA" b="1" i="1" dirty="0"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324544" y="304800"/>
            <a:ext cx="9144000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A" sz="35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WINGATE</a:t>
            </a:r>
          </a:p>
        </p:txBody>
      </p:sp>
      <p:sp>
        <p:nvSpPr>
          <p:cNvPr id="78854" name="Text Box 6"/>
          <p:cNvSpPr txBox="1">
            <a:spLocks noChangeArrowheads="1"/>
          </p:cNvSpPr>
          <p:nvPr/>
        </p:nvSpPr>
        <p:spPr bwMode="auto">
          <a:xfrm>
            <a:off x="295964" y="1628800"/>
            <a:ext cx="9144000" cy="489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A" sz="3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Puissance moyenne</a:t>
            </a:r>
          </a:p>
          <a:p>
            <a:pPr>
              <a:spcBef>
                <a:spcPct val="50000"/>
              </a:spcBef>
            </a:pPr>
            <a:r>
              <a:rPr lang="fr-CA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300 m en cyclisme : </a:t>
            </a:r>
            <a:r>
              <a:rPr lang="fr-CA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r = - 0.75 </a:t>
            </a:r>
            <a:r>
              <a:rPr lang="fr-CA" sz="1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(Perez et al. Med </a:t>
            </a:r>
            <a:r>
              <a:rPr lang="fr-CA" sz="18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Sci</a:t>
            </a:r>
            <a:r>
              <a:rPr lang="fr-CA" sz="1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Sports </a:t>
            </a:r>
            <a:r>
              <a:rPr lang="fr-CA" sz="18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Exerc</a:t>
            </a:r>
            <a:r>
              <a:rPr lang="fr-CA" sz="1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1986 ; 18 : S1)</a:t>
            </a:r>
          </a:p>
          <a:p>
            <a:pPr>
              <a:spcBef>
                <a:spcPct val="50000"/>
              </a:spcBef>
            </a:pPr>
            <a:r>
              <a:rPr lang="fr-CA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300 m en course à pieds : </a:t>
            </a:r>
            <a:r>
              <a:rPr lang="fr-CA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r = - 0.88 </a:t>
            </a:r>
            <a:r>
              <a:rPr lang="fr-C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fr-CA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Inbar</a:t>
            </a:r>
            <a:r>
              <a:rPr lang="fr-C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et Bar-Or. </a:t>
            </a:r>
            <a:r>
              <a:rPr lang="fr-CA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Frontiers</a:t>
            </a:r>
            <a:r>
              <a:rPr lang="fr-C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of </a:t>
            </a:r>
            <a:r>
              <a:rPr lang="fr-CA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activity</a:t>
            </a:r>
            <a:r>
              <a:rPr lang="fr-C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and </a:t>
            </a:r>
            <a:r>
              <a:rPr lang="fr-CA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child</a:t>
            </a:r>
            <a:r>
              <a:rPr lang="fr-C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CA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health</a:t>
            </a:r>
            <a:r>
              <a:rPr lang="fr-C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, 1977)</a:t>
            </a:r>
          </a:p>
          <a:p>
            <a:pPr>
              <a:spcBef>
                <a:spcPct val="50000"/>
              </a:spcBef>
            </a:pPr>
            <a:r>
              <a:rPr lang="fr-CA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500 m patins : </a:t>
            </a:r>
            <a:r>
              <a:rPr lang="fr-CA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r = 0.76 </a:t>
            </a:r>
            <a:r>
              <a:rPr lang="fr-CA" sz="1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(Thompson et al. Med </a:t>
            </a:r>
            <a:r>
              <a:rPr lang="fr-CA" sz="18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Sci</a:t>
            </a:r>
            <a:r>
              <a:rPr lang="fr-CA" sz="1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Sports </a:t>
            </a:r>
            <a:r>
              <a:rPr lang="fr-CA" sz="18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Exerc</a:t>
            </a:r>
            <a:r>
              <a:rPr lang="fr-CA" sz="1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1986 ; 18 : S1)</a:t>
            </a:r>
          </a:p>
          <a:p>
            <a:pPr>
              <a:spcBef>
                <a:spcPct val="50000"/>
              </a:spcBef>
            </a:pPr>
            <a:r>
              <a:rPr lang="fr-CA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4 x 91 m en patins à glace : </a:t>
            </a:r>
            <a:r>
              <a:rPr lang="fr-CA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r = </a:t>
            </a:r>
            <a:r>
              <a:rPr lang="fr-CA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0.71 </a:t>
            </a:r>
            <a:r>
              <a:rPr lang="fr-CA" sz="18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fr-CA" sz="1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Rhodes et al. Med </a:t>
            </a:r>
            <a:r>
              <a:rPr lang="fr-CA" sz="18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Sci</a:t>
            </a:r>
            <a:r>
              <a:rPr lang="fr-CA" sz="1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Sports </a:t>
            </a:r>
            <a:r>
              <a:rPr lang="fr-CA" sz="18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Exerc</a:t>
            </a:r>
            <a:r>
              <a:rPr lang="fr-CA" sz="1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1985 ; 17 : 265)</a:t>
            </a:r>
          </a:p>
          <a:p>
            <a:pPr>
              <a:spcBef>
                <a:spcPct val="50000"/>
              </a:spcBef>
            </a:pPr>
            <a:r>
              <a:rPr lang="fr-CA" sz="3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Puissance pic</a:t>
            </a:r>
          </a:p>
          <a:p>
            <a:pPr>
              <a:spcBef>
                <a:spcPct val="50000"/>
              </a:spcBef>
            </a:pPr>
            <a:r>
              <a:rPr lang="fr-CA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50 m en course à pieds : </a:t>
            </a:r>
            <a:r>
              <a:rPr lang="fr-CA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r = 0.91 </a:t>
            </a:r>
            <a:r>
              <a:rPr lang="fr-C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fr-CA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Kaczkowski</a:t>
            </a:r>
            <a:r>
              <a:rPr lang="fr-C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et al. J Sports Med Phys. Fit. 1982 ; 22 : 407-413)</a:t>
            </a:r>
          </a:p>
          <a:p>
            <a:pPr>
              <a:spcBef>
                <a:spcPct val="50000"/>
              </a:spcBef>
            </a:pPr>
            <a:r>
              <a:rPr lang="fr-CA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50 m en natation : </a:t>
            </a:r>
            <a:r>
              <a:rPr lang="fr-CA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r = 0.82 </a:t>
            </a:r>
            <a:r>
              <a:rPr lang="fr-CA" sz="1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fr-CA" sz="18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Hawley</a:t>
            </a:r>
            <a:r>
              <a:rPr lang="fr-CA" sz="1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et Williams. Int J Sports Med 1991 ; 12 : 1-5) </a:t>
            </a:r>
          </a:p>
          <a:p>
            <a:pPr>
              <a:spcBef>
                <a:spcPct val="50000"/>
              </a:spcBef>
            </a:pPr>
            <a:r>
              <a:rPr lang="fr-CA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200 m en kayak : </a:t>
            </a:r>
            <a:r>
              <a:rPr lang="fr-CA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r = 0.75 </a:t>
            </a:r>
            <a:r>
              <a:rPr lang="fr-CA" sz="1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(Van </a:t>
            </a:r>
            <a:r>
              <a:rPr lang="fr-CA" sz="18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Someren</a:t>
            </a:r>
            <a:r>
              <a:rPr lang="fr-CA" sz="1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et Palmer. Can J </a:t>
            </a:r>
            <a:r>
              <a:rPr lang="fr-CA" sz="18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Appl</a:t>
            </a:r>
            <a:r>
              <a:rPr lang="fr-CA" sz="1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CA" sz="18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Physiol</a:t>
            </a:r>
            <a:r>
              <a:rPr lang="fr-CA" sz="1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2003 ; 28 : 505-517) </a:t>
            </a:r>
          </a:p>
          <a:p>
            <a:pPr>
              <a:spcBef>
                <a:spcPct val="50000"/>
              </a:spcBef>
            </a:pPr>
            <a:r>
              <a:rPr lang="fr-CA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4 x 91 m en patins à glace : </a:t>
            </a:r>
            <a:r>
              <a:rPr lang="fr-CA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r = 0.83 </a:t>
            </a:r>
            <a:r>
              <a:rPr lang="fr-CA" sz="1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(Rhodes et al. Med </a:t>
            </a:r>
            <a:r>
              <a:rPr lang="fr-CA" sz="18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Sci</a:t>
            </a:r>
            <a:r>
              <a:rPr lang="fr-CA" sz="1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Sports </a:t>
            </a:r>
            <a:r>
              <a:rPr lang="fr-CA" sz="18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Exerc</a:t>
            </a:r>
            <a:r>
              <a:rPr lang="fr-CA" sz="1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1985 ; 17 : 265)</a:t>
            </a:r>
          </a:p>
        </p:txBody>
      </p:sp>
    </p:spTree>
    <p:extLst>
      <p:ext uri="{BB962C8B-B14F-4D97-AF65-F5344CB8AC3E}">
        <p14:creationId xmlns:p14="http://schemas.microsoft.com/office/powerpoint/2010/main" val="30548071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0" y="990600"/>
            <a:ext cx="91440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A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Corrélation avec d’autres </a:t>
            </a:r>
            <a:r>
              <a:rPr lang="fr-CA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indices </a:t>
            </a:r>
            <a:r>
              <a:rPr lang="fr-CA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(</a:t>
            </a:r>
            <a:r>
              <a:rPr lang="fr-CA" i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D’après Bosquet DU PPE Bordeaux)</a:t>
            </a:r>
          </a:p>
          <a:p>
            <a:pPr algn="ctr">
              <a:spcBef>
                <a:spcPct val="50000"/>
              </a:spcBef>
            </a:pPr>
            <a:endParaRPr lang="fr-CA" sz="2800" b="1" i="1" dirty="0">
              <a:solidFill>
                <a:srgbClr val="FF99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0" y="304800"/>
            <a:ext cx="9144000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A" sz="35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WINGATE</a:t>
            </a:r>
          </a:p>
        </p:txBody>
      </p:sp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0" y="1752600"/>
            <a:ext cx="9144000" cy="443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A" sz="3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Puissance moyenne</a:t>
            </a:r>
          </a:p>
          <a:p>
            <a:pPr>
              <a:spcBef>
                <a:spcPct val="50000"/>
              </a:spcBef>
            </a:pPr>
            <a:r>
              <a:rPr lang="fr-CA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Pic lactate : r = 60</a:t>
            </a:r>
            <a:r>
              <a:rPr lang="fr-CA" sz="1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(Tamayo et al. Med </a:t>
            </a:r>
            <a:r>
              <a:rPr lang="fr-CA" sz="18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Sci</a:t>
            </a:r>
            <a:r>
              <a:rPr lang="fr-CA" sz="1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Sports </a:t>
            </a:r>
            <a:r>
              <a:rPr lang="fr-CA" sz="18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Exerc</a:t>
            </a:r>
            <a:r>
              <a:rPr lang="fr-CA" sz="1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1984 ; 16 : 126)</a:t>
            </a:r>
          </a:p>
          <a:p>
            <a:pPr>
              <a:spcBef>
                <a:spcPct val="50000"/>
              </a:spcBef>
            </a:pPr>
            <a:r>
              <a:rPr lang="fr-CA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Surface section FT : r = 0.83</a:t>
            </a:r>
            <a:r>
              <a:rPr lang="fr-CA" sz="1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C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fr-CA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Kaczkowski</a:t>
            </a:r>
            <a:r>
              <a:rPr lang="fr-C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et al. J Sports Med Phys. Fit. 1982 ; 22 : 407-413)</a:t>
            </a:r>
          </a:p>
          <a:p>
            <a:pPr>
              <a:spcBef>
                <a:spcPct val="50000"/>
              </a:spcBef>
            </a:pPr>
            <a:r>
              <a:rPr lang="fr-CA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% fibres FT : r = 0.57</a:t>
            </a:r>
            <a:r>
              <a:rPr lang="fr-CA" sz="1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(</a:t>
            </a:r>
            <a:r>
              <a:rPr lang="fr-CA" sz="18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Inbar</a:t>
            </a:r>
            <a:r>
              <a:rPr lang="fr-CA" sz="1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et al. Int J Sports Med 1981 ; 2 : 154-159)</a:t>
            </a:r>
          </a:p>
          <a:p>
            <a:pPr>
              <a:spcBef>
                <a:spcPct val="50000"/>
              </a:spcBef>
            </a:pPr>
            <a:r>
              <a:rPr lang="fr-CA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DO</a:t>
            </a:r>
            <a:r>
              <a:rPr lang="fr-CA" sz="2000" b="1" baseline="-18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2</a:t>
            </a:r>
            <a:r>
              <a:rPr lang="fr-CA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max : r = 0.86</a:t>
            </a:r>
            <a:r>
              <a:rPr lang="fr-CA" sz="1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(Bar Or et al. </a:t>
            </a:r>
            <a:r>
              <a:rPr lang="fr-CA" sz="18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Isr</a:t>
            </a:r>
            <a:r>
              <a:rPr lang="fr-CA" sz="1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J Med </a:t>
            </a:r>
            <a:r>
              <a:rPr lang="fr-CA" sz="18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Sci</a:t>
            </a:r>
            <a:r>
              <a:rPr lang="fr-CA" sz="1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1977 ; 13 : 326)</a:t>
            </a:r>
          </a:p>
          <a:p>
            <a:pPr>
              <a:spcBef>
                <a:spcPct val="50000"/>
              </a:spcBef>
            </a:pPr>
            <a:r>
              <a:rPr lang="fr-CA" sz="3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Puissance pic</a:t>
            </a:r>
          </a:p>
          <a:p>
            <a:pPr>
              <a:spcBef>
                <a:spcPct val="50000"/>
              </a:spcBef>
            </a:pPr>
            <a:r>
              <a:rPr lang="fr-CA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Surface de section FT : r = 0.60</a:t>
            </a:r>
            <a:r>
              <a:rPr lang="fr-CA" sz="1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(Bar Or et al. Int J Sports Med 1980 ; 1 : 89-92)</a:t>
            </a:r>
          </a:p>
          <a:p>
            <a:pPr>
              <a:spcBef>
                <a:spcPct val="50000"/>
              </a:spcBef>
            </a:pPr>
            <a:r>
              <a:rPr lang="fr-CA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Surface de section FT : r = 0.84</a:t>
            </a:r>
            <a:r>
              <a:rPr lang="fr-CA" sz="1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C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fr-CA" sz="16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Kaczkowski</a:t>
            </a:r>
            <a:r>
              <a:rPr lang="fr-CA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et al. J Sports Med Phys. Fit. 1982 ; 22 : 407-413)</a:t>
            </a:r>
          </a:p>
          <a:p>
            <a:pPr>
              <a:spcBef>
                <a:spcPct val="50000"/>
              </a:spcBef>
            </a:pPr>
            <a:r>
              <a:rPr lang="fr-CA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% fibres FT : r = 0.72</a:t>
            </a:r>
            <a:r>
              <a:rPr lang="fr-CA" sz="1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(</a:t>
            </a:r>
            <a:r>
              <a:rPr lang="fr-CA" sz="18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Inbar</a:t>
            </a:r>
            <a:r>
              <a:rPr lang="fr-CA" sz="1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et al. Int J Sports Med 1981 ; 2 : 154-159)</a:t>
            </a:r>
          </a:p>
        </p:txBody>
      </p:sp>
    </p:spTree>
    <p:extLst>
      <p:ext uri="{BB962C8B-B14F-4D97-AF65-F5344CB8AC3E}">
        <p14:creationId xmlns:p14="http://schemas.microsoft.com/office/powerpoint/2010/main" val="27340613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2"/>
          <p:cNvSpPr txBox="1">
            <a:spLocks noChangeArrowheads="1"/>
          </p:cNvSpPr>
          <p:nvPr/>
        </p:nvSpPr>
        <p:spPr bwMode="auto">
          <a:xfrm>
            <a:off x="0" y="9906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Corrélation avec d’autres indices</a:t>
            </a:r>
            <a:endParaRPr lang="fr-CA" sz="22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0" y="304800"/>
            <a:ext cx="9144000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A" sz="35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Capacité de Distance Anaérobie</a:t>
            </a:r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0" y="1752600"/>
            <a:ext cx="9144000" cy="504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A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Wingate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fr-CA" sz="1800" b="1" i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	Puissance moyenne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fr-CA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	</a:t>
            </a:r>
            <a:r>
              <a:rPr lang="fr-CA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r = 0.65</a:t>
            </a:r>
            <a:r>
              <a:rPr lang="fr-CA" sz="18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(Jenkins et Quigley. </a:t>
            </a:r>
            <a:r>
              <a:rPr lang="fr-CA" sz="1800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Ergonomics</a:t>
            </a:r>
            <a:r>
              <a:rPr lang="fr-CA" sz="18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1991 ; 34 : 13-22)</a:t>
            </a:r>
          </a:p>
          <a:p>
            <a:pPr>
              <a:spcBef>
                <a:spcPct val="50000"/>
              </a:spcBef>
            </a:pPr>
            <a:r>
              <a:rPr lang="fr-CA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	r = 0.74</a:t>
            </a:r>
            <a:r>
              <a:rPr lang="fr-CA" sz="18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(</a:t>
            </a:r>
            <a:r>
              <a:rPr lang="fr-CA" sz="1800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Nebelsick-Gullett</a:t>
            </a:r>
            <a:r>
              <a:rPr lang="fr-CA" sz="18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et al. </a:t>
            </a:r>
            <a:r>
              <a:rPr lang="fr-CA" sz="1800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Ergonomics</a:t>
            </a:r>
            <a:r>
              <a:rPr lang="fr-CA" sz="18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1988 ; 31 : 1413-1419)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fr-CA" sz="1800" b="1" i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	Puissance pic</a:t>
            </a:r>
          </a:p>
          <a:p>
            <a:pPr>
              <a:spcBef>
                <a:spcPct val="50000"/>
              </a:spcBef>
            </a:pPr>
            <a:r>
              <a:rPr lang="fr-CA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	</a:t>
            </a:r>
            <a:r>
              <a:rPr lang="fr-CA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r = 0.69</a:t>
            </a:r>
            <a:r>
              <a:rPr lang="fr-CA" sz="18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(</a:t>
            </a:r>
            <a:r>
              <a:rPr lang="fr-CA" sz="1800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Vandewalle</a:t>
            </a:r>
            <a:r>
              <a:rPr lang="fr-CA" sz="18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et al. </a:t>
            </a:r>
            <a:r>
              <a:rPr lang="fr-CA" sz="1800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Eur</a:t>
            </a:r>
            <a:r>
              <a:rPr lang="fr-CA" sz="18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J </a:t>
            </a:r>
            <a:r>
              <a:rPr lang="fr-CA" sz="1800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Appl</a:t>
            </a:r>
            <a:r>
              <a:rPr lang="fr-CA" sz="18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CA" sz="1800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Physiol</a:t>
            </a:r>
            <a:r>
              <a:rPr lang="fr-CA" sz="18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1989 ; 58 : 375-381)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fr-CA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DO</a:t>
            </a:r>
            <a:r>
              <a:rPr lang="fr-CA" sz="1800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2</a:t>
            </a:r>
            <a:r>
              <a:rPr lang="fr-CA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max</a:t>
            </a:r>
          </a:p>
          <a:p>
            <a:pPr>
              <a:spcBef>
                <a:spcPct val="50000"/>
              </a:spcBef>
            </a:pPr>
            <a:r>
              <a:rPr lang="fr-CA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	</a:t>
            </a:r>
            <a:r>
              <a:rPr lang="fr-CA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r = 0.78</a:t>
            </a:r>
            <a:r>
              <a:rPr lang="fr-CA" sz="18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(Hill et Smith. </a:t>
            </a:r>
            <a:r>
              <a:rPr lang="fr-CA" sz="1800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Ergonomics</a:t>
            </a:r>
            <a:r>
              <a:rPr lang="fr-CA" sz="18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1993 ; 36 : 1495-1500)</a:t>
            </a:r>
          </a:p>
          <a:p>
            <a:pPr>
              <a:spcBef>
                <a:spcPct val="50000"/>
              </a:spcBef>
            </a:pPr>
            <a:r>
              <a:rPr lang="fr-CA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	r = 0.63</a:t>
            </a:r>
            <a:r>
              <a:rPr lang="fr-CA" sz="18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(</a:t>
            </a:r>
            <a:r>
              <a:rPr lang="fr-CA" sz="1800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Miura</a:t>
            </a:r>
            <a:r>
              <a:rPr lang="fr-CA" sz="18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et al. </a:t>
            </a:r>
            <a:r>
              <a:rPr lang="fr-CA" sz="1800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Eur</a:t>
            </a:r>
            <a:r>
              <a:rPr lang="fr-CA" sz="18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J </a:t>
            </a:r>
            <a:r>
              <a:rPr lang="fr-CA" sz="1800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Appl</a:t>
            </a:r>
            <a:r>
              <a:rPr lang="fr-CA" sz="18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CA" sz="1800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Physiol</a:t>
            </a:r>
            <a:r>
              <a:rPr lang="fr-CA" sz="18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2002 ; 87 : 238-244)</a:t>
            </a:r>
          </a:p>
          <a:p>
            <a:pPr>
              <a:spcBef>
                <a:spcPct val="50000"/>
              </a:spcBef>
            </a:pPr>
            <a:r>
              <a:rPr lang="fr-CA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Métabolites (ATP, </a:t>
            </a:r>
            <a:r>
              <a:rPr lang="fr-CA" sz="1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PCr</a:t>
            </a:r>
            <a:r>
              <a:rPr lang="fr-CA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, Lactate)</a:t>
            </a:r>
          </a:p>
          <a:p>
            <a:pPr>
              <a:spcBef>
                <a:spcPct val="50000"/>
              </a:spcBef>
            </a:pPr>
            <a:r>
              <a:rPr lang="fr-CA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	</a:t>
            </a:r>
            <a:r>
              <a:rPr lang="fr-CA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r = 0.73</a:t>
            </a:r>
            <a:r>
              <a:rPr lang="fr-CA" sz="18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(Green et al. </a:t>
            </a:r>
            <a:r>
              <a:rPr lang="fr-CA" sz="1800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Eur</a:t>
            </a:r>
            <a:r>
              <a:rPr lang="fr-CA" sz="18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J </a:t>
            </a:r>
            <a:r>
              <a:rPr lang="fr-CA" sz="1800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Appl</a:t>
            </a:r>
            <a:r>
              <a:rPr lang="fr-CA" sz="18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CA" sz="1800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Physiol</a:t>
            </a:r>
            <a:r>
              <a:rPr lang="fr-CA" sz="18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1994 ; 69 : 550-556</a:t>
            </a:r>
            <a:r>
              <a:rPr lang="fr-CA" sz="1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fr-CA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Pouvoir tampon</a:t>
            </a:r>
            <a:endParaRPr lang="fr-CA" sz="18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fr-CA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	</a:t>
            </a:r>
            <a:r>
              <a:rPr lang="fr-CA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r = 0.79</a:t>
            </a:r>
            <a:r>
              <a:rPr lang="fr-CA" sz="18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(Green et al. </a:t>
            </a:r>
            <a:r>
              <a:rPr lang="fr-CA" sz="1800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Eur</a:t>
            </a:r>
            <a:r>
              <a:rPr lang="fr-CA" sz="18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J </a:t>
            </a:r>
            <a:r>
              <a:rPr lang="fr-CA" sz="1800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Appl</a:t>
            </a:r>
            <a:r>
              <a:rPr lang="fr-CA" sz="18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CA" sz="1800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Physiol</a:t>
            </a:r>
            <a:r>
              <a:rPr lang="fr-CA" sz="18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1994 ; 69 : 550-556)</a:t>
            </a:r>
          </a:p>
        </p:txBody>
      </p:sp>
    </p:spTree>
    <p:extLst>
      <p:ext uri="{BB962C8B-B14F-4D97-AF65-F5344CB8AC3E}">
        <p14:creationId xmlns:p14="http://schemas.microsoft.com/office/powerpoint/2010/main" val="172471559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76836" name="Rectangle 4"/>
          <p:cNvSpPr>
            <a:spLocks noChangeArrowheads="1"/>
          </p:cNvSpPr>
          <p:nvPr/>
        </p:nvSpPr>
        <p:spPr bwMode="auto">
          <a:xfrm>
            <a:off x="74613" y="304800"/>
            <a:ext cx="8991600" cy="620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>
              <a:spcBef>
                <a:spcPct val="70000"/>
              </a:spcBef>
              <a:defRPr/>
            </a:pPr>
            <a:r>
              <a:rPr lang="fr-FR" sz="2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EN CONSEQUENCE :</a:t>
            </a:r>
            <a:endParaRPr lang="fr-FR" sz="26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20000"/>
              </a:lnSpc>
              <a:spcBef>
                <a:spcPct val="70000"/>
              </a:spcBef>
              <a:defRPr/>
            </a:pPr>
            <a:endParaRPr lang="fr-FR" sz="26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70000"/>
              </a:spcBef>
              <a:buClr>
                <a:schemeClr val="tx1"/>
              </a:buClr>
              <a:buFont typeface="Wingdings" pitchFamily="2" charset="2"/>
              <a:buChar char="q"/>
              <a:defRPr/>
            </a:pPr>
            <a:r>
              <a:rPr lang="fr-FR" sz="2600" dirty="0">
                <a:latin typeface="Arial" pitchFamily="34" charset="0"/>
              </a:rPr>
              <a:t> Malgré sa production et son accumulation du lactate, le muscle squelettique qui travaille (même à puissance maximale = à VO</a:t>
            </a:r>
            <a:r>
              <a:rPr lang="fr-FR" sz="2600" baseline="-25000" dirty="0">
                <a:latin typeface="Arial" pitchFamily="34" charset="0"/>
              </a:rPr>
              <a:t>2 </a:t>
            </a:r>
            <a:r>
              <a:rPr lang="fr-FR" sz="2600" dirty="0">
                <a:latin typeface="Arial" pitchFamily="34" charset="0"/>
              </a:rPr>
              <a:t>max) </a:t>
            </a:r>
            <a:r>
              <a:rPr lang="fr-FR" sz="2600" b="1" dirty="0">
                <a:solidFill>
                  <a:schemeClr val="tx2"/>
                </a:solidFill>
                <a:latin typeface="Arial" pitchFamily="34" charset="0"/>
              </a:rPr>
              <a:t>N’EST EN HYPOXIE</a:t>
            </a:r>
            <a:r>
              <a:rPr lang="fr-FR" sz="2600" dirty="0">
                <a:solidFill>
                  <a:schemeClr val="tx2"/>
                </a:solidFill>
                <a:latin typeface="Arial" pitchFamily="34" charset="0"/>
              </a:rPr>
              <a:t>, ni globale-</a:t>
            </a:r>
          </a:p>
          <a:p>
            <a:pPr>
              <a:lnSpc>
                <a:spcPct val="20000"/>
              </a:lnSpc>
              <a:spcBef>
                <a:spcPct val="70000"/>
              </a:spcBef>
              <a:buClr>
                <a:schemeClr val="tx1"/>
              </a:buClr>
              <a:buFont typeface="Monotype Sorts" pitchFamily="2" charset="2"/>
              <a:buNone/>
              <a:defRPr/>
            </a:pPr>
            <a:r>
              <a:rPr lang="fr-FR" sz="2600" dirty="0">
                <a:solidFill>
                  <a:schemeClr val="tx2"/>
                </a:solidFill>
                <a:latin typeface="Arial" pitchFamily="34" charset="0"/>
              </a:rPr>
              <a:t>ment, ni localement.</a:t>
            </a:r>
          </a:p>
          <a:p>
            <a:pPr>
              <a:lnSpc>
                <a:spcPct val="0"/>
              </a:lnSpc>
              <a:spcBef>
                <a:spcPct val="70000"/>
              </a:spcBef>
              <a:buClr>
                <a:schemeClr val="tx1"/>
              </a:buClr>
              <a:buFont typeface="Monotype Sorts" pitchFamily="2" charset="2"/>
              <a:buNone/>
              <a:defRPr/>
            </a:pPr>
            <a:endParaRPr lang="fr-FR" sz="2600" dirty="0">
              <a:solidFill>
                <a:schemeClr val="tx2"/>
              </a:solidFill>
              <a:latin typeface="Arial" pitchFamily="34" charset="0"/>
            </a:endParaRPr>
          </a:p>
          <a:p>
            <a:pPr>
              <a:spcBef>
                <a:spcPct val="70000"/>
              </a:spcBef>
              <a:buClr>
                <a:schemeClr val="tx1"/>
              </a:buClr>
              <a:buFont typeface="Wingdings" pitchFamily="2" charset="2"/>
              <a:buChar char="q"/>
              <a:defRPr/>
            </a:pPr>
            <a:r>
              <a:rPr lang="fr-FR" sz="2600" dirty="0">
                <a:latin typeface="Arial" pitchFamily="34" charset="0"/>
              </a:rPr>
              <a:t>  Il y a toujours plus d’oxygène que la quantité maximale susceptible d’être utilisée par le muscle.</a:t>
            </a:r>
          </a:p>
          <a:p>
            <a:pPr>
              <a:lnSpc>
                <a:spcPct val="10000"/>
              </a:lnSpc>
              <a:spcBef>
                <a:spcPct val="70000"/>
              </a:spcBef>
              <a:buClr>
                <a:schemeClr val="tx1"/>
              </a:buClr>
              <a:buFont typeface="Monotype Sorts" pitchFamily="2" charset="2"/>
              <a:buNone/>
              <a:defRPr/>
            </a:pPr>
            <a:endParaRPr lang="fr-FR" sz="2600" dirty="0">
              <a:latin typeface="Arial" pitchFamily="34" charset="0"/>
            </a:endParaRPr>
          </a:p>
          <a:p>
            <a:pPr>
              <a:spcBef>
                <a:spcPct val="70000"/>
              </a:spcBef>
              <a:buClr>
                <a:schemeClr val="tx1"/>
              </a:buClr>
              <a:buFont typeface="Wingdings" pitchFamily="2" charset="2"/>
              <a:buChar char="q"/>
              <a:defRPr/>
            </a:pPr>
            <a:r>
              <a:rPr lang="fr-FR" sz="2600" dirty="0">
                <a:latin typeface="Arial" pitchFamily="34" charset="0"/>
              </a:rPr>
              <a:t>  Ainsi l’hypothèse sous-jacente à la théorie du  « Seuil anaérobie » selon laquelle le muscle produit du lactate car il est en hypoxie </a:t>
            </a:r>
            <a:r>
              <a:rPr lang="fr-FR" sz="2600" dirty="0">
                <a:solidFill>
                  <a:schemeClr val="tx2"/>
                </a:solidFill>
                <a:latin typeface="Arial" pitchFamily="34" charset="0"/>
              </a:rPr>
              <a:t>au delà d’une certaine puissance « seuil »</a:t>
            </a:r>
            <a:r>
              <a:rPr lang="fr-FR" sz="2600" dirty="0">
                <a:latin typeface="Arial" pitchFamily="34" charset="0"/>
              </a:rPr>
              <a:t> n’est pas confirmée.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4204067"/>
      </p:ext>
    </p:extLst>
  </p:cSld>
  <p:clrMapOvr>
    <a:masterClrMapping/>
  </p:clrMapOvr>
  <p:transition spd="slow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768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768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768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768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768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0"/>
                                        <p:tgtEl>
                                          <p:spTgt spid="3768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"/>
          <p:cNvSpPr txBox="1">
            <a:spLocks noChangeArrowheads="1"/>
          </p:cNvSpPr>
          <p:nvPr/>
        </p:nvSpPr>
        <p:spPr bwMode="auto">
          <a:xfrm>
            <a:off x="0" y="13716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A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Corrélation avec la performance</a:t>
            </a:r>
            <a:endParaRPr lang="fr-CA" sz="2200" b="1" i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3187" name="Text Box 3"/>
          <p:cNvSpPr txBox="1">
            <a:spLocks noChangeArrowheads="1"/>
          </p:cNvSpPr>
          <p:nvPr/>
        </p:nvSpPr>
        <p:spPr bwMode="auto">
          <a:xfrm>
            <a:off x="0" y="304800"/>
            <a:ext cx="9144000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A" sz="35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Capacité de Distance Anaérobie</a:t>
            </a:r>
          </a:p>
        </p:txBody>
      </p:sp>
      <p:sp>
        <p:nvSpPr>
          <p:cNvPr id="93188" name="Text Box 4"/>
          <p:cNvSpPr txBox="1">
            <a:spLocks noChangeArrowheads="1"/>
          </p:cNvSpPr>
          <p:nvPr/>
        </p:nvSpPr>
        <p:spPr bwMode="auto">
          <a:xfrm>
            <a:off x="0" y="2590800"/>
            <a:ext cx="9144000" cy="325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A" sz="30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5 x 60</a:t>
            </a:r>
            <a:r>
              <a:rPr lang="fr-CA" sz="30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’- récup : 5’ (Joules)</a:t>
            </a:r>
          </a:p>
          <a:p>
            <a:pPr>
              <a:spcBef>
                <a:spcPct val="50000"/>
              </a:spcBef>
            </a:pPr>
            <a:r>
              <a:rPr lang="fr-CA" sz="3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r = 0.74 </a:t>
            </a:r>
            <a:r>
              <a:rPr lang="fr-CA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(Jenkins et Quigley. </a:t>
            </a:r>
            <a:r>
              <a:rPr lang="fr-CA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Ergonomics</a:t>
            </a:r>
            <a:r>
              <a:rPr lang="fr-CA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 1991 ; 34 : 13-22)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fr-CA" sz="3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r = 0.92</a:t>
            </a:r>
            <a:r>
              <a:rPr lang="fr-CA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 (Jenkins et Quigley. Med </a:t>
            </a:r>
            <a:r>
              <a:rPr lang="fr-CA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Sci</a:t>
            </a:r>
            <a:r>
              <a:rPr lang="fr-CA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 Sports </a:t>
            </a:r>
            <a:r>
              <a:rPr lang="fr-CA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Exerc</a:t>
            </a:r>
            <a:r>
              <a:rPr lang="fr-CA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 1993 ; 25 : 275-282)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fr-CA" sz="1000" b="1" dirty="0">
              <a:solidFill>
                <a:srgbClr val="66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fr-CA" sz="30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375 m cyclisme sur piste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fr-CA" sz="3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r = 0.53</a:t>
            </a:r>
            <a:r>
              <a:rPr lang="fr-CA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 (Green et Dawson 1996 ; Int J Sports Med 17 : 41-47)</a:t>
            </a:r>
            <a:endParaRPr lang="fr-CA" sz="18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246169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Evolution lactate muscu et plasma"/>
          <p:cNvPicPr>
            <a:picLocks noChangeAspect="1" noChangeArrowheads="1"/>
          </p:cNvPicPr>
          <p:nvPr/>
        </p:nvPicPr>
        <p:blipFill>
          <a:blip r:embed="rId3">
            <a:lum bright="-24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10"/>
          <a:stretch>
            <a:fillRect/>
          </a:stretch>
        </p:blipFill>
        <p:spPr bwMode="auto">
          <a:xfrm>
            <a:off x="1295400" y="1066800"/>
            <a:ext cx="5562600" cy="46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Evolution lactate muscu et plasma"/>
          <p:cNvPicPr>
            <a:picLocks noChangeAspect="1" noChangeArrowheads="1"/>
          </p:cNvPicPr>
          <p:nvPr/>
        </p:nvPicPr>
        <p:blipFill>
          <a:blip r:embed="rId3">
            <a:lum bright="-54000" contras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10"/>
          <a:stretch>
            <a:fillRect/>
          </a:stretch>
        </p:blipFill>
        <p:spPr bwMode="auto">
          <a:xfrm>
            <a:off x="1524000" y="5791200"/>
            <a:ext cx="5105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2286000" y="379413"/>
            <a:ext cx="3865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fr-FR" i="1">
                <a:latin typeface="Arial" charset="0"/>
              </a:rPr>
              <a:t>D’après Hermansen (1977)</a:t>
            </a:r>
          </a:p>
        </p:txBody>
      </p:sp>
    </p:spTree>
    <p:extLst>
      <p:ext uri="{BB962C8B-B14F-4D97-AF65-F5344CB8AC3E}">
        <p14:creationId xmlns:p14="http://schemas.microsoft.com/office/powerpoint/2010/main" val="102384643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6x30 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38200"/>
            <a:ext cx="7086600" cy="580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60260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Text Box 2"/>
          <p:cNvSpPr txBox="1">
            <a:spLocks noChangeArrowheads="1"/>
          </p:cNvSpPr>
          <p:nvPr/>
        </p:nvSpPr>
        <p:spPr bwMode="auto">
          <a:xfrm>
            <a:off x="1204913" y="817563"/>
            <a:ext cx="7473950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altLang="fr-FR" sz="3000">
                <a:solidFill>
                  <a:srgbClr val="FFFF00"/>
                </a:solidFill>
                <a:latin typeface="Arial" charset="0"/>
                <a:cs typeface="Arial" charset="0"/>
              </a:rPr>
              <a:t>TEST 3 x 30s</a:t>
            </a:r>
            <a:endParaRPr lang="fr-FR" altLang="fr-FR" sz="1000">
              <a:solidFill>
                <a:srgbClr val="FFFF00"/>
              </a:solidFill>
              <a:cs typeface="Arial" charset="0"/>
            </a:endParaRPr>
          </a:p>
          <a:p>
            <a:pPr algn="ctr" eaLnBrk="1" hangingPunct="1"/>
            <a:r>
              <a:rPr lang="fr-FR" altLang="fr-FR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Réaliser la plus grande distance possible en course navette</a:t>
            </a:r>
            <a:endParaRPr lang="es-CL" altLang="fr-FR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  <a:p>
            <a:pPr algn="ctr" eaLnBrk="1" hangingPunct="1"/>
            <a:r>
              <a:rPr lang="fr-FR" altLang="fr-FR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3 répétitions de 30 s ; Récupération = 35 s</a:t>
            </a:r>
          </a:p>
          <a:p>
            <a:pPr algn="ctr"/>
            <a:endParaRPr lang="es-CL" altLang="fr-FR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239619" name="Text Box 3"/>
          <p:cNvSpPr txBox="1">
            <a:spLocks noChangeArrowheads="1"/>
          </p:cNvSpPr>
          <p:nvPr/>
        </p:nvSpPr>
        <p:spPr bwMode="auto">
          <a:xfrm>
            <a:off x="0" y="169863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CA" altLang="fr-FR" sz="32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Capacité à répéter des courses en navettes</a:t>
            </a:r>
          </a:p>
        </p:txBody>
      </p:sp>
      <p:sp>
        <p:nvSpPr>
          <p:cNvPr id="297992" name="Line 8"/>
          <p:cNvSpPr>
            <a:spLocks noChangeShapeType="1"/>
          </p:cNvSpPr>
          <p:nvPr/>
        </p:nvSpPr>
        <p:spPr bwMode="auto">
          <a:xfrm>
            <a:off x="755650" y="4437063"/>
            <a:ext cx="1295400" cy="0"/>
          </a:xfrm>
          <a:prstGeom prst="line">
            <a:avLst/>
          </a:prstGeom>
          <a:noFill/>
          <a:ln w="571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239621" name="Groupe 27"/>
          <p:cNvGrpSpPr>
            <a:grpSpLocks/>
          </p:cNvGrpSpPr>
          <p:nvPr/>
        </p:nvGrpSpPr>
        <p:grpSpPr bwMode="auto">
          <a:xfrm>
            <a:off x="395288" y="3429000"/>
            <a:ext cx="8283575" cy="768350"/>
            <a:chOff x="395288" y="3429000"/>
            <a:chExt cx="8281987" cy="769164"/>
          </a:xfrm>
        </p:grpSpPr>
        <p:sp>
          <p:nvSpPr>
            <p:cNvPr id="239642" name="Line 10"/>
            <p:cNvSpPr>
              <a:spLocks noChangeShapeType="1"/>
            </p:cNvSpPr>
            <p:nvPr/>
          </p:nvSpPr>
          <p:spPr bwMode="auto">
            <a:xfrm>
              <a:off x="684213" y="3789363"/>
              <a:ext cx="7920037" cy="0"/>
            </a:xfrm>
            <a:prstGeom prst="line">
              <a:avLst/>
            </a:prstGeom>
            <a:noFill/>
            <a:ln w="28575">
              <a:solidFill>
                <a:srgbClr val="92D05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9643" name="AutoShape 11"/>
            <p:cNvSpPr>
              <a:spLocks noChangeArrowheads="1"/>
            </p:cNvSpPr>
            <p:nvPr/>
          </p:nvSpPr>
          <p:spPr bwMode="auto">
            <a:xfrm>
              <a:off x="684213" y="3429000"/>
              <a:ext cx="358775" cy="288925"/>
            </a:xfrm>
            <a:prstGeom prst="triangle">
              <a:avLst>
                <a:gd name="adj" fmla="val 50000"/>
              </a:avLst>
            </a:prstGeom>
            <a:solidFill>
              <a:srgbClr val="92D050"/>
            </a:solidFill>
            <a:ln w="9525">
              <a:solidFill>
                <a:srgbClr val="92D05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 altLang="fr-FR">
                <a:solidFill>
                  <a:srgbClr val="FFFF00"/>
                </a:solidFill>
              </a:endParaRPr>
            </a:p>
          </p:txBody>
        </p:sp>
        <p:sp>
          <p:nvSpPr>
            <p:cNvPr id="239644" name="AutoShape 12"/>
            <p:cNvSpPr>
              <a:spLocks noChangeArrowheads="1"/>
            </p:cNvSpPr>
            <p:nvPr/>
          </p:nvSpPr>
          <p:spPr bwMode="auto">
            <a:xfrm>
              <a:off x="6877050" y="3429000"/>
              <a:ext cx="358775" cy="288925"/>
            </a:xfrm>
            <a:prstGeom prst="triangle">
              <a:avLst>
                <a:gd name="adj" fmla="val 50000"/>
              </a:avLst>
            </a:prstGeom>
            <a:solidFill>
              <a:srgbClr val="92D050"/>
            </a:solidFill>
            <a:ln w="9525">
              <a:solidFill>
                <a:srgbClr val="92D05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 altLang="fr-FR">
                <a:solidFill>
                  <a:srgbClr val="FFFF00"/>
                </a:solidFill>
              </a:endParaRPr>
            </a:p>
          </p:txBody>
        </p:sp>
        <p:sp>
          <p:nvSpPr>
            <p:cNvPr id="239645" name="AutoShape 13"/>
            <p:cNvSpPr>
              <a:spLocks noChangeArrowheads="1"/>
            </p:cNvSpPr>
            <p:nvPr/>
          </p:nvSpPr>
          <p:spPr bwMode="auto">
            <a:xfrm>
              <a:off x="5580063" y="3429000"/>
              <a:ext cx="358775" cy="288925"/>
            </a:xfrm>
            <a:prstGeom prst="triangle">
              <a:avLst>
                <a:gd name="adj" fmla="val 50000"/>
              </a:avLst>
            </a:prstGeom>
            <a:solidFill>
              <a:srgbClr val="92D050"/>
            </a:solidFill>
            <a:ln w="9525">
              <a:solidFill>
                <a:srgbClr val="92D05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 altLang="fr-FR">
                <a:solidFill>
                  <a:srgbClr val="FFFF00"/>
                </a:solidFill>
              </a:endParaRPr>
            </a:p>
          </p:txBody>
        </p:sp>
        <p:sp>
          <p:nvSpPr>
            <p:cNvPr id="239646" name="AutoShape 14"/>
            <p:cNvSpPr>
              <a:spLocks noChangeArrowheads="1"/>
            </p:cNvSpPr>
            <p:nvPr/>
          </p:nvSpPr>
          <p:spPr bwMode="auto">
            <a:xfrm>
              <a:off x="4284663" y="3429000"/>
              <a:ext cx="358775" cy="288925"/>
            </a:xfrm>
            <a:prstGeom prst="triangle">
              <a:avLst>
                <a:gd name="adj" fmla="val 50000"/>
              </a:avLst>
            </a:prstGeom>
            <a:solidFill>
              <a:srgbClr val="92D050"/>
            </a:solidFill>
            <a:ln w="9525">
              <a:solidFill>
                <a:srgbClr val="92D05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 altLang="fr-FR">
                <a:solidFill>
                  <a:srgbClr val="FFFF00"/>
                </a:solidFill>
              </a:endParaRPr>
            </a:p>
          </p:txBody>
        </p:sp>
        <p:sp>
          <p:nvSpPr>
            <p:cNvPr id="239647" name="AutoShape 15"/>
            <p:cNvSpPr>
              <a:spLocks noChangeArrowheads="1"/>
            </p:cNvSpPr>
            <p:nvPr/>
          </p:nvSpPr>
          <p:spPr bwMode="auto">
            <a:xfrm>
              <a:off x="3059113" y="3429000"/>
              <a:ext cx="358775" cy="288925"/>
            </a:xfrm>
            <a:prstGeom prst="triangle">
              <a:avLst>
                <a:gd name="adj" fmla="val 50000"/>
              </a:avLst>
            </a:prstGeom>
            <a:solidFill>
              <a:srgbClr val="92D050"/>
            </a:solidFill>
            <a:ln w="9525">
              <a:solidFill>
                <a:srgbClr val="92D05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 altLang="fr-FR">
                <a:solidFill>
                  <a:srgbClr val="FFFF00"/>
                </a:solidFill>
              </a:endParaRPr>
            </a:p>
          </p:txBody>
        </p:sp>
        <p:sp>
          <p:nvSpPr>
            <p:cNvPr id="239648" name="AutoShape 16"/>
            <p:cNvSpPr>
              <a:spLocks noChangeArrowheads="1"/>
            </p:cNvSpPr>
            <p:nvPr/>
          </p:nvSpPr>
          <p:spPr bwMode="auto">
            <a:xfrm>
              <a:off x="1835150" y="3429000"/>
              <a:ext cx="358775" cy="288925"/>
            </a:xfrm>
            <a:prstGeom prst="triangle">
              <a:avLst>
                <a:gd name="adj" fmla="val 50000"/>
              </a:avLst>
            </a:prstGeom>
            <a:solidFill>
              <a:srgbClr val="92D050"/>
            </a:solidFill>
            <a:ln w="9525">
              <a:solidFill>
                <a:srgbClr val="92D05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 altLang="fr-FR">
                <a:solidFill>
                  <a:srgbClr val="FFFF00"/>
                </a:solidFill>
              </a:endParaRPr>
            </a:p>
          </p:txBody>
        </p:sp>
        <p:sp>
          <p:nvSpPr>
            <p:cNvPr id="239649" name="AutoShape 17"/>
            <p:cNvSpPr>
              <a:spLocks noChangeArrowheads="1"/>
            </p:cNvSpPr>
            <p:nvPr/>
          </p:nvSpPr>
          <p:spPr bwMode="auto">
            <a:xfrm>
              <a:off x="8172450" y="3429000"/>
              <a:ext cx="358775" cy="288925"/>
            </a:xfrm>
            <a:prstGeom prst="triangle">
              <a:avLst>
                <a:gd name="adj" fmla="val 50000"/>
              </a:avLst>
            </a:prstGeom>
            <a:solidFill>
              <a:srgbClr val="92D050"/>
            </a:solidFill>
            <a:ln w="9525">
              <a:solidFill>
                <a:srgbClr val="92D05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 altLang="fr-FR">
                <a:solidFill>
                  <a:srgbClr val="FFFF00"/>
                </a:solidFill>
              </a:endParaRPr>
            </a:p>
          </p:txBody>
        </p:sp>
        <p:sp>
          <p:nvSpPr>
            <p:cNvPr id="239650" name="Text Box 18"/>
            <p:cNvSpPr txBox="1">
              <a:spLocks noChangeArrowheads="1"/>
            </p:cNvSpPr>
            <p:nvPr/>
          </p:nvSpPr>
          <p:spPr bwMode="auto">
            <a:xfrm>
              <a:off x="1692027" y="3859435"/>
              <a:ext cx="650750" cy="338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CA" altLang="fr-FR" sz="1600">
                  <a:solidFill>
                    <a:srgbClr val="FFFF00"/>
                  </a:solidFill>
                  <a:cs typeface="Arial" charset="0"/>
                </a:rPr>
                <a:t>5 m</a:t>
              </a:r>
            </a:p>
          </p:txBody>
        </p:sp>
        <p:sp>
          <p:nvSpPr>
            <p:cNvPr id="239651" name="Text Box 19"/>
            <p:cNvSpPr txBox="1">
              <a:spLocks noChangeArrowheads="1"/>
            </p:cNvSpPr>
            <p:nvPr/>
          </p:nvSpPr>
          <p:spPr bwMode="auto">
            <a:xfrm>
              <a:off x="2915755" y="3859434"/>
              <a:ext cx="650750" cy="338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CA" altLang="fr-FR" sz="1600">
                  <a:solidFill>
                    <a:srgbClr val="FFFF00"/>
                  </a:solidFill>
                  <a:cs typeface="Arial" charset="0"/>
                </a:rPr>
                <a:t>10 m</a:t>
              </a:r>
            </a:p>
          </p:txBody>
        </p:sp>
        <p:sp>
          <p:nvSpPr>
            <p:cNvPr id="239652" name="Text Box 20"/>
            <p:cNvSpPr txBox="1">
              <a:spLocks noChangeArrowheads="1"/>
            </p:cNvSpPr>
            <p:nvPr/>
          </p:nvSpPr>
          <p:spPr bwMode="auto">
            <a:xfrm>
              <a:off x="4139484" y="3859434"/>
              <a:ext cx="649164" cy="338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CA" altLang="fr-FR" sz="1600">
                  <a:solidFill>
                    <a:srgbClr val="FFFF00"/>
                  </a:solidFill>
                  <a:cs typeface="Arial" charset="0"/>
                </a:rPr>
                <a:t>15 m</a:t>
              </a:r>
            </a:p>
          </p:txBody>
        </p:sp>
        <p:sp>
          <p:nvSpPr>
            <p:cNvPr id="239653" name="Text Box 21"/>
            <p:cNvSpPr txBox="1">
              <a:spLocks noChangeArrowheads="1"/>
            </p:cNvSpPr>
            <p:nvPr/>
          </p:nvSpPr>
          <p:spPr bwMode="auto">
            <a:xfrm>
              <a:off x="5434634" y="3859434"/>
              <a:ext cx="649164" cy="338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CA" altLang="fr-FR" sz="1600">
                  <a:solidFill>
                    <a:srgbClr val="FFFF00"/>
                  </a:solidFill>
                  <a:cs typeface="Arial" charset="0"/>
                </a:rPr>
                <a:t>20 m</a:t>
              </a:r>
            </a:p>
          </p:txBody>
        </p:sp>
        <p:sp>
          <p:nvSpPr>
            <p:cNvPr id="239654" name="Text Box 22"/>
            <p:cNvSpPr txBox="1">
              <a:spLocks noChangeArrowheads="1"/>
            </p:cNvSpPr>
            <p:nvPr/>
          </p:nvSpPr>
          <p:spPr bwMode="auto">
            <a:xfrm>
              <a:off x="6732960" y="3859434"/>
              <a:ext cx="649164" cy="338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CA" altLang="fr-FR" sz="1600">
                  <a:solidFill>
                    <a:srgbClr val="FFFF00"/>
                  </a:solidFill>
                  <a:cs typeface="Arial" charset="0"/>
                </a:rPr>
                <a:t>25 m</a:t>
              </a:r>
            </a:p>
          </p:txBody>
        </p:sp>
        <p:sp>
          <p:nvSpPr>
            <p:cNvPr id="239655" name="Text Box 23"/>
            <p:cNvSpPr txBox="1">
              <a:spLocks noChangeArrowheads="1"/>
            </p:cNvSpPr>
            <p:nvPr/>
          </p:nvSpPr>
          <p:spPr bwMode="auto">
            <a:xfrm>
              <a:off x="8028111" y="3859434"/>
              <a:ext cx="649164" cy="338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CA" altLang="fr-FR" sz="1600">
                  <a:solidFill>
                    <a:srgbClr val="FFFF00"/>
                  </a:solidFill>
                  <a:cs typeface="Arial" charset="0"/>
                </a:rPr>
                <a:t>30 m</a:t>
              </a:r>
            </a:p>
          </p:txBody>
        </p:sp>
        <p:sp>
          <p:nvSpPr>
            <p:cNvPr id="239656" name="Text Box 24"/>
            <p:cNvSpPr txBox="1">
              <a:spLocks noChangeArrowheads="1"/>
            </p:cNvSpPr>
            <p:nvPr/>
          </p:nvSpPr>
          <p:spPr bwMode="auto">
            <a:xfrm>
              <a:off x="395288" y="3859434"/>
              <a:ext cx="865022" cy="338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CA" altLang="fr-FR" sz="1600">
                  <a:solidFill>
                    <a:srgbClr val="FFFF00"/>
                  </a:solidFill>
                  <a:cs typeface="Arial" charset="0"/>
                </a:rPr>
                <a:t>Départ</a:t>
              </a:r>
            </a:p>
          </p:txBody>
        </p:sp>
      </p:grpSp>
      <p:sp>
        <p:nvSpPr>
          <p:cNvPr id="298009" name="Line 25"/>
          <p:cNvSpPr>
            <a:spLocks noChangeShapeType="1"/>
          </p:cNvSpPr>
          <p:nvPr/>
        </p:nvSpPr>
        <p:spPr bwMode="auto">
          <a:xfrm>
            <a:off x="755650" y="4437063"/>
            <a:ext cx="2449513" cy="0"/>
          </a:xfrm>
          <a:prstGeom prst="line">
            <a:avLst/>
          </a:prstGeom>
          <a:noFill/>
          <a:ln w="571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98010" name="Line 26"/>
          <p:cNvSpPr>
            <a:spLocks noChangeShapeType="1"/>
          </p:cNvSpPr>
          <p:nvPr/>
        </p:nvSpPr>
        <p:spPr bwMode="auto">
          <a:xfrm>
            <a:off x="755650" y="4437063"/>
            <a:ext cx="3744913" cy="0"/>
          </a:xfrm>
          <a:prstGeom prst="line">
            <a:avLst/>
          </a:prstGeom>
          <a:noFill/>
          <a:ln w="571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98011" name="Line 27"/>
          <p:cNvSpPr>
            <a:spLocks noChangeShapeType="1"/>
          </p:cNvSpPr>
          <p:nvPr/>
        </p:nvSpPr>
        <p:spPr bwMode="auto">
          <a:xfrm>
            <a:off x="755650" y="4437063"/>
            <a:ext cx="5040313" cy="0"/>
          </a:xfrm>
          <a:prstGeom prst="line">
            <a:avLst/>
          </a:prstGeom>
          <a:noFill/>
          <a:ln w="57150">
            <a:solidFill>
              <a:schemeClr val="tx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39625" name="Rectangle 9"/>
          <p:cNvSpPr>
            <a:spLocks noChangeArrowheads="1"/>
          </p:cNvSpPr>
          <p:nvPr/>
        </p:nvSpPr>
        <p:spPr bwMode="auto">
          <a:xfrm>
            <a:off x="0" y="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fr-FR" altLang="fr-FR"/>
          </a:p>
        </p:txBody>
      </p:sp>
      <p:sp>
        <p:nvSpPr>
          <p:cNvPr id="239626" name="Rectangle 10"/>
          <p:cNvSpPr>
            <a:spLocks noChangeArrowheads="1"/>
          </p:cNvSpPr>
          <p:nvPr/>
        </p:nvSpPr>
        <p:spPr bwMode="auto">
          <a:xfrm>
            <a:off x="0" y="95091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fr-FR" altLang="fr-FR">
              <a:solidFill>
                <a:srgbClr val="FFFF00"/>
              </a:solidFill>
            </a:endParaRPr>
          </a:p>
        </p:txBody>
      </p:sp>
      <p:sp>
        <p:nvSpPr>
          <p:cNvPr id="239627" name="Rectangle 12"/>
          <p:cNvSpPr>
            <a:spLocks noChangeArrowheads="1"/>
          </p:cNvSpPr>
          <p:nvPr/>
        </p:nvSpPr>
        <p:spPr bwMode="auto">
          <a:xfrm>
            <a:off x="0" y="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fr-FR" altLang="fr-FR"/>
          </a:p>
        </p:txBody>
      </p:sp>
      <p:sp>
        <p:nvSpPr>
          <p:cNvPr id="239628" name="Rectangle 13"/>
          <p:cNvSpPr>
            <a:spLocks noChangeArrowheads="1"/>
          </p:cNvSpPr>
          <p:nvPr/>
        </p:nvSpPr>
        <p:spPr bwMode="auto">
          <a:xfrm>
            <a:off x="0" y="115093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fr-FR" altLang="fr-FR">
              <a:solidFill>
                <a:srgbClr val="FFFF00"/>
              </a:solidFill>
            </a:endParaRPr>
          </a:p>
        </p:txBody>
      </p:sp>
      <p:sp>
        <p:nvSpPr>
          <p:cNvPr id="239629" name="Rectangle 15"/>
          <p:cNvSpPr>
            <a:spLocks noChangeArrowheads="1"/>
          </p:cNvSpPr>
          <p:nvPr/>
        </p:nvSpPr>
        <p:spPr bwMode="auto">
          <a:xfrm>
            <a:off x="0" y="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fr-FR" altLang="fr-FR"/>
          </a:p>
        </p:txBody>
      </p:sp>
      <p:sp>
        <p:nvSpPr>
          <p:cNvPr id="239630" name="Rectangle 16"/>
          <p:cNvSpPr>
            <a:spLocks noChangeArrowheads="1"/>
          </p:cNvSpPr>
          <p:nvPr/>
        </p:nvSpPr>
        <p:spPr bwMode="auto">
          <a:xfrm>
            <a:off x="0" y="95091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fr-FR" altLang="fr-FR">
              <a:solidFill>
                <a:srgbClr val="FFFF00"/>
              </a:solidFill>
            </a:endParaRPr>
          </a:p>
        </p:txBody>
      </p:sp>
      <p:sp>
        <p:nvSpPr>
          <p:cNvPr id="239631" name="Rectangle 18"/>
          <p:cNvSpPr>
            <a:spLocks noChangeArrowheads="1"/>
          </p:cNvSpPr>
          <p:nvPr/>
        </p:nvSpPr>
        <p:spPr bwMode="auto">
          <a:xfrm>
            <a:off x="0" y="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fr-FR" altLang="fr-FR"/>
          </a:p>
        </p:txBody>
      </p:sp>
      <p:sp>
        <p:nvSpPr>
          <p:cNvPr id="239632" name="Rectangle 19"/>
          <p:cNvSpPr>
            <a:spLocks noChangeArrowheads="1"/>
          </p:cNvSpPr>
          <p:nvPr/>
        </p:nvSpPr>
        <p:spPr bwMode="auto">
          <a:xfrm>
            <a:off x="0" y="95091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fr-FR" altLang="fr-FR">
              <a:solidFill>
                <a:srgbClr val="FFFF00"/>
              </a:solidFill>
            </a:endParaRPr>
          </a:p>
        </p:txBody>
      </p:sp>
      <p:sp>
        <p:nvSpPr>
          <p:cNvPr id="239633" name="Rectangle 21"/>
          <p:cNvSpPr>
            <a:spLocks noChangeArrowheads="1"/>
          </p:cNvSpPr>
          <p:nvPr/>
        </p:nvSpPr>
        <p:spPr bwMode="auto">
          <a:xfrm>
            <a:off x="0" y="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fr-FR" altLang="fr-FR"/>
          </a:p>
        </p:txBody>
      </p:sp>
      <p:sp>
        <p:nvSpPr>
          <p:cNvPr id="239634" name="Rectangle 22"/>
          <p:cNvSpPr>
            <a:spLocks noChangeArrowheads="1"/>
          </p:cNvSpPr>
          <p:nvPr/>
        </p:nvSpPr>
        <p:spPr bwMode="auto">
          <a:xfrm>
            <a:off x="0" y="95091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fr-FR" altLang="fr-FR">
              <a:solidFill>
                <a:srgbClr val="FFFF00"/>
              </a:solidFill>
            </a:endParaRPr>
          </a:p>
        </p:txBody>
      </p:sp>
      <p:sp>
        <p:nvSpPr>
          <p:cNvPr id="239635" name="Rectangle 24"/>
          <p:cNvSpPr>
            <a:spLocks noChangeArrowheads="1"/>
          </p:cNvSpPr>
          <p:nvPr/>
        </p:nvSpPr>
        <p:spPr bwMode="auto">
          <a:xfrm>
            <a:off x="0" y="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fr-FR" altLang="fr-FR"/>
          </a:p>
        </p:txBody>
      </p:sp>
      <p:sp>
        <p:nvSpPr>
          <p:cNvPr id="239636" name="Rectangle 25"/>
          <p:cNvSpPr>
            <a:spLocks noChangeArrowheads="1"/>
          </p:cNvSpPr>
          <p:nvPr/>
        </p:nvSpPr>
        <p:spPr bwMode="auto">
          <a:xfrm>
            <a:off x="0" y="108426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fr-FR" altLang="fr-FR">
              <a:solidFill>
                <a:srgbClr val="FFFF00"/>
              </a:solidFill>
            </a:endParaRPr>
          </a:p>
        </p:txBody>
      </p:sp>
      <p:sp>
        <p:nvSpPr>
          <p:cNvPr id="239637" name="Rectangle 27"/>
          <p:cNvSpPr>
            <a:spLocks noChangeArrowheads="1"/>
          </p:cNvSpPr>
          <p:nvPr/>
        </p:nvSpPr>
        <p:spPr bwMode="auto">
          <a:xfrm>
            <a:off x="0" y="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fr-FR" altLang="fr-FR"/>
          </a:p>
        </p:txBody>
      </p:sp>
      <p:sp>
        <p:nvSpPr>
          <p:cNvPr id="239638" name="Rectangle 28"/>
          <p:cNvSpPr>
            <a:spLocks noChangeArrowheads="1"/>
          </p:cNvSpPr>
          <p:nvPr/>
        </p:nvSpPr>
        <p:spPr bwMode="auto">
          <a:xfrm>
            <a:off x="0" y="81756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fr-FR" altLang="fr-FR">
              <a:solidFill>
                <a:srgbClr val="FFFF00"/>
              </a:solidFill>
            </a:endParaRPr>
          </a:p>
        </p:txBody>
      </p:sp>
      <p:sp>
        <p:nvSpPr>
          <p:cNvPr id="239639" name="Rectangle 38"/>
          <p:cNvSpPr>
            <a:spLocks noChangeArrowheads="1"/>
          </p:cNvSpPr>
          <p:nvPr/>
        </p:nvSpPr>
        <p:spPr bwMode="auto">
          <a:xfrm>
            <a:off x="628650" y="4903788"/>
            <a:ext cx="5004062" cy="1200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fr-FR" altLang="fr-FR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- Courir  la plus grande distance possible (m) en 30s</a:t>
            </a:r>
          </a:p>
          <a:p>
            <a:pPr eaLnBrk="0" hangingPunct="0"/>
            <a:r>
              <a:rPr lang="fr-FR" altLang="fr-FR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- Indice de la capacité lactique :</a:t>
            </a:r>
          </a:p>
          <a:p>
            <a:pPr eaLnBrk="0" hangingPunct="0"/>
            <a:r>
              <a:rPr lang="fr-FR" altLang="fr-FR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	</a:t>
            </a:r>
            <a:r>
              <a:rPr lang="fr-FR" altLang="fr-FR" u="sng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performance moyenne sur </a:t>
            </a:r>
            <a:r>
              <a:rPr lang="fr-FR" altLang="fr-FR" u="sng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6 </a:t>
            </a:r>
            <a:r>
              <a:rPr lang="fr-FR" altLang="fr-FR" u="sng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x 30 s</a:t>
            </a:r>
            <a:endParaRPr lang="fr-FR" altLang="fr-FR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  <a:p>
            <a:pPr eaLnBrk="0" hangingPunct="0"/>
            <a:r>
              <a:rPr lang="fr-FR" altLang="fr-FR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	meilleure performance sur 30 s</a:t>
            </a:r>
          </a:p>
        </p:txBody>
      </p:sp>
      <p:sp>
        <p:nvSpPr>
          <p:cNvPr id="239640" name="Rectangle 39"/>
          <p:cNvSpPr>
            <a:spLocks noChangeArrowheads="1"/>
          </p:cNvSpPr>
          <p:nvPr/>
        </p:nvSpPr>
        <p:spPr bwMode="auto">
          <a:xfrm>
            <a:off x="4941888" y="5499334"/>
            <a:ext cx="1417055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fr-FR" altLang="fr-FR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x 100 =  .....%</a:t>
            </a:r>
          </a:p>
        </p:txBody>
      </p:sp>
      <p:sp>
        <p:nvSpPr>
          <p:cNvPr id="239641" name="ZoneTexte 1"/>
          <p:cNvSpPr txBox="1">
            <a:spLocks noChangeArrowheads="1"/>
          </p:cNvSpPr>
          <p:nvPr/>
        </p:nvSpPr>
        <p:spPr bwMode="auto">
          <a:xfrm>
            <a:off x="287338" y="2276475"/>
            <a:ext cx="87153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Performance sur 1 x 30s = puissance lactique (distance de référence)</a:t>
            </a:r>
          </a:p>
          <a:p>
            <a:pPr eaLnBrk="1" hangingPunct="1"/>
            <a:r>
              <a:rPr lang="fr-FR" altLang="fr-FR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Performance sur </a:t>
            </a:r>
            <a:r>
              <a:rPr lang="fr-FR" altLang="fr-FR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6 </a:t>
            </a:r>
            <a:r>
              <a:rPr lang="fr-FR" altLang="fr-FR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x 30s = endurance lactique</a:t>
            </a:r>
          </a:p>
        </p:txBody>
      </p:sp>
    </p:spTree>
    <p:extLst>
      <p:ext uri="{BB962C8B-B14F-4D97-AF65-F5344CB8AC3E}">
        <p14:creationId xmlns:p14="http://schemas.microsoft.com/office/powerpoint/2010/main" val="32120753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97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1000"/>
                                        <p:tgtEl>
                                          <p:spTgt spid="2979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7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98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1000"/>
                                        <p:tgtEl>
                                          <p:spTgt spid="2980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8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98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6" dur="1000"/>
                                        <p:tgtEl>
                                          <p:spTgt spid="2980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8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98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4" dur="1000"/>
                                        <p:tgtEl>
                                          <p:spTgt spid="2980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8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992" grpId="0" animBg="1"/>
      <p:bldP spid="297992" grpId="1" animBg="1"/>
      <p:bldP spid="298009" grpId="0" animBg="1"/>
      <p:bldP spid="298009" grpId="1" animBg="1"/>
      <p:bldP spid="298010" grpId="0" animBg="1"/>
      <p:bldP spid="298010" grpId="1" animBg="1"/>
      <p:bldP spid="298011" grpId="0" animBg="1"/>
      <p:bldP spid="298011" grpId="1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V00929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03" y="764704"/>
            <a:ext cx="6913598" cy="518457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147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Text Box 2"/>
          <p:cNvSpPr txBox="1">
            <a:spLocks noChangeArrowheads="1"/>
          </p:cNvSpPr>
          <p:nvPr/>
        </p:nvSpPr>
        <p:spPr bwMode="auto">
          <a:xfrm>
            <a:off x="717550" y="44450"/>
            <a:ext cx="768508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fr-FR" altLang="fr-FR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CONSTRUIRE UN EXERCICE PAR REPETITION DE SPRINTS</a:t>
            </a:r>
          </a:p>
          <a:p>
            <a:pPr algn="ctr" eaLnBrk="1" hangingPunct="1"/>
            <a:r>
              <a:rPr lang="fr-FR" altLang="fr-FR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fr-FR" altLang="fr-FR" baseline="3000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er</a:t>
            </a:r>
            <a:r>
              <a:rPr lang="fr-FR" altLang="fr-FR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objectif : développement de la vitesse</a:t>
            </a:r>
          </a:p>
          <a:p>
            <a:pPr algn="ctr" eaLnBrk="1" hangingPunct="1"/>
            <a:r>
              <a:rPr lang="fr-FR" altLang="fr-FR">
                <a:solidFill>
                  <a:srgbClr val="99CCFF"/>
                </a:solidFill>
                <a:latin typeface="Calibri" pitchFamily="34" charset="0"/>
                <a:cs typeface="Calibri" pitchFamily="34" charset="0"/>
              </a:rPr>
              <a:t>2éme objectif : développement de l’endurance de la vitesse </a:t>
            </a:r>
          </a:p>
          <a:p>
            <a:pPr algn="ctr" eaLnBrk="1" hangingPunct="1"/>
            <a:r>
              <a:rPr lang="fr-FR" altLang="fr-FR">
                <a:solidFill>
                  <a:srgbClr val="99CCFF"/>
                </a:solidFill>
                <a:latin typeface="Calibri" pitchFamily="34" charset="0"/>
                <a:cs typeface="Calibri" pitchFamily="34" charset="0"/>
              </a:rPr>
              <a:t>+ pouvoir oxydatif musculaire</a:t>
            </a:r>
          </a:p>
        </p:txBody>
      </p:sp>
      <p:sp>
        <p:nvSpPr>
          <p:cNvPr id="278531" name="Text Box 3"/>
          <p:cNvSpPr txBox="1">
            <a:spLocks noChangeArrowheads="1"/>
          </p:cNvSpPr>
          <p:nvPr/>
        </p:nvSpPr>
        <p:spPr bwMode="auto">
          <a:xfrm>
            <a:off x="228600" y="1670050"/>
            <a:ext cx="1714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sz="20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Quelle durée ?</a:t>
            </a:r>
          </a:p>
        </p:txBody>
      </p:sp>
      <p:sp>
        <p:nvSpPr>
          <p:cNvPr id="278532" name="Text Box 4"/>
          <p:cNvSpPr txBox="1">
            <a:spLocks noChangeArrowheads="1"/>
          </p:cNvSpPr>
          <p:nvPr/>
        </p:nvSpPr>
        <p:spPr bwMode="auto">
          <a:xfrm>
            <a:off x="2667000" y="1670050"/>
            <a:ext cx="1581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sz="200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 Puissance : </a:t>
            </a:r>
          </a:p>
        </p:txBody>
      </p:sp>
      <p:sp>
        <p:nvSpPr>
          <p:cNvPr id="278533" name="Text Box 6"/>
          <p:cNvSpPr txBox="1">
            <a:spLocks noChangeArrowheads="1"/>
          </p:cNvSpPr>
          <p:nvPr/>
        </p:nvSpPr>
        <p:spPr bwMode="auto">
          <a:xfrm>
            <a:off x="2667000" y="2051050"/>
            <a:ext cx="1608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sz="2000">
                <a:solidFill>
                  <a:srgbClr val="99CCFF"/>
                </a:solidFill>
                <a:latin typeface="Calibri" pitchFamily="34" charset="0"/>
                <a:cs typeface="Calibri" pitchFamily="34" charset="0"/>
              </a:rPr>
              <a:t>2 Endurance :</a:t>
            </a:r>
          </a:p>
        </p:txBody>
      </p:sp>
      <p:sp>
        <p:nvSpPr>
          <p:cNvPr id="278534" name="Text Box 8"/>
          <p:cNvSpPr txBox="1">
            <a:spLocks noChangeArrowheads="1"/>
          </p:cNvSpPr>
          <p:nvPr/>
        </p:nvSpPr>
        <p:spPr bwMode="auto">
          <a:xfrm>
            <a:off x="228600" y="2660650"/>
            <a:ext cx="2012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sz="20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Quelle intensité ?</a:t>
            </a:r>
          </a:p>
        </p:txBody>
      </p:sp>
      <p:sp>
        <p:nvSpPr>
          <p:cNvPr id="278535" name="Text Box 9"/>
          <p:cNvSpPr txBox="1">
            <a:spLocks noChangeArrowheads="1"/>
          </p:cNvSpPr>
          <p:nvPr/>
        </p:nvSpPr>
        <p:spPr bwMode="auto">
          <a:xfrm>
            <a:off x="2532063" y="2619375"/>
            <a:ext cx="1581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sz="200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 Puissance : </a:t>
            </a:r>
          </a:p>
        </p:txBody>
      </p:sp>
      <p:sp>
        <p:nvSpPr>
          <p:cNvPr id="278536" name="Text Box 10"/>
          <p:cNvSpPr txBox="1">
            <a:spLocks noChangeArrowheads="1"/>
          </p:cNvSpPr>
          <p:nvPr/>
        </p:nvSpPr>
        <p:spPr bwMode="auto">
          <a:xfrm>
            <a:off x="2532063" y="3000375"/>
            <a:ext cx="1608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sz="2000">
                <a:solidFill>
                  <a:srgbClr val="99CCFF"/>
                </a:solidFill>
                <a:latin typeface="Calibri" pitchFamily="34" charset="0"/>
                <a:cs typeface="Calibri" pitchFamily="34" charset="0"/>
              </a:rPr>
              <a:t>2 Endurance :</a:t>
            </a:r>
          </a:p>
        </p:txBody>
      </p:sp>
      <p:sp>
        <p:nvSpPr>
          <p:cNvPr id="278537" name="Text Box 13"/>
          <p:cNvSpPr txBox="1">
            <a:spLocks noChangeArrowheads="1"/>
          </p:cNvSpPr>
          <p:nvPr/>
        </p:nvSpPr>
        <p:spPr bwMode="auto">
          <a:xfrm>
            <a:off x="290513" y="3575050"/>
            <a:ext cx="37798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sz="20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Combien de répétitions par série ?</a:t>
            </a:r>
          </a:p>
        </p:txBody>
      </p:sp>
      <p:sp>
        <p:nvSpPr>
          <p:cNvPr id="278538" name="Text Box 14"/>
          <p:cNvSpPr txBox="1">
            <a:spLocks noChangeArrowheads="1"/>
          </p:cNvSpPr>
          <p:nvPr/>
        </p:nvSpPr>
        <p:spPr bwMode="auto">
          <a:xfrm>
            <a:off x="4356100" y="3609975"/>
            <a:ext cx="1581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sz="200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 Puissance : </a:t>
            </a:r>
          </a:p>
        </p:txBody>
      </p:sp>
      <p:sp>
        <p:nvSpPr>
          <p:cNvPr id="278539" name="Text Box 15"/>
          <p:cNvSpPr txBox="1">
            <a:spLocks noChangeArrowheads="1"/>
          </p:cNvSpPr>
          <p:nvPr/>
        </p:nvSpPr>
        <p:spPr bwMode="auto">
          <a:xfrm>
            <a:off x="4356100" y="3990975"/>
            <a:ext cx="1608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sz="2000">
                <a:solidFill>
                  <a:srgbClr val="99CCFF"/>
                </a:solidFill>
                <a:latin typeface="Calibri" pitchFamily="34" charset="0"/>
                <a:cs typeface="Calibri" pitchFamily="34" charset="0"/>
              </a:rPr>
              <a:t>2 Endurance :</a:t>
            </a:r>
          </a:p>
        </p:txBody>
      </p:sp>
      <p:sp>
        <p:nvSpPr>
          <p:cNvPr id="278540" name="Text Box 18"/>
          <p:cNvSpPr txBox="1">
            <a:spLocks noChangeArrowheads="1"/>
          </p:cNvSpPr>
          <p:nvPr/>
        </p:nvSpPr>
        <p:spPr bwMode="auto">
          <a:xfrm>
            <a:off x="290513" y="4486275"/>
            <a:ext cx="3098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sz="20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Quel type de récupération ?</a:t>
            </a:r>
          </a:p>
        </p:txBody>
      </p:sp>
      <p:sp>
        <p:nvSpPr>
          <p:cNvPr id="278541" name="Text Box 20"/>
          <p:cNvSpPr txBox="1">
            <a:spLocks noChangeArrowheads="1"/>
          </p:cNvSpPr>
          <p:nvPr/>
        </p:nvSpPr>
        <p:spPr bwMode="auto">
          <a:xfrm>
            <a:off x="290513" y="5019675"/>
            <a:ext cx="34337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sz="20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Quelle durée de récupération ?</a:t>
            </a:r>
          </a:p>
        </p:txBody>
      </p:sp>
      <p:sp>
        <p:nvSpPr>
          <p:cNvPr id="278542" name="Text Box 21"/>
          <p:cNvSpPr txBox="1">
            <a:spLocks noChangeArrowheads="1"/>
          </p:cNvSpPr>
          <p:nvPr/>
        </p:nvSpPr>
        <p:spPr bwMode="auto">
          <a:xfrm>
            <a:off x="3924300" y="5019675"/>
            <a:ext cx="2655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sz="20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Entre chaque exercice : </a:t>
            </a:r>
          </a:p>
        </p:txBody>
      </p:sp>
      <p:sp>
        <p:nvSpPr>
          <p:cNvPr id="278543" name="Text Box 22"/>
          <p:cNvSpPr txBox="1">
            <a:spLocks noChangeArrowheads="1"/>
          </p:cNvSpPr>
          <p:nvPr/>
        </p:nvSpPr>
        <p:spPr bwMode="auto">
          <a:xfrm>
            <a:off x="3924300" y="5511800"/>
            <a:ext cx="21986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sz="20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Entre chaque série:</a:t>
            </a:r>
          </a:p>
        </p:txBody>
      </p:sp>
      <p:sp>
        <p:nvSpPr>
          <p:cNvPr id="278544" name="Text Box 26"/>
          <p:cNvSpPr txBox="1">
            <a:spLocks noChangeArrowheads="1"/>
          </p:cNvSpPr>
          <p:nvPr/>
        </p:nvSpPr>
        <p:spPr bwMode="auto">
          <a:xfrm>
            <a:off x="277813" y="5949950"/>
            <a:ext cx="4252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sz="20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Combien de séries dans une séance ? : </a:t>
            </a:r>
          </a:p>
        </p:txBody>
      </p:sp>
      <p:sp>
        <p:nvSpPr>
          <p:cNvPr id="278545" name="Text Box 27"/>
          <p:cNvSpPr txBox="1">
            <a:spLocks noChangeArrowheads="1"/>
          </p:cNvSpPr>
          <p:nvPr/>
        </p:nvSpPr>
        <p:spPr bwMode="auto">
          <a:xfrm>
            <a:off x="233363" y="6375400"/>
            <a:ext cx="4257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sz="20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Combien de séances par microcycle ? : </a:t>
            </a:r>
          </a:p>
        </p:txBody>
      </p:sp>
    </p:spTree>
    <p:extLst>
      <p:ext uri="{BB962C8B-B14F-4D97-AF65-F5344CB8AC3E}">
        <p14:creationId xmlns:p14="http://schemas.microsoft.com/office/powerpoint/2010/main" val="76900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6FD2AD3-8127-432D-B6F6-44152DC4DAB3}" type="slidenum">
              <a:rPr lang="fr-FR" sz="1400"/>
              <a:pPr eaLnBrk="1" hangingPunct="1"/>
              <a:t>86</a:t>
            </a:fld>
            <a:endParaRPr lang="fr-FR" sz="1400"/>
          </a:p>
        </p:txBody>
      </p:sp>
      <p:sp>
        <p:nvSpPr>
          <p:cNvPr id="200706" name="Text Box 2"/>
          <p:cNvSpPr txBox="1">
            <a:spLocks noChangeArrowheads="1"/>
          </p:cNvSpPr>
          <p:nvPr/>
        </p:nvSpPr>
        <p:spPr bwMode="auto">
          <a:xfrm>
            <a:off x="533400" y="838200"/>
            <a:ext cx="8001000" cy="207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80000"/>
              </a:lnSpc>
            </a:pPr>
            <a:r>
              <a:rPr lang="es-CL" sz="3600">
                <a:latin typeface="Arial" pitchFamily="34" charset="0"/>
              </a:rPr>
              <a:t>MERCI POUR</a:t>
            </a:r>
          </a:p>
          <a:p>
            <a:endParaRPr lang="es-CL" sz="3600">
              <a:latin typeface="Arial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s-CL" sz="3600">
                <a:latin typeface="Arial" pitchFamily="34" charset="0"/>
              </a:rPr>
              <a:t>    VOTRE ATTENTION</a:t>
            </a:r>
            <a:endParaRPr lang="es-CL" sz="2800"/>
          </a:p>
        </p:txBody>
      </p:sp>
      <p:graphicFrame>
        <p:nvGraphicFramePr>
          <p:cNvPr id="200707" name="Object 3"/>
          <p:cNvGraphicFramePr>
            <a:graphicFrameLocks noChangeAspect="1"/>
          </p:cNvGraphicFramePr>
          <p:nvPr/>
        </p:nvGraphicFramePr>
        <p:xfrm>
          <a:off x="2514600" y="4038600"/>
          <a:ext cx="4191000" cy="237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93" name="Clip" r:id="rId3" imgW="4960938" imgH="2811463" progId="MS_ClipArt_Gallery.2">
                  <p:embed/>
                </p:oleObj>
              </mc:Choice>
              <mc:Fallback>
                <p:oleObj name="Clip" r:id="rId3" imgW="4960938" imgH="2811463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4038600"/>
                        <a:ext cx="4191000" cy="237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9814826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"/>
                                        <p:tgtEl>
                                          <p:spTgt spid="200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00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06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2413" cy="1447800"/>
          </a:xfrm>
          <a:noFill/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r>
              <a:rPr lang="fr-FR" sz="2800" b="1" dirty="0" smtClean="0">
                <a:latin typeface="Bookman Old Style" pitchFamily="18" charset="0"/>
              </a:rPr>
              <a:t>DEUX HYPOTHÈSES...</a:t>
            </a:r>
          </a:p>
        </p:txBody>
      </p:sp>
      <p:sp>
        <p:nvSpPr>
          <p:cNvPr id="40755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76200" y="1371600"/>
            <a:ext cx="9066213" cy="3048000"/>
          </a:xfrm>
          <a:noFill/>
        </p:spPr>
        <p:txBody>
          <a:bodyPr lIns="92075" tIns="46038" rIns="92075" bIns="46038"/>
          <a:lstStyle/>
          <a:p>
            <a:pPr>
              <a:buFontTx/>
              <a:buNone/>
            </a:pPr>
            <a:r>
              <a:rPr lang="fr-FR" sz="2800" b="1" dirty="0" smtClean="0">
                <a:solidFill>
                  <a:srgbClr val="66FF33"/>
                </a:solidFill>
                <a:latin typeface="Arial" charset="0"/>
              </a:rPr>
              <a:t>L’accumulation du lactate pourrait être due :</a:t>
            </a:r>
          </a:p>
          <a:p>
            <a:pPr>
              <a:lnSpc>
                <a:spcPct val="20000"/>
              </a:lnSpc>
              <a:buFontTx/>
              <a:buNone/>
            </a:pPr>
            <a:endParaRPr lang="fr-FR" sz="3000" dirty="0" smtClean="0">
              <a:solidFill>
                <a:schemeClr val="accent2"/>
              </a:solidFill>
            </a:endParaRPr>
          </a:p>
          <a:p>
            <a:pPr>
              <a:buClr>
                <a:schemeClr val="tx1"/>
              </a:buClr>
              <a:buFont typeface="Monotype Sorts" pitchFamily="2" charset="2"/>
              <a:buChar char="m"/>
            </a:pPr>
            <a:r>
              <a:rPr lang="fr-FR" sz="2800" dirty="0" smtClean="0">
                <a:latin typeface="Arial" charset="0"/>
              </a:rPr>
              <a:t>A la différence entre l’activité enzymatique maximale de la lactate déshydrogénase (en amont) et celle de la </a:t>
            </a:r>
            <a:r>
              <a:rPr lang="fr-FR" sz="2800" dirty="0" err="1" smtClean="0">
                <a:latin typeface="Arial" charset="0"/>
              </a:rPr>
              <a:t>céto-glutarate</a:t>
            </a:r>
            <a:r>
              <a:rPr lang="fr-FR" sz="2800" dirty="0" smtClean="0">
                <a:latin typeface="Arial" charset="0"/>
              </a:rPr>
              <a:t> </a:t>
            </a:r>
            <a:r>
              <a:rPr lang="fr-FR" sz="2800" dirty="0" err="1" smtClean="0">
                <a:latin typeface="Arial" charset="0"/>
              </a:rPr>
              <a:t>déhydrogénase</a:t>
            </a:r>
            <a:r>
              <a:rPr lang="fr-FR" sz="2800" dirty="0" smtClean="0">
                <a:latin typeface="Arial" charset="0"/>
              </a:rPr>
              <a:t> (en aval) qui sont deux des enzymes limitant le flux métabolique respectivement : de la glycolyse et de l’oxydation.</a:t>
            </a:r>
          </a:p>
          <a:p>
            <a:pPr>
              <a:lnSpc>
                <a:spcPct val="20000"/>
              </a:lnSpc>
              <a:buClr>
                <a:schemeClr val="tx1"/>
              </a:buClr>
              <a:buFont typeface="Monotype Sorts" pitchFamily="2" charset="2"/>
              <a:buNone/>
            </a:pPr>
            <a:endParaRPr lang="fr-FR" sz="3000" dirty="0" smtClean="0"/>
          </a:p>
        </p:txBody>
      </p:sp>
      <p:sp>
        <p:nvSpPr>
          <p:cNvPr id="407559" name="Text Box 7"/>
          <p:cNvSpPr txBox="1">
            <a:spLocks noChangeArrowheads="1"/>
          </p:cNvSpPr>
          <p:nvPr/>
        </p:nvSpPr>
        <p:spPr bwMode="auto">
          <a:xfrm>
            <a:off x="0" y="4926013"/>
            <a:ext cx="9273693" cy="1557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q"/>
              <a:defRPr/>
            </a:pPr>
            <a:r>
              <a:rPr lang="fr-FR" sz="2800" dirty="0" smtClean="0">
                <a:latin typeface="Arial" charset="0"/>
              </a:rPr>
              <a:t> Au niveau d’activation des protéines permettant le </a:t>
            </a:r>
          </a:p>
          <a:p>
            <a:pPr indent="444500" eaLnBrk="1" hangingPunct="1">
              <a:spcBef>
                <a:spcPct val="20000"/>
              </a:spcBef>
              <a:buClr>
                <a:schemeClr val="tx1"/>
              </a:buClr>
              <a:defRPr/>
            </a:pPr>
            <a:r>
              <a:rPr lang="fr-FR" sz="2800" dirty="0" smtClean="0">
                <a:latin typeface="Arial" charset="0"/>
              </a:rPr>
              <a:t>transport transmembranaire du lactate vers le milieu </a:t>
            </a:r>
          </a:p>
          <a:p>
            <a:pPr indent="444500" eaLnBrk="1" hangingPunct="1">
              <a:spcBef>
                <a:spcPct val="20000"/>
              </a:spcBef>
              <a:buClr>
                <a:schemeClr val="tx1"/>
              </a:buClr>
              <a:defRPr/>
            </a:pPr>
            <a:r>
              <a:rPr lang="fr-FR" sz="2800" dirty="0">
                <a:latin typeface="Arial" charset="0"/>
              </a:rPr>
              <a:t>e</a:t>
            </a:r>
            <a:r>
              <a:rPr lang="fr-FR" sz="2800" dirty="0" smtClean="0">
                <a:latin typeface="Arial" charset="0"/>
              </a:rPr>
              <a:t>xtracellulaire les </a:t>
            </a:r>
            <a:r>
              <a:rPr lang="fr-FR" sz="2800" dirty="0" err="1" smtClean="0">
                <a:latin typeface="Arial" charset="0"/>
              </a:rPr>
              <a:t>monocarboxylate</a:t>
            </a:r>
            <a:r>
              <a:rPr lang="fr-FR" sz="2800" dirty="0" smtClean="0">
                <a:latin typeface="Arial" charset="0"/>
              </a:rPr>
              <a:t> transporter MCT4.</a:t>
            </a:r>
            <a:endParaRPr lang="es-CL" sz="2800" dirty="0" smtClean="0"/>
          </a:p>
        </p:txBody>
      </p:sp>
    </p:spTree>
    <p:extLst>
      <p:ext uri="{BB962C8B-B14F-4D97-AF65-F5344CB8AC3E}">
        <p14:creationId xmlns:p14="http://schemas.microsoft.com/office/powerpoint/2010/main" val="423043263"/>
      </p:ext>
    </p:extLst>
  </p:cSld>
  <p:clrMapOvr>
    <a:masterClrMapping/>
  </p:clrMapOvr>
  <p:transition spd="slow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7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7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07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7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07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7557" grpId="0" build="p" autoUpdateAnimBg="0"/>
      <p:bldP spid="407559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SURENTRAINEMENT">
  <a:themeElements>
    <a:clrScheme name="">
      <a:dk1>
        <a:srgbClr val="000000"/>
      </a:dk1>
      <a:lt1>
        <a:srgbClr val="FFFF00"/>
      </a:lt1>
      <a:dk2>
        <a:srgbClr val="0000FF"/>
      </a:dk2>
      <a:lt2>
        <a:srgbClr val="FFFFFF"/>
      </a:lt2>
      <a:accent1>
        <a:srgbClr val="FF9900"/>
      </a:accent1>
      <a:accent2>
        <a:srgbClr val="00FFFF"/>
      </a:accent2>
      <a:accent3>
        <a:srgbClr val="AAAAFF"/>
      </a:accent3>
      <a:accent4>
        <a:srgbClr val="DADA00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SURENTRAINEMEN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URENTRAINEMEN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RENTRAINEMEN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RENTRAINEMEN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RENTRAINEMEN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RENTRAINEMEN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RENTRAINEMEN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RENTRAINEMEN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dèle par défaut">
  <a:themeElements>
    <a:clrScheme name="">
      <a:dk1>
        <a:srgbClr val="FFFF00"/>
      </a:dk1>
      <a:lt1>
        <a:srgbClr val="FFFFFF"/>
      </a:lt1>
      <a:dk2>
        <a:srgbClr val="FFFFFF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3750</TotalTime>
  <Words>4627</Words>
  <Application>Microsoft Office PowerPoint</Application>
  <PresentationFormat>Affichage à l'écran (4:3)</PresentationFormat>
  <Paragraphs>1111</Paragraphs>
  <Slides>86</Slides>
  <Notes>25</Notes>
  <HiddenSlides>0</HiddenSlides>
  <MMClips>1</MMClips>
  <ScaleCrop>false</ScaleCrop>
  <HeadingPairs>
    <vt:vector size="6" baseType="variant">
      <vt:variant>
        <vt:lpstr>Thème</vt:lpstr>
      </vt:variant>
      <vt:variant>
        <vt:i4>2</vt:i4>
      </vt:variant>
      <vt:variant>
        <vt:lpstr>Serveurs OLE incorporés</vt:lpstr>
      </vt:variant>
      <vt:variant>
        <vt:i4>3</vt:i4>
      </vt:variant>
      <vt:variant>
        <vt:lpstr>Titres des diapositives</vt:lpstr>
      </vt:variant>
      <vt:variant>
        <vt:i4>86</vt:i4>
      </vt:variant>
    </vt:vector>
  </HeadingPairs>
  <TitlesOfParts>
    <vt:vector size="91" baseType="lpstr">
      <vt:lpstr>SURENTRAINEMENT</vt:lpstr>
      <vt:lpstr>Modèle par défaut</vt:lpstr>
      <vt:lpstr>Graphique</vt:lpstr>
      <vt:lpstr>Graph</vt:lpstr>
      <vt:lpstr>Clip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QUELQUES QUESTIONS SOUVENT POSEES : EST-CE L’ABSENCE D’OXYGENE QUI ENTRAINE LA FORMATION ET L’ACCUMULATION DU LACTATE DANS LE MUSCLE ? </vt:lpstr>
      <vt:lpstr>Présentation PowerPoint</vt:lpstr>
      <vt:lpstr>DEUX HYPOTHÈSES...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DEVENIR DU LACTATE AU COURS DE LA RECUPERATION</vt:lpstr>
      <vt:lpstr>Présentation PowerPoint</vt:lpstr>
      <vt:lpstr>Présentation PowerPoint</vt:lpstr>
      <vt:lpstr>Présentation PowerPoint</vt:lpstr>
      <vt:lpstr>Présentation PowerPoint</vt:lpstr>
      <vt:lpstr>LACTATE ET DISTANCES DE COURSES INTENSES</vt:lpstr>
      <vt:lpstr>Présentation PowerPoint</vt:lpstr>
      <vt:lpstr>2.1 - ACIDE LACTIQUE OU LACTATE... QUELLE DIFFERENCE ?</vt:lpstr>
      <vt:lpstr>... DONC : EST- IL MAUVAIS DE PRODUIRE BEAUCOUP DE LACTATE ?</vt:lpstr>
      <vt:lpstr>Sprint et lactatémie</vt:lpstr>
      <vt:lpstr>EN CONSÉQUENCE…</vt:lpstr>
      <vt:lpstr>5.2 LE LACTATE DONNE-T-IL DES CRAMPES ?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5.3 LE LACTATE DONNE-T-IL DES COURBATURE ?</vt:lpstr>
      <vt:lpstr>Présentation PowerPoint</vt:lpstr>
      <vt:lpstr>LA  CINETIQUE  DU  LACTATE SANGUIN ET DONC LA DETERMINATION D’HYPOTHETIQUES « SEUILS »  DEPENDENT  :</vt:lpstr>
      <vt:lpstr>RECOMMANDATIONS POUR UNE MEILLEURE  STANDARDISATION DE LA LACTATEMIE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QUELLE SIGNIFICATION ACCORDER A LA LACTATEMIE ?</vt:lpstr>
      <vt:lpstr>Présentation PowerPoint</vt:lpstr>
      <vt:lpstr>Présentation PowerPoint</vt:lpstr>
      <vt:lpstr>Présentation PowerPoint</vt:lpstr>
      <vt:lpstr>Présentation PowerPoint</vt:lpstr>
      <vt:lpstr>LA  CINETIQUE  DU  LACTATE SANGUIN ET DONC LA DETERMINATION D’HYPOTHETIQUES « SEUILS »  DEPENDENT  :</vt:lpstr>
      <vt:lpstr>RECOMMANDATIONS POUR UNE MEILLEURE  STANDARDISATION DE LA LACTATEMIE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Georges Caz</dc:creator>
  <cp:lastModifiedBy>Georges Caz</cp:lastModifiedBy>
  <cp:revision>114</cp:revision>
  <dcterms:created xsi:type="dcterms:W3CDTF">2014-12-08T14:10:30Z</dcterms:created>
  <dcterms:modified xsi:type="dcterms:W3CDTF">2017-08-19T21:23:37Z</dcterms:modified>
</cp:coreProperties>
</file>