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eg" ContentType="video/mpe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2"/>
  </p:notesMasterIdLst>
  <p:sldIdLst>
    <p:sldId id="552" r:id="rId2"/>
    <p:sldId id="263" r:id="rId3"/>
    <p:sldId id="264" r:id="rId4"/>
    <p:sldId id="639" r:id="rId5"/>
    <p:sldId id="637" r:id="rId6"/>
    <p:sldId id="636" r:id="rId7"/>
    <p:sldId id="635" r:id="rId8"/>
    <p:sldId id="659" r:id="rId9"/>
    <p:sldId id="640" r:id="rId10"/>
    <p:sldId id="641" r:id="rId11"/>
    <p:sldId id="643" r:id="rId12"/>
    <p:sldId id="1001" r:id="rId13"/>
    <p:sldId id="644" r:id="rId14"/>
    <p:sldId id="642" r:id="rId15"/>
    <p:sldId id="650" r:id="rId16"/>
    <p:sldId id="653" r:id="rId17"/>
    <p:sldId id="660" r:id="rId18"/>
    <p:sldId id="661" r:id="rId19"/>
    <p:sldId id="654" r:id="rId20"/>
    <p:sldId id="658" r:id="rId21"/>
    <p:sldId id="655" r:id="rId22"/>
    <p:sldId id="645" r:id="rId23"/>
    <p:sldId id="646" r:id="rId24"/>
    <p:sldId id="291" r:id="rId25"/>
    <p:sldId id="454" r:id="rId26"/>
    <p:sldId id="448" r:id="rId27"/>
    <p:sldId id="455" r:id="rId28"/>
    <p:sldId id="456" r:id="rId29"/>
    <p:sldId id="453" r:id="rId30"/>
    <p:sldId id="458" r:id="rId31"/>
    <p:sldId id="459" r:id="rId32"/>
    <p:sldId id="668" r:id="rId33"/>
    <p:sldId id="553" r:id="rId34"/>
    <p:sldId id="464" r:id="rId35"/>
    <p:sldId id="465" r:id="rId36"/>
    <p:sldId id="466" r:id="rId37"/>
    <p:sldId id="467" r:id="rId38"/>
    <p:sldId id="469" r:id="rId39"/>
    <p:sldId id="470" r:id="rId40"/>
    <p:sldId id="633" r:id="rId41"/>
    <p:sldId id="634" r:id="rId42"/>
    <p:sldId id="471" r:id="rId43"/>
    <p:sldId id="472" r:id="rId44"/>
    <p:sldId id="555" r:id="rId45"/>
    <p:sldId id="473" r:id="rId46"/>
    <p:sldId id="474" r:id="rId47"/>
    <p:sldId id="475" r:id="rId48"/>
    <p:sldId id="476" r:id="rId49"/>
    <p:sldId id="554" r:id="rId50"/>
    <p:sldId id="478" r:id="rId51"/>
    <p:sldId id="479" r:id="rId52"/>
    <p:sldId id="480" r:id="rId53"/>
    <p:sldId id="481" r:id="rId54"/>
    <p:sldId id="482" r:id="rId55"/>
    <p:sldId id="820" r:id="rId56"/>
    <p:sldId id="483" r:id="rId57"/>
    <p:sldId id="484" r:id="rId58"/>
    <p:sldId id="485" r:id="rId59"/>
    <p:sldId id="486" r:id="rId60"/>
    <p:sldId id="487" r:id="rId61"/>
    <p:sldId id="488" r:id="rId62"/>
    <p:sldId id="489" r:id="rId63"/>
    <p:sldId id="490" r:id="rId64"/>
    <p:sldId id="491" r:id="rId65"/>
    <p:sldId id="560" r:id="rId66"/>
    <p:sldId id="493" r:id="rId67"/>
    <p:sldId id="561" r:id="rId68"/>
    <p:sldId id="495" r:id="rId69"/>
    <p:sldId id="496" r:id="rId70"/>
    <p:sldId id="298" r:id="rId71"/>
    <p:sldId id="559" r:id="rId72"/>
    <p:sldId id="551" r:id="rId73"/>
    <p:sldId id="404" r:id="rId74"/>
    <p:sldId id="305" r:id="rId75"/>
    <p:sldId id="307" r:id="rId76"/>
    <p:sldId id="308" r:id="rId77"/>
    <p:sldId id="329" r:id="rId78"/>
    <p:sldId id="330" r:id="rId79"/>
    <p:sldId id="331" r:id="rId80"/>
    <p:sldId id="332" r:id="rId81"/>
    <p:sldId id="333" r:id="rId82"/>
    <p:sldId id="326" r:id="rId83"/>
    <p:sldId id="327" r:id="rId84"/>
    <p:sldId id="328" r:id="rId85"/>
    <p:sldId id="558" r:id="rId86"/>
    <p:sldId id="303" r:id="rId87"/>
    <p:sldId id="334" r:id="rId88"/>
    <p:sldId id="299" r:id="rId89"/>
    <p:sldId id="301" r:id="rId90"/>
    <p:sldId id="302" r:id="rId91"/>
    <p:sldId id="309" r:id="rId92"/>
    <p:sldId id="310" r:id="rId93"/>
    <p:sldId id="556" r:id="rId94"/>
    <p:sldId id="562" r:id="rId95"/>
    <p:sldId id="563" r:id="rId96"/>
    <p:sldId id="564" r:id="rId97"/>
    <p:sldId id="497" r:id="rId98"/>
    <p:sldId id="823" r:id="rId99"/>
    <p:sldId id="817" r:id="rId100"/>
    <p:sldId id="1002" r:id="rId10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40" autoAdjust="0"/>
  </p:normalViewPr>
  <p:slideViewPr>
    <p:cSldViewPr>
      <p:cViewPr varScale="1">
        <p:scale>
          <a:sx n="87" d="100"/>
          <a:sy n="87" d="100"/>
        </p:scale>
        <p:origin x="133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EEC77-DAD9-4C93-B678-662A0B67FE24}" type="datetimeFigureOut">
              <a:rPr lang="fr-FR" smtClean="0"/>
              <a:t>16/08/2018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17EC3-865D-4DF8-BD9E-214C1B173F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2967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/>
              <a:t>AK : Adenilate Kinase </a:t>
            </a:r>
          </a:p>
        </p:txBody>
      </p:sp>
      <p:sp>
        <p:nvSpPr>
          <p:cNvPr id="10650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3950DE-7BFA-4FE3-9254-0014820DA70D}" type="slidenum">
              <a:rPr lang="en-US" sz="1200" smtClean="0"/>
              <a:pPr/>
              <a:t>42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09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09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05964F3-968B-43ED-A08E-413DEA2F38AE}" type="slidenum">
              <a:rPr lang="en-US" sz="1200" smtClean="0">
                <a:solidFill>
                  <a:prstClr val="black"/>
                </a:solidFill>
              </a:rPr>
              <a:pPr eaLnBrk="1" hangingPunct="1"/>
              <a:t>49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A56ACE7-D227-4469-BFAE-4AA7CD29B46A}" type="slidenum">
              <a:rPr lang="en-US" sz="1200" smtClean="0"/>
              <a:pPr/>
              <a:t>55</a:t>
            </a:fld>
            <a:endParaRPr lang="en-US" sz="120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87CC3-4975-4367-B782-946E214C041C}" type="slidenum">
              <a:rPr lang="fr-FR" smtClean="0"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053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569454-B913-461D-B600-EDDD358DDD95}" type="slidenum">
              <a:rPr lang="fr-FR"/>
              <a:pPr/>
              <a:t>90</a:t>
            </a:fld>
            <a:endParaRPr lang="fr-FR"/>
          </a:p>
        </p:txBody>
      </p:sp>
      <p:sp>
        <p:nvSpPr>
          <p:cNvPr id="184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48391F8-DE43-4085-872F-055AD8DCC5B3}" type="slidenum">
              <a:rPr lang="es-CL" sz="1200" smtClean="0"/>
              <a:pPr eaLnBrk="1" hangingPunct="1"/>
              <a:t>93</a:t>
            </a:fld>
            <a:endParaRPr lang="es-CL" sz="12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977E8-7D20-47D1-9BB8-09B7FDD207BA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79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BA5C2-36F1-43F2-9AEF-E899E716F824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6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C31E7-C22F-41D4-BB14-1D558ACAF879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738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32099-399D-44DA-AFF9-3925994003B8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766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ECABA-43E3-49EF-BD03-174925D60D5E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52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244BA-B5BA-4294-B1F1-D8A84BEDC4D4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94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63B64-DEDA-464C-888A-14FD5D126806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34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CB209-7747-49F8-8EEA-2338EE3E34DA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91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3A5C7-9C09-4078-B196-E0A8BBB74096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138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B2C91-B8D2-499F-AE27-CFA901460044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62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C8703-55C2-41FF-B42A-F786AB69AE81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852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99"/>
            </a:gs>
            <a:gs pos="100000">
              <a:srgbClr val="00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7AD451-D4D9-4F19-8D31-1B5E8064245D}" type="slidenum">
              <a:rPr lang="fr-FR">
                <a:solidFill>
                  <a:srgbClr val="FFFF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6883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areaps33@gmail.co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9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2.w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6.jpeg"/><Relationship Id="rId4" Type="http://schemas.openxmlformats.org/officeDocument/2006/relationships/image" Target="../media/image35.e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media" Target="../media/media2.mpeg"/><Relationship Id="rId7" Type="http://schemas.openxmlformats.org/officeDocument/2006/relationships/image" Target="../media/image51.png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5.wm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600" y="1196752"/>
            <a:ext cx="66967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i="1" dirty="0">
                <a:solidFill>
                  <a:schemeClr val="tx2"/>
                </a:solidFill>
                <a:latin typeface="Bookman Old Style" pitchFamily="18" charset="0"/>
                <a:cs typeface="Calibri" pitchFamily="34" charset="0"/>
              </a:rPr>
              <a:t>D’OÙ PROVIENT L’ENERGIE DU TRAVAIL MUSCULAIRE : 1- EXERCICES COURTS ET INTENSES  </a:t>
            </a:r>
            <a:endParaRPr lang="fr-FR" sz="2400" dirty="0">
              <a:solidFill>
                <a:schemeClr val="tx2"/>
              </a:solidFill>
              <a:latin typeface="Bookman Old Style" pitchFamily="18" charset="0"/>
              <a:cs typeface="Calibri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66515" y="359078"/>
            <a:ext cx="6571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Calibri" pitchFamily="34" charset="0"/>
                <a:cs typeface="Calibri" pitchFamily="34" charset="0"/>
              </a:rPr>
              <a:t>Diplôme d’Université de Médecine du Sport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923294" y="2636912"/>
            <a:ext cx="29249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latin typeface="Calibri" pitchFamily="34" charset="0"/>
                <a:cs typeface="Calibri" pitchFamily="34" charset="0"/>
              </a:rPr>
              <a:t>Marrakech </a:t>
            </a:r>
          </a:p>
          <a:p>
            <a:pPr algn="ctr"/>
            <a:r>
              <a:rPr lang="fr-FR" sz="2400" dirty="0">
                <a:latin typeface="Calibri" pitchFamily="34" charset="0"/>
                <a:cs typeface="Calibri" pitchFamily="34" charset="0"/>
              </a:rPr>
              <a:t>19-21 décembre 2014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697520" y="4279103"/>
            <a:ext cx="2752806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dirty="0">
                <a:latin typeface="Calibri" pitchFamily="34" charset="0"/>
                <a:cs typeface="Calibri" pitchFamily="34" charset="0"/>
              </a:rPr>
              <a:t>Georges CAZORLA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cazorlageorges@gmail.com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2" t="51572" r="33873" b="28065"/>
          <a:stretch>
            <a:fillRect/>
          </a:stretch>
        </p:blipFill>
        <p:spPr bwMode="auto">
          <a:xfrm>
            <a:off x="434207" y="4254402"/>
            <a:ext cx="1664615" cy="140684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07504" y="5791523"/>
            <a:ext cx="274179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1600" i="1" dirty="0">
                <a:latin typeface="Calibri" pitchFamily="34" charset="0"/>
                <a:cs typeface="Calibri" pitchFamily="34" charset="0"/>
              </a:rPr>
              <a:t>Service des épreuves d’effort </a:t>
            </a:r>
          </a:p>
          <a:p>
            <a:r>
              <a:rPr lang="fr-FR" sz="1600" i="1" dirty="0">
                <a:latin typeface="Calibri" pitchFamily="34" charset="0"/>
                <a:cs typeface="Calibri" pitchFamily="34" charset="0"/>
              </a:rPr>
              <a:t>            et réadaptation.</a:t>
            </a:r>
            <a:endParaRPr lang="fr-FR" sz="1600" dirty="0">
              <a:latin typeface="Calibri" pitchFamily="34" charset="0"/>
              <a:cs typeface="Calibri" pitchFamily="34" charset="0"/>
            </a:endParaRPr>
          </a:p>
          <a:p>
            <a:r>
              <a:rPr lang="fr-FR" sz="1600" i="1" dirty="0">
                <a:latin typeface="Calibri" pitchFamily="34" charset="0"/>
                <a:cs typeface="Calibri" pitchFamily="34" charset="0"/>
              </a:rPr>
              <a:t>       Hôpital Cardiologique </a:t>
            </a:r>
          </a:p>
          <a:p>
            <a:r>
              <a:rPr lang="fr-FR" sz="1600" i="1" dirty="0">
                <a:latin typeface="Calibri" pitchFamily="34" charset="0"/>
                <a:cs typeface="Calibri" pitchFamily="34" charset="0"/>
              </a:rPr>
              <a:t>             Pessac 33604.</a:t>
            </a:r>
            <a:endParaRPr lang="fr-FR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Imag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3" r="74960" b="63425"/>
          <a:stretch>
            <a:fillRect/>
          </a:stretch>
        </p:blipFill>
        <p:spPr bwMode="auto">
          <a:xfrm>
            <a:off x="5910029" y="4524086"/>
            <a:ext cx="2923353" cy="111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092891" y="5791523"/>
            <a:ext cx="40511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tabLst>
                <a:tab pos="5311775" algn="l"/>
              </a:tabLst>
            </a:pPr>
            <a:r>
              <a:rPr lang="fr-FR" sz="1600" b="1" i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Association pour la Recherche et l’Évaluation </a:t>
            </a:r>
          </a:p>
          <a:p>
            <a:pPr algn="ctr">
              <a:tabLst>
                <a:tab pos="5311775" algn="l"/>
              </a:tabLst>
            </a:pPr>
            <a:r>
              <a:rPr lang="fr-FR" sz="1600" b="1" i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en Activité Physique et en Sport </a:t>
            </a:r>
          </a:p>
          <a:p>
            <a:pPr algn="ctr">
              <a:tabLst>
                <a:tab pos="5311775" algn="l"/>
              </a:tabLst>
            </a:pPr>
            <a:r>
              <a:rPr lang="fr-FR" sz="1600" b="1" i="1" dirty="0">
                <a:latin typeface="Calibri" pitchFamily="34" charset="0"/>
                <a:ea typeface="Times New Roman" pitchFamily="18" charset="0"/>
                <a:cs typeface="Calibri" pitchFamily="34" charset="0"/>
                <a:hlinkClick r:id="rId4"/>
              </a:rPr>
              <a:t>areaps33@gmail.com</a:t>
            </a:r>
            <a:r>
              <a:rPr lang="fr-FR" sz="1600" b="1" i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   Web : areaps.org </a:t>
            </a:r>
            <a:endParaRPr lang="fr-FR" sz="16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898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10600" cy="990600"/>
          </a:xfrm>
        </p:spPr>
        <p:txBody>
          <a:bodyPr/>
          <a:lstStyle/>
          <a:p>
            <a:r>
              <a:rPr lang="fr-FR" sz="3200">
                <a:latin typeface="Calibri" pitchFamily="34" charset="0"/>
                <a:cs typeface="Calibri" pitchFamily="34" charset="0"/>
              </a:rPr>
              <a:t>Couplage électro-mécanique et besoins en ATP</a:t>
            </a:r>
          </a:p>
        </p:txBody>
      </p:sp>
      <p:pic>
        <p:nvPicPr>
          <p:cNvPr id="320516" name="Picture 4" descr="Couplage E-C (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023938"/>
            <a:ext cx="467995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>
            <a:spLocks noChangeArrowheads="1"/>
          </p:cNvSpPr>
          <p:nvPr/>
        </p:nvSpPr>
        <p:spPr bwMode="auto">
          <a:xfrm>
            <a:off x="3106738" y="5218113"/>
            <a:ext cx="914400" cy="914400"/>
          </a:xfrm>
          <a:prstGeom prst="ellipse">
            <a:avLst/>
          </a:prstGeom>
          <a:noFill/>
          <a:ln w="19050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" name="Ellipse 5"/>
          <p:cNvSpPr>
            <a:spLocks noChangeArrowheads="1"/>
          </p:cNvSpPr>
          <p:nvPr/>
        </p:nvSpPr>
        <p:spPr bwMode="auto">
          <a:xfrm>
            <a:off x="4953000" y="5229225"/>
            <a:ext cx="914400" cy="914400"/>
          </a:xfrm>
          <a:prstGeom prst="ellipse">
            <a:avLst/>
          </a:prstGeom>
          <a:noFill/>
          <a:ln w="19050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" name="Ellipse 6"/>
          <p:cNvSpPr>
            <a:spLocks noChangeArrowheads="1"/>
          </p:cNvSpPr>
          <p:nvPr/>
        </p:nvSpPr>
        <p:spPr bwMode="auto">
          <a:xfrm>
            <a:off x="2392363" y="3068638"/>
            <a:ext cx="1458912" cy="841375"/>
          </a:xfrm>
          <a:prstGeom prst="ellipse">
            <a:avLst/>
          </a:prstGeom>
          <a:noFill/>
          <a:ln w="19050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" name="Ellipse 7"/>
          <p:cNvSpPr>
            <a:spLocks noChangeArrowheads="1"/>
          </p:cNvSpPr>
          <p:nvPr/>
        </p:nvSpPr>
        <p:spPr bwMode="auto">
          <a:xfrm>
            <a:off x="3122613" y="1268413"/>
            <a:ext cx="1233487" cy="936625"/>
          </a:xfrm>
          <a:prstGeom prst="ellipse">
            <a:avLst/>
          </a:prstGeom>
          <a:noFill/>
          <a:ln w="19050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567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FD2AD3-8127-432D-B6F6-44152DC4DAB3}" type="slidenum">
              <a:rPr lang="fr-FR" sz="1400"/>
              <a:pPr eaLnBrk="1" hangingPunct="1"/>
              <a:t>100</a:t>
            </a:fld>
            <a:endParaRPr lang="fr-FR" sz="1400"/>
          </a:p>
        </p:txBody>
      </p:sp>
      <p:sp>
        <p:nvSpPr>
          <p:cNvPr id="200706" name="Text Box 2"/>
          <p:cNvSpPr txBox="1">
            <a:spLocks noChangeArrowheads="1"/>
          </p:cNvSpPr>
          <p:nvPr/>
        </p:nvSpPr>
        <p:spPr bwMode="auto">
          <a:xfrm>
            <a:off x="533400" y="838200"/>
            <a:ext cx="8001000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80000"/>
              </a:lnSpc>
            </a:pPr>
            <a:r>
              <a:rPr lang="es-CL" sz="3600">
                <a:latin typeface="Arial" pitchFamily="34" charset="0"/>
              </a:rPr>
              <a:t>MERCI POUR</a:t>
            </a:r>
          </a:p>
          <a:p>
            <a:endParaRPr lang="es-CL" sz="3600">
              <a:latin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s-CL" sz="3600">
                <a:latin typeface="Arial" pitchFamily="34" charset="0"/>
              </a:rPr>
              <a:t>    VOTRE ATTENTION</a:t>
            </a:r>
            <a:endParaRPr lang="es-CL" sz="2800"/>
          </a:p>
        </p:txBody>
      </p:sp>
      <p:graphicFrame>
        <p:nvGraphicFramePr>
          <p:cNvPr id="200707" name="Object 3"/>
          <p:cNvGraphicFramePr>
            <a:graphicFrameLocks noChangeAspect="1"/>
          </p:cNvGraphicFramePr>
          <p:nvPr/>
        </p:nvGraphicFramePr>
        <p:xfrm>
          <a:off x="2514600" y="4038600"/>
          <a:ext cx="4191000" cy="237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7" name="Clip" r:id="rId3" imgW="4960938" imgH="2811463" progId="MS_ClipArt_Gallery.2">
                  <p:embed/>
                </p:oleObj>
              </mc:Choice>
              <mc:Fallback>
                <p:oleObj name="Clip" r:id="rId3" imgW="4960938" imgH="281146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4038600"/>
                        <a:ext cx="4191000" cy="237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229894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200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0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763000" cy="876300"/>
          </a:xfrm>
        </p:spPr>
        <p:txBody>
          <a:bodyPr/>
          <a:lstStyle/>
          <a:p>
            <a:pPr>
              <a:defRPr/>
            </a:pPr>
            <a:r>
              <a:rPr lang="fr-FR" sz="36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Mécanismes de la contraction musculaire</a:t>
            </a:r>
          </a:p>
        </p:txBody>
      </p:sp>
      <p:pic>
        <p:nvPicPr>
          <p:cNvPr id="8195" name="Picture 38" descr="~AUT0019"/>
          <p:cNvPicPr>
            <a:picLocks noChangeAspect="1" noChangeArrowheads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3327400" cy="474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1834" name="Group 42"/>
          <p:cNvGrpSpPr>
            <a:grpSpLocks/>
          </p:cNvGrpSpPr>
          <p:nvPr/>
        </p:nvGrpSpPr>
        <p:grpSpPr bwMode="auto">
          <a:xfrm>
            <a:off x="4572000" y="2133600"/>
            <a:ext cx="4419600" cy="4229100"/>
            <a:chOff x="2880" y="1344"/>
            <a:chExt cx="2784" cy="2663"/>
          </a:xfrm>
        </p:grpSpPr>
        <p:grpSp>
          <p:nvGrpSpPr>
            <p:cNvPr id="8197" name="Group 3"/>
            <p:cNvGrpSpPr>
              <a:grpSpLocks/>
            </p:cNvGrpSpPr>
            <p:nvPr/>
          </p:nvGrpSpPr>
          <p:grpSpPr bwMode="auto">
            <a:xfrm>
              <a:off x="3011" y="1521"/>
              <a:ext cx="2498" cy="2486"/>
              <a:chOff x="2" y="911"/>
              <a:chExt cx="5603" cy="2813"/>
            </a:xfrm>
          </p:grpSpPr>
          <p:sp>
            <p:nvSpPr>
              <p:cNvPr id="8199" name="Line 4"/>
              <p:cNvSpPr>
                <a:spLocks noChangeShapeType="1"/>
              </p:cNvSpPr>
              <p:nvPr/>
            </p:nvSpPr>
            <p:spPr bwMode="auto">
              <a:xfrm flipH="1">
                <a:off x="435" y="2539"/>
                <a:ext cx="1078" cy="1"/>
              </a:xfrm>
              <a:prstGeom prst="lin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1797" name="Rectangle 5"/>
              <p:cNvSpPr>
                <a:spLocks noChangeArrowheads="1"/>
              </p:cNvSpPr>
              <p:nvPr/>
            </p:nvSpPr>
            <p:spPr bwMode="auto">
              <a:xfrm>
                <a:off x="119" y="3448"/>
                <a:ext cx="233" cy="2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550" tIns="41275" rIns="82550" bIns="41275">
                <a:spAutoFit/>
              </a:bodyPr>
              <a:lstStyle/>
              <a:p>
                <a:pPr defTabSz="814388">
                  <a:defRPr/>
                </a:pPr>
                <a:endParaRPr lang="fr-FR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endParaRPr>
              </a:p>
            </p:txBody>
          </p:sp>
          <p:grpSp>
            <p:nvGrpSpPr>
              <p:cNvPr id="8201" name="Group 6"/>
              <p:cNvGrpSpPr>
                <a:grpSpLocks/>
              </p:cNvGrpSpPr>
              <p:nvPr/>
            </p:nvGrpSpPr>
            <p:grpSpPr bwMode="auto">
              <a:xfrm>
                <a:off x="435" y="911"/>
                <a:ext cx="1801" cy="547"/>
                <a:chOff x="435" y="911"/>
                <a:chExt cx="1801" cy="547"/>
              </a:xfrm>
            </p:grpSpPr>
            <p:sp>
              <p:nvSpPr>
                <p:cNvPr id="8230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435" y="943"/>
                  <a:ext cx="1080" cy="0"/>
                </a:xfrm>
                <a:prstGeom prst="line">
                  <a:avLst/>
                </a:prstGeom>
                <a:noFill/>
                <a:ln w="5080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31" name="Oval 8"/>
                <p:cNvSpPr>
                  <a:spLocks noChangeArrowheads="1"/>
                </p:cNvSpPr>
                <p:nvPr/>
              </p:nvSpPr>
              <p:spPr bwMode="auto">
                <a:xfrm>
                  <a:off x="1352" y="911"/>
                  <a:ext cx="241" cy="47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CF4EA"/>
                    </a:gs>
                    <a:gs pos="100000">
                      <a:srgbClr val="0E1817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32" name="Line 9"/>
                <p:cNvSpPr>
                  <a:spLocks noChangeShapeType="1"/>
                </p:cNvSpPr>
                <p:nvPr/>
              </p:nvSpPr>
              <p:spPr bwMode="auto">
                <a:xfrm>
                  <a:off x="1268" y="1458"/>
                  <a:ext cx="968" cy="0"/>
                </a:xfrm>
                <a:prstGeom prst="line">
                  <a:avLst/>
                </a:prstGeom>
                <a:noFill/>
                <a:ln w="25400">
                  <a:solidFill>
                    <a:srgbClr val="FCF305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8202" name="Freeform 10"/>
              <p:cNvSpPr>
                <a:spLocks/>
              </p:cNvSpPr>
              <p:nvPr/>
            </p:nvSpPr>
            <p:spPr bwMode="auto">
              <a:xfrm>
                <a:off x="1219" y="2514"/>
                <a:ext cx="382" cy="369"/>
              </a:xfrm>
              <a:custGeom>
                <a:avLst/>
                <a:gdLst>
                  <a:gd name="T0" fmla="*/ 106 w 382"/>
                  <a:gd name="T1" fmla="*/ 106 h 369"/>
                  <a:gd name="T2" fmla="*/ 118 w 382"/>
                  <a:gd name="T3" fmla="*/ 92 h 369"/>
                  <a:gd name="T4" fmla="*/ 171 w 382"/>
                  <a:gd name="T5" fmla="*/ 52 h 369"/>
                  <a:gd name="T6" fmla="*/ 210 w 382"/>
                  <a:gd name="T7" fmla="*/ 26 h 369"/>
                  <a:gd name="T8" fmla="*/ 237 w 382"/>
                  <a:gd name="T9" fmla="*/ 13 h 369"/>
                  <a:gd name="T10" fmla="*/ 250 w 382"/>
                  <a:gd name="T11" fmla="*/ 13 h 369"/>
                  <a:gd name="T12" fmla="*/ 263 w 382"/>
                  <a:gd name="T13" fmla="*/ 13 h 369"/>
                  <a:gd name="T14" fmla="*/ 302 w 382"/>
                  <a:gd name="T15" fmla="*/ 0 h 369"/>
                  <a:gd name="T16" fmla="*/ 329 w 382"/>
                  <a:gd name="T17" fmla="*/ 0 h 369"/>
                  <a:gd name="T18" fmla="*/ 355 w 382"/>
                  <a:gd name="T19" fmla="*/ 13 h 369"/>
                  <a:gd name="T20" fmla="*/ 368 w 382"/>
                  <a:gd name="T21" fmla="*/ 26 h 369"/>
                  <a:gd name="T22" fmla="*/ 381 w 382"/>
                  <a:gd name="T23" fmla="*/ 52 h 369"/>
                  <a:gd name="T24" fmla="*/ 381 w 382"/>
                  <a:gd name="T25" fmla="*/ 79 h 369"/>
                  <a:gd name="T26" fmla="*/ 381 w 382"/>
                  <a:gd name="T27" fmla="*/ 106 h 369"/>
                  <a:gd name="T28" fmla="*/ 368 w 382"/>
                  <a:gd name="T29" fmla="*/ 131 h 369"/>
                  <a:gd name="T30" fmla="*/ 368 w 382"/>
                  <a:gd name="T31" fmla="*/ 145 h 369"/>
                  <a:gd name="T32" fmla="*/ 342 w 382"/>
                  <a:gd name="T33" fmla="*/ 185 h 369"/>
                  <a:gd name="T34" fmla="*/ 315 w 382"/>
                  <a:gd name="T35" fmla="*/ 223 h 369"/>
                  <a:gd name="T36" fmla="*/ 289 w 382"/>
                  <a:gd name="T37" fmla="*/ 250 h 369"/>
                  <a:gd name="T38" fmla="*/ 277 w 382"/>
                  <a:gd name="T39" fmla="*/ 263 h 369"/>
                  <a:gd name="T40" fmla="*/ 263 w 382"/>
                  <a:gd name="T41" fmla="*/ 277 h 369"/>
                  <a:gd name="T42" fmla="*/ 223 w 382"/>
                  <a:gd name="T43" fmla="*/ 316 h 369"/>
                  <a:gd name="T44" fmla="*/ 184 w 382"/>
                  <a:gd name="T45" fmla="*/ 342 h 369"/>
                  <a:gd name="T46" fmla="*/ 144 w 382"/>
                  <a:gd name="T47" fmla="*/ 368 h 369"/>
                  <a:gd name="T48" fmla="*/ 131 w 382"/>
                  <a:gd name="T49" fmla="*/ 368 h 369"/>
                  <a:gd name="T50" fmla="*/ 118 w 382"/>
                  <a:gd name="T51" fmla="*/ 368 h 369"/>
                  <a:gd name="T52" fmla="*/ 92 w 382"/>
                  <a:gd name="T53" fmla="*/ 368 h 369"/>
                  <a:gd name="T54" fmla="*/ 52 w 382"/>
                  <a:gd name="T55" fmla="*/ 368 h 369"/>
                  <a:gd name="T56" fmla="*/ 39 w 382"/>
                  <a:gd name="T57" fmla="*/ 368 h 369"/>
                  <a:gd name="T58" fmla="*/ 27 w 382"/>
                  <a:gd name="T59" fmla="*/ 356 h 369"/>
                  <a:gd name="T60" fmla="*/ 13 w 382"/>
                  <a:gd name="T61" fmla="*/ 342 h 369"/>
                  <a:gd name="T62" fmla="*/ 0 w 382"/>
                  <a:gd name="T63" fmla="*/ 316 h 369"/>
                  <a:gd name="T64" fmla="*/ 0 w 382"/>
                  <a:gd name="T65" fmla="*/ 289 h 369"/>
                  <a:gd name="T66" fmla="*/ 13 w 382"/>
                  <a:gd name="T67" fmla="*/ 263 h 369"/>
                  <a:gd name="T68" fmla="*/ 13 w 382"/>
                  <a:gd name="T69" fmla="*/ 250 h 369"/>
                  <a:gd name="T70" fmla="*/ 27 w 382"/>
                  <a:gd name="T71" fmla="*/ 223 h 369"/>
                  <a:gd name="T72" fmla="*/ 39 w 382"/>
                  <a:gd name="T73" fmla="*/ 185 h 369"/>
                  <a:gd name="T74" fmla="*/ 66 w 382"/>
                  <a:gd name="T75" fmla="*/ 145 h 369"/>
                  <a:gd name="T76" fmla="*/ 92 w 382"/>
                  <a:gd name="T77" fmla="*/ 118 h 369"/>
                  <a:gd name="T78" fmla="*/ 106 w 382"/>
                  <a:gd name="T79" fmla="*/ 106 h 36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82" h="369">
                    <a:moveTo>
                      <a:pt x="106" y="106"/>
                    </a:moveTo>
                    <a:lnTo>
                      <a:pt x="118" y="92"/>
                    </a:lnTo>
                    <a:lnTo>
                      <a:pt x="171" y="52"/>
                    </a:lnTo>
                    <a:lnTo>
                      <a:pt x="210" y="26"/>
                    </a:lnTo>
                    <a:lnTo>
                      <a:pt x="237" y="13"/>
                    </a:lnTo>
                    <a:lnTo>
                      <a:pt x="250" y="13"/>
                    </a:lnTo>
                    <a:lnTo>
                      <a:pt x="263" y="13"/>
                    </a:lnTo>
                    <a:lnTo>
                      <a:pt x="302" y="0"/>
                    </a:lnTo>
                    <a:lnTo>
                      <a:pt x="329" y="0"/>
                    </a:lnTo>
                    <a:lnTo>
                      <a:pt x="355" y="13"/>
                    </a:lnTo>
                    <a:lnTo>
                      <a:pt x="368" y="26"/>
                    </a:lnTo>
                    <a:lnTo>
                      <a:pt x="381" y="52"/>
                    </a:lnTo>
                    <a:lnTo>
                      <a:pt x="381" y="79"/>
                    </a:lnTo>
                    <a:lnTo>
                      <a:pt x="381" y="106"/>
                    </a:lnTo>
                    <a:lnTo>
                      <a:pt x="368" y="131"/>
                    </a:lnTo>
                    <a:lnTo>
                      <a:pt x="368" y="145"/>
                    </a:lnTo>
                    <a:lnTo>
                      <a:pt x="342" y="185"/>
                    </a:lnTo>
                    <a:lnTo>
                      <a:pt x="315" y="223"/>
                    </a:lnTo>
                    <a:lnTo>
                      <a:pt x="289" y="250"/>
                    </a:lnTo>
                    <a:lnTo>
                      <a:pt x="277" y="263"/>
                    </a:lnTo>
                    <a:lnTo>
                      <a:pt x="263" y="277"/>
                    </a:lnTo>
                    <a:lnTo>
                      <a:pt x="223" y="316"/>
                    </a:lnTo>
                    <a:lnTo>
                      <a:pt x="184" y="342"/>
                    </a:lnTo>
                    <a:lnTo>
                      <a:pt x="144" y="368"/>
                    </a:lnTo>
                    <a:lnTo>
                      <a:pt x="131" y="368"/>
                    </a:lnTo>
                    <a:lnTo>
                      <a:pt x="118" y="368"/>
                    </a:lnTo>
                    <a:lnTo>
                      <a:pt x="92" y="368"/>
                    </a:lnTo>
                    <a:lnTo>
                      <a:pt x="52" y="368"/>
                    </a:lnTo>
                    <a:lnTo>
                      <a:pt x="39" y="368"/>
                    </a:lnTo>
                    <a:lnTo>
                      <a:pt x="27" y="356"/>
                    </a:lnTo>
                    <a:lnTo>
                      <a:pt x="13" y="342"/>
                    </a:lnTo>
                    <a:lnTo>
                      <a:pt x="0" y="316"/>
                    </a:lnTo>
                    <a:lnTo>
                      <a:pt x="0" y="289"/>
                    </a:lnTo>
                    <a:lnTo>
                      <a:pt x="13" y="263"/>
                    </a:lnTo>
                    <a:lnTo>
                      <a:pt x="13" y="250"/>
                    </a:lnTo>
                    <a:lnTo>
                      <a:pt x="27" y="223"/>
                    </a:lnTo>
                    <a:lnTo>
                      <a:pt x="39" y="185"/>
                    </a:lnTo>
                    <a:lnTo>
                      <a:pt x="66" y="145"/>
                    </a:lnTo>
                    <a:lnTo>
                      <a:pt x="92" y="118"/>
                    </a:lnTo>
                    <a:lnTo>
                      <a:pt x="106" y="106"/>
                    </a:lnTo>
                  </a:path>
                </a:pathLst>
              </a:custGeom>
              <a:gradFill rotWithShape="0">
                <a:gsLst>
                  <a:gs pos="0">
                    <a:srgbClr val="8CF4EA"/>
                  </a:gs>
                  <a:gs pos="100000">
                    <a:srgbClr val="0E1817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03" name="Line 11"/>
              <p:cNvSpPr>
                <a:spLocks noChangeShapeType="1"/>
              </p:cNvSpPr>
              <p:nvPr/>
            </p:nvSpPr>
            <p:spPr bwMode="auto">
              <a:xfrm>
                <a:off x="1268" y="2978"/>
                <a:ext cx="968" cy="1"/>
              </a:xfrm>
              <a:prstGeom prst="line">
                <a:avLst/>
              </a:prstGeom>
              <a:noFill/>
              <a:ln w="25400">
                <a:solidFill>
                  <a:srgbClr val="FCF30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1804" name="Rectangle 12"/>
              <p:cNvSpPr>
                <a:spLocks noChangeArrowheads="1"/>
              </p:cNvSpPr>
              <p:nvPr/>
            </p:nvSpPr>
            <p:spPr bwMode="auto">
              <a:xfrm>
                <a:off x="4542" y="1736"/>
                <a:ext cx="1063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550" tIns="41275" rIns="82550" bIns="41275">
                <a:spAutoFit/>
              </a:bodyPr>
              <a:lstStyle/>
              <a:p>
                <a:pPr defTabSz="814388">
                  <a:defRPr/>
                </a:pPr>
                <a:r>
                  <a:rPr lang="fr-FR" sz="16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Power</a:t>
                </a:r>
              </a:p>
              <a:p>
                <a:pPr defTabSz="814388">
                  <a:defRPr/>
                </a:pPr>
                <a:r>
                  <a:rPr lang="fr-FR" sz="16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Stroke</a:t>
                </a:r>
                <a:endParaRPr lang="fr-FR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8205" name="Rectangle 13"/>
              <p:cNvSpPr>
                <a:spLocks noChangeArrowheads="1"/>
              </p:cNvSpPr>
              <p:nvPr/>
            </p:nvSpPr>
            <p:spPr bwMode="auto">
              <a:xfrm>
                <a:off x="2552" y="3082"/>
                <a:ext cx="830" cy="2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06" name="Rectangle 14"/>
              <p:cNvSpPr>
                <a:spLocks noChangeArrowheads="1"/>
              </p:cNvSpPr>
              <p:nvPr/>
            </p:nvSpPr>
            <p:spPr bwMode="auto">
              <a:xfrm>
                <a:off x="2510" y="3230"/>
                <a:ext cx="887" cy="2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1807" name="Rectangle 15"/>
              <p:cNvSpPr>
                <a:spLocks noChangeArrowheads="1"/>
              </p:cNvSpPr>
              <p:nvPr/>
            </p:nvSpPr>
            <p:spPr bwMode="auto">
              <a:xfrm>
                <a:off x="2" y="1775"/>
                <a:ext cx="1673" cy="7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550" tIns="41275" rIns="82550" bIns="41275">
                <a:spAutoFit/>
              </a:bodyPr>
              <a:lstStyle/>
              <a:p>
                <a:pPr algn="ctr" defTabSz="814388">
                  <a:defRPr/>
                </a:pPr>
                <a:r>
                  <a:rPr lang="fr-FR" sz="16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ATP</a:t>
                </a:r>
              </a:p>
              <a:p>
                <a:pPr algn="ctr" defTabSz="814388">
                  <a:defRPr/>
                </a:pPr>
                <a:r>
                  <a:rPr lang="fr-FR" sz="16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Hydrolysis</a:t>
                </a:r>
                <a:r>
                  <a:rPr lang="fr-FR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</a:t>
                </a:r>
              </a:p>
              <a:p>
                <a:pPr algn="ctr" defTabSz="814388" eaLnBrk="1" hangingPunct="1">
                  <a:defRPr/>
                </a:pPr>
                <a:endParaRPr lang="fr-FR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61808" name="Rectangle 16"/>
              <p:cNvSpPr>
                <a:spLocks noChangeArrowheads="1"/>
              </p:cNvSpPr>
              <p:nvPr/>
            </p:nvSpPr>
            <p:spPr bwMode="auto">
              <a:xfrm>
                <a:off x="1947" y="1622"/>
                <a:ext cx="1875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550" tIns="41275" rIns="82550" bIns="41275">
                <a:spAutoFit/>
              </a:bodyPr>
              <a:lstStyle/>
              <a:p>
                <a:pPr algn="ctr" defTabSz="814388">
                  <a:defRPr/>
                </a:pPr>
                <a:r>
                  <a:rPr lang="fr-FR" sz="16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Actin-Myosin</a:t>
                </a:r>
              </a:p>
              <a:p>
                <a:pPr algn="ctr" defTabSz="814388">
                  <a:defRPr/>
                </a:pPr>
                <a:r>
                  <a:rPr lang="fr-FR" sz="16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Binding</a:t>
                </a:r>
              </a:p>
            </p:txBody>
          </p:sp>
          <p:sp>
            <p:nvSpPr>
              <p:cNvPr id="8209" name="Rectangle 17"/>
              <p:cNvSpPr>
                <a:spLocks noChangeArrowheads="1"/>
              </p:cNvSpPr>
              <p:nvPr/>
            </p:nvSpPr>
            <p:spPr bwMode="auto">
              <a:xfrm>
                <a:off x="2625" y="1811"/>
                <a:ext cx="531" cy="2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8210" name="Group 18"/>
              <p:cNvGrpSpPr>
                <a:grpSpLocks/>
              </p:cNvGrpSpPr>
              <p:nvPr/>
            </p:nvGrpSpPr>
            <p:grpSpPr bwMode="auto">
              <a:xfrm>
                <a:off x="3163" y="927"/>
                <a:ext cx="1824" cy="531"/>
                <a:chOff x="3163" y="927"/>
                <a:chExt cx="1824" cy="531"/>
              </a:xfrm>
            </p:grpSpPr>
            <p:sp>
              <p:nvSpPr>
                <p:cNvPr id="8223" name="Line 19"/>
                <p:cNvSpPr>
                  <a:spLocks noChangeShapeType="1"/>
                </p:cNvSpPr>
                <p:nvPr/>
              </p:nvSpPr>
              <p:spPr bwMode="auto">
                <a:xfrm flipH="1" flipV="1">
                  <a:off x="3163" y="927"/>
                  <a:ext cx="1079" cy="105"/>
                </a:xfrm>
                <a:prstGeom prst="line">
                  <a:avLst/>
                </a:prstGeom>
                <a:noFill/>
                <a:ln w="5080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24" name="Freeform 20"/>
                <p:cNvSpPr>
                  <a:spLocks/>
                </p:cNvSpPr>
                <p:nvPr/>
              </p:nvSpPr>
              <p:spPr bwMode="auto">
                <a:xfrm>
                  <a:off x="4102" y="981"/>
                  <a:ext cx="226" cy="476"/>
                </a:xfrm>
                <a:custGeom>
                  <a:avLst/>
                  <a:gdLst>
                    <a:gd name="T0" fmla="*/ 0 w 226"/>
                    <a:gd name="T1" fmla="*/ 224 h 476"/>
                    <a:gd name="T2" fmla="*/ 0 w 226"/>
                    <a:gd name="T3" fmla="*/ 198 h 476"/>
                    <a:gd name="T4" fmla="*/ 0 w 226"/>
                    <a:gd name="T5" fmla="*/ 158 h 476"/>
                    <a:gd name="T6" fmla="*/ 13 w 226"/>
                    <a:gd name="T7" fmla="*/ 119 h 476"/>
                    <a:gd name="T8" fmla="*/ 27 w 226"/>
                    <a:gd name="T9" fmla="*/ 93 h 476"/>
                    <a:gd name="T10" fmla="*/ 40 w 226"/>
                    <a:gd name="T11" fmla="*/ 66 h 476"/>
                    <a:gd name="T12" fmla="*/ 53 w 226"/>
                    <a:gd name="T13" fmla="*/ 39 h 476"/>
                    <a:gd name="T14" fmla="*/ 67 w 226"/>
                    <a:gd name="T15" fmla="*/ 27 h 476"/>
                    <a:gd name="T16" fmla="*/ 92 w 226"/>
                    <a:gd name="T17" fmla="*/ 13 h 476"/>
                    <a:gd name="T18" fmla="*/ 119 w 226"/>
                    <a:gd name="T19" fmla="*/ 0 h 476"/>
                    <a:gd name="T20" fmla="*/ 133 w 226"/>
                    <a:gd name="T21" fmla="*/ 0 h 476"/>
                    <a:gd name="T22" fmla="*/ 146 w 226"/>
                    <a:gd name="T23" fmla="*/ 0 h 476"/>
                    <a:gd name="T24" fmla="*/ 172 w 226"/>
                    <a:gd name="T25" fmla="*/ 13 h 476"/>
                    <a:gd name="T26" fmla="*/ 172 w 226"/>
                    <a:gd name="T27" fmla="*/ 27 h 476"/>
                    <a:gd name="T28" fmla="*/ 198 w 226"/>
                    <a:gd name="T29" fmla="*/ 52 h 476"/>
                    <a:gd name="T30" fmla="*/ 212 w 226"/>
                    <a:gd name="T31" fmla="*/ 79 h 476"/>
                    <a:gd name="T32" fmla="*/ 225 w 226"/>
                    <a:gd name="T33" fmla="*/ 106 h 476"/>
                    <a:gd name="T34" fmla="*/ 225 w 226"/>
                    <a:gd name="T35" fmla="*/ 132 h 476"/>
                    <a:gd name="T36" fmla="*/ 225 w 226"/>
                    <a:gd name="T37" fmla="*/ 172 h 476"/>
                    <a:gd name="T38" fmla="*/ 225 w 226"/>
                    <a:gd name="T39" fmla="*/ 224 h 476"/>
                    <a:gd name="T40" fmla="*/ 225 w 226"/>
                    <a:gd name="T41" fmla="*/ 238 h 476"/>
                    <a:gd name="T42" fmla="*/ 225 w 226"/>
                    <a:gd name="T43" fmla="*/ 264 h 476"/>
                    <a:gd name="T44" fmla="*/ 225 w 226"/>
                    <a:gd name="T45" fmla="*/ 303 h 476"/>
                    <a:gd name="T46" fmla="*/ 212 w 226"/>
                    <a:gd name="T47" fmla="*/ 343 h 476"/>
                    <a:gd name="T48" fmla="*/ 198 w 226"/>
                    <a:gd name="T49" fmla="*/ 382 h 476"/>
                    <a:gd name="T50" fmla="*/ 185 w 226"/>
                    <a:gd name="T51" fmla="*/ 409 h 476"/>
                    <a:gd name="T52" fmla="*/ 172 w 226"/>
                    <a:gd name="T53" fmla="*/ 436 h 476"/>
                    <a:gd name="T54" fmla="*/ 159 w 226"/>
                    <a:gd name="T55" fmla="*/ 449 h 476"/>
                    <a:gd name="T56" fmla="*/ 133 w 226"/>
                    <a:gd name="T57" fmla="*/ 462 h 476"/>
                    <a:gd name="T58" fmla="*/ 106 w 226"/>
                    <a:gd name="T59" fmla="*/ 475 h 476"/>
                    <a:gd name="T60" fmla="*/ 92 w 226"/>
                    <a:gd name="T61" fmla="*/ 475 h 476"/>
                    <a:gd name="T62" fmla="*/ 80 w 226"/>
                    <a:gd name="T63" fmla="*/ 475 h 476"/>
                    <a:gd name="T64" fmla="*/ 53 w 226"/>
                    <a:gd name="T65" fmla="*/ 462 h 476"/>
                    <a:gd name="T66" fmla="*/ 53 w 226"/>
                    <a:gd name="T67" fmla="*/ 449 h 476"/>
                    <a:gd name="T68" fmla="*/ 27 w 226"/>
                    <a:gd name="T69" fmla="*/ 423 h 476"/>
                    <a:gd name="T70" fmla="*/ 13 w 226"/>
                    <a:gd name="T71" fmla="*/ 396 h 476"/>
                    <a:gd name="T72" fmla="*/ 13 w 226"/>
                    <a:gd name="T73" fmla="*/ 382 h 476"/>
                    <a:gd name="T74" fmla="*/ 0 w 226"/>
                    <a:gd name="T75" fmla="*/ 343 h 476"/>
                    <a:gd name="T76" fmla="*/ 0 w 226"/>
                    <a:gd name="T77" fmla="*/ 303 h 476"/>
                    <a:gd name="T78" fmla="*/ 0 w 226"/>
                    <a:gd name="T79" fmla="*/ 251 h 476"/>
                    <a:gd name="T80" fmla="*/ 0 w 226"/>
                    <a:gd name="T81" fmla="*/ 224 h 47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226" h="476">
                      <a:moveTo>
                        <a:pt x="0" y="224"/>
                      </a:moveTo>
                      <a:lnTo>
                        <a:pt x="0" y="198"/>
                      </a:lnTo>
                      <a:lnTo>
                        <a:pt x="0" y="158"/>
                      </a:lnTo>
                      <a:lnTo>
                        <a:pt x="13" y="119"/>
                      </a:lnTo>
                      <a:lnTo>
                        <a:pt x="27" y="93"/>
                      </a:lnTo>
                      <a:lnTo>
                        <a:pt x="40" y="66"/>
                      </a:lnTo>
                      <a:lnTo>
                        <a:pt x="53" y="39"/>
                      </a:lnTo>
                      <a:lnTo>
                        <a:pt x="67" y="27"/>
                      </a:lnTo>
                      <a:lnTo>
                        <a:pt x="92" y="13"/>
                      </a:lnTo>
                      <a:lnTo>
                        <a:pt x="119" y="0"/>
                      </a:lnTo>
                      <a:lnTo>
                        <a:pt x="133" y="0"/>
                      </a:lnTo>
                      <a:lnTo>
                        <a:pt x="146" y="0"/>
                      </a:lnTo>
                      <a:lnTo>
                        <a:pt x="172" y="13"/>
                      </a:lnTo>
                      <a:lnTo>
                        <a:pt x="172" y="27"/>
                      </a:lnTo>
                      <a:lnTo>
                        <a:pt x="198" y="52"/>
                      </a:lnTo>
                      <a:lnTo>
                        <a:pt x="212" y="79"/>
                      </a:lnTo>
                      <a:lnTo>
                        <a:pt x="225" y="106"/>
                      </a:lnTo>
                      <a:lnTo>
                        <a:pt x="225" y="132"/>
                      </a:lnTo>
                      <a:lnTo>
                        <a:pt x="225" y="172"/>
                      </a:lnTo>
                      <a:lnTo>
                        <a:pt x="225" y="224"/>
                      </a:lnTo>
                      <a:lnTo>
                        <a:pt x="225" y="238"/>
                      </a:lnTo>
                      <a:lnTo>
                        <a:pt x="225" y="264"/>
                      </a:lnTo>
                      <a:lnTo>
                        <a:pt x="225" y="303"/>
                      </a:lnTo>
                      <a:lnTo>
                        <a:pt x="212" y="343"/>
                      </a:lnTo>
                      <a:lnTo>
                        <a:pt x="198" y="382"/>
                      </a:lnTo>
                      <a:lnTo>
                        <a:pt x="185" y="409"/>
                      </a:lnTo>
                      <a:lnTo>
                        <a:pt x="172" y="436"/>
                      </a:lnTo>
                      <a:lnTo>
                        <a:pt x="159" y="449"/>
                      </a:lnTo>
                      <a:lnTo>
                        <a:pt x="133" y="462"/>
                      </a:lnTo>
                      <a:lnTo>
                        <a:pt x="106" y="475"/>
                      </a:lnTo>
                      <a:lnTo>
                        <a:pt x="92" y="475"/>
                      </a:lnTo>
                      <a:lnTo>
                        <a:pt x="80" y="475"/>
                      </a:lnTo>
                      <a:lnTo>
                        <a:pt x="53" y="462"/>
                      </a:lnTo>
                      <a:lnTo>
                        <a:pt x="53" y="449"/>
                      </a:lnTo>
                      <a:lnTo>
                        <a:pt x="27" y="423"/>
                      </a:lnTo>
                      <a:lnTo>
                        <a:pt x="13" y="396"/>
                      </a:lnTo>
                      <a:lnTo>
                        <a:pt x="13" y="382"/>
                      </a:lnTo>
                      <a:lnTo>
                        <a:pt x="0" y="343"/>
                      </a:lnTo>
                      <a:lnTo>
                        <a:pt x="0" y="303"/>
                      </a:lnTo>
                      <a:lnTo>
                        <a:pt x="0" y="251"/>
                      </a:lnTo>
                      <a:lnTo>
                        <a:pt x="0" y="224"/>
                      </a:lnTo>
                    </a:path>
                  </a:pathLst>
                </a:custGeom>
                <a:gradFill rotWithShape="0">
                  <a:gsLst>
                    <a:gs pos="0">
                      <a:srgbClr val="8CF4EA"/>
                    </a:gs>
                    <a:gs pos="100000">
                      <a:srgbClr val="0E1817"/>
                    </a:gs>
                  </a:gsLst>
                  <a:path path="rect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225" name="Line 21"/>
                <p:cNvSpPr>
                  <a:spLocks noChangeShapeType="1"/>
                </p:cNvSpPr>
                <p:nvPr/>
              </p:nvSpPr>
              <p:spPr bwMode="auto">
                <a:xfrm>
                  <a:off x="4020" y="1458"/>
                  <a:ext cx="967" cy="0"/>
                </a:xfrm>
                <a:prstGeom prst="line">
                  <a:avLst/>
                </a:prstGeom>
                <a:noFill/>
                <a:ln w="25400">
                  <a:solidFill>
                    <a:srgbClr val="FCF305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26" name="Line 22"/>
                <p:cNvSpPr>
                  <a:spLocks noChangeShapeType="1"/>
                </p:cNvSpPr>
                <p:nvPr/>
              </p:nvSpPr>
              <p:spPr bwMode="auto">
                <a:xfrm flipH="1" flipV="1">
                  <a:off x="3997" y="1324"/>
                  <a:ext cx="94" cy="5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27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3958" y="1353"/>
                  <a:ext cx="93" cy="5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28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4336" y="1317"/>
                  <a:ext cx="78" cy="5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29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4336" y="1367"/>
                  <a:ext cx="78" cy="5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8211" name="Group 26"/>
              <p:cNvGrpSpPr>
                <a:grpSpLocks/>
              </p:cNvGrpSpPr>
              <p:nvPr/>
            </p:nvGrpSpPr>
            <p:grpSpPr bwMode="auto">
              <a:xfrm>
                <a:off x="3184" y="2560"/>
                <a:ext cx="1803" cy="394"/>
                <a:chOff x="3184" y="2560"/>
                <a:chExt cx="1803" cy="394"/>
              </a:xfrm>
            </p:grpSpPr>
            <p:sp>
              <p:nvSpPr>
                <p:cNvPr id="8216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3184" y="2585"/>
                  <a:ext cx="1080" cy="0"/>
                </a:xfrm>
                <a:prstGeom prst="line">
                  <a:avLst/>
                </a:prstGeom>
                <a:noFill/>
                <a:ln w="5080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7" name="Freeform 28"/>
                <p:cNvSpPr>
                  <a:spLocks/>
                </p:cNvSpPr>
                <p:nvPr/>
              </p:nvSpPr>
              <p:spPr bwMode="auto">
                <a:xfrm>
                  <a:off x="3970" y="2560"/>
                  <a:ext cx="384" cy="371"/>
                </a:xfrm>
                <a:custGeom>
                  <a:avLst/>
                  <a:gdLst>
                    <a:gd name="T0" fmla="*/ 106 w 384"/>
                    <a:gd name="T1" fmla="*/ 106 h 371"/>
                    <a:gd name="T2" fmla="*/ 119 w 384"/>
                    <a:gd name="T3" fmla="*/ 93 h 371"/>
                    <a:gd name="T4" fmla="*/ 171 w 384"/>
                    <a:gd name="T5" fmla="*/ 53 h 371"/>
                    <a:gd name="T6" fmla="*/ 212 w 384"/>
                    <a:gd name="T7" fmla="*/ 27 h 371"/>
                    <a:gd name="T8" fmla="*/ 237 w 384"/>
                    <a:gd name="T9" fmla="*/ 13 h 371"/>
                    <a:gd name="T10" fmla="*/ 251 w 384"/>
                    <a:gd name="T11" fmla="*/ 13 h 371"/>
                    <a:gd name="T12" fmla="*/ 264 w 384"/>
                    <a:gd name="T13" fmla="*/ 13 h 371"/>
                    <a:gd name="T14" fmla="*/ 304 w 384"/>
                    <a:gd name="T15" fmla="*/ 0 h 371"/>
                    <a:gd name="T16" fmla="*/ 330 w 384"/>
                    <a:gd name="T17" fmla="*/ 0 h 371"/>
                    <a:gd name="T18" fmla="*/ 356 w 384"/>
                    <a:gd name="T19" fmla="*/ 13 h 371"/>
                    <a:gd name="T20" fmla="*/ 370 w 384"/>
                    <a:gd name="T21" fmla="*/ 27 h 371"/>
                    <a:gd name="T22" fmla="*/ 383 w 384"/>
                    <a:gd name="T23" fmla="*/ 53 h 371"/>
                    <a:gd name="T24" fmla="*/ 383 w 384"/>
                    <a:gd name="T25" fmla="*/ 79 h 371"/>
                    <a:gd name="T26" fmla="*/ 383 w 384"/>
                    <a:gd name="T27" fmla="*/ 106 h 371"/>
                    <a:gd name="T28" fmla="*/ 370 w 384"/>
                    <a:gd name="T29" fmla="*/ 133 h 371"/>
                    <a:gd name="T30" fmla="*/ 370 w 384"/>
                    <a:gd name="T31" fmla="*/ 146 h 371"/>
                    <a:gd name="T32" fmla="*/ 343 w 384"/>
                    <a:gd name="T33" fmla="*/ 185 h 371"/>
                    <a:gd name="T34" fmla="*/ 316 w 384"/>
                    <a:gd name="T35" fmla="*/ 225 h 371"/>
                    <a:gd name="T36" fmla="*/ 291 w 384"/>
                    <a:gd name="T37" fmla="*/ 251 h 371"/>
                    <a:gd name="T38" fmla="*/ 277 w 384"/>
                    <a:gd name="T39" fmla="*/ 264 h 371"/>
                    <a:gd name="T40" fmla="*/ 264 w 384"/>
                    <a:gd name="T41" fmla="*/ 278 h 371"/>
                    <a:gd name="T42" fmla="*/ 225 w 384"/>
                    <a:gd name="T43" fmla="*/ 318 h 371"/>
                    <a:gd name="T44" fmla="*/ 185 w 384"/>
                    <a:gd name="T45" fmla="*/ 343 h 371"/>
                    <a:gd name="T46" fmla="*/ 145 w 384"/>
                    <a:gd name="T47" fmla="*/ 370 h 371"/>
                    <a:gd name="T48" fmla="*/ 132 w 384"/>
                    <a:gd name="T49" fmla="*/ 370 h 371"/>
                    <a:gd name="T50" fmla="*/ 119 w 384"/>
                    <a:gd name="T51" fmla="*/ 370 h 371"/>
                    <a:gd name="T52" fmla="*/ 92 w 384"/>
                    <a:gd name="T53" fmla="*/ 370 h 371"/>
                    <a:gd name="T54" fmla="*/ 53 w 384"/>
                    <a:gd name="T55" fmla="*/ 370 h 371"/>
                    <a:gd name="T56" fmla="*/ 40 w 384"/>
                    <a:gd name="T57" fmla="*/ 370 h 371"/>
                    <a:gd name="T58" fmla="*/ 27 w 384"/>
                    <a:gd name="T59" fmla="*/ 357 h 371"/>
                    <a:gd name="T60" fmla="*/ 13 w 384"/>
                    <a:gd name="T61" fmla="*/ 343 h 371"/>
                    <a:gd name="T62" fmla="*/ 0 w 384"/>
                    <a:gd name="T63" fmla="*/ 318 h 371"/>
                    <a:gd name="T64" fmla="*/ 0 w 384"/>
                    <a:gd name="T65" fmla="*/ 291 h 371"/>
                    <a:gd name="T66" fmla="*/ 13 w 384"/>
                    <a:gd name="T67" fmla="*/ 264 h 371"/>
                    <a:gd name="T68" fmla="*/ 13 w 384"/>
                    <a:gd name="T69" fmla="*/ 251 h 371"/>
                    <a:gd name="T70" fmla="*/ 27 w 384"/>
                    <a:gd name="T71" fmla="*/ 225 h 371"/>
                    <a:gd name="T72" fmla="*/ 40 w 384"/>
                    <a:gd name="T73" fmla="*/ 185 h 371"/>
                    <a:gd name="T74" fmla="*/ 66 w 384"/>
                    <a:gd name="T75" fmla="*/ 146 h 371"/>
                    <a:gd name="T76" fmla="*/ 92 w 384"/>
                    <a:gd name="T77" fmla="*/ 119 h 371"/>
                    <a:gd name="T78" fmla="*/ 106 w 384"/>
                    <a:gd name="T79" fmla="*/ 106 h 371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384" h="371">
                      <a:moveTo>
                        <a:pt x="106" y="106"/>
                      </a:moveTo>
                      <a:lnTo>
                        <a:pt x="119" y="93"/>
                      </a:lnTo>
                      <a:lnTo>
                        <a:pt x="171" y="53"/>
                      </a:lnTo>
                      <a:lnTo>
                        <a:pt x="212" y="27"/>
                      </a:lnTo>
                      <a:lnTo>
                        <a:pt x="237" y="13"/>
                      </a:lnTo>
                      <a:lnTo>
                        <a:pt x="251" y="13"/>
                      </a:lnTo>
                      <a:lnTo>
                        <a:pt x="264" y="13"/>
                      </a:lnTo>
                      <a:lnTo>
                        <a:pt x="304" y="0"/>
                      </a:lnTo>
                      <a:lnTo>
                        <a:pt x="330" y="0"/>
                      </a:lnTo>
                      <a:lnTo>
                        <a:pt x="356" y="13"/>
                      </a:lnTo>
                      <a:lnTo>
                        <a:pt x="370" y="27"/>
                      </a:lnTo>
                      <a:lnTo>
                        <a:pt x="383" y="53"/>
                      </a:lnTo>
                      <a:lnTo>
                        <a:pt x="383" y="79"/>
                      </a:lnTo>
                      <a:lnTo>
                        <a:pt x="383" y="106"/>
                      </a:lnTo>
                      <a:lnTo>
                        <a:pt x="370" y="133"/>
                      </a:lnTo>
                      <a:lnTo>
                        <a:pt x="370" y="146"/>
                      </a:lnTo>
                      <a:lnTo>
                        <a:pt x="343" y="185"/>
                      </a:lnTo>
                      <a:lnTo>
                        <a:pt x="316" y="225"/>
                      </a:lnTo>
                      <a:lnTo>
                        <a:pt x="291" y="251"/>
                      </a:lnTo>
                      <a:lnTo>
                        <a:pt x="277" y="264"/>
                      </a:lnTo>
                      <a:lnTo>
                        <a:pt x="264" y="278"/>
                      </a:lnTo>
                      <a:lnTo>
                        <a:pt x="225" y="318"/>
                      </a:lnTo>
                      <a:lnTo>
                        <a:pt x="185" y="343"/>
                      </a:lnTo>
                      <a:lnTo>
                        <a:pt x="145" y="370"/>
                      </a:lnTo>
                      <a:lnTo>
                        <a:pt x="132" y="370"/>
                      </a:lnTo>
                      <a:lnTo>
                        <a:pt x="119" y="370"/>
                      </a:lnTo>
                      <a:lnTo>
                        <a:pt x="92" y="370"/>
                      </a:lnTo>
                      <a:lnTo>
                        <a:pt x="53" y="370"/>
                      </a:lnTo>
                      <a:lnTo>
                        <a:pt x="40" y="370"/>
                      </a:lnTo>
                      <a:lnTo>
                        <a:pt x="27" y="357"/>
                      </a:lnTo>
                      <a:lnTo>
                        <a:pt x="13" y="343"/>
                      </a:lnTo>
                      <a:lnTo>
                        <a:pt x="0" y="318"/>
                      </a:lnTo>
                      <a:lnTo>
                        <a:pt x="0" y="291"/>
                      </a:lnTo>
                      <a:lnTo>
                        <a:pt x="13" y="264"/>
                      </a:lnTo>
                      <a:lnTo>
                        <a:pt x="13" y="251"/>
                      </a:lnTo>
                      <a:lnTo>
                        <a:pt x="27" y="225"/>
                      </a:lnTo>
                      <a:lnTo>
                        <a:pt x="40" y="185"/>
                      </a:lnTo>
                      <a:lnTo>
                        <a:pt x="66" y="146"/>
                      </a:lnTo>
                      <a:lnTo>
                        <a:pt x="92" y="119"/>
                      </a:lnTo>
                      <a:lnTo>
                        <a:pt x="106" y="106"/>
                      </a:lnTo>
                    </a:path>
                  </a:pathLst>
                </a:custGeom>
                <a:gradFill rotWithShape="0">
                  <a:gsLst>
                    <a:gs pos="0">
                      <a:srgbClr val="8CF4EA"/>
                    </a:gs>
                    <a:gs pos="100000">
                      <a:srgbClr val="0E1817"/>
                    </a:gs>
                  </a:gsLst>
                  <a:path path="rect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218" name="Line 29"/>
                <p:cNvSpPr>
                  <a:spLocks noChangeShapeType="1"/>
                </p:cNvSpPr>
                <p:nvPr/>
              </p:nvSpPr>
              <p:spPr bwMode="auto">
                <a:xfrm>
                  <a:off x="4020" y="2954"/>
                  <a:ext cx="967" cy="0"/>
                </a:xfrm>
                <a:prstGeom prst="line">
                  <a:avLst/>
                </a:prstGeom>
                <a:noFill/>
                <a:ln w="25400">
                  <a:solidFill>
                    <a:srgbClr val="FCF305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9" name="Line 30"/>
                <p:cNvSpPr>
                  <a:spLocks noChangeShapeType="1"/>
                </p:cNvSpPr>
                <p:nvPr/>
              </p:nvSpPr>
              <p:spPr bwMode="auto">
                <a:xfrm flipH="1" flipV="1">
                  <a:off x="3902" y="2821"/>
                  <a:ext cx="93" cy="5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20" name="Line 31"/>
                <p:cNvSpPr>
                  <a:spLocks noChangeShapeType="1"/>
                </p:cNvSpPr>
                <p:nvPr/>
              </p:nvSpPr>
              <p:spPr bwMode="auto">
                <a:xfrm flipH="1" flipV="1">
                  <a:off x="3863" y="2849"/>
                  <a:ext cx="93" cy="5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21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4241" y="2813"/>
                  <a:ext cx="77" cy="5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22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4241" y="2863"/>
                  <a:ext cx="77" cy="5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8212" name="AutoShape 34"/>
              <p:cNvSpPr>
                <a:spLocks noChangeArrowheads="1"/>
              </p:cNvSpPr>
              <p:nvPr/>
            </p:nvSpPr>
            <p:spPr bwMode="auto">
              <a:xfrm flipH="1">
                <a:off x="2512" y="2728"/>
                <a:ext cx="744" cy="180"/>
              </a:xfrm>
              <a:prstGeom prst="rightArrow">
                <a:avLst>
                  <a:gd name="adj1" fmla="val 50000"/>
                  <a:gd name="adj2" fmla="val 206686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4C4C4C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13" name="AutoShape 35"/>
              <p:cNvSpPr>
                <a:spLocks noChangeArrowheads="1"/>
              </p:cNvSpPr>
              <p:nvPr/>
            </p:nvSpPr>
            <p:spPr bwMode="auto">
              <a:xfrm>
                <a:off x="2512" y="1360"/>
                <a:ext cx="744" cy="180"/>
              </a:xfrm>
              <a:prstGeom prst="rightArrow">
                <a:avLst>
                  <a:gd name="adj1" fmla="val 50000"/>
                  <a:gd name="adj2" fmla="val 206686"/>
                </a:avLst>
              </a:prstGeom>
              <a:gradFill rotWithShape="0">
                <a:gsLst>
                  <a:gs pos="0">
                    <a:srgbClr val="4C4C4C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14" name="AutoShape 36"/>
              <p:cNvSpPr>
                <a:spLocks noChangeArrowheads="1"/>
              </p:cNvSpPr>
              <p:nvPr/>
            </p:nvSpPr>
            <p:spPr bwMode="auto">
              <a:xfrm rot="-5400000">
                <a:off x="1336" y="1990"/>
                <a:ext cx="744" cy="180"/>
              </a:xfrm>
              <a:prstGeom prst="rightArrow">
                <a:avLst>
                  <a:gd name="adj1" fmla="val 50000"/>
                  <a:gd name="adj2" fmla="val 206686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4C4C4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15" name="AutoShape 37"/>
              <p:cNvSpPr>
                <a:spLocks noChangeArrowheads="1"/>
              </p:cNvSpPr>
              <p:nvPr/>
            </p:nvSpPr>
            <p:spPr bwMode="auto">
              <a:xfrm rot="16200000" flipH="1">
                <a:off x="3892" y="1990"/>
                <a:ext cx="744" cy="180"/>
              </a:xfrm>
              <a:prstGeom prst="rightArrow">
                <a:avLst>
                  <a:gd name="adj1" fmla="val 50000"/>
                  <a:gd name="adj2" fmla="val 206686"/>
                </a:avLst>
              </a:prstGeom>
              <a:gradFill rotWithShape="0">
                <a:gsLst>
                  <a:gs pos="0">
                    <a:srgbClr val="4C4C4C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8198" name="Rectangle 39"/>
            <p:cNvSpPr>
              <a:spLocks noChangeArrowheads="1"/>
            </p:cNvSpPr>
            <p:nvPr/>
          </p:nvSpPr>
          <p:spPr bwMode="auto">
            <a:xfrm>
              <a:off x="2880" y="1344"/>
              <a:ext cx="2784" cy="2256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6082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layer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20688"/>
            <a:ext cx="5117982" cy="602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894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66700"/>
            <a:ext cx="8763000" cy="876300"/>
          </a:xfrm>
        </p:spPr>
        <p:txBody>
          <a:bodyPr/>
          <a:lstStyle/>
          <a:p>
            <a:pPr>
              <a:defRPr/>
            </a:pPr>
            <a:r>
              <a:rPr lang="fr-FR" sz="36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Mécanismes de la contraction musculaire</a:t>
            </a:r>
          </a:p>
        </p:txBody>
      </p:sp>
      <p:pic>
        <p:nvPicPr>
          <p:cNvPr id="9219" name="Picture 6" descr="player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28702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D:\Cours\Yahoo! Courrier_fichiers\actin_fichiers\acti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5" y="1557338"/>
            <a:ext cx="595312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25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050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229600" cy="723900"/>
          </a:xfrm>
        </p:spPr>
        <p:txBody>
          <a:bodyPr/>
          <a:lstStyle/>
          <a:p>
            <a:r>
              <a:rPr lang="fr-FR" sz="3600">
                <a:latin typeface="Arial" charset="0"/>
              </a:rPr>
              <a:t>Notion de glissement des myofilaments</a:t>
            </a:r>
            <a:endParaRPr lang="fr-FR"/>
          </a:p>
        </p:txBody>
      </p:sp>
      <p:pic>
        <p:nvPicPr>
          <p:cNvPr id="7171" name="Picture 2051" descr="mus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r="15999"/>
          <a:stretch>
            <a:fillRect/>
          </a:stretch>
        </p:blipFill>
        <p:spPr bwMode="auto">
          <a:xfrm>
            <a:off x="2489200" y="1597025"/>
            <a:ext cx="3467100" cy="37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8" name="Text Box 2052"/>
          <p:cNvSpPr txBox="1">
            <a:spLocks noChangeArrowheads="1"/>
          </p:cNvSpPr>
          <p:nvPr/>
        </p:nvSpPr>
        <p:spPr bwMode="auto">
          <a:xfrm>
            <a:off x="323850" y="2233613"/>
            <a:ext cx="17383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Allongement</a:t>
            </a:r>
            <a:endParaRPr lang="en-GB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46789" name="Text Box 2053"/>
          <p:cNvSpPr txBox="1">
            <a:spLocks noChangeArrowheads="1"/>
          </p:cNvSpPr>
          <p:nvPr/>
        </p:nvSpPr>
        <p:spPr bwMode="auto">
          <a:xfrm>
            <a:off x="379413" y="3494088"/>
            <a:ext cx="9699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Repos</a:t>
            </a:r>
          </a:p>
        </p:txBody>
      </p:sp>
      <p:sp>
        <p:nvSpPr>
          <p:cNvPr id="246790" name="Text Box 2054"/>
          <p:cNvSpPr txBox="1">
            <a:spLocks noChangeArrowheads="1"/>
          </p:cNvSpPr>
          <p:nvPr/>
        </p:nvSpPr>
        <p:spPr bwMode="auto">
          <a:xfrm>
            <a:off x="0" y="4581525"/>
            <a:ext cx="24653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Raccourcissement</a:t>
            </a:r>
            <a:endParaRPr lang="en-GB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7" name="Group 1030"/>
          <p:cNvGrpSpPr>
            <a:grpSpLocks/>
          </p:cNvGrpSpPr>
          <p:nvPr/>
        </p:nvGrpSpPr>
        <p:grpSpPr bwMode="auto">
          <a:xfrm>
            <a:off x="6084888" y="2438400"/>
            <a:ext cx="2955925" cy="2543175"/>
            <a:chOff x="3352" y="1536"/>
            <a:chExt cx="2744" cy="2112"/>
          </a:xfrm>
        </p:grpSpPr>
        <p:pic>
          <p:nvPicPr>
            <p:cNvPr id="7176" name="Picture 1031" descr="~AUT003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65"/>
            <a:stretch>
              <a:fillRect/>
            </a:stretch>
          </p:blipFill>
          <p:spPr bwMode="auto">
            <a:xfrm>
              <a:off x="3352" y="1536"/>
              <a:ext cx="2744" cy="2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77" name="Rectangle 1032"/>
            <p:cNvSpPr>
              <a:spLocks noChangeArrowheads="1"/>
            </p:cNvSpPr>
            <p:nvPr/>
          </p:nvSpPr>
          <p:spPr bwMode="auto">
            <a:xfrm>
              <a:off x="3360" y="1536"/>
              <a:ext cx="2736" cy="2112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3113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304800" y="2667000"/>
            <a:ext cx="8509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>
                <a:latin typeface="Bookman Old Style" pitchFamily="18" charset="0"/>
              </a:rPr>
              <a:t>UNITES MOTICES ET FIBRES MUSCULAIRES</a:t>
            </a:r>
          </a:p>
        </p:txBody>
      </p:sp>
    </p:spTree>
    <p:extLst>
      <p:ext uri="{BB962C8B-B14F-4D97-AF65-F5344CB8AC3E}">
        <p14:creationId xmlns:p14="http://schemas.microsoft.com/office/powerpoint/2010/main" val="471504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SC00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75"/>
            <a:ext cx="9144000" cy="513873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927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152400"/>
            <a:ext cx="59436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218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microscop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02" b="58905"/>
          <a:stretch>
            <a:fillRect/>
          </a:stretch>
        </p:blipFill>
        <p:spPr bwMode="auto">
          <a:xfrm>
            <a:off x="4572000" y="1628775"/>
            <a:ext cx="4267200" cy="298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(4)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r="3226" b="5164"/>
          <a:stretch>
            <a:fillRect/>
          </a:stretch>
        </p:blipFill>
        <p:spPr bwMode="auto">
          <a:xfrm>
            <a:off x="0" y="1084263"/>
            <a:ext cx="4572000" cy="36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1981200" y="1371600"/>
            <a:ext cx="608013" cy="841375"/>
          </a:xfrm>
          <a:prstGeom prst="ellips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2438400" y="1981200"/>
            <a:ext cx="2338388" cy="10461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1219200"/>
            <a:ext cx="9067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369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fibre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2499"/>
          <a:stretch>
            <a:fillRect/>
          </a:stretch>
        </p:blipFill>
        <p:spPr bwMode="auto">
          <a:xfrm>
            <a:off x="0" y="152400"/>
            <a:ext cx="9144000" cy="61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3505200" y="6521450"/>
            <a:ext cx="32242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fr-FR" sz="1600" i="1">
                <a:solidFill>
                  <a:schemeClr val="bg1"/>
                </a:solidFill>
                <a:latin typeface="Arial" charset="0"/>
              </a:rPr>
              <a:t>D’après Burke et Edgerton (1975)</a:t>
            </a:r>
          </a:p>
        </p:txBody>
      </p:sp>
    </p:spTree>
    <p:extLst>
      <p:ext uri="{BB962C8B-B14F-4D97-AF65-F5344CB8AC3E}">
        <p14:creationId xmlns:p14="http://schemas.microsoft.com/office/powerpoint/2010/main" val="1122154851"/>
      </p:ext>
    </p:extLst>
  </p:cSld>
  <p:clrMapOvr>
    <a:masterClrMapping/>
  </p:clrMapOvr>
  <p:transition>
    <p:pull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18BAA9C-A136-4E76-A4CE-B3425D6D67B2}" type="slidenum">
              <a:rPr lang="fr-FR" sz="1400" smtClean="0"/>
              <a:pPr/>
              <a:t>2</a:t>
            </a:fld>
            <a:endParaRPr lang="fr-FR" sz="1400"/>
          </a:p>
        </p:txBody>
      </p:sp>
      <p:sp>
        <p:nvSpPr>
          <p:cNvPr id="3075" name="ZoneTexte 2"/>
          <p:cNvSpPr txBox="1">
            <a:spLocks noChangeArrowheads="1"/>
          </p:cNvSpPr>
          <p:nvPr/>
        </p:nvSpPr>
        <p:spPr bwMode="auto">
          <a:xfrm>
            <a:off x="2339752" y="60668"/>
            <a:ext cx="38999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dirty="0">
                <a:latin typeface="Calibri" pitchFamily="34" charset="0"/>
                <a:cs typeface="Calibri" pitchFamily="34" charset="0"/>
              </a:rPr>
              <a:t>PLAN DES COURS G. CAZORLA</a:t>
            </a:r>
          </a:p>
        </p:txBody>
      </p:sp>
      <p:sp>
        <p:nvSpPr>
          <p:cNvPr id="3076" name="ZoneTexte 3"/>
          <p:cNvSpPr txBox="1">
            <a:spLocks noChangeArrowheads="1"/>
          </p:cNvSpPr>
          <p:nvPr/>
        </p:nvSpPr>
        <p:spPr bwMode="auto">
          <a:xfrm>
            <a:off x="467543" y="523737"/>
            <a:ext cx="8436797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fr-FR" dirty="0">
              <a:latin typeface="Calibri" pitchFamily="34" charset="0"/>
              <a:cs typeface="Calibri" pitchFamily="34" charset="0"/>
            </a:endParaRPr>
          </a:p>
          <a:p>
            <a:r>
              <a:rPr lang="fr-FR" dirty="0">
                <a:latin typeface="Calibri" pitchFamily="34" charset="0"/>
                <a:cs typeface="Calibri" pitchFamily="34" charset="0"/>
              </a:rPr>
              <a:t>1- D’où provient l’énergie du travail musculaire</a:t>
            </a:r>
          </a:p>
          <a:p>
            <a:endParaRPr lang="fr-FR" dirty="0">
              <a:latin typeface="Calibri" pitchFamily="34" charset="0"/>
              <a:cs typeface="Calibri" pitchFamily="34" charset="0"/>
            </a:endParaRPr>
          </a:p>
          <a:p>
            <a:r>
              <a:rPr lang="fr-FR" dirty="0">
                <a:latin typeface="Calibri" pitchFamily="34" charset="0"/>
                <a:cs typeface="Calibri" pitchFamily="34" charset="0"/>
              </a:rPr>
              <a:t>2- Caractéristiques des sources énergétiques</a:t>
            </a:r>
          </a:p>
          <a:p>
            <a:endParaRPr lang="fr-FR" dirty="0">
              <a:latin typeface="Calibri" pitchFamily="34" charset="0"/>
              <a:cs typeface="Calibri" pitchFamily="34" charset="0"/>
            </a:endParaRPr>
          </a:p>
          <a:p>
            <a:r>
              <a:rPr lang="fr-FR" dirty="0">
                <a:latin typeface="Calibri" pitchFamily="34" charset="0"/>
                <a:cs typeface="Calibri" pitchFamily="34" charset="0"/>
              </a:rPr>
              <a:t>   2-1   Exercices très courts et très intenses (sprints courts…), </a:t>
            </a:r>
          </a:p>
          <a:p>
            <a:r>
              <a:rPr lang="fr-FR" dirty="0">
                <a:latin typeface="Calibri" pitchFamily="34" charset="0"/>
                <a:cs typeface="Calibri" pitchFamily="34" charset="0"/>
              </a:rPr>
              <a:t>            Leurs évaluations en laboratoire et sur le terrain</a:t>
            </a:r>
          </a:p>
          <a:p>
            <a:endParaRPr lang="fr-FR" dirty="0">
              <a:latin typeface="Calibri" pitchFamily="34" charset="0"/>
              <a:cs typeface="Calibri" pitchFamily="34" charset="0"/>
            </a:endParaRPr>
          </a:p>
          <a:p>
            <a:r>
              <a:rPr lang="fr-FR" dirty="0">
                <a:latin typeface="Calibri" pitchFamily="34" charset="0"/>
                <a:cs typeface="Calibri" pitchFamily="34" charset="0"/>
              </a:rPr>
              <a:t>   2-2   Exercices intermédiaires et intenses (400…800m course….), </a:t>
            </a:r>
          </a:p>
          <a:p>
            <a:r>
              <a:rPr lang="fr-FR" dirty="0">
                <a:latin typeface="Calibri" pitchFamily="34" charset="0"/>
                <a:cs typeface="Calibri" pitchFamily="34" charset="0"/>
              </a:rPr>
              <a:t>            Leurs évaluations en laboratoire et sur le terrain</a:t>
            </a:r>
          </a:p>
          <a:p>
            <a:endParaRPr lang="fr-FR" dirty="0">
              <a:latin typeface="Calibri" pitchFamily="34" charset="0"/>
              <a:cs typeface="Calibri" pitchFamily="34" charset="0"/>
            </a:endParaRPr>
          </a:p>
          <a:p>
            <a:r>
              <a:rPr lang="fr-FR" dirty="0">
                <a:latin typeface="Calibri" pitchFamily="34" charset="0"/>
                <a:cs typeface="Calibri" pitchFamily="34" charset="0"/>
              </a:rPr>
              <a:t>   2-3   Exercices de longue durée</a:t>
            </a:r>
          </a:p>
          <a:p>
            <a:r>
              <a:rPr lang="fr-FR" dirty="0">
                <a:latin typeface="Calibri" pitchFamily="34" charset="0"/>
                <a:cs typeface="Calibri" pitchFamily="34" charset="0"/>
              </a:rPr>
              <a:t>            Leurs évaluations en laboratoire et sur le terrain</a:t>
            </a:r>
          </a:p>
          <a:p>
            <a:endParaRPr lang="fr-FR" dirty="0">
              <a:latin typeface="Calibri" pitchFamily="34" charset="0"/>
              <a:cs typeface="Calibri" pitchFamily="34" charset="0"/>
            </a:endParaRPr>
          </a:p>
          <a:p>
            <a:r>
              <a:rPr lang="fr-FR" dirty="0">
                <a:latin typeface="Calibri" pitchFamily="34" charset="0"/>
                <a:cs typeface="Calibri" pitchFamily="34" charset="0"/>
              </a:rPr>
              <a:t>3- Synthèse actualisée</a:t>
            </a:r>
          </a:p>
          <a:p>
            <a:endParaRPr lang="fr-FR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857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Fig 12"/>
          <p:cNvPicPr>
            <a:picLocks noChangeAspect="1" noChangeArrowheads="1"/>
          </p:cNvPicPr>
          <p:nvPr/>
        </p:nvPicPr>
        <p:blipFill>
          <a:blip r:embed="rId2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5726113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2582863" y="166688"/>
            <a:ext cx="3513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b="1">
                <a:latin typeface="Bookman Old Style" pitchFamily="18" charset="0"/>
              </a:rPr>
              <a:t>RECRUTEMENT SPATIAL</a:t>
            </a:r>
          </a:p>
        </p:txBody>
      </p:sp>
    </p:spTree>
    <p:extLst>
      <p:ext uri="{BB962C8B-B14F-4D97-AF65-F5344CB8AC3E}">
        <p14:creationId xmlns:p14="http://schemas.microsoft.com/office/powerpoint/2010/main" val="2974983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3" descr="Tab"/>
          <p:cNvPicPr>
            <a:picLocks noChangeAspect="1" noChangeArrowheads="1"/>
          </p:cNvPicPr>
          <p:nvPr/>
        </p:nvPicPr>
        <p:blipFill>
          <a:blip r:embed="rId2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" t="5286" r="1492" b="3383"/>
          <a:stretch>
            <a:fillRect/>
          </a:stretch>
        </p:blipFill>
        <p:spPr bwMode="auto">
          <a:xfrm>
            <a:off x="12192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291208" y="4149080"/>
            <a:ext cx="6737176" cy="1152128"/>
          </a:xfrm>
          <a:prstGeom prst="rect">
            <a:avLst/>
          </a:pr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5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8626" name="Group 2"/>
          <p:cNvGraphicFramePr>
            <a:graphicFrameLocks noGrp="1"/>
          </p:cNvGraphicFramePr>
          <p:nvPr/>
        </p:nvGraphicFramePr>
        <p:xfrm>
          <a:off x="228600" y="2209800"/>
          <a:ext cx="8686800" cy="4075113"/>
        </p:xfrm>
        <a:graphic>
          <a:graphicData uri="http://schemas.openxmlformats.org/drawingml/2006/table">
            <a:tbl>
              <a:tblPr/>
              <a:tblGrid>
                <a:gridCol w="1738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9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Muscle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Fibres 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Fibres II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Références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0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Quadriceps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(vaste externe)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Soléaire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Deltoïde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6.3 </a:t>
                      </a: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 0.3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4.7 ± 0.2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5.4 ± 0.2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6.4 ± 0.9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5.7 </a:t>
                      </a: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 0.4</a:t>
                      </a: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6.3 </a:t>
                      </a: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 1.0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5.9 ± 0.2</a:t>
                      </a: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6.5 </a:t>
                      </a: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 0.9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6.3 ± 0.1</a:t>
                      </a: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Edström et al. (1982)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Karlsson et al. (1971)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Saltin et al. (1974)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Söderlund et al. (1990)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Söderlund et al. (1992)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Edström et al. (1982)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Karlsson et al. (1975)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595313" y="725488"/>
            <a:ext cx="80676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>
                <a:latin typeface="Arial" charset="0"/>
              </a:rPr>
              <a:t>Concentration en ATP musculaire au repos chez l’homme </a:t>
            </a:r>
          </a:p>
          <a:p>
            <a:pPr algn="ctr"/>
            <a:r>
              <a:rPr lang="fr-FR">
                <a:latin typeface="Arial" charset="0"/>
              </a:rPr>
              <a:t>(en mmol.kg-1 de poids de muscle frais) </a:t>
            </a:r>
            <a:r>
              <a:rPr lang="fr-FR" sz="2000" i="1">
                <a:latin typeface="Arial" charset="0"/>
              </a:rPr>
              <a:t>Poortmans (2002)</a:t>
            </a:r>
          </a:p>
        </p:txBody>
      </p:sp>
    </p:spTree>
    <p:extLst>
      <p:ext uri="{BB962C8B-B14F-4D97-AF65-F5344CB8AC3E}">
        <p14:creationId xmlns:p14="http://schemas.microsoft.com/office/powerpoint/2010/main" val="2751180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2"/>
          <p:cNvSpPr>
            <a:spLocks noChangeShapeType="1"/>
          </p:cNvSpPr>
          <p:nvPr/>
        </p:nvSpPr>
        <p:spPr bwMode="auto">
          <a:xfrm>
            <a:off x="1219200" y="5368925"/>
            <a:ext cx="365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67" name="Line 3"/>
          <p:cNvSpPr>
            <a:spLocks noChangeShapeType="1"/>
          </p:cNvSpPr>
          <p:nvPr/>
        </p:nvSpPr>
        <p:spPr bwMode="auto">
          <a:xfrm>
            <a:off x="5562600" y="5334000"/>
            <a:ext cx="3429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V="1">
            <a:off x="1219200" y="2244725"/>
            <a:ext cx="0" cy="3124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 flipV="1">
            <a:off x="5562600" y="2209800"/>
            <a:ext cx="0" cy="3124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9654" name="Rectangle 6"/>
          <p:cNvSpPr>
            <a:spLocks noChangeArrowheads="1"/>
          </p:cNvSpPr>
          <p:nvPr/>
        </p:nvSpPr>
        <p:spPr bwMode="auto">
          <a:xfrm>
            <a:off x="1676400" y="4724400"/>
            <a:ext cx="533400" cy="64452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shade val="46275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39655" name="Rectangle 7"/>
          <p:cNvSpPr>
            <a:spLocks noChangeArrowheads="1"/>
          </p:cNvSpPr>
          <p:nvPr/>
        </p:nvSpPr>
        <p:spPr bwMode="auto">
          <a:xfrm>
            <a:off x="2590800" y="3657600"/>
            <a:ext cx="533400" cy="171132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shade val="46275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39656" name="Rectangle 8"/>
          <p:cNvSpPr>
            <a:spLocks noChangeArrowheads="1"/>
          </p:cNvSpPr>
          <p:nvPr/>
        </p:nvSpPr>
        <p:spPr bwMode="auto">
          <a:xfrm>
            <a:off x="3581400" y="2819400"/>
            <a:ext cx="533400" cy="254952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shade val="46275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39657" name="Rectangle 9"/>
          <p:cNvSpPr>
            <a:spLocks noChangeArrowheads="1"/>
          </p:cNvSpPr>
          <p:nvPr/>
        </p:nvSpPr>
        <p:spPr bwMode="auto">
          <a:xfrm>
            <a:off x="5943600" y="4648200"/>
            <a:ext cx="533400" cy="6858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shade val="46275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39658" name="Rectangle 10"/>
          <p:cNvSpPr>
            <a:spLocks noChangeArrowheads="1"/>
          </p:cNvSpPr>
          <p:nvPr/>
        </p:nvSpPr>
        <p:spPr bwMode="auto">
          <a:xfrm>
            <a:off x="6858000" y="3429000"/>
            <a:ext cx="533400" cy="1905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shade val="46275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39659" name="Rectangle 11"/>
          <p:cNvSpPr>
            <a:spLocks noChangeArrowheads="1"/>
          </p:cNvSpPr>
          <p:nvPr/>
        </p:nvSpPr>
        <p:spPr bwMode="auto">
          <a:xfrm>
            <a:off x="7848600" y="2286000"/>
            <a:ext cx="533400" cy="3048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shade val="46275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 rot="-5406638">
            <a:off x="-1439069" y="3420270"/>
            <a:ext cx="3248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>
                <a:solidFill>
                  <a:schemeClr val="tx2"/>
                </a:solidFill>
                <a:latin typeface="Arial" charset="0"/>
              </a:rPr>
              <a:t>Myosine ATPase (mmol.l</a:t>
            </a:r>
            <a:r>
              <a:rPr lang="fr-FR" sz="1800" baseline="30000">
                <a:solidFill>
                  <a:schemeClr val="tx2"/>
                </a:solidFill>
                <a:latin typeface="Arial" charset="0"/>
              </a:rPr>
              <a:t>-1</a:t>
            </a:r>
            <a:r>
              <a:rPr lang="fr-FR" sz="1800">
                <a:solidFill>
                  <a:schemeClr val="tx2"/>
                </a:solidFill>
                <a:latin typeface="Arial" charset="0"/>
              </a:rPr>
              <a:t>.s</a:t>
            </a:r>
            <a:r>
              <a:rPr lang="fr-FR" sz="1800" baseline="30000">
                <a:solidFill>
                  <a:schemeClr val="tx2"/>
                </a:solidFill>
                <a:latin typeface="Arial" charset="0"/>
              </a:rPr>
              <a:t>-1</a:t>
            </a:r>
            <a:r>
              <a:rPr lang="fr-FR" sz="1800">
                <a:solidFill>
                  <a:schemeClr val="tx2"/>
                </a:solidFill>
                <a:latin typeface="Arial" charset="0"/>
              </a:rPr>
              <a:t>)</a:t>
            </a: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685800" y="2057400"/>
            <a:ext cx="639763" cy="376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fr-FR" sz="1600" b="1">
                <a:latin typeface="Arial" charset="0"/>
              </a:rPr>
              <a:t>0.5 –</a:t>
            </a:r>
          </a:p>
          <a:p>
            <a:pPr>
              <a:lnSpc>
                <a:spcPct val="125000"/>
              </a:lnSpc>
            </a:pPr>
            <a:endParaRPr lang="fr-FR" sz="1600" b="1">
              <a:latin typeface="Arial" charset="0"/>
            </a:endParaRPr>
          </a:p>
          <a:p>
            <a:pPr>
              <a:lnSpc>
                <a:spcPct val="125000"/>
              </a:lnSpc>
            </a:pPr>
            <a:r>
              <a:rPr lang="fr-FR" sz="1600" b="1">
                <a:latin typeface="Arial" charset="0"/>
              </a:rPr>
              <a:t>0.4 –</a:t>
            </a:r>
          </a:p>
          <a:p>
            <a:pPr>
              <a:lnSpc>
                <a:spcPct val="125000"/>
              </a:lnSpc>
            </a:pPr>
            <a:endParaRPr lang="fr-FR" sz="1600" b="1">
              <a:latin typeface="Arial" charset="0"/>
            </a:endParaRPr>
          </a:p>
          <a:p>
            <a:pPr>
              <a:lnSpc>
                <a:spcPct val="125000"/>
              </a:lnSpc>
            </a:pPr>
            <a:r>
              <a:rPr lang="fr-FR" sz="1600" b="1">
                <a:latin typeface="Arial" charset="0"/>
              </a:rPr>
              <a:t>0.3 –</a:t>
            </a:r>
          </a:p>
          <a:p>
            <a:pPr>
              <a:lnSpc>
                <a:spcPct val="125000"/>
              </a:lnSpc>
            </a:pPr>
            <a:endParaRPr lang="fr-FR" sz="1600" b="1">
              <a:latin typeface="Arial" charset="0"/>
            </a:endParaRPr>
          </a:p>
          <a:p>
            <a:pPr>
              <a:lnSpc>
                <a:spcPct val="125000"/>
              </a:lnSpc>
            </a:pPr>
            <a:r>
              <a:rPr lang="fr-FR" sz="1600" b="1">
                <a:latin typeface="Arial" charset="0"/>
              </a:rPr>
              <a:t>0.2 –</a:t>
            </a:r>
          </a:p>
          <a:p>
            <a:pPr>
              <a:lnSpc>
                <a:spcPct val="125000"/>
              </a:lnSpc>
            </a:pPr>
            <a:endParaRPr lang="fr-FR" sz="1600" b="1">
              <a:latin typeface="Arial" charset="0"/>
            </a:endParaRPr>
          </a:p>
          <a:p>
            <a:pPr>
              <a:lnSpc>
                <a:spcPct val="125000"/>
              </a:lnSpc>
            </a:pPr>
            <a:r>
              <a:rPr lang="fr-FR" sz="1600" b="1">
                <a:latin typeface="Arial" charset="0"/>
              </a:rPr>
              <a:t>0.1 –</a:t>
            </a:r>
          </a:p>
          <a:p>
            <a:pPr>
              <a:lnSpc>
                <a:spcPct val="125000"/>
              </a:lnSpc>
            </a:pPr>
            <a:endParaRPr lang="fr-FR" sz="1600" b="1">
              <a:latin typeface="Arial" charset="0"/>
            </a:endParaRPr>
          </a:p>
          <a:p>
            <a:pPr>
              <a:lnSpc>
                <a:spcPct val="125000"/>
              </a:lnSpc>
            </a:pPr>
            <a:r>
              <a:rPr lang="fr-FR" sz="1600" b="1">
                <a:latin typeface="Arial" charset="0"/>
              </a:rPr>
              <a:t>0    –</a:t>
            </a:r>
          </a:p>
          <a:p>
            <a:pPr>
              <a:lnSpc>
                <a:spcPct val="125000"/>
              </a:lnSpc>
            </a:pPr>
            <a:endParaRPr lang="fr-FR" sz="1600" b="1">
              <a:latin typeface="Arial" charset="0"/>
            </a:endParaRP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2133600" y="6003925"/>
            <a:ext cx="1792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>
                <a:solidFill>
                  <a:schemeClr val="tx2"/>
                </a:solidFill>
                <a:latin typeface="Arial" charset="0"/>
              </a:rPr>
              <a:t>Type de fibres</a:t>
            </a: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1371600" y="5292725"/>
            <a:ext cx="27638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        I               I                 I</a:t>
            </a:r>
          </a:p>
          <a:p>
            <a:r>
              <a:rPr lang="fr-FR" sz="1600" b="1">
                <a:latin typeface="Arial" charset="0"/>
              </a:rPr>
              <a:t>        I              IIa              IIx</a:t>
            </a: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5638800" y="5257800"/>
            <a:ext cx="27638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        I               I                 I</a:t>
            </a:r>
          </a:p>
          <a:p>
            <a:r>
              <a:rPr lang="fr-FR" sz="1600" b="1">
                <a:latin typeface="Arial" charset="0"/>
              </a:rPr>
              <a:t>        I              IIa              IIx</a:t>
            </a: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6324600" y="6003925"/>
            <a:ext cx="1792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>
                <a:solidFill>
                  <a:schemeClr val="tx2"/>
                </a:solidFill>
                <a:latin typeface="Arial" charset="0"/>
              </a:rPr>
              <a:t>Type de fibres</a:t>
            </a:r>
          </a:p>
        </p:txBody>
      </p:sp>
      <p:sp>
        <p:nvSpPr>
          <p:cNvPr id="11282" name="Text Box 18"/>
          <p:cNvSpPr txBox="1">
            <a:spLocks noChangeArrowheads="1"/>
          </p:cNvSpPr>
          <p:nvPr/>
        </p:nvSpPr>
        <p:spPr bwMode="auto">
          <a:xfrm rot="-5400000">
            <a:off x="3694113" y="3162300"/>
            <a:ext cx="2122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>
                <a:solidFill>
                  <a:schemeClr val="tx2"/>
                </a:solidFill>
                <a:latin typeface="Arial" charset="0"/>
              </a:rPr>
              <a:t>ATP (mmol.l</a:t>
            </a:r>
            <a:r>
              <a:rPr lang="fr-FR" sz="1800" baseline="30000">
                <a:solidFill>
                  <a:schemeClr val="tx2"/>
                </a:solidFill>
                <a:latin typeface="Arial" charset="0"/>
              </a:rPr>
              <a:t>-1</a:t>
            </a:r>
            <a:r>
              <a:rPr lang="fr-FR" sz="1800">
                <a:solidFill>
                  <a:schemeClr val="tx2"/>
                </a:solidFill>
                <a:latin typeface="Arial" charset="0"/>
              </a:rPr>
              <a:t>.s</a:t>
            </a:r>
            <a:r>
              <a:rPr lang="fr-FR" sz="1800" baseline="30000">
                <a:solidFill>
                  <a:schemeClr val="tx2"/>
                </a:solidFill>
                <a:latin typeface="Arial" charset="0"/>
              </a:rPr>
              <a:t>-1</a:t>
            </a:r>
            <a:r>
              <a:rPr lang="fr-FR" sz="1800">
                <a:solidFill>
                  <a:schemeClr val="tx2"/>
                </a:solidFill>
                <a:latin typeface="Arial" charset="0"/>
              </a:rPr>
              <a:t>)</a:t>
            </a:r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5029200" y="2057400"/>
            <a:ext cx="639763" cy="376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fr-FR" sz="1600" b="1">
                <a:latin typeface="Arial" charset="0"/>
              </a:rPr>
              <a:t>2.5 –</a:t>
            </a:r>
          </a:p>
          <a:p>
            <a:pPr>
              <a:lnSpc>
                <a:spcPct val="125000"/>
              </a:lnSpc>
            </a:pPr>
            <a:endParaRPr lang="fr-FR" sz="1600" b="1">
              <a:latin typeface="Arial" charset="0"/>
            </a:endParaRPr>
          </a:p>
          <a:p>
            <a:pPr>
              <a:lnSpc>
                <a:spcPct val="125000"/>
              </a:lnSpc>
            </a:pPr>
            <a:r>
              <a:rPr lang="fr-FR" sz="1600" b="1">
                <a:latin typeface="Arial" charset="0"/>
              </a:rPr>
              <a:t>   2 –</a:t>
            </a:r>
          </a:p>
          <a:p>
            <a:pPr>
              <a:lnSpc>
                <a:spcPct val="125000"/>
              </a:lnSpc>
            </a:pPr>
            <a:endParaRPr lang="fr-FR" sz="1600" b="1">
              <a:latin typeface="Arial" charset="0"/>
            </a:endParaRPr>
          </a:p>
          <a:p>
            <a:pPr>
              <a:lnSpc>
                <a:spcPct val="125000"/>
              </a:lnSpc>
            </a:pPr>
            <a:r>
              <a:rPr lang="fr-FR" sz="1600" b="1">
                <a:latin typeface="Arial" charset="0"/>
              </a:rPr>
              <a:t>1.5 –</a:t>
            </a:r>
          </a:p>
          <a:p>
            <a:pPr>
              <a:lnSpc>
                <a:spcPct val="125000"/>
              </a:lnSpc>
            </a:pPr>
            <a:endParaRPr lang="fr-FR" sz="1600" b="1">
              <a:latin typeface="Arial" charset="0"/>
            </a:endParaRPr>
          </a:p>
          <a:p>
            <a:pPr>
              <a:lnSpc>
                <a:spcPct val="125000"/>
              </a:lnSpc>
            </a:pPr>
            <a:r>
              <a:rPr lang="fr-FR" sz="1600" b="1">
                <a:latin typeface="Arial" charset="0"/>
              </a:rPr>
              <a:t>   1 –</a:t>
            </a:r>
          </a:p>
          <a:p>
            <a:pPr>
              <a:lnSpc>
                <a:spcPct val="125000"/>
              </a:lnSpc>
            </a:pPr>
            <a:endParaRPr lang="fr-FR" sz="1600" b="1">
              <a:latin typeface="Arial" charset="0"/>
            </a:endParaRPr>
          </a:p>
          <a:p>
            <a:pPr>
              <a:lnSpc>
                <a:spcPct val="125000"/>
              </a:lnSpc>
            </a:pPr>
            <a:r>
              <a:rPr lang="fr-FR" sz="1600" b="1">
                <a:latin typeface="Arial" charset="0"/>
              </a:rPr>
              <a:t>0.5 –</a:t>
            </a:r>
          </a:p>
          <a:p>
            <a:pPr>
              <a:lnSpc>
                <a:spcPct val="125000"/>
              </a:lnSpc>
            </a:pPr>
            <a:endParaRPr lang="fr-FR" sz="1600" b="1">
              <a:latin typeface="Arial" charset="0"/>
            </a:endParaRPr>
          </a:p>
          <a:p>
            <a:pPr>
              <a:lnSpc>
                <a:spcPct val="125000"/>
              </a:lnSpc>
            </a:pPr>
            <a:r>
              <a:rPr lang="fr-FR" sz="1600" b="1">
                <a:latin typeface="Arial" charset="0"/>
              </a:rPr>
              <a:t>0    –</a:t>
            </a:r>
          </a:p>
          <a:p>
            <a:pPr>
              <a:lnSpc>
                <a:spcPct val="125000"/>
              </a:lnSpc>
            </a:pPr>
            <a:endParaRPr lang="fr-FR" sz="1600" b="1">
              <a:latin typeface="Arial" charset="0"/>
            </a:endParaRP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312738" y="457200"/>
            <a:ext cx="86137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>
                <a:latin typeface="Arial" charset="0"/>
              </a:rPr>
              <a:t>Contractions isométriques de fibres isolées de type I, IIa, IIb chez l’homme.</a:t>
            </a:r>
          </a:p>
          <a:p>
            <a:pPr>
              <a:buFontTx/>
              <a:buAutoNum type="alphaUcParenR"/>
            </a:pPr>
            <a:r>
              <a:rPr lang="fr-FR" sz="2000">
                <a:latin typeface="Arial" charset="0"/>
              </a:rPr>
              <a:t>Activité de la myosine ATPase</a:t>
            </a:r>
          </a:p>
          <a:p>
            <a:pPr>
              <a:buFontTx/>
              <a:buAutoNum type="alphaUcParenR"/>
            </a:pPr>
            <a:r>
              <a:rPr lang="fr-FR" sz="2000">
                <a:latin typeface="Arial" charset="0"/>
              </a:rPr>
              <a:t>Consommation en ATP</a:t>
            </a:r>
          </a:p>
        </p:txBody>
      </p:sp>
      <p:sp>
        <p:nvSpPr>
          <p:cNvPr id="11285" name="Oval 21"/>
          <p:cNvSpPr>
            <a:spLocks noChangeArrowheads="1"/>
          </p:cNvSpPr>
          <p:nvPr/>
        </p:nvSpPr>
        <p:spPr bwMode="auto">
          <a:xfrm>
            <a:off x="2590800" y="18288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sz="2000" b="1">
                <a:solidFill>
                  <a:schemeClr val="tx2"/>
                </a:solidFill>
                <a:latin typeface="Arial" charset="0"/>
              </a:rPr>
              <a:t>A</a:t>
            </a:r>
          </a:p>
        </p:txBody>
      </p:sp>
      <p:sp>
        <p:nvSpPr>
          <p:cNvPr id="11286" name="Oval 22"/>
          <p:cNvSpPr>
            <a:spLocks noChangeArrowheads="1"/>
          </p:cNvSpPr>
          <p:nvPr/>
        </p:nvSpPr>
        <p:spPr bwMode="auto">
          <a:xfrm>
            <a:off x="6705600" y="18288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sz="2000" b="1">
                <a:solidFill>
                  <a:schemeClr val="tx2"/>
                </a:solidFill>
                <a:latin typeface="Arial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66360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Line 2"/>
          <p:cNvSpPr>
            <a:spLocks noChangeShapeType="1"/>
          </p:cNvSpPr>
          <p:nvPr/>
        </p:nvSpPr>
        <p:spPr bwMode="auto">
          <a:xfrm>
            <a:off x="1066800" y="2057400"/>
            <a:ext cx="0" cy="3200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2467" name="Line 3"/>
          <p:cNvSpPr>
            <a:spLocks noChangeShapeType="1"/>
          </p:cNvSpPr>
          <p:nvPr/>
        </p:nvSpPr>
        <p:spPr bwMode="auto">
          <a:xfrm>
            <a:off x="1066800" y="5257800"/>
            <a:ext cx="35052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2468" name="Line 4"/>
          <p:cNvSpPr>
            <a:spLocks noChangeShapeType="1"/>
          </p:cNvSpPr>
          <p:nvPr/>
        </p:nvSpPr>
        <p:spPr bwMode="auto">
          <a:xfrm>
            <a:off x="5562600" y="205740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>
            <a:off x="5562600" y="52578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457200" y="1828800"/>
            <a:ext cx="693738" cy="399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60000"/>
              </a:lnSpc>
            </a:pPr>
            <a:r>
              <a:rPr lang="fr-FR" sz="1600" b="1">
                <a:latin typeface="Arial" charset="0"/>
              </a:rPr>
              <a:t>100 –</a:t>
            </a:r>
          </a:p>
          <a:p>
            <a:pPr>
              <a:lnSpc>
                <a:spcPct val="160000"/>
              </a:lnSpc>
            </a:pPr>
            <a:endParaRPr lang="fr-FR" sz="1600" b="1">
              <a:latin typeface="Arial" charset="0"/>
            </a:endParaRPr>
          </a:p>
          <a:p>
            <a:pPr>
              <a:lnSpc>
                <a:spcPct val="160000"/>
              </a:lnSpc>
            </a:pPr>
            <a:r>
              <a:rPr lang="fr-FR" sz="1600" b="1">
                <a:latin typeface="Arial" charset="0"/>
              </a:rPr>
              <a:t>90   –</a:t>
            </a:r>
          </a:p>
          <a:p>
            <a:pPr>
              <a:lnSpc>
                <a:spcPct val="160000"/>
              </a:lnSpc>
            </a:pPr>
            <a:endParaRPr lang="fr-FR" sz="1600" b="1">
              <a:latin typeface="Arial" charset="0"/>
            </a:endParaRPr>
          </a:p>
          <a:p>
            <a:pPr>
              <a:lnSpc>
                <a:spcPct val="160000"/>
              </a:lnSpc>
            </a:pPr>
            <a:r>
              <a:rPr lang="fr-FR" sz="1600" b="1">
                <a:latin typeface="Arial" charset="0"/>
              </a:rPr>
              <a:t>80   –</a:t>
            </a:r>
          </a:p>
          <a:p>
            <a:pPr>
              <a:lnSpc>
                <a:spcPct val="160000"/>
              </a:lnSpc>
            </a:pPr>
            <a:endParaRPr lang="fr-FR" sz="1600" b="1">
              <a:latin typeface="Arial" charset="0"/>
            </a:endParaRPr>
          </a:p>
          <a:p>
            <a:pPr>
              <a:lnSpc>
                <a:spcPct val="160000"/>
              </a:lnSpc>
            </a:pPr>
            <a:r>
              <a:rPr lang="fr-FR" sz="1600" b="1">
                <a:latin typeface="Arial" charset="0"/>
              </a:rPr>
              <a:t>70   –</a:t>
            </a:r>
          </a:p>
          <a:p>
            <a:pPr>
              <a:lnSpc>
                <a:spcPct val="160000"/>
              </a:lnSpc>
            </a:pPr>
            <a:endParaRPr lang="fr-FR" sz="1600" b="1">
              <a:latin typeface="Arial" charset="0"/>
            </a:endParaRPr>
          </a:p>
          <a:p>
            <a:pPr>
              <a:lnSpc>
                <a:spcPct val="160000"/>
              </a:lnSpc>
            </a:pPr>
            <a:r>
              <a:rPr lang="fr-FR" sz="1600" b="1">
                <a:latin typeface="Arial" charset="0"/>
              </a:rPr>
              <a:t>60   –</a:t>
            </a:r>
          </a:p>
          <a:p>
            <a:pPr>
              <a:lnSpc>
                <a:spcPct val="160000"/>
              </a:lnSpc>
            </a:pPr>
            <a:endParaRPr lang="fr-FR" sz="1600" b="1">
              <a:latin typeface="Arial" charset="0"/>
            </a:endParaRP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4953000" y="1828800"/>
            <a:ext cx="693738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fr-FR" sz="1600" b="1">
                <a:latin typeface="Arial" charset="0"/>
              </a:rPr>
              <a:t>100 –</a:t>
            </a:r>
          </a:p>
          <a:p>
            <a:pPr>
              <a:lnSpc>
                <a:spcPct val="130000"/>
              </a:lnSpc>
            </a:pPr>
            <a:endParaRPr lang="fr-FR" sz="1600" b="1">
              <a:latin typeface="Arial" charset="0"/>
            </a:endParaRPr>
          </a:p>
          <a:p>
            <a:pPr>
              <a:lnSpc>
                <a:spcPct val="130000"/>
              </a:lnSpc>
            </a:pPr>
            <a:r>
              <a:rPr lang="fr-FR" sz="1600" b="1">
                <a:latin typeface="Arial" charset="0"/>
              </a:rPr>
              <a:t>90   –</a:t>
            </a:r>
          </a:p>
          <a:p>
            <a:pPr>
              <a:lnSpc>
                <a:spcPct val="130000"/>
              </a:lnSpc>
            </a:pPr>
            <a:endParaRPr lang="fr-FR" sz="1600" b="1">
              <a:latin typeface="Arial" charset="0"/>
            </a:endParaRPr>
          </a:p>
          <a:p>
            <a:pPr>
              <a:lnSpc>
                <a:spcPct val="130000"/>
              </a:lnSpc>
            </a:pPr>
            <a:r>
              <a:rPr lang="fr-FR" sz="1600" b="1">
                <a:latin typeface="Arial" charset="0"/>
              </a:rPr>
              <a:t>80   –</a:t>
            </a:r>
          </a:p>
          <a:p>
            <a:pPr>
              <a:lnSpc>
                <a:spcPct val="130000"/>
              </a:lnSpc>
            </a:pPr>
            <a:endParaRPr lang="fr-FR" sz="1600" b="1">
              <a:latin typeface="Arial" charset="0"/>
            </a:endParaRPr>
          </a:p>
          <a:p>
            <a:pPr>
              <a:lnSpc>
                <a:spcPct val="130000"/>
              </a:lnSpc>
            </a:pPr>
            <a:r>
              <a:rPr lang="fr-FR" sz="1600" b="1">
                <a:latin typeface="Arial" charset="0"/>
              </a:rPr>
              <a:t>70   –</a:t>
            </a:r>
          </a:p>
          <a:p>
            <a:pPr>
              <a:lnSpc>
                <a:spcPct val="130000"/>
              </a:lnSpc>
            </a:pPr>
            <a:endParaRPr lang="fr-FR" sz="1600" b="1">
              <a:latin typeface="Arial" charset="0"/>
            </a:endParaRPr>
          </a:p>
          <a:p>
            <a:pPr>
              <a:lnSpc>
                <a:spcPct val="130000"/>
              </a:lnSpc>
            </a:pPr>
            <a:r>
              <a:rPr lang="fr-FR" sz="1600" b="1">
                <a:latin typeface="Arial" charset="0"/>
              </a:rPr>
              <a:t>60   –</a:t>
            </a:r>
          </a:p>
          <a:p>
            <a:pPr>
              <a:lnSpc>
                <a:spcPct val="130000"/>
              </a:lnSpc>
              <a:buFontTx/>
              <a:buChar char="•"/>
            </a:pPr>
            <a:endParaRPr lang="fr-FR" sz="1600" b="1">
              <a:latin typeface="Arial" charset="0"/>
            </a:endParaRPr>
          </a:p>
          <a:p>
            <a:pPr>
              <a:lnSpc>
                <a:spcPct val="130000"/>
              </a:lnSpc>
            </a:pPr>
            <a:r>
              <a:rPr lang="fr-FR" sz="1600" b="1">
                <a:latin typeface="Arial" charset="0"/>
              </a:rPr>
              <a:t>50   –</a:t>
            </a:r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0" y="5181600"/>
            <a:ext cx="4572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200" b="1">
                <a:latin typeface="Arial" charset="0"/>
              </a:rPr>
              <a:t>                                I                  I                I                 I                                                                                      	    </a:t>
            </a:r>
            <a:r>
              <a:rPr lang="fr-FR" sz="1800">
                <a:latin typeface="Arial" charset="0"/>
              </a:rPr>
              <a:t>    0          10       20        30</a:t>
            </a: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3657600" y="4754563"/>
            <a:ext cx="3270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3200">
                <a:solidFill>
                  <a:schemeClr val="tx2"/>
                </a:solidFill>
                <a:cs typeface="Times New Roman" pitchFamily="18" charset="0"/>
              </a:rPr>
              <a:t>•</a:t>
            </a:r>
            <a:endParaRPr lang="fr-FR" sz="3200">
              <a:solidFill>
                <a:schemeClr val="tx2"/>
              </a:solidFill>
            </a:endParaRPr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2895600" y="3276600"/>
            <a:ext cx="3270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3200">
                <a:solidFill>
                  <a:schemeClr val="tx2"/>
                </a:solidFill>
                <a:cs typeface="Times New Roman" pitchFamily="18" charset="0"/>
              </a:rPr>
              <a:t>•</a:t>
            </a:r>
            <a:endParaRPr lang="fr-FR" sz="3200">
              <a:solidFill>
                <a:schemeClr val="tx2"/>
              </a:solidFill>
            </a:endParaRPr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2133600" y="3306763"/>
            <a:ext cx="3270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3200">
                <a:solidFill>
                  <a:schemeClr val="tx2"/>
                </a:solidFill>
                <a:cs typeface="Times New Roman" pitchFamily="18" charset="0"/>
              </a:rPr>
              <a:t>•</a:t>
            </a:r>
            <a:endParaRPr lang="fr-FR" sz="3200">
              <a:solidFill>
                <a:schemeClr val="tx2"/>
              </a:solidFill>
            </a:endParaRPr>
          </a:p>
        </p:txBody>
      </p:sp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1274763" y="1828800"/>
            <a:ext cx="3270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3200">
                <a:solidFill>
                  <a:schemeClr val="tx2"/>
                </a:solidFill>
                <a:cs typeface="Times New Roman" pitchFamily="18" charset="0"/>
              </a:rPr>
              <a:t>•</a:t>
            </a:r>
            <a:endParaRPr lang="fr-FR" sz="3200">
              <a:solidFill>
                <a:schemeClr val="tx2"/>
              </a:solidFill>
            </a:endParaRPr>
          </a:p>
        </p:txBody>
      </p:sp>
      <p:sp>
        <p:nvSpPr>
          <p:cNvPr id="62477" name="Line 13"/>
          <p:cNvSpPr>
            <a:spLocks noChangeShapeType="1"/>
          </p:cNvSpPr>
          <p:nvPr/>
        </p:nvSpPr>
        <p:spPr bwMode="auto">
          <a:xfrm>
            <a:off x="1447800" y="2133600"/>
            <a:ext cx="838200" cy="1447800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2478" name="Line 14"/>
          <p:cNvSpPr>
            <a:spLocks noChangeShapeType="1"/>
          </p:cNvSpPr>
          <p:nvPr/>
        </p:nvSpPr>
        <p:spPr bwMode="auto">
          <a:xfrm>
            <a:off x="2286000" y="3581400"/>
            <a:ext cx="762000" cy="0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2479" name="Line 15"/>
          <p:cNvSpPr>
            <a:spLocks noChangeShapeType="1"/>
          </p:cNvSpPr>
          <p:nvPr/>
        </p:nvSpPr>
        <p:spPr bwMode="auto">
          <a:xfrm>
            <a:off x="3048000" y="3581400"/>
            <a:ext cx="762000" cy="1447800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2480" name="Text Box 16"/>
          <p:cNvSpPr txBox="1">
            <a:spLocks noChangeArrowheads="1"/>
          </p:cNvSpPr>
          <p:nvPr/>
        </p:nvSpPr>
        <p:spPr bwMode="auto">
          <a:xfrm rot="-5400000">
            <a:off x="-561181" y="3455194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>
                <a:latin typeface="Arial" charset="0"/>
              </a:rPr>
              <a:t>[ATP] (en %)</a:t>
            </a:r>
          </a:p>
        </p:txBody>
      </p:sp>
      <p:sp>
        <p:nvSpPr>
          <p:cNvPr id="62481" name="Text Box 17"/>
          <p:cNvSpPr txBox="1">
            <a:spLocks noChangeArrowheads="1"/>
          </p:cNvSpPr>
          <p:nvPr/>
        </p:nvSpPr>
        <p:spPr bwMode="auto">
          <a:xfrm rot="-5400000">
            <a:off x="3823494" y="3232944"/>
            <a:ext cx="1501775" cy="37623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>
                <a:solidFill>
                  <a:schemeClr val="tx2"/>
                </a:solidFill>
                <a:latin typeface="Arial" charset="0"/>
              </a:rPr>
              <a:t>[ATP] (en %)</a:t>
            </a:r>
          </a:p>
        </p:txBody>
      </p:sp>
      <p:sp>
        <p:nvSpPr>
          <p:cNvPr id="62482" name="Text Box 18"/>
          <p:cNvSpPr txBox="1">
            <a:spLocks noChangeArrowheads="1"/>
          </p:cNvSpPr>
          <p:nvPr/>
        </p:nvSpPr>
        <p:spPr bwMode="auto">
          <a:xfrm>
            <a:off x="8666163" y="3733800"/>
            <a:ext cx="3270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3200">
                <a:solidFill>
                  <a:srgbClr val="CCCCFF"/>
                </a:solidFill>
                <a:cs typeface="Times New Roman" pitchFamily="18" charset="0"/>
              </a:rPr>
              <a:t>•</a:t>
            </a:r>
            <a:endParaRPr lang="fr-FR" sz="3200">
              <a:solidFill>
                <a:srgbClr val="CCCCFF"/>
              </a:solidFill>
            </a:endParaRPr>
          </a:p>
        </p:txBody>
      </p:sp>
      <p:sp>
        <p:nvSpPr>
          <p:cNvPr id="62483" name="Text Box 19"/>
          <p:cNvSpPr txBox="1">
            <a:spLocks noChangeArrowheads="1"/>
          </p:cNvSpPr>
          <p:nvPr/>
        </p:nvSpPr>
        <p:spPr bwMode="auto">
          <a:xfrm>
            <a:off x="7904163" y="4038600"/>
            <a:ext cx="3270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3200">
                <a:solidFill>
                  <a:srgbClr val="CCCCFF"/>
                </a:solidFill>
                <a:cs typeface="Times New Roman" pitchFamily="18" charset="0"/>
              </a:rPr>
              <a:t>•</a:t>
            </a:r>
            <a:endParaRPr lang="fr-FR" sz="3200">
              <a:solidFill>
                <a:srgbClr val="CCCCFF"/>
              </a:solidFill>
            </a:endParaRPr>
          </a:p>
        </p:txBody>
      </p:sp>
      <p:sp>
        <p:nvSpPr>
          <p:cNvPr id="62484" name="Text Box 20"/>
          <p:cNvSpPr txBox="1">
            <a:spLocks noChangeArrowheads="1"/>
          </p:cNvSpPr>
          <p:nvPr/>
        </p:nvSpPr>
        <p:spPr bwMode="auto">
          <a:xfrm>
            <a:off x="7142163" y="4191000"/>
            <a:ext cx="3270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3200">
                <a:solidFill>
                  <a:srgbClr val="CCCCFF"/>
                </a:solidFill>
                <a:cs typeface="Times New Roman" pitchFamily="18" charset="0"/>
              </a:rPr>
              <a:t>•</a:t>
            </a:r>
            <a:endParaRPr lang="fr-FR" sz="3200">
              <a:solidFill>
                <a:srgbClr val="CCCCFF"/>
              </a:solidFill>
            </a:endParaRPr>
          </a:p>
        </p:txBody>
      </p:sp>
      <p:sp>
        <p:nvSpPr>
          <p:cNvPr id="62485" name="Text Box 21"/>
          <p:cNvSpPr txBox="1">
            <a:spLocks noChangeArrowheads="1"/>
          </p:cNvSpPr>
          <p:nvPr/>
        </p:nvSpPr>
        <p:spPr bwMode="auto">
          <a:xfrm>
            <a:off x="6380163" y="3916363"/>
            <a:ext cx="3270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3200">
                <a:solidFill>
                  <a:srgbClr val="CCCCFF"/>
                </a:solidFill>
                <a:cs typeface="Times New Roman" pitchFamily="18" charset="0"/>
              </a:rPr>
              <a:t>•</a:t>
            </a:r>
            <a:endParaRPr lang="fr-FR" sz="3200">
              <a:solidFill>
                <a:srgbClr val="CCCCFF"/>
              </a:solidFill>
            </a:endParaRPr>
          </a:p>
        </p:txBody>
      </p:sp>
      <p:sp>
        <p:nvSpPr>
          <p:cNvPr id="62486" name="Text Box 22"/>
          <p:cNvSpPr txBox="1">
            <a:spLocks noChangeArrowheads="1"/>
          </p:cNvSpPr>
          <p:nvPr/>
        </p:nvSpPr>
        <p:spPr bwMode="auto">
          <a:xfrm>
            <a:off x="5638800" y="1752600"/>
            <a:ext cx="328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3200">
                <a:solidFill>
                  <a:srgbClr val="CCCCFF"/>
                </a:solidFill>
                <a:cs typeface="Times New Roman" pitchFamily="18" charset="0"/>
              </a:rPr>
              <a:t>•</a:t>
            </a:r>
            <a:endParaRPr lang="fr-FR" sz="3200">
              <a:solidFill>
                <a:srgbClr val="CCCCFF"/>
              </a:solidFill>
            </a:endParaRPr>
          </a:p>
        </p:txBody>
      </p:sp>
      <p:sp>
        <p:nvSpPr>
          <p:cNvPr id="62487" name="Line 23"/>
          <p:cNvSpPr>
            <a:spLocks noChangeShapeType="1"/>
          </p:cNvSpPr>
          <p:nvPr/>
        </p:nvSpPr>
        <p:spPr bwMode="auto">
          <a:xfrm>
            <a:off x="5791200" y="2057400"/>
            <a:ext cx="762000" cy="2133600"/>
          </a:xfrm>
          <a:prstGeom prst="line">
            <a:avLst/>
          </a:prstGeom>
          <a:noFill/>
          <a:ln w="28575">
            <a:solidFill>
              <a:srgbClr val="CCCC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2488" name="Line 24"/>
          <p:cNvSpPr>
            <a:spLocks noChangeShapeType="1"/>
          </p:cNvSpPr>
          <p:nvPr/>
        </p:nvSpPr>
        <p:spPr bwMode="auto">
          <a:xfrm>
            <a:off x="6553200" y="4191000"/>
            <a:ext cx="685800" cy="304800"/>
          </a:xfrm>
          <a:prstGeom prst="line">
            <a:avLst/>
          </a:prstGeom>
          <a:noFill/>
          <a:ln w="28575">
            <a:solidFill>
              <a:srgbClr val="CCCC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2489" name="Text Box 25"/>
          <p:cNvSpPr txBox="1">
            <a:spLocks noChangeArrowheads="1"/>
          </p:cNvSpPr>
          <p:nvPr/>
        </p:nvSpPr>
        <p:spPr bwMode="auto">
          <a:xfrm>
            <a:off x="5638800" y="5181600"/>
            <a:ext cx="35417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200" b="1">
                <a:latin typeface="Arial" charset="0"/>
              </a:rPr>
              <a:t>I                 I                 I                 I                 I </a:t>
            </a:r>
          </a:p>
          <a:p>
            <a:r>
              <a:rPr lang="fr-FR" sz="1600" b="1">
                <a:latin typeface="Arial" charset="0"/>
              </a:rPr>
              <a:t>0          40          60         80         100 </a:t>
            </a:r>
          </a:p>
        </p:txBody>
      </p:sp>
      <p:sp>
        <p:nvSpPr>
          <p:cNvPr id="62490" name="Oval 26"/>
          <p:cNvSpPr>
            <a:spLocks noChangeArrowheads="1"/>
          </p:cNvSpPr>
          <p:nvPr/>
        </p:nvSpPr>
        <p:spPr bwMode="auto">
          <a:xfrm>
            <a:off x="2590800" y="1676400"/>
            <a:ext cx="533400" cy="533400"/>
          </a:xfrm>
          <a:prstGeom prst="ellips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sz="2000" b="1">
                <a:solidFill>
                  <a:schemeClr val="tx2"/>
                </a:solidFill>
                <a:latin typeface="Arial" charset="0"/>
              </a:rPr>
              <a:t>A</a:t>
            </a:r>
          </a:p>
        </p:txBody>
      </p:sp>
      <p:sp>
        <p:nvSpPr>
          <p:cNvPr id="62491" name="Oval 27"/>
          <p:cNvSpPr>
            <a:spLocks noChangeArrowheads="1"/>
          </p:cNvSpPr>
          <p:nvPr/>
        </p:nvSpPr>
        <p:spPr bwMode="auto">
          <a:xfrm>
            <a:off x="7696200" y="16764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sz="2000" b="1">
                <a:solidFill>
                  <a:srgbClr val="CCCCFF"/>
                </a:solidFill>
                <a:latin typeface="Arial" charset="0"/>
              </a:rPr>
              <a:t>B</a:t>
            </a:r>
          </a:p>
        </p:txBody>
      </p:sp>
      <p:sp>
        <p:nvSpPr>
          <p:cNvPr id="62492" name="Text Box 28"/>
          <p:cNvSpPr txBox="1">
            <a:spLocks noChangeArrowheads="1"/>
          </p:cNvSpPr>
          <p:nvPr/>
        </p:nvSpPr>
        <p:spPr bwMode="auto">
          <a:xfrm>
            <a:off x="1447800" y="5791200"/>
            <a:ext cx="2636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>
                <a:latin typeface="Arial" charset="0"/>
              </a:rPr>
              <a:t>Durée du sprint (en s)</a:t>
            </a:r>
          </a:p>
        </p:txBody>
      </p:sp>
      <p:sp>
        <p:nvSpPr>
          <p:cNvPr id="62493" name="Text Box 29"/>
          <p:cNvSpPr txBox="1">
            <a:spLocks noChangeArrowheads="1"/>
          </p:cNvSpPr>
          <p:nvPr/>
        </p:nvSpPr>
        <p:spPr bwMode="auto">
          <a:xfrm>
            <a:off x="5592763" y="5775325"/>
            <a:ext cx="3017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>
                <a:latin typeface="Arial" charset="0"/>
              </a:rPr>
              <a:t>Distance du sprint (en m)</a:t>
            </a:r>
          </a:p>
        </p:txBody>
      </p:sp>
      <p:sp>
        <p:nvSpPr>
          <p:cNvPr id="62494" name="Line 30"/>
          <p:cNvSpPr>
            <a:spLocks noChangeShapeType="1"/>
          </p:cNvSpPr>
          <p:nvPr/>
        </p:nvSpPr>
        <p:spPr bwMode="auto">
          <a:xfrm flipV="1">
            <a:off x="7239000" y="4343400"/>
            <a:ext cx="762000" cy="152400"/>
          </a:xfrm>
          <a:prstGeom prst="line">
            <a:avLst/>
          </a:prstGeom>
          <a:noFill/>
          <a:ln w="28575">
            <a:solidFill>
              <a:srgbClr val="CCCC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2495" name="Line 31"/>
          <p:cNvSpPr>
            <a:spLocks noChangeShapeType="1"/>
          </p:cNvSpPr>
          <p:nvPr/>
        </p:nvSpPr>
        <p:spPr bwMode="auto">
          <a:xfrm flipV="1">
            <a:off x="8077200" y="4038600"/>
            <a:ext cx="685800" cy="304800"/>
          </a:xfrm>
          <a:prstGeom prst="line">
            <a:avLst/>
          </a:prstGeom>
          <a:noFill/>
          <a:ln w="28575">
            <a:solidFill>
              <a:srgbClr val="CCCC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2496" name="Rectangle 32"/>
          <p:cNvSpPr>
            <a:spLocks noChangeArrowheads="1"/>
          </p:cNvSpPr>
          <p:nvPr/>
        </p:nvSpPr>
        <p:spPr bwMode="auto">
          <a:xfrm>
            <a:off x="0" y="228600"/>
            <a:ext cx="88963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>
                <a:latin typeface="Arial" charset="0"/>
              </a:rPr>
              <a:t>Déplétion en ATP au niveau du vaste externe du quadriceps lors de sprints en course </a:t>
            </a:r>
          </a:p>
          <a:p>
            <a:r>
              <a:rPr lang="fr-FR" sz="1800">
                <a:latin typeface="Arial" charset="0"/>
              </a:rPr>
              <a:t>à pied : A) en fonction de la durée </a:t>
            </a:r>
            <a:r>
              <a:rPr lang="fr-FR" sz="1800" i="1">
                <a:solidFill>
                  <a:schemeClr val="bg1"/>
                </a:solidFill>
                <a:latin typeface="Arial" charset="0"/>
              </a:rPr>
              <a:t>(</a:t>
            </a:r>
            <a:r>
              <a:rPr lang="fr-FR" sz="1800" i="1">
                <a:solidFill>
                  <a:schemeClr val="tx2"/>
                </a:solidFill>
                <a:latin typeface="Arial" charset="0"/>
              </a:rPr>
              <a:t>Bogdanis et al., 1998; Cheetham et al. 1986).</a:t>
            </a:r>
          </a:p>
          <a:p>
            <a:r>
              <a:rPr lang="fr-FR" sz="1800">
                <a:latin typeface="Arial" charset="0"/>
              </a:rPr>
              <a:t>             B) en fonction de la distance parcourue </a:t>
            </a:r>
            <a:r>
              <a:rPr lang="fr-FR" sz="1800" i="1">
                <a:solidFill>
                  <a:schemeClr val="bg1"/>
                </a:solidFill>
                <a:latin typeface="Arial" charset="0"/>
              </a:rPr>
              <a:t>(</a:t>
            </a:r>
            <a:r>
              <a:rPr lang="fr-FR" sz="1800" i="1">
                <a:solidFill>
                  <a:schemeClr val="tx2"/>
                </a:solidFill>
                <a:latin typeface="Arial" charset="0"/>
              </a:rPr>
              <a:t>Hirvonen et al. 1987)</a:t>
            </a:r>
          </a:p>
        </p:txBody>
      </p:sp>
    </p:spTree>
    <p:extLst>
      <p:ext uri="{BB962C8B-B14F-4D97-AF65-F5344CB8AC3E}">
        <p14:creationId xmlns:p14="http://schemas.microsoft.com/office/powerpoint/2010/main" val="2439233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AutoShape 2"/>
          <p:cNvSpPr>
            <a:spLocks noChangeArrowheads="1"/>
          </p:cNvSpPr>
          <p:nvPr/>
        </p:nvSpPr>
        <p:spPr bwMode="auto">
          <a:xfrm>
            <a:off x="3227388" y="3802063"/>
            <a:ext cx="990600" cy="1752600"/>
          </a:xfrm>
          <a:prstGeom prst="curvedRightArrow">
            <a:avLst>
              <a:gd name="adj1" fmla="val 25736"/>
              <a:gd name="adj2" fmla="val 77617"/>
              <a:gd name="adj3" fmla="val 2829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70725" name="AutoShape 5"/>
          <p:cNvSpPr>
            <a:spLocks noChangeArrowheads="1"/>
          </p:cNvSpPr>
          <p:nvPr/>
        </p:nvSpPr>
        <p:spPr bwMode="auto">
          <a:xfrm rot="10324479">
            <a:off x="2236788" y="4411663"/>
            <a:ext cx="1016000" cy="269875"/>
          </a:xfrm>
          <a:prstGeom prst="curvedDownArrow">
            <a:avLst>
              <a:gd name="adj1" fmla="val 31895"/>
              <a:gd name="adj2" fmla="val 150588"/>
              <a:gd name="adj3" fmla="val 33333"/>
            </a:avLst>
          </a:prstGeom>
          <a:solidFill>
            <a:srgbClr val="FFFF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70727" name="Text Box 7"/>
          <p:cNvSpPr txBox="1">
            <a:spLocks noChangeArrowheads="1"/>
          </p:cNvSpPr>
          <p:nvPr/>
        </p:nvSpPr>
        <p:spPr bwMode="auto">
          <a:xfrm>
            <a:off x="788988" y="3954463"/>
            <a:ext cx="2057400" cy="45720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2000" b="1">
                <a:solidFill>
                  <a:srgbClr val="FFFFFF"/>
                </a:solidFill>
                <a:latin typeface="Arial" charset="0"/>
              </a:rPr>
              <a:t>ENERGIE</a:t>
            </a:r>
            <a:endParaRPr lang="fr-FR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70728" name="Line 8"/>
          <p:cNvSpPr>
            <a:spLocks noChangeShapeType="1"/>
          </p:cNvSpPr>
          <p:nvPr/>
        </p:nvSpPr>
        <p:spPr bwMode="auto">
          <a:xfrm flipV="1">
            <a:off x="1855788" y="3573463"/>
            <a:ext cx="0" cy="331787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0729" name="Line 9"/>
          <p:cNvSpPr>
            <a:spLocks noChangeShapeType="1"/>
          </p:cNvSpPr>
          <p:nvPr/>
        </p:nvSpPr>
        <p:spPr bwMode="auto">
          <a:xfrm flipV="1">
            <a:off x="1169988" y="3573463"/>
            <a:ext cx="0" cy="331787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0730" name="Line 10"/>
          <p:cNvSpPr>
            <a:spLocks noChangeShapeType="1"/>
          </p:cNvSpPr>
          <p:nvPr/>
        </p:nvSpPr>
        <p:spPr bwMode="auto">
          <a:xfrm flipV="1">
            <a:off x="2541588" y="3573463"/>
            <a:ext cx="0" cy="331787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0734" name="Text Box 14"/>
          <p:cNvSpPr txBox="1">
            <a:spLocks noChangeArrowheads="1"/>
          </p:cNvSpPr>
          <p:nvPr/>
        </p:nvSpPr>
        <p:spPr bwMode="auto">
          <a:xfrm>
            <a:off x="788988" y="1196975"/>
            <a:ext cx="2362200" cy="68580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2000" b="1">
                <a:solidFill>
                  <a:srgbClr val="FFFFFF"/>
                </a:solidFill>
                <a:latin typeface="Arial" charset="0"/>
              </a:rPr>
              <a:t>1) HYDROLYSE    (catabolisme)</a:t>
            </a:r>
          </a:p>
        </p:txBody>
      </p:sp>
      <p:sp>
        <p:nvSpPr>
          <p:cNvPr id="670736" name="Text Box 16"/>
          <p:cNvSpPr txBox="1">
            <a:spLocks noChangeArrowheads="1"/>
          </p:cNvSpPr>
          <p:nvPr/>
        </p:nvSpPr>
        <p:spPr bwMode="auto">
          <a:xfrm>
            <a:off x="715963" y="2416175"/>
            <a:ext cx="27622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800" b="1">
                <a:latin typeface="Arial" charset="0"/>
              </a:rPr>
              <a:t>TRAVAIL BIOLOGIQUE </a:t>
            </a:r>
          </a:p>
          <a:p>
            <a:pPr algn="ctr"/>
            <a:endParaRPr lang="fr-FR" sz="1800" b="1">
              <a:latin typeface="Arial" charset="0"/>
            </a:endParaRPr>
          </a:p>
          <a:p>
            <a:pPr algn="ctr"/>
            <a:r>
              <a:rPr lang="fr-FR" sz="1800" b="1">
                <a:latin typeface="Arial" charset="0"/>
              </a:rPr>
              <a:t>+ CHALEUR</a:t>
            </a:r>
            <a:endParaRPr lang="fr-FR"/>
          </a:p>
        </p:txBody>
      </p:sp>
      <p:sp>
        <p:nvSpPr>
          <p:cNvPr id="670737" name="Text Box 17"/>
          <p:cNvSpPr txBox="1">
            <a:spLocks noChangeArrowheads="1"/>
          </p:cNvSpPr>
          <p:nvPr/>
        </p:nvSpPr>
        <p:spPr bwMode="auto">
          <a:xfrm>
            <a:off x="4522788" y="3649663"/>
            <a:ext cx="750887" cy="454025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 b="1">
                <a:latin typeface="Arial" charset="0"/>
              </a:rPr>
              <a:t>ATP</a:t>
            </a:r>
            <a:endParaRPr lang="fr-FR"/>
          </a:p>
        </p:txBody>
      </p:sp>
      <p:sp>
        <p:nvSpPr>
          <p:cNvPr id="670738" name="Text Box 18"/>
          <p:cNvSpPr txBox="1">
            <a:spLocks noChangeArrowheads="1"/>
          </p:cNvSpPr>
          <p:nvPr/>
        </p:nvSpPr>
        <p:spPr bwMode="auto">
          <a:xfrm>
            <a:off x="4294188" y="5097463"/>
            <a:ext cx="1306512" cy="454025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 b="1">
                <a:latin typeface="Arial" charset="0"/>
              </a:rPr>
              <a:t>ADP + Pi</a:t>
            </a:r>
            <a:endParaRPr lang="fr-FR" sz="2000"/>
          </a:p>
        </p:txBody>
      </p:sp>
      <p:sp>
        <p:nvSpPr>
          <p:cNvPr id="670742" name="Text Box 22"/>
          <p:cNvSpPr txBox="1">
            <a:spLocks noChangeArrowheads="1"/>
          </p:cNvSpPr>
          <p:nvPr/>
        </p:nvSpPr>
        <p:spPr bwMode="auto">
          <a:xfrm>
            <a:off x="1300163" y="188913"/>
            <a:ext cx="7232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 b="1">
                <a:latin typeface="Arial" charset="0"/>
              </a:rPr>
              <a:t>D’O</a:t>
            </a:r>
            <a:r>
              <a:rPr lang="fr-FR" sz="2000" b="1">
                <a:latin typeface="Arial" charset="0"/>
                <a:cs typeface="Arial" charset="0"/>
              </a:rPr>
              <a:t>Ù</a:t>
            </a:r>
            <a:r>
              <a:rPr lang="fr-FR" sz="2000" b="1">
                <a:latin typeface="Arial" charset="0"/>
              </a:rPr>
              <a:t> PROVIENT L’ENERGIE DU TRAVAIL MUSCULAIRE ?</a:t>
            </a:r>
            <a:endParaRPr lang="fr-FR"/>
          </a:p>
        </p:txBody>
      </p:sp>
      <p:sp>
        <p:nvSpPr>
          <p:cNvPr id="670743" name="Text Box 23"/>
          <p:cNvSpPr txBox="1">
            <a:spLocks noChangeArrowheads="1"/>
          </p:cNvSpPr>
          <p:nvPr/>
        </p:nvSpPr>
        <p:spPr bwMode="auto">
          <a:xfrm>
            <a:off x="3365500" y="4295775"/>
            <a:ext cx="179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40 à 50 kJ/mol.</a:t>
            </a:r>
            <a:endParaRPr lang="fr-FR" sz="1800" b="1"/>
          </a:p>
        </p:txBody>
      </p:sp>
      <p:sp>
        <p:nvSpPr>
          <p:cNvPr id="670744" name="AutoShape 24"/>
          <p:cNvSpPr>
            <a:spLocks noChangeArrowheads="1"/>
          </p:cNvSpPr>
          <p:nvPr/>
        </p:nvSpPr>
        <p:spPr bwMode="auto">
          <a:xfrm>
            <a:off x="2922588" y="4411663"/>
            <a:ext cx="457200" cy="76200"/>
          </a:xfrm>
          <a:prstGeom prst="leftArrow">
            <a:avLst>
              <a:gd name="adj1" fmla="val 50000"/>
              <a:gd name="adj2" fmla="val 15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159" name="Text Box 40"/>
          <p:cNvSpPr txBox="1">
            <a:spLocks noChangeArrowheads="1"/>
          </p:cNvSpPr>
          <p:nvPr/>
        </p:nvSpPr>
        <p:spPr bwMode="auto">
          <a:xfrm rot="-2057213">
            <a:off x="85725" y="601663"/>
            <a:ext cx="1044575" cy="3460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solidFill>
                  <a:srgbClr val="FFFFFF"/>
                </a:solidFill>
                <a:latin typeface="Bookman Old Style" pitchFamily="18" charset="0"/>
              </a:rPr>
              <a:t>RAPPEL</a:t>
            </a:r>
          </a:p>
        </p:txBody>
      </p:sp>
      <p:sp>
        <p:nvSpPr>
          <p:cNvPr id="670761" name="Text Box 41"/>
          <p:cNvSpPr txBox="1">
            <a:spLocks noChangeArrowheads="1"/>
          </p:cNvSpPr>
          <p:nvPr/>
        </p:nvSpPr>
        <p:spPr bwMode="auto">
          <a:xfrm>
            <a:off x="5892800" y="1354138"/>
            <a:ext cx="2495550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solidFill>
                  <a:schemeClr val="tx2"/>
                </a:solidFill>
                <a:latin typeface="Arial" charset="0"/>
              </a:rPr>
              <a:t>Mécanique ( muscle )</a:t>
            </a:r>
          </a:p>
          <a:p>
            <a:r>
              <a:rPr lang="fr-FR" sz="1600" b="1">
                <a:latin typeface="Arial" charset="0"/>
              </a:rPr>
              <a:t>Circulation sanguine</a:t>
            </a:r>
          </a:p>
          <a:p>
            <a:r>
              <a:rPr lang="fr-FR" sz="1600" b="1">
                <a:latin typeface="Arial" charset="0"/>
              </a:rPr>
              <a:t>Digestion </a:t>
            </a:r>
          </a:p>
          <a:p>
            <a:r>
              <a:rPr lang="fr-FR" sz="1600" b="1">
                <a:latin typeface="Arial" charset="0"/>
              </a:rPr>
              <a:t>Chimique</a:t>
            </a:r>
          </a:p>
          <a:p>
            <a:r>
              <a:rPr lang="fr-FR" sz="1600" b="1">
                <a:latin typeface="Arial" charset="0"/>
              </a:rPr>
              <a:t>Osmotique</a:t>
            </a:r>
          </a:p>
          <a:p>
            <a:r>
              <a:rPr lang="fr-FR" sz="1600" b="1">
                <a:latin typeface="Arial" charset="0"/>
              </a:rPr>
              <a:t>Sécrétions glandulaires</a:t>
            </a:r>
          </a:p>
          <a:p>
            <a:r>
              <a:rPr lang="fr-FR" sz="1600" b="1">
                <a:latin typeface="Arial" charset="0"/>
              </a:rPr>
              <a:t>Production de tissu</a:t>
            </a:r>
          </a:p>
          <a:p>
            <a:r>
              <a:rPr lang="fr-FR" sz="1600" b="1">
                <a:latin typeface="Arial" charset="0"/>
              </a:rPr>
              <a:t>Transmission nerveuse</a:t>
            </a:r>
          </a:p>
          <a:p>
            <a:r>
              <a:rPr lang="fr-FR" sz="1600" b="1">
                <a:latin typeface="Arial" charset="0"/>
              </a:rPr>
              <a:t>et musculaire</a:t>
            </a:r>
          </a:p>
        </p:txBody>
      </p:sp>
      <p:sp>
        <p:nvSpPr>
          <p:cNvPr id="670762" name="Line 42"/>
          <p:cNvSpPr>
            <a:spLocks noChangeShapeType="1"/>
          </p:cNvSpPr>
          <p:nvPr/>
        </p:nvSpPr>
        <p:spPr bwMode="auto">
          <a:xfrm flipV="1">
            <a:off x="3484563" y="1665288"/>
            <a:ext cx="2363787" cy="9699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0763" name="Line 43"/>
          <p:cNvSpPr>
            <a:spLocks noChangeShapeType="1"/>
          </p:cNvSpPr>
          <p:nvPr/>
        </p:nvSpPr>
        <p:spPr bwMode="auto">
          <a:xfrm flipV="1">
            <a:off x="3484563" y="1882775"/>
            <a:ext cx="2363787" cy="752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0764" name="Line 44"/>
          <p:cNvSpPr>
            <a:spLocks noChangeShapeType="1"/>
          </p:cNvSpPr>
          <p:nvPr/>
        </p:nvSpPr>
        <p:spPr bwMode="auto">
          <a:xfrm flipV="1">
            <a:off x="3484563" y="2098675"/>
            <a:ext cx="2363787" cy="5365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0765" name="Line 45"/>
          <p:cNvSpPr>
            <a:spLocks noChangeShapeType="1"/>
          </p:cNvSpPr>
          <p:nvPr/>
        </p:nvSpPr>
        <p:spPr bwMode="auto">
          <a:xfrm flipV="1">
            <a:off x="3484563" y="2314575"/>
            <a:ext cx="2363787" cy="3206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0766" name="Line 46"/>
          <p:cNvSpPr>
            <a:spLocks noChangeShapeType="1"/>
          </p:cNvSpPr>
          <p:nvPr/>
        </p:nvSpPr>
        <p:spPr bwMode="auto">
          <a:xfrm flipV="1">
            <a:off x="3484563" y="2530475"/>
            <a:ext cx="2363787" cy="1047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0767" name="Line 47"/>
          <p:cNvSpPr>
            <a:spLocks noChangeShapeType="1"/>
          </p:cNvSpPr>
          <p:nvPr/>
        </p:nvSpPr>
        <p:spPr bwMode="auto">
          <a:xfrm>
            <a:off x="3484563" y="2635250"/>
            <a:ext cx="2363787" cy="1111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0768" name="Line 48"/>
          <p:cNvSpPr>
            <a:spLocks noChangeShapeType="1"/>
          </p:cNvSpPr>
          <p:nvPr/>
        </p:nvSpPr>
        <p:spPr bwMode="auto">
          <a:xfrm>
            <a:off x="3484563" y="2635250"/>
            <a:ext cx="2363787" cy="327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0769" name="Line 49"/>
          <p:cNvSpPr>
            <a:spLocks noChangeShapeType="1"/>
          </p:cNvSpPr>
          <p:nvPr/>
        </p:nvSpPr>
        <p:spPr bwMode="auto">
          <a:xfrm>
            <a:off x="3484563" y="2635250"/>
            <a:ext cx="2363787" cy="6873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0770" name="Rectangle 50"/>
          <p:cNvSpPr>
            <a:spLocks noChangeArrowheads="1"/>
          </p:cNvSpPr>
          <p:nvPr/>
        </p:nvSpPr>
        <p:spPr bwMode="auto">
          <a:xfrm>
            <a:off x="2022475" y="5946775"/>
            <a:ext cx="6478588" cy="8318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FFFFFF"/>
                </a:solidFill>
                <a:latin typeface="Arial" charset="0"/>
              </a:rPr>
              <a:t>                            </a:t>
            </a:r>
            <a:r>
              <a:rPr lang="en-US" sz="1600" b="1" i="1">
                <a:latin typeface="Arial" charset="0"/>
              </a:rPr>
              <a:t>ATPase</a:t>
            </a:r>
          </a:p>
          <a:p>
            <a:r>
              <a:rPr lang="en-US" sz="1800" b="1">
                <a:solidFill>
                  <a:srgbClr val="FFFFFF"/>
                </a:solidFill>
                <a:latin typeface="Arial" charset="0"/>
              </a:rPr>
              <a:t>Mg ATP</a:t>
            </a:r>
            <a:r>
              <a:rPr lang="en-US" sz="1800" b="1" baseline="30000">
                <a:solidFill>
                  <a:srgbClr val="FFFFFF"/>
                </a:solidFill>
                <a:latin typeface="Arial" charset="0"/>
              </a:rPr>
              <a:t>4-</a:t>
            </a:r>
            <a:r>
              <a:rPr lang="en-US" sz="1800" b="1">
                <a:solidFill>
                  <a:srgbClr val="FFFFFF"/>
                </a:solidFill>
                <a:latin typeface="Arial" charset="0"/>
              </a:rPr>
              <a:t> + H</a:t>
            </a:r>
            <a:r>
              <a:rPr lang="en-US" sz="1800" b="1" baseline="-25000">
                <a:solidFill>
                  <a:srgbClr val="FFFFFF"/>
                </a:solidFill>
                <a:latin typeface="Arial" charset="0"/>
              </a:rPr>
              <a:t>2</a:t>
            </a:r>
            <a:r>
              <a:rPr lang="en-US" sz="1800" b="1">
                <a:solidFill>
                  <a:srgbClr val="FFFFFF"/>
                </a:solidFill>
                <a:latin typeface="Arial" charset="0"/>
              </a:rPr>
              <a:t>O     </a:t>
            </a:r>
            <a:r>
              <a:rPr lang="en-US" sz="1800" b="1">
                <a:solidFill>
                  <a:srgbClr val="FFFFFF"/>
                </a:solidFill>
                <a:latin typeface="Arial" charset="0"/>
                <a:sym typeface="Symbol" pitchFamily="18" charset="2"/>
              </a:rPr>
              <a:t>     </a:t>
            </a:r>
            <a:r>
              <a:rPr lang="en-US" sz="1800" b="1">
                <a:solidFill>
                  <a:srgbClr val="FFFFFF"/>
                </a:solidFill>
                <a:latin typeface="Arial" charset="0"/>
              </a:rPr>
              <a:t>ADP</a:t>
            </a:r>
            <a:r>
              <a:rPr lang="en-US" sz="1800" b="1" baseline="30000">
                <a:solidFill>
                  <a:srgbClr val="FFFFFF"/>
                </a:solidFill>
                <a:latin typeface="Arial" charset="0"/>
              </a:rPr>
              <a:t>3-</a:t>
            </a:r>
            <a:r>
              <a:rPr lang="en-US" sz="1800" b="1">
                <a:solidFill>
                  <a:srgbClr val="FFFFFF"/>
                </a:solidFill>
                <a:latin typeface="Arial" charset="0"/>
              </a:rPr>
              <a:t> + MgHPO4</a:t>
            </a:r>
            <a:r>
              <a:rPr lang="en-US" sz="1800" b="1" baseline="30000">
                <a:solidFill>
                  <a:srgbClr val="FFFFFF"/>
                </a:solidFill>
                <a:latin typeface="Arial" charset="0"/>
              </a:rPr>
              <a:t>2- </a:t>
            </a:r>
            <a:r>
              <a:rPr lang="en-US" sz="1800" b="1">
                <a:solidFill>
                  <a:srgbClr val="FFFFFF"/>
                </a:solidFill>
                <a:latin typeface="Arial" charset="0"/>
              </a:rPr>
              <a:t>+ H</a:t>
            </a:r>
            <a:r>
              <a:rPr lang="en-US" sz="1800" b="1" baseline="30000">
                <a:solidFill>
                  <a:srgbClr val="FFFFFF"/>
                </a:solidFill>
                <a:latin typeface="Arial" charset="0"/>
              </a:rPr>
              <a:t>+  </a:t>
            </a:r>
            <a:r>
              <a:rPr lang="en-US" sz="1800" b="1">
                <a:solidFill>
                  <a:srgbClr val="FFFFFF"/>
                </a:solidFill>
                <a:latin typeface="Arial" charset="0"/>
              </a:rPr>
              <a:t>+ énergie</a:t>
            </a:r>
            <a:endParaRPr lang="en-US" sz="1800" b="1" baseline="30000">
              <a:solidFill>
                <a:srgbClr val="FFFFFF"/>
              </a:solidFill>
              <a:latin typeface="Arial" charset="0"/>
            </a:endParaRPr>
          </a:p>
          <a:p>
            <a:endParaRPr lang="fr-FR" sz="1800" b="1" baseline="30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70" name="ZoneTexte 26"/>
          <p:cNvSpPr txBox="1">
            <a:spLocks noChangeArrowheads="1"/>
          </p:cNvSpPr>
          <p:nvPr/>
        </p:nvSpPr>
        <p:spPr bwMode="auto">
          <a:xfrm>
            <a:off x="184150" y="6357938"/>
            <a:ext cx="1387475" cy="2762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200" b="1" i="1">
                <a:latin typeface="Arial" charset="0"/>
                <a:cs typeface="Arial" charset="0"/>
              </a:rPr>
              <a:t>Cazorla DU 2012</a:t>
            </a:r>
          </a:p>
        </p:txBody>
      </p:sp>
    </p:spTree>
    <p:extLst>
      <p:ext uri="{BB962C8B-B14F-4D97-AF65-F5344CB8AC3E}">
        <p14:creationId xmlns:p14="http://schemas.microsoft.com/office/powerpoint/2010/main" val="422765965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0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70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70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7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7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7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0"/>
                                        <p:tgtEl>
                                          <p:spTgt spid="670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0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0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70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70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7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7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7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7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7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7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7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7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70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70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7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7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7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7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7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7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70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70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75"/>
                                        <p:tgtEl>
                                          <p:spTgt spid="67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9375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670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670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670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670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670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670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670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670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670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375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300"/>
                                        <p:tgtEl>
                                          <p:spTgt spid="67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0722" grpId="0" animBg="1"/>
      <p:bldP spid="670725" grpId="0" animBg="1"/>
      <p:bldP spid="670727" grpId="0" animBg="1" autoUpdateAnimBg="0"/>
      <p:bldP spid="670728" grpId="0" animBg="1"/>
      <p:bldP spid="670729" grpId="0" animBg="1"/>
      <p:bldP spid="670730" grpId="0" animBg="1"/>
      <p:bldP spid="670734" grpId="0" animBg="1" autoUpdateAnimBg="0"/>
      <p:bldP spid="670736" grpId="0" autoUpdateAnimBg="0"/>
      <p:bldP spid="670737" grpId="0" animBg="1" autoUpdateAnimBg="0"/>
      <p:bldP spid="670738" grpId="0" animBg="1"/>
      <p:bldP spid="670742" grpId="0"/>
      <p:bldP spid="670743" grpId="0" autoUpdateAnimBg="0"/>
      <p:bldP spid="670744" grpId="0" animBg="1"/>
      <p:bldP spid="670761" grpId="0"/>
      <p:bldP spid="670762" grpId="0" animBg="1"/>
      <p:bldP spid="670763" grpId="0" animBg="1"/>
      <p:bldP spid="670764" grpId="0" animBg="1"/>
      <p:bldP spid="670765" grpId="0" animBg="1"/>
      <p:bldP spid="670766" grpId="0" animBg="1"/>
      <p:bldP spid="670767" grpId="0" animBg="1"/>
      <p:bldP spid="670768" grpId="0" animBg="1"/>
      <p:bldP spid="670769" grpId="0" animBg="1"/>
      <p:bldP spid="67077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874073"/>
              </p:ext>
            </p:extLst>
          </p:nvPr>
        </p:nvGraphicFramePr>
        <p:xfrm>
          <a:off x="827584" y="2708920"/>
          <a:ext cx="7008440" cy="1827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99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Concentration</a:t>
                      </a:r>
                      <a:r>
                        <a:rPr lang="fr-FR" sz="2400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musculaire</a:t>
                      </a:r>
                      <a:endParaRPr lang="fr-FR" sz="24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ATP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6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mM.kg</a:t>
                      </a:r>
                      <a:r>
                        <a:rPr lang="fr-FR" sz="2400" kern="1200" baseline="300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-1</a:t>
                      </a:r>
                      <a:r>
                        <a:rPr lang="fr-FR" sz="2400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de muscle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latin typeface="Calibri" pitchFamily="34" charset="0"/>
                          <a:cs typeface="Calibri" pitchFamily="34" charset="0"/>
                        </a:rPr>
                        <a:t>4 –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 err="1">
                          <a:latin typeface="Calibri" pitchFamily="34" charset="0"/>
                          <a:cs typeface="Calibri" pitchFamily="34" charset="0"/>
                        </a:rPr>
                        <a:t>mM</a:t>
                      </a:r>
                      <a:r>
                        <a:rPr lang="fr-FR" sz="2400" dirty="0">
                          <a:latin typeface="Calibri" pitchFamily="34" charset="0"/>
                          <a:cs typeface="Calibri" pitchFamily="34" charset="0"/>
                        </a:rPr>
                        <a:t> (masse musculaire totale)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latin typeface="Calibri" pitchFamily="34" charset="0"/>
                          <a:cs typeface="Calibri" pitchFamily="34" charset="0"/>
                        </a:rPr>
                        <a:t>128 - 192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613827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44C31B1-45F7-40B5-AE59-ADBD21C33F57}" type="slidenum">
              <a:rPr lang="fr-FR" sz="1400" smtClean="0"/>
              <a:pPr/>
              <a:t>27</a:t>
            </a:fld>
            <a:endParaRPr lang="fr-FR" sz="1400"/>
          </a:p>
        </p:txBody>
      </p:sp>
      <p:sp>
        <p:nvSpPr>
          <p:cNvPr id="671746" name="Text Box 2"/>
          <p:cNvSpPr txBox="1">
            <a:spLocks noChangeArrowheads="1"/>
          </p:cNvSpPr>
          <p:nvPr/>
        </p:nvSpPr>
        <p:spPr bwMode="auto">
          <a:xfrm>
            <a:off x="0" y="1219200"/>
            <a:ext cx="91440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fr-FR" sz="1800" b="1">
                <a:solidFill>
                  <a:srgbClr val="FFFF00"/>
                </a:solidFill>
                <a:latin typeface="Arial" charset="0"/>
                <a:cs typeface="Arial" charset="0"/>
              </a:rPr>
              <a:t>Les réserves en ATP musculaires sont faibles : </a:t>
            </a:r>
            <a:r>
              <a:rPr lang="fr-FR" sz="1800" b="1">
                <a:solidFill>
                  <a:srgbClr val="FFFFFF"/>
                </a:solidFill>
                <a:latin typeface="Arial" charset="0"/>
                <a:cs typeface="Arial" charset="0"/>
              </a:rPr>
              <a:t>4 à 6 millimoles par kilogramme de muscle frais. </a:t>
            </a:r>
            <a:endParaRPr lang="fr-FR" sz="18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71747" name="Text Box 3"/>
          <p:cNvSpPr txBox="1">
            <a:spLocks noChangeArrowheads="1"/>
          </p:cNvSpPr>
          <p:nvPr/>
        </p:nvSpPr>
        <p:spPr bwMode="auto">
          <a:xfrm>
            <a:off x="0" y="2209800"/>
            <a:ext cx="9144000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fr-FR" sz="1800" b="1">
                <a:solidFill>
                  <a:srgbClr val="FFFF00"/>
                </a:solidFill>
                <a:latin typeface="Arial" charset="0"/>
                <a:cs typeface="Arial" charset="0"/>
              </a:rPr>
              <a:t> Pour une personne de 70 kg le travail musculaire ne peut compter au total que sur une réserve de 1.3 à 1.6 kJ, soit à peine l'énergie nécessaire pour parcourir :</a:t>
            </a:r>
            <a:endParaRPr lang="fr-FR" sz="1800" b="1">
              <a:latin typeface="Arial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fr-FR" sz="1800" b="1">
                <a:solidFill>
                  <a:srgbClr val="FFFF00"/>
                </a:solidFill>
                <a:latin typeface="Arial" charset="0"/>
                <a:cs typeface="Arial" charset="0"/>
              </a:rPr>
              <a:t> </a:t>
            </a:r>
            <a:endParaRPr lang="fr-FR" sz="1800" b="1">
              <a:cs typeface="Times New Roman" pitchFamily="18" charset="0"/>
            </a:endParaRPr>
          </a:p>
        </p:txBody>
      </p:sp>
      <p:sp>
        <p:nvSpPr>
          <p:cNvPr id="671748" name="Text Box 4"/>
          <p:cNvSpPr txBox="1">
            <a:spLocks noChangeArrowheads="1"/>
          </p:cNvSpPr>
          <p:nvPr/>
        </p:nvSpPr>
        <p:spPr bwMode="auto">
          <a:xfrm>
            <a:off x="46038" y="3286125"/>
            <a:ext cx="905192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60000"/>
              </a:lnSpc>
            </a:pPr>
            <a:r>
              <a:rPr lang="fr-FR" sz="1800" b="1" i="1">
                <a:solidFill>
                  <a:srgbClr val="FFFF00"/>
                </a:solidFill>
                <a:latin typeface="Arial" charset="0"/>
                <a:cs typeface="Arial" charset="0"/>
              </a:rPr>
              <a:t> </a:t>
            </a:r>
            <a:r>
              <a:rPr lang="fr-FR" sz="1800" b="1">
                <a:solidFill>
                  <a:srgbClr val="FFFF00"/>
                </a:solidFill>
                <a:latin typeface="Arial" charset="0"/>
                <a:cs typeface="Arial" charset="0"/>
              </a:rPr>
              <a:t>1 m à 1 m 20 à une vitesse de course de 10 m/s soit 10 s au 100 m,</a:t>
            </a:r>
            <a:endParaRPr lang="fr-FR" sz="1800" b="1">
              <a:latin typeface="Arial" charset="0"/>
              <a:cs typeface="Times New Roman" pitchFamily="18" charset="0"/>
            </a:endParaRPr>
          </a:p>
          <a:p>
            <a:pPr>
              <a:lnSpc>
                <a:spcPct val="160000"/>
              </a:lnSpc>
            </a:pPr>
            <a:r>
              <a:rPr lang="fr-FR" sz="1800" b="1">
                <a:solidFill>
                  <a:srgbClr val="FFFF00"/>
                </a:solidFill>
                <a:latin typeface="Arial" charset="0"/>
                <a:cs typeface="Arial" charset="0"/>
              </a:rPr>
              <a:t> 2 m 60 à 3 m 50 à une vitesse de course de 7,1 m/s soit 3 min 32 s au 1 500 m,</a:t>
            </a:r>
            <a:endParaRPr lang="fr-FR" sz="1800" b="1">
              <a:latin typeface="Arial" charset="0"/>
              <a:cs typeface="Times New Roman" pitchFamily="18" charset="0"/>
            </a:endParaRPr>
          </a:p>
          <a:p>
            <a:pPr>
              <a:lnSpc>
                <a:spcPct val="160000"/>
              </a:lnSpc>
            </a:pPr>
            <a:r>
              <a:rPr lang="fr-FR" sz="1800" b="1">
                <a:solidFill>
                  <a:srgbClr val="FFFF00"/>
                </a:solidFill>
                <a:latin typeface="Arial" charset="0"/>
                <a:cs typeface="Arial" charset="0"/>
              </a:rPr>
              <a:t> 3 m 50 à 4 m 20 à une vitesse de course de 6,3 m/s soit 13 min 13 s au 5 000 m,</a:t>
            </a:r>
            <a:endParaRPr lang="fr-FR" sz="1800" b="1">
              <a:latin typeface="Arial" charset="0"/>
              <a:cs typeface="Times New Roman" pitchFamily="18" charset="0"/>
            </a:endParaRPr>
          </a:p>
          <a:p>
            <a:pPr>
              <a:lnSpc>
                <a:spcPct val="160000"/>
              </a:lnSpc>
            </a:pPr>
            <a:r>
              <a:rPr lang="fr-FR" sz="1800" b="1">
                <a:solidFill>
                  <a:srgbClr val="FFFF00"/>
                </a:solidFill>
                <a:latin typeface="Arial" charset="0"/>
                <a:cs typeface="Arial" charset="0"/>
              </a:rPr>
              <a:t> 4 m 15 à 5 m 10 à une vitesse de course de 5,6 m/s soit 2 h 10 au marathon,</a:t>
            </a:r>
            <a:endParaRPr lang="fr-FR" sz="1800" b="1">
              <a:latin typeface="Arial" charset="0"/>
              <a:cs typeface="Times New Roman" pitchFamily="18" charset="0"/>
            </a:endParaRPr>
          </a:p>
          <a:p>
            <a:pPr>
              <a:lnSpc>
                <a:spcPct val="160000"/>
              </a:lnSpc>
            </a:pPr>
            <a:r>
              <a:rPr lang="fr-FR" sz="1800" b="1">
                <a:solidFill>
                  <a:srgbClr val="FFFF00"/>
                </a:solidFill>
                <a:latin typeface="Arial" charset="0"/>
                <a:cs typeface="Arial" charset="0"/>
              </a:rPr>
              <a:t> ou 7 m 80 à 9 m 60 à une vitesse de marche de 1,11 m/s soit 4 km/h </a:t>
            </a:r>
            <a:r>
              <a:rPr lang="fr-FR" sz="1800" b="1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c'est-à-dire à </a:t>
            </a:r>
          </a:p>
          <a:p>
            <a:pPr>
              <a:lnSpc>
                <a:spcPct val="160000"/>
              </a:lnSpc>
            </a:pPr>
            <a:r>
              <a:rPr lang="fr-FR" sz="1800" b="1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une allure de promenade.</a:t>
            </a:r>
            <a:r>
              <a:rPr lang="fr-FR" sz="1800" b="1">
                <a:latin typeface="Arial" charset="0"/>
              </a:rPr>
              <a:t> </a:t>
            </a:r>
            <a:endParaRPr lang="fr-FR"/>
          </a:p>
        </p:txBody>
      </p:sp>
      <p:sp>
        <p:nvSpPr>
          <p:cNvPr id="7174" name="ZoneTexte 5"/>
          <p:cNvSpPr txBox="1">
            <a:spLocks noChangeArrowheads="1"/>
          </p:cNvSpPr>
          <p:nvPr/>
        </p:nvSpPr>
        <p:spPr bwMode="auto">
          <a:xfrm>
            <a:off x="184150" y="6357938"/>
            <a:ext cx="1387475" cy="2778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200" b="1" i="1">
                <a:latin typeface="Arial" charset="0"/>
                <a:cs typeface="Arial" charset="0"/>
              </a:rPr>
              <a:t>Cazorla DU 2008</a:t>
            </a:r>
          </a:p>
        </p:txBody>
      </p:sp>
    </p:spTree>
    <p:extLst>
      <p:ext uri="{BB962C8B-B14F-4D97-AF65-F5344CB8AC3E}">
        <p14:creationId xmlns:p14="http://schemas.microsoft.com/office/powerpoint/2010/main" val="223751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7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7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7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7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7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71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71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746" grpId="0" autoUpdateAnimBg="0"/>
      <p:bldP spid="671747" grpId="0" autoUpdateAnimBg="0"/>
      <p:bldP spid="671748" grpId="0" build="p" autoUpdateAnimBg="0" advAuto="300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DD3A028-A001-4F7C-B480-B762F26F9D66}" type="slidenum">
              <a:rPr lang="fr-FR" sz="1400" smtClean="0"/>
              <a:pPr/>
              <a:t>28</a:t>
            </a:fld>
            <a:endParaRPr lang="fr-FR" sz="1400"/>
          </a:p>
        </p:txBody>
      </p:sp>
      <p:sp>
        <p:nvSpPr>
          <p:cNvPr id="8195" name="AutoShape 2"/>
          <p:cNvSpPr>
            <a:spLocks noChangeArrowheads="1"/>
          </p:cNvSpPr>
          <p:nvPr/>
        </p:nvSpPr>
        <p:spPr bwMode="auto">
          <a:xfrm>
            <a:off x="2743200" y="3657600"/>
            <a:ext cx="990600" cy="1752600"/>
          </a:xfrm>
          <a:prstGeom prst="curvedRightArrow">
            <a:avLst>
              <a:gd name="adj1" fmla="val 25736"/>
              <a:gd name="adj2" fmla="val 77617"/>
              <a:gd name="adj3" fmla="val 2829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98371" name="AutoShape 3"/>
          <p:cNvSpPr>
            <a:spLocks noChangeArrowheads="1"/>
          </p:cNvSpPr>
          <p:nvPr/>
        </p:nvSpPr>
        <p:spPr bwMode="auto">
          <a:xfrm rot="9843071">
            <a:off x="5084763" y="3354388"/>
            <a:ext cx="679450" cy="1903412"/>
          </a:xfrm>
          <a:prstGeom prst="curvedRightArrow">
            <a:avLst>
              <a:gd name="adj1" fmla="val 36211"/>
              <a:gd name="adj2" fmla="val 112056"/>
              <a:gd name="adj3" fmla="val 2439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98372" name="AutoShape 4"/>
          <p:cNvSpPr>
            <a:spLocks noChangeArrowheads="1"/>
          </p:cNvSpPr>
          <p:nvPr/>
        </p:nvSpPr>
        <p:spPr bwMode="auto">
          <a:xfrm rot="-10269487">
            <a:off x="5638800" y="4724400"/>
            <a:ext cx="779463" cy="487363"/>
          </a:xfrm>
          <a:prstGeom prst="curvedDownArrow">
            <a:avLst>
              <a:gd name="adj1" fmla="val 6960"/>
              <a:gd name="adj2" fmla="val 63974"/>
              <a:gd name="adj3" fmla="val 33333"/>
            </a:avLst>
          </a:prstGeom>
          <a:solidFill>
            <a:srgbClr val="FFFF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198" name="AutoShape 5"/>
          <p:cNvSpPr>
            <a:spLocks noChangeArrowheads="1"/>
          </p:cNvSpPr>
          <p:nvPr/>
        </p:nvSpPr>
        <p:spPr bwMode="auto">
          <a:xfrm rot="10324479">
            <a:off x="1752600" y="4267200"/>
            <a:ext cx="1016000" cy="269875"/>
          </a:xfrm>
          <a:prstGeom prst="curvedDownArrow">
            <a:avLst>
              <a:gd name="adj1" fmla="val 31895"/>
              <a:gd name="adj2" fmla="val 150588"/>
              <a:gd name="adj3" fmla="val 33333"/>
            </a:avLst>
          </a:prstGeom>
          <a:solidFill>
            <a:srgbClr val="FFFF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98374" name="Text Box 6"/>
          <p:cNvSpPr txBox="1">
            <a:spLocks noChangeArrowheads="1"/>
          </p:cNvSpPr>
          <p:nvPr/>
        </p:nvSpPr>
        <p:spPr bwMode="auto">
          <a:xfrm>
            <a:off x="6019800" y="4343400"/>
            <a:ext cx="2057400" cy="38100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2000" b="1">
                <a:solidFill>
                  <a:srgbClr val="FFFFFF"/>
                </a:solidFill>
                <a:latin typeface="Arial" charset="0"/>
              </a:rPr>
              <a:t>ENERGIE</a:t>
            </a:r>
          </a:p>
        </p:txBody>
      </p:sp>
      <p:sp>
        <p:nvSpPr>
          <p:cNvPr id="8200" name="Text Box 7"/>
          <p:cNvSpPr txBox="1">
            <a:spLocks noChangeArrowheads="1"/>
          </p:cNvSpPr>
          <p:nvPr/>
        </p:nvSpPr>
        <p:spPr bwMode="auto">
          <a:xfrm>
            <a:off x="304800" y="3810000"/>
            <a:ext cx="2057400" cy="45720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2000" b="1">
                <a:solidFill>
                  <a:srgbClr val="FFFFFF"/>
                </a:solidFill>
                <a:latin typeface="Arial" charset="0"/>
              </a:rPr>
              <a:t>ENERGIE</a:t>
            </a:r>
            <a:endParaRPr lang="fr-FR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201" name="Line 8"/>
          <p:cNvSpPr>
            <a:spLocks noChangeShapeType="1"/>
          </p:cNvSpPr>
          <p:nvPr/>
        </p:nvSpPr>
        <p:spPr bwMode="auto">
          <a:xfrm flipV="1">
            <a:off x="1371600" y="3429000"/>
            <a:ext cx="0" cy="331788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02" name="Line 9"/>
          <p:cNvSpPr>
            <a:spLocks noChangeShapeType="1"/>
          </p:cNvSpPr>
          <p:nvPr/>
        </p:nvSpPr>
        <p:spPr bwMode="auto">
          <a:xfrm flipV="1">
            <a:off x="685800" y="3429000"/>
            <a:ext cx="0" cy="331788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03" name="Line 10"/>
          <p:cNvSpPr>
            <a:spLocks noChangeShapeType="1"/>
          </p:cNvSpPr>
          <p:nvPr/>
        </p:nvSpPr>
        <p:spPr bwMode="auto">
          <a:xfrm flipV="1">
            <a:off x="2057400" y="3429000"/>
            <a:ext cx="0" cy="331788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8379" name="Line 11"/>
          <p:cNvSpPr>
            <a:spLocks noChangeShapeType="1"/>
          </p:cNvSpPr>
          <p:nvPr/>
        </p:nvSpPr>
        <p:spPr bwMode="auto">
          <a:xfrm>
            <a:off x="7162800" y="3962400"/>
            <a:ext cx="1588" cy="331788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8380" name="Line 12"/>
          <p:cNvSpPr>
            <a:spLocks noChangeShapeType="1"/>
          </p:cNvSpPr>
          <p:nvPr/>
        </p:nvSpPr>
        <p:spPr bwMode="auto">
          <a:xfrm>
            <a:off x="7924800" y="3962400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8381" name="Text Box 13"/>
          <p:cNvSpPr txBox="1">
            <a:spLocks noChangeArrowheads="1"/>
          </p:cNvSpPr>
          <p:nvPr/>
        </p:nvSpPr>
        <p:spPr bwMode="auto">
          <a:xfrm>
            <a:off x="5791200" y="3276600"/>
            <a:ext cx="28956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800" b="1">
                <a:latin typeface="Arial" charset="0"/>
              </a:rPr>
              <a:t>Aliments ingérés,     digestion, réserves</a:t>
            </a:r>
            <a:endParaRPr lang="fr-FR" sz="1100">
              <a:latin typeface="Arial" charset="0"/>
            </a:endParaRPr>
          </a:p>
        </p:txBody>
      </p:sp>
      <p:sp>
        <p:nvSpPr>
          <p:cNvPr id="8207" name="Text Box 14"/>
          <p:cNvSpPr txBox="1">
            <a:spLocks noChangeArrowheads="1"/>
          </p:cNvSpPr>
          <p:nvPr/>
        </p:nvSpPr>
        <p:spPr bwMode="auto">
          <a:xfrm>
            <a:off x="304800" y="1447800"/>
            <a:ext cx="2362200" cy="68580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2000" b="1">
                <a:solidFill>
                  <a:srgbClr val="FFFFFF"/>
                </a:solidFill>
                <a:latin typeface="Arial" charset="0"/>
              </a:rPr>
              <a:t>1) HYDROLYSE    (catabolisme)</a:t>
            </a:r>
          </a:p>
        </p:txBody>
      </p:sp>
      <p:sp>
        <p:nvSpPr>
          <p:cNvPr id="698383" name="Text Box 15"/>
          <p:cNvSpPr txBox="1">
            <a:spLocks noChangeArrowheads="1"/>
          </p:cNvSpPr>
          <p:nvPr/>
        </p:nvSpPr>
        <p:spPr bwMode="auto">
          <a:xfrm>
            <a:off x="5410200" y="1371600"/>
            <a:ext cx="3276600" cy="68580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2000" b="1">
                <a:solidFill>
                  <a:srgbClr val="FFFFFF"/>
                </a:solidFill>
                <a:latin typeface="Arial" charset="0"/>
              </a:rPr>
              <a:t>2) PHOSPHORYLATION (anabolisme)</a:t>
            </a:r>
            <a:endParaRPr lang="fr-FR" sz="14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209" name="Text Box 16"/>
          <p:cNvSpPr txBox="1">
            <a:spLocks noChangeArrowheads="1"/>
          </p:cNvSpPr>
          <p:nvPr/>
        </p:nvSpPr>
        <p:spPr bwMode="auto">
          <a:xfrm>
            <a:off x="233363" y="2667000"/>
            <a:ext cx="2762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800" b="1">
                <a:latin typeface="Arial" charset="0"/>
              </a:rPr>
              <a:t>TRAVAIL BIOLOGIQUE </a:t>
            </a:r>
          </a:p>
          <a:p>
            <a:pPr algn="ctr"/>
            <a:r>
              <a:rPr lang="fr-FR" sz="1800" b="1">
                <a:latin typeface="Arial" charset="0"/>
              </a:rPr>
              <a:t>+ CHALEUR</a:t>
            </a:r>
            <a:endParaRPr lang="fr-FR"/>
          </a:p>
        </p:txBody>
      </p:sp>
      <p:sp>
        <p:nvSpPr>
          <p:cNvPr id="8210" name="Text Box 17"/>
          <p:cNvSpPr txBox="1">
            <a:spLocks noChangeArrowheads="1"/>
          </p:cNvSpPr>
          <p:nvPr/>
        </p:nvSpPr>
        <p:spPr bwMode="auto">
          <a:xfrm>
            <a:off x="4038600" y="3505200"/>
            <a:ext cx="750888" cy="454025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 b="1">
                <a:latin typeface="Arial" charset="0"/>
              </a:rPr>
              <a:t>ATP</a:t>
            </a:r>
            <a:endParaRPr lang="fr-FR"/>
          </a:p>
        </p:txBody>
      </p:sp>
      <p:sp>
        <p:nvSpPr>
          <p:cNvPr id="8211" name="Text Box 18"/>
          <p:cNvSpPr txBox="1">
            <a:spLocks noChangeArrowheads="1"/>
          </p:cNvSpPr>
          <p:nvPr/>
        </p:nvSpPr>
        <p:spPr bwMode="auto">
          <a:xfrm>
            <a:off x="3810000" y="4953000"/>
            <a:ext cx="1306513" cy="454025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 b="1">
                <a:latin typeface="Arial" charset="0"/>
              </a:rPr>
              <a:t>ADP + Pi</a:t>
            </a:r>
            <a:endParaRPr lang="fr-FR" sz="2000"/>
          </a:p>
        </p:txBody>
      </p:sp>
      <p:sp>
        <p:nvSpPr>
          <p:cNvPr id="8212" name="Line 19"/>
          <p:cNvSpPr>
            <a:spLocks noChangeShapeType="1"/>
          </p:cNvSpPr>
          <p:nvPr/>
        </p:nvSpPr>
        <p:spPr bwMode="auto">
          <a:xfrm>
            <a:off x="4419600" y="1371600"/>
            <a:ext cx="0" cy="21336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13" name="Line 20"/>
          <p:cNvSpPr>
            <a:spLocks noChangeShapeType="1"/>
          </p:cNvSpPr>
          <p:nvPr/>
        </p:nvSpPr>
        <p:spPr bwMode="auto">
          <a:xfrm>
            <a:off x="4419600" y="40386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14" name="Line 21"/>
          <p:cNvSpPr>
            <a:spLocks noChangeShapeType="1"/>
          </p:cNvSpPr>
          <p:nvPr/>
        </p:nvSpPr>
        <p:spPr bwMode="auto">
          <a:xfrm>
            <a:off x="4419600" y="54102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15" name="Text Box 22"/>
          <p:cNvSpPr txBox="1">
            <a:spLocks noChangeArrowheads="1"/>
          </p:cNvSpPr>
          <p:nvPr/>
        </p:nvSpPr>
        <p:spPr bwMode="auto">
          <a:xfrm>
            <a:off x="1300163" y="381000"/>
            <a:ext cx="7232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 b="1">
                <a:latin typeface="Arial" charset="0"/>
              </a:rPr>
              <a:t>D’O</a:t>
            </a:r>
            <a:r>
              <a:rPr lang="fr-FR" sz="2000" b="1">
                <a:latin typeface="Arial" charset="0"/>
                <a:cs typeface="Arial" charset="0"/>
              </a:rPr>
              <a:t>Ù</a:t>
            </a:r>
            <a:r>
              <a:rPr lang="fr-FR" sz="2000" b="1">
                <a:latin typeface="Arial" charset="0"/>
              </a:rPr>
              <a:t> PROVIENT L’ENERGIE DU TRAVAIL MUSCULAIRE ?</a:t>
            </a:r>
            <a:endParaRPr lang="fr-FR"/>
          </a:p>
        </p:txBody>
      </p:sp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2881313" y="4151313"/>
            <a:ext cx="1797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40 à 50 kJ/mol.</a:t>
            </a:r>
            <a:endParaRPr lang="fr-FR" sz="1800" b="1"/>
          </a:p>
        </p:txBody>
      </p:sp>
      <p:sp>
        <p:nvSpPr>
          <p:cNvPr id="8217" name="AutoShape 24"/>
          <p:cNvSpPr>
            <a:spLocks noChangeArrowheads="1"/>
          </p:cNvSpPr>
          <p:nvPr/>
        </p:nvSpPr>
        <p:spPr bwMode="auto">
          <a:xfrm>
            <a:off x="2438400" y="4267200"/>
            <a:ext cx="457200" cy="76200"/>
          </a:xfrm>
          <a:prstGeom prst="leftArrow">
            <a:avLst>
              <a:gd name="adj1" fmla="val 50000"/>
              <a:gd name="adj2" fmla="val 15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98393" name="Line 25"/>
          <p:cNvSpPr>
            <a:spLocks noChangeShapeType="1"/>
          </p:cNvSpPr>
          <p:nvPr/>
        </p:nvSpPr>
        <p:spPr bwMode="auto">
          <a:xfrm>
            <a:off x="6553200" y="3962400"/>
            <a:ext cx="1588" cy="331788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19" name="Text Box 26"/>
          <p:cNvSpPr txBox="1">
            <a:spLocks noChangeArrowheads="1"/>
          </p:cNvSpPr>
          <p:nvPr/>
        </p:nvSpPr>
        <p:spPr bwMode="auto">
          <a:xfrm>
            <a:off x="4824413" y="5680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fr-FR"/>
          </a:p>
        </p:txBody>
      </p:sp>
      <p:sp>
        <p:nvSpPr>
          <p:cNvPr id="698395" name="AutoShape 27"/>
          <p:cNvSpPr>
            <a:spLocks noChangeArrowheads="1"/>
          </p:cNvSpPr>
          <p:nvPr/>
        </p:nvSpPr>
        <p:spPr bwMode="auto">
          <a:xfrm>
            <a:off x="5257800" y="5410200"/>
            <a:ext cx="1066800" cy="533400"/>
          </a:xfrm>
          <a:prstGeom prst="cloudCallout">
            <a:avLst>
              <a:gd name="adj1" fmla="val 24852"/>
              <a:gd name="adj2" fmla="val 15181"/>
            </a:avLst>
          </a:prstGeom>
          <a:gradFill rotWithShape="0">
            <a:gsLst>
              <a:gs pos="0">
                <a:srgbClr val="00FF00"/>
              </a:gs>
              <a:gs pos="100000">
                <a:srgbClr val="0064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 sz="12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8396" name="Text Box 28"/>
          <p:cNvSpPr txBox="1">
            <a:spLocks noChangeArrowheads="1"/>
          </p:cNvSpPr>
          <p:nvPr/>
        </p:nvSpPr>
        <p:spPr bwMode="auto">
          <a:xfrm>
            <a:off x="6629400" y="6324600"/>
            <a:ext cx="11430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1600" b="1">
                <a:latin typeface="Arial" charset="0"/>
              </a:rPr>
              <a:t>Muscle</a:t>
            </a:r>
          </a:p>
        </p:txBody>
      </p:sp>
      <p:sp>
        <p:nvSpPr>
          <p:cNvPr id="698397" name="Freeform 29"/>
          <p:cNvSpPr>
            <a:spLocks/>
          </p:cNvSpPr>
          <p:nvPr/>
        </p:nvSpPr>
        <p:spPr bwMode="auto">
          <a:xfrm rot="1829997">
            <a:off x="6553200" y="5181600"/>
            <a:ext cx="1141413" cy="708025"/>
          </a:xfrm>
          <a:custGeom>
            <a:avLst/>
            <a:gdLst>
              <a:gd name="T0" fmla="*/ 0 w 1609"/>
              <a:gd name="T1" fmla="*/ 0 h 1556"/>
              <a:gd name="T2" fmla="*/ 2147483647 w 1609"/>
              <a:gd name="T3" fmla="*/ 2147483647 h 1556"/>
              <a:gd name="T4" fmla="*/ 2147483647 w 1609"/>
              <a:gd name="T5" fmla="*/ 2147483647 h 1556"/>
              <a:gd name="T6" fmla="*/ 2147483647 w 1609"/>
              <a:gd name="T7" fmla="*/ 2147483647 h 1556"/>
              <a:gd name="T8" fmla="*/ 2147483647 w 1609"/>
              <a:gd name="T9" fmla="*/ 2147483647 h 1556"/>
              <a:gd name="T10" fmla="*/ 2147483647 w 1609"/>
              <a:gd name="T11" fmla="*/ 2147483647 h 1556"/>
              <a:gd name="T12" fmla="*/ 2147483647 w 1609"/>
              <a:gd name="T13" fmla="*/ 2147483647 h 1556"/>
              <a:gd name="T14" fmla="*/ 2147483647 w 1609"/>
              <a:gd name="T15" fmla="*/ 2147483647 h 1556"/>
              <a:gd name="T16" fmla="*/ 2147483647 w 1609"/>
              <a:gd name="T17" fmla="*/ 2147483647 h 15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09"/>
              <a:gd name="T28" fmla="*/ 0 h 1556"/>
              <a:gd name="T29" fmla="*/ 1609 w 1609"/>
              <a:gd name="T30" fmla="*/ 1556 h 15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09" h="1556">
                <a:moveTo>
                  <a:pt x="0" y="0"/>
                </a:moveTo>
                <a:cubicBezTo>
                  <a:pt x="24" y="29"/>
                  <a:pt x="101" y="121"/>
                  <a:pt x="169" y="164"/>
                </a:cubicBezTo>
                <a:cubicBezTo>
                  <a:pt x="237" y="207"/>
                  <a:pt x="315" y="228"/>
                  <a:pt x="409" y="260"/>
                </a:cubicBezTo>
                <a:cubicBezTo>
                  <a:pt x="503" y="292"/>
                  <a:pt x="637" y="311"/>
                  <a:pt x="733" y="359"/>
                </a:cubicBezTo>
                <a:cubicBezTo>
                  <a:pt x="829" y="407"/>
                  <a:pt x="907" y="464"/>
                  <a:pt x="985" y="548"/>
                </a:cubicBezTo>
                <a:cubicBezTo>
                  <a:pt x="1063" y="632"/>
                  <a:pt x="1148" y="756"/>
                  <a:pt x="1204" y="860"/>
                </a:cubicBezTo>
                <a:cubicBezTo>
                  <a:pt x="1260" y="964"/>
                  <a:pt x="1270" y="1072"/>
                  <a:pt x="1321" y="1172"/>
                </a:cubicBezTo>
                <a:cubicBezTo>
                  <a:pt x="1372" y="1272"/>
                  <a:pt x="1465" y="1396"/>
                  <a:pt x="1513" y="1460"/>
                </a:cubicBezTo>
                <a:cubicBezTo>
                  <a:pt x="1561" y="1524"/>
                  <a:pt x="1593" y="1540"/>
                  <a:pt x="1609" y="1556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8398" name="Freeform 30"/>
          <p:cNvSpPr>
            <a:spLocks/>
          </p:cNvSpPr>
          <p:nvPr/>
        </p:nvSpPr>
        <p:spPr bwMode="auto">
          <a:xfrm rot="1686658">
            <a:off x="6261100" y="5280025"/>
            <a:ext cx="1219200" cy="762000"/>
          </a:xfrm>
          <a:custGeom>
            <a:avLst/>
            <a:gdLst>
              <a:gd name="T0" fmla="*/ 2147483647 w 1605"/>
              <a:gd name="T1" fmla="*/ 2147483647 h 1533"/>
              <a:gd name="T2" fmla="*/ 2147483647 w 1605"/>
              <a:gd name="T3" fmla="*/ 2147483647 h 1533"/>
              <a:gd name="T4" fmla="*/ 2147483647 w 1605"/>
              <a:gd name="T5" fmla="*/ 2147483647 h 1533"/>
              <a:gd name="T6" fmla="*/ 2147483647 w 1605"/>
              <a:gd name="T7" fmla="*/ 2147483647 h 1533"/>
              <a:gd name="T8" fmla="*/ 2147483647 w 1605"/>
              <a:gd name="T9" fmla="*/ 2147483647 h 1533"/>
              <a:gd name="T10" fmla="*/ 2147483647 w 1605"/>
              <a:gd name="T11" fmla="*/ 2147483647 h 1533"/>
              <a:gd name="T12" fmla="*/ 0 w 1605"/>
              <a:gd name="T13" fmla="*/ 0 h 1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05"/>
              <a:gd name="T22" fmla="*/ 0 h 1533"/>
              <a:gd name="T23" fmla="*/ 1605 w 1605"/>
              <a:gd name="T24" fmla="*/ 1533 h 15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05" h="1533">
                <a:moveTo>
                  <a:pt x="1605" y="1533"/>
                </a:moveTo>
                <a:cubicBezTo>
                  <a:pt x="1579" y="1510"/>
                  <a:pt x="1507" y="1432"/>
                  <a:pt x="1439" y="1393"/>
                </a:cubicBezTo>
                <a:cubicBezTo>
                  <a:pt x="1371" y="1354"/>
                  <a:pt x="1335" y="1361"/>
                  <a:pt x="1199" y="1297"/>
                </a:cubicBezTo>
                <a:cubicBezTo>
                  <a:pt x="1063" y="1233"/>
                  <a:pt x="775" y="1160"/>
                  <a:pt x="623" y="1008"/>
                </a:cubicBezTo>
                <a:cubicBezTo>
                  <a:pt x="471" y="856"/>
                  <a:pt x="376" y="536"/>
                  <a:pt x="288" y="384"/>
                </a:cubicBezTo>
                <a:cubicBezTo>
                  <a:pt x="200" y="232"/>
                  <a:pt x="144" y="160"/>
                  <a:pt x="96" y="96"/>
                </a:cubicBezTo>
                <a:cubicBezTo>
                  <a:pt x="48" y="32"/>
                  <a:pt x="16" y="16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8399" name="Text Box 31"/>
          <p:cNvSpPr txBox="1">
            <a:spLocks noChangeArrowheads="1"/>
          </p:cNvSpPr>
          <p:nvPr/>
        </p:nvSpPr>
        <p:spPr bwMode="auto">
          <a:xfrm>
            <a:off x="4876800" y="6324600"/>
            <a:ext cx="1547813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Tissu adipeux</a:t>
            </a:r>
          </a:p>
        </p:txBody>
      </p:sp>
      <p:sp>
        <p:nvSpPr>
          <p:cNvPr id="698400" name="Freeform 32"/>
          <p:cNvSpPr>
            <a:spLocks/>
          </p:cNvSpPr>
          <p:nvPr/>
        </p:nvSpPr>
        <p:spPr bwMode="auto">
          <a:xfrm>
            <a:off x="7696200" y="5029200"/>
            <a:ext cx="1447800" cy="1238250"/>
          </a:xfrm>
          <a:custGeom>
            <a:avLst/>
            <a:gdLst>
              <a:gd name="T0" fmla="*/ 2147483647 w 705"/>
              <a:gd name="T1" fmla="*/ 2147483647 h 528"/>
              <a:gd name="T2" fmla="*/ 2147483647 w 705"/>
              <a:gd name="T3" fmla="*/ 2147483647 h 528"/>
              <a:gd name="T4" fmla="*/ 2147483647 w 705"/>
              <a:gd name="T5" fmla="*/ 2147483647 h 528"/>
              <a:gd name="T6" fmla="*/ 2147483647 w 705"/>
              <a:gd name="T7" fmla="*/ 2147483647 h 528"/>
              <a:gd name="T8" fmla="*/ 2147483647 w 705"/>
              <a:gd name="T9" fmla="*/ 2147483647 h 528"/>
              <a:gd name="T10" fmla="*/ 2147483647 w 705"/>
              <a:gd name="T11" fmla="*/ 2147483647 h 528"/>
              <a:gd name="T12" fmla="*/ 2147483647 w 705"/>
              <a:gd name="T13" fmla="*/ 2147483647 h 5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05"/>
              <a:gd name="T22" fmla="*/ 0 h 528"/>
              <a:gd name="T23" fmla="*/ 705 w 705"/>
              <a:gd name="T24" fmla="*/ 528 h 5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05" h="528">
                <a:moveTo>
                  <a:pt x="54" y="478"/>
                </a:moveTo>
                <a:cubicBezTo>
                  <a:pt x="30" y="428"/>
                  <a:pt x="0" y="132"/>
                  <a:pt x="104" y="66"/>
                </a:cubicBezTo>
                <a:cubicBezTo>
                  <a:pt x="208" y="0"/>
                  <a:pt x="655" y="38"/>
                  <a:pt x="680" y="80"/>
                </a:cubicBezTo>
                <a:cubicBezTo>
                  <a:pt x="705" y="122"/>
                  <a:pt x="323" y="286"/>
                  <a:pt x="253" y="315"/>
                </a:cubicBezTo>
                <a:cubicBezTo>
                  <a:pt x="183" y="344"/>
                  <a:pt x="261" y="242"/>
                  <a:pt x="260" y="251"/>
                </a:cubicBezTo>
                <a:cubicBezTo>
                  <a:pt x="259" y="260"/>
                  <a:pt x="282" y="330"/>
                  <a:pt x="248" y="368"/>
                </a:cubicBezTo>
                <a:cubicBezTo>
                  <a:pt x="214" y="406"/>
                  <a:pt x="78" y="528"/>
                  <a:pt x="54" y="478"/>
                </a:cubicBezTo>
                <a:close/>
              </a:path>
            </a:pathLst>
          </a:custGeom>
          <a:solidFill>
            <a:srgbClr val="80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98401" name="Text Box 33"/>
          <p:cNvSpPr txBox="1">
            <a:spLocks noChangeArrowheads="1"/>
          </p:cNvSpPr>
          <p:nvPr/>
        </p:nvSpPr>
        <p:spPr bwMode="auto">
          <a:xfrm>
            <a:off x="8001000" y="6324600"/>
            <a:ext cx="611188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Foie</a:t>
            </a:r>
          </a:p>
        </p:txBody>
      </p:sp>
      <p:sp>
        <p:nvSpPr>
          <p:cNvPr id="698402" name="Line 34"/>
          <p:cNvSpPr>
            <a:spLocks noChangeShapeType="1"/>
          </p:cNvSpPr>
          <p:nvPr/>
        </p:nvSpPr>
        <p:spPr bwMode="auto">
          <a:xfrm flipV="1">
            <a:off x="6248400" y="4724400"/>
            <a:ext cx="3810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8403" name="Line 35"/>
          <p:cNvSpPr>
            <a:spLocks noChangeShapeType="1"/>
          </p:cNvSpPr>
          <p:nvPr/>
        </p:nvSpPr>
        <p:spPr bwMode="auto">
          <a:xfrm flipV="1">
            <a:off x="7010400" y="4800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8404" name="Line 36"/>
          <p:cNvSpPr>
            <a:spLocks noChangeShapeType="1"/>
          </p:cNvSpPr>
          <p:nvPr/>
        </p:nvSpPr>
        <p:spPr bwMode="auto">
          <a:xfrm flipH="1" flipV="1">
            <a:off x="7391400" y="4800600"/>
            <a:ext cx="6096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8405" name="Text Box 37"/>
          <p:cNvSpPr txBox="1">
            <a:spLocks noChangeArrowheads="1"/>
          </p:cNvSpPr>
          <p:nvPr/>
        </p:nvSpPr>
        <p:spPr bwMode="auto">
          <a:xfrm>
            <a:off x="5486400" y="5513388"/>
            <a:ext cx="765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>
                <a:solidFill>
                  <a:srgbClr val="000000"/>
                </a:solidFill>
                <a:latin typeface="Arial" charset="0"/>
              </a:rPr>
              <a:t>Tg, AG</a:t>
            </a:r>
          </a:p>
        </p:txBody>
      </p:sp>
      <p:sp>
        <p:nvSpPr>
          <p:cNvPr id="698406" name="Text Box 38"/>
          <p:cNvSpPr txBox="1">
            <a:spLocks noChangeArrowheads="1"/>
          </p:cNvSpPr>
          <p:nvPr/>
        </p:nvSpPr>
        <p:spPr bwMode="auto">
          <a:xfrm>
            <a:off x="6553200" y="5208588"/>
            <a:ext cx="8048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>
                <a:latin typeface="Arial" charset="0"/>
              </a:rPr>
              <a:t>Glyc,</a:t>
            </a:r>
          </a:p>
          <a:p>
            <a:r>
              <a:rPr lang="fr-FR" sz="1400" b="1">
                <a:latin typeface="Arial" charset="0"/>
              </a:rPr>
              <a:t>Tg, AA,</a:t>
            </a:r>
          </a:p>
          <a:p>
            <a:r>
              <a:rPr lang="fr-FR" sz="1400" b="1">
                <a:latin typeface="Arial" charset="0"/>
              </a:rPr>
              <a:t>    Prot</a:t>
            </a:r>
          </a:p>
        </p:txBody>
      </p:sp>
      <p:sp>
        <p:nvSpPr>
          <p:cNvPr id="698407" name="Text Box 39"/>
          <p:cNvSpPr txBox="1">
            <a:spLocks noChangeArrowheads="1"/>
          </p:cNvSpPr>
          <p:nvPr/>
        </p:nvSpPr>
        <p:spPr bwMode="auto">
          <a:xfrm>
            <a:off x="7772400" y="5105400"/>
            <a:ext cx="1143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>
                <a:latin typeface="Arial" charset="0"/>
              </a:rPr>
              <a:t>Glyc,Gluc</a:t>
            </a:r>
          </a:p>
          <a:p>
            <a:r>
              <a:rPr lang="fr-FR" sz="1400" b="1">
                <a:latin typeface="Arial" charset="0"/>
              </a:rPr>
              <a:t>AG, TG, AA, Prot</a:t>
            </a:r>
          </a:p>
        </p:txBody>
      </p:sp>
      <p:sp>
        <p:nvSpPr>
          <p:cNvPr id="8233" name="Text Box 40"/>
          <p:cNvSpPr txBox="1">
            <a:spLocks noChangeArrowheads="1"/>
          </p:cNvSpPr>
          <p:nvPr/>
        </p:nvSpPr>
        <p:spPr bwMode="auto">
          <a:xfrm rot="-2057213">
            <a:off x="85725" y="601663"/>
            <a:ext cx="1044575" cy="3460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solidFill>
                  <a:srgbClr val="FFFFFF"/>
                </a:solidFill>
                <a:latin typeface="Bookman Old Style" pitchFamily="18" charset="0"/>
              </a:rPr>
              <a:t>RAPPEL</a:t>
            </a:r>
          </a:p>
        </p:txBody>
      </p:sp>
      <p:sp>
        <p:nvSpPr>
          <p:cNvPr id="8234" name="ZoneTexte 41"/>
          <p:cNvSpPr txBox="1">
            <a:spLocks noChangeArrowheads="1"/>
          </p:cNvSpPr>
          <p:nvPr/>
        </p:nvSpPr>
        <p:spPr bwMode="auto">
          <a:xfrm>
            <a:off x="184150" y="6357938"/>
            <a:ext cx="1387475" cy="2778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200" b="1" i="1">
                <a:latin typeface="Arial" charset="0"/>
                <a:cs typeface="Arial" charset="0"/>
              </a:rPr>
              <a:t>Cazorla DU 2008</a:t>
            </a:r>
          </a:p>
        </p:txBody>
      </p:sp>
    </p:spTree>
    <p:extLst>
      <p:ext uri="{BB962C8B-B14F-4D97-AF65-F5344CB8AC3E}">
        <p14:creationId xmlns:p14="http://schemas.microsoft.com/office/powerpoint/2010/main" val="43765878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9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288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698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698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4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" fill="hold"/>
                                        <p:tgtEl>
                                          <p:spTgt spid="698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" fill="hold"/>
                                        <p:tgtEl>
                                          <p:spTgt spid="698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350"/>
                            </p:stCondLst>
                            <p:childTnLst>
                              <p:par>
                                <p:cTn id="2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8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8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98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8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850"/>
                            </p:stCondLst>
                            <p:childTnLst>
                              <p:par>
                                <p:cTn id="3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8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98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98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8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350"/>
                            </p:stCondLst>
                            <p:childTnLst>
                              <p:par>
                                <p:cTn id="4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98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98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98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98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885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98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350"/>
                            </p:stCondLst>
                            <p:childTnLst>
                              <p:par>
                                <p:cTn id="5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698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850"/>
                            </p:stCondLst>
                            <p:childTnLst>
                              <p:par>
                                <p:cTn id="5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698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1350"/>
                            </p:stCondLst>
                            <p:childTnLst>
                              <p:par>
                                <p:cTn id="5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98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98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1850"/>
                            </p:stCondLst>
                            <p:childTnLst>
                              <p:par>
                                <p:cTn id="6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698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235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98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285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698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3350"/>
                            </p:stCondLst>
                            <p:childTnLst>
                              <p:par>
                                <p:cTn id="7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698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3850"/>
                            </p:stCondLst>
                            <p:childTnLst>
                              <p:par>
                                <p:cTn id="8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98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98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435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98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585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98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6350"/>
                            </p:stCondLst>
                            <p:childTnLst>
                              <p:par>
                                <p:cTn id="9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75"/>
                                        <p:tgtEl>
                                          <p:spTgt spid="698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6725"/>
                            </p:stCondLst>
                            <p:childTnLst>
                              <p:par>
                                <p:cTn id="97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98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98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98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98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698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8371" grpId="0" animBg="1"/>
      <p:bldP spid="698372" grpId="0" animBg="1"/>
      <p:bldP spid="698374" grpId="0" animBg="1" autoUpdateAnimBg="0"/>
      <p:bldP spid="698379" grpId="0" animBg="1"/>
      <p:bldP spid="698380" grpId="0" animBg="1"/>
      <p:bldP spid="698381" grpId="0" autoUpdateAnimBg="0"/>
      <p:bldP spid="698383" grpId="0" animBg="1"/>
      <p:bldP spid="698393" grpId="0" animBg="1"/>
      <p:bldP spid="698395" grpId="0" animBg="1" autoUpdateAnimBg="0"/>
      <p:bldP spid="698396" grpId="0" animBg="1" autoUpdateAnimBg="0"/>
      <p:bldP spid="698397" grpId="0" animBg="1"/>
      <p:bldP spid="698398" grpId="0" animBg="1"/>
      <p:bldP spid="698399" grpId="0" animBg="1" autoUpdateAnimBg="0"/>
      <p:bldP spid="698400" grpId="0" animBg="1"/>
      <p:bldP spid="698401" grpId="0" animBg="1" autoUpdateAnimBg="0"/>
      <p:bldP spid="698402" grpId="0" animBg="1"/>
      <p:bldP spid="698403" grpId="0" animBg="1"/>
      <p:bldP spid="698404" grpId="0" animBg="1"/>
      <p:bldP spid="698405" grpId="0" autoUpdateAnimBg="0"/>
      <p:bldP spid="698406" grpId="0" autoUpdateAnimBg="0"/>
      <p:bldP spid="698407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Text Box 2"/>
          <p:cNvSpPr txBox="1">
            <a:spLocks noChangeArrowheads="1"/>
          </p:cNvSpPr>
          <p:nvPr/>
        </p:nvSpPr>
        <p:spPr bwMode="auto">
          <a:xfrm>
            <a:off x="519113" y="646113"/>
            <a:ext cx="8070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>
                <a:latin typeface="Arial" charset="0"/>
                <a:cs typeface="Arial" charset="0"/>
              </a:rPr>
              <a:t>É</a:t>
            </a:r>
            <a:r>
              <a:rPr lang="fr-FR" sz="1800">
                <a:latin typeface="Arial" charset="0"/>
              </a:rPr>
              <a:t>TAT INITIAL                    </a:t>
            </a:r>
            <a:r>
              <a:rPr lang="fr-FR" sz="1800">
                <a:latin typeface="Arial" charset="0"/>
                <a:cs typeface="Arial" charset="0"/>
              </a:rPr>
              <a:t>É</a:t>
            </a:r>
            <a:r>
              <a:rPr lang="fr-FR" sz="1800">
                <a:latin typeface="Arial" charset="0"/>
              </a:rPr>
              <a:t>TAT INTERMEDIAIRE                       </a:t>
            </a:r>
            <a:r>
              <a:rPr lang="fr-FR" sz="1800">
                <a:latin typeface="Arial" charset="0"/>
                <a:cs typeface="Arial" charset="0"/>
              </a:rPr>
              <a:t>É</a:t>
            </a:r>
            <a:r>
              <a:rPr lang="fr-FR" sz="1800">
                <a:latin typeface="Arial" charset="0"/>
              </a:rPr>
              <a:t>TAT FINAL</a:t>
            </a:r>
          </a:p>
        </p:txBody>
      </p:sp>
      <p:sp>
        <p:nvSpPr>
          <p:cNvPr id="619523" name="Text Box 3"/>
          <p:cNvSpPr txBox="1">
            <a:spLocks noChangeArrowheads="1"/>
          </p:cNvSpPr>
          <p:nvPr/>
        </p:nvSpPr>
        <p:spPr bwMode="auto">
          <a:xfrm>
            <a:off x="609600" y="1347788"/>
            <a:ext cx="1490663" cy="925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>
                <a:latin typeface="Arial" charset="0"/>
              </a:rPr>
              <a:t>Glucose,</a:t>
            </a:r>
          </a:p>
          <a:p>
            <a:r>
              <a:rPr lang="fr-FR" sz="1800">
                <a:latin typeface="Arial" charset="0"/>
              </a:rPr>
              <a:t>Glycogène,</a:t>
            </a:r>
          </a:p>
          <a:p>
            <a:r>
              <a:rPr lang="fr-FR" sz="1800">
                <a:latin typeface="Arial" charset="0"/>
              </a:rPr>
              <a:t>Triglycérides</a:t>
            </a:r>
          </a:p>
        </p:txBody>
      </p:sp>
      <p:sp>
        <p:nvSpPr>
          <p:cNvPr id="619524" name="AutoShape 4"/>
          <p:cNvSpPr>
            <a:spLocks noChangeArrowheads="1"/>
          </p:cNvSpPr>
          <p:nvPr/>
        </p:nvSpPr>
        <p:spPr bwMode="auto">
          <a:xfrm>
            <a:off x="2438400" y="1676400"/>
            <a:ext cx="762000" cy="228600"/>
          </a:xfrm>
          <a:custGeom>
            <a:avLst/>
            <a:gdLst>
              <a:gd name="T0" fmla="*/ 711244097 w 21600"/>
              <a:gd name="T1" fmla="*/ 0 h 21600"/>
              <a:gd name="T2" fmla="*/ 0 w 21600"/>
              <a:gd name="T3" fmla="*/ 12802394 h 21600"/>
              <a:gd name="T4" fmla="*/ 711244097 w 21600"/>
              <a:gd name="T5" fmla="*/ 25604788 h 21600"/>
              <a:gd name="T6" fmla="*/ 948325475 w 21600"/>
              <a:gd name="T7" fmla="*/ 1280239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9525" name="Text Box 5"/>
          <p:cNvSpPr txBox="1">
            <a:spLocks noChangeArrowheads="1"/>
          </p:cNvSpPr>
          <p:nvPr/>
        </p:nvSpPr>
        <p:spPr bwMode="auto">
          <a:xfrm>
            <a:off x="3733800" y="1500188"/>
            <a:ext cx="1820863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>
                <a:latin typeface="Arial" charset="0"/>
              </a:rPr>
              <a:t>CATABOLISME</a:t>
            </a:r>
          </a:p>
        </p:txBody>
      </p:sp>
      <p:sp>
        <p:nvSpPr>
          <p:cNvPr id="619526" name="AutoShape 6"/>
          <p:cNvSpPr>
            <a:spLocks noChangeArrowheads="1"/>
          </p:cNvSpPr>
          <p:nvPr/>
        </p:nvSpPr>
        <p:spPr bwMode="auto">
          <a:xfrm>
            <a:off x="6096000" y="1600200"/>
            <a:ext cx="762000" cy="228600"/>
          </a:xfrm>
          <a:custGeom>
            <a:avLst/>
            <a:gdLst>
              <a:gd name="T0" fmla="*/ 711244097 w 21600"/>
              <a:gd name="T1" fmla="*/ 0 h 21600"/>
              <a:gd name="T2" fmla="*/ 0 w 21600"/>
              <a:gd name="T3" fmla="*/ 12802394 h 21600"/>
              <a:gd name="T4" fmla="*/ 711244097 w 21600"/>
              <a:gd name="T5" fmla="*/ 25604788 h 21600"/>
              <a:gd name="T6" fmla="*/ 948325475 w 21600"/>
              <a:gd name="T7" fmla="*/ 1280239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9527" name="Text Box 7"/>
          <p:cNvSpPr txBox="1">
            <a:spLocks noChangeArrowheads="1"/>
          </p:cNvSpPr>
          <p:nvPr/>
        </p:nvSpPr>
        <p:spPr bwMode="auto">
          <a:xfrm>
            <a:off x="7072313" y="1462088"/>
            <a:ext cx="14128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>
                <a:latin typeface="Arial" charset="0"/>
              </a:rPr>
              <a:t>CO</a:t>
            </a:r>
            <a:r>
              <a:rPr lang="fr-FR" sz="1800" baseline="-25000">
                <a:latin typeface="Arial" charset="0"/>
              </a:rPr>
              <a:t>2 </a:t>
            </a:r>
            <a:r>
              <a:rPr lang="fr-FR" sz="1800">
                <a:latin typeface="Arial" charset="0"/>
              </a:rPr>
              <a:t> +  H</a:t>
            </a:r>
            <a:r>
              <a:rPr lang="fr-FR" sz="1800" baseline="-25000">
                <a:latin typeface="Arial" charset="0"/>
              </a:rPr>
              <a:t>2</a:t>
            </a:r>
            <a:r>
              <a:rPr lang="fr-FR" sz="1800">
                <a:latin typeface="Arial" charset="0"/>
              </a:rPr>
              <a:t>O</a:t>
            </a:r>
          </a:p>
        </p:txBody>
      </p:sp>
      <p:sp>
        <p:nvSpPr>
          <p:cNvPr id="619528" name="AutoShape 8"/>
          <p:cNvSpPr>
            <a:spLocks noChangeArrowheads="1"/>
          </p:cNvSpPr>
          <p:nvPr/>
        </p:nvSpPr>
        <p:spPr bwMode="auto">
          <a:xfrm rot="4069037">
            <a:off x="4173538" y="2390775"/>
            <a:ext cx="1603375" cy="473075"/>
          </a:xfrm>
          <a:prstGeom prst="curvedDownArrow">
            <a:avLst>
              <a:gd name="adj1" fmla="val 27491"/>
              <a:gd name="adj2" fmla="val 138395"/>
              <a:gd name="adj3" fmla="val 29870"/>
            </a:avLst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9529" name="Text Box 9"/>
          <p:cNvSpPr txBox="1">
            <a:spLocks noChangeArrowheads="1"/>
          </p:cNvSpPr>
          <p:nvPr/>
        </p:nvSpPr>
        <p:spPr bwMode="auto">
          <a:xfrm>
            <a:off x="3132138" y="3271838"/>
            <a:ext cx="321468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>
                <a:latin typeface="Arial" charset="0"/>
                <a:cs typeface="Arial" charset="0"/>
              </a:rPr>
              <a:t>ATP : É</a:t>
            </a:r>
            <a:r>
              <a:rPr lang="fr-FR" sz="1800">
                <a:latin typeface="Arial" charset="0"/>
              </a:rPr>
              <a:t>NERGIE UTILISABLE</a:t>
            </a:r>
          </a:p>
        </p:txBody>
      </p:sp>
      <p:sp>
        <p:nvSpPr>
          <p:cNvPr id="619530" name="Line 10"/>
          <p:cNvSpPr>
            <a:spLocks noChangeShapeType="1"/>
          </p:cNvSpPr>
          <p:nvPr/>
        </p:nvSpPr>
        <p:spPr bwMode="auto">
          <a:xfrm flipH="1">
            <a:off x="3886200" y="365760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9531" name="Line 11"/>
          <p:cNvSpPr>
            <a:spLocks noChangeShapeType="1"/>
          </p:cNvSpPr>
          <p:nvPr/>
        </p:nvSpPr>
        <p:spPr bwMode="auto">
          <a:xfrm>
            <a:off x="5105400" y="3657600"/>
            <a:ext cx="4572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619532" name="Picture 12" descr="c:\Program Files\Fichiers communs\Microsoft Shared\Clipart\cagcat50\pe03738_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91000"/>
            <a:ext cx="2095500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9533" name="Text Box 13"/>
          <p:cNvSpPr txBox="1">
            <a:spLocks noChangeArrowheads="1"/>
          </p:cNvSpPr>
          <p:nvPr/>
        </p:nvSpPr>
        <p:spPr bwMode="auto">
          <a:xfrm>
            <a:off x="0" y="3276600"/>
            <a:ext cx="282575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800">
                <a:latin typeface="Arial" charset="0"/>
              </a:rPr>
              <a:t>R</a:t>
            </a:r>
            <a:r>
              <a:rPr lang="fr-FR" sz="1800">
                <a:latin typeface="Arial" charset="0"/>
                <a:cs typeface="Arial" charset="0"/>
              </a:rPr>
              <a:t>É</a:t>
            </a:r>
            <a:r>
              <a:rPr lang="fr-FR" sz="1800">
                <a:latin typeface="Arial" charset="0"/>
              </a:rPr>
              <a:t>SERVES </a:t>
            </a:r>
          </a:p>
          <a:p>
            <a:pPr algn="ctr"/>
            <a:r>
              <a:rPr lang="fr-FR" sz="1800">
                <a:latin typeface="Arial" charset="0"/>
                <a:cs typeface="Arial" charset="0"/>
              </a:rPr>
              <a:t>É</a:t>
            </a:r>
            <a:r>
              <a:rPr lang="fr-FR" sz="1800">
                <a:latin typeface="Arial" charset="0"/>
              </a:rPr>
              <a:t>NERGETIQUES</a:t>
            </a:r>
          </a:p>
          <a:p>
            <a:pPr algn="ctr"/>
            <a:r>
              <a:rPr lang="fr-FR" sz="1800">
                <a:latin typeface="Arial" charset="0"/>
              </a:rPr>
              <a:t>Muscle, foie,</a:t>
            </a:r>
          </a:p>
          <a:p>
            <a:pPr algn="ctr"/>
            <a:r>
              <a:rPr lang="fr-FR" sz="1800">
                <a:latin typeface="Arial" charset="0"/>
              </a:rPr>
              <a:t>Tissus adipeux</a:t>
            </a:r>
          </a:p>
          <a:p>
            <a:pPr algn="ctr"/>
            <a:endParaRPr lang="fr-FR" sz="1800">
              <a:latin typeface="Arial" charset="0"/>
            </a:endParaRPr>
          </a:p>
          <a:p>
            <a:pPr algn="ctr"/>
            <a:r>
              <a:rPr lang="fr-FR" sz="1800">
                <a:latin typeface="Arial" charset="0"/>
                <a:cs typeface="Arial" charset="0"/>
              </a:rPr>
              <a:t>É</a:t>
            </a:r>
            <a:r>
              <a:rPr lang="fr-FR" sz="1800">
                <a:latin typeface="Arial" charset="0"/>
              </a:rPr>
              <a:t>NERGIE POTENTIELLE</a:t>
            </a:r>
          </a:p>
          <a:p>
            <a:pPr algn="ctr"/>
            <a:r>
              <a:rPr lang="fr-FR" sz="1800">
                <a:latin typeface="Arial" charset="0"/>
              </a:rPr>
              <a:t>ORDONN</a:t>
            </a:r>
            <a:r>
              <a:rPr lang="fr-FR" sz="1800">
                <a:latin typeface="Arial" charset="0"/>
                <a:cs typeface="Arial" charset="0"/>
              </a:rPr>
              <a:t>É</a:t>
            </a:r>
            <a:r>
              <a:rPr lang="fr-FR" sz="1800">
                <a:latin typeface="Arial" charset="0"/>
              </a:rPr>
              <a:t>E </a:t>
            </a:r>
          </a:p>
        </p:txBody>
      </p:sp>
      <p:sp>
        <p:nvSpPr>
          <p:cNvPr id="619534" name="AutoShape 14"/>
          <p:cNvSpPr>
            <a:spLocks noChangeArrowheads="1"/>
          </p:cNvSpPr>
          <p:nvPr/>
        </p:nvSpPr>
        <p:spPr bwMode="auto">
          <a:xfrm>
            <a:off x="2195513" y="3352800"/>
            <a:ext cx="762000" cy="228600"/>
          </a:xfrm>
          <a:custGeom>
            <a:avLst/>
            <a:gdLst>
              <a:gd name="T0" fmla="*/ 711244097 w 21600"/>
              <a:gd name="T1" fmla="*/ 0 h 21600"/>
              <a:gd name="T2" fmla="*/ 0 w 21600"/>
              <a:gd name="T3" fmla="*/ 12802394 h 21600"/>
              <a:gd name="T4" fmla="*/ 711244097 w 21600"/>
              <a:gd name="T5" fmla="*/ 25604788 h 21600"/>
              <a:gd name="T6" fmla="*/ 948325475 w 21600"/>
              <a:gd name="T7" fmla="*/ 1280239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9535" name="AutoShape 15"/>
          <p:cNvSpPr>
            <a:spLocks noChangeArrowheads="1"/>
          </p:cNvSpPr>
          <p:nvPr/>
        </p:nvSpPr>
        <p:spPr bwMode="auto">
          <a:xfrm>
            <a:off x="6257925" y="3352800"/>
            <a:ext cx="762000" cy="228600"/>
          </a:xfrm>
          <a:custGeom>
            <a:avLst/>
            <a:gdLst>
              <a:gd name="T0" fmla="*/ 711244097 w 21600"/>
              <a:gd name="T1" fmla="*/ 0 h 21600"/>
              <a:gd name="T2" fmla="*/ 0 w 21600"/>
              <a:gd name="T3" fmla="*/ 12802394 h 21600"/>
              <a:gd name="T4" fmla="*/ 711244097 w 21600"/>
              <a:gd name="T5" fmla="*/ 25604788 h 21600"/>
              <a:gd name="T6" fmla="*/ 948325475 w 21600"/>
              <a:gd name="T7" fmla="*/ 1280239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9536" name="Text Box 16"/>
          <p:cNvSpPr txBox="1">
            <a:spLocks noChangeArrowheads="1"/>
          </p:cNvSpPr>
          <p:nvPr/>
        </p:nvSpPr>
        <p:spPr bwMode="auto">
          <a:xfrm>
            <a:off x="6832600" y="3276600"/>
            <a:ext cx="23368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800">
                <a:latin typeface="Arial" charset="0"/>
                <a:cs typeface="Arial" charset="0"/>
              </a:rPr>
              <a:t>É</a:t>
            </a:r>
            <a:r>
              <a:rPr lang="fr-FR" sz="1800">
                <a:latin typeface="Arial" charset="0"/>
              </a:rPr>
              <a:t>NERGIE FAIBLE</a:t>
            </a:r>
          </a:p>
          <a:p>
            <a:pPr algn="ctr"/>
            <a:r>
              <a:rPr lang="fr-FR" sz="1800">
                <a:latin typeface="Arial" charset="0"/>
              </a:rPr>
              <a:t>OU NULLE :</a:t>
            </a:r>
          </a:p>
          <a:p>
            <a:pPr algn="ctr"/>
            <a:r>
              <a:rPr lang="fr-FR" sz="1800">
                <a:solidFill>
                  <a:schemeClr val="tx2"/>
                </a:solidFill>
                <a:latin typeface="Arial" charset="0"/>
              </a:rPr>
              <a:t>ENTROPIE</a:t>
            </a:r>
          </a:p>
          <a:p>
            <a:pPr algn="ctr"/>
            <a:endParaRPr lang="fr-FR" sz="1800">
              <a:solidFill>
                <a:schemeClr val="tx2"/>
              </a:solidFill>
              <a:latin typeface="Arial" charset="0"/>
            </a:endParaRPr>
          </a:p>
          <a:p>
            <a:pPr algn="ctr"/>
            <a:r>
              <a:rPr lang="fr-FR" sz="1800">
                <a:latin typeface="Arial" charset="0"/>
              </a:rPr>
              <a:t>= désordre maximum</a:t>
            </a:r>
          </a:p>
          <a:p>
            <a:pPr algn="ctr"/>
            <a:endParaRPr lang="fr-FR" sz="1800">
              <a:latin typeface="Arial" charset="0"/>
            </a:endParaRPr>
          </a:p>
          <a:p>
            <a:pPr algn="ctr"/>
            <a:r>
              <a:rPr lang="fr-FR" sz="1800">
                <a:latin typeface="Arial" charset="0"/>
              </a:rPr>
              <a:t>PLUS D’</a:t>
            </a:r>
            <a:r>
              <a:rPr lang="fr-FR" sz="1800">
                <a:latin typeface="Arial" charset="0"/>
                <a:cs typeface="Arial" charset="0"/>
              </a:rPr>
              <a:t>É</a:t>
            </a:r>
            <a:r>
              <a:rPr lang="fr-FR" sz="1800">
                <a:latin typeface="Arial" charset="0"/>
              </a:rPr>
              <a:t>NERGIE </a:t>
            </a:r>
          </a:p>
          <a:p>
            <a:pPr algn="ctr"/>
            <a:r>
              <a:rPr lang="fr-FR" sz="1800">
                <a:latin typeface="Arial" charset="0"/>
              </a:rPr>
              <a:t>UTILISABLE</a:t>
            </a:r>
          </a:p>
        </p:txBody>
      </p:sp>
      <p:sp>
        <p:nvSpPr>
          <p:cNvPr id="619537" name="Text Box 17"/>
          <p:cNvSpPr txBox="1">
            <a:spLocks noChangeArrowheads="1"/>
          </p:cNvSpPr>
          <p:nvPr/>
        </p:nvSpPr>
        <p:spPr bwMode="auto">
          <a:xfrm>
            <a:off x="2971800" y="4114800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>
                <a:latin typeface="Arial" charset="0"/>
              </a:rPr>
              <a:t>Travail</a:t>
            </a:r>
          </a:p>
        </p:txBody>
      </p:sp>
      <p:sp>
        <p:nvSpPr>
          <p:cNvPr id="619538" name="Text Box 18"/>
          <p:cNvSpPr txBox="1">
            <a:spLocks noChangeArrowheads="1"/>
          </p:cNvSpPr>
          <p:nvPr/>
        </p:nvSpPr>
        <p:spPr bwMode="auto">
          <a:xfrm>
            <a:off x="5486400" y="411480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>
                <a:latin typeface="Arial" charset="0"/>
              </a:rPr>
              <a:t>Chaleur</a:t>
            </a:r>
          </a:p>
        </p:txBody>
      </p:sp>
      <p:sp>
        <p:nvSpPr>
          <p:cNvPr id="5139" name="Text Box 22"/>
          <p:cNvSpPr txBox="1">
            <a:spLocks noChangeArrowheads="1"/>
          </p:cNvSpPr>
          <p:nvPr/>
        </p:nvSpPr>
        <p:spPr bwMode="auto">
          <a:xfrm>
            <a:off x="1300163" y="182563"/>
            <a:ext cx="7232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 b="1">
                <a:latin typeface="Arial" charset="0"/>
              </a:rPr>
              <a:t>D’O</a:t>
            </a:r>
            <a:r>
              <a:rPr lang="fr-FR" sz="2000" b="1">
                <a:latin typeface="Arial" charset="0"/>
                <a:cs typeface="Arial" charset="0"/>
              </a:rPr>
              <a:t>Ù</a:t>
            </a:r>
            <a:r>
              <a:rPr lang="fr-FR" sz="2000" b="1">
                <a:latin typeface="Arial" charset="0"/>
              </a:rPr>
              <a:t> PROVIENT L’ENERGIE DU TRAVAIL MUSCULAIRE ?</a:t>
            </a:r>
            <a:endParaRPr lang="fr-FR"/>
          </a:p>
        </p:txBody>
      </p:sp>
      <p:sp>
        <p:nvSpPr>
          <p:cNvPr id="20" name="ZoneTexte 26"/>
          <p:cNvSpPr txBox="1">
            <a:spLocks noChangeArrowheads="1"/>
          </p:cNvSpPr>
          <p:nvPr/>
        </p:nvSpPr>
        <p:spPr bwMode="auto">
          <a:xfrm>
            <a:off x="184150" y="6399213"/>
            <a:ext cx="1387475" cy="2762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200" b="1" i="1">
                <a:latin typeface="Arial" charset="0"/>
                <a:cs typeface="Arial" charset="0"/>
              </a:rPr>
              <a:t>Cazorla DU 2012</a:t>
            </a:r>
          </a:p>
        </p:txBody>
      </p:sp>
    </p:spTree>
    <p:extLst>
      <p:ext uri="{BB962C8B-B14F-4D97-AF65-F5344CB8AC3E}">
        <p14:creationId xmlns:p14="http://schemas.microsoft.com/office/powerpoint/2010/main" val="132218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1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9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9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9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9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19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7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9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9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9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9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19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19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9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9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9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9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9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9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9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9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9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19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19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19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619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9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19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19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19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9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619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19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19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19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19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619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522" grpId="0" autoUpdateAnimBg="0"/>
      <p:bldP spid="619523" grpId="0" animBg="1" autoUpdateAnimBg="0"/>
      <p:bldP spid="619524" grpId="0" animBg="1"/>
      <p:bldP spid="619525" grpId="0" animBg="1" autoUpdateAnimBg="0"/>
      <p:bldP spid="619526" grpId="0" animBg="1"/>
      <p:bldP spid="619527" grpId="0" animBg="1" autoUpdateAnimBg="0"/>
      <p:bldP spid="619528" grpId="0" animBg="1"/>
      <p:bldP spid="619529" grpId="0" autoUpdateAnimBg="0"/>
      <p:bldP spid="619530" grpId="0" animBg="1"/>
      <p:bldP spid="619531" grpId="0" animBg="1"/>
      <p:bldP spid="619533" grpId="0" autoUpdateAnimBg="0"/>
      <p:bldP spid="619534" grpId="0" animBg="1"/>
      <p:bldP spid="619535" grpId="0" animBg="1"/>
      <p:bldP spid="619536" grpId="0" autoUpdateAnimBg="0"/>
      <p:bldP spid="619537" grpId="0" autoUpdateAnimBg="0"/>
      <p:bldP spid="619538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692400"/>
            <a:ext cx="5318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143000" y="1981200"/>
            <a:ext cx="1462088" cy="1762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fr-FR" sz="1000">
              <a:solidFill>
                <a:schemeClr val="bg2"/>
              </a:solidFill>
              <a:latin typeface="Arial" charset="0"/>
            </a:endParaRPr>
          </a:p>
          <a:p>
            <a:pPr algn="ctr"/>
            <a:r>
              <a:rPr lang="fr-FR" sz="1200" b="1">
                <a:solidFill>
                  <a:schemeClr val="bg2"/>
                </a:solidFill>
                <a:latin typeface="Arial" charset="0"/>
              </a:rPr>
              <a:t>Végétaux</a:t>
            </a:r>
          </a:p>
          <a:p>
            <a:pPr algn="ctr"/>
            <a:r>
              <a:rPr lang="fr-FR" sz="1200" b="1">
                <a:solidFill>
                  <a:schemeClr val="bg2"/>
                </a:solidFill>
                <a:latin typeface="Arial" charset="0"/>
              </a:rPr>
              <a:t>chlorophylliens :</a:t>
            </a:r>
          </a:p>
          <a:p>
            <a:pPr algn="ctr"/>
            <a:endParaRPr lang="fr-FR" sz="1200" b="1">
              <a:solidFill>
                <a:schemeClr val="bg2"/>
              </a:solidFill>
              <a:latin typeface="Arial" charset="0"/>
            </a:endParaRPr>
          </a:p>
          <a:p>
            <a:pPr algn="ctr"/>
            <a:r>
              <a:rPr lang="fr-FR" sz="1200" b="1">
                <a:solidFill>
                  <a:schemeClr val="bg2"/>
                </a:solidFill>
                <a:latin typeface="Arial" charset="0"/>
              </a:rPr>
              <a:t>photosynthèse =</a:t>
            </a:r>
          </a:p>
          <a:p>
            <a:pPr algn="ctr"/>
            <a:endParaRPr lang="fr-FR" sz="1200" b="1">
              <a:solidFill>
                <a:schemeClr val="bg2"/>
              </a:solidFill>
              <a:latin typeface="Arial" charset="0"/>
            </a:endParaRPr>
          </a:p>
          <a:p>
            <a:pPr algn="ctr"/>
            <a:r>
              <a:rPr lang="fr-FR" sz="1200" b="1">
                <a:solidFill>
                  <a:schemeClr val="bg2"/>
                </a:solidFill>
                <a:latin typeface="Arial" charset="0"/>
              </a:rPr>
              <a:t>synthèses </a:t>
            </a:r>
          </a:p>
          <a:p>
            <a:pPr algn="ctr"/>
            <a:r>
              <a:rPr lang="fr-FR" sz="1200" b="1">
                <a:solidFill>
                  <a:schemeClr val="bg2"/>
                </a:solidFill>
                <a:latin typeface="Arial" charset="0"/>
              </a:rPr>
              <a:t>organiques</a:t>
            </a:r>
            <a:endParaRPr lang="fr-FR" sz="10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2590800" y="2895600"/>
            <a:ext cx="22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2667000" y="3581400"/>
            <a:ext cx="904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267200" y="2114550"/>
            <a:ext cx="6826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000" b="1">
                <a:latin typeface="Arial" charset="0"/>
              </a:rPr>
              <a:t>Glucose</a:t>
            </a:r>
            <a:endParaRPr lang="fr-FR" b="1">
              <a:latin typeface="Arial" charset="0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4165600" y="2686050"/>
            <a:ext cx="9001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000" b="1">
                <a:latin typeface="Arial" charset="0"/>
              </a:rPr>
              <a:t>Acides gras</a:t>
            </a:r>
          </a:p>
          <a:p>
            <a:endParaRPr lang="fr-FR" sz="1000" b="1">
              <a:latin typeface="Arial" charset="0"/>
            </a:endParaRPr>
          </a:p>
          <a:p>
            <a:r>
              <a:rPr lang="fr-FR" sz="1000" b="1">
                <a:latin typeface="Arial" charset="0"/>
              </a:rPr>
              <a:t>Glycérol</a:t>
            </a:r>
            <a:endParaRPr lang="fr-FR" b="1">
              <a:latin typeface="Arial" charset="0"/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4267200" y="3486150"/>
            <a:ext cx="10683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000" b="1">
                <a:latin typeface="Arial" charset="0"/>
              </a:rPr>
              <a:t>Acides aminés</a:t>
            </a:r>
            <a:endParaRPr lang="fr-FR" b="1">
              <a:latin typeface="Arial" charset="0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5638800" y="1981200"/>
            <a:ext cx="1270000" cy="1676400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4953000" y="2286000"/>
            <a:ext cx="609600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4953000" y="2819400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V="1">
            <a:off x="4800600" y="3048000"/>
            <a:ext cx="685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 flipV="1">
            <a:off x="5181600" y="32004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5749925" y="2705100"/>
            <a:ext cx="101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200" b="1">
                <a:solidFill>
                  <a:srgbClr val="000000"/>
                </a:solidFill>
                <a:latin typeface="Arial" charset="0"/>
              </a:rPr>
              <a:t>Oxydations</a:t>
            </a:r>
            <a:endParaRPr lang="fr-FR" sz="1200" b="1">
              <a:latin typeface="Arial" charset="0"/>
            </a:endParaRPr>
          </a:p>
          <a:p>
            <a:pPr algn="ctr"/>
            <a:r>
              <a:rPr lang="fr-FR" sz="1200" b="1">
                <a:solidFill>
                  <a:srgbClr val="000000"/>
                </a:solidFill>
                <a:latin typeface="Arial" charset="0"/>
              </a:rPr>
              <a:t>cellulaires</a:t>
            </a:r>
            <a:endParaRPr lang="fr-FR" b="1">
              <a:latin typeface="Arial" charset="0"/>
            </a:endParaRP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638800" y="1981200"/>
            <a:ext cx="11509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200" b="1" u="sng">
                <a:solidFill>
                  <a:srgbClr val="000000"/>
                </a:solidFill>
                <a:latin typeface="Arial" charset="0"/>
              </a:rPr>
              <a:t>mitochondrie</a:t>
            </a:r>
            <a:endParaRPr lang="fr-FR" b="1" u="sng">
              <a:latin typeface="Arial" charset="0"/>
            </a:endParaRP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4038600" y="1371600"/>
            <a:ext cx="3886200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3733800" y="1371600"/>
            <a:ext cx="41910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3352800" y="1371600"/>
            <a:ext cx="457200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>
            <a:off x="3733800" y="4267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 rot="-5379333">
            <a:off x="2828925" y="2782888"/>
            <a:ext cx="14446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000" b="1">
                <a:latin typeface="Arial" charset="0"/>
              </a:rPr>
              <a:t>APPAREIL DIGESTIF</a:t>
            </a:r>
            <a:endParaRPr lang="fr-FR" b="1">
              <a:latin typeface="Arial" charset="0"/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3657600" y="4057650"/>
            <a:ext cx="14970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000" b="1">
                <a:latin typeface="Arial" charset="0"/>
              </a:rPr>
              <a:t>CIRCULATION SANG.</a:t>
            </a:r>
            <a:endParaRPr lang="fr-FR" b="1">
              <a:latin typeface="Arial" charset="0"/>
            </a:endParaRP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4408264" y="4267200"/>
            <a:ext cx="2540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000" b="1">
                <a:latin typeface="Arial" charset="0"/>
              </a:rPr>
              <a:t>APPAREIL RESPIRATOIRE</a:t>
            </a:r>
            <a:endParaRPr lang="fr-FR" b="1">
              <a:latin typeface="Arial" charset="0"/>
            </a:endParaRPr>
          </a:p>
        </p:txBody>
      </p:sp>
      <p:sp>
        <p:nvSpPr>
          <p:cNvPr id="4119" name="Line 23"/>
          <p:cNvSpPr>
            <a:spLocks noChangeShapeType="1"/>
          </p:cNvSpPr>
          <p:nvPr/>
        </p:nvSpPr>
        <p:spPr bwMode="auto">
          <a:xfrm>
            <a:off x="2349164" y="3733800"/>
            <a:ext cx="0" cy="6313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1079500" y="4302125"/>
            <a:ext cx="11938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200">
                <a:latin typeface="Arial" charset="0"/>
              </a:rPr>
              <a:t>        H</a:t>
            </a:r>
            <a:r>
              <a:rPr lang="fr-FR" sz="1200" baseline="-25000">
                <a:latin typeface="Arial" charset="0"/>
              </a:rPr>
              <a:t>2</a:t>
            </a:r>
            <a:r>
              <a:rPr lang="fr-FR" sz="1200">
                <a:latin typeface="Arial" charset="0"/>
              </a:rPr>
              <a:t>O  CO</a:t>
            </a:r>
            <a:r>
              <a:rPr lang="fr-FR" sz="1200" baseline="-25000">
                <a:latin typeface="Arial" charset="0"/>
              </a:rPr>
              <a:t>2</a:t>
            </a:r>
            <a:endParaRPr lang="fr-FR">
              <a:latin typeface="Arial" charset="0"/>
            </a:endParaRPr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 flipV="1">
            <a:off x="2057400" y="37338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22" name="Line 26"/>
          <p:cNvSpPr>
            <a:spLocks noChangeShapeType="1"/>
          </p:cNvSpPr>
          <p:nvPr/>
        </p:nvSpPr>
        <p:spPr bwMode="auto">
          <a:xfrm flipV="1">
            <a:off x="1676400" y="37338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23" name="Line 27"/>
          <p:cNvSpPr>
            <a:spLocks noChangeShapeType="1"/>
          </p:cNvSpPr>
          <p:nvPr/>
        </p:nvSpPr>
        <p:spPr bwMode="auto">
          <a:xfrm>
            <a:off x="2411413" y="45720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24" name="Line 28"/>
          <p:cNvSpPr>
            <a:spLocks noChangeShapeType="1"/>
          </p:cNvSpPr>
          <p:nvPr/>
        </p:nvSpPr>
        <p:spPr bwMode="auto">
          <a:xfrm>
            <a:off x="2411413" y="4648200"/>
            <a:ext cx="3313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25" name="Line 29"/>
          <p:cNvSpPr>
            <a:spLocks noChangeShapeType="1"/>
          </p:cNvSpPr>
          <p:nvPr/>
        </p:nvSpPr>
        <p:spPr bwMode="auto">
          <a:xfrm flipV="1">
            <a:off x="5724525" y="4191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26" name="Text Box 30"/>
          <p:cNvSpPr txBox="1">
            <a:spLocks noChangeArrowheads="1"/>
          </p:cNvSpPr>
          <p:nvPr/>
        </p:nvSpPr>
        <p:spPr bwMode="auto">
          <a:xfrm>
            <a:off x="5410200" y="4000500"/>
            <a:ext cx="609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000" b="1">
                <a:latin typeface="Arial" charset="0"/>
              </a:rPr>
              <a:t>Hb O</a:t>
            </a:r>
            <a:r>
              <a:rPr lang="fr-FR" sz="1000" b="1" baseline="-25000">
                <a:latin typeface="Arial" charset="0"/>
              </a:rPr>
              <a:t>2</a:t>
            </a:r>
            <a:endParaRPr lang="fr-FR" b="1">
              <a:latin typeface="Arial" charset="0"/>
            </a:endParaRPr>
          </a:p>
        </p:txBody>
      </p:sp>
      <p:sp>
        <p:nvSpPr>
          <p:cNvPr id="4127" name="Line 31"/>
          <p:cNvSpPr>
            <a:spLocks noChangeShapeType="1"/>
          </p:cNvSpPr>
          <p:nvPr/>
        </p:nvSpPr>
        <p:spPr bwMode="auto">
          <a:xfrm flipV="1">
            <a:off x="5724525" y="3657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28" name="Text Box 32"/>
          <p:cNvSpPr txBox="1">
            <a:spLocks noChangeArrowheads="1"/>
          </p:cNvSpPr>
          <p:nvPr/>
        </p:nvSpPr>
        <p:spPr bwMode="auto">
          <a:xfrm>
            <a:off x="5943600" y="4038600"/>
            <a:ext cx="554038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000" b="1">
                <a:latin typeface="Arial" charset="0"/>
              </a:rPr>
              <a:t>H CO</a:t>
            </a:r>
            <a:r>
              <a:rPr lang="fr-FR" sz="1000" b="1" baseline="-25000">
                <a:latin typeface="Arial" charset="0"/>
              </a:rPr>
              <a:t>2</a:t>
            </a:r>
            <a:endParaRPr lang="fr-FR" b="1">
              <a:latin typeface="Arial" charset="0"/>
            </a:endParaRPr>
          </a:p>
        </p:txBody>
      </p:sp>
      <p:sp>
        <p:nvSpPr>
          <p:cNvPr id="4129" name="Line 33"/>
          <p:cNvSpPr>
            <a:spLocks noChangeShapeType="1"/>
          </p:cNvSpPr>
          <p:nvPr/>
        </p:nvSpPr>
        <p:spPr bwMode="auto">
          <a:xfrm>
            <a:off x="6257925" y="4267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30" name="Line 34"/>
          <p:cNvSpPr>
            <a:spLocks noChangeShapeType="1"/>
          </p:cNvSpPr>
          <p:nvPr/>
        </p:nvSpPr>
        <p:spPr bwMode="auto">
          <a:xfrm flipH="1">
            <a:off x="2057400" y="4724400"/>
            <a:ext cx="421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31" name="Line 35"/>
          <p:cNvSpPr>
            <a:spLocks noChangeShapeType="1"/>
          </p:cNvSpPr>
          <p:nvPr/>
        </p:nvSpPr>
        <p:spPr bwMode="auto">
          <a:xfrm flipV="1">
            <a:off x="2057400" y="4572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32" name="Line 36"/>
          <p:cNvSpPr>
            <a:spLocks noChangeShapeType="1"/>
          </p:cNvSpPr>
          <p:nvPr/>
        </p:nvSpPr>
        <p:spPr bwMode="auto">
          <a:xfrm>
            <a:off x="6477000" y="3657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33" name="Text Box 37"/>
          <p:cNvSpPr txBox="1">
            <a:spLocks noChangeArrowheads="1"/>
          </p:cNvSpPr>
          <p:nvPr/>
        </p:nvSpPr>
        <p:spPr bwMode="auto">
          <a:xfrm>
            <a:off x="6553200" y="4038600"/>
            <a:ext cx="423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000" b="1">
                <a:latin typeface="Arial" charset="0"/>
              </a:rPr>
              <a:t>H</a:t>
            </a:r>
            <a:r>
              <a:rPr lang="fr-FR" sz="1000" b="1" baseline="-25000">
                <a:latin typeface="Arial" charset="0"/>
              </a:rPr>
              <a:t>2</a:t>
            </a:r>
            <a:r>
              <a:rPr lang="fr-FR" sz="1000" b="1">
                <a:latin typeface="Arial" charset="0"/>
              </a:rPr>
              <a:t>O</a:t>
            </a:r>
            <a:endParaRPr lang="fr-FR" b="1">
              <a:latin typeface="Arial" charset="0"/>
            </a:endParaRPr>
          </a:p>
        </p:txBody>
      </p:sp>
      <p:sp>
        <p:nvSpPr>
          <p:cNvPr id="4134" name="Line 38"/>
          <p:cNvSpPr>
            <a:spLocks noChangeShapeType="1"/>
          </p:cNvSpPr>
          <p:nvPr/>
        </p:nvSpPr>
        <p:spPr bwMode="auto">
          <a:xfrm>
            <a:off x="6477000" y="38862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35" name="Line 39"/>
          <p:cNvSpPr>
            <a:spLocks noChangeShapeType="1"/>
          </p:cNvSpPr>
          <p:nvPr/>
        </p:nvSpPr>
        <p:spPr bwMode="auto">
          <a:xfrm>
            <a:off x="7010400" y="4114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36" name="Line 40"/>
          <p:cNvSpPr>
            <a:spLocks noChangeShapeType="1"/>
          </p:cNvSpPr>
          <p:nvPr/>
        </p:nvSpPr>
        <p:spPr bwMode="auto">
          <a:xfrm>
            <a:off x="7315200" y="4114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37" name="Line 41"/>
          <p:cNvSpPr>
            <a:spLocks noChangeShapeType="1"/>
          </p:cNvSpPr>
          <p:nvPr/>
        </p:nvSpPr>
        <p:spPr bwMode="auto">
          <a:xfrm flipH="1">
            <a:off x="1676400" y="4800600"/>
            <a:ext cx="563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38" name="Line 42"/>
          <p:cNvSpPr>
            <a:spLocks noChangeShapeType="1"/>
          </p:cNvSpPr>
          <p:nvPr/>
        </p:nvSpPr>
        <p:spPr bwMode="auto">
          <a:xfrm flipV="1">
            <a:off x="1676400" y="4572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39" name="Text Box 43"/>
          <p:cNvSpPr txBox="1">
            <a:spLocks noChangeArrowheads="1"/>
          </p:cNvSpPr>
          <p:nvPr/>
        </p:nvSpPr>
        <p:spPr bwMode="auto">
          <a:xfrm rot="-5432106">
            <a:off x="3561557" y="2999581"/>
            <a:ext cx="550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000" b="1">
                <a:latin typeface="Arial" charset="0"/>
              </a:rPr>
              <a:t>SANG</a:t>
            </a:r>
            <a:endParaRPr lang="fr-FR" b="1">
              <a:latin typeface="Arial" charset="0"/>
            </a:endParaRPr>
          </a:p>
        </p:txBody>
      </p:sp>
      <p:sp>
        <p:nvSpPr>
          <p:cNvPr id="4140" name="Line 44"/>
          <p:cNvSpPr>
            <a:spLocks noChangeShapeType="1"/>
          </p:cNvSpPr>
          <p:nvPr/>
        </p:nvSpPr>
        <p:spPr bwMode="auto">
          <a:xfrm>
            <a:off x="2590800" y="22098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41" name="Text Box 45"/>
          <p:cNvSpPr txBox="1">
            <a:spLocks noChangeArrowheads="1"/>
          </p:cNvSpPr>
          <p:nvPr/>
        </p:nvSpPr>
        <p:spPr bwMode="auto">
          <a:xfrm rot="-5375883">
            <a:off x="1761331" y="2582069"/>
            <a:ext cx="22082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000" b="1">
                <a:latin typeface="Arial" charset="0"/>
              </a:rPr>
              <a:t>Animaux =</a:t>
            </a:r>
          </a:p>
          <a:p>
            <a:r>
              <a:rPr lang="fr-FR" sz="1000" b="1">
                <a:latin typeface="Arial" charset="0"/>
              </a:rPr>
              <a:t>protéines     Lipides       Glucides</a:t>
            </a:r>
          </a:p>
        </p:txBody>
      </p:sp>
      <p:sp>
        <p:nvSpPr>
          <p:cNvPr id="4142" name="AutoShape 46"/>
          <p:cNvSpPr>
            <a:spLocks noChangeArrowheads="1"/>
          </p:cNvSpPr>
          <p:nvPr/>
        </p:nvSpPr>
        <p:spPr bwMode="auto">
          <a:xfrm>
            <a:off x="6908800" y="2914650"/>
            <a:ext cx="228600" cy="76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43" name="Text Box 47"/>
          <p:cNvSpPr txBox="1">
            <a:spLocks noChangeArrowheads="1"/>
          </p:cNvSpPr>
          <p:nvPr/>
        </p:nvSpPr>
        <p:spPr bwMode="auto">
          <a:xfrm>
            <a:off x="7200900" y="2801938"/>
            <a:ext cx="5318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200" b="1">
                <a:latin typeface="Arial" charset="0"/>
              </a:rPr>
              <a:t> ATP</a:t>
            </a:r>
            <a:endParaRPr lang="fr-FR">
              <a:latin typeface="Arial" charset="0"/>
            </a:endParaRPr>
          </a:p>
        </p:txBody>
      </p:sp>
      <p:sp>
        <p:nvSpPr>
          <p:cNvPr id="4144" name="Oval 48"/>
          <p:cNvSpPr>
            <a:spLocks noChangeArrowheads="1"/>
          </p:cNvSpPr>
          <p:nvPr/>
        </p:nvSpPr>
        <p:spPr bwMode="auto">
          <a:xfrm>
            <a:off x="7162800" y="2755900"/>
            <a:ext cx="609600" cy="381000"/>
          </a:xfrm>
          <a:prstGeom prst="ellips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45" name="Text Box 49"/>
          <p:cNvSpPr txBox="1">
            <a:spLocks noChangeArrowheads="1"/>
          </p:cNvSpPr>
          <p:nvPr/>
        </p:nvSpPr>
        <p:spPr bwMode="auto">
          <a:xfrm>
            <a:off x="4876800" y="1541463"/>
            <a:ext cx="17748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200" b="1">
                <a:latin typeface="Arial" charset="0"/>
              </a:rPr>
              <a:t>ORGANISME HUMAIN</a:t>
            </a:r>
            <a:endParaRPr lang="fr-FR" b="1">
              <a:latin typeface="Arial" charset="0"/>
            </a:endParaRPr>
          </a:p>
        </p:txBody>
      </p:sp>
      <p:sp>
        <p:nvSpPr>
          <p:cNvPr id="4146" name="Line 50"/>
          <p:cNvSpPr>
            <a:spLocks noChangeShapeType="1"/>
          </p:cNvSpPr>
          <p:nvPr/>
        </p:nvSpPr>
        <p:spPr bwMode="auto">
          <a:xfrm>
            <a:off x="3149600" y="3600450"/>
            <a:ext cx="111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47" name="Line 51"/>
          <p:cNvSpPr>
            <a:spLocks noChangeShapeType="1"/>
          </p:cNvSpPr>
          <p:nvPr/>
        </p:nvSpPr>
        <p:spPr bwMode="auto">
          <a:xfrm>
            <a:off x="3149600" y="2914650"/>
            <a:ext cx="111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48" name="Line 52"/>
          <p:cNvSpPr>
            <a:spLocks noChangeShapeType="1"/>
          </p:cNvSpPr>
          <p:nvPr/>
        </p:nvSpPr>
        <p:spPr bwMode="auto">
          <a:xfrm>
            <a:off x="3251200" y="2228850"/>
            <a:ext cx="101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49" name="Line 53"/>
          <p:cNvSpPr>
            <a:spLocks noChangeShapeType="1"/>
          </p:cNvSpPr>
          <p:nvPr/>
        </p:nvSpPr>
        <p:spPr bwMode="auto">
          <a:xfrm>
            <a:off x="6197600" y="3657600"/>
            <a:ext cx="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50" name="Text Box 22"/>
          <p:cNvSpPr txBox="1">
            <a:spLocks noChangeArrowheads="1"/>
          </p:cNvSpPr>
          <p:nvPr/>
        </p:nvSpPr>
        <p:spPr bwMode="auto">
          <a:xfrm>
            <a:off x="1300163" y="381000"/>
            <a:ext cx="7232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 b="1">
                <a:latin typeface="Arial" charset="0"/>
              </a:rPr>
              <a:t>D’O</a:t>
            </a:r>
            <a:r>
              <a:rPr lang="fr-FR" sz="2000" b="1">
                <a:latin typeface="Arial" charset="0"/>
                <a:cs typeface="Arial" charset="0"/>
              </a:rPr>
              <a:t>Ù</a:t>
            </a:r>
            <a:r>
              <a:rPr lang="fr-FR" sz="2000" b="1">
                <a:latin typeface="Arial" charset="0"/>
              </a:rPr>
              <a:t> PROVIENT L’ENERGIE DU TRAVAIL MUSCULAIRE ?</a:t>
            </a:r>
            <a:endParaRPr lang="fr-FR"/>
          </a:p>
        </p:txBody>
      </p:sp>
      <p:cxnSp>
        <p:nvCxnSpPr>
          <p:cNvPr id="3" name="Connecteur droit avec flèche 2"/>
          <p:cNvCxnSpPr>
            <a:cxnSpLocks noChangeShapeType="1"/>
          </p:cNvCxnSpPr>
          <p:nvPr/>
        </p:nvCxnSpPr>
        <p:spPr bwMode="auto">
          <a:xfrm flipV="1">
            <a:off x="722313" y="2543175"/>
            <a:ext cx="420687" cy="2365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" name="Connecteur droit avec flèche 4"/>
          <p:cNvCxnSpPr>
            <a:cxnSpLocks noChangeShapeType="1"/>
          </p:cNvCxnSpPr>
          <p:nvPr/>
        </p:nvCxnSpPr>
        <p:spPr bwMode="auto">
          <a:xfrm flipV="1">
            <a:off x="722313" y="2773363"/>
            <a:ext cx="420687" cy="841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7" name="Connecteur droit avec flèche 6"/>
          <p:cNvCxnSpPr>
            <a:cxnSpLocks noChangeShapeType="1"/>
          </p:cNvCxnSpPr>
          <p:nvPr/>
        </p:nvCxnSpPr>
        <p:spPr bwMode="auto">
          <a:xfrm>
            <a:off x="722313" y="2990850"/>
            <a:ext cx="420687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3" name="Connecteur droit avec flèche 12"/>
          <p:cNvCxnSpPr>
            <a:cxnSpLocks noChangeShapeType="1"/>
          </p:cNvCxnSpPr>
          <p:nvPr/>
        </p:nvCxnSpPr>
        <p:spPr bwMode="auto">
          <a:xfrm>
            <a:off x="722313" y="3086100"/>
            <a:ext cx="420687" cy="1143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2195513" y="4284663"/>
            <a:ext cx="4206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</a:rPr>
              <a:t>O</a:t>
            </a:r>
            <a:r>
              <a:rPr lang="fr-FR" sz="1600" baseline="-25000">
                <a:latin typeface="Arial" charset="0"/>
              </a:rPr>
              <a:t>2</a:t>
            </a:r>
            <a:endParaRPr lang="fr-FR" sz="1600">
              <a:latin typeface="Arial" charset="0"/>
            </a:endParaRPr>
          </a:p>
          <a:p>
            <a:endParaRPr lang="fr-FR" sz="1600"/>
          </a:p>
        </p:txBody>
      </p:sp>
    </p:spTree>
    <p:extLst>
      <p:ext uri="{BB962C8B-B14F-4D97-AF65-F5344CB8AC3E}">
        <p14:creationId xmlns:p14="http://schemas.microsoft.com/office/powerpoint/2010/main" val="251166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4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4" dur="2000"/>
                                        <p:tgtEl>
                                          <p:spTgt spid="4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5" dur="500"/>
                                        <p:tgtEl>
                                          <p:spTgt spid="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2" dur="500"/>
                                        <p:tgtEl>
                                          <p:spTgt spid="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7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0" dur="500"/>
                                        <p:tgtEl>
                                          <p:spTgt spid="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4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7" dur="500"/>
                                        <p:tgtEl>
                                          <p:spTgt spid="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0" dur="5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4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6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  <p:bldP spid="4100" grpId="0" animBg="1"/>
      <p:bldP spid="4101" grpId="0" animBg="1"/>
      <p:bldP spid="4102" grpId="0"/>
      <p:bldP spid="4103" grpId="0"/>
      <p:bldP spid="4104" grpId="0"/>
      <p:bldP spid="4105" grpId="0" animBg="1"/>
      <p:bldP spid="4106" grpId="0" animBg="1"/>
      <p:bldP spid="4107" grpId="0" animBg="1"/>
      <p:bldP spid="4108" grpId="0" animBg="1"/>
      <p:bldP spid="4109" grpId="0" animBg="1"/>
      <p:bldP spid="4110" grpId="0"/>
      <p:bldP spid="4111" grpId="0"/>
      <p:bldP spid="4114" grpId="0" animBg="1"/>
      <p:bldP spid="4115" grpId="0" animBg="1"/>
      <p:bldP spid="4116" grpId="0"/>
      <p:bldP spid="4117" grpId="0"/>
      <p:bldP spid="4118" grpId="0"/>
      <p:bldP spid="4119" grpId="0" animBg="1"/>
      <p:bldP spid="4120" grpId="0"/>
      <p:bldP spid="4121" grpId="0" animBg="1"/>
      <p:bldP spid="4122" grpId="0" animBg="1"/>
      <p:bldP spid="4123" grpId="0" animBg="1"/>
      <p:bldP spid="4124" grpId="0" animBg="1"/>
      <p:bldP spid="4125" grpId="0" animBg="1"/>
      <p:bldP spid="4126" grpId="0"/>
      <p:bldP spid="4127" grpId="0" animBg="1"/>
      <p:bldP spid="4127" grpId="1" animBg="1"/>
      <p:bldP spid="4128" grpId="0"/>
      <p:bldP spid="4129" grpId="0" animBg="1"/>
      <p:bldP spid="4130" grpId="0" animBg="1"/>
      <p:bldP spid="4131" grpId="0" animBg="1"/>
      <p:bldP spid="4132" grpId="0" animBg="1"/>
      <p:bldP spid="4133" grpId="0"/>
      <p:bldP spid="4134" grpId="0" animBg="1"/>
      <p:bldP spid="4135" grpId="0" animBg="1"/>
      <p:bldP spid="4136" grpId="0" animBg="1"/>
      <p:bldP spid="4137" grpId="0" animBg="1"/>
      <p:bldP spid="4138" grpId="0" animBg="1"/>
      <p:bldP spid="4139" grpId="0"/>
      <p:bldP spid="4140" grpId="0" animBg="1"/>
      <p:bldP spid="4141" grpId="0"/>
      <p:bldP spid="4142" grpId="0" animBg="1"/>
      <p:bldP spid="4143" grpId="0"/>
      <p:bldP spid="4144" grpId="0" animBg="1"/>
      <p:bldP spid="4146" grpId="0" animBg="1"/>
      <p:bldP spid="4147" grpId="0" animBg="1"/>
      <p:bldP spid="4148" grpId="0" animBg="1"/>
      <p:bldP spid="4149" grpId="0" animBg="1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B7CC7B5-6368-46BE-AD08-28B4722D5BE8}" type="slidenum">
              <a:rPr lang="fr-FR" sz="1400" smtClean="0"/>
              <a:pPr/>
              <a:t>30</a:t>
            </a:fld>
            <a:endParaRPr lang="fr-FR" sz="1400"/>
          </a:p>
        </p:txBody>
      </p:sp>
      <p:pic>
        <p:nvPicPr>
          <p:cNvPr id="10243" name="Picture 3" descr="Molécule animé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701925"/>
            <a:ext cx="9144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Oval 4"/>
          <p:cNvSpPr>
            <a:spLocks noChangeArrowheads="1"/>
          </p:cNvSpPr>
          <p:nvPr/>
        </p:nvSpPr>
        <p:spPr bwMode="auto">
          <a:xfrm>
            <a:off x="3048000" y="5530850"/>
            <a:ext cx="152400" cy="152400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245" name="Oval 5"/>
          <p:cNvSpPr>
            <a:spLocks noChangeArrowheads="1"/>
          </p:cNvSpPr>
          <p:nvPr/>
        </p:nvSpPr>
        <p:spPr bwMode="auto">
          <a:xfrm>
            <a:off x="3200400" y="5530850"/>
            <a:ext cx="152400" cy="152400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246" name="Oval 6"/>
          <p:cNvSpPr>
            <a:spLocks noChangeArrowheads="1"/>
          </p:cNvSpPr>
          <p:nvPr/>
        </p:nvSpPr>
        <p:spPr bwMode="auto">
          <a:xfrm>
            <a:off x="4572000" y="553085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47" name="Oval 7"/>
          <p:cNvSpPr>
            <a:spLocks noChangeArrowheads="1"/>
          </p:cNvSpPr>
          <p:nvPr/>
        </p:nvSpPr>
        <p:spPr bwMode="auto">
          <a:xfrm>
            <a:off x="4724400" y="553085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48" name="Oval 8"/>
          <p:cNvSpPr>
            <a:spLocks noChangeArrowheads="1"/>
          </p:cNvSpPr>
          <p:nvPr/>
        </p:nvSpPr>
        <p:spPr bwMode="auto">
          <a:xfrm>
            <a:off x="4419600" y="553085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49" name="Freeform 9"/>
          <p:cNvSpPr>
            <a:spLocks/>
          </p:cNvSpPr>
          <p:nvPr/>
        </p:nvSpPr>
        <p:spPr bwMode="auto">
          <a:xfrm>
            <a:off x="2438400" y="5422900"/>
            <a:ext cx="3429000" cy="139700"/>
          </a:xfrm>
          <a:custGeom>
            <a:avLst/>
            <a:gdLst>
              <a:gd name="T0" fmla="*/ 0 w 2521"/>
              <a:gd name="T1" fmla="*/ 2147483647 h 164"/>
              <a:gd name="T2" fmla="*/ 2147483647 w 2521"/>
              <a:gd name="T3" fmla="*/ 2147483647 h 164"/>
              <a:gd name="T4" fmla="*/ 2147483647 w 2521"/>
              <a:gd name="T5" fmla="*/ 2147483647 h 164"/>
              <a:gd name="T6" fmla="*/ 2147483647 w 2521"/>
              <a:gd name="T7" fmla="*/ 2147483647 h 164"/>
              <a:gd name="T8" fmla="*/ 2147483647 w 2521"/>
              <a:gd name="T9" fmla="*/ 2147483647 h 164"/>
              <a:gd name="T10" fmla="*/ 2147483647 w 2521"/>
              <a:gd name="T11" fmla="*/ 2147483647 h 164"/>
              <a:gd name="T12" fmla="*/ 2147483647 w 2521"/>
              <a:gd name="T13" fmla="*/ 2147483647 h 164"/>
              <a:gd name="T14" fmla="*/ 2147483647 w 2521"/>
              <a:gd name="T15" fmla="*/ 2147483647 h 164"/>
              <a:gd name="T16" fmla="*/ 2147483647 w 2521"/>
              <a:gd name="T17" fmla="*/ 2147483647 h 164"/>
              <a:gd name="T18" fmla="*/ 2147483647 w 2521"/>
              <a:gd name="T19" fmla="*/ 2147483647 h 164"/>
              <a:gd name="T20" fmla="*/ 2147483647 w 2521"/>
              <a:gd name="T21" fmla="*/ 2147483647 h 164"/>
              <a:gd name="T22" fmla="*/ 2147483647 w 2521"/>
              <a:gd name="T23" fmla="*/ 2147483647 h 164"/>
              <a:gd name="T24" fmla="*/ 2147483647 w 2521"/>
              <a:gd name="T25" fmla="*/ 2147483647 h 16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521"/>
              <a:gd name="T40" fmla="*/ 0 h 164"/>
              <a:gd name="T41" fmla="*/ 2521 w 2521"/>
              <a:gd name="T42" fmla="*/ 164 h 16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521" h="164">
                <a:moveTo>
                  <a:pt x="0" y="111"/>
                </a:moveTo>
                <a:cubicBezTo>
                  <a:pt x="31" y="95"/>
                  <a:pt x="113" y="28"/>
                  <a:pt x="180" y="14"/>
                </a:cubicBezTo>
                <a:cubicBezTo>
                  <a:pt x="247" y="0"/>
                  <a:pt x="331" y="8"/>
                  <a:pt x="404" y="29"/>
                </a:cubicBezTo>
                <a:cubicBezTo>
                  <a:pt x="477" y="50"/>
                  <a:pt x="544" y="126"/>
                  <a:pt x="621" y="141"/>
                </a:cubicBezTo>
                <a:cubicBezTo>
                  <a:pt x="698" y="156"/>
                  <a:pt x="796" y="137"/>
                  <a:pt x="869" y="117"/>
                </a:cubicBezTo>
                <a:cubicBezTo>
                  <a:pt x="942" y="97"/>
                  <a:pt x="997" y="37"/>
                  <a:pt x="1061" y="21"/>
                </a:cubicBezTo>
                <a:cubicBezTo>
                  <a:pt x="1125" y="5"/>
                  <a:pt x="1189" y="6"/>
                  <a:pt x="1253" y="21"/>
                </a:cubicBezTo>
                <a:cubicBezTo>
                  <a:pt x="1317" y="36"/>
                  <a:pt x="1377" y="91"/>
                  <a:pt x="1444" y="111"/>
                </a:cubicBezTo>
                <a:cubicBezTo>
                  <a:pt x="1511" y="131"/>
                  <a:pt x="1581" y="153"/>
                  <a:pt x="1653" y="141"/>
                </a:cubicBezTo>
                <a:cubicBezTo>
                  <a:pt x="1725" y="129"/>
                  <a:pt x="1801" y="57"/>
                  <a:pt x="1878" y="37"/>
                </a:cubicBezTo>
                <a:cubicBezTo>
                  <a:pt x="1955" y="17"/>
                  <a:pt x="2045" y="9"/>
                  <a:pt x="2117" y="22"/>
                </a:cubicBezTo>
                <a:cubicBezTo>
                  <a:pt x="2189" y="35"/>
                  <a:pt x="2242" y="93"/>
                  <a:pt x="2309" y="117"/>
                </a:cubicBezTo>
                <a:cubicBezTo>
                  <a:pt x="2376" y="141"/>
                  <a:pt x="2477" y="154"/>
                  <a:pt x="2521" y="164"/>
                </a:cubicBezTo>
              </a:path>
            </a:pathLst>
          </a:custGeom>
          <a:noFill/>
          <a:ln w="762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50" name="Oval 10"/>
          <p:cNvSpPr>
            <a:spLocks noChangeArrowheads="1"/>
          </p:cNvSpPr>
          <p:nvPr/>
        </p:nvSpPr>
        <p:spPr bwMode="auto">
          <a:xfrm>
            <a:off x="42672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51" name="Freeform 11"/>
          <p:cNvSpPr>
            <a:spLocks/>
          </p:cNvSpPr>
          <p:nvPr/>
        </p:nvSpPr>
        <p:spPr bwMode="auto">
          <a:xfrm>
            <a:off x="4268788" y="12192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52" name="Oval 12"/>
          <p:cNvSpPr>
            <a:spLocks noChangeArrowheads="1"/>
          </p:cNvSpPr>
          <p:nvPr/>
        </p:nvSpPr>
        <p:spPr bwMode="auto">
          <a:xfrm>
            <a:off x="44196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53" name="Freeform 13"/>
          <p:cNvSpPr>
            <a:spLocks/>
          </p:cNvSpPr>
          <p:nvPr/>
        </p:nvSpPr>
        <p:spPr bwMode="auto">
          <a:xfrm>
            <a:off x="4421188" y="12192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54" name="Oval 14"/>
          <p:cNvSpPr>
            <a:spLocks noChangeArrowheads="1"/>
          </p:cNvSpPr>
          <p:nvPr/>
        </p:nvSpPr>
        <p:spPr bwMode="auto">
          <a:xfrm>
            <a:off x="45720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55" name="Freeform 15"/>
          <p:cNvSpPr>
            <a:spLocks/>
          </p:cNvSpPr>
          <p:nvPr/>
        </p:nvSpPr>
        <p:spPr bwMode="auto">
          <a:xfrm>
            <a:off x="4573588" y="12192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56" name="Oval 16"/>
          <p:cNvSpPr>
            <a:spLocks noChangeArrowheads="1"/>
          </p:cNvSpPr>
          <p:nvPr/>
        </p:nvSpPr>
        <p:spPr bwMode="auto">
          <a:xfrm>
            <a:off x="47244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57" name="Freeform 17"/>
          <p:cNvSpPr>
            <a:spLocks/>
          </p:cNvSpPr>
          <p:nvPr/>
        </p:nvSpPr>
        <p:spPr bwMode="auto">
          <a:xfrm>
            <a:off x="4725988" y="12192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58" name="Oval 18"/>
          <p:cNvSpPr>
            <a:spLocks noChangeArrowheads="1"/>
          </p:cNvSpPr>
          <p:nvPr/>
        </p:nvSpPr>
        <p:spPr bwMode="auto">
          <a:xfrm>
            <a:off x="48768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59" name="Freeform 19"/>
          <p:cNvSpPr>
            <a:spLocks/>
          </p:cNvSpPr>
          <p:nvPr/>
        </p:nvSpPr>
        <p:spPr bwMode="auto">
          <a:xfrm>
            <a:off x="4878388" y="12192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60" name="Oval 20"/>
          <p:cNvSpPr>
            <a:spLocks noChangeArrowheads="1"/>
          </p:cNvSpPr>
          <p:nvPr/>
        </p:nvSpPr>
        <p:spPr bwMode="auto">
          <a:xfrm>
            <a:off x="50292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61" name="Freeform 21"/>
          <p:cNvSpPr>
            <a:spLocks/>
          </p:cNvSpPr>
          <p:nvPr/>
        </p:nvSpPr>
        <p:spPr bwMode="auto">
          <a:xfrm>
            <a:off x="5030788" y="12192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62" name="Oval 22"/>
          <p:cNvSpPr>
            <a:spLocks noChangeArrowheads="1"/>
          </p:cNvSpPr>
          <p:nvPr/>
        </p:nvSpPr>
        <p:spPr bwMode="auto">
          <a:xfrm>
            <a:off x="51816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63" name="Freeform 23"/>
          <p:cNvSpPr>
            <a:spLocks/>
          </p:cNvSpPr>
          <p:nvPr/>
        </p:nvSpPr>
        <p:spPr bwMode="auto">
          <a:xfrm>
            <a:off x="5183188" y="12192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64" name="Oval 24"/>
          <p:cNvSpPr>
            <a:spLocks noChangeArrowheads="1"/>
          </p:cNvSpPr>
          <p:nvPr/>
        </p:nvSpPr>
        <p:spPr bwMode="auto">
          <a:xfrm>
            <a:off x="53340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65" name="Freeform 25"/>
          <p:cNvSpPr>
            <a:spLocks/>
          </p:cNvSpPr>
          <p:nvPr/>
        </p:nvSpPr>
        <p:spPr bwMode="auto">
          <a:xfrm>
            <a:off x="5335588" y="12192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66" name="Oval 26"/>
          <p:cNvSpPr>
            <a:spLocks noChangeArrowheads="1"/>
          </p:cNvSpPr>
          <p:nvPr/>
        </p:nvSpPr>
        <p:spPr bwMode="auto">
          <a:xfrm>
            <a:off x="59436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67" name="Freeform 27"/>
          <p:cNvSpPr>
            <a:spLocks/>
          </p:cNvSpPr>
          <p:nvPr/>
        </p:nvSpPr>
        <p:spPr bwMode="auto">
          <a:xfrm>
            <a:off x="5945188" y="12192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68" name="Oval 28"/>
          <p:cNvSpPr>
            <a:spLocks noChangeArrowheads="1"/>
          </p:cNvSpPr>
          <p:nvPr/>
        </p:nvSpPr>
        <p:spPr bwMode="auto">
          <a:xfrm>
            <a:off x="60960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69" name="Freeform 29"/>
          <p:cNvSpPr>
            <a:spLocks/>
          </p:cNvSpPr>
          <p:nvPr/>
        </p:nvSpPr>
        <p:spPr bwMode="auto">
          <a:xfrm>
            <a:off x="6097588" y="12192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70" name="Oval 30"/>
          <p:cNvSpPr>
            <a:spLocks noChangeArrowheads="1"/>
          </p:cNvSpPr>
          <p:nvPr/>
        </p:nvSpPr>
        <p:spPr bwMode="auto">
          <a:xfrm>
            <a:off x="62484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71" name="Freeform 31"/>
          <p:cNvSpPr>
            <a:spLocks/>
          </p:cNvSpPr>
          <p:nvPr/>
        </p:nvSpPr>
        <p:spPr bwMode="auto">
          <a:xfrm>
            <a:off x="6249988" y="12192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72" name="Oval 32"/>
          <p:cNvSpPr>
            <a:spLocks noChangeArrowheads="1"/>
          </p:cNvSpPr>
          <p:nvPr/>
        </p:nvSpPr>
        <p:spPr bwMode="auto">
          <a:xfrm>
            <a:off x="64008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73" name="Freeform 33"/>
          <p:cNvSpPr>
            <a:spLocks/>
          </p:cNvSpPr>
          <p:nvPr/>
        </p:nvSpPr>
        <p:spPr bwMode="auto">
          <a:xfrm>
            <a:off x="6402388" y="12192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74" name="Oval 34"/>
          <p:cNvSpPr>
            <a:spLocks noChangeArrowheads="1"/>
          </p:cNvSpPr>
          <p:nvPr/>
        </p:nvSpPr>
        <p:spPr bwMode="auto">
          <a:xfrm>
            <a:off x="65532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75" name="Freeform 35"/>
          <p:cNvSpPr>
            <a:spLocks/>
          </p:cNvSpPr>
          <p:nvPr/>
        </p:nvSpPr>
        <p:spPr bwMode="auto">
          <a:xfrm>
            <a:off x="6554788" y="12192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76" name="Oval 36"/>
          <p:cNvSpPr>
            <a:spLocks noChangeArrowheads="1"/>
          </p:cNvSpPr>
          <p:nvPr/>
        </p:nvSpPr>
        <p:spPr bwMode="auto">
          <a:xfrm>
            <a:off x="67056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77" name="Freeform 37"/>
          <p:cNvSpPr>
            <a:spLocks/>
          </p:cNvSpPr>
          <p:nvPr/>
        </p:nvSpPr>
        <p:spPr bwMode="auto">
          <a:xfrm>
            <a:off x="6707188" y="12192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78" name="Oval 38"/>
          <p:cNvSpPr>
            <a:spLocks noChangeArrowheads="1"/>
          </p:cNvSpPr>
          <p:nvPr/>
        </p:nvSpPr>
        <p:spPr bwMode="auto">
          <a:xfrm>
            <a:off x="68580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79" name="Freeform 39"/>
          <p:cNvSpPr>
            <a:spLocks/>
          </p:cNvSpPr>
          <p:nvPr/>
        </p:nvSpPr>
        <p:spPr bwMode="auto">
          <a:xfrm>
            <a:off x="6858000" y="1219200"/>
            <a:ext cx="76200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80" name="Oval 44"/>
          <p:cNvSpPr>
            <a:spLocks noChangeArrowheads="1"/>
          </p:cNvSpPr>
          <p:nvPr/>
        </p:nvSpPr>
        <p:spPr bwMode="auto">
          <a:xfrm>
            <a:off x="22098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81" name="Freeform 45"/>
          <p:cNvSpPr>
            <a:spLocks/>
          </p:cNvSpPr>
          <p:nvPr/>
        </p:nvSpPr>
        <p:spPr bwMode="auto">
          <a:xfrm>
            <a:off x="2211388" y="12192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82" name="Oval 46"/>
          <p:cNvSpPr>
            <a:spLocks noChangeArrowheads="1"/>
          </p:cNvSpPr>
          <p:nvPr/>
        </p:nvSpPr>
        <p:spPr bwMode="auto">
          <a:xfrm>
            <a:off x="23622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83" name="Freeform 47"/>
          <p:cNvSpPr>
            <a:spLocks/>
          </p:cNvSpPr>
          <p:nvPr/>
        </p:nvSpPr>
        <p:spPr bwMode="auto">
          <a:xfrm>
            <a:off x="2363788" y="12192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84" name="Oval 48"/>
          <p:cNvSpPr>
            <a:spLocks noChangeArrowheads="1"/>
          </p:cNvSpPr>
          <p:nvPr/>
        </p:nvSpPr>
        <p:spPr bwMode="auto">
          <a:xfrm>
            <a:off x="25146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85" name="Freeform 49"/>
          <p:cNvSpPr>
            <a:spLocks/>
          </p:cNvSpPr>
          <p:nvPr/>
        </p:nvSpPr>
        <p:spPr bwMode="auto">
          <a:xfrm>
            <a:off x="2516188" y="12192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86" name="Oval 50"/>
          <p:cNvSpPr>
            <a:spLocks noChangeArrowheads="1"/>
          </p:cNvSpPr>
          <p:nvPr/>
        </p:nvSpPr>
        <p:spPr bwMode="auto">
          <a:xfrm>
            <a:off x="26670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87" name="Freeform 51"/>
          <p:cNvSpPr>
            <a:spLocks/>
          </p:cNvSpPr>
          <p:nvPr/>
        </p:nvSpPr>
        <p:spPr bwMode="auto">
          <a:xfrm>
            <a:off x="2667000" y="1219200"/>
            <a:ext cx="76200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88" name="Oval 52"/>
          <p:cNvSpPr>
            <a:spLocks noChangeArrowheads="1"/>
          </p:cNvSpPr>
          <p:nvPr/>
        </p:nvSpPr>
        <p:spPr bwMode="auto">
          <a:xfrm>
            <a:off x="42672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89" name="Freeform 53"/>
          <p:cNvSpPr>
            <a:spLocks/>
          </p:cNvSpPr>
          <p:nvPr/>
        </p:nvSpPr>
        <p:spPr bwMode="auto">
          <a:xfrm>
            <a:off x="4268788" y="16764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90" name="Oval 54"/>
          <p:cNvSpPr>
            <a:spLocks noChangeArrowheads="1"/>
          </p:cNvSpPr>
          <p:nvPr/>
        </p:nvSpPr>
        <p:spPr bwMode="auto">
          <a:xfrm>
            <a:off x="44196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91" name="Freeform 55"/>
          <p:cNvSpPr>
            <a:spLocks/>
          </p:cNvSpPr>
          <p:nvPr/>
        </p:nvSpPr>
        <p:spPr bwMode="auto">
          <a:xfrm>
            <a:off x="4421188" y="16764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92" name="Oval 56"/>
          <p:cNvSpPr>
            <a:spLocks noChangeArrowheads="1"/>
          </p:cNvSpPr>
          <p:nvPr/>
        </p:nvSpPr>
        <p:spPr bwMode="auto">
          <a:xfrm>
            <a:off x="45720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93" name="Freeform 57"/>
          <p:cNvSpPr>
            <a:spLocks/>
          </p:cNvSpPr>
          <p:nvPr/>
        </p:nvSpPr>
        <p:spPr bwMode="auto">
          <a:xfrm>
            <a:off x="4573588" y="16764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94" name="Oval 58"/>
          <p:cNvSpPr>
            <a:spLocks noChangeArrowheads="1"/>
          </p:cNvSpPr>
          <p:nvPr/>
        </p:nvSpPr>
        <p:spPr bwMode="auto">
          <a:xfrm>
            <a:off x="47244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95" name="Freeform 59"/>
          <p:cNvSpPr>
            <a:spLocks/>
          </p:cNvSpPr>
          <p:nvPr/>
        </p:nvSpPr>
        <p:spPr bwMode="auto">
          <a:xfrm>
            <a:off x="4725988" y="16764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96" name="Oval 60"/>
          <p:cNvSpPr>
            <a:spLocks noChangeArrowheads="1"/>
          </p:cNvSpPr>
          <p:nvPr/>
        </p:nvSpPr>
        <p:spPr bwMode="auto">
          <a:xfrm>
            <a:off x="48768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97" name="Freeform 61"/>
          <p:cNvSpPr>
            <a:spLocks/>
          </p:cNvSpPr>
          <p:nvPr/>
        </p:nvSpPr>
        <p:spPr bwMode="auto">
          <a:xfrm>
            <a:off x="4878388" y="16764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98" name="Oval 62"/>
          <p:cNvSpPr>
            <a:spLocks noChangeArrowheads="1"/>
          </p:cNvSpPr>
          <p:nvPr/>
        </p:nvSpPr>
        <p:spPr bwMode="auto">
          <a:xfrm>
            <a:off x="50292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99" name="Freeform 63"/>
          <p:cNvSpPr>
            <a:spLocks/>
          </p:cNvSpPr>
          <p:nvPr/>
        </p:nvSpPr>
        <p:spPr bwMode="auto">
          <a:xfrm>
            <a:off x="5030788" y="16764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00" name="Oval 64"/>
          <p:cNvSpPr>
            <a:spLocks noChangeArrowheads="1"/>
          </p:cNvSpPr>
          <p:nvPr/>
        </p:nvSpPr>
        <p:spPr bwMode="auto">
          <a:xfrm>
            <a:off x="51816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01" name="Freeform 65"/>
          <p:cNvSpPr>
            <a:spLocks/>
          </p:cNvSpPr>
          <p:nvPr/>
        </p:nvSpPr>
        <p:spPr bwMode="auto">
          <a:xfrm>
            <a:off x="5183188" y="16764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02" name="Oval 66"/>
          <p:cNvSpPr>
            <a:spLocks noChangeArrowheads="1"/>
          </p:cNvSpPr>
          <p:nvPr/>
        </p:nvSpPr>
        <p:spPr bwMode="auto">
          <a:xfrm>
            <a:off x="53340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03" name="Freeform 67"/>
          <p:cNvSpPr>
            <a:spLocks/>
          </p:cNvSpPr>
          <p:nvPr/>
        </p:nvSpPr>
        <p:spPr bwMode="auto">
          <a:xfrm>
            <a:off x="5335588" y="16764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04" name="Oval 68"/>
          <p:cNvSpPr>
            <a:spLocks noChangeArrowheads="1"/>
          </p:cNvSpPr>
          <p:nvPr/>
        </p:nvSpPr>
        <p:spPr bwMode="auto">
          <a:xfrm>
            <a:off x="59436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05" name="Freeform 69"/>
          <p:cNvSpPr>
            <a:spLocks/>
          </p:cNvSpPr>
          <p:nvPr/>
        </p:nvSpPr>
        <p:spPr bwMode="auto">
          <a:xfrm>
            <a:off x="5945188" y="16764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06" name="Oval 70"/>
          <p:cNvSpPr>
            <a:spLocks noChangeArrowheads="1"/>
          </p:cNvSpPr>
          <p:nvPr/>
        </p:nvSpPr>
        <p:spPr bwMode="auto">
          <a:xfrm>
            <a:off x="60960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07" name="Freeform 71"/>
          <p:cNvSpPr>
            <a:spLocks/>
          </p:cNvSpPr>
          <p:nvPr/>
        </p:nvSpPr>
        <p:spPr bwMode="auto">
          <a:xfrm>
            <a:off x="6097588" y="16764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08" name="Oval 72"/>
          <p:cNvSpPr>
            <a:spLocks noChangeArrowheads="1"/>
          </p:cNvSpPr>
          <p:nvPr/>
        </p:nvSpPr>
        <p:spPr bwMode="auto">
          <a:xfrm>
            <a:off x="62484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09" name="Freeform 73"/>
          <p:cNvSpPr>
            <a:spLocks/>
          </p:cNvSpPr>
          <p:nvPr/>
        </p:nvSpPr>
        <p:spPr bwMode="auto">
          <a:xfrm>
            <a:off x="6249988" y="16764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10" name="Oval 74"/>
          <p:cNvSpPr>
            <a:spLocks noChangeArrowheads="1"/>
          </p:cNvSpPr>
          <p:nvPr/>
        </p:nvSpPr>
        <p:spPr bwMode="auto">
          <a:xfrm>
            <a:off x="64008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11" name="Freeform 75"/>
          <p:cNvSpPr>
            <a:spLocks/>
          </p:cNvSpPr>
          <p:nvPr/>
        </p:nvSpPr>
        <p:spPr bwMode="auto">
          <a:xfrm>
            <a:off x="6402388" y="16764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12" name="Oval 76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13" name="Freeform 77"/>
          <p:cNvSpPr>
            <a:spLocks/>
          </p:cNvSpPr>
          <p:nvPr/>
        </p:nvSpPr>
        <p:spPr bwMode="auto">
          <a:xfrm>
            <a:off x="6554788" y="16764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14" name="Oval 78"/>
          <p:cNvSpPr>
            <a:spLocks noChangeArrowheads="1"/>
          </p:cNvSpPr>
          <p:nvPr/>
        </p:nvSpPr>
        <p:spPr bwMode="auto">
          <a:xfrm>
            <a:off x="67056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15" name="Freeform 79"/>
          <p:cNvSpPr>
            <a:spLocks/>
          </p:cNvSpPr>
          <p:nvPr/>
        </p:nvSpPr>
        <p:spPr bwMode="auto">
          <a:xfrm>
            <a:off x="6707188" y="16764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16" name="Oval 80"/>
          <p:cNvSpPr>
            <a:spLocks noChangeArrowheads="1"/>
          </p:cNvSpPr>
          <p:nvPr/>
        </p:nvSpPr>
        <p:spPr bwMode="auto">
          <a:xfrm>
            <a:off x="68580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17" name="Freeform 81"/>
          <p:cNvSpPr>
            <a:spLocks/>
          </p:cNvSpPr>
          <p:nvPr/>
        </p:nvSpPr>
        <p:spPr bwMode="auto">
          <a:xfrm>
            <a:off x="6858000" y="1676400"/>
            <a:ext cx="76200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18" name="Oval 86"/>
          <p:cNvSpPr>
            <a:spLocks noChangeArrowheads="1"/>
          </p:cNvSpPr>
          <p:nvPr/>
        </p:nvSpPr>
        <p:spPr bwMode="auto">
          <a:xfrm>
            <a:off x="22098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19" name="Freeform 87"/>
          <p:cNvSpPr>
            <a:spLocks/>
          </p:cNvSpPr>
          <p:nvPr/>
        </p:nvSpPr>
        <p:spPr bwMode="auto">
          <a:xfrm>
            <a:off x="2211388" y="16764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20" name="Oval 88"/>
          <p:cNvSpPr>
            <a:spLocks noChangeArrowheads="1"/>
          </p:cNvSpPr>
          <p:nvPr/>
        </p:nvSpPr>
        <p:spPr bwMode="auto">
          <a:xfrm>
            <a:off x="23622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21" name="Freeform 89"/>
          <p:cNvSpPr>
            <a:spLocks/>
          </p:cNvSpPr>
          <p:nvPr/>
        </p:nvSpPr>
        <p:spPr bwMode="auto">
          <a:xfrm>
            <a:off x="2363788" y="16764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22" name="Oval 90"/>
          <p:cNvSpPr>
            <a:spLocks noChangeArrowheads="1"/>
          </p:cNvSpPr>
          <p:nvPr/>
        </p:nvSpPr>
        <p:spPr bwMode="auto">
          <a:xfrm>
            <a:off x="25146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23" name="Freeform 91"/>
          <p:cNvSpPr>
            <a:spLocks/>
          </p:cNvSpPr>
          <p:nvPr/>
        </p:nvSpPr>
        <p:spPr bwMode="auto">
          <a:xfrm>
            <a:off x="2516188" y="16764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24" name="Oval 92"/>
          <p:cNvSpPr>
            <a:spLocks noChangeArrowheads="1"/>
          </p:cNvSpPr>
          <p:nvPr/>
        </p:nvSpPr>
        <p:spPr bwMode="auto">
          <a:xfrm>
            <a:off x="26670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25" name="Freeform 93"/>
          <p:cNvSpPr>
            <a:spLocks/>
          </p:cNvSpPr>
          <p:nvPr/>
        </p:nvSpPr>
        <p:spPr bwMode="auto">
          <a:xfrm>
            <a:off x="2667000" y="1676400"/>
            <a:ext cx="76200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26" name="Freeform 94"/>
          <p:cNvSpPr>
            <a:spLocks/>
          </p:cNvSpPr>
          <p:nvPr/>
        </p:nvSpPr>
        <p:spPr bwMode="auto">
          <a:xfrm>
            <a:off x="5410200" y="838200"/>
            <a:ext cx="596900" cy="1600200"/>
          </a:xfrm>
          <a:custGeom>
            <a:avLst/>
            <a:gdLst>
              <a:gd name="T0" fmla="*/ 2147483647 w 560"/>
              <a:gd name="T1" fmla="*/ 2147483647 h 632"/>
              <a:gd name="T2" fmla="*/ 2147483647 w 560"/>
              <a:gd name="T3" fmla="*/ 2147483647 h 632"/>
              <a:gd name="T4" fmla="*/ 2147483647 w 560"/>
              <a:gd name="T5" fmla="*/ 2147483647 h 632"/>
              <a:gd name="T6" fmla="*/ 2147483647 w 560"/>
              <a:gd name="T7" fmla="*/ 2147483647 h 632"/>
              <a:gd name="T8" fmla="*/ 2147483647 w 560"/>
              <a:gd name="T9" fmla="*/ 2147483647 h 632"/>
              <a:gd name="T10" fmla="*/ 2147483647 w 560"/>
              <a:gd name="T11" fmla="*/ 2147483647 h 632"/>
              <a:gd name="T12" fmla="*/ 2147483647 w 560"/>
              <a:gd name="T13" fmla="*/ 2147483647 h 632"/>
              <a:gd name="T14" fmla="*/ 2147483647 w 560"/>
              <a:gd name="T15" fmla="*/ 2147483647 h 632"/>
              <a:gd name="T16" fmla="*/ 2147483647 w 560"/>
              <a:gd name="T17" fmla="*/ 2147483647 h 632"/>
              <a:gd name="T18" fmla="*/ 2147483647 w 560"/>
              <a:gd name="T19" fmla="*/ 2147483647 h 632"/>
              <a:gd name="T20" fmla="*/ 2147483647 w 560"/>
              <a:gd name="T21" fmla="*/ 2147483647 h 632"/>
              <a:gd name="T22" fmla="*/ 2147483647 w 560"/>
              <a:gd name="T23" fmla="*/ 2147483647 h 632"/>
              <a:gd name="T24" fmla="*/ 2147483647 w 560"/>
              <a:gd name="T25" fmla="*/ 2147483647 h 632"/>
              <a:gd name="T26" fmla="*/ 2147483647 w 560"/>
              <a:gd name="T27" fmla="*/ 2147483647 h 632"/>
              <a:gd name="T28" fmla="*/ 2147483647 w 560"/>
              <a:gd name="T29" fmla="*/ 2147483647 h 632"/>
              <a:gd name="T30" fmla="*/ 2147483647 w 560"/>
              <a:gd name="T31" fmla="*/ 2147483647 h 63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60"/>
              <a:gd name="T49" fmla="*/ 0 h 632"/>
              <a:gd name="T50" fmla="*/ 560 w 560"/>
              <a:gd name="T51" fmla="*/ 632 h 63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60" h="632">
                <a:moveTo>
                  <a:pt x="136" y="8"/>
                </a:moveTo>
                <a:cubicBezTo>
                  <a:pt x="168" y="8"/>
                  <a:pt x="184" y="56"/>
                  <a:pt x="232" y="56"/>
                </a:cubicBezTo>
                <a:cubicBezTo>
                  <a:pt x="280" y="56"/>
                  <a:pt x="376" y="0"/>
                  <a:pt x="424" y="8"/>
                </a:cubicBezTo>
                <a:cubicBezTo>
                  <a:pt x="472" y="16"/>
                  <a:pt x="520" y="64"/>
                  <a:pt x="520" y="104"/>
                </a:cubicBezTo>
                <a:cubicBezTo>
                  <a:pt x="520" y="144"/>
                  <a:pt x="440" y="192"/>
                  <a:pt x="424" y="248"/>
                </a:cubicBezTo>
                <a:cubicBezTo>
                  <a:pt x="408" y="304"/>
                  <a:pt x="408" y="400"/>
                  <a:pt x="424" y="440"/>
                </a:cubicBezTo>
                <a:cubicBezTo>
                  <a:pt x="440" y="480"/>
                  <a:pt x="504" y="464"/>
                  <a:pt x="520" y="488"/>
                </a:cubicBezTo>
                <a:cubicBezTo>
                  <a:pt x="536" y="512"/>
                  <a:pt x="560" y="560"/>
                  <a:pt x="520" y="584"/>
                </a:cubicBezTo>
                <a:cubicBezTo>
                  <a:pt x="480" y="608"/>
                  <a:pt x="360" y="632"/>
                  <a:pt x="280" y="632"/>
                </a:cubicBezTo>
                <a:cubicBezTo>
                  <a:pt x="200" y="632"/>
                  <a:pt x="80" y="608"/>
                  <a:pt x="40" y="584"/>
                </a:cubicBezTo>
                <a:cubicBezTo>
                  <a:pt x="0" y="560"/>
                  <a:pt x="24" y="512"/>
                  <a:pt x="40" y="488"/>
                </a:cubicBezTo>
                <a:cubicBezTo>
                  <a:pt x="56" y="464"/>
                  <a:pt x="120" y="480"/>
                  <a:pt x="136" y="440"/>
                </a:cubicBezTo>
                <a:cubicBezTo>
                  <a:pt x="152" y="400"/>
                  <a:pt x="152" y="296"/>
                  <a:pt x="136" y="248"/>
                </a:cubicBezTo>
                <a:cubicBezTo>
                  <a:pt x="120" y="200"/>
                  <a:pt x="56" y="184"/>
                  <a:pt x="40" y="152"/>
                </a:cubicBezTo>
                <a:cubicBezTo>
                  <a:pt x="24" y="120"/>
                  <a:pt x="24" y="80"/>
                  <a:pt x="40" y="56"/>
                </a:cubicBezTo>
                <a:cubicBezTo>
                  <a:pt x="56" y="32"/>
                  <a:pt x="104" y="8"/>
                  <a:pt x="136" y="8"/>
                </a:cubicBezTo>
                <a:close/>
              </a:path>
            </a:pathLst>
          </a:custGeom>
          <a:solidFill>
            <a:srgbClr val="969696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327" name="Freeform 95"/>
          <p:cNvSpPr>
            <a:spLocks/>
          </p:cNvSpPr>
          <p:nvPr/>
        </p:nvSpPr>
        <p:spPr bwMode="auto">
          <a:xfrm>
            <a:off x="5670550" y="609600"/>
            <a:ext cx="273050" cy="2286000"/>
          </a:xfrm>
          <a:custGeom>
            <a:avLst/>
            <a:gdLst>
              <a:gd name="T0" fmla="*/ 2147483647 w 316"/>
              <a:gd name="T1" fmla="*/ 2147483647 h 1595"/>
              <a:gd name="T2" fmla="*/ 2147483647 w 316"/>
              <a:gd name="T3" fmla="*/ 2147483647 h 1595"/>
              <a:gd name="T4" fmla="*/ 2147483647 w 316"/>
              <a:gd name="T5" fmla="*/ 2147483647 h 1595"/>
              <a:gd name="T6" fmla="*/ 2147483647 w 316"/>
              <a:gd name="T7" fmla="*/ 2147483647 h 1595"/>
              <a:gd name="T8" fmla="*/ 2147483647 w 316"/>
              <a:gd name="T9" fmla="*/ 2147483647 h 1595"/>
              <a:gd name="T10" fmla="*/ 2147483647 w 316"/>
              <a:gd name="T11" fmla="*/ 2147483647 h 1595"/>
              <a:gd name="T12" fmla="*/ 2147483647 w 316"/>
              <a:gd name="T13" fmla="*/ 2147483647 h 1595"/>
              <a:gd name="T14" fmla="*/ 2147483647 w 316"/>
              <a:gd name="T15" fmla="*/ 2147483647 h 159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16"/>
              <a:gd name="T25" fmla="*/ 0 h 1595"/>
              <a:gd name="T26" fmla="*/ 316 w 316"/>
              <a:gd name="T27" fmla="*/ 1595 h 159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16" h="1595">
                <a:moveTo>
                  <a:pt x="316" y="9"/>
                </a:moveTo>
                <a:cubicBezTo>
                  <a:pt x="287" y="9"/>
                  <a:pt x="192" y="0"/>
                  <a:pt x="145" y="8"/>
                </a:cubicBezTo>
                <a:cubicBezTo>
                  <a:pt x="98" y="16"/>
                  <a:pt x="54" y="14"/>
                  <a:pt x="31" y="60"/>
                </a:cubicBezTo>
                <a:cubicBezTo>
                  <a:pt x="8" y="106"/>
                  <a:pt x="10" y="169"/>
                  <a:pt x="7" y="285"/>
                </a:cubicBezTo>
                <a:cubicBezTo>
                  <a:pt x="4" y="401"/>
                  <a:pt x="14" y="570"/>
                  <a:pt x="14" y="756"/>
                </a:cubicBezTo>
                <a:cubicBezTo>
                  <a:pt x="14" y="942"/>
                  <a:pt x="0" y="1266"/>
                  <a:pt x="9" y="1401"/>
                </a:cubicBezTo>
                <a:cubicBezTo>
                  <a:pt x="18" y="1536"/>
                  <a:pt x="38" y="1533"/>
                  <a:pt x="71" y="1564"/>
                </a:cubicBezTo>
                <a:cubicBezTo>
                  <a:pt x="104" y="1595"/>
                  <a:pt x="178" y="1582"/>
                  <a:pt x="206" y="1587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28" name="Text Box 96"/>
          <p:cNvSpPr txBox="1">
            <a:spLocks noChangeArrowheads="1"/>
          </p:cNvSpPr>
          <p:nvPr/>
        </p:nvSpPr>
        <p:spPr bwMode="auto">
          <a:xfrm>
            <a:off x="5943600" y="381000"/>
            <a:ext cx="53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2000" b="1">
                <a:latin typeface="Arial" charset="0"/>
              </a:rPr>
              <a:t>O</a:t>
            </a:r>
            <a:r>
              <a:rPr lang="fr-FR" sz="2000" b="1" baseline="-25000">
                <a:latin typeface="Arial" charset="0"/>
              </a:rPr>
              <a:t>2</a:t>
            </a:r>
          </a:p>
        </p:txBody>
      </p:sp>
      <p:sp>
        <p:nvSpPr>
          <p:cNvPr id="10329" name="Text Box 97"/>
          <p:cNvSpPr txBox="1">
            <a:spLocks noChangeArrowheads="1"/>
          </p:cNvSpPr>
          <p:nvPr/>
        </p:nvSpPr>
        <p:spPr bwMode="auto">
          <a:xfrm>
            <a:off x="5791200" y="2667000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2000" b="1">
                <a:latin typeface="Arial" charset="0"/>
              </a:rPr>
              <a:t>O</a:t>
            </a:r>
            <a:r>
              <a:rPr lang="fr-FR" sz="2000" b="1" baseline="-25000">
                <a:latin typeface="Arial" charset="0"/>
              </a:rPr>
              <a:t>2</a:t>
            </a:r>
          </a:p>
        </p:txBody>
      </p:sp>
      <p:sp>
        <p:nvSpPr>
          <p:cNvPr id="10330" name="Text Box 98"/>
          <p:cNvSpPr txBox="1">
            <a:spLocks noChangeArrowheads="1"/>
          </p:cNvSpPr>
          <p:nvPr/>
        </p:nvSpPr>
        <p:spPr bwMode="auto">
          <a:xfrm>
            <a:off x="6324600" y="2438400"/>
            <a:ext cx="1447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600" b="1">
                <a:latin typeface="Arial" charset="0"/>
                <a:sym typeface="Wingdings" pitchFamily="2" charset="2"/>
              </a:rPr>
              <a:t>Myoglobine</a:t>
            </a:r>
            <a:endParaRPr lang="fr-FR" sz="1600" b="1" baseline="-25000">
              <a:latin typeface="Arial" charset="0"/>
            </a:endParaRPr>
          </a:p>
        </p:txBody>
      </p:sp>
      <p:sp>
        <p:nvSpPr>
          <p:cNvPr id="10331" name="Oval 100"/>
          <p:cNvSpPr>
            <a:spLocks noChangeArrowheads="1"/>
          </p:cNvSpPr>
          <p:nvPr/>
        </p:nvSpPr>
        <p:spPr bwMode="auto">
          <a:xfrm>
            <a:off x="2895600" y="5454650"/>
            <a:ext cx="152400" cy="152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332" name="Oval 101"/>
          <p:cNvSpPr>
            <a:spLocks noChangeArrowheads="1"/>
          </p:cNvSpPr>
          <p:nvPr/>
        </p:nvSpPr>
        <p:spPr bwMode="auto">
          <a:xfrm>
            <a:off x="3352800" y="5454650"/>
            <a:ext cx="152400" cy="152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333" name="Oval 102"/>
          <p:cNvSpPr>
            <a:spLocks noChangeArrowheads="1"/>
          </p:cNvSpPr>
          <p:nvPr/>
        </p:nvSpPr>
        <p:spPr bwMode="auto">
          <a:xfrm>
            <a:off x="3505200" y="5378450"/>
            <a:ext cx="152400" cy="152400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334" name="Oval 103"/>
          <p:cNvSpPr>
            <a:spLocks noChangeArrowheads="1"/>
          </p:cNvSpPr>
          <p:nvPr/>
        </p:nvSpPr>
        <p:spPr bwMode="auto">
          <a:xfrm>
            <a:off x="3657600" y="537845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35" name="Oval 104"/>
          <p:cNvSpPr>
            <a:spLocks noChangeArrowheads="1"/>
          </p:cNvSpPr>
          <p:nvPr/>
        </p:nvSpPr>
        <p:spPr bwMode="auto">
          <a:xfrm>
            <a:off x="3810000" y="5454650"/>
            <a:ext cx="152400" cy="152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336" name="Oval 105"/>
          <p:cNvSpPr>
            <a:spLocks noChangeArrowheads="1"/>
          </p:cNvSpPr>
          <p:nvPr/>
        </p:nvSpPr>
        <p:spPr bwMode="auto">
          <a:xfrm>
            <a:off x="3962400" y="5530850"/>
            <a:ext cx="152400" cy="152400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337" name="Oval 106"/>
          <p:cNvSpPr>
            <a:spLocks noChangeArrowheads="1"/>
          </p:cNvSpPr>
          <p:nvPr/>
        </p:nvSpPr>
        <p:spPr bwMode="auto">
          <a:xfrm>
            <a:off x="4114800" y="5530850"/>
            <a:ext cx="152400" cy="152400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338" name="Oval 107"/>
          <p:cNvSpPr>
            <a:spLocks noChangeArrowheads="1"/>
          </p:cNvSpPr>
          <p:nvPr/>
        </p:nvSpPr>
        <p:spPr bwMode="auto">
          <a:xfrm>
            <a:off x="4267200" y="5454650"/>
            <a:ext cx="152400" cy="152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339" name="Oval 108"/>
          <p:cNvSpPr>
            <a:spLocks noChangeArrowheads="1"/>
          </p:cNvSpPr>
          <p:nvPr/>
        </p:nvSpPr>
        <p:spPr bwMode="auto">
          <a:xfrm>
            <a:off x="4419600" y="5378450"/>
            <a:ext cx="152400" cy="152400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340" name="Oval 109"/>
          <p:cNvSpPr>
            <a:spLocks noChangeArrowheads="1"/>
          </p:cNvSpPr>
          <p:nvPr/>
        </p:nvSpPr>
        <p:spPr bwMode="auto">
          <a:xfrm>
            <a:off x="4572000" y="5378450"/>
            <a:ext cx="152400" cy="1524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41" name="Oval 110"/>
          <p:cNvSpPr>
            <a:spLocks noChangeArrowheads="1"/>
          </p:cNvSpPr>
          <p:nvPr/>
        </p:nvSpPr>
        <p:spPr bwMode="auto">
          <a:xfrm>
            <a:off x="4724400" y="545465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42" name="Oval 111"/>
          <p:cNvSpPr>
            <a:spLocks noChangeArrowheads="1"/>
          </p:cNvSpPr>
          <p:nvPr/>
        </p:nvSpPr>
        <p:spPr bwMode="auto">
          <a:xfrm>
            <a:off x="5029200" y="5530850"/>
            <a:ext cx="152400" cy="1524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43" name="Oval 112"/>
          <p:cNvSpPr>
            <a:spLocks noChangeArrowheads="1"/>
          </p:cNvSpPr>
          <p:nvPr/>
        </p:nvSpPr>
        <p:spPr bwMode="auto">
          <a:xfrm>
            <a:off x="5181600" y="5530850"/>
            <a:ext cx="152400" cy="152400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344" name="Oval 113"/>
          <p:cNvSpPr>
            <a:spLocks noChangeArrowheads="1"/>
          </p:cNvSpPr>
          <p:nvPr/>
        </p:nvSpPr>
        <p:spPr bwMode="auto">
          <a:xfrm>
            <a:off x="5334000" y="5454650"/>
            <a:ext cx="152400" cy="152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345" name="Oval 114"/>
          <p:cNvSpPr>
            <a:spLocks noChangeArrowheads="1"/>
          </p:cNvSpPr>
          <p:nvPr/>
        </p:nvSpPr>
        <p:spPr bwMode="auto">
          <a:xfrm>
            <a:off x="5486400" y="5378450"/>
            <a:ext cx="152400" cy="1524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46" name="Oval 115"/>
          <p:cNvSpPr>
            <a:spLocks noChangeArrowheads="1"/>
          </p:cNvSpPr>
          <p:nvPr/>
        </p:nvSpPr>
        <p:spPr bwMode="auto">
          <a:xfrm>
            <a:off x="5638800" y="5454650"/>
            <a:ext cx="152400" cy="152400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347" name="Oval 120"/>
          <p:cNvSpPr>
            <a:spLocks noChangeArrowheads="1"/>
          </p:cNvSpPr>
          <p:nvPr/>
        </p:nvSpPr>
        <p:spPr bwMode="auto">
          <a:xfrm>
            <a:off x="2895600" y="545465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48" name="Oval 121"/>
          <p:cNvSpPr>
            <a:spLocks noChangeArrowheads="1"/>
          </p:cNvSpPr>
          <p:nvPr/>
        </p:nvSpPr>
        <p:spPr bwMode="auto">
          <a:xfrm>
            <a:off x="3048000" y="537845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49" name="Oval 122"/>
          <p:cNvSpPr>
            <a:spLocks noChangeArrowheads="1"/>
          </p:cNvSpPr>
          <p:nvPr/>
        </p:nvSpPr>
        <p:spPr bwMode="auto">
          <a:xfrm>
            <a:off x="3200400" y="5378450"/>
            <a:ext cx="152400" cy="1524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50" name="Oval 123"/>
          <p:cNvSpPr>
            <a:spLocks noChangeArrowheads="1"/>
          </p:cNvSpPr>
          <p:nvPr/>
        </p:nvSpPr>
        <p:spPr bwMode="auto">
          <a:xfrm>
            <a:off x="3352800" y="545465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51" name="Oval 124"/>
          <p:cNvSpPr>
            <a:spLocks noChangeArrowheads="1"/>
          </p:cNvSpPr>
          <p:nvPr/>
        </p:nvSpPr>
        <p:spPr bwMode="auto">
          <a:xfrm>
            <a:off x="3505200" y="553085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52" name="Oval 125"/>
          <p:cNvSpPr>
            <a:spLocks noChangeArrowheads="1"/>
          </p:cNvSpPr>
          <p:nvPr/>
        </p:nvSpPr>
        <p:spPr bwMode="auto">
          <a:xfrm>
            <a:off x="3657600" y="553085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53" name="Oval 126"/>
          <p:cNvSpPr>
            <a:spLocks noChangeArrowheads="1"/>
          </p:cNvSpPr>
          <p:nvPr/>
        </p:nvSpPr>
        <p:spPr bwMode="auto">
          <a:xfrm>
            <a:off x="3810000" y="5454650"/>
            <a:ext cx="152400" cy="1524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54" name="Oval 127"/>
          <p:cNvSpPr>
            <a:spLocks noChangeArrowheads="1"/>
          </p:cNvSpPr>
          <p:nvPr/>
        </p:nvSpPr>
        <p:spPr bwMode="auto">
          <a:xfrm>
            <a:off x="3962400" y="537845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55" name="Oval 128"/>
          <p:cNvSpPr>
            <a:spLocks noChangeArrowheads="1"/>
          </p:cNvSpPr>
          <p:nvPr/>
        </p:nvSpPr>
        <p:spPr bwMode="auto">
          <a:xfrm>
            <a:off x="4114800" y="537845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56" name="Oval 129"/>
          <p:cNvSpPr>
            <a:spLocks noChangeArrowheads="1"/>
          </p:cNvSpPr>
          <p:nvPr/>
        </p:nvSpPr>
        <p:spPr bwMode="auto">
          <a:xfrm>
            <a:off x="4267200" y="545465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57" name="Oval 130"/>
          <p:cNvSpPr>
            <a:spLocks noChangeArrowheads="1"/>
          </p:cNvSpPr>
          <p:nvPr/>
        </p:nvSpPr>
        <p:spPr bwMode="auto">
          <a:xfrm>
            <a:off x="4876800" y="545465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58" name="Oval 131"/>
          <p:cNvSpPr>
            <a:spLocks noChangeArrowheads="1"/>
          </p:cNvSpPr>
          <p:nvPr/>
        </p:nvSpPr>
        <p:spPr bwMode="auto">
          <a:xfrm>
            <a:off x="5029200" y="537845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59" name="Oval 132"/>
          <p:cNvSpPr>
            <a:spLocks noChangeArrowheads="1"/>
          </p:cNvSpPr>
          <p:nvPr/>
        </p:nvSpPr>
        <p:spPr bwMode="auto">
          <a:xfrm>
            <a:off x="5181600" y="537845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60" name="Oval 133"/>
          <p:cNvSpPr>
            <a:spLocks noChangeArrowheads="1"/>
          </p:cNvSpPr>
          <p:nvPr/>
        </p:nvSpPr>
        <p:spPr bwMode="auto">
          <a:xfrm>
            <a:off x="5334000" y="545465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61" name="Oval 134"/>
          <p:cNvSpPr>
            <a:spLocks noChangeArrowheads="1"/>
          </p:cNvSpPr>
          <p:nvPr/>
        </p:nvSpPr>
        <p:spPr bwMode="auto">
          <a:xfrm>
            <a:off x="5486400" y="553085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62" name="Text Box 135"/>
          <p:cNvSpPr txBox="1">
            <a:spLocks noChangeArrowheads="1"/>
          </p:cNvSpPr>
          <p:nvPr/>
        </p:nvSpPr>
        <p:spPr bwMode="auto">
          <a:xfrm>
            <a:off x="381000" y="5257800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600" b="1">
                <a:latin typeface="Arial" charset="0"/>
              </a:rPr>
              <a:t>Tropomyosine</a:t>
            </a:r>
          </a:p>
        </p:txBody>
      </p:sp>
      <p:sp>
        <p:nvSpPr>
          <p:cNvPr id="10363" name="Line 136"/>
          <p:cNvSpPr>
            <a:spLocks noChangeShapeType="1"/>
          </p:cNvSpPr>
          <p:nvPr/>
        </p:nvSpPr>
        <p:spPr bwMode="auto">
          <a:xfrm flipH="1">
            <a:off x="2286000" y="5486400"/>
            <a:ext cx="609600" cy="565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64" name="Freeform 137"/>
          <p:cNvSpPr>
            <a:spLocks/>
          </p:cNvSpPr>
          <p:nvPr/>
        </p:nvSpPr>
        <p:spPr bwMode="auto">
          <a:xfrm>
            <a:off x="7188200" y="2441575"/>
            <a:ext cx="1803400" cy="2286000"/>
          </a:xfrm>
          <a:custGeom>
            <a:avLst/>
            <a:gdLst>
              <a:gd name="T0" fmla="*/ 2147483647 w 1504"/>
              <a:gd name="T1" fmla="*/ 2147483647 h 2089"/>
              <a:gd name="T2" fmla="*/ 2147483647 w 1504"/>
              <a:gd name="T3" fmla="*/ 2147483647 h 2089"/>
              <a:gd name="T4" fmla="*/ 2147483647 w 1504"/>
              <a:gd name="T5" fmla="*/ 2147483647 h 2089"/>
              <a:gd name="T6" fmla="*/ 2147483647 w 1504"/>
              <a:gd name="T7" fmla="*/ 2147483647 h 2089"/>
              <a:gd name="T8" fmla="*/ 2147483647 w 1504"/>
              <a:gd name="T9" fmla="*/ 2147483647 h 2089"/>
              <a:gd name="T10" fmla="*/ 2147483647 w 1504"/>
              <a:gd name="T11" fmla="*/ 2147483647 h 2089"/>
              <a:gd name="T12" fmla="*/ 2147483647 w 1504"/>
              <a:gd name="T13" fmla="*/ 2147483647 h 2089"/>
              <a:gd name="T14" fmla="*/ 2147483647 w 1504"/>
              <a:gd name="T15" fmla="*/ 2147483647 h 2089"/>
              <a:gd name="T16" fmla="*/ 2147483647 w 1504"/>
              <a:gd name="T17" fmla="*/ 2147483647 h 2089"/>
              <a:gd name="T18" fmla="*/ 2147483647 w 1504"/>
              <a:gd name="T19" fmla="*/ 2147483647 h 2089"/>
              <a:gd name="T20" fmla="*/ 2147483647 w 1504"/>
              <a:gd name="T21" fmla="*/ 2147483647 h 2089"/>
              <a:gd name="T22" fmla="*/ 2147483647 w 1504"/>
              <a:gd name="T23" fmla="*/ 2147483647 h 2089"/>
              <a:gd name="T24" fmla="*/ 2147483647 w 1504"/>
              <a:gd name="T25" fmla="*/ 2147483647 h 2089"/>
              <a:gd name="T26" fmla="*/ 2147483647 w 1504"/>
              <a:gd name="T27" fmla="*/ 2147483647 h 2089"/>
              <a:gd name="T28" fmla="*/ 2147483647 w 1504"/>
              <a:gd name="T29" fmla="*/ 2147483647 h 2089"/>
              <a:gd name="T30" fmla="*/ 2147483647 w 1504"/>
              <a:gd name="T31" fmla="*/ 2147483647 h 2089"/>
              <a:gd name="T32" fmla="*/ 2147483647 w 1504"/>
              <a:gd name="T33" fmla="*/ 2147483647 h 208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504"/>
              <a:gd name="T52" fmla="*/ 0 h 2089"/>
              <a:gd name="T53" fmla="*/ 1504 w 1504"/>
              <a:gd name="T54" fmla="*/ 2089 h 208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504" h="2089">
                <a:moveTo>
                  <a:pt x="704" y="97"/>
                </a:moveTo>
                <a:cubicBezTo>
                  <a:pt x="630" y="144"/>
                  <a:pt x="546" y="203"/>
                  <a:pt x="497" y="285"/>
                </a:cubicBezTo>
                <a:cubicBezTo>
                  <a:pt x="448" y="367"/>
                  <a:pt x="428" y="479"/>
                  <a:pt x="407" y="592"/>
                </a:cubicBezTo>
                <a:cubicBezTo>
                  <a:pt x="386" y="705"/>
                  <a:pt x="382" y="860"/>
                  <a:pt x="368" y="961"/>
                </a:cubicBezTo>
                <a:cubicBezTo>
                  <a:pt x="354" y="1062"/>
                  <a:pt x="368" y="1121"/>
                  <a:pt x="320" y="1201"/>
                </a:cubicBezTo>
                <a:cubicBezTo>
                  <a:pt x="272" y="1281"/>
                  <a:pt x="128" y="1353"/>
                  <a:pt x="80" y="1441"/>
                </a:cubicBezTo>
                <a:cubicBezTo>
                  <a:pt x="32" y="1529"/>
                  <a:pt x="0" y="1633"/>
                  <a:pt x="32" y="1729"/>
                </a:cubicBezTo>
                <a:cubicBezTo>
                  <a:pt x="64" y="1825"/>
                  <a:pt x="152" y="1961"/>
                  <a:pt x="272" y="2017"/>
                </a:cubicBezTo>
                <a:cubicBezTo>
                  <a:pt x="392" y="2073"/>
                  <a:pt x="632" y="2089"/>
                  <a:pt x="752" y="2065"/>
                </a:cubicBezTo>
                <a:cubicBezTo>
                  <a:pt x="872" y="2041"/>
                  <a:pt x="956" y="1964"/>
                  <a:pt x="992" y="1873"/>
                </a:cubicBezTo>
                <a:cubicBezTo>
                  <a:pt x="1028" y="1782"/>
                  <a:pt x="957" y="1646"/>
                  <a:pt x="968" y="1520"/>
                </a:cubicBezTo>
                <a:cubicBezTo>
                  <a:pt x="979" y="1394"/>
                  <a:pt x="1016" y="1231"/>
                  <a:pt x="1058" y="1116"/>
                </a:cubicBezTo>
                <a:cubicBezTo>
                  <a:pt x="1100" y="1001"/>
                  <a:pt x="1152" y="938"/>
                  <a:pt x="1223" y="831"/>
                </a:cubicBezTo>
                <a:cubicBezTo>
                  <a:pt x="1294" y="724"/>
                  <a:pt x="1464" y="595"/>
                  <a:pt x="1484" y="472"/>
                </a:cubicBezTo>
                <a:cubicBezTo>
                  <a:pt x="1504" y="349"/>
                  <a:pt x="1432" y="169"/>
                  <a:pt x="1342" y="91"/>
                </a:cubicBezTo>
                <a:cubicBezTo>
                  <a:pt x="1252" y="13"/>
                  <a:pt x="1050" y="0"/>
                  <a:pt x="944" y="1"/>
                </a:cubicBezTo>
                <a:cubicBezTo>
                  <a:pt x="838" y="2"/>
                  <a:pt x="784" y="57"/>
                  <a:pt x="704" y="97"/>
                </a:cubicBezTo>
                <a:close/>
              </a:path>
            </a:pathLst>
          </a:custGeom>
          <a:solidFill>
            <a:srgbClr val="DDDDDD"/>
          </a:solidFill>
          <a:ln w="508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365" name="Freeform 138"/>
          <p:cNvSpPr>
            <a:spLocks/>
          </p:cNvSpPr>
          <p:nvPr/>
        </p:nvSpPr>
        <p:spPr bwMode="auto">
          <a:xfrm>
            <a:off x="7721600" y="2590800"/>
            <a:ext cx="1084263" cy="917575"/>
          </a:xfrm>
          <a:custGeom>
            <a:avLst/>
            <a:gdLst>
              <a:gd name="T0" fmla="*/ 2147483647 w 683"/>
              <a:gd name="T1" fmla="*/ 2147483647 h 578"/>
              <a:gd name="T2" fmla="*/ 2147483647 w 683"/>
              <a:gd name="T3" fmla="*/ 2147483647 h 578"/>
              <a:gd name="T4" fmla="*/ 2147483647 w 683"/>
              <a:gd name="T5" fmla="*/ 2147483647 h 578"/>
              <a:gd name="T6" fmla="*/ 2147483647 w 683"/>
              <a:gd name="T7" fmla="*/ 2147483647 h 578"/>
              <a:gd name="T8" fmla="*/ 2147483647 w 683"/>
              <a:gd name="T9" fmla="*/ 2147483647 h 578"/>
              <a:gd name="T10" fmla="*/ 2147483647 w 683"/>
              <a:gd name="T11" fmla="*/ 2147483647 h 578"/>
              <a:gd name="T12" fmla="*/ 2147483647 w 683"/>
              <a:gd name="T13" fmla="*/ 2147483647 h 578"/>
              <a:gd name="T14" fmla="*/ 2147483647 w 683"/>
              <a:gd name="T15" fmla="*/ 2147483647 h 578"/>
              <a:gd name="T16" fmla="*/ 2147483647 w 683"/>
              <a:gd name="T17" fmla="*/ 2147483647 h 578"/>
              <a:gd name="T18" fmla="*/ 2147483647 w 683"/>
              <a:gd name="T19" fmla="*/ 2147483647 h 578"/>
              <a:gd name="T20" fmla="*/ 2147483647 w 683"/>
              <a:gd name="T21" fmla="*/ 2147483647 h 578"/>
              <a:gd name="T22" fmla="*/ 2147483647 w 683"/>
              <a:gd name="T23" fmla="*/ 2147483647 h 578"/>
              <a:gd name="T24" fmla="*/ 2147483647 w 683"/>
              <a:gd name="T25" fmla="*/ 2147483647 h 578"/>
              <a:gd name="T26" fmla="*/ 2147483647 w 683"/>
              <a:gd name="T27" fmla="*/ 2147483647 h 578"/>
              <a:gd name="T28" fmla="*/ 2147483647 w 683"/>
              <a:gd name="T29" fmla="*/ 2147483647 h 578"/>
              <a:gd name="T30" fmla="*/ 2147483647 w 683"/>
              <a:gd name="T31" fmla="*/ 2147483647 h 578"/>
              <a:gd name="T32" fmla="*/ 2147483647 w 683"/>
              <a:gd name="T33" fmla="*/ 2147483647 h 578"/>
              <a:gd name="T34" fmla="*/ 2147483647 w 683"/>
              <a:gd name="T35" fmla="*/ 2147483647 h 578"/>
              <a:gd name="T36" fmla="*/ 2147483647 w 683"/>
              <a:gd name="T37" fmla="*/ 2147483647 h 578"/>
              <a:gd name="T38" fmla="*/ 2147483647 w 683"/>
              <a:gd name="T39" fmla="*/ 2147483647 h 578"/>
              <a:gd name="T40" fmla="*/ 2147483647 w 683"/>
              <a:gd name="T41" fmla="*/ 2147483647 h 578"/>
              <a:gd name="T42" fmla="*/ 2147483647 w 683"/>
              <a:gd name="T43" fmla="*/ 2147483647 h 578"/>
              <a:gd name="T44" fmla="*/ 2147483647 w 683"/>
              <a:gd name="T45" fmla="*/ 2147483647 h 578"/>
              <a:gd name="T46" fmla="*/ 2147483647 w 683"/>
              <a:gd name="T47" fmla="*/ 2147483647 h 578"/>
              <a:gd name="T48" fmla="*/ 2147483647 w 683"/>
              <a:gd name="T49" fmla="*/ 2147483647 h 578"/>
              <a:gd name="T50" fmla="*/ 2147483647 w 683"/>
              <a:gd name="T51" fmla="*/ 2147483647 h 578"/>
              <a:gd name="T52" fmla="*/ 2147483647 w 683"/>
              <a:gd name="T53" fmla="*/ 2147483647 h 578"/>
              <a:gd name="T54" fmla="*/ 2147483647 w 683"/>
              <a:gd name="T55" fmla="*/ 2147483647 h 578"/>
              <a:gd name="T56" fmla="*/ 2147483647 w 683"/>
              <a:gd name="T57" fmla="*/ 2147483647 h 578"/>
              <a:gd name="T58" fmla="*/ 2147483647 w 683"/>
              <a:gd name="T59" fmla="*/ 2147483647 h 578"/>
              <a:gd name="T60" fmla="*/ 2147483647 w 683"/>
              <a:gd name="T61" fmla="*/ 2147483647 h 578"/>
              <a:gd name="T62" fmla="*/ 2147483647 w 683"/>
              <a:gd name="T63" fmla="*/ 2147483647 h 578"/>
              <a:gd name="T64" fmla="*/ 2147483647 w 683"/>
              <a:gd name="T65" fmla="*/ 2147483647 h 578"/>
              <a:gd name="T66" fmla="*/ 2147483647 w 683"/>
              <a:gd name="T67" fmla="*/ 2147483647 h 578"/>
              <a:gd name="T68" fmla="*/ 2147483647 w 683"/>
              <a:gd name="T69" fmla="*/ 2147483647 h 578"/>
              <a:gd name="T70" fmla="*/ 2147483647 w 683"/>
              <a:gd name="T71" fmla="*/ 2147483647 h 578"/>
              <a:gd name="T72" fmla="*/ 2147483647 w 683"/>
              <a:gd name="T73" fmla="*/ 2147483647 h 578"/>
              <a:gd name="T74" fmla="*/ 2147483647 w 683"/>
              <a:gd name="T75" fmla="*/ 2147483647 h 578"/>
              <a:gd name="T76" fmla="*/ 2147483647 w 683"/>
              <a:gd name="T77" fmla="*/ 2147483647 h 578"/>
              <a:gd name="T78" fmla="*/ 2147483647 w 683"/>
              <a:gd name="T79" fmla="*/ 2147483647 h 578"/>
              <a:gd name="T80" fmla="*/ 2147483647 w 683"/>
              <a:gd name="T81" fmla="*/ 2147483647 h 57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683"/>
              <a:gd name="T124" fmla="*/ 0 h 578"/>
              <a:gd name="T125" fmla="*/ 683 w 683"/>
              <a:gd name="T126" fmla="*/ 578 h 57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683" h="578">
                <a:moveTo>
                  <a:pt x="683" y="125"/>
                </a:moveTo>
                <a:cubicBezTo>
                  <a:pt x="663" y="111"/>
                  <a:pt x="626" y="63"/>
                  <a:pt x="564" y="43"/>
                </a:cubicBezTo>
                <a:cubicBezTo>
                  <a:pt x="502" y="23"/>
                  <a:pt x="370" y="0"/>
                  <a:pt x="312" y="3"/>
                </a:cubicBezTo>
                <a:cubicBezTo>
                  <a:pt x="254" y="6"/>
                  <a:pt x="224" y="41"/>
                  <a:pt x="216" y="60"/>
                </a:cubicBezTo>
                <a:cubicBezTo>
                  <a:pt x="208" y="79"/>
                  <a:pt x="231" y="111"/>
                  <a:pt x="264" y="116"/>
                </a:cubicBezTo>
                <a:cubicBezTo>
                  <a:pt x="297" y="121"/>
                  <a:pt x="366" y="87"/>
                  <a:pt x="414" y="87"/>
                </a:cubicBezTo>
                <a:cubicBezTo>
                  <a:pt x="462" y="87"/>
                  <a:pt x="513" y="92"/>
                  <a:pt x="552" y="116"/>
                </a:cubicBezTo>
                <a:cubicBezTo>
                  <a:pt x="591" y="140"/>
                  <a:pt x="648" y="209"/>
                  <a:pt x="648" y="229"/>
                </a:cubicBezTo>
                <a:cubicBezTo>
                  <a:pt x="648" y="250"/>
                  <a:pt x="586" y="246"/>
                  <a:pt x="554" y="237"/>
                </a:cubicBezTo>
                <a:cubicBezTo>
                  <a:pt x="522" y="227"/>
                  <a:pt x="488" y="184"/>
                  <a:pt x="456" y="173"/>
                </a:cubicBezTo>
                <a:cubicBezTo>
                  <a:pt x="424" y="162"/>
                  <a:pt x="393" y="175"/>
                  <a:pt x="360" y="173"/>
                </a:cubicBezTo>
                <a:cubicBezTo>
                  <a:pt x="327" y="171"/>
                  <a:pt x="294" y="160"/>
                  <a:pt x="257" y="162"/>
                </a:cubicBezTo>
                <a:cubicBezTo>
                  <a:pt x="220" y="164"/>
                  <a:pt x="168" y="174"/>
                  <a:pt x="137" y="185"/>
                </a:cubicBezTo>
                <a:cubicBezTo>
                  <a:pt x="106" y="196"/>
                  <a:pt x="75" y="212"/>
                  <a:pt x="72" y="229"/>
                </a:cubicBezTo>
                <a:cubicBezTo>
                  <a:pt x="69" y="246"/>
                  <a:pt x="91" y="282"/>
                  <a:pt x="120" y="286"/>
                </a:cubicBezTo>
                <a:cubicBezTo>
                  <a:pt x="149" y="290"/>
                  <a:pt x="210" y="259"/>
                  <a:pt x="249" y="252"/>
                </a:cubicBezTo>
                <a:cubicBezTo>
                  <a:pt x="288" y="245"/>
                  <a:pt x="312" y="238"/>
                  <a:pt x="354" y="244"/>
                </a:cubicBezTo>
                <a:cubicBezTo>
                  <a:pt x="396" y="250"/>
                  <a:pt x="463" y="270"/>
                  <a:pt x="504" y="286"/>
                </a:cubicBezTo>
                <a:cubicBezTo>
                  <a:pt x="545" y="302"/>
                  <a:pt x="590" y="326"/>
                  <a:pt x="600" y="343"/>
                </a:cubicBezTo>
                <a:cubicBezTo>
                  <a:pt x="610" y="360"/>
                  <a:pt x="588" y="387"/>
                  <a:pt x="564" y="387"/>
                </a:cubicBezTo>
                <a:cubicBezTo>
                  <a:pt x="540" y="387"/>
                  <a:pt x="494" y="355"/>
                  <a:pt x="456" y="343"/>
                </a:cubicBezTo>
                <a:cubicBezTo>
                  <a:pt x="418" y="331"/>
                  <a:pt x="376" y="319"/>
                  <a:pt x="338" y="315"/>
                </a:cubicBezTo>
                <a:cubicBezTo>
                  <a:pt x="300" y="312"/>
                  <a:pt x="261" y="319"/>
                  <a:pt x="225" y="324"/>
                </a:cubicBezTo>
                <a:cubicBezTo>
                  <a:pt x="189" y="328"/>
                  <a:pt x="153" y="330"/>
                  <a:pt x="120" y="343"/>
                </a:cubicBezTo>
                <a:cubicBezTo>
                  <a:pt x="87" y="355"/>
                  <a:pt x="32" y="380"/>
                  <a:pt x="24" y="399"/>
                </a:cubicBezTo>
                <a:cubicBezTo>
                  <a:pt x="16" y="418"/>
                  <a:pt x="47" y="453"/>
                  <a:pt x="72" y="456"/>
                </a:cubicBezTo>
                <a:cubicBezTo>
                  <a:pt x="97" y="458"/>
                  <a:pt x="141" y="421"/>
                  <a:pt x="173" y="412"/>
                </a:cubicBezTo>
                <a:cubicBezTo>
                  <a:pt x="205" y="403"/>
                  <a:pt x="241" y="401"/>
                  <a:pt x="264" y="399"/>
                </a:cubicBezTo>
                <a:cubicBezTo>
                  <a:pt x="287" y="397"/>
                  <a:pt x="288" y="399"/>
                  <a:pt x="312" y="399"/>
                </a:cubicBezTo>
                <a:cubicBezTo>
                  <a:pt x="336" y="399"/>
                  <a:pt x="376" y="390"/>
                  <a:pt x="408" y="399"/>
                </a:cubicBezTo>
                <a:cubicBezTo>
                  <a:pt x="440" y="408"/>
                  <a:pt x="488" y="437"/>
                  <a:pt x="504" y="456"/>
                </a:cubicBezTo>
                <a:cubicBezTo>
                  <a:pt x="520" y="474"/>
                  <a:pt x="512" y="503"/>
                  <a:pt x="504" y="512"/>
                </a:cubicBezTo>
                <a:cubicBezTo>
                  <a:pt x="496" y="521"/>
                  <a:pt x="480" y="521"/>
                  <a:pt x="456" y="512"/>
                </a:cubicBezTo>
                <a:cubicBezTo>
                  <a:pt x="432" y="503"/>
                  <a:pt x="392" y="465"/>
                  <a:pt x="360" y="456"/>
                </a:cubicBezTo>
                <a:cubicBezTo>
                  <a:pt x="328" y="446"/>
                  <a:pt x="304" y="446"/>
                  <a:pt x="264" y="456"/>
                </a:cubicBezTo>
                <a:cubicBezTo>
                  <a:pt x="224" y="465"/>
                  <a:pt x="160" y="503"/>
                  <a:pt x="120" y="512"/>
                </a:cubicBezTo>
                <a:cubicBezTo>
                  <a:pt x="80" y="521"/>
                  <a:pt x="40" y="503"/>
                  <a:pt x="24" y="512"/>
                </a:cubicBezTo>
                <a:cubicBezTo>
                  <a:pt x="8" y="521"/>
                  <a:pt x="0" y="559"/>
                  <a:pt x="24" y="569"/>
                </a:cubicBezTo>
                <a:cubicBezTo>
                  <a:pt x="48" y="578"/>
                  <a:pt x="124" y="577"/>
                  <a:pt x="168" y="569"/>
                </a:cubicBezTo>
                <a:cubicBezTo>
                  <a:pt x="212" y="561"/>
                  <a:pt x="246" y="524"/>
                  <a:pt x="287" y="521"/>
                </a:cubicBezTo>
                <a:cubicBezTo>
                  <a:pt x="328" y="518"/>
                  <a:pt x="388" y="545"/>
                  <a:pt x="414" y="551"/>
                </a:cubicBezTo>
              </a:path>
            </a:pathLst>
          </a:cu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66" name="Freeform 139"/>
          <p:cNvSpPr>
            <a:spLocks/>
          </p:cNvSpPr>
          <p:nvPr/>
        </p:nvSpPr>
        <p:spPr bwMode="auto">
          <a:xfrm>
            <a:off x="7334250" y="3602038"/>
            <a:ext cx="989013" cy="1060450"/>
          </a:xfrm>
          <a:custGeom>
            <a:avLst/>
            <a:gdLst>
              <a:gd name="T0" fmla="*/ 2147483647 w 623"/>
              <a:gd name="T1" fmla="*/ 2147483647 h 668"/>
              <a:gd name="T2" fmla="*/ 2147483647 w 623"/>
              <a:gd name="T3" fmla="*/ 2147483647 h 668"/>
              <a:gd name="T4" fmla="*/ 2147483647 w 623"/>
              <a:gd name="T5" fmla="*/ 2147483647 h 668"/>
              <a:gd name="T6" fmla="*/ 2147483647 w 623"/>
              <a:gd name="T7" fmla="*/ 2147483647 h 668"/>
              <a:gd name="T8" fmla="*/ 2147483647 w 623"/>
              <a:gd name="T9" fmla="*/ 2147483647 h 668"/>
              <a:gd name="T10" fmla="*/ 2147483647 w 623"/>
              <a:gd name="T11" fmla="*/ 2147483647 h 668"/>
              <a:gd name="T12" fmla="*/ 2147483647 w 623"/>
              <a:gd name="T13" fmla="*/ 2147483647 h 668"/>
              <a:gd name="T14" fmla="*/ 2147483647 w 623"/>
              <a:gd name="T15" fmla="*/ 2147483647 h 668"/>
              <a:gd name="T16" fmla="*/ 2147483647 w 623"/>
              <a:gd name="T17" fmla="*/ 2147483647 h 668"/>
              <a:gd name="T18" fmla="*/ 2147483647 w 623"/>
              <a:gd name="T19" fmla="*/ 2147483647 h 668"/>
              <a:gd name="T20" fmla="*/ 2147483647 w 623"/>
              <a:gd name="T21" fmla="*/ 2147483647 h 668"/>
              <a:gd name="T22" fmla="*/ 2147483647 w 623"/>
              <a:gd name="T23" fmla="*/ 2147483647 h 668"/>
              <a:gd name="T24" fmla="*/ 2147483647 w 623"/>
              <a:gd name="T25" fmla="*/ 2147483647 h 668"/>
              <a:gd name="T26" fmla="*/ 2147483647 w 623"/>
              <a:gd name="T27" fmla="*/ 2147483647 h 668"/>
              <a:gd name="T28" fmla="*/ 2147483647 w 623"/>
              <a:gd name="T29" fmla="*/ 2147483647 h 668"/>
              <a:gd name="T30" fmla="*/ 2147483647 w 623"/>
              <a:gd name="T31" fmla="*/ 2147483647 h 668"/>
              <a:gd name="T32" fmla="*/ 2147483647 w 623"/>
              <a:gd name="T33" fmla="*/ 2147483647 h 668"/>
              <a:gd name="T34" fmla="*/ 2147483647 w 623"/>
              <a:gd name="T35" fmla="*/ 2147483647 h 668"/>
              <a:gd name="T36" fmla="*/ 2147483647 w 623"/>
              <a:gd name="T37" fmla="*/ 2147483647 h 668"/>
              <a:gd name="T38" fmla="*/ 2147483647 w 623"/>
              <a:gd name="T39" fmla="*/ 2147483647 h 668"/>
              <a:gd name="T40" fmla="*/ 2147483647 w 623"/>
              <a:gd name="T41" fmla="*/ 2147483647 h 668"/>
              <a:gd name="T42" fmla="*/ 2147483647 w 623"/>
              <a:gd name="T43" fmla="*/ 2147483647 h 668"/>
              <a:gd name="T44" fmla="*/ 2147483647 w 623"/>
              <a:gd name="T45" fmla="*/ 2147483647 h 668"/>
              <a:gd name="T46" fmla="*/ 2147483647 w 623"/>
              <a:gd name="T47" fmla="*/ 2147483647 h 668"/>
              <a:gd name="T48" fmla="*/ 2147483647 w 623"/>
              <a:gd name="T49" fmla="*/ 2147483647 h 668"/>
              <a:gd name="T50" fmla="*/ 2147483647 w 623"/>
              <a:gd name="T51" fmla="*/ 2147483647 h 668"/>
              <a:gd name="T52" fmla="*/ 2147483647 w 623"/>
              <a:gd name="T53" fmla="*/ 2147483647 h 668"/>
              <a:gd name="T54" fmla="*/ 2147483647 w 623"/>
              <a:gd name="T55" fmla="*/ 2147483647 h 668"/>
              <a:gd name="T56" fmla="*/ 2147483647 w 623"/>
              <a:gd name="T57" fmla="*/ 2147483647 h 668"/>
              <a:gd name="T58" fmla="*/ 2147483647 w 623"/>
              <a:gd name="T59" fmla="*/ 2147483647 h 668"/>
              <a:gd name="T60" fmla="*/ 2147483647 w 623"/>
              <a:gd name="T61" fmla="*/ 2147483647 h 668"/>
              <a:gd name="T62" fmla="*/ 2147483647 w 623"/>
              <a:gd name="T63" fmla="*/ 2147483647 h 668"/>
              <a:gd name="T64" fmla="*/ 2147483647 w 623"/>
              <a:gd name="T65" fmla="*/ 2147483647 h 668"/>
              <a:gd name="T66" fmla="*/ 2147483647 w 623"/>
              <a:gd name="T67" fmla="*/ 2147483647 h 668"/>
              <a:gd name="T68" fmla="*/ 2147483647 w 623"/>
              <a:gd name="T69" fmla="*/ 2147483647 h 668"/>
              <a:gd name="T70" fmla="*/ 2147483647 w 623"/>
              <a:gd name="T71" fmla="*/ 2147483647 h 668"/>
              <a:gd name="T72" fmla="*/ 2147483647 w 623"/>
              <a:gd name="T73" fmla="*/ 2147483647 h 668"/>
              <a:gd name="T74" fmla="*/ 2147483647 w 623"/>
              <a:gd name="T75" fmla="*/ 2147483647 h 668"/>
              <a:gd name="T76" fmla="*/ 2147483647 w 623"/>
              <a:gd name="T77" fmla="*/ 2147483647 h 668"/>
              <a:gd name="T78" fmla="*/ 2147483647 w 623"/>
              <a:gd name="T79" fmla="*/ 2147483647 h 668"/>
              <a:gd name="T80" fmla="*/ 2147483647 w 623"/>
              <a:gd name="T81" fmla="*/ 2147483647 h 6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623"/>
              <a:gd name="T124" fmla="*/ 0 h 668"/>
              <a:gd name="T125" fmla="*/ 623 w 623"/>
              <a:gd name="T126" fmla="*/ 668 h 6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623" h="668">
                <a:moveTo>
                  <a:pt x="142" y="610"/>
                </a:moveTo>
                <a:cubicBezTo>
                  <a:pt x="174" y="616"/>
                  <a:pt x="286" y="656"/>
                  <a:pt x="336" y="662"/>
                </a:cubicBezTo>
                <a:cubicBezTo>
                  <a:pt x="386" y="668"/>
                  <a:pt x="415" y="659"/>
                  <a:pt x="445" y="644"/>
                </a:cubicBezTo>
                <a:cubicBezTo>
                  <a:pt x="475" y="629"/>
                  <a:pt x="514" y="592"/>
                  <a:pt x="518" y="571"/>
                </a:cubicBezTo>
                <a:cubicBezTo>
                  <a:pt x="521" y="549"/>
                  <a:pt x="493" y="513"/>
                  <a:pt x="466" y="518"/>
                </a:cubicBezTo>
                <a:cubicBezTo>
                  <a:pt x="438" y="523"/>
                  <a:pt x="410" y="595"/>
                  <a:pt x="352" y="599"/>
                </a:cubicBezTo>
                <a:cubicBezTo>
                  <a:pt x="294" y="603"/>
                  <a:pt x="176" y="567"/>
                  <a:pt x="119" y="543"/>
                </a:cubicBezTo>
                <a:cubicBezTo>
                  <a:pt x="62" y="519"/>
                  <a:pt x="14" y="473"/>
                  <a:pt x="7" y="453"/>
                </a:cubicBezTo>
                <a:cubicBezTo>
                  <a:pt x="0" y="433"/>
                  <a:pt x="47" y="422"/>
                  <a:pt x="74" y="423"/>
                </a:cubicBezTo>
                <a:cubicBezTo>
                  <a:pt x="101" y="424"/>
                  <a:pt x="136" y="449"/>
                  <a:pt x="172" y="460"/>
                </a:cubicBezTo>
                <a:cubicBezTo>
                  <a:pt x="208" y="471"/>
                  <a:pt x="255" y="483"/>
                  <a:pt x="290" y="487"/>
                </a:cubicBezTo>
                <a:cubicBezTo>
                  <a:pt x="325" y="491"/>
                  <a:pt x="347" y="489"/>
                  <a:pt x="381" y="483"/>
                </a:cubicBezTo>
                <a:cubicBezTo>
                  <a:pt x="415" y="477"/>
                  <a:pt x="462" y="468"/>
                  <a:pt x="497" y="451"/>
                </a:cubicBezTo>
                <a:cubicBezTo>
                  <a:pt x="532" y="434"/>
                  <a:pt x="581" y="400"/>
                  <a:pt x="591" y="378"/>
                </a:cubicBezTo>
                <a:cubicBezTo>
                  <a:pt x="601" y="356"/>
                  <a:pt x="578" y="319"/>
                  <a:pt x="558" y="318"/>
                </a:cubicBezTo>
                <a:cubicBezTo>
                  <a:pt x="538" y="317"/>
                  <a:pt x="508" y="359"/>
                  <a:pt x="471" y="371"/>
                </a:cubicBezTo>
                <a:cubicBezTo>
                  <a:pt x="434" y="383"/>
                  <a:pt x="376" y="392"/>
                  <a:pt x="336" y="393"/>
                </a:cubicBezTo>
                <a:cubicBezTo>
                  <a:pt x="296" y="394"/>
                  <a:pt x="265" y="381"/>
                  <a:pt x="229" y="375"/>
                </a:cubicBezTo>
                <a:cubicBezTo>
                  <a:pt x="193" y="369"/>
                  <a:pt x="136" y="373"/>
                  <a:pt x="119" y="356"/>
                </a:cubicBezTo>
                <a:cubicBezTo>
                  <a:pt x="102" y="339"/>
                  <a:pt x="102" y="278"/>
                  <a:pt x="125" y="270"/>
                </a:cubicBezTo>
                <a:cubicBezTo>
                  <a:pt x="148" y="262"/>
                  <a:pt x="219" y="301"/>
                  <a:pt x="259" y="309"/>
                </a:cubicBezTo>
                <a:cubicBezTo>
                  <a:pt x="300" y="317"/>
                  <a:pt x="332" y="322"/>
                  <a:pt x="365" y="320"/>
                </a:cubicBezTo>
                <a:cubicBezTo>
                  <a:pt x="398" y="317"/>
                  <a:pt x="431" y="305"/>
                  <a:pt x="461" y="294"/>
                </a:cubicBezTo>
                <a:cubicBezTo>
                  <a:pt x="491" y="284"/>
                  <a:pt x="522" y="277"/>
                  <a:pt x="548" y="259"/>
                </a:cubicBezTo>
                <a:cubicBezTo>
                  <a:pt x="574" y="240"/>
                  <a:pt x="616" y="205"/>
                  <a:pt x="620" y="184"/>
                </a:cubicBezTo>
                <a:cubicBezTo>
                  <a:pt x="623" y="164"/>
                  <a:pt x="590" y="131"/>
                  <a:pt x="568" y="133"/>
                </a:cubicBezTo>
                <a:cubicBezTo>
                  <a:pt x="546" y="133"/>
                  <a:pt x="515" y="178"/>
                  <a:pt x="489" y="193"/>
                </a:cubicBezTo>
                <a:cubicBezTo>
                  <a:pt x="464" y="208"/>
                  <a:pt x="433" y="215"/>
                  <a:pt x="414" y="220"/>
                </a:cubicBezTo>
                <a:cubicBezTo>
                  <a:pt x="395" y="227"/>
                  <a:pt x="393" y="224"/>
                  <a:pt x="373" y="227"/>
                </a:cubicBezTo>
                <a:cubicBezTo>
                  <a:pt x="352" y="231"/>
                  <a:pt x="319" y="247"/>
                  <a:pt x="290" y="242"/>
                </a:cubicBezTo>
                <a:cubicBezTo>
                  <a:pt x="261" y="237"/>
                  <a:pt x="215" y="214"/>
                  <a:pt x="198" y="197"/>
                </a:cubicBezTo>
                <a:cubicBezTo>
                  <a:pt x="181" y="180"/>
                  <a:pt x="182" y="149"/>
                  <a:pt x="187" y="137"/>
                </a:cubicBezTo>
                <a:cubicBezTo>
                  <a:pt x="193" y="126"/>
                  <a:pt x="205" y="123"/>
                  <a:pt x="228" y="130"/>
                </a:cubicBezTo>
                <a:cubicBezTo>
                  <a:pt x="250" y="137"/>
                  <a:pt x="292" y="170"/>
                  <a:pt x="321" y="175"/>
                </a:cubicBezTo>
                <a:cubicBezTo>
                  <a:pt x="350" y="181"/>
                  <a:pt x="371" y="177"/>
                  <a:pt x="404" y="161"/>
                </a:cubicBezTo>
                <a:cubicBezTo>
                  <a:pt x="437" y="145"/>
                  <a:pt x="484" y="96"/>
                  <a:pt x="516" y="80"/>
                </a:cubicBezTo>
                <a:cubicBezTo>
                  <a:pt x="549" y="64"/>
                  <a:pt x="587" y="78"/>
                  <a:pt x="599" y="65"/>
                </a:cubicBezTo>
                <a:cubicBezTo>
                  <a:pt x="611" y="53"/>
                  <a:pt x="611" y="12"/>
                  <a:pt x="589" y="6"/>
                </a:cubicBezTo>
                <a:cubicBezTo>
                  <a:pt x="567" y="0"/>
                  <a:pt x="501" y="11"/>
                  <a:pt x="466" y="28"/>
                </a:cubicBezTo>
                <a:cubicBezTo>
                  <a:pt x="431" y="45"/>
                  <a:pt x="415" y="102"/>
                  <a:pt x="381" y="109"/>
                </a:cubicBezTo>
                <a:cubicBezTo>
                  <a:pt x="347" y="116"/>
                  <a:pt x="286" y="79"/>
                  <a:pt x="261" y="71"/>
                </a:cubicBezTo>
              </a:path>
            </a:pathLst>
          </a:cu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67" name="Oval 140"/>
          <p:cNvSpPr>
            <a:spLocks noChangeArrowheads="1"/>
          </p:cNvSpPr>
          <p:nvPr/>
        </p:nvSpPr>
        <p:spPr bwMode="auto">
          <a:xfrm>
            <a:off x="28194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68" name="Freeform 141"/>
          <p:cNvSpPr>
            <a:spLocks/>
          </p:cNvSpPr>
          <p:nvPr/>
        </p:nvSpPr>
        <p:spPr bwMode="auto">
          <a:xfrm>
            <a:off x="2820988" y="12192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69" name="Oval 142"/>
          <p:cNvSpPr>
            <a:spLocks noChangeArrowheads="1"/>
          </p:cNvSpPr>
          <p:nvPr/>
        </p:nvSpPr>
        <p:spPr bwMode="auto">
          <a:xfrm>
            <a:off x="29718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70" name="Freeform 143"/>
          <p:cNvSpPr>
            <a:spLocks/>
          </p:cNvSpPr>
          <p:nvPr/>
        </p:nvSpPr>
        <p:spPr bwMode="auto">
          <a:xfrm>
            <a:off x="2973388" y="12192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71" name="Oval 144"/>
          <p:cNvSpPr>
            <a:spLocks noChangeArrowheads="1"/>
          </p:cNvSpPr>
          <p:nvPr/>
        </p:nvSpPr>
        <p:spPr bwMode="auto">
          <a:xfrm>
            <a:off x="31242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72" name="Freeform 145"/>
          <p:cNvSpPr>
            <a:spLocks/>
          </p:cNvSpPr>
          <p:nvPr/>
        </p:nvSpPr>
        <p:spPr bwMode="auto">
          <a:xfrm>
            <a:off x="3125788" y="12192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73" name="Oval 146"/>
          <p:cNvSpPr>
            <a:spLocks noChangeArrowheads="1"/>
          </p:cNvSpPr>
          <p:nvPr/>
        </p:nvSpPr>
        <p:spPr bwMode="auto">
          <a:xfrm>
            <a:off x="32766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74" name="Freeform 147"/>
          <p:cNvSpPr>
            <a:spLocks/>
          </p:cNvSpPr>
          <p:nvPr/>
        </p:nvSpPr>
        <p:spPr bwMode="auto">
          <a:xfrm>
            <a:off x="3278188" y="12192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75" name="Oval 148"/>
          <p:cNvSpPr>
            <a:spLocks noChangeArrowheads="1"/>
          </p:cNvSpPr>
          <p:nvPr/>
        </p:nvSpPr>
        <p:spPr bwMode="auto">
          <a:xfrm>
            <a:off x="34290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76" name="Freeform 149"/>
          <p:cNvSpPr>
            <a:spLocks/>
          </p:cNvSpPr>
          <p:nvPr/>
        </p:nvSpPr>
        <p:spPr bwMode="auto">
          <a:xfrm>
            <a:off x="3430588" y="12192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77" name="Oval 150"/>
          <p:cNvSpPr>
            <a:spLocks noChangeArrowheads="1"/>
          </p:cNvSpPr>
          <p:nvPr/>
        </p:nvSpPr>
        <p:spPr bwMode="auto">
          <a:xfrm>
            <a:off x="35814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78" name="Freeform 151"/>
          <p:cNvSpPr>
            <a:spLocks/>
          </p:cNvSpPr>
          <p:nvPr/>
        </p:nvSpPr>
        <p:spPr bwMode="auto">
          <a:xfrm>
            <a:off x="3582988" y="12192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79" name="Oval 152"/>
          <p:cNvSpPr>
            <a:spLocks noChangeArrowheads="1"/>
          </p:cNvSpPr>
          <p:nvPr/>
        </p:nvSpPr>
        <p:spPr bwMode="auto">
          <a:xfrm>
            <a:off x="37338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80" name="Freeform 153"/>
          <p:cNvSpPr>
            <a:spLocks/>
          </p:cNvSpPr>
          <p:nvPr/>
        </p:nvSpPr>
        <p:spPr bwMode="auto">
          <a:xfrm>
            <a:off x="3733800" y="1219200"/>
            <a:ext cx="76200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81" name="Oval 154"/>
          <p:cNvSpPr>
            <a:spLocks noChangeArrowheads="1"/>
          </p:cNvSpPr>
          <p:nvPr/>
        </p:nvSpPr>
        <p:spPr bwMode="auto">
          <a:xfrm>
            <a:off x="28194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82" name="Freeform 155"/>
          <p:cNvSpPr>
            <a:spLocks/>
          </p:cNvSpPr>
          <p:nvPr/>
        </p:nvSpPr>
        <p:spPr bwMode="auto">
          <a:xfrm>
            <a:off x="2820988" y="16764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83" name="Oval 156"/>
          <p:cNvSpPr>
            <a:spLocks noChangeArrowheads="1"/>
          </p:cNvSpPr>
          <p:nvPr/>
        </p:nvSpPr>
        <p:spPr bwMode="auto">
          <a:xfrm>
            <a:off x="29718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84" name="Freeform 157"/>
          <p:cNvSpPr>
            <a:spLocks/>
          </p:cNvSpPr>
          <p:nvPr/>
        </p:nvSpPr>
        <p:spPr bwMode="auto">
          <a:xfrm>
            <a:off x="2973388" y="16764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85" name="Oval 158"/>
          <p:cNvSpPr>
            <a:spLocks noChangeArrowheads="1"/>
          </p:cNvSpPr>
          <p:nvPr/>
        </p:nvSpPr>
        <p:spPr bwMode="auto">
          <a:xfrm>
            <a:off x="31242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86" name="Freeform 159"/>
          <p:cNvSpPr>
            <a:spLocks/>
          </p:cNvSpPr>
          <p:nvPr/>
        </p:nvSpPr>
        <p:spPr bwMode="auto">
          <a:xfrm>
            <a:off x="3125788" y="16764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87" name="Oval 160"/>
          <p:cNvSpPr>
            <a:spLocks noChangeArrowheads="1"/>
          </p:cNvSpPr>
          <p:nvPr/>
        </p:nvSpPr>
        <p:spPr bwMode="auto">
          <a:xfrm>
            <a:off x="32766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88" name="Freeform 161"/>
          <p:cNvSpPr>
            <a:spLocks/>
          </p:cNvSpPr>
          <p:nvPr/>
        </p:nvSpPr>
        <p:spPr bwMode="auto">
          <a:xfrm>
            <a:off x="3278188" y="16764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89" name="Oval 162"/>
          <p:cNvSpPr>
            <a:spLocks noChangeArrowheads="1"/>
          </p:cNvSpPr>
          <p:nvPr/>
        </p:nvSpPr>
        <p:spPr bwMode="auto">
          <a:xfrm>
            <a:off x="34290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90" name="Freeform 163"/>
          <p:cNvSpPr>
            <a:spLocks/>
          </p:cNvSpPr>
          <p:nvPr/>
        </p:nvSpPr>
        <p:spPr bwMode="auto">
          <a:xfrm>
            <a:off x="3430588" y="16764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91" name="Oval 164"/>
          <p:cNvSpPr>
            <a:spLocks noChangeArrowheads="1"/>
          </p:cNvSpPr>
          <p:nvPr/>
        </p:nvSpPr>
        <p:spPr bwMode="auto">
          <a:xfrm>
            <a:off x="35814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92" name="Freeform 165"/>
          <p:cNvSpPr>
            <a:spLocks/>
          </p:cNvSpPr>
          <p:nvPr/>
        </p:nvSpPr>
        <p:spPr bwMode="auto">
          <a:xfrm>
            <a:off x="3582988" y="16764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93" name="Oval 166"/>
          <p:cNvSpPr>
            <a:spLocks noChangeArrowheads="1"/>
          </p:cNvSpPr>
          <p:nvPr/>
        </p:nvSpPr>
        <p:spPr bwMode="auto">
          <a:xfrm>
            <a:off x="37338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94" name="Freeform 167"/>
          <p:cNvSpPr>
            <a:spLocks/>
          </p:cNvSpPr>
          <p:nvPr/>
        </p:nvSpPr>
        <p:spPr bwMode="auto">
          <a:xfrm>
            <a:off x="3733800" y="1676400"/>
            <a:ext cx="76200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95" name="Freeform 168"/>
          <p:cNvSpPr>
            <a:spLocks/>
          </p:cNvSpPr>
          <p:nvPr/>
        </p:nvSpPr>
        <p:spPr bwMode="auto">
          <a:xfrm>
            <a:off x="3733800" y="838200"/>
            <a:ext cx="596900" cy="1600200"/>
          </a:xfrm>
          <a:custGeom>
            <a:avLst/>
            <a:gdLst>
              <a:gd name="T0" fmla="*/ 2147483647 w 560"/>
              <a:gd name="T1" fmla="*/ 2147483647 h 632"/>
              <a:gd name="T2" fmla="*/ 2147483647 w 560"/>
              <a:gd name="T3" fmla="*/ 2147483647 h 632"/>
              <a:gd name="T4" fmla="*/ 2147483647 w 560"/>
              <a:gd name="T5" fmla="*/ 2147483647 h 632"/>
              <a:gd name="T6" fmla="*/ 2147483647 w 560"/>
              <a:gd name="T7" fmla="*/ 2147483647 h 632"/>
              <a:gd name="T8" fmla="*/ 2147483647 w 560"/>
              <a:gd name="T9" fmla="*/ 2147483647 h 632"/>
              <a:gd name="T10" fmla="*/ 2147483647 w 560"/>
              <a:gd name="T11" fmla="*/ 2147483647 h 632"/>
              <a:gd name="T12" fmla="*/ 2147483647 w 560"/>
              <a:gd name="T13" fmla="*/ 2147483647 h 632"/>
              <a:gd name="T14" fmla="*/ 2147483647 w 560"/>
              <a:gd name="T15" fmla="*/ 2147483647 h 632"/>
              <a:gd name="T16" fmla="*/ 2147483647 w 560"/>
              <a:gd name="T17" fmla="*/ 2147483647 h 632"/>
              <a:gd name="T18" fmla="*/ 2147483647 w 560"/>
              <a:gd name="T19" fmla="*/ 2147483647 h 632"/>
              <a:gd name="T20" fmla="*/ 2147483647 w 560"/>
              <a:gd name="T21" fmla="*/ 2147483647 h 632"/>
              <a:gd name="T22" fmla="*/ 2147483647 w 560"/>
              <a:gd name="T23" fmla="*/ 2147483647 h 632"/>
              <a:gd name="T24" fmla="*/ 2147483647 w 560"/>
              <a:gd name="T25" fmla="*/ 2147483647 h 632"/>
              <a:gd name="T26" fmla="*/ 2147483647 w 560"/>
              <a:gd name="T27" fmla="*/ 2147483647 h 632"/>
              <a:gd name="T28" fmla="*/ 2147483647 w 560"/>
              <a:gd name="T29" fmla="*/ 2147483647 h 632"/>
              <a:gd name="T30" fmla="*/ 2147483647 w 560"/>
              <a:gd name="T31" fmla="*/ 2147483647 h 63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60"/>
              <a:gd name="T49" fmla="*/ 0 h 632"/>
              <a:gd name="T50" fmla="*/ 560 w 560"/>
              <a:gd name="T51" fmla="*/ 632 h 63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60" h="632">
                <a:moveTo>
                  <a:pt x="136" y="8"/>
                </a:moveTo>
                <a:cubicBezTo>
                  <a:pt x="168" y="8"/>
                  <a:pt x="184" y="56"/>
                  <a:pt x="232" y="56"/>
                </a:cubicBezTo>
                <a:cubicBezTo>
                  <a:pt x="280" y="56"/>
                  <a:pt x="376" y="0"/>
                  <a:pt x="424" y="8"/>
                </a:cubicBezTo>
                <a:cubicBezTo>
                  <a:pt x="472" y="16"/>
                  <a:pt x="520" y="64"/>
                  <a:pt x="520" y="104"/>
                </a:cubicBezTo>
                <a:cubicBezTo>
                  <a:pt x="520" y="144"/>
                  <a:pt x="440" y="192"/>
                  <a:pt x="424" y="248"/>
                </a:cubicBezTo>
                <a:cubicBezTo>
                  <a:pt x="408" y="304"/>
                  <a:pt x="408" y="400"/>
                  <a:pt x="424" y="440"/>
                </a:cubicBezTo>
                <a:cubicBezTo>
                  <a:pt x="440" y="480"/>
                  <a:pt x="504" y="464"/>
                  <a:pt x="520" y="488"/>
                </a:cubicBezTo>
                <a:cubicBezTo>
                  <a:pt x="536" y="512"/>
                  <a:pt x="560" y="560"/>
                  <a:pt x="520" y="584"/>
                </a:cubicBezTo>
                <a:cubicBezTo>
                  <a:pt x="480" y="608"/>
                  <a:pt x="360" y="632"/>
                  <a:pt x="280" y="632"/>
                </a:cubicBezTo>
                <a:cubicBezTo>
                  <a:pt x="200" y="632"/>
                  <a:pt x="80" y="608"/>
                  <a:pt x="40" y="584"/>
                </a:cubicBezTo>
                <a:cubicBezTo>
                  <a:pt x="0" y="560"/>
                  <a:pt x="24" y="512"/>
                  <a:pt x="40" y="488"/>
                </a:cubicBezTo>
                <a:cubicBezTo>
                  <a:pt x="56" y="464"/>
                  <a:pt x="120" y="480"/>
                  <a:pt x="136" y="440"/>
                </a:cubicBezTo>
                <a:cubicBezTo>
                  <a:pt x="152" y="400"/>
                  <a:pt x="152" y="296"/>
                  <a:pt x="136" y="248"/>
                </a:cubicBezTo>
                <a:cubicBezTo>
                  <a:pt x="120" y="200"/>
                  <a:pt x="56" y="184"/>
                  <a:pt x="40" y="152"/>
                </a:cubicBezTo>
                <a:cubicBezTo>
                  <a:pt x="24" y="120"/>
                  <a:pt x="24" y="80"/>
                  <a:pt x="40" y="56"/>
                </a:cubicBezTo>
                <a:cubicBezTo>
                  <a:pt x="56" y="32"/>
                  <a:pt x="104" y="8"/>
                  <a:pt x="136" y="8"/>
                </a:cubicBezTo>
                <a:close/>
              </a:path>
            </a:pathLst>
          </a:custGeom>
          <a:solidFill>
            <a:srgbClr val="969696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396" name="Text Box 169"/>
          <p:cNvSpPr txBox="1">
            <a:spLocks noChangeArrowheads="1"/>
          </p:cNvSpPr>
          <p:nvPr/>
        </p:nvSpPr>
        <p:spPr bwMode="auto">
          <a:xfrm rot="-34005">
            <a:off x="7162800" y="4724400"/>
            <a:ext cx="16002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600" b="1">
                <a:latin typeface="Arial" charset="0"/>
                <a:sym typeface="Wingdings" pitchFamily="2" charset="2"/>
              </a:rPr>
              <a:t>Mitochondrie</a:t>
            </a:r>
            <a:endParaRPr lang="fr-FR" sz="1600" b="1" baseline="-25000">
              <a:latin typeface="Arial" charset="0"/>
            </a:endParaRPr>
          </a:p>
        </p:txBody>
      </p:sp>
      <p:sp>
        <p:nvSpPr>
          <p:cNvPr id="10397" name="Arc 170"/>
          <p:cNvSpPr>
            <a:spLocks/>
          </p:cNvSpPr>
          <p:nvPr/>
        </p:nvSpPr>
        <p:spPr bwMode="auto">
          <a:xfrm rot="5278777" flipV="1">
            <a:off x="6970713" y="2927350"/>
            <a:ext cx="381000" cy="1066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398" name="Text Box 171"/>
          <p:cNvSpPr txBox="1">
            <a:spLocks noChangeArrowheads="1"/>
          </p:cNvSpPr>
          <p:nvPr/>
        </p:nvSpPr>
        <p:spPr bwMode="auto">
          <a:xfrm>
            <a:off x="2286000" y="4419600"/>
            <a:ext cx="685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3200">
                <a:latin typeface="Arial" charset="0"/>
                <a:sym typeface="Wingdings" pitchFamily="2" charset="2"/>
              </a:rPr>
              <a:t></a:t>
            </a:r>
            <a:endParaRPr lang="fr-FR" sz="3200">
              <a:latin typeface="Arial" charset="0"/>
            </a:endParaRPr>
          </a:p>
        </p:txBody>
      </p:sp>
      <p:sp>
        <p:nvSpPr>
          <p:cNvPr id="10399" name="Line 172"/>
          <p:cNvSpPr>
            <a:spLocks noChangeShapeType="1"/>
          </p:cNvSpPr>
          <p:nvPr/>
        </p:nvSpPr>
        <p:spPr bwMode="auto">
          <a:xfrm flipH="1">
            <a:off x="6553200" y="4267200"/>
            <a:ext cx="838200" cy="0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00" name="Text Box 173"/>
          <p:cNvSpPr txBox="1">
            <a:spLocks noChangeArrowheads="1"/>
          </p:cNvSpPr>
          <p:nvPr/>
        </p:nvSpPr>
        <p:spPr bwMode="auto">
          <a:xfrm>
            <a:off x="5791200" y="4114800"/>
            <a:ext cx="762000" cy="395288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800" b="1">
                <a:latin typeface="Arial" charset="0"/>
              </a:rPr>
              <a:t>ATP</a:t>
            </a:r>
            <a:endParaRPr lang="fr-FR" sz="1800" b="1" baseline="-25000">
              <a:latin typeface="Arial" charset="0"/>
            </a:endParaRPr>
          </a:p>
        </p:txBody>
      </p:sp>
      <p:sp>
        <p:nvSpPr>
          <p:cNvPr id="10401" name="Text Box 174"/>
          <p:cNvSpPr txBox="1">
            <a:spLocks noChangeArrowheads="1"/>
          </p:cNvSpPr>
          <p:nvPr/>
        </p:nvSpPr>
        <p:spPr bwMode="auto">
          <a:xfrm>
            <a:off x="4876800" y="2590800"/>
            <a:ext cx="685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3200">
                <a:latin typeface="Arial" charset="0"/>
                <a:sym typeface="Wingdings" pitchFamily="2" charset="2"/>
              </a:rPr>
              <a:t></a:t>
            </a:r>
            <a:endParaRPr lang="fr-FR" sz="3200">
              <a:latin typeface="Arial" charset="0"/>
            </a:endParaRPr>
          </a:p>
        </p:txBody>
      </p:sp>
      <p:sp>
        <p:nvSpPr>
          <p:cNvPr id="10402" name="Text Box 176"/>
          <p:cNvSpPr txBox="1">
            <a:spLocks noChangeArrowheads="1"/>
          </p:cNvSpPr>
          <p:nvPr/>
        </p:nvSpPr>
        <p:spPr bwMode="auto">
          <a:xfrm>
            <a:off x="2286000" y="3581400"/>
            <a:ext cx="685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3200">
                <a:latin typeface="Arial" charset="0"/>
                <a:sym typeface="Wingdings" pitchFamily="2" charset="2"/>
              </a:rPr>
              <a:t></a:t>
            </a:r>
            <a:endParaRPr lang="fr-FR" sz="3200">
              <a:latin typeface="Arial" charset="0"/>
            </a:endParaRPr>
          </a:p>
        </p:txBody>
      </p:sp>
      <p:sp>
        <p:nvSpPr>
          <p:cNvPr id="10403" name="Text Box 187"/>
          <p:cNvSpPr txBox="1">
            <a:spLocks noChangeArrowheads="1"/>
          </p:cNvSpPr>
          <p:nvPr/>
        </p:nvSpPr>
        <p:spPr bwMode="auto">
          <a:xfrm>
            <a:off x="4572000" y="4800600"/>
            <a:ext cx="1066800" cy="36512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600" b="1">
                <a:latin typeface="Arial" charset="0"/>
              </a:rPr>
              <a:t>ADP + Pi</a:t>
            </a:r>
            <a:endParaRPr lang="fr-FR" sz="1600" b="1" baseline="-25000">
              <a:latin typeface="Arial" charset="0"/>
            </a:endParaRPr>
          </a:p>
        </p:txBody>
      </p:sp>
      <p:sp>
        <p:nvSpPr>
          <p:cNvPr id="10404" name="Oval 188"/>
          <p:cNvSpPr>
            <a:spLocks noChangeArrowheads="1"/>
          </p:cNvSpPr>
          <p:nvPr/>
        </p:nvSpPr>
        <p:spPr bwMode="auto">
          <a:xfrm>
            <a:off x="4876800" y="553085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05" name="Text Box 189"/>
          <p:cNvSpPr txBox="1">
            <a:spLocks noChangeArrowheads="1"/>
          </p:cNvSpPr>
          <p:nvPr/>
        </p:nvSpPr>
        <p:spPr bwMode="auto">
          <a:xfrm>
            <a:off x="762000" y="1371600"/>
            <a:ext cx="1600200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600" b="1">
                <a:solidFill>
                  <a:srgbClr val="FFFF00"/>
                </a:solidFill>
                <a:latin typeface="Arial" charset="0"/>
              </a:rPr>
              <a:t>MEMBRANE</a:t>
            </a:r>
            <a:br>
              <a:rPr lang="en-US" sz="1600" b="1">
                <a:solidFill>
                  <a:srgbClr val="FFFF00"/>
                </a:solidFill>
                <a:latin typeface="Arial" charset="0"/>
              </a:rPr>
            </a:br>
            <a:r>
              <a:rPr lang="en-US" sz="1600" b="1">
                <a:solidFill>
                  <a:srgbClr val="FFFF00"/>
                </a:solidFill>
                <a:latin typeface="Arial" charset="0"/>
              </a:rPr>
              <a:t>CELLULAIRE</a:t>
            </a:r>
          </a:p>
        </p:txBody>
      </p:sp>
      <p:sp>
        <p:nvSpPr>
          <p:cNvPr id="10406" name="Text Box 190"/>
          <p:cNvSpPr txBox="1">
            <a:spLocks noChangeArrowheads="1"/>
          </p:cNvSpPr>
          <p:nvPr/>
        </p:nvSpPr>
        <p:spPr bwMode="auto">
          <a:xfrm>
            <a:off x="762000" y="2590800"/>
            <a:ext cx="22225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b="1">
                <a:solidFill>
                  <a:srgbClr val="FFFF00"/>
                </a:solidFill>
                <a:latin typeface="Arial" charset="0"/>
              </a:rPr>
              <a:t>MILIEU CELLULAIRE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0407" name="Text Box 191"/>
          <p:cNvSpPr txBox="1">
            <a:spLocks noChangeArrowheads="1"/>
          </p:cNvSpPr>
          <p:nvPr/>
        </p:nvSpPr>
        <p:spPr bwMode="auto">
          <a:xfrm>
            <a:off x="3048000" y="4495800"/>
            <a:ext cx="1693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b="1">
                <a:solidFill>
                  <a:srgbClr val="FFFF00"/>
                </a:solidFill>
                <a:latin typeface="Arial" charset="0"/>
              </a:rPr>
              <a:t>PCr         C + Pi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0408" name="Line 192"/>
          <p:cNvSpPr>
            <a:spLocks noChangeShapeType="1"/>
          </p:cNvSpPr>
          <p:nvPr/>
        </p:nvSpPr>
        <p:spPr bwMode="auto">
          <a:xfrm>
            <a:off x="3581400" y="4648200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409" name="Text Box 193"/>
          <p:cNvSpPr txBox="1">
            <a:spLocks noChangeArrowheads="1"/>
          </p:cNvSpPr>
          <p:nvPr/>
        </p:nvSpPr>
        <p:spPr bwMode="auto">
          <a:xfrm>
            <a:off x="0" y="3810000"/>
            <a:ext cx="2133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b="1">
                <a:solidFill>
                  <a:srgbClr val="FFFF00"/>
                </a:solidFill>
                <a:latin typeface="Arial" charset="0"/>
              </a:rPr>
              <a:t>Exercice court et intense</a:t>
            </a:r>
            <a:endParaRPr lang="en-US" b="1">
              <a:solidFill>
                <a:srgbClr val="FFFF00"/>
              </a:solidFill>
            </a:endParaRPr>
          </a:p>
        </p:txBody>
      </p:sp>
      <p:sp>
        <p:nvSpPr>
          <p:cNvPr id="10410" name="Line 197"/>
          <p:cNvSpPr>
            <a:spLocks noChangeShapeType="1"/>
          </p:cNvSpPr>
          <p:nvPr/>
        </p:nvSpPr>
        <p:spPr bwMode="auto">
          <a:xfrm rot="8268382" flipH="1" flipV="1">
            <a:off x="2036763" y="5295900"/>
            <a:ext cx="415925" cy="395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411" name="Line 198"/>
          <p:cNvSpPr>
            <a:spLocks noChangeShapeType="1"/>
          </p:cNvSpPr>
          <p:nvPr/>
        </p:nvSpPr>
        <p:spPr bwMode="auto">
          <a:xfrm flipV="1">
            <a:off x="4038600" y="5919788"/>
            <a:ext cx="762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412" name="Line 199"/>
          <p:cNvSpPr>
            <a:spLocks noChangeShapeType="1"/>
          </p:cNvSpPr>
          <p:nvPr/>
        </p:nvSpPr>
        <p:spPr bwMode="auto">
          <a:xfrm flipV="1">
            <a:off x="4114800" y="5995988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413" name="Oval 200"/>
          <p:cNvSpPr>
            <a:spLocks noChangeArrowheads="1"/>
          </p:cNvSpPr>
          <p:nvPr/>
        </p:nvSpPr>
        <p:spPr bwMode="auto">
          <a:xfrm rot="-2541786">
            <a:off x="4724400" y="5691188"/>
            <a:ext cx="4572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14" name="Line 201"/>
          <p:cNvSpPr>
            <a:spLocks noChangeShapeType="1"/>
          </p:cNvSpPr>
          <p:nvPr/>
        </p:nvSpPr>
        <p:spPr bwMode="auto">
          <a:xfrm flipV="1">
            <a:off x="4648200" y="5919788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415" name="Line 202"/>
          <p:cNvSpPr>
            <a:spLocks noChangeShapeType="1"/>
          </p:cNvSpPr>
          <p:nvPr/>
        </p:nvSpPr>
        <p:spPr bwMode="auto">
          <a:xfrm flipV="1">
            <a:off x="4724400" y="5995988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416" name="Oval 203"/>
          <p:cNvSpPr>
            <a:spLocks noChangeArrowheads="1"/>
          </p:cNvSpPr>
          <p:nvPr/>
        </p:nvSpPr>
        <p:spPr bwMode="auto">
          <a:xfrm rot="-2541786">
            <a:off x="5257800" y="5691188"/>
            <a:ext cx="4572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17" name="Text Box 204"/>
          <p:cNvSpPr txBox="1">
            <a:spLocks noChangeArrowheads="1"/>
          </p:cNvSpPr>
          <p:nvPr/>
        </p:nvSpPr>
        <p:spPr bwMode="auto">
          <a:xfrm>
            <a:off x="3962400" y="6248400"/>
            <a:ext cx="996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b="1">
                <a:solidFill>
                  <a:srgbClr val="FFFF00"/>
                </a:solidFill>
                <a:latin typeface="Arial" charset="0"/>
              </a:rPr>
              <a:t>Myosine</a:t>
            </a:r>
            <a:endParaRPr lang="en-US" sz="1600" b="1">
              <a:solidFill>
                <a:srgbClr val="FFFF00"/>
              </a:solidFill>
            </a:endParaRPr>
          </a:p>
        </p:txBody>
      </p:sp>
      <p:sp>
        <p:nvSpPr>
          <p:cNvPr id="10418" name="Text Box 205"/>
          <p:cNvSpPr txBox="1">
            <a:spLocks noChangeArrowheads="1"/>
          </p:cNvSpPr>
          <p:nvPr/>
        </p:nvSpPr>
        <p:spPr bwMode="auto">
          <a:xfrm>
            <a:off x="2895600" y="5791200"/>
            <a:ext cx="804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b="1">
                <a:solidFill>
                  <a:srgbClr val="FFFF00"/>
                </a:solidFill>
                <a:latin typeface="Arial" charset="0"/>
              </a:rPr>
              <a:t>Actine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0419" name="Text Box 209"/>
          <p:cNvSpPr txBox="1">
            <a:spLocks noChangeArrowheads="1"/>
          </p:cNvSpPr>
          <p:nvPr/>
        </p:nvSpPr>
        <p:spPr bwMode="auto">
          <a:xfrm>
            <a:off x="7010400" y="228600"/>
            <a:ext cx="18494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b="1">
                <a:solidFill>
                  <a:srgbClr val="FFFF00"/>
                </a:solidFill>
                <a:latin typeface="Arial" charset="0"/>
              </a:rPr>
              <a:t>Exercice de </a:t>
            </a:r>
          </a:p>
          <a:p>
            <a:r>
              <a:rPr lang="en-US" sz="2000" b="1">
                <a:solidFill>
                  <a:srgbClr val="FFFF00"/>
                </a:solidFill>
                <a:latin typeface="Arial" charset="0"/>
              </a:rPr>
              <a:t>longue durée</a:t>
            </a:r>
            <a:r>
              <a:rPr lang="en-US" sz="2000">
                <a:solidFill>
                  <a:srgbClr val="FFFF00"/>
                </a:solidFill>
                <a:latin typeface="Arial" charset="0"/>
              </a:rPr>
              <a:t> </a:t>
            </a:r>
          </a:p>
        </p:txBody>
      </p:sp>
      <p:sp>
        <p:nvSpPr>
          <p:cNvPr id="10420" name="Line 210"/>
          <p:cNvSpPr>
            <a:spLocks noChangeShapeType="1"/>
          </p:cNvSpPr>
          <p:nvPr/>
        </p:nvSpPr>
        <p:spPr bwMode="auto">
          <a:xfrm flipH="1">
            <a:off x="6324600" y="609600"/>
            <a:ext cx="609600" cy="0"/>
          </a:xfrm>
          <a:prstGeom prst="line">
            <a:avLst/>
          </a:prstGeom>
          <a:noFill/>
          <a:ln w="38100">
            <a:solidFill>
              <a:schemeClr val="tx2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421" name="Text Box 211"/>
          <p:cNvSpPr txBox="1">
            <a:spLocks noChangeArrowheads="1"/>
          </p:cNvSpPr>
          <p:nvPr/>
        </p:nvSpPr>
        <p:spPr bwMode="auto">
          <a:xfrm>
            <a:off x="2971800" y="3716338"/>
            <a:ext cx="2774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b="1">
                <a:solidFill>
                  <a:srgbClr val="FFFF00"/>
                </a:solidFill>
                <a:latin typeface="Arial" charset="0"/>
              </a:rPr>
              <a:t>Glycogène...        lactate</a:t>
            </a:r>
            <a:endParaRPr lang="en-US" b="1">
              <a:solidFill>
                <a:srgbClr val="FFFF00"/>
              </a:solidFill>
            </a:endParaRPr>
          </a:p>
        </p:txBody>
      </p:sp>
      <p:sp>
        <p:nvSpPr>
          <p:cNvPr id="10422" name="Line 213"/>
          <p:cNvSpPr>
            <a:spLocks noChangeShapeType="1"/>
          </p:cNvSpPr>
          <p:nvPr/>
        </p:nvSpPr>
        <p:spPr bwMode="auto">
          <a:xfrm>
            <a:off x="4559300" y="393382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423" name="Line 216"/>
          <p:cNvSpPr>
            <a:spLocks noChangeShapeType="1"/>
          </p:cNvSpPr>
          <p:nvPr/>
        </p:nvSpPr>
        <p:spPr bwMode="auto">
          <a:xfrm>
            <a:off x="4427538" y="4005263"/>
            <a:ext cx="360362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424" name="Line 217"/>
          <p:cNvSpPr>
            <a:spLocks noChangeShapeType="1"/>
          </p:cNvSpPr>
          <p:nvPr/>
        </p:nvSpPr>
        <p:spPr bwMode="auto">
          <a:xfrm flipV="1">
            <a:off x="4140200" y="4365625"/>
            <a:ext cx="576263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425" name="AutoShape 218"/>
          <p:cNvSpPr>
            <a:spLocks/>
          </p:cNvSpPr>
          <p:nvPr/>
        </p:nvSpPr>
        <p:spPr bwMode="auto">
          <a:xfrm>
            <a:off x="2133600" y="3810000"/>
            <a:ext cx="152400" cy="914400"/>
          </a:xfrm>
          <a:prstGeom prst="leftBrace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426" name="Text Box 219"/>
          <p:cNvSpPr txBox="1">
            <a:spLocks noChangeArrowheads="1"/>
          </p:cNvSpPr>
          <p:nvPr/>
        </p:nvSpPr>
        <p:spPr bwMode="auto">
          <a:xfrm>
            <a:off x="1174750" y="228600"/>
            <a:ext cx="296545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b="1">
                <a:solidFill>
                  <a:srgbClr val="FFFF00"/>
                </a:solidFill>
                <a:latin typeface="Arial" charset="0"/>
              </a:rPr>
              <a:t>MILIEU EXTRA CELLULAIRE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0427" name="Text Box 220"/>
          <p:cNvSpPr txBox="1">
            <a:spLocks noChangeArrowheads="1"/>
          </p:cNvSpPr>
          <p:nvPr/>
        </p:nvSpPr>
        <p:spPr bwMode="auto">
          <a:xfrm>
            <a:off x="1447800" y="6019800"/>
            <a:ext cx="11763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b="1">
                <a:latin typeface="Arial" charset="0"/>
              </a:rPr>
              <a:t>Troponine</a:t>
            </a:r>
            <a:endParaRPr lang="en-US"/>
          </a:p>
        </p:txBody>
      </p:sp>
      <p:sp>
        <p:nvSpPr>
          <p:cNvPr id="10428" name="AutoShape 221"/>
          <p:cNvSpPr>
            <a:spLocks noChangeArrowheads="1"/>
          </p:cNvSpPr>
          <p:nvPr/>
        </p:nvSpPr>
        <p:spPr bwMode="auto">
          <a:xfrm rot="1490681">
            <a:off x="5791200" y="4572000"/>
            <a:ext cx="696913" cy="1217613"/>
          </a:xfrm>
          <a:prstGeom prst="curvedLeftArrow">
            <a:avLst>
              <a:gd name="adj1" fmla="val 2071"/>
              <a:gd name="adj2" fmla="val 35978"/>
              <a:gd name="adj3" fmla="val 33333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29" name="Line 222"/>
          <p:cNvSpPr>
            <a:spLocks noChangeShapeType="1"/>
          </p:cNvSpPr>
          <p:nvPr/>
        </p:nvSpPr>
        <p:spPr bwMode="auto">
          <a:xfrm flipH="1" flipV="1">
            <a:off x="5105400" y="5181600"/>
            <a:ext cx="3810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430" name="Text Box 224"/>
          <p:cNvSpPr txBox="1">
            <a:spLocks noChangeArrowheads="1"/>
          </p:cNvSpPr>
          <p:nvPr/>
        </p:nvSpPr>
        <p:spPr bwMode="auto">
          <a:xfrm>
            <a:off x="6519863" y="5410200"/>
            <a:ext cx="26241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b="1">
                <a:latin typeface="Arial" charset="0"/>
              </a:rPr>
              <a:t>Contraction et </a:t>
            </a:r>
          </a:p>
          <a:p>
            <a:r>
              <a:rPr lang="en-US" sz="1600" b="1">
                <a:latin typeface="Arial" charset="0"/>
              </a:rPr>
              <a:t>relâchement musculaires</a:t>
            </a:r>
          </a:p>
        </p:txBody>
      </p:sp>
      <p:sp>
        <p:nvSpPr>
          <p:cNvPr id="10431" name="Line 225"/>
          <p:cNvSpPr>
            <a:spLocks noChangeShapeType="1"/>
          </p:cNvSpPr>
          <p:nvPr/>
        </p:nvSpPr>
        <p:spPr bwMode="auto">
          <a:xfrm flipH="1" flipV="1">
            <a:off x="5867400" y="5638800"/>
            <a:ext cx="6096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432" name="Oval 272"/>
          <p:cNvSpPr>
            <a:spLocks noChangeArrowheads="1"/>
          </p:cNvSpPr>
          <p:nvPr/>
        </p:nvSpPr>
        <p:spPr bwMode="auto">
          <a:xfrm>
            <a:off x="1598613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33" name="Freeform 273"/>
          <p:cNvSpPr>
            <a:spLocks/>
          </p:cNvSpPr>
          <p:nvPr/>
        </p:nvSpPr>
        <p:spPr bwMode="auto">
          <a:xfrm>
            <a:off x="1600200" y="12192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34" name="Oval 274"/>
          <p:cNvSpPr>
            <a:spLocks noChangeArrowheads="1"/>
          </p:cNvSpPr>
          <p:nvPr/>
        </p:nvSpPr>
        <p:spPr bwMode="auto">
          <a:xfrm>
            <a:off x="1751013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35" name="Freeform 275"/>
          <p:cNvSpPr>
            <a:spLocks/>
          </p:cNvSpPr>
          <p:nvPr/>
        </p:nvSpPr>
        <p:spPr bwMode="auto">
          <a:xfrm>
            <a:off x="1752600" y="12192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36" name="Oval 276"/>
          <p:cNvSpPr>
            <a:spLocks noChangeArrowheads="1"/>
          </p:cNvSpPr>
          <p:nvPr/>
        </p:nvSpPr>
        <p:spPr bwMode="auto">
          <a:xfrm>
            <a:off x="1903413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37" name="Freeform 277"/>
          <p:cNvSpPr>
            <a:spLocks/>
          </p:cNvSpPr>
          <p:nvPr/>
        </p:nvSpPr>
        <p:spPr bwMode="auto">
          <a:xfrm>
            <a:off x="1905000" y="12192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38" name="Oval 278"/>
          <p:cNvSpPr>
            <a:spLocks noChangeArrowheads="1"/>
          </p:cNvSpPr>
          <p:nvPr/>
        </p:nvSpPr>
        <p:spPr bwMode="auto">
          <a:xfrm>
            <a:off x="2055813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39" name="Freeform 279"/>
          <p:cNvSpPr>
            <a:spLocks/>
          </p:cNvSpPr>
          <p:nvPr/>
        </p:nvSpPr>
        <p:spPr bwMode="auto">
          <a:xfrm>
            <a:off x="2055813" y="1219200"/>
            <a:ext cx="76200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40" name="Oval 280"/>
          <p:cNvSpPr>
            <a:spLocks noChangeArrowheads="1"/>
          </p:cNvSpPr>
          <p:nvPr/>
        </p:nvSpPr>
        <p:spPr bwMode="auto">
          <a:xfrm>
            <a:off x="1598613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41" name="Freeform 281"/>
          <p:cNvSpPr>
            <a:spLocks/>
          </p:cNvSpPr>
          <p:nvPr/>
        </p:nvSpPr>
        <p:spPr bwMode="auto">
          <a:xfrm>
            <a:off x="1600200" y="16764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42" name="Oval 282"/>
          <p:cNvSpPr>
            <a:spLocks noChangeArrowheads="1"/>
          </p:cNvSpPr>
          <p:nvPr/>
        </p:nvSpPr>
        <p:spPr bwMode="auto">
          <a:xfrm>
            <a:off x="1751013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43" name="Freeform 283"/>
          <p:cNvSpPr>
            <a:spLocks/>
          </p:cNvSpPr>
          <p:nvPr/>
        </p:nvSpPr>
        <p:spPr bwMode="auto">
          <a:xfrm>
            <a:off x="1752600" y="16764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44" name="Oval 284"/>
          <p:cNvSpPr>
            <a:spLocks noChangeArrowheads="1"/>
          </p:cNvSpPr>
          <p:nvPr/>
        </p:nvSpPr>
        <p:spPr bwMode="auto">
          <a:xfrm>
            <a:off x="1903413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45" name="Freeform 285"/>
          <p:cNvSpPr>
            <a:spLocks/>
          </p:cNvSpPr>
          <p:nvPr/>
        </p:nvSpPr>
        <p:spPr bwMode="auto">
          <a:xfrm>
            <a:off x="1905000" y="16764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46" name="Oval 286"/>
          <p:cNvSpPr>
            <a:spLocks noChangeArrowheads="1"/>
          </p:cNvSpPr>
          <p:nvPr/>
        </p:nvSpPr>
        <p:spPr bwMode="auto">
          <a:xfrm>
            <a:off x="2055813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47" name="Freeform 287"/>
          <p:cNvSpPr>
            <a:spLocks/>
          </p:cNvSpPr>
          <p:nvPr/>
        </p:nvSpPr>
        <p:spPr bwMode="auto">
          <a:xfrm>
            <a:off x="2057400" y="16764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48" name="Oval 288"/>
          <p:cNvSpPr>
            <a:spLocks noChangeArrowheads="1"/>
          </p:cNvSpPr>
          <p:nvPr/>
        </p:nvSpPr>
        <p:spPr bwMode="auto">
          <a:xfrm>
            <a:off x="7008813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49" name="Freeform 289"/>
          <p:cNvSpPr>
            <a:spLocks/>
          </p:cNvSpPr>
          <p:nvPr/>
        </p:nvSpPr>
        <p:spPr bwMode="auto">
          <a:xfrm>
            <a:off x="7010400" y="12192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50" name="Oval 290"/>
          <p:cNvSpPr>
            <a:spLocks noChangeArrowheads="1"/>
          </p:cNvSpPr>
          <p:nvPr/>
        </p:nvSpPr>
        <p:spPr bwMode="auto">
          <a:xfrm>
            <a:off x="7161213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51" name="Freeform 291"/>
          <p:cNvSpPr>
            <a:spLocks/>
          </p:cNvSpPr>
          <p:nvPr/>
        </p:nvSpPr>
        <p:spPr bwMode="auto">
          <a:xfrm>
            <a:off x="7162800" y="12192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52" name="Oval 292"/>
          <p:cNvSpPr>
            <a:spLocks noChangeArrowheads="1"/>
          </p:cNvSpPr>
          <p:nvPr/>
        </p:nvSpPr>
        <p:spPr bwMode="auto">
          <a:xfrm>
            <a:off x="7313613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53" name="Freeform 293"/>
          <p:cNvSpPr>
            <a:spLocks/>
          </p:cNvSpPr>
          <p:nvPr/>
        </p:nvSpPr>
        <p:spPr bwMode="auto">
          <a:xfrm>
            <a:off x="7315200" y="12192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54" name="Oval 294"/>
          <p:cNvSpPr>
            <a:spLocks noChangeArrowheads="1"/>
          </p:cNvSpPr>
          <p:nvPr/>
        </p:nvSpPr>
        <p:spPr bwMode="auto">
          <a:xfrm>
            <a:off x="7466013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55" name="Freeform 295"/>
          <p:cNvSpPr>
            <a:spLocks/>
          </p:cNvSpPr>
          <p:nvPr/>
        </p:nvSpPr>
        <p:spPr bwMode="auto">
          <a:xfrm>
            <a:off x="7466013" y="1219200"/>
            <a:ext cx="76200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56" name="Oval 296"/>
          <p:cNvSpPr>
            <a:spLocks noChangeArrowheads="1"/>
          </p:cNvSpPr>
          <p:nvPr/>
        </p:nvSpPr>
        <p:spPr bwMode="auto">
          <a:xfrm>
            <a:off x="7008813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57" name="Freeform 297"/>
          <p:cNvSpPr>
            <a:spLocks/>
          </p:cNvSpPr>
          <p:nvPr/>
        </p:nvSpPr>
        <p:spPr bwMode="auto">
          <a:xfrm>
            <a:off x="7010400" y="16764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58" name="Oval 298"/>
          <p:cNvSpPr>
            <a:spLocks noChangeArrowheads="1"/>
          </p:cNvSpPr>
          <p:nvPr/>
        </p:nvSpPr>
        <p:spPr bwMode="auto">
          <a:xfrm>
            <a:off x="7161213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59" name="Freeform 299"/>
          <p:cNvSpPr>
            <a:spLocks/>
          </p:cNvSpPr>
          <p:nvPr/>
        </p:nvSpPr>
        <p:spPr bwMode="auto">
          <a:xfrm>
            <a:off x="7162800" y="16764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60" name="Oval 300"/>
          <p:cNvSpPr>
            <a:spLocks noChangeArrowheads="1"/>
          </p:cNvSpPr>
          <p:nvPr/>
        </p:nvSpPr>
        <p:spPr bwMode="auto">
          <a:xfrm>
            <a:off x="7313613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61" name="Freeform 301"/>
          <p:cNvSpPr>
            <a:spLocks/>
          </p:cNvSpPr>
          <p:nvPr/>
        </p:nvSpPr>
        <p:spPr bwMode="auto">
          <a:xfrm>
            <a:off x="7315200" y="16764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62" name="Oval 302"/>
          <p:cNvSpPr>
            <a:spLocks noChangeArrowheads="1"/>
          </p:cNvSpPr>
          <p:nvPr/>
        </p:nvSpPr>
        <p:spPr bwMode="auto">
          <a:xfrm>
            <a:off x="7466013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63" name="Freeform 303"/>
          <p:cNvSpPr>
            <a:spLocks/>
          </p:cNvSpPr>
          <p:nvPr/>
        </p:nvSpPr>
        <p:spPr bwMode="auto">
          <a:xfrm>
            <a:off x="7467600" y="16764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64" name="Oval 304"/>
          <p:cNvSpPr>
            <a:spLocks noChangeArrowheads="1"/>
          </p:cNvSpPr>
          <p:nvPr/>
        </p:nvSpPr>
        <p:spPr bwMode="auto">
          <a:xfrm>
            <a:off x="7618413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65" name="Freeform 305"/>
          <p:cNvSpPr>
            <a:spLocks/>
          </p:cNvSpPr>
          <p:nvPr/>
        </p:nvSpPr>
        <p:spPr bwMode="auto">
          <a:xfrm>
            <a:off x="7620000" y="12192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66" name="Oval 306"/>
          <p:cNvSpPr>
            <a:spLocks noChangeArrowheads="1"/>
          </p:cNvSpPr>
          <p:nvPr/>
        </p:nvSpPr>
        <p:spPr bwMode="auto">
          <a:xfrm>
            <a:off x="7770813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67" name="Freeform 307"/>
          <p:cNvSpPr>
            <a:spLocks/>
          </p:cNvSpPr>
          <p:nvPr/>
        </p:nvSpPr>
        <p:spPr bwMode="auto">
          <a:xfrm>
            <a:off x="7772400" y="12192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68" name="Oval 308"/>
          <p:cNvSpPr>
            <a:spLocks noChangeArrowheads="1"/>
          </p:cNvSpPr>
          <p:nvPr/>
        </p:nvSpPr>
        <p:spPr bwMode="auto">
          <a:xfrm>
            <a:off x="7923213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69" name="Freeform 309"/>
          <p:cNvSpPr>
            <a:spLocks/>
          </p:cNvSpPr>
          <p:nvPr/>
        </p:nvSpPr>
        <p:spPr bwMode="auto">
          <a:xfrm>
            <a:off x="7924800" y="12192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70" name="Oval 310"/>
          <p:cNvSpPr>
            <a:spLocks noChangeArrowheads="1"/>
          </p:cNvSpPr>
          <p:nvPr/>
        </p:nvSpPr>
        <p:spPr bwMode="auto">
          <a:xfrm>
            <a:off x="8075613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71" name="Freeform 311"/>
          <p:cNvSpPr>
            <a:spLocks/>
          </p:cNvSpPr>
          <p:nvPr/>
        </p:nvSpPr>
        <p:spPr bwMode="auto">
          <a:xfrm>
            <a:off x="8075613" y="1219200"/>
            <a:ext cx="76200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72" name="Oval 312"/>
          <p:cNvSpPr>
            <a:spLocks noChangeArrowheads="1"/>
          </p:cNvSpPr>
          <p:nvPr/>
        </p:nvSpPr>
        <p:spPr bwMode="auto">
          <a:xfrm>
            <a:off x="7618413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73" name="Freeform 313"/>
          <p:cNvSpPr>
            <a:spLocks/>
          </p:cNvSpPr>
          <p:nvPr/>
        </p:nvSpPr>
        <p:spPr bwMode="auto">
          <a:xfrm>
            <a:off x="7620000" y="16764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74" name="Oval 314"/>
          <p:cNvSpPr>
            <a:spLocks noChangeArrowheads="1"/>
          </p:cNvSpPr>
          <p:nvPr/>
        </p:nvSpPr>
        <p:spPr bwMode="auto">
          <a:xfrm>
            <a:off x="7770813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75" name="Freeform 315"/>
          <p:cNvSpPr>
            <a:spLocks/>
          </p:cNvSpPr>
          <p:nvPr/>
        </p:nvSpPr>
        <p:spPr bwMode="auto">
          <a:xfrm>
            <a:off x="7772400" y="16764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76" name="Oval 316"/>
          <p:cNvSpPr>
            <a:spLocks noChangeArrowheads="1"/>
          </p:cNvSpPr>
          <p:nvPr/>
        </p:nvSpPr>
        <p:spPr bwMode="auto">
          <a:xfrm>
            <a:off x="7923213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77" name="Freeform 317"/>
          <p:cNvSpPr>
            <a:spLocks/>
          </p:cNvSpPr>
          <p:nvPr/>
        </p:nvSpPr>
        <p:spPr bwMode="auto">
          <a:xfrm>
            <a:off x="7924800" y="16764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78" name="Oval 318"/>
          <p:cNvSpPr>
            <a:spLocks noChangeArrowheads="1"/>
          </p:cNvSpPr>
          <p:nvPr/>
        </p:nvSpPr>
        <p:spPr bwMode="auto">
          <a:xfrm>
            <a:off x="8075613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79" name="Freeform 319"/>
          <p:cNvSpPr>
            <a:spLocks/>
          </p:cNvSpPr>
          <p:nvPr/>
        </p:nvSpPr>
        <p:spPr bwMode="auto">
          <a:xfrm>
            <a:off x="8077200" y="16764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80" name="Oval 336"/>
          <p:cNvSpPr>
            <a:spLocks noChangeArrowheads="1"/>
          </p:cNvSpPr>
          <p:nvPr/>
        </p:nvSpPr>
        <p:spPr bwMode="auto">
          <a:xfrm>
            <a:off x="836613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81" name="Freeform 337"/>
          <p:cNvSpPr>
            <a:spLocks/>
          </p:cNvSpPr>
          <p:nvPr/>
        </p:nvSpPr>
        <p:spPr bwMode="auto">
          <a:xfrm>
            <a:off x="838200" y="12192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82" name="Oval 338"/>
          <p:cNvSpPr>
            <a:spLocks noChangeArrowheads="1"/>
          </p:cNvSpPr>
          <p:nvPr/>
        </p:nvSpPr>
        <p:spPr bwMode="auto">
          <a:xfrm>
            <a:off x="989013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83" name="Freeform 339"/>
          <p:cNvSpPr>
            <a:spLocks/>
          </p:cNvSpPr>
          <p:nvPr/>
        </p:nvSpPr>
        <p:spPr bwMode="auto">
          <a:xfrm>
            <a:off x="990600" y="12192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84" name="Oval 340"/>
          <p:cNvSpPr>
            <a:spLocks noChangeArrowheads="1"/>
          </p:cNvSpPr>
          <p:nvPr/>
        </p:nvSpPr>
        <p:spPr bwMode="auto">
          <a:xfrm>
            <a:off x="1141413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85" name="Freeform 341"/>
          <p:cNvSpPr>
            <a:spLocks/>
          </p:cNvSpPr>
          <p:nvPr/>
        </p:nvSpPr>
        <p:spPr bwMode="auto">
          <a:xfrm>
            <a:off x="1143000" y="12192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86" name="Oval 342"/>
          <p:cNvSpPr>
            <a:spLocks noChangeArrowheads="1"/>
          </p:cNvSpPr>
          <p:nvPr/>
        </p:nvSpPr>
        <p:spPr bwMode="auto">
          <a:xfrm>
            <a:off x="1293813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87" name="Freeform 343"/>
          <p:cNvSpPr>
            <a:spLocks/>
          </p:cNvSpPr>
          <p:nvPr/>
        </p:nvSpPr>
        <p:spPr bwMode="auto">
          <a:xfrm>
            <a:off x="1293813" y="1219200"/>
            <a:ext cx="76200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88" name="Oval 344"/>
          <p:cNvSpPr>
            <a:spLocks noChangeArrowheads="1"/>
          </p:cNvSpPr>
          <p:nvPr/>
        </p:nvSpPr>
        <p:spPr bwMode="auto">
          <a:xfrm>
            <a:off x="836613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89" name="Freeform 345"/>
          <p:cNvSpPr>
            <a:spLocks/>
          </p:cNvSpPr>
          <p:nvPr/>
        </p:nvSpPr>
        <p:spPr bwMode="auto">
          <a:xfrm>
            <a:off x="838200" y="16764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90" name="Oval 346"/>
          <p:cNvSpPr>
            <a:spLocks noChangeArrowheads="1"/>
          </p:cNvSpPr>
          <p:nvPr/>
        </p:nvSpPr>
        <p:spPr bwMode="auto">
          <a:xfrm>
            <a:off x="989013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91" name="Freeform 347"/>
          <p:cNvSpPr>
            <a:spLocks/>
          </p:cNvSpPr>
          <p:nvPr/>
        </p:nvSpPr>
        <p:spPr bwMode="auto">
          <a:xfrm>
            <a:off x="990600" y="16764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92" name="Oval 348"/>
          <p:cNvSpPr>
            <a:spLocks noChangeArrowheads="1"/>
          </p:cNvSpPr>
          <p:nvPr/>
        </p:nvSpPr>
        <p:spPr bwMode="auto">
          <a:xfrm>
            <a:off x="1141413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93" name="Freeform 349"/>
          <p:cNvSpPr>
            <a:spLocks/>
          </p:cNvSpPr>
          <p:nvPr/>
        </p:nvSpPr>
        <p:spPr bwMode="auto">
          <a:xfrm>
            <a:off x="1143000" y="16764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94" name="Oval 350"/>
          <p:cNvSpPr>
            <a:spLocks noChangeArrowheads="1"/>
          </p:cNvSpPr>
          <p:nvPr/>
        </p:nvSpPr>
        <p:spPr bwMode="auto">
          <a:xfrm>
            <a:off x="1293813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95" name="Freeform 351"/>
          <p:cNvSpPr>
            <a:spLocks/>
          </p:cNvSpPr>
          <p:nvPr/>
        </p:nvSpPr>
        <p:spPr bwMode="auto">
          <a:xfrm>
            <a:off x="1293813" y="1676400"/>
            <a:ext cx="76200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96" name="Oval 352"/>
          <p:cNvSpPr>
            <a:spLocks noChangeArrowheads="1"/>
          </p:cNvSpPr>
          <p:nvPr/>
        </p:nvSpPr>
        <p:spPr bwMode="auto">
          <a:xfrm>
            <a:off x="1446213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97" name="Freeform 353"/>
          <p:cNvSpPr>
            <a:spLocks/>
          </p:cNvSpPr>
          <p:nvPr/>
        </p:nvSpPr>
        <p:spPr bwMode="auto">
          <a:xfrm>
            <a:off x="1447800" y="12192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98" name="Oval 354"/>
          <p:cNvSpPr>
            <a:spLocks noChangeArrowheads="1"/>
          </p:cNvSpPr>
          <p:nvPr/>
        </p:nvSpPr>
        <p:spPr bwMode="auto">
          <a:xfrm>
            <a:off x="1446213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99" name="Freeform 355"/>
          <p:cNvSpPr>
            <a:spLocks/>
          </p:cNvSpPr>
          <p:nvPr/>
        </p:nvSpPr>
        <p:spPr bwMode="auto">
          <a:xfrm>
            <a:off x="1447800" y="16764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500" name="Oval 356"/>
          <p:cNvSpPr>
            <a:spLocks noChangeArrowheads="1"/>
          </p:cNvSpPr>
          <p:nvPr/>
        </p:nvSpPr>
        <p:spPr bwMode="auto">
          <a:xfrm>
            <a:off x="227013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501" name="Freeform 357"/>
          <p:cNvSpPr>
            <a:spLocks/>
          </p:cNvSpPr>
          <p:nvPr/>
        </p:nvSpPr>
        <p:spPr bwMode="auto">
          <a:xfrm>
            <a:off x="227013" y="1219200"/>
            <a:ext cx="76200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502" name="Oval 358"/>
          <p:cNvSpPr>
            <a:spLocks noChangeArrowheads="1"/>
          </p:cNvSpPr>
          <p:nvPr/>
        </p:nvSpPr>
        <p:spPr bwMode="auto">
          <a:xfrm>
            <a:off x="379413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503" name="Freeform 359"/>
          <p:cNvSpPr>
            <a:spLocks/>
          </p:cNvSpPr>
          <p:nvPr/>
        </p:nvSpPr>
        <p:spPr bwMode="auto">
          <a:xfrm>
            <a:off x="379413" y="1219200"/>
            <a:ext cx="76200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504" name="Oval 360"/>
          <p:cNvSpPr>
            <a:spLocks noChangeArrowheads="1"/>
          </p:cNvSpPr>
          <p:nvPr/>
        </p:nvSpPr>
        <p:spPr bwMode="auto">
          <a:xfrm>
            <a:off x="531813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505" name="Freeform 361"/>
          <p:cNvSpPr>
            <a:spLocks/>
          </p:cNvSpPr>
          <p:nvPr/>
        </p:nvSpPr>
        <p:spPr bwMode="auto">
          <a:xfrm>
            <a:off x="531813" y="1219200"/>
            <a:ext cx="76200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506" name="Oval 362"/>
          <p:cNvSpPr>
            <a:spLocks noChangeArrowheads="1"/>
          </p:cNvSpPr>
          <p:nvPr/>
        </p:nvSpPr>
        <p:spPr bwMode="auto">
          <a:xfrm>
            <a:off x="684213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507" name="Freeform 363"/>
          <p:cNvSpPr>
            <a:spLocks/>
          </p:cNvSpPr>
          <p:nvPr/>
        </p:nvSpPr>
        <p:spPr bwMode="auto">
          <a:xfrm>
            <a:off x="684213" y="1219200"/>
            <a:ext cx="73025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508" name="Oval 364"/>
          <p:cNvSpPr>
            <a:spLocks noChangeArrowheads="1"/>
          </p:cNvSpPr>
          <p:nvPr/>
        </p:nvSpPr>
        <p:spPr bwMode="auto">
          <a:xfrm>
            <a:off x="227013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509" name="Freeform 365"/>
          <p:cNvSpPr>
            <a:spLocks/>
          </p:cNvSpPr>
          <p:nvPr/>
        </p:nvSpPr>
        <p:spPr bwMode="auto">
          <a:xfrm>
            <a:off x="227013" y="1676400"/>
            <a:ext cx="76200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510" name="Oval 366"/>
          <p:cNvSpPr>
            <a:spLocks noChangeArrowheads="1"/>
          </p:cNvSpPr>
          <p:nvPr/>
        </p:nvSpPr>
        <p:spPr bwMode="auto">
          <a:xfrm>
            <a:off x="379413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511" name="Freeform 367"/>
          <p:cNvSpPr>
            <a:spLocks/>
          </p:cNvSpPr>
          <p:nvPr/>
        </p:nvSpPr>
        <p:spPr bwMode="auto">
          <a:xfrm>
            <a:off x="379413" y="1676400"/>
            <a:ext cx="76200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512" name="Oval 368"/>
          <p:cNvSpPr>
            <a:spLocks noChangeArrowheads="1"/>
          </p:cNvSpPr>
          <p:nvPr/>
        </p:nvSpPr>
        <p:spPr bwMode="auto">
          <a:xfrm>
            <a:off x="531813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513" name="Freeform 369"/>
          <p:cNvSpPr>
            <a:spLocks/>
          </p:cNvSpPr>
          <p:nvPr/>
        </p:nvSpPr>
        <p:spPr bwMode="auto">
          <a:xfrm>
            <a:off x="531813" y="1676400"/>
            <a:ext cx="76200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514" name="Oval 370"/>
          <p:cNvSpPr>
            <a:spLocks noChangeArrowheads="1"/>
          </p:cNvSpPr>
          <p:nvPr/>
        </p:nvSpPr>
        <p:spPr bwMode="auto">
          <a:xfrm>
            <a:off x="684213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515" name="Freeform 371"/>
          <p:cNvSpPr>
            <a:spLocks/>
          </p:cNvSpPr>
          <p:nvPr/>
        </p:nvSpPr>
        <p:spPr bwMode="auto">
          <a:xfrm>
            <a:off x="684213" y="1676400"/>
            <a:ext cx="76200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516" name="Oval 372"/>
          <p:cNvSpPr>
            <a:spLocks noChangeArrowheads="1"/>
          </p:cNvSpPr>
          <p:nvPr/>
        </p:nvSpPr>
        <p:spPr bwMode="auto">
          <a:xfrm>
            <a:off x="86868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517" name="Freeform 373"/>
          <p:cNvSpPr>
            <a:spLocks/>
          </p:cNvSpPr>
          <p:nvPr/>
        </p:nvSpPr>
        <p:spPr bwMode="auto">
          <a:xfrm>
            <a:off x="8688388" y="12192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518" name="Oval 374"/>
          <p:cNvSpPr>
            <a:spLocks noChangeArrowheads="1"/>
          </p:cNvSpPr>
          <p:nvPr/>
        </p:nvSpPr>
        <p:spPr bwMode="auto">
          <a:xfrm>
            <a:off x="8839200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519" name="Freeform 375"/>
          <p:cNvSpPr>
            <a:spLocks/>
          </p:cNvSpPr>
          <p:nvPr/>
        </p:nvSpPr>
        <p:spPr bwMode="auto">
          <a:xfrm>
            <a:off x="8840788" y="12192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520" name="Oval 380"/>
          <p:cNvSpPr>
            <a:spLocks noChangeArrowheads="1"/>
          </p:cNvSpPr>
          <p:nvPr/>
        </p:nvSpPr>
        <p:spPr bwMode="auto">
          <a:xfrm>
            <a:off x="86868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521" name="Freeform 381"/>
          <p:cNvSpPr>
            <a:spLocks/>
          </p:cNvSpPr>
          <p:nvPr/>
        </p:nvSpPr>
        <p:spPr bwMode="auto">
          <a:xfrm>
            <a:off x="8688388" y="16764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522" name="Oval 382"/>
          <p:cNvSpPr>
            <a:spLocks noChangeArrowheads="1"/>
          </p:cNvSpPr>
          <p:nvPr/>
        </p:nvSpPr>
        <p:spPr bwMode="auto">
          <a:xfrm>
            <a:off x="8839200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523" name="Freeform 383"/>
          <p:cNvSpPr>
            <a:spLocks/>
          </p:cNvSpPr>
          <p:nvPr/>
        </p:nvSpPr>
        <p:spPr bwMode="auto">
          <a:xfrm>
            <a:off x="8840788" y="1676400"/>
            <a:ext cx="74612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524" name="Oval 392"/>
          <p:cNvSpPr>
            <a:spLocks noChangeArrowheads="1"/>
          </p:cNvSpPr>
          <p:nvPr/>
        </p:nvSpPr>
        <p:spPr bwMode="auto">
          <a:xfrm>
            <a:off x="8075613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525" name="Freeform 393"/>
          <p:cNvSpPr>
            <a:spLocks/>
          </p:cNvSpPr>
          <p:nvPr/>
        </p:nvSpPr>
        <p:spPr bwMode="auto">
          <a:xfrm>
            <a:off x="8077200" y="12192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526" name="Oval 394"/>
          <p:cNvSpPr>
            <a:spLocks noChangeArrowheads="1"/>
          </p:cNvSpPr>
          <p:nvPr/>
        </p:nvSpPr>
        <p:spPr bwMode="auto">
          <a:xfrm>
            <a:off x="8228013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527" name="Freeform 395"/>
          <p:cNvSpPr>
            <a:spLocks/>
          </p:cNvSpPr>
          <p:nvPr/>
        </p:nvSpPr>
        <p:spPr bwMode="auto">
          <a:xfrm>
            <a:off x="8229600" y="12192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528" name="Oval 396"/>
          <p:cNvSpPr>
            <a:spLocks noChangeArrowheads="1"/>
          </p:cNvSpPr>
          <p:nvPr/>
        </p:nvSpPr>
        <p:spPr bwMode="auto">
          <a:xfrm>
            <a:off x="8380413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529" name="Freeform 397"/>
          <p:cNvSpPr>
            <a:spLocks/>
          </p:cNvSpPr>
          <p:nvPr/>
        </p:nvSpPr>
        <p:spPr bwMode="auto">
          <a:xfrm>
            <a:off x="8382000" y="12192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530" name="Oval 398"/>
          <p:cNvSpPr>
            <a:spLocks noChangeArrowheads="1"/>
          </p:cNvSpPr>
          <p:nvPr/>
        </p:nvSpPr>
        <p:spPr bwMode="auto">
          <a:xfrm>
            <a:off x="8532813" y="1066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531" name="Freeform 399"/>
          <p:cNvSpPr>
            <a:spLocks/>
          </p:cNvSpPr>
          <p:nvPr/>
        </p:nvSpPr>
        <p:spPr bwMode="auto">
          <a:xfrm>
            <a:off x="8532813" y="1219200"/>
            <a:ext cx="76200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532" name="Oval 400"/>
          <p:cNvSpPr>
            <a:spLocks noChangeArrowheads="1"/>
          </p:cNvSpPr>
          <p:nvPr/>
        </p:nvSpPr>
        <p:spPr bwMode="auto">
          <a:xfrm>
            <a:off x="8075613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533" name="Freeform 401"/>
          <p:cNvSpPr>
            <a:spLocks/>
          </p:cNvSpPr>
          <p:nvPr/>
        </p:nvSpPr>
        <p:spPr bwMode="auto">
          <a:xfrm>
            <a:off x="8077200" y="16764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534" name="Oval 402"/>
          <p:cNvSpPr>
            <a:spLocks noChangeArrowheads="1"/>
          </p:cNvSpPr>
          <p:nvPr/>
        </p:nvSpPr>
        <p:spPr bwMode="auto">
          <a:xfrm>
            <a:off x="8228013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535" name="Freeform 403"/>
          <p:cNvSpPr>
            <a:spLocks/>
          </p:cNvSpPr>
          <p:nvPr/>
        </p:nvSpPr>
        <p:spPr bwMode="auto">
          <a:xfrm>
            <a:off x="8229600" y="16764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536" name="Oval 404"/>
          <p:cNvSpPr>
            <a:spLocks noChangeArrowheads="1"/>
          </p:cNvSpPr>
          <p:nvPr/>
        </p:nvSpPr>
        <p:spPr bwMode="auto">
          <a:xfrm>
            <a:off x="8380413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537" name="Freeform 405"/>
          <p:cNvSpPr>
            <a:spLocks/>
          </p:cNvSpPr>
          <p:nvPr/>
        </p:nvSpPr>
        <p:spPr bwMode="auto">
          <a:xfrm>
            <a:off x="8382000" y="16764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538" name="Oval 406"/>
          <p:cNvSpPr>
            <a:spLocks noChangeArrowheads="1"/>
          </p:cNvSpPr>
          <p:nvPr/>
        </p:nvSpPr>
        <p:spPr bwMode="auto">
          <a:xfrm>
            <a:off x="8532813" y="20574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539" name="Freeform 407"/>
          <p:cNvSpPr>
            <a:spLocks/>
          </p:cNvSpPr>
          <p:nvPr/>
        </p:nvSpPr>
        <p:spPr bwMode="auto">
          <a:xfrm>
            <a:off x="8534400" y="1676400"/>
            <a:ext cx="74613" cy="381000"/>
          </a:xfrm>
          <a:custGeom>
            <a:avLst/>
            <a:gdLst>
              <a:gd name="T0" fmla="*/ 2147483647 w 74"/>
              <a:gd name="T1" fmla="*/ 0 h 624"/>
              <a:gd name="T2" fmla="*/ 2147483647 w 74"/>
              <a:gd name="T3" fmla="*/ 2147483647 h 624"/>
              <a:gd name="T4" fmla="*/ 2147483647 w 74"/>
              <a:gd name="T5" fmla="*/ 2147483647 h 624"/>
              <a:gd name="T6" fmla="*/ 2147483647 w 74"/>
              <a:gd name="T7" fmla="*/ 2147483647 h 624"/>
              <a:gd name="T8" fmla="*/ 2147483647 w 74"/>
              <a:gd name="T9" fmla="*/ 2147483647 h 624"/>
              <a:gd name="T10" fmla="*/ 2147483647 w 74"/>
              <a:gd name="T11" fmla="*/ 2147483647 h 6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624"/>
              <a:gd name="T20" fmla="*/ 74 w 74"/>
              <a:gd name="T21" fmla="*/ 624 h 6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624">
                <a:moveTo>
                  <a:pt x="49" y="0"/>
                </a:moveTo>
                <a:cubicBezTo>
                  <a:pt x="48" y="19"/>
                  <a:pt x="49" y="72"/>
                  <a:pt x="41" y="112"/>
                </a:cubicBezTo>
                <a:cubicBezTo>
                  <a:pt x="33" y="152"/>
                  <a:pt x="2" y="190"/>
                  <a:pt x="1" y="240"/>
                </a:cubicBezTo>
                <a:cubicBezTo>
                  <a:pt x="0" y="290"/>
                  <a:pt x="21" y="363"/>
                  <a:pt x="33" y="411"/>
                </a:cubicBezTo>
                <a:cubicBezTo>
                  <a:pt x="45" y="459"/>
                  <a:pt x="68" y="496"/>
                  <a:pt x="71" y="531"/>
                </a:cubicBezTo>
                <a:cubicBezTo>
                  <a:pt x="74" y="566"/>
                  <a:pt x="54" y="605"/>
                  <a:pt x="49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0540" name="Picture 408" descr="acti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200650"/>
            <a:ext cx="28194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1" name="AutoShape 410"/>
          <p:cNvSpPr>
            <a:spLocks noChangeArrowheads="1"/>
          </p:cNvSpPr>
          <p:nvPr/>
        </p:nvSpPr>
        <p:spPr bwMode="auto">
          <a:xfrm rot="-9985801">
            <a:off x="4767263" y="3956050"/>
            <a:ext cx="863600" cy="808038"/>
          </a:xfrm>
          <a:prstGeom prst="curvedLeftArrow">
            <a:avLst>
              <a:gd name="adj1" fmla="val 593"/>
              <a:gd name="adj2" fmla="val 20000"/>
              <a:gd name="adj3" fmla="val 35625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542" name="Text Box 411"/>
          <p:cNvSpPr txBox="1">
            <a:spLocks noChangeArrowheads="1"/>
          </p:cNvSpPr>
          <p:nvPr/>
        </p:nvSpPr>
        <p:spPr bwMode="auto">
          <a:xfrm rot="-2057213">
            <a:off x="-100013" y="539750"/>
            <a:ext cx="1044576" cy="3460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solidFill>
                  <a:srgbClr val="FFFFFF"/>
                </a:solidFill>
                <a:latin typeface="Bookman Old Style" pitchFamily="18" charset="0"/>
              </a:rPr>
              <a:t>RAPPEL</a:t>
            </a:r>
          </a:p>
        </p:txBody>
      </p:sp>
      <p:sp>
        <p:nvSpPr>
          <p:cNvPr id="10543" name="ZoneTexte 302"/>
          <p:cNvSpPr txBox="1">
            <a:spLocks noChangeArrowheads="1"/>
          </p:cNvSpPr>
          <p:nvPr/>
        </p:nvSpPr>
        <p:spPr bwMode="auto">
          <a:xfrm>
            <a:off x="184150" y="6357938"/>
            <a:ext cx="1387475" cy="2778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200" b="1" i="1">
                <a:latin typeface="Arial" charset="0"/>
                <a:cs typeface="Arial" charset="0"/>
              </a:rPr>
              <a:t>Cazorla DU 2008</a:t>
            </a:r>
          </a:p>
        </p:txBody>
      </p:sp>
    </p:spTree>
    <p:extLst>
      <p:ext uri="{BB962C8B-B14F-4D97-AF65-F5344CB8AC3E}">
        <p14:creationId xmlns:p14="http://schemas.microsoft.com/office/powerpoint/2010/main" val="2934607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4F27B71-2037-4AB9-B60E-E15B3F65394B}" type="slidenum">
              <a:rPr lang="fr-FR" sz="1400" smtClean="0"/>
              <a:pPr/>
              <a:t>31</a:t>
            </a:fld>
            <a:endParaRPr lang="fr-FR" sz="1400"/>
          </a:p>
        </p:txBody>
      </p:sp>
      <p:sp>
        <p:nvSpPr>
          <p:cNvPr id="11267" name="AutoShape 2"/>
          <p:cNvSpPr>
            <a:spLocks noChangeArrowheads="1"/>
          </p:cNvSpPr>
          <p:nvPr/>
        </p:nvSpPr>
        <p:spPr bwMode="auto">
          <a:xfrm rot="10351429">
            <a:off x="5160963" y="1617663"/>
            <a:ext cx="1143000" cy="2438400"/>
          </a:xfrm>
          <a:prstGeom prst="curvedRightArrow">
            <a:avLst>
              <a:gd name="adj1" fmla="val 5294"/>
              <a:gd name="adj2" fmla="val 63052"/>
              <a:gd name="adj3" fmla="val 2607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4038600" y="1905000"/>
            <a:ext cx="990600" cy="381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fr-FR" sz="2000" b="1">
                <a:latin typeface="Arial" charset="0"/>
              </a:rPr>
              <a:t>ATP</a:t>
            </a:r>
            <a:endParaRPr lang="fr-FR" sz="1400">
              <a:latin typeface="Arial" charset="0"/>
            </a:endParaRPr>
          </a:p>
        </p:txBody>
      </p:sp>
      <p:sp>
        <p:nvSpPr>
          <p:cNvPr id="652292" name="AutoShape 4"/>
          <p:cNvSpPr>
            <a:spLocks noChangeArrowheads="1"/>
          </p:cNvSpPr>
          <p:nvPr/>
        </p:nvSpPr>
        <p:spPr bwMode="auto">
          <a:xfrm rot="-2663215">
            <a:off x="5257800" y="3883025"/>
            <a:ext cx="1195388" cy="360363"/>
          </a:xfrm>
          <a:prstGeom prst="curvedDownArrow">
            <a:avLst>
              <a:gd name="adj1" fmla="val 23896"/>
              <a:gd name="adj2" fmla="val 143376"/>
              <a:gd name="adj3" fmla="val 33315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3886200" y="3886200"/>
            <a:ext cx="1447800" cy="5334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fr-FR" sz="2000" b="1">
                <a:latin typeface="Arial" charset="0"/>
              </a:rPr>
              <a:t>ADP + Pi</a:t>
            </a:r>
            <a:endParaRPr lang="fr-FR" sz="1400">
              <a:latin typeface="Arial" charset="0"/>
            </a:endParaRPr>
          </a:p>
        </p:txBody>
      </p:sp>
      <p:sp>
        <p:nvSpPr>
          <p:cNvPr id="652294" name="Text Box 6"/>
          <p:cNvSpPr txBox="1">
            <a:spLocks noChangeArrowheads="1"/>
          </p:cNvSpPr>
          <p:nvPr/>
        </p:nvSpPr>
        <p:spPr bwMode="auto">
          <a:xfrm>
            <a:off x="6477000" y="3757613"/>
            <a:ext cx="13636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</a:rPr>
              <a:t>Créatine + Pi</a:t>
            </a:r>
          </a:p>
        </p:txBody>
      </p:sp>
      <p:sp>
        <p:nvSpPr>
          <p:cNvPr id="652295" name="Text Box 7"/>
          <p:cNvSpPr txBox="1">
            <a:spLocks noChangeArrowheads="1"/>
          </p:cNvSpPr>
          <p:nvPr/>
        </p:nvSpPr>
        <p:spPr bwMode="auto">
          <a:xfrm>
            <a:off x="5853113" y="4476750"/>
            <a:ext cx="246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</a:rPr>
              <a:t>Phosphorylcréatine (PCr)</a:t>
            </a:r>
          </a:p>
        </p:txBody>
      </p:sp>
      <p:sp>
        <p:nvSpPr>
          <p:cNvPr id="11273" name="Text Box 8"/>
          <p:cNvSpPr txBox="1">
            <a:spLocks noChangeArrowheads="1"/>
          </p:cNvSpPr>
          <p:nvPr/>
        </p:nvSpPr>
        <p:spPr bwMode="auto">
          <a:xfrm>
            <a:off x="1477963" y="200025"/>
            <a:ext cx="7150100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2000">
                <a:latin typeface="Arial" charset="0"/>
              </a:rPr>
              <a:t>         Rappel des caractéristique des différentes sources énergétiques sollicitées au cours de l’exercice musculaire.</a:t>
            </a:r>
          </a:p>
        </p:txBody>
      </p:sp>
      <p:sp>
        <p:nvSpPr>
          <p:cNvPr id="652297" name="Text Box 9"/>
          <p:cNvSpPr txBox="1">
            <a:spLocks noChangeArrowheads="1"/>
          </p:cNvSpPr>
          <p:nvPr/>
        </p:nvSpPr>
        <p:spPr bwMode="auto">
          <a:xfrm>
            <a:off x="377825" y="5080000"/>
            <a:ext cx="1314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b="1">
                <a:latin typeface="Arial" charset="0"/>
              </a:rPr>
              <a:t>SOURCES</a:t>
            </a:r>
          </a:p>
        </p:txBody>
      </p:sp>
      <p:sp>
        <p:nvSpPr>
          <p:cNvPr id="652298" name="Text Box 10"/>
          <p:cNvSpPr txBox="1">
            <a:spLocks noChangeArrowheads="1"/>
          </p:cNvSpPr>
          <p:nvPr/>
        </p:nvSpPr>
        <p:spPr bwMode="auto">
          <a:xfrm>
            <a:off x="306388" y="5448300"/>
            <a:ext cx="8839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arenR"/>
            </a:pPr>
            <a:r>
              <a:rPr lang="fr-FR" sz="1600" b="1">
                <a:latin typeface="Arial" charset="0"/>
              </a:rPr>
              <a:t>Immédiate dite</a:t>
            </a:r>
            <a:r>
              <a:rPr lang="fr-FR" sz="1600" b="1">
                <a:solidFill>
                  <a:srgbClr val="FFFFFF"/>
                </a:solidFill>
                <a:latin typeface="Arial" charset="0"/>
              </a:rPr>
              <a:t> « anaérobie alactique »</a:t>
            </a:r>
            <a:r>
              <a:rPr lang="en-US" sz="1600" b="1">
                <a:latin typeface="Arial" charset="0"/>
              </a:rPr>
              <a:t> : Sprints courts et tout exercice très court et très intense. </a:t>
            </a:r>
          </a:p>
        </p:txBody>
      </p:sp>
      <p:sp>
        <p:nvSpPr>
          <p:cNvPr id="11276" name="AutoShape 11"/>
          <p:cNvSpPr>
            <a:spLocks noChangeArrowheads="1"/>
          </p:cNvSpPr>
          <p:nvPr/>
        </p:nvSpPr>
        <p:spPr bwMode="auto">
          <a:xfrm rot="234349">
            <a:off x="2895600" y="1981200"/>
            <a:ext cx="998538" cy="2438400"/>
          </a:xfrm>
          <a:prstGeom prst="curvedRightArrow">
            <a:avLst>
              <a:gd name="adj1" fmla="val 6060"/>
              <a:gd name="adj2" fmla="val 72174"/>
              <a:gd name="adj3" fmla="val 2607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52301" name="AutoShape 13"/>
          <p:cNvSpPr>
            <a:spLocks noChangeArrowheads="1"/>
          </p:cNvSpPr>
          <p:nvPr/>
        </p:nvSpPr>
        <p:spPr bwMode="auto">
          <a:xfrm rot="-5208349">
            <a:off x="6072188" y="2576513"/>
            <a:ext cx="1143000" cy="609600"/>
          </a:xfrm>
          <a:prstGeom prst="curvedDownArrow">
            <a:avLst>
              <a:gd name="adj1" fmla="val 8160"/>
              <a:gd name="adj2" fmla="val 75000"/>
              <a:gd name="adj3" fmla="val 33333"/>
            </a:avLst>
          </a:prstGeom>
          <a:solidFill>
            <a:srgbClr val="FFFF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52302" name="Text Box 14"/>
          <p:cNvSpPr txBox="1">
            <a:spLocks noChangeArrowheads="1"/>
          </p:cNvSpPr>
          <p:nvPr/>
        </p:nvSpPr>
        <p:spPr bwMode="auto">
          <a:xfrm>
            <a:off x="6858000" y="3276600"/>
            <a:ext cx="12112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</a:rPr>
              <a:t> Glycogène</a:t>
            </a:r>
            <a:endParaRPr lang="fr-FR" sz="1600"/>
          </a:p>
        </p:txBody>
      </p:sp>
      <p:sp>
        <p:nvSpPr>
          <p:cNvPr id="652303" name="Text Box 15"/>
          <p:cNvSpPr txBox="1">
            <a:spLocks noChangeArrowheads="1"/>
          </p:cNvSpPr>
          <p:nvPr/>
        </p:nvSpPr>
        <p:spPr bwMode="auto">
          <a:xfrm>
            <a:off x="7010400" y="2362200"/>
            <a:ext cx="14462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</a:rPr>
              <a:t>Acide lactique</a:t>
            </a:r>
            <a:endParaRPr lang="fr-FR"/>
          </a:p>
        </p:txBody>
      </p:sp>
      <p:sp>
        <p:nvSpPr>
          <p:cNvPr id="652305" name="Text Box 17"/>
          <p:cNvSpPr txBox="1">
            <a:spLocks noChangeArrowheads="1"/>
          </p:cNvSpPr>
          <p:nvPr/>
        </p:nvSpPr>
        <p:spPr bwMode="auto">
          <a:xfrm>
            <a:off x="282575" y="6037263"/>
            <a:ext cx="88376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2)    Retardée dite </a:t>
            </a:r>
            <a:r>
              <a:rPr lang="fr-FR" sz="1800" b="1">
                <a:solidFill>
                  <a:srgbClr val="FFFFFF"/>
                </a:solidFill>
                <a:latin typeface="Arial" charset="0"/>
              </a:rPr>
              <a:t>« </a:t>
            </a:r>
            <a:r>
              <a:rPr lang="fr-FR" sz="1600" b="1">
                <a:solidFill>
                  <a:srgbClr val="FFFFFF"/>
                </a:solidFill>
                <a:latin typeface="Arial" charset="0"/>
              </a:rPr>
              <a:t>anaérobie lactique »</a:t>
            </a:r>
            <a:r>
              <a:rPr lang="fr-FR" sz="1600" b="1">
                <a:latin typeface="Arial" charset="0"/>
              </a:rPr>
              <a:t> : 100, 200, 400, 800, 1500m (8 s à 2-3 min)</a:t>
            </a:r>
          </a:p>
        </p:txBody>
      </p:sp>
      <p:sp>
        <p:nvSpPr>
          <p:cNvPr id="652312" name="AutoShape 24"/>
          <p:cNvSpPr>
            <a:spLocks noChangeArrowheads="1"/>
          </p:cNvSpPr>
          <p:nvPr/>
        </p:nvSpPr>
        <p:spPr bwMode="auto">
          <a:xfrm rot="-7676596">
            <a:off x="5299075" y="1711325"/>
            <a:ext cx="1193800" cy="361950"/>
          </a:xfrm>
          <a:prstGeom prst="curvedDownArrow">
            <a:avLst>
              <a:gd name="adj1" fmla="val 14353"/>
              <a:gd name="adj2" fmla="val 131930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52313" name="Text Box 25"/>
          <p:cNvSpPr txBox="1">
            <a:spLocks noChangeArrowheads="1"/>
          </p:cNvSpPr>
          <p:nvPr/>
        </p:nvSpPr>
        <p:spPr bwMode="auto">
          <a:xfrm>
            <a:off x="5715000" y="1066800"/>
            <a:ext cx="1360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</a:rPr>
              <a:t> CO</a:t>
            </a:r>
            <a:r>
              <a:rPr lang="fr-FR" sz="1600" baseline="-25000">
                <a:latin typeface="Arial" charset="0"/>
              </a:rPr>
              <a:t>2</a:t>
            </a:r>
            <a:r>
              <a:rPr lang="fr-FR" sz="1600">
                <a:latin typeface="Arial" charset="0"/>
              </a:rPr>
              <a:t> + H</a:t>
            </a:r>
            <a:r>
              <a:rPr lang="fr-FR" sz="1600" baseline="-25000">
                <a:latin typeface="Arial" charset="0"/>
              </a:rPr>
              <a:t>2</a:t>
            </a:r>
            <a:r>
              <a:rPr lang="fr-FR" sz="1600">
                <a:latin typeface="Arial" charset="0"/>
              </a:rPr>
              <a:t>O</a:t>
            </a:r>
          </a:p>
        </p:txBody>
      </p:sp>
      <p:sp>
        <p:nvSpPr>
          <p:cNvPr id="652314" name="Text Box 26"/>
          <p:cNvSpPr txBox="1">
            <a:spLocks noChangeArrowheads="1"/>
          </p:cNvSpPr>
          <p:nvPr/>
        </p:nvSpPr>
        <p:spPr bwMode="auto">
          <a:xfrm>
            <a:off x="304800" y="6415088"/>
            <a:ext cx="8924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3)     Très retardée dite </a:t>
            </a:r>
            <a:r>
              <a:rPr lang="fr-FR" sz="1800" b="1">
                <a:solidFill>
                  <a:srgbClr val="FFFFFF"/>
                </a:solidFill>
                <a:latin typeface="Arial" charset="0"/>
              </a:rPr>
              <a:t>« </a:t>
            </a:r>
            <a:r>
              <a:rPr lang="fr-FR" sz="1600" b="1">
                <a:solidFill>
                  <a:srgbClr val="FFFFFF"/>
                </a:solidFill>
                <a:latin typeface="Arial" charset="0"/>
              </a:rPr>
              <a:t>aérobie »</a:t>
            </a:r>
            <a:r>
              <a:rPr lang="fr-FR" sz="1600" b="1">
                <a:latin typeface="Arial" charset="0"/>
              </a:rPr>
              <a:t> : 5-10000m, semi marathon, marathon et ultra marathon</a:t>
            </a:r>
          </a:p>
        </p:txBody>
      </p:sp>
      <p:sp>
        <p:nvSpPr>
          <p:cNvPr id="652315" name="Text Box 27"/>
          <p:cNvSpPr txBox="1">
            <a:spLocks noChangeArrowheads="1"/>
          </p:cNvSpPr>
          <p:nvPr/>
        </p:nvSpPr>
        <p:spPr bwMode="auto">
          <a:xfrm>
            <a:off x="6267450" y="1574800"/>
            <a:ext cx="3200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</a:rPr>
              <a:t>Glycogène, glucose, acides </a:t>
            </a:r>
          </a:p>
          <a:p>
            <a:r>
              <a:rPr lang="fr-FR" sz="1600">
                <a:latin typeface="Arial" charset="0"/>
              </a:rPr>
              <a:t>gras libres, acides aminés</a:t>
            </a:r>
          </a:p>
          <a:p>
            <a:r>
              <a:rPr lang="fr-FR" sz="1600">
                <a:latin typeface="Arial" charset="0"/>
              </a:rPr>
              <a:t>               + O</a:t>
            </a:r>
            <a:r>
              <a:rPr lang="fr-FR" sz="1600" baseline="-25000">
                <a:latin typeface="Arial" charset="0"/>
              </a:rPr>
              <a:t>2   </a:t>
            </a:r>
            <a:r>
              <a:rPr lang="fr-FR" sz="1600">
                <a:latin typeface="Arial" charset="0"/>
              </a:rPr>
              <a:t> </a:t>
            </a:r>
            <a:r>
              <a:rPr lang="fr-FR" sz="1600" b="1">
                <a:solidFill>
                  <a:schemeClr val="tx2"/>
                </a:solidFill>
                <a:latin typeface="Arial" charset="0"/>
              </a:rPr>
              <a:t>:</a:t>
            </a:r>
          </a:p>
          <a:p>
            <a:r>
              <a:rPr lang="fr-FR" sz="1600">
                <a:latin typeface="Arial" charset="0"/>
              </a:rPr>
              <a:t>                                                                                         </a:t>
            </a:r>
          </a:p>
          <a:p>
            <a:endParaRPr lang="fr-FR" sz="1600"/>
          </a:p>
        </p:txBody>
      </p:sp>
      <p:sp>
        <p:nvSpPr>
          <p:cNvPr id="11285" name="Text Box 28"/>
          <p:cNvSpPr txBox="1">
            <a:spLocks noChangeArrowheads="1"/>
          </p:cNvSpPr>
          <p:nvPr/>
        </p:nvSpPr>
        <p:spPr bwMode="auto">
          <a:xfrm rot="-2057213">
            <a:off x="85725" y="601663"/>
            <a:ext cx="1044575" cy="3460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solidFill>
                  <a:srgbClr val="FFFFFF"/>
                </a:solidFill>
                <a:latin typeface="Bookman Old Style" pitchFamily="18" charset="0"/>
              </a:rPr>
              <a:t>RAPPEL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810250" y="4081463"/>
            <a:ext cx="2198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800" i="1">
                <a:solidFill>
                  <a:schemeClr val="tx2"/>
                </a:solidFill>
                <a:latin typeface="Arial" charset="0"/>
              </a:rPr>
              <a:t>anaérobie alactique</a:t>
            </a:r>
            <a:endParaRPr lang="fr-FR" sz="1800" i="1">
              <a:solidFill>
                <a:schemeClr val="tx2"/>
              </a:solidFill>
            </a:endParaRPr>
          </a:p>
        </p:txBody>
      </p:sp>
      <p:pic>
        <p:nvPicPr>
          <p:cNvPr id="25" name="Picture 12" descr="acti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16" descr="player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3" t="84224" r="4425" b="879"/>
          <a:stretch>
            <a:fillRect/>
          </a:stretch>
        </p:blipFill>
        <p:spPr bwMode="auto">
          <a:xfrm>
            <a:off x="1981200" y="129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18" descr="player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9" t="59398" r="48230" b="25706"/>
          <a:stretch>
            <a:fillRect/>
          </a:stretch>
        </p:blipFill>
        <p:spPr bwMode="auto">
          <a:xfrm>
            <a:off x="1295400" y="12954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9" descr="player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0" t="76776" r="27788" b="879"/>
          <a:stretch>
            <a:fillRect/>
          </a:stretch>
        </p:blipFill>
        <p:spPr bwMode="auto">
          <a:xfrm>
            <a:off x="1066800" y="41148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1" name="Picture 20" descr="player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12" t="64363" r="4425" b="20741"/>
          <a:stretch>
            <a:fillRect/>
          </a:stretch>
        </p:blipFill>
        <p:spPr bwMode="auto">
          <a:xfrm>
            <a:off x="304800" y="1295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2" name="Text Box 21"/>
          <p:cNvSpPr txBox="1">
            <a:spLocks noChangeArrowheads="1"/>
          </p:cNvSpPr>
          <p:nvPr/>
        </p:nvSpPr>
        <p:spPr bwMode="auto">
          <a:xfrm>
            <a:off x="1676400" y="1371600"/>
            <a:ext cx="331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>
                <a:latin typeface="Arial" charset="0"/>
              </a:rPr>
              <a:t>+</a:t>
            </a:r>
          </a:p>
        </p:txBody>
      </p:sp>
      <p:sp>
        <p:nvSpPr>
          <p:cNvPr id="11293" name="Text Box 22"/>
          <p:cNvSpPr txBox="1">
            <a:spLocks noChangeArrowheads="1"/>
          </p:cNvSpPr>
          <p:nvPr/>
        </p:nvSpPr>
        <p:spPr bwMode="auto">
          <a:xfrm>
            <a:off x="914400" y="1371600"/>
            <a:ext cx="331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>
                <a:latin typeface="Arial" charset="0"/>
              </a:rPr>
              <a:t>+</a:t>
            </a:r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609600" y="4267200"/>
            <a:ext cx="331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>
                <a:latin typeface="Arial" charset="0"/>
              </a:rPr>
              <a:t>=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627813" y="2830513"/>
            <a:ext cx="2070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800" i="1">
                <a:solidFill>
                  <a:schemeClr val="tx2"/>
                </a:solidFill>
                <a:latin typeface="Arial" charset="0"/>
              </a:rPr>
              <a:t>anaérobie lactique</a:t>
            </a:r>
            <a:endParaRPr lang="fr-FR" sz="1800" i="1">
              <a:solidFill>
                <a:schemeClr val="tx2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39088" y="2051050"/>
            <a:ext cx="954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800" i="1">
                <a:solidFill>
                  <a:schemeClr val="tx2"/>
                </a:solidFill>
                <a:latin typeface="Arial" charset="0"/>
              </a:rPr>
              <a:t>aérobie</a:t>
            </a:r>
            <a:endParaRPr lang="fr-FR" sz="1800" i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78568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5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5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5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65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652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75"/>
                                        <p:tgtEl>
                                          <p:spTgt spid="65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175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5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675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75"/>
                                        <p:tgtEl>
                                          <p:spTgt spid="65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16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215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65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515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300"/>
                                        <p:tgtEl>
                                          <p:spTgt spid="65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1650"/>
                            </p:stCondLst>
                            <p:childTnLst>
                              <p:par>
                                <p:cTn id="68" presetID="1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52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5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52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52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315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75"/>
                                        <p:tgtEl>
                                          <p:spTgt spid="65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675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65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4675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2292" grpId="0" animBg="1"/>
      <p:bldP spid="652294" grpId="0" autoUpdateAnimBg="0"/>
      <p:bldP spid="652295" grpId="0" autoUpdateAnimBg="0"/>
      <p:bldP spid="652297" grpId="0" autoUpdateAnimBg="0"/>
      <p:bldP spid="652298" grpId="0" build="p" autoUpdateAnimBg="0" advAuto="1000"/>
      <p:bldP spid="652301" grpId="0" animBg="1"/>
      <p:bldP spid="652302" grpId="0" autoUpdateAnimBg="0"/>
      <p:bldP spid="652303" grpId="0" autoUpdateAnimBg="0"/>
      <p:bldP spid="652305" grpId="0" autoUpdateAnimBg="0"/>
      <p:bldP spid="652312" grpId="0" animBg="1"/>
      <p:bldP spid="652313" grpId="0" autoUpdateAnimBg="0"/>
      <p:bldP spid="652314" grpId="0" autoUpdateAnimBg="0"/>
      <p:bldP spid="652315" grpId="0" autoUpdateAnimBg="0"/>
      <p:bldP spid="2" grpId="0"/>
      <p:bldP spid="32" grpId="0" autoUpdateAnimBg="0"/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1560" y="404664"/>
            <a:ext cx="728750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Calibri" pitchFamily="34" charset="0"/>
                <a:cs typeface="Calibri" pitchFamily="34" charset="0"/>
              </a:rPr>
              <a:t>SYNTHESE METABOLIQUE DES MOLECULES D’ATP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67544" y="1414441"/>
            <a:ext cx="837657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Sources d’urgence anaérobies :</a:t>
            </a:r>
          </a:p>
          <a:p>
            <a:endParaRPr lang="fr-FR" sz="2400" dirty="0">
              <a:latin typeface="Calibri" pitchFamily="34" charset="0"/>
              <a:cs typeface="Calibri" pitchFamily="34" charset="0"/>
            </a:endParaRPr>
          </a:p>
          <a:p>
            <a:r>
              <a:rPr lang="fr-FR" sz="2000" dirty="0">
                <a:latin typeface="Calibri" pitchFamily="34" charset="0"/>
                <a:cs typeface="Calibri" pitchFamily="34" charset="0"/>
              </a:rPr>
              <a:t>Phosphoryle créatine (</a:t>
            </a:r>
            <a:r>
              <a:rPr lang="fr-FR" sz="2000" dirty="0" err="1">
                <a:latin typeface="Calibri" pitchFamily="34" charset="0"/>
                <a:cs typeface="Calibri" pitchFamily="34" charset="0"/>
              </a:rPr>
              <a:t>PCr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) = 1 molécule d’ATP pour 1 molécule de </a:t>
            </a:r>
            <a:r>
              <a:rPr lang="fr-FR" sz="2000" dirty="0" err="1">
                <a:latin typeface="Calibri" pitchFamily="34" charset="0"/>
                <a:cs typeface="Calibri" pitchFamily="34" charset="0"/>
              </a:rPr>
              <a:t>PCr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 </a:t>
            </a:r>
          </a:p>
          <a:p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r>
              <a:rPr lang="fr-FR" sz="2000" dirty="0">
                <a:latin typeface="Calibri" pitchFamily="34" charset="0"/>
                <a:cs typeface="Calibri" pitchFamily="34" charset="0"/>
              </a:rPr>
              <a:t>Glycolyse lactique = 3 molécules d’ATP pour 1 molécule de glycogène</a:t>
            </a:r>
          </a:p>
          <a:p>
            <a:endParaRPr lang="fr-FR" sz="2400" dirty="0">
              <a:latin typeface="Calibri" pitchFamily="34" charset="0"/>
              <a:cs typeface="Calibri" pitchFamily="34" charset="0"/>
            </a:endParaRPr>
          </a:p>
          <a:p>
            <a:endParaRPr lang="fr-FR" sz="28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Sources aérobies (mitochondrie)</a:t>
            </a:r>
          </a:p>
          <a:p>
            <a:endParaRPr lang="fr-FR" sz="2400" dirty="0">
              <a:latin typeface="Calibri" pitchFamily="34" charset="0"/>
              <a:cs typeface="Calibri" pitchFamily="34" charset="0"/>
            </a:endParaRPr>
          </a:p>
          <a:p>
            <a:r>
              <a:rPr lang="fr-FR" sz="2000" dirty="0">
                <a:latin typeface="Calibri" pitchFamily="34" charset="0"/>
                <a:cs typeface="Calibri" pitchFamily="34" charset="0"/>
              </a:rPr>
              <a:t>Glycolyse aérobie = 36 molécules d’ATP pour 1 molécule de glycogène</a:t>
            </a:r>
          </a:p>
          <a:p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r>
              <a:rPr lang="fr-FR" sz="2000" dirty="0">
                <a:latin typeface="Calibri" pitchFamily="34" charset="0"/>
                <a:cs typeface="Calibri" pitchFamily="34" charset="0"/>
              </a:rPr>
              <a:t>Bêta-oxydation TG  =     19 molécules d’ATP pour 1 molécule de glycérol</a:t>
            </a:r>
          </a:p>
          <a:p>
            <a:r>
              <a:rPr lang="fr-FR" sz="2000" dirty="0">
                <a:latin typeface="Calibri" pitchFamily="34" charset="0"/>
                <a:cs typeface="Calibri" pitchFamily="34" charset="0"/>
              </a:rPr>
              <a:t>                                    +  441 molécules d’ATP pour 3 molécules d’ AGL</a:t>
            </a:r>
          </a:p>
          <a:p>
            <a:r>
              <a:rPr lang="fr-FR" sz="2000" dirty="0">
                <a:latin typeface="Calibri" pitchFamily="34" charset="0"/>
                <a:cs typeface="Calibri" pitchFamily="34" charset="0"/>
              </a:rPr>
              <a:t>                                                                =  460 ATP</a:t>
            </a:r>
          </a:p>
        </p:txBody>
      </p:sp>
    </p:spTree>
    <p:extLst>
      <p:ext uri="{BB962C8B-B14F-4D97-AF65-F5344CB8AC3E}">
        <p14:creationId xmlns:p14="http://schemas.microsoft.com/office/powerpoint/2010/main" val="56702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6515" y="1196752"/>
            <a:ext cx="59183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i="1" dirty="0">
                <a:solidFill>
                  <a:schemeClr val="tx2"/>
                </a:solidFill>
                <a:latin typeface="Bookman Old Style" pitchFamily="18" charset="0"/>
                <a:cs typeface="Calibri" pitchFamily="34" charset="0"/>
              </a:rPr>
              <a:t>2- Caractéristiques des sources énergétiques </a:t>
            </a:r>
            <a:endParaRPr lang="fr-FR" sz="3600" dirty="0">
              <a:solidFill>
                <a:schemeClr val="tx2"/>
              </a:solidFill>
              <a:latin typeface="Bookman Old Style" pitchFamily="18" charset="0"/>
              <a:cs typeface="Calibri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66515" y="359078"/>
            <a:ext cx="6571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Calibri" pitchFamily="34" charset="0"/>
                <a:cs typeface="Calibri" pitchFamily="34" charset="0"/>
              </a:rPr>
              <a:t>Diplôme d’Université de Médecine du Sport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923294" y="2636912"/>
            <a:ext cx="29249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latin typeface="Calibri" pitchFamily="34" charset="0"/>
                <a:cs typeface="Calibri" pitchFamily="34" charset="0"/>
              </a:rPr>
              <a:t>Marrakech </a:t>
            </a:r>
          </a:p>
          <a:p>
            <a:pPr algn="ctr"/>
            <a:r>
              <a:rPr lang="fr-FR" sz="2400" dirty="0">
                <a:latin typeface="Calibri" pitchFamily="34" charset="0"/>
                <a:cs typeface="Calibri" pitchFamily="34" charset="0"/>
              </a:rPr>
              <a:t>19-21 décembre 2014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697520" y="4279103"/>
            <a:ext cx="2752806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dirty="0">
                <a:latin typeface="Calibri" pitchFamily="34" charset="0"/>
                <a:cs typeface="Calibri" pitchFamily="34" charset="0"/>
              </a:rPr>
              <a:t>Georges CAZORLA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cazorlageorges@gmail.com</a:t>
            </a:r>
          </a:p>
        </p:txBody>
      </p:sp>
      <p:pic>
        <p:nvPicPr>
          <p:cNvPr id="6" name="Picture 7" descr="C:\Users\STPHAN~1\AppData\Local\Temp\Rar$DI00.725\1_bleu_rv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" t="34515" r="3841" b="30968"/>
          <a:stretch>
            <a:fillRect/>
          </a:stretch>
        </p:blipFill>
        <p:spPr bwMode="auto">
          <a:xfrm>
            <a:off x="5723944" y="4191454"/>
            <a:ext cx="2933648" cy="76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65"/>
          <a:stretch>
            <a:fillRect/>
          </a:stretch>
        </p:blipFill>
        <p:spPr bwMode="auto">
          <a:xfrm>
            <a:off x="5723945" y="5077159"/>
            <a:ext cx="2933647" cy="77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2" t="51572" r="33873" b="28065"/>
          <a:stretch>
            <a:fillRect/>
          </a:stretch>
        </p:blipFill>
        <p:spPr bwMode="auto">
          <a:xfrm>
            <a:off x="434207" y="4254402"/>
            <a:ext cx="1664615" cy="140684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07504" y="5791523"/>
            <a:ext cx="274179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1600" i="1" dirty="0">
                <a:latin typeface="Calibri" pitchFamily="34" charset="0"/>
                <a:cs typeface="Calibri" pitchFamily="34" charset="0"/>
              </a:rPr>
              <a:t>Service des épreuves d’effort </a:t>
            </a:r>
          </a:p>
          <a:p>
            <a:r>
              <a:rPr lang="fr-FR" sz="1600" i="1" dirty="0">
                <a:latin typeface="Calibri" pitchFamily="34" charset="0"/>
                <a:cs typeface="Calibri" pitchFamily="34" charset="0"/>
              </a:rPr>
              <a:t>            et réadaptation.</a:t>
            </a:r>
            <a:endParaRPr lang="fr-FR" sz="1600" dirty="0">
              <a:latin typeface="Calibri" pitchFamily="34" charset="0"/>
              <a:cs typeface="Calibri" pitchFamily="34" charset="0"/>
            </a:endParaRPr>
          </a:p>
          <a:p>
            <a:r>
              <a:rPr lang="fr-FR" sz="1600" i="1" dirty="0">
                <a:latin typeface="Calibri" pitchFamily="34" charset="0"/>
                <a:cs typeface="Calibri" pitchFamily="34" charset="0"/>
              </a:rPr>
              <a:t>       Hôpital Cardiologique </a:t>
            </a:r>
          </a:p>
          <a:p>
            <a:r>
              <a:rPr lang="fr-FR" sz="1600" i="1" dirty="0">
                <a:latin typeface="Calibri" pitchFamily="34" charset="0"/>
                <a:cs typeface="Calibri" pitchFamily="34" charset="0"/>
              </a:rPr>
              <a:t>             Pessac 33604.</a:t>
            </a:r>
            <a:endParaRPr lang="fr-FR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257852" y="5984638"/>
            <a:ext cx="1865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" pitchFamily="34" charset="0"/>
                <a:cs typeface="Calibri" pitchFamily="34" charset="0"/>
              </a:rPr>
              <a:t>www.monstade.fr</a:t>
            </a:r>
          </a:p>
        </p:txBody>
      </p:sp>
    </p:spTree>
    <p:extLst>
      <p:ext uri="{BB962C8B-B14F-4D97-AF65-F5344CB8AC3E}">
        <p14:creationId xmlns:p14="http://schemas.microsoft.com/office/powerpoint/2010/main" val="29038989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EC34EE5-FBC8-428E-A002-963BB1F03183}" type="slidenum">
              <a:rPr lang="fr-FR" sz="1400" smtClean="0"/>
              <a:pPr/>
              <a:t>34</a:t>
            </a:fld>
            <a:endParaRPr lang="fr-FR" sz="1400"/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539750" y="549275"/>
            <a:ext cx="8126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b="1">
                <a:latin typeface="Arial" charset="0"/>
              </a:rPr>
              <a:t>CARACTERISTIQUES DES SOURCES ENERGETIQUES</a:t>
            </a:r>
            <a:endParaRPr lang="fr-FR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79388" y="1557338"/>
            <a:ext cx="8978900" cy="497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 b="1">
                <a:solidFill>
                  <a:srgbClr val="FFFFFF"/>
                </a:solidFill>
                <a:latin typeface="Arial" charset="0"/>
              </a:rPr>
              <a:t>Chaque source énergétique se caractérise par :</a:t>
            </a:r>
          </a:p>
          <a:p>
            <a:endParaRPr lang="fr-FR" sz="2000" b="1">
              <a:solidFill>
                <a:srgbClr val="FFFFFF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fr-FR" sz="2000" b="1">
                <a:latin typeface="Arial" charset="0"/>
              </a:rPr>
              <a:t> un délai d’apport </a:t>
            </a:r>
            <a:r>
              <a:rPr lang="fr-FR" sz="2000" b="1">
                <a:solidFill>
                  <a:srgbClr val="FFFFFF"/>
                </a:solidFill>
                <a:latin typeface="Arial" charset="0"/>
              </a:rPr>
              <a:t>optimum</a:t>
            </a:r>
            <a:r>
              <a:rPr lang="fr-FR" sz="2000" b="1">
                <a:latin typeface="Arial" charset="0"/>
              </a:rPr>
              <a:t> d’énergie,</a:t>
            </a:r>
          </a:p>
          <a:p>
            <a:pPr>
              <a:lnSpc>
                <a:spcPct val="160000"/>
              </a:lnSpc>
              <a:buFontTx/>
              <a:buChar char="•"/>
            </a:pPr>
            <a:r>
              <a:rPr lang="fr-FR" sz="2000" b="1">
                <a:latin typeface="Arial" charset="0"/>
              </a:rPr>
              <a:t> sa </a:t>
            </a:r>
            <a:r>
              <a:rPr lang="fr-FR" sz="2000" b="1" u="sng">
                <a:latin typeface="Arial" charset="0"/>
              </a:rPr>
              <a:t>capacité</a:t>
            </a:r>
            <a:r>
              <a:rPr lang="fr-FR" sz="2000" b="1">
                <a:latin typeface="Arial" charset="0"/>
              </a:rPr>
              <a:t> ou </a:t>
            </a:r>
            <a:r>
              <a:rPr lang="fr-FR" sz="2000" b="1">
                <a:solidFill>
                  <a:schemeClr val="tx2"/>
                </a:solidFill>
                <a:latin typeface="Arial" charset="0"/>
              </a:rPr>
              <a:t>énergie potentielle totale</a:t>
            </a:r>
            <a:r>
              <a:rPr lang="fr-FR" sz="2000" b="1">
                <a:latin typeface="Arial" charset="0"/>
              </a:rPr>
              <a:t> susceptible d’être utilisée,</a:t>
            </a:r>
          </a:p>
          <a:p>
            <a:pPr>
              <a:lnSpc>
                <a:spcPct val="160000"/>
              </a:lnSpc>
              <a:buFontTx/>
              <a:buChar char="•"/>
            </a:pPr>
            <a:r>
              <a:rPr lang="fr-FR" sz="2000" b="1">
                <a:latin typeface="Arial" charset="0"/>
              </a:rPr>
              <a:t> sa </a:t>
            </a:r>
            <a:r>
              <a:rPr lang="fr-FR" sz="2000" b="1" u="sng">
                <a:latin typeface="Arial" charset="0"/>
              </a:rPr>
              <a:t>puissance métabolique </a:t>
            </a:r>
            <a:r>
              <a:rPr lang="fr-FR" sz="2000" b="1">
                <a:latin typeface="Arial" charset="0"/>
              </a:rPr>
              <a:t>ou </a:t>
            </a:r>
            <a:r>
              <a:rPr lang="fr-FR" sz="2000" b="1">
                <a:solidFill>
                  <a:schemeClr val="tx2"/>
                </a:solidFill>
                <a:latin typeface="Arial" charset="0"/>
              </a:rPr>
              <a:t>quantité maximale</a:t>
            </a:r>
            <a:r>
              <a:rPr lang="fr-FR" sz="2000" b="1">
                <a:latin typeface="Arial" charset="0"/>
              </a:rPr>
              <a:t> d ’énergie qu’elle </a:t>
            </a:r>
          </a:p>
          <a:p>
            <a:r>
              <a:rPr lang="fr-FR" sz="2000" b="1">
                <a:latin typeface="Arial" charset="0"/>
              </a:rPr>
              <a:t>peut fournir </a:t>
            </a:r>
            <a:r>
              <a:rPr lang="fr-FR" sz="2000" b="1">
                <a:solidFill>
                  <a:schemeClr val="tx2"/>
                </a:solidFill>
                <a:latin typeface="Arial" charset="0"/>
              </a:rPr>
              <a:t>par unité de temps</a:t>
            </a:r>
            <a:r>
              <a:rPr lang="fr-FR" sz="2000" b="1">
                <a:latin typeface="Arial" charset="0"/>
              </a:rPr>
              <a:t>,</a:t>
            </a:r>
          </a:p>
          <a:p>
            <a:pPr>
              <a:lnSpc>
                <a:spcPct val="160000"/>
              </a:lnSpc>
              <a:buFontTx/>
              <a:buChar char="•"/>
            </a:pPr>
            <a:r>
              <a:rPr lang="fr-FR" sz="2000" b="1">
                <a:latin typeface="Arial" charset="0"/>
              </a:rPr>
              <a:t> son </a:t>
            </a:r>
            <a:r>
              <a:rPr lang="fr-FR" sz="2000" b="1" u="sng">
                <a:latin typeface="Arial" charset="0"/>
              </a:rPr>
              <a:t>endurance </a:t>
            </a:r>
            <a:r>
              <a:rPr lang="fr-FR" sz="2000" b="1">
                <a:latin typeface="Arial" charset="0"/>
              </a:rPr>
              <a:t>ou </a:t>
            </a:r>
            <a:r>
              <a:rPr lang="fr-FR" sz="2000" b="1">
                <a:solidFill>
                  <a:schemeClr val="tx2"/>
                </a:solidFill>
                <a:latin typeface="Arial" charset="0"/>
              </a:rPr>
              <a:t>pourcentage de la puissance</a:t>
            </a:r>
            <a:r>
              <a:rPr lang="fr-FR" sz="2000" b="1">
                <a:latin typeface="Arial" charset="0"/>
              </a:rPr>
              <a:t> énergétique maximale </a:t>
            </a:r>
          </a:p>
          <a:p>
            <a:r>
              <a:rPr lang="fr-FR" sz="2000" b="1">
                <a:latin typeface="Arial" charset="0"/>
              </a:rPr>
              <a:t>qu’elle peut fournir pendant </a:t>
            </a:r>
            <a:r>
              <a:rPr lang="fr-FR" sz="2000" b="1">
                <a:solidFill>
                  <a:schemeClr val="tx2"/>
                </a:solidFill>
                <a:latin typeface="Arial" charset="0"/>
              </a:rPr>
              <a:t>la plus longue durée possible</a:t>
            </a:r>
            <a:r>
              <a:rPr lang="fr-FR" sz="2000" b="1">
                <a:latin typeface="Arial" charset="0"/>
              </a:rPr>
              <a:t>,</a:t>
            </a:r>
          </a:p>
          <a:p>
            <a:pPr>
              <a:lnSpc>
                <a:spcPct val="160000"/>
              </a:lnSpc>
              <a:buFontTx/>
              <a:buChar char="•"/>
            </a:pPr>
            <a:r>
              <a:rPr lang="fr-FR" sz="2000" b="1">
                <a:latin typeface="Arial" charset="0"/>
              </a:rPr>
              <a:t> son ou ses </a:t>
            </a:r>
            <a:r>
              <a:rPr lang="fr-FR" sz="2000" b="1" u="sng">
                <a:solidFill>
                  <a:srgbClr val="FFFFFF"/>
                </a:solidFill>
                <a:latin typeface="Arial" charset="0"/>
              </a:rPr>
              <a:t>facteur(s) limitant(s</a:t>
            </a:r>
            <a:r>
              <a:rPr lang="fr-FR" sz="2000" b="1">
                <a:solidFill>
                  <a:srgbClr val="FFFFFF"/>
                </a:solidFill>
                <a:latin typeface="Arial" charset="0"/>
              </a:rPr>
              <a:t>),</a:t>
            </a:r>
          </a:p>
          <a:p>
            <a:pPr>
              <a:lnSpc>
                <a:spcPct val="160000"/>
              </a:lnSpc>
              <a:buFontTx/>
              <a:buChar char="•"/>
            </a:pPr>
            <a:r>
              <a:rPr lang="fr-FR" sz="2000" b="1">
                <a:latin typeface="Arial" charset="0"/>
              </a:rPr>
              <a:t> et la durée nécessaire pour </a:t>
            </a:r>
            <a:r>
              <a:rPr lang="fr-FR" sz="2000" b="1">
                <a:solidFill>
                  <a:srgbClr val="FFFFFF"/>
                </a:solidFill>
                <a:latin typeface="Arial" charset="0"/>
              </a:rPr>
              <a:t>reconstituer les réserves</a:t>
            </a:r>
            <a:r>
              <a:rPr lang="fr-FR" sz="2000" b="1">
                <a:latin typeface="Arial" charset="0"/>
              </a:rPr>
              <a:t> utilisées ou/et </a:t>
            </a:r>
          </a:p>
          <a:p>
            <a:pPr>
              <a:lnSpc>
                <a:spcPct val="130000"/>
              </a:lnSpc>
            </a:pPr>
            <a:r>
              <a:rPr lang="fr-FR" sz="2000" b="1">
                <a:latin typeface="Arial" charset="0"/>
              </a:rPr>
              <a:t>pour </a:t>
            </a:r>
            <a:r>
              <a:rPr lang="fr-FR" sz="2000" b="1">
                <a:solidFill>
                  <a:srgbClr val="FFFFFF"/>
                </a:solidFill>
                <a:latin typeface="Arial" charset="0"/>
              </a:rPr>
              <a:t>éliminer</a:t>
            </a:r>
            <a:r>
              <a:rPr lang="fr-FR"/>
              <a:t> </a:t>
            </a:r>
            <a:r>
              <a:rPr lang="fr-FR" sz="2000" b="1">
                <a:latin typeface="Arial" charset="0"/>
              </a:rPr>
              <a:t>ou </a:t>
            </a:r>
            <a:r>
              <a:rPr lang="fr-FR" sz="2000" b="1">
                <a:solidFill>
                  <a:srgbClr val="FFFFFF"/>
                </a:solidFill>
                <a:latin typeface="Arial" charset="0"/>
              </a:rPr>
              <a:t>métaboliser</a:t>
            </a:r>
            <a:r>
              <a:rPr lang="fr-FR" sz="2000" b="1">
                <a:latin typeface="Arial" charset="0"/>
              </a:rPr>
              <a:t> les déchets et métabolites produits </a:t>
            </a:r>
          </a:p>
          <a:p>
            <a:pPr>
              <a:lnSpc>
                <a:spcPct val="130000"/>
              </a:lnSpc>
            </a:pPr>
            <a:r>
              <a:rPr lang="fr-FR" sz="2000" b="1" u="sng">
                <a:solidFill>
                  <a:srgbClr val="FFFF00"/>
                </a:solidFill>
                <a:latin typeface="Arial" charset="0"/>
              </a:rPr>
              <a:t>(récupération)</a:t>
            </a:r>
            <a:endParaRPr lang="fr-FR" u="sng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1788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757F0D-9560-4448-B7E0-61B214C4A669}" type="slidenum">
              <a:rPr lang="fr-FR" sz="1400" smtClean="0"/>
              <a:pPr/>
              <a:t>35</a:t>
            </a:fld>
            <a:endParaRPr lang="fr-FR" sz="1400"/>
          </a:p>
        </p:txBody>
      </p:sp>
      <p:sp>
        <p:nvSpPr>
          <p:cNvPr id="14339" name="Line 4"/>
          <p:cNvSpPr>
            <a:spLocks noChangeShapeType="1"/>
          </p:cNvSpPr>
          <p:nvPr/>
        </p:nvSpPr>
        <p:spPr bwMode="auto">
          <a:xfrm>
            <a:off x="584200" y="661988"/>
            <a:ext cx="1588" cy="4792662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340" name="Line 5"/>
          <p:cNvSpPr>
            <a:spLocks noChangeShapeType="1"/>
          </p:cNvSpPr>
          <p:nvPr/>
        </p:nvSpPr>
        <p:spPr bwMode="auto">
          <a:xfrm>
            <a:off x="584200" y="5514975"/>
            <a:ext cx="8380413" cy="1588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341" name="Text Box 15"/>
          <p:cNvSpPr txBox="1">
            <a:spLocks noChangeArrowheads="1"/>
          </p:cNvSpPr>
          <p:nvPr/>
        </p:nvSpPr>
        <p:spPr bwMode="auto">
          <a:xfrm>
            <a:off x="457200" y="5640388"/>
            <a:ext cx="868680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749" tIns="37874" rIns="75749" bIns="37874"/>
          <a:lstStyle>
            <a:lvl1pPr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300" b="1">
                <a:solidFill>
                  <a:schemeClr val="tx2"/>
                </a:solidFill>
              </a:rPr>
              <a:t>            </a:t>
            </a:r>
            <a:r>
              <a:rPr lang="fr-FR" sz="1300" b="1">
                <a:solidFill>
                  <a:schemeClr val="tx2"/>
                </a:solidFill>
                <a:latin typeface="Arial" charset="0"/>
              </a:rPr>
              <a:t>10s           20            30   40   50    1min            2         4      6     8   10       20      30      40     60    80   100min</a:t>
            </a:r>
            <a:endParaRPr lang="fr-FR" sz="900" b="1">
              <a:solidFill>
                <a:schemeClr val="tx2"/>
              </a:solidFill>
              <a:latin typeface="Arial" charset="0"/>
            </a:endParaRPr>
          </a:p>
          <a:p>
            <a:r>
              <a:rPr lang="fr-FR" sz="900" b="1">
                <a:solidFill>
                  <a:schemeClr val="tx2"/>
                </a:solidFill>
                <a:latin typeface="Arial" charset="0"/>
              </a:rPr>
              <a:t>                                                                                               </a:t>
            </a:r>
            <a:endParaRPr lang="fr-FR" sz="900" b="1">
              <a:solidFill>
                <a:schemeClr val="tx2"/>
              </a:solidFill>
            </a:endParaRPr>
          </a:p>
        </p:txBody>
      </p:sp>
      <p:sp>
        <p:nvSpPr>
          <p:cNvPr id="14342" name="Text Box 35"/>
          <p:cNvSpPr txBox="1">
            <a:spLocks noChangeArrowheads="1"/>
          </p:cNvSpPr>
          <p:nvPr/>
        </p:nvSpPr>
        <p:spPr bwMode="auto">
          <a:xfrm rot="-5395409">
            <a:off x="-2102644" y="2974181"/>
            <a:ext cx="444182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749" tIns="37874" rIns="75749" bIns="37874"/>
          <a:lstStyle>
            <a:lvl1pPr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>
                <a:solidFill>
                  <a:schemeClr val="tx2"/>
                </a:solidFill>
                <a:latin typeface="Arial" charset="0"/>
              </a:rPr>
              <a:t>DEPENSES ENERGETIQUES RELATIVES (%)</a:t>
            </a:r>
            <a:endParaRPr lang="fr-FR" sz="14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4343" name="Freeform 36"/>
          <p:cNvSpPr>
            <a:spLocks/>
          </p:cNvSpPr>
          <p:nvPr/>
        </p:nvSpPr>
        <p:spPr bwMode="auto">
          <a:xfrm>
            <a:off x="595313" y="620713"/>
            <a:ext cx="247650" cy="76200"/>
          </a:xfrm>
          <a:custGeom>
            <a:avLst/>
            <a:gdLst>
              <a:gd name="T0" fmla="*/ 0 w 96"/>
              <a:gd name="T1" fmla="*/ 2147483647 h 8"/>
              <a:gd name="T2" fmla="*/ 2147483647 w 96"/>
              <a:gd name="T3" fmla="*/ 2147483647 h 8"/>
              <a:gd name="T4" fmla="*/ 0 60000 65536"/>
              <a:gd name="T5" fmla="*/ 0 60000 65536"/>
              <a:gd name="T6" fmla="*/ 0 w 96"/>
              <a:gd name="T7" fmla="*/ 0 h 8"/>
              <a:gd name="T8" fmla="*/ 96 w 96"/>
              <a:gd name="T9" fmla="*/ 8 h 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6" h="8">
                <a:moveTo>
                  <a:pt x="0" y="8"/>
                </a:moveTo>
                <a:cubicBezTo>
                  <a:pt x="40" y="4"/>
                  <a:pt x="80" y="0"/>
                  <a:pt x="96" y="8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344" name="Line 47"/>
          <p:cNvSpPr>
            <a:spLocks noChangeShapeType="1"/>
          </p:cNvSpPr>
          <p:nvPr/>
        </p:nvSpPr>
        <p:spPr bwMode="auto">
          <a:xfrm>
            <a:off x="8964613" y="620713"/>
            <a:ext cx="0" cy="489585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345" name="Freeform 52"/>
          <p:cNvSpPr>
            <a:spLocks/>
          </p:cNvSpPr>
          <p:nvPr/>
        </p:nvSpPr>
        <p:spPr bwMode="auto">
          <a:xfrm>
            <a:off x="611188" y="152400"/>
            <a:ext cx="85725" cy="5292725"/>
          </a:xfrm>
          <a:custGeom>
            <a:avLst/>
            <a:gdLst>
              <a:gd name="T0" fmla="*/ 0 w 54"/>
              <a:gd name="T1" fmla="*/ 2147483647 h 3334"/>
              <a:gd name="T2" fmla="*/ 2147483647 w 54"/>
              <a:gd name="T3" fmla="*/ 2147483647 h 3334"/>
              <a:gd name="T4" fmla="*/ 2147483647 w 54"/>
              <a:gd name="T5" fmla="*/ 2147483647 h 3334"/>
              <a:gd name="T6" fmla="*/ 0 60000 65536"/>
              <a:gd name="T7" fmla="*/ 0 60000 65536"/>
              <a:gd name="T8" fmla="*/ 0 60000 65536"/>
              <a:gd name="T9" fmla="*/ 0 w 54"/>
              <a:gd name="T10" fmla="*/ 0 h 3334"/>
              <a:gd name="T11" fmla="*/ 54 w 54"/>
              <a:gd name="T12" fmla="*/ 3334 h 33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" h="3334">
                <a:moveTo>
                  <a:pt x="0" y="476"/>
                </a:moveTo>
                <a:cubicBezTo>
                  <a:pt x="19" y="238"/>
                  <a:pt x="38" y="0"/>
                  <a:pt x="46" y="476"/>
                </a:cubicBezTo>
                <a:cubicBezTo>
                  <a:pt x="54" y="952"/>
                  <a:pt x="46" y="2858"/>
                  <a:pt x="46" y="3334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346" name="Freeform 53" descr="90 %"/>
          <p:cNvSpPr>
            <a:spLocks/>
          </p:cNvSpPr>
          <p:nvPr/>
        </p:nvSpPr>
        <p:spPr bwMode="auto">
          <a:xfrm>
            <a:off x="539750" y="620713"/>
            <a:ext cx="169863" cy="4945062"/>
          </a:xfrm>
          <a:custGeom>
            <a:avLst/>
            <a:gdLst>
              <a:gd name="T0" fmla="*/ 0 w 106"/>
              <a:gd name="T1" fmla="*/ 2147483647 h 3115"/>
              <a:gd name="T2" fmla="*/ 2147483647 w 106"/>
              <a:gd name="T3" fmla="*/ 2147483647 h 3115"/>
              <a:gd name="T4" fmla="*/ 2147483647 w 106"/>
              <a:gd name="T5" fmla="*/ 2147483647 h 3115"/>
              <a:gd name="T6" fmla="*/ 2147483647 w 106"/>
              <a:gd name="T7" fmla="*/ 0 h 3115"/>
              <a:gd name="T8" fmla="*/ 0 60000 65536"/>
              <a:gd name="T9" fmla="*/ 0 60000 65536"/>
              <a:gd name="T10" fmla="*/ 0 60000 65536"/>
              <a:gd name="T11" fmla="*/ 0 60000 65536"/>
              <a:gd name="T12" fmla="*/ 0 w 106"/>
              <a:gd name="T13" fmla="*/ 0 h 3115"/>
              <a:gd name="T14" fmla="*/ 106 w 106"/>
              <a:gd name="T15" fmla="*/ 3115 h 31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6" h="3115">
                <a:moveTo>
                  <a:pt x="0" y="3039"/>
                </a:moveTo>
                <a:cubicBezTo>
                  <a:pt x="38" y="3077"/>
                  <a:pt x="76" y="3115"/>
                  <a:pt x="91" y="3039"/>
                </a:cubicBezTo>
                <a:cubicBezTo>
                  <a:pt x="106" y="2963"/>
                  <a:pt x="91" y="3091"/>
                  <a:pt x="91" y="2585"/>
                </a:cubicBezTo>
                <a:cubicBezTo>
                  <a:pt x="91" y="2079"/>
                  <a:pt x="91" y="431"/>
                  <a:pt x="91" y="0"/>
                </a:cubicBezTo>
              </a:path>
            </a:pathLst>
          </a:custGeom>
          <a:pattFill prst="pct90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347" name="Freeform 55" descr="Diagonales larges vers le haut"/>
          <p:cNvSpPr>
            <a:spLocks/>
          </p:cNvSpPr>
          <p:nvPr/>
        </p:nvSpPr>
        <p:spPr bwMode="auto">
          <a:xfrm>
            <a:off x="755650" y="836613"/>
            <a:ext cx="8139113" cy="4608512"/>
          </a:xfrm>
          <a:custGeom>
            <a:avLst/>
            <a:gdLst>
              <a:gd name="T0" fmla="*/ 0 w 4854"/>
              <a:gd name="T1" fmla="*/ 2147483647 h 2804"/>
              <a:gd name="T2" fmla="*/ 2147483647 w 4854"/>
              <a:gd name="T3" fmla="*/ 2147483647 h 2804"/>
              <a:gd name="T4" fmla="*/ 2147483647 w 4854"/>
              <a:gd name="T5" fmla="*/ 2147483647 h 2804"/>
              <a:gd name="T6" fmla="*/ 2147483647 w 4854"/>
              <a:gd name="T7" fmla="*/ 2147483647 h 2804"/>
              <a:gd name="T8" fmla="*/ 2147483647 w 4854"/>
              <a:gd name="T9" fmla="*/ 2147483647 h 2804"/>
              <a:gd name="T10" fmla="*/ 2147483647 w 4854"/>
              <a:gd name="T11" fmla="*/ 2147483647 h 2804"/>
              <a:gd name="T12" fmla="*/ 2147483647 w 4854"/>
              <a:gd name="T13" fmla="*/ 2147483647 h 2804"/>
              <a:gd name="T14" fmla="*/ 2147483647 w 4854"/>
              <a:gd name="T15" fmla="*/ 2147483647 h 2804"/>
              <a:gd name="T16" fmla="*/ 2147483647 w 4854"/>
              <a:gd name="T17" fmla="*/ 2147483647 h 2804"/>
              <a:gd name="T18" fmla="*/ 2147483647 w 4854"/>
              <a:gd name="T19" fmla="*/ 2147483647 h 2804"/>
              <a:gd name="T20" fmla="*/ 2147483647 w 4854"/>
              <a:gd name="T21" fmla="*/ 2147483647 h 280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854"/>
              <a:gd name="T34" fmla="*/ 0 h 2804"/>
              <a:gd name="T35" fmla="*/ 4854 w 4854"/>
              <a:gd name="T36" fmla="*/ 2804 h 280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854" h="2804">
                <a:moveTo>
                  <a:pt x="0" y="2804"/>
                </a:moveTo>
                <a:cubicBezTo>
                  <a:pt x="45" y="2800"/>
                  <a:pt x="91" y="2796"/>
                  <a:pt x="182" y="2713"/>
                </a:cubicBezTo>
                <a:cubicBezTo>
                  <a:pt x="273" y="2630"/>
                  <a:pt x="432" y="2532"/>
                  <a:pt x="545" y="2305"/>
                </a:cubicBezTo>
                <a:cubicBezTo>
                  <a:pt x="658" y="2078"/>
                  <a:pt x="741" y="1701"/>
                  <a:pt x="862" y="1353"/>
                </a:cubicBezTo>
                <a:cubicBezTo>
                  <a:pt x="983" y="1005"/>
                  <a:pt x="1149" y="438"/>
                  <a:pt x="1270" y="219"/>
                </a:cubicBezTo>
                <a:cubicBezTo>
                  <a:pt x="1391" y="0"/>
                  <a:pt x="1497" y="14"/>
                  <a:pt x="1588" y="37"/>
                </a:cubicBezTo>
                <a:cubicBezTo>
                  <a:pt x="1679" y="60"/>
                  <a:pt x="1694" y="143"/>
                  <a:pt x="1815" y="355"/>
                </a:cubicBezTo>
                <a:cubicBezTo>
                  <a:pt x="1936" y="567"/>
                  <a:pt x="2057" y="1012"/>
                  <a:pt x="2314" y="1307"/>
                </a:cubicBezTo>
                <a:cubicBezTo>
                  <a:pt x="2571" y="1602"/>
                  <a:pt x="3100" y="1935"/>
                  <a:pt x="3357" y="2124"/>
                </a:cubicBezTo>
                <a:cubicBezTo>
                  <a:pt x="3614" y="2313"/>
                  <a:pt x="3607" y="2328"/>
                  <a:pt x="3856" y="2441"/>
                </a:cubicBezTo>
                <a:cubicBezTo>
                  <a:pt x="4105" y="2554"/>
                  <a:pt x="4688" y="2744"/>
                  <a:pt x="4854" y="2804"/>
                </a:cubicBezTo>
              </a:path>
            </a:pathLst>
          </a:custGeom>
          <a:pattFill prst="wdUpDiag">
            <a:fgClr>
              <a:srgbClr val="CCFF66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348" name="Freeform 56" descr="5 %"/>
          <p:cNvSpPr>
            <a:spLocks/>
          </p:cNvSpPr>
          <p:nvPr/>
        </p:nvSpPr>
        <p:spPr bwMode="auto">
          <a:xfrm>
            <a:off x="611188" y="188913"/>
            <a:ext cx="3025775" cy="5327650"/>
          </a:xfrm>
          <a:custGeom>
            <a:avLst/>
            <a:gdLst>
              <a:gd name="T0" fmla="*/ 2147483647 w 1853"/>
              <a:gd name="T1" fmla="*/ 2147483647 h 3242"/>
              <a:gd name="T2" fmla="*/ 2147483647 w 1853"/>
              <a:gd name="T3" fmla="*/ 2147483647 h 3242"/>
              <a:gd name="T4" fmla="*/ 2147483647 w 1853"/>
              <a:gd name="T5" fmla="*/ 2147483647 h 3242"/>
              <a:gd name="T6" fmla="*/ 2147483647 w 1853"/>
              <a:gd name="T7" fmla="*/ 2147483647 h 3242"/>
              <a:gd name="T8" fmla="*/ 2147483647 w 1853"/>
              <a:gd name="T9" fmla="*/ 2147483647 h 3242"/>
              <a:gd name="T10" fmla="*/ 2147483647 w 1853"/>
              <a:gd name="T11" fmla="*/ 2147483647 h 32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3"/>
              <a:gd name="T19" fmla="*/ 0 h 3242"/>
              <a:gd name="T20" fmla="*/ 1853 w 1853"/>
              <a:gd name="T21" fmla="*/ 3242 h 324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3" h="3242">
                <a:moveTo>
                  <a:pt x="38" y="3242"/>
                </a:moveTo>
                <a:cubicBezTo>
                  <a:pt x="19" y="2097"/>
                  <a:pt x="0" y="952"/>
                  <a:pt x="38" y="476"/>
                </a:cubicBezTo>
                <a:cubicBezTo>
                  <a:pt x="76" y="0"/>
                  <a:pt x="174" y="219"/>
                  <a:pt x="265" y="385"/>
                </a:cubicBezTo>
                <a:cubicBezTo>
                  <a:pt x="356" y="551"/>
                  <a:pt x="469" y="1186"/>
                  <a:pt x="583" y="1473"/>
                </a:cubicBezTo>
                <a:cubicBezTo>
                  <a:pt x="697" y="1760"/>
                  <a:pt x="734" y="1821"/>
                  <a:pt x="946" y="2108"/>
                </a:cubicBezTo>
                <a:cubicBezTo>
                  <a:pt x="1158" y="2395"/>
                  <a:pt x="1702" y="3015"/>
                  <a:pt x="1853" y="3197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349" name="Text Box 59"/>
          <p:cNvSpPr txBox="1">
            <a:spLocks noChangeArrowheads="1"/>
          </p:cNvSpPr>
          <p:nvPr/>
        </p:nvSpPr>
        <p:spPr bwMode="auto">
          <a:xfrm>
            <a:off x="755650" y="4292600"/>
            <a:ext cx="539750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>
                <a:solidFill>
                  <a:schemeClr val="bg2"/>
                </a:solidFill>
                <a:latin typeface="Arial" charset="0"/>
                <a:cs typeface="Arial" charset="0"/>
              </a:rPr>
              <a:t>ATP</a:t>
            </a:r>
          </a:p>
        </p:txBody>
      </p:sp>
      <p:sp>
        <p:nvSpPr>
          <p:cNvPr id="14350" name="Text Box 60"/>
          <p:cNvSpPr txBox="1">
            <a:spLocks noChangeArrowheads="1"/>
          </p:cNvSpPr>
          <p:nvPr/>
        </p:nvSpPr>
        <p:spPr bwMode="auto">
          <a:xfrm>
            <a:off x="665163" y="3571875"/>
            <a:ext cx="1041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>
                <a:latin typeface="Arial" charset="0"/>
                <a:cs typeface="Arial" charset="0"/>
              </a:rPr>
              <a:t>Hydrolyse</a:t>
            </a:r>
          </a:p>
        </p:txBody>
      </p:sp>
      <p:sp>
        <p:nvSpPr>
          <p:cNvPr id="14351" name="Text Box 61"/>
          <p:cNvSpPr txBox="1">
            <a:spLocks noChangeArrowheads="1"/>
          </p:cNvSpPr>
          <p:nvPr/>
        </p:nvSpPr>
        <p:spPr bwMode="auto">
          <a:xfrm>
            <a:off x="830263" y="2908300"/>
            <a:ext cx="501650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>
                <a:solidFill>
                  <a:schemeClr val="bg2"/>
                </a:solidFill>
                <a:latin typeface="Arial" charset="0"/>
                <a:cs typeface="Arial" charset="0"/>
              </a:rPr>
              <a:t>PCr</a:t>
            </a:r>
          </a:p>
        </p:txBody>
      </p:sp>
      <p:sp>
        <p:nvSpPr>
          <p:cNvPr id="14352" name="Freeform 63"/>
          <p:cNvSpPr>
            <a:spLocks/>
          </p:cNvSpPr>
          <p:nvPr/>
        </p:nvSpPr>
        <p:spPr bwMode="auto">
          <a:xfrm>
            <a:off x="1033463" y="2349500"/>
            <a:ext cx="228600" cy="574675"/>
          </a:xfrm>
          <a:custGeom>
            <a:avLst/>
            <a:gdLst>
              <a:gd name="T0" fmla="*/ 2147483647 w 143"/>
              <a:gd name="T1" fmla="*/ 2147483647 h 362"/>
              <a:gd name="T2" fmla="*/ 2147483647 w 143"/>
              <a:gd name="T3" fmla="*/ 2147483647 h 362"/>
              <a:gd name="T4" fmla="*/ 2147483647 w 143"/>
              <a:gd name="T5" fmla="*/ 2147483647 h 362"/>
              <a:gd name="T6" fmla="*/ 2147483647 w 143"/>
              <a:gd name="T7" fmla="*/ 0 h 362"/>
              <a:gd name="T8" fmla="*/ 0 60000 65536"/>
              <a:gd name="T9" fmla="*/ 0 60000 65536"/>
              <a:gd name="T10" fmla="*/ 0 60000 65536"/>
              <a:gd name="T11" fmla="*/ 0 60000 65536"/>
              <a:gd name="T12" fmla="*/ 0 w 143"/>
              <a:gd name="T13" fmla="*/ 0 h 362"/>
              <a:gd name="T14" fmla="*/ 143 w 143"/>
              <a:gd name="T15" fmla="*/ 362 h 3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" h="362">
                <a:moveTo>
                  <a:pt x="7" y="362"/>
                </a:moveTo>
                <a:cubicBezTo>
                  <a:pt x="3" y="294"/>
                  <a:pt x="0" y="226"/>
                  <a:pt x="7" y="181"/>
                </a:cubicBezTo>
                <a:cubicBezTo>
                  <a:pt x="14" y="136"/>
                  <a:pt x="29" y="120"/>
                  <a:pt x="52" y="90"/>
                </a:cubicBezTo>
                <a:cubicBezTo>
                  <a:pt x="75" y="60"/>
                  <a:pt x="128" y="15"/>
                  <a:pt x="143" y="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353" name="Line 64"/>
          <p:cNvSpPr>
            <a:spLocks noChangeShapeType="1"/>
          </p:cNvSpPr>
          <p:nvPr/>
        </p:nvSpPr>
        <p:spPr bwMode="auto">
          <a:xfrm>
            <a:off x="1046163" y="321310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354" name="Line 65"/>
          <p:cNvSpPr>
            <a:spLocks noChangeShapeType="1"/>
          </p:cNvSpPr>
          <p:nvPr/>
        </p:nvSpPr>
        <p:spPr bwMode="auto">
          <a:xfrm>
            <a:off x="1046163" y="3933825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355" name="Freeform 66"/>
          <p:cNvSpPr>
            <a:spLocks/>
          </p:cNvSpPr>
          <p:nvPr/>
        </p:nvSpPr>
        <p:spPr bwMode="auto">
          <a:xfrm>
            <a:off x="827088" y="4581525"/>
            <a:ext cx="254000" cy="503238"/>
          </a:xfrm>
          <a:custGeom>
            <a:avLst/>
            <a:gdLst>
              <a:gd name="T0" fmla="*/ 2147483647 w 160"/>
              <a:gd name="T1" fmla="*/ 0 h 317"/>
              <a:gd name="T2" fmla="*/ 2147483647 w 160"/>
              <a:gd name="T3" fmla="*/ 2147483647 h 317"/>
              <a:gd name="T4" fmla="*/ 0 w 160"/>
              <a:gd name="T5" fmla="*/ 2147483647 h 317"/>
              <a:gd name="T6" fmla="*/ 0 60000 65536"/>
              <a:gd name="T7" fmla="*/ 0 60000 65536"/>
              <a:gd name="T8" fmla="*/ 0 60000 65536"/>
              <a:gd name="T9" fmla="*/ 0 w 160"/>
              <a:gd name="T10" fmla="*/ 0 h 317"/>
              <a:gd name="T11" fmla="*/ 160 w 160"/>
              <a:gd name="T12" fmla="*/ 317 h 3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0" h="317">
                <a:moveTo>
                  <a:pt x="137" y="0"/>
                </a:moveTo>
                <a:cubicBezTo>
                  <a:pt x="148" y="87"/>
                  <a:pt x="160" y="174"/>
                  <a:pt x="137" y="227"/>
                </a:cubicBezTo>
                <a:cubicBezTo>
                  <a:pt x="114" y="280"/>
                  <a:pt x="23" y="302"/>
                  <a:pt x="0" y="317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356" name="Text Box 67"/>
          <p:cNvSpPr txBox="1">
            <a:spLocks noChangeArrowheads="1"/>
          </p:cNvSpPr>
          <p:nvPr/>
        </p:nvSpPr>
        <p:spPr bwMode="auto">
          <a:xfrm>
            <a:off x="2513013" y="2852738"/>
            <a:ext cx="1628775" cy="581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600" b="1">
                <a:solidFill>
                  <a:schemeClr val="bg2"/>
                </a:solidFill>
                <a:latin typeface="Arial" charset="0"/>
                <a:cs typeface="Arial" charset="0"/>
              </a:rPr>
              <a:t>Glycolyse,</a:t>
            </a:r>
          </a:p>
          <a:p>
            <a:pPr algn="ctr"/>
            <a:r>
              <a:rPr lang="fr-FR" sz="1600" b="1">
                <a:solidFill>
                  <a:schemeClr val="bg2"/>
                </a:solidFill>
                <a:latin typeface="Arial" charset="0"/>
                <a:cs typeface="Arial" charset="0"/>
              </a:rPr>
              <a:t>Glycogénolyse</a:t>
            </a:r>
          </a:p>
        </p:txBody>
      </p:sp>
      <p:sp>
        <p:nvSpPr>
          <p:cNvPr id="14357" name="Freeform 68"/>
          <p:cNvSpPr>
            <a:spLocks/>
          </p:cNvSpPr>
          <p:nvPr/>
        </p:nvSpPr>
        <p:spPr bwMode="auto">
          <a:xfrm>
            <a:off x="684213" y="1341438"/>
            <a:ext cx="8280400" cy="4103687"/>
          </a:xfrm>
          <a:custGeom>
            <a:avLst/>
            <a:gdLst>
              <a:gd name="T0" fmla="*/ 0 w 5216"/>
              <a:gd name="T1" fmla="*/ 2147483647 h 2532"/>
              <a:gd name="T2" fmla="*/ 2147483647 w 5216"/>
              <a:gd name="T3" fmla="*/ 2147483647 h 2532"/>
              <a:gd name="T4" fmla="*/ 2147483647 w 5216"/>
              <a:gd name="T5" fmla="*/ 2147483647 h 2532"/>
              <a:gd name="T6" fmla="*/ 2147483647 w 5216"/>
              <a:gd name="T7" fmla="*/ 2147483647 h 2532"/>
              <a:gd name="T8" fmla="*/ 2147483647 w 5216"/>
              <a:gd name="T9" fmla="*/ 2147483647 h 2532"/>
              <a:gd name="T10" fmla="*/ 2147483647 w 5216"/>
              <a:gd name="T11" fmla="*/ 2147483647 h 2532"/>
              <a:gd name="T12" fmla="*/ 2147483647 w 5216"/>
              <a:gd name="T13" fmla="*/ 2147483647 h 2532"/>
              <a:gd name="T14" fmla="*/ 2147483647 w 5216"/>
              <a:gd name="T15" fmla="*/ 2147483647 h 2532"/>
              <a:gd name="T16" fmla="*/ 2147483647 w 5216"/>
              <a:gd name="T17" fmla="*/ 2147483647 h 25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216"/>
              <a:gd name="T28" fmla="*/ 0 h 2532"/>
              <a:gd name="T29" fmla="*/ 5216 w 5216"/>
              <a:gd name="T30" fmla="*/ 2532 h 25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216" h="2532">
                <a:moveTo>
                  <a:pt x="0" y="2532"/>
                </a:moveTo>
                <a:cubicBezTo>
                  <a:pt x="295" y="2505"/>
                  <a:pt x="590" y="2479"/>
                  <a:pt x="816" y="2441"/>
                </a:cubicBezTo>
                <a:cubicBezTo>
                  <a:pt x="1042" y="2403"/>
                  <a:pt x="1148" y="2403"/>
                  <a:pt x="1360" y="2305"/>
                </a:cubicBezTo>
                <a:cubicBezTo>
                  <a:pt x="1572" y="2207"/>
                  <a:pt x="1874" y="2011"/>
                  <a:pt x="2086" y="1852"/>
                </a:cubicBezTo>
                <a:cubicBezTo>
                  <a:pt x="2298" y="1693"/>
                  <a:pt x="2434" y="1572"/>
                  <a:pt x="2630" y="1353"/>
                </a:cubicBezTo>
                <a:cubicBezTo>
                  <a:pt x="2826" y="1134"/>
                  <a:pt x="3053" y="748"/>
                  <a:pt x="3265" y="536"/>
                </a:cubicBezTo>
                <a:cubicBezTo>
                  <a:pt x="3477" y="324"/>
                  <a:pt x="3682" y="166"/>
                  <a:pt x="3901" y="83"/>
                </a:cubicBezTo>
                <a:cubicBezTo>
                  <a:pt x="4120" y="0"/>
                  <a:pt x="4362" y="14"/>
                  <a:pt x="4581" y="37"/>
                </a:cubicBezTo>
                <a:cubicBezTo>
                  <a:pt x="4800" y="60"/>
                  <a:pt x="5110" y="189"/>
                  <a:pt x="5216" y="219"/>
                </a:cubicBezTo>
              </a:path>
            </a:pathLst>
          </a:cu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358" name="Text Box 70"/>
          <p:cNvSpPr txBox="1">
            <a:spLocks noChangeArrowheads="1"/>
          </p:cNvSpPr>
          <p:nvPr/>
        </p:nvSpPr>
        <p:spPr bwMode="auto">
          <a:xfrm>
            <a:off x="5294313" y="2847975"/>
            <a:ext cx="3640137" cy="581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solidFill>
                  <a:schemeClr val="bg2"/>
                </a:solidFill>
                <a:latin typeface="Arial" charset="0"/>
                <a:cs typeface="Arial" charset="0"/>
              </a:rPr>
              <a:t>Oxydations des résidus glucosyles,</a:t>
            </a:r>
          </a:p>
          <a:p>
            <a:r>
              <a:rPr lang="fr-FR" sz="1600" b="1">
                <a:solidFill>
                  <a:schemeClr val="bg2"/>
                </a:solidFill>
                <a:latin typeface="Arial" charset="0"/>
                <a:cs typeface="Arial" charset="0"/>
              </a:rPr>
              <a:t>Acides gras libres, acides aminés</a:t>
            </a:r>
          </a:p>
        </p:txBody>
      </p:sp>
      <p:sp>
        <p:nvSpPr>
          <p:cNvPr id="14359" name="Text Box 71"/>
          <p:cNvSpPr txBox="1">
            <a:spLocks noChangeArrowheads="1"/>
          </p:cNvSpPr>
          <p:nvPr/>
        </p:nvSpPr>
        <p:spPr bwMode="auto">
          <a:xfrm rot="354244">
            <a:off x="3713163" y="998538"/>
            <a:ext cx="2990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>
                <a:solidFill>
                  <a:schemeClr val="tx2"/>
                </a:solidFill>
                <a:latin typeface="Arial" charset="0"/>
                <a:cs typeface="Arial" charset="0"/>
              </a:rPr>
              <a:t>Dépense énergétique totale</a:t>
            </a:r>
          </a:p>
        </p:txBody>
      </p:sp>
      <p:sp>
        <p:nvSpPr>
          <p:cNvPr id="14360" name="Text Box 72"/>
          <p:cNvSpPr txBox="1">
            <a:spLocks noChangeArrowheads="1"/>
          </p:cNvSpPr>
          <p:nvPr/>
        </p:nvSpPr>
        <p:spPr bwMode="auto">
          <a:xfrm>
            <a:off x="223838" y="252413"/>
            <a:ext cx="531812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275000"/>
              </a:lnSpc>
            </a:pPr>
            <a:r>
              <a:rPr lang="fr-FR" sz="1200" b="1">
                <a:solidFill>
                  <a:schemeClr val="tx2"/>
                </a:solidFill>
                <a:latin typeface="Arial" charset="0"/>
                <a:cs typeface="Arial" charset="0"/>
              </a:rPr>
              <a:t>100 -</a:t>
            </a:r>
          </a:p>
          <a:p>
            <a:pPr>
              <a:lnSpc>
                <a:spcPct val="275000"/>
              </a:lnSpc>
            </a:pPr>
            <a:r>
              <a:rPr lang="fr-FR" sz="1200" b="1">
                <a:solidFill>
                  <a:schemeClr val="tx2"/>
                </a:solidFill>
                <a:latin typeface="Arial" charset="0"/>
                <a:cs typeface="Arial" charset="0"/>
              </a:rPr>
              <a:t>90  - </a:t>
            </a:r>
          </a:p>
          <a:p>
            <a:pPr>
              <a:lnSpc>
                <a:spcPct val="275000"/>
              </a:lnSpc>
            </a:pPr>
            <a:r>
              <a:rPr lang="fr-FR" sz="1200" b="1">
                <a:solidFill>
                  <a:schemeClr val="tx2"/>
                </a:solidFill>
                <a:latin typeface="Arial" charset="0"/>
                <a:cs typeface="Arial" charset="0"/>
              </a:rPr>
              <a:t>80  -</a:t>
            </a:r>
          </a:p>
          <a:p>
            <a:pPr>
              <a:lnSpc>
                <a:spcPct val="275000"/>
              </a:lnSpc>
            </a:pPr>
            <a:r>
              <a:rPr lang="fr-FR" sz="1200" b="1">
                <a:solidFill>
                  <a:schemeClr val="tx2"/>
                </a:solidFill>
                <a:latin typeface="Arial" charset="0"/>
                <a:cs typeface="Arial" charset="0"/>
              </a:rPr>
              <a:t>70  -</a:t>
            </a:r>
          </a:p>
          <a:p>
            <a:pPr>
              <a:lnSpc>
                <a:spcPct val="275000"/>
              </a:lnSpc>
            </a:pPr>
            <a:r>
              <a:rPr lang="fr-FR" sz="1200" b="1">
                <a:solidFill>
                  <a:schemeClr val="tx2"/>
                </a:solidFill>
                <a:latin typeface="Arial" charset="0"/>
                <a:cs typeface="Arial" charset="0"/>
              </a:rPr>
              <a:t>60  -</a:t>
            </a:r>
          </a:p>
          <a:p>
            <a:pPr>
              <a:lnSpc>
                <a:spcPct val="275000"/>
              </a:lnSpc>
            </a:pPr>
            <a:r>
              <a:rPr lang="fr-FR" sz="1200" b="1">
                <a:solidFill>
                  <a:schemeClr val="tx2"/>
                </a:solidFill>
                <a:latin typeface="Arial" charset="0"/>
                <a:cs typeface="Arial" charset="0"/>
              </a:rPr>
              <a:t>50  -</a:t>
            </a:r>
          </a:p>
          <a:p>
            <a:pPr>
              <a:lnSpc>
                <a:spcPct val="275000"/>
              </a:lnSpc>
            </a:pPr>
            <a:r>
              <a:rPr lang="fr-FR" sz="1200" b="1">
                <a:solidFill>
                  <a:schemeClr val="tx2"/>
                </a:solidFill>
                <a:latin typeface="Arial" charset="0"/>
                <a:cs typeface="Arial" charset="0"/>
              </a:rPr>
              <a:t>40  -</a:t>
            </a:r>
          </a:p>
          <a:p>
            <a:pPr>
              <a:lnSpc>
                <a:spcPct val="275000"/>
              </a:lnSpc>
            </a:pPr>
            <a:r>
              <a:rPr lang="fr-FR" sz="1200" b="1">
                <a:solidFill>
                  <a:schemeClr val="tx2"/>
                </a:solidFill>
                <a:latin typeface="Arial" charset="0"/>
                <a:cs typeface="Arial" charset="0"/>
              </a:rPr>
              <a:t>30  -</a:t>
            </a:r>
          </a:p>
          <a:p>
            <a:pPr>
              <a:lnSpc>
                <a:spcPct val="275000"/>
              </a:lnSpc>
            </a:pPr>
            <a:r>
              <a:rPr lang="fr-FR" sz="1200" b="1">
                <a:solidFill>
                  <a:schemeClr val="tx2"/>
                </a:solidFill>
                <a:latin typeface="Arial" charset="0"/>
                <a:cs typeface="Arial" charset="0"/>
              </a:rPr>
              <a:t>20  -</a:t>
            </a:r>
          </a:p>
          <a:p>
            <a:pPr>
              <a:lnSpc>
                <a:spcPct val="275000"/>
              </a:lnSpc>
            </a:pPr>
            <a:r>
              <a:rPr lang="fr-FR" sz="1200" b="1">
                <a:solidFill>
                  <a:schemeClr val="tx2"/>
                </a:solidFill>
                <a:latin typeface="Arial" charset="0"/>
                <a:cs typeface="Arial" charset="0"/>
              </a:rPr>
              <a:t>10  -</a:t>
            </a:r>
          </a:p>
          <a:p>
            <a:pPr>
              <a:lnSpc>
                <a:spcPct val="275000"/>
              </a:lnSpc>
            </a:pPr>
            <a:endParaRPr lang="fr-FR" sz="1200" b="1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14361" name="Line 73"/>
          <p:cNvSpPr>
            <a:spLocks noChangeShapeType="1"/>
          </p:cNvSpPr>
          <p:nvPr/>
        </p:nvSpPr>
        <p:spPr bwMode="auto">
          <a:xfrm>
            <a:off x="539750" y="6381750"/>
            <a:ext cx="8424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362" name="Text Box 74"/>
          <p:cNvSpPr txBox="1">
            <a:spLocks noChangeArrowheads="1"/>
          </p:cNvSpPr>
          <p:nvPr/>
        </p:nvSpPr>
        <p:spPr bwMode="auto">
          <a:xfrm>
            <a:off x="449263" y="5949950"/>
            <a:ext cx="87471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>
                <a:latin typeface="Arial" charset="0"/>
                <a:cs typeface="Arial" charset="0"/>
              </a:rPr>
              <a:t>          120                        210                280          420      625            1250           3150          5430       8780  kJ</a:t>
            </a:r>
          </a:p>
          <a:p>
            <a:r>
              <a:rPr lang="fr-FR" sz="1000" b="1">
                <a:latin typeface="Arial" charset="0"/>
                <a:cs typeface="Arial" charset="0"/>
              </a:rPr>
              <a:t>                 I                   I                     I                               I                      I                I                          I                          I                        I                    I</a:t>
            </a:r>
            <a:r>
              <a:rPr lang="fr-FR" sz="1400" b="1">
                <a:latin typeface="Arial" charset="0"/>
                <a:cs typeface="Arial" charset="0"/>
              </a:rPr>
              <a:t>    </a:t>
            </a:r>
          </a:p>
        </p:txBody>
      </p:sp>
      <p:sp>
        <p:nvSpPr>
          <p:cNvPr id="14363" name="Text Box 75"/>
          <p:cNvSpPr txBox="1">
            <a:spLocks noChangeArrowheads="1"/>
          </p:cNvSpPr>
          <p:nvPr/>
        </p:nvSpPr>
        <p:spPr bwMode="auto">
          <a:xfrm>
            <a:off x="-36513" y="6497638"/>
            <a:ext cx="8972551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  <a:cs typeface="Arial" charset="0"/>
              </a:rPr>
              <a:t>       Courbe d’Howald  modifiée Poortmans et Boisseau 2001 2003;  </a:t>
            </a:r>
            <a:r>
              <a:rPr lang="fr-FR" sz="1600" i="1">
                <a:solidFill>
                  <a:schemeClr val="tx2"/>
                </a:solidFill>
                <a:latin typeface="Arial" charset="0"/>
                <a:cs typeface="Arial" charset="0"/>
              </a:rPr>
              <a:t>Biochimie des A.P. page 19</a:t>
            </a:r>
            <a:r>
              <a:rPr lang="fr-FR" sz="1600" i="1">
                <a:latin typeface="Arial" charset="0"/>
                <a:cs typeface="Arial" charset="0"/>
              </a:rPr>
              <a:t>  </a:t>
            </a:r>
          </a:p>
        </p:txBody>
      </p:sp>
      <p:sp>
        <p:nvSpPr>
          <p:cNvPr id="606285" name="Text Box 77"/>
          <p:cNvSpPr txBox="1">
            <a:spLocks noChangeArrowheads="1"/>
          </p:cNvSpPr>
          <p:nvPr/>
        </p:nvSpPr>
        <p:spPr bwMode="auto">
          <a:xfrm>
            <a:off x="727075" y="1557338"/>
            <a:ext cx="1152525" cy="8350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600" b="1">
                <a:solidFill>
                  <a:schemeClr val="bg2"/>
                </a:solidFill>
                <a:latin typeface="Arial" charset="0"/>
                <a:cs typeface="Arial" charset="0"/>
              </a:rPr>
              <a:t>Filière </a:t>
            </a:r>
          </a:p>
          <a:p>
            <a:pPr algn="ctr"/>
            <a:r>
              <a:rPr lang="fr-FR" sz="1600" b="1">
                <a:solidFill>
                  <a:schemeClr val="bg2"/>
                </a:solidFill>
                <a:latin typeface="Arial" charset="0"/>
                <a:cs typeface="Arial" charset="0"/>
              </a:rPr>
              <a:t>anaérobie</a:t>
            </a:r>
          </a:p>
          <a:p>
            <a:pPr algn="ctr"/>
            <a:r>
              <a:rPr lang="fr-FR" sz="1600" b="1">
                <a:solidFill>
                  <a:schemeClr val="bg2"/>
                </a:solidFill>
                <a:latin typeface="Arial" charset="0"/>
                <a:cs typeface="Arial" charset="0"/>
              </a:rPr>
              <a:t>alactique</a:t>
            </a:r>
          </a:p>
        </p:txBody>
      </p:sp>
      <p:sp>
        <p:nvSpPr>
          <p:cNvPr id="606286" name="Text Box 78"/>
          <p:cNvSpPr txBox="1">
            <a:spLocks noChangeArrowheads="1"/>
          </p:cNvSpPr>
          <p:nvPr/>
        </p:nvSpPr>
        <p:spPr bwMode="auto">
          <a:xfrm>
            <a:off x="2557463" y="1528763"/>
            <a:ext cx="1870075" cy="581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600" b="1">
                <a:solidFill>
                  <a:schemeClr val="bg2"/>
                </a:solidFill>
                <a:latin typeface="Arial" charset="0"/>
                <a:cs typeface="Arial" charset="0"/>
              </a:rPr>
              <a:t>Filière anaérobie</a:t>
            </a:r>
          </a:p>
          <a:p>
            <a:pPr algn="ctr"/>
            <a:r>
              <a:rPr lang="fr-FR" sz="1600" b="1">
                <a:solidFill>
                  <a:schemeClr val="bg2"/>
                </a:solidFill>
                <a:latin typeface="Arial" charset="0"/>
                <a:cs typeface="Arial" charset="0"/>
              </a:rPr>
              <a:t>lactique</a:t>
            </a:r>
          </a:p>
        </p:txBody>
      </p:sp>
      <p:sp>
        <p:nvSpPr>
          <p:cNvPr id="606287" name="Text Box 79"/>
          <p:cNvSpPr txBox="1">
            <a:spLocks noChangeArrowheads="1"/>
          </p:cNvSpPr>
          <p:nvPr/>
        </p:nvSpPr>
        <p:spPr bwMode="auto">
          <a:xfrm>
            <a:off x="6732588" y="1628775"/>
            <a:ext cx="1584325" cy="336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solidFill>
                  <a:schemeClr val="bg2"/>
                </a:solidFill>
                <a:latin typeface="Arial" charset="0"/>
                <a:cs typeface="Arial" charset="0"/>
              </a:rPr>
              <a:t>Filière aérobie</a:t>
            </a:r>
          </a:p>
        </p:txBody>
      </p:sp>
      <p:sp>
        <p:nvSpPr>
          <p:cNvPr id="606288" name="Line 80"/>
          <p:cNvSpPr>
            <a:spLocks noChangeShapeType="1"/>
          </p:cNvSpPr>
          <p:nvPr/>
        </p:nvSpPr>
        <p:spPr bwMode="auto">
          <a:xfrm>
            <a:off x="2051050" y="3500438"/>
            <a:ext cx="0" cy="1993900"/>
          </a:xfrm>
          <a:prstGeom prst="line">
            <a:avLst/>
          </a:prstGeom>
          <a:noFill/>
          <a:ln w="76200">
            <a:solidFill>
              <a:srgbClr val="FFFF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06289" name="Line 81"/>
          <p:cNvSpPr>
            <a:spLocks noChangeShapeType="1"/>
          </p:cNvSpPr>
          <p:nvPr/>
        </p:nvSpPr>
        <p:spPr bwMode="auto">
          <a:xfrm flipV="1">
            <a:off x="4930775" y="3392488"/>
            <a:ext cx="73025" cy="1993900"/>
          </a:xfrm>
          <a:prstGeom prst="line">
            <a:avLst/>
          </a:prstGeom>
          <a:noFill/>
          <a:ln w="76200">
            <a:solidFill>
              <a:schemeClr val="bg2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369" name="Freeform 84"/>
          <p:cNvSpPr>
            <a:spLocks/>
          </p:cNvSpPr>
          <p:nvPr/>
        </p:nvSpPr>
        <p:spPr bwMode="auto">
          <a:xfrm>
            <a:off x="827088" y="404813"/>
            <a:ext cx="7345362" cy="1008062"/>
          </a:xfrm>
          <a:custGeom>
            <a:avLst/>
            <a:gdLst>
              <a:gd name="T0" fmla="*/ 0 w 4627"/>
              <a:gd name="T1" fmla="*/ 0 h 635"/>
              <a:gd name="T2" fmla="*/ 2147483647 w 4627"/>
              <a:gd name="T3" fmla="*/ 2147483647 h 635"/>
              <a:gd name="T4" fmla="*/ 2147483647 w 4627"/>
              <a:gd name="T5" fmla="*/ 2147483647 h 635"/>
              <a:gd name="T6" fmla="*/ 0 60000 65536"/>
              <a:gd name="T7" fmla="*/ 0 60000 65536"/>
              <a:gd name="T8" fmla="*/ 0 60000 65536"/>
              <a:gd name="T9" fmla="*/ 0 w 4627"/>
              <a:gd name="T10" fmla="*/ 0 h 635"/>
              <a:gd name="T11" fmla="*/ 4627 w 4627"/>
              <a:gd name="T12" fmla="*/ 635 h 6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27" h="635">
                <a:moveTo>
                  <a:pt x="0" y="0"/>
                </a:moveTo>
                <a:cubicBezTo>
                  <a:pt x="363" y="83"/>
                  <a:pt x="726" y="166"/>
                  <a:pt x="1497" y="272"/>
                </a:cubicBezTo>
                <a:cubicBezTo>
                  <a:pt x="2268" y="378"/>
                  <a:pt x="4105" y="575"/>
                  <a:pt x="4627" y="635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06293" name="Text Box 85"/>
          <p:cNvSpPr txBox="1">
            <a:spLocks noChangeArrowheads="1"/>
          </p:cNvSpPr>
          <p:nvPr/>
        </p:nvSpPr>
        <p:spPr bwMode="auto">
          <a:xfrm>
            <a:off x="2051050" y="114300"/>
            <a:ext cx="66722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 b="1">
                <a:latin typeface="Bookman Old Style" pitchFamily="18" charset="0"/>
                <a:cs typeface="Arial" charset="0"/>
              </a:rPr>
              <a:t>D’UNE CONCEPTION CLASSIQUE BIEN ADMISE…</a:t>
            </a:r>
          </a:p>
        </p:txBody>
      </p:sp>
    </p:spTree>
    <p:extLst>
      <p:ext uri="{BB962C8B-B14F-4D97-AF65-F5344CB8AC3E}">
        <p14:creationId xmlns:p14="http://schemas.microsoft.com/office/powerpoint/2010/main" val="162711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06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606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06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06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06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06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285" grpId="0" animBg="1"/>
      <p:bldP spid="606286" grpId="0" animBg="1"/>
      <p:bldP spid="606287" grpId="0" animBg="1"/>
      <p:bldP spid="606288" grpId="0" animBg="1"/>
      <p:bldP spid="606289" grpId="0" animBg="1"/>
      <p:bldP spid="60629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B525B79-5808-479C-8826-021E88E2D6C3}" type="slidenum">
              <a:rPr lang="fr-FR" sz="1400" smtClean="0"/>
              <a:pPr/>
              <a:t>36</a:t>
            </a:fld>
            <a:endParaRPr lang="fr-FR" sz="1400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84213" y="2344738"/>
            <a:ext cx="76152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3200" b="1">
                <a:latin typeface="Bookman Old Style" pitchFamily="18" charset="0"/>
              </a:rPr>
              <a:t>…A DES REVISIONS NECESSAIRES</a:t>
            </a:r>
          </a:p>
        </p:txBody>
      </p:sp>
    </p:spTree>
    <p:extLst>
      <p:ext uri="{BB962C8B-B14F-4D97-AF65-F5344CB8AC3E}">
        <p14:creationId xmlns:p14="http://schemas.microsoft.com/office/powerpoint/2010/main" val="11118607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4A34046-7441-4144-B64C-C7DD2192812B}" type="slidenum">
              <a:rPr lang="fr-FR" sz="1400" smtClean="0"/>
              <a:pPr/>
              <a:t>37</a:t>
            </a:fld>
            <a:endParaRPr lang="fr-FR" sz="1400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52413" y="1484313"/>
            <a:ext cx="8016875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40000"/>
              </a:lnSpc>
            </a:pPr>
            <a:r>
              <a:rPr lang="fr-FR" b="1">
                <a:latin typeface="Bookman Old Style" pitchFamily="18" charset="0"/>
              </a:rPr>
              <a:t>1- TRES COURT (&lt; 6s) ET TRES INTENSE (supra </a:t>
            </a:r>
          </a:p>
          <a:p>
            <a:pPr>
              <a:lnSpc>
                <a:spcPct val="140000"/>
              </a:lnSpc>
            </a:pPr>
            <a:r>
              <a:rPr lang="fr-FR" b="1">
                <a:latin typeface="Bookman Old Style" pitchFamily="18" charset="0"/>
              </a:rPr>
              <a:t>   maximaux &gt; 160 à 250 % de PAM) : Sauts, </a:t>
            </a:r>
          </a:p>
          <a:p>
            <a:pPr>
              <a:lnSpc>
                <a:spcPct val="140000"/>
              </a:lnSpc>
            </a:pPr>
            <a:r>
              <a:rPr lang="fr-FR" b="1">
                <a:latin typeface="Bookman Old Style" pitchFamily="18" charset="0"/>
              </a:rPr>
              <a:t>   sprints très courts, tout exercice « explosif »,… </a:t>
            </a: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555625" y="115888"/>
            <a:ext cx="8212138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fr-FR" b="1">
                <a:solidFill>
                  <a:srgbClr val="FFFFFF"/>
                </a:solidFill>
                <a:latin typeface="Bookman Old Style" pitchFamily="18" charset="0"/>
              </a:rPr>
              <a:t>QUE PEUT-ON DIRE AUJOURD’HUI DES FILIERES </a:t>
            </a:r>
          </a:p>
          <a:p>
            <a:pPr algn="ctr">
              <a:lnSpc>
                <a:spcPct val="140000"/>
              </a:lnSpc>
            </a:pPr>
            <a:r>
              <a:rPr lang="fr-FR" b="1">
                <a:solidFill>
                  <a:srgbClr val="FFFFFF"/>
                </a:solidFill>
                <a:latin typeface="Bookman Old Style" pitchFamily="18" charset="0"/>
              </a:rPr>
              <a:t>ENERGETIQUES QUI ALIMENTENT L’EXERCICE : 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233363" y="3284538"/>
            <a:ext cx="84518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40000"/>
              </a:lnSpc>
            </a:pPr>
            <a:r>
              <a:rPr lang="fr-FR" b="1">
                <a:latin typeface="Bookman Old Style" pitchFamily="18" charset="0"/>
              </a:rPr>
              <a:t>2- DE DUREES INTERMEDIAIRES (6s à 2 min) ET </a:t>
            </a:r>
          </a:p>
          <a:p>
            <a:pPr>
              <a:lnSpc>
                <a:spcPct val="140000"/>
              </a:lnSpc>
            </a:pPr>
            <a:r>
              <a:rPr lang="fr-FR" b="1">
                <a:latin typeface="Bookman Old Style" pitchFamily="18" charset="0"/>
              </a:rPr>
              <a:t>    INTENSE (supra maximaux &gt; 120 à 200 % de </a:t>
            </a:r>
          </a:p>
          <a:p>
            <a:pPr>
              <a:lnSpc>
                <a:spcPct val="140000"/>
              </a:lnSpc>
            </a:pPr>
            <a:r>
              <a:rPr lang="fr-FR" b="1">
                <a:latin typeface="Bookman Old Style" pitchFamily="18" charset="0"/>
              </a:rPr>
              <a:t>   PAM) : 100m….800m course, 50m….200m nage…)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233363" y="5040313"/>
            <a:ext cx="8404225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40000"/>
              </a:lnSpc>
            </a:pPr>
            <a:r>
              <a:rPr lang="fr-FR" b="1">
                <a:solidFill>
                  <a:schemeClr val="tx2"/>
                </a:solidFill>
                <a:latin typeface="Bookman Old Style" pitchFamily="18" charset="0"/>
              </a:rPr>
              <a:t>3- DE LONGUES DUREES (3 min et plus…) ET DE </a:t>
            </a:r>
          </a:p>
          <a:p>
            <a:pPr>
              <a:lnSpc>
                <a:spcPct val="140000"/>
              </a:lnSpc>
            </a:pPr>
            <a:r>
              <a:rPr lang="fr-FR" b="1">
                <a:solidFill>
                  <a:schemeClr val="tx2"/>
                </a:solidFill>
                <a:latin typeface="Bookman Old Style" pitchFamily="18" charset="0"/>
              </a:rPr>
              <a:t>    MOINDRE INTENSITE (&gt; 75 à 120 % de PAM) : </a:t>
            </a:r>
          </a:p>
          <a:p>
            <a:pPr>
              <a:lnSpc>
                <a:spcPct val="140000"/>
              </a:lnSpc>
            </a:pPr>
            <a:r>
              <a:rPr lang="fr-FR" b="1">
                <a:solidFill>
                  <a:schemeClr val="tx2"/>
                </a:solidFill>
                <a:latin typeface="Bookman Old Style" pitchFamily="18" charset="0"/>
              </a:rPr>
              <a:t>    1000m au marathon…, 400m au 3000 m nage…  </a:t>
            </a:r>
          </a:p>
        </p:txBody>
      </p:sp>
    </p:spTree>
    <p:extLst>
      <p:ext uri="{BB962C8B-B14F-4D97-AF65-F5344CB8AC3E}">
        <p14:creationId xmlns:p14="http://schemas.microsoft.com/office/powerpoint/2010/main" val="355384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19463" grpId="0"/>
      <p:bldP spid="1946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6E385C9-7534-43A9-851A-51EE77B949B9}" type="slidenum">
              <a:rPr lang="fr-FR" sz="1400" smtClean="0"/>
              <a:pPr/>
              <a:t>38</a:t>
            </a:fld>
            <a:endParaRPr lang="fr-FR" sz="1400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751963" y="2633663"/>
            <a:ext cx="6803466" cy="175432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fr-FR" b="1" dirty="0">
                <a:solidFill>
                  <a:srgbClr val="FFFFFF"/>
                </a:solidFill>
                <a:latin typeface="Bookman Old Style" pitchFamily="18" charset="0"/>
              </a:rPr>
              <a:t>2-1 EXERCICES TRES COURTS </a:t>
            </a:r>
          </a:p>
          <a:p>
            <a:pPr algn="ctr">
              <a:lnSpc>
                <a:spcPct val="150000"/>
              </a:lnSpc>
            </a:pPr>
            <a:r>
              <a:rPr lang="fr-FR" b="1" dirty="0">
                <a:solidFill>
                  <a:srgbClr val="FFFFFF"/>
                </a:solidFill>
                <a:latin typeface="Bookman Old Style" pitchFamily="18" charset="0"/>
              </a:rPr>
              <a:t>ET TRES INTENSES :</a:t>
            </a:r>
          </a:p>
          <a:p>
            <a:pPr algn="ctr">
              <a:lnSpc>
                <a:spcPct val="150000"/>
              </a:lnSpc>
            </a:pPr>
            <a:r>
              <a:rPr lang="fr-FR" b="1" dirty="0">
                <a:solidFill>
                  <a:srgbClr val="FFFFFF"/>
                </a:solidFill>
                <a:latin typeface="Bookman Old Style" pitchFamily="18" charset="0"/>
              </a:rPr>
              <a:t>CAPACITE DITE ANAEROBIE ALACTIQUE</a:t>
            </a:r>
          </a:p>
        </p:txBody>
      </p:sp>
    </p:spTree>
    <p:extLst>
      <p:ext uri="{BB962C8B-B14F-4D97-AF65-F5344CB8AC3E}">
        <p14:creationId xmlns:p14="http://schemas.microsoft.com/office/powerpoint/2010/main" val="16305801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540CE22-AC85-4E67-AC67-48D314049E1A}" type="slidenum">
              <a:rPr lang="fr-FR" sz="1400" smtClean="0"/>
              <a:pPr/>
              <a:t>39</a:t>
            </a:fld>
            <a:endParaRPr lang="fr-FR" sz="1400"/>
          </a:p>
        </p:txBody>
      </p:sp>
      <p:sp>
        <p:nvSpPr>
          <p:cNvPr id="19459" name="AutoShape 2"/>
          <p:cNvSpPr>
            <a:spLocks noChangeArrowheads="1"/>
          </p:cNvSpPr>
          <p:nvPr/>
        </p:nvSpPr>
        <p:spPr bwMode="auto">
          <a:xfrm rot="10351429">
            <a:off x="5160963" y="1617663"/>
            <a:ext cx="1143000" cy="2438400"/>
          </a:xfrm>
          <a:prstGeom prst="curvedRightArrow">
            <a:avLst>
              <a:gd name="adj1" fmla="val 5294"/>
              <a:gd name="adj2" fmla="val 63052"/>
              <a:gd name="adj3" fmla="val 2607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4038600" y="1905000"/>
            <a:ext cx="990600" cy="381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fr-FR" sz="2000" b="1">
                <a:latin typeface="Arial" charset="0"/>
              </a:rPr>
              <a:t>ATP</a:t>
            </a:r>
            <a:endParaRPr lang="fr-FR" sz="1400">
              <a:latin typeface="Arial" charset="0"/>
            </a:endParaRPr>
          </a:p>
        </p:txBody>
      </p:sp>
      <p:sp>
        <p:nvSpPr>
          <p:cNvPr id="19461" name="AutoShape 4"/>
          <p:cNvSpPr>
            <a:spLocks noChangeArrowheads="1"/>
          </p:cNvSpPr>
          <p:nvPr/>
        </p:nvSpPr>
        <p:spPr bwMode="auto">
          <a:xfrm rot="-2663215">
            <a:off x="5257800" y="3883025"/>
            <a:ext cx="1195388" cy="360363"/>
          </a:xfrm>
          <a:prstGeom prst="curvedDownArrow">
            <a:avLst>
              <a:gd name="adj1" fmla="val 23896"/>
              <a:gd name="adj2" fmla="val 143376"/>
              <a:gd name="adj3" fmla="val 33315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462" name="Rectangle 5"/>
          <p:cNvSpPr>
            <a:spLocks noChangeArrowheads="1"/>
          </p:cNvSpPr>
          <p:nvPr/>
        </p:nvSpPr>
        <p:spPr bwMode="auto">
          <a:xfrm>
            <a:off x="3886200" y="3886200"/>
            <a:ext cx="1447800" cy="5334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fr-FR" sz="2000" b="1">
                <a:latin typeface="Arial" charset="0"/>
              </a:rPr>
              <a:t>ADP + Pi</a:t>
            </a:r>
            <a:endParaRPr lang="fr-FR" sz="1400">
              <a:latin typeface="Arial" charset="0"/>
            </a:endParaRPr>
          </a:p>
        </p:txBody>
      </p:sp>
      <p:sp>
        <p:nvSpPr>
          <p:cNvPr id="19463" name="Text Box 6"/>
          <p:cNvSpPr txBox="1">
            <a:spLocks noChangeArrowheads="1"/>
          </p:cNvSpPr>
          <p:nvPr/>
        </p:nvSpPr>
        <p:spPr bwMode="auto">
          <a:xfrm>
            <a:off x="6477000" y="3757613"/>
            <a:ext cx="13636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</a:rPr>
              <a:t>Créatine + Pi</a:t>
            </a:r>
          </a:p>
        </p:txBody>
      </p:sp>
      <p:sp>
        <p:nvSpPr>
          <p:cNvPr id="19464" name="Text Box 7"/>
          <p:cNvSpPr txBox="1">
            <a:spLocks noChangeArrowheads="1"/>
          </p:cNvSpPr>
          <p:nvPr/>
        </p:nvSpPr>
        <p:spPr bwMode="auto">
          <a:xfrm>
            <a:off x="5853113" y="4476750"/>
            <a:ext cx="246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</a:rPr>
              <a:t>Phosphorylcréatine (PCr)</a:t>
            </a:r>
          </a:p>
        </p:txBody>
      </p:sp>
      <p:sp>
        <p:nvSpPr>
          <p:cNvPr id="19465" name="Text Box 8"/>
          <p:cNvSpPr txBox="1">
            <a:spLocks noChangeArrowheads="1"/>
          </p:cNvSpPr>
          <p:nvPr/>
        </p:nvSpPr>
        <p:spPr bwMode="auto">
          <a:xfrm>
            <a:off x="1477963" y="200025"/>
            <a:ext cx="7150100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2000">
                <a:latin typeface="Arial" charset="0"/>
              </a:rPr>
              <a:t>         Rappel des caractéristique des différentes sources énergétiques sollicitées au cours de l’exercice musculaire.</a:t>
            </a:r>
          </a:p>
        </p:txBody>
      </p:sp>
      <p:sp>
        <p:nvSpPr>
          <p:cNvPr id="19466" name="Text Box 9"/>
          <p:cNvSpPr txBox="1">
            <a:spLocks noChangeArrowheads="1"/>
          </p:cNvSpPr>
          <p:nvPr/>
        </p:nvSpPr>
        <p:spPr bwMode="auto">
          <a:xfrm>
            <a:off x="457200" y="5029200"/>
            <a:ext cx="116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b="1">
                <a:latin typeface="Arial" charset="0"/>
              </a:rPr>
              <a:t>SOURCE</a:t>
            </a:r>
          </a:p>
        </p:txBody>
      </p:sp>
      <p:sp>
        <p:nvSpPr>
          <p:cNvPr id="19467" name="Text Box 10"/>
          <p:cNvSpPr txBox="1">
            <a:spLocks noChangeArrowheads="1"/>
          </p:cNvSpPr>
          <p:nvPr/>
        </p:nvSpPr>
        <p:spPr bwMode="auto">
          <a:xfrm>
            <a:off x="0" y="5468938"/>
            <a:ext cx="9144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arenR"/>
            </a:pPr>
            <a:r>
              <a:rPr lang="fr-FR" sz="1600" b="1">
                <a:solidFill>
                  <a:srgbClr val="FFFFFF"/>
                </a:solidFill>
                <a:latin typeface="Arial" charset="0"/>
              </a:rPr>
              <a:t>Dite « anaérobie alactique »</a:t>
            </a:r>
            <a:r>
              <a:rPr lang="en-US" sz="1600" b="1">
                <a:latin typeface="Arial" charset="0"/>
              </a:rPr>
              <a:t> : Sprints courts et tout exercice très court et très intense. </a:t>
            </a:r>
          </a:p>
        </p:txBody>
      </p:sp>
      <p:sp>
        <p:nvSpPr>
          <p:cNvPr id="19468" name="AutoShape 11"/>
          <p:cNvSpPr>
            <a:spLocks noChangeArrowheads="1"/>
          </p:cNvSpPr>
          <p:nvPr/>
        </p:nvSpPr>
        <p:spPr bwMode="auto">
          <a:xfrm rot="234349">
            <a:off x="2895600" y="1981200"/>
            <a:ext cx="998538" cy="2438400"/>
          </a:xfrm>
          <a:prstGeom prst="curvedRightArrow">
            <a:avLst>
              <a:gd name="adj1" fmla="val 6060"/>
              <a:gd name="adj2" fmla="val 72174"/>
              <a:gd name="adj3" fmla="val 2607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469" name="Text Box 28"/>
          <p:cNvSpPr txBox="1">
            <a:spLocks noChangeArrowheads="1"/>
          </p:cNvSpPr>
          <p:nvPr/>
        </p:nvSpPr>
        <p:spPr bwMode="auto">
          <a:xfrm rot="-2057213">
            <a:off x="85725" y="601663"/>
            <a:ext cx="1044575" cy="3460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solidFill>
                  <a:srgbClr val="FFFFFF"/>
                </a:solidFill>
                <a:latin typeface="Bookman Old Style" pitchFamily="18" charset="0"/>
              </a:rPr>
              <a:t>RAPPEL</a:t>
            </a:r>
          </a:p>
        </p:txBody>
      </p:sp>
    </p:spTree>
    <p:extLst>
      <p:ext uri="{BB962C8B-B14F-4D97-AF65-F5344CB8AC3E}">
        <p14:creationId xmlns:p14="http://schemas.microsoft.com/office/powerpoint/2010/main" val="4204685554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304800" y="1828800"/>
          <a:ext cx="8610600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7" r:id="rId3" imgW="5974080" imgH="996696" progId="">
                  <p:embed/>
                </p:oleObj>
              </mc:Choice>
              <mc:Fallback>
                <p:oleObj r:id="rId3" imgW="5974080" imgH="99669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828800"/>
                        <a:ext cx="8610600" cy="143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12433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842" name="Picture 2" descr="C:\Mes documents\Mes images\Bio-générale\Circul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3622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7843" name="Freeform 3"/>
          <p:cNvSpPr>
            <a:spLocks/>
          </p:cNvSpPr>
          <p:nvPr/>
        </p:nvSpPr>
        <p:spPr bwMode="auto">
          <a:xfrm>
            <a:off x="3352800" y="4572000"/>
            <a:ext cx="2971800" cy="2286000"/>
          </a:xfrm>
          <a:custGeom>
            <a:avLst/>
            <a:gdLst>
              <a:gd name="T0" fmla="*/ 2147483647 w 705"/>
              <a:gd name="T1" fmla="*/ 2147483647 h 528"/>
              <a:gd name="T2" fmla="*/ 2147483647 w 705"/>
              <a:gd name="T3" fmla="*/ 2147483647 h 528"/>
              <a:gd name="T4" fmla="*/ 2147483647 w 705"/>
              <a:gd name="T5" fmla="*/ 2147483647 h 528"/>
              <a:gd name="T6" fmla="*/ 2147483647 w 705"/>
              <a:gd name="T7" fmla="*/ 2147483647 h 528"/>
              <a:gd name="T8" fmla="*/ 2147483647 w 705"/>
              <a:gd name="T9" fmla="*/ 2147483647 h 528"/>
              <a:gd name="T10" fmla="*/ 2147483647 w 705"/>
              <a:gd name="T11" fmla="*/ 2147483647 h 528"/>
              <a:gd name="T12" fmla="*/ 2147483647 w 705"/>
              <a:gd name="T13" fmla="*/ 2147483647 h 5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05" h="528">
                <a:moveTo>
                  <a:pt x="54" y="478"/>
                </a:moveTo>
                <a:cubicBezTo>
                  <a:pt x="30" y="428"/>
                  <a:pt x="0" y="132"/>
                  <a:pt x="104" y="66"/>
                </a:cubicBezTo>
                <a:cubicBezTo>
                  <a:pt x="208" y="0"/>
                  <a:pt x="655" y="38"/>
                  <a:pt x="680" y="80"/>
                </a:cubicBezTo>
                <a:cubicBezTo>
                  <a:pt x="705" y="122"/>
                  <a:pt x="323" y="286"/>
                  <a:pt x="253" y="315"/>
                </a:cubicBezTo>
                <a:cubicBezTo>
                  <a:pt x="183" y="344"/>
                  <a:pt x="261" y="242"/>
                  <a:pt x="260" y="251"/>
                </a:cubicBezTo>
                <a:cubicBezTo>
                  <a:pt x="259" y="260"/>
                  <a:pt x="282" y="330"/>
                  <a:pt x="248" y="368"/>
                </a:cubicBezTo>
                <a:cubicBezTo>
                  <a:pt x="214" y="406"/>
                  <a:pt x="78" y="528"/>
                  <a:pt x="54" y="478"/>
                </a:cubicBezTo>
                <a:close/>
              </a:path>
            </a:pathLst>
          </a:custGeom>
          <a:solidFill>
            <a:srgbClr val="800000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7844" name="Freeform 4"/>
          <p:cNvSpPr>
            <a:spLocks/>
          </p:cNvSpPr>
          <p:nvPr/>
        </p:nvSpPr>
        <p:spPr bwMode="auto">
          <a:xfrm>
            <a:off x="6400800" y="381000"/>
            <a:ext cx="2286000" cy="3048000"/>
          </a:xfrm>
          <a:custGeom>
            <a:avLst/>
            <a:gdLst>
              <a:gd name="T0" fmla="*/ 2147483647 w 1335"/>
              <a:gd name="T1" fmla="*/ 2147483647 h 1703"/>
              <a:gd name="T2" fmla="*/ 2147483647 w 1335"/>
              <a:gd name="T3" fmla="*/ 2147483647 h 1703"/>
              <a:gd name="T4" fmla="*/ 2147483647 w 1335"/>
              <a:gd name="T5" fmla="*/ 2147483647 h 1703"/>
              <a:gd name="T6" fmla="*/ 2147483647 w 1335"/>
              <a:gd name="T7" fmla="*/ 2147483647 h 1703"/>
              <a:gd name="T8" fmla="*/ 2147483647 w 1335"/>
              <a:gd name="T9" fmla="*/ 2147483647 h 1703"/>
              <a:gd name="T10" fmla="*/ 2147483647 w 1335"/>
              <a:gd name="T11" fmla="*/ 2147483647 h 1703"/>
              <a:gd name="T12" fmla="*/ 2147483647 w 1335"/>
              <a:gd name="T13" fmla="*/ 2147483647 h 1703"/>
              <a:gd name="T14" fmla="*/ 2147483647 w 1335"/>
              <a:gd name="T15" fmla="*/ 2147483647 h 1703"/>
              <a:gd name="T16" fmla="*/ 2147483647 w 1335"/>
              <a:gd name="T17" fmla="*/ 2147483647 h 1703"/>
              <a:gd name="T18" fmla="*/ 2147483647 w 1335"/>
              <a:gd name="T19" fmla="*/ 2147483647 h 1703"/>
              <a:gd name="T20" fmla="*/ 2147483647 w 1335"/>
              <a:gd name="T21" fmla="*/ 2147483647 h 1703"/>
              <a:gd name="T22" fmla="*/ 2147483647 w 1335"/>
              <a:gd name="T23" fmla="*/ 2147483647 h 1703"/>
              <a:gd name="T24" fmla="*/ 2147483647 w 1335"/>
              <a:gd name="T25" fmla="*/ 2147483647 h 1703"/>
              <a:gd name="T26" fmla="*/ 2147483647 w 1335"/>
              <a:gd name="T27" fmla="*/ 2147483647 h 1703"/>
              <a:gd name="T28" fmla="*/ 2147483647 w 1335"/>
              <a:gd name="T29" fmla="*/ 2147483647 h 1703"/>
              <a:gd name="T30" fmla="*/ 2147483647 w 1335"/>
              <a:gd name="T31" fmla="*/ 2147483647 h 1703"/>
              <a:gd name="T32" fmla="*/ 2147483647 w 1335"/>
              <a:gd name="T33" fmla="*/ 2147483647 h 1703"/>
              <a:gd name="T34" fmla="*/ 2147483647 w 1335"/>
              <a:gd name="T35" fmla="*/ 2147483647 h 1703"/>
              <a:gd name="T36" fmla="*/ 2147483647 w 1335"/>
              <a:gd name="T37" fmla="*/ 2147483647 h 1703"/>
              <a:gd name="T38" fmla="*/ 2147483647 w 1335"/>
              <a:gd name="T39" fmla="*/ 2147483647 h 1703"/>
              <a:gd name="T40" fmla="*/ 2147483647 w 1335"/>
              <a:gd name="T41" fmla="*/ 2147483647 h 1703"/>
              <a:gd name="T42" fmla="*/ 2147483647 w 1335"/>
              <a:gd name="T43" fmla="*/ 2147483647 h 1703"/>
              <a:gd name="T44" fmla="*/ 2147483647 w 1335"/>
              <a:gd name="T45" fmla="*/ 2147483647 h 1703"/>
              <a:gd name="T46" fmla="*/ 2147483647 w 1335"/>
              <a:gd name="T47" fmla="*/ 2147483647 h 1703"/>
              <a:gd name="T48" fmla="*/ 2147483647 w 1335"/>
              <a:gd name="T49" fmla="*/ 2147483647 h 1703"/>
              <a:gd name="T50" fmla="*/ 2147483647 w 1335"/>
              <a:gd name="T51" fmla="*/ 2147483647 h 1703"/>
              <a:gd name="T52" fmla="*/ 2147483647 w 1335"/>
              <a:gd name="T53" fmla="*/ 2147483647 h 1703"/>
              <a:gd name="T54" fmla="*/ 2147483647 w 1335"/>
              <a:gd name="T55" fmla="*/ 2147483647 h 1703"/>
              <a:gd name="T56" fmla="*/ 2147483647 w 1335"/>
              <a:gd name="T57" fmla="*/ 2147483647 h 1703"/>
              <a:gd name="T58" fmla="*/ 2147483647 w 1335"/>
              <a:gd name="T59" fmla="*/ 2147483647 h 1703"/>
              <a:gd name="T60" fmla="*/ 2147483647 w 1335"/>
              <a:gd name="T61" fmla="*/ 2147483647 h 1703"/>
              <a:gd name="T62" fmla="*/ 2147483647 w 1335"/>
              <a:gd name="T63" fmla="*/ 2147483647 h 1703"/>
              <a:gd name="T64" fmla="*/ 2147483647 w 1335"/>
              <a:gd name="T65" fmla="*/ 2147483647 h 1703"/>
              <a:gd name="T66" fmla="*/ 2147483647 w 1335"/>
              <a:gd name="T67" fmla="*/ 2147483647 h 1703"/>
              <a:gd name="T68" fmla="*/ 2147483647 w 1335"/>
              <a:gd name="T69" fmla="*/ 2147483647 h 1703"/>
              <a:gd name="T70" fmla="*/ 2147483647 w 1335"/>
              <a:gd name="T71" fmla="*/ 2147483647 h 1703"/>
              <a:gd name="T72" fmla="*/ 2147483647 w 1335"/>
              <a:gd name="T73" fmla="*/ 2147483647 h 1703"/>
              <a:gd name="T74" fmla="*/ 2147483647 w 1335"/>
              <a:gd name="T75" fmla="*/ 2147483647 h 1703"/>
              <a:gd name="T76" fmla="*/ 2147483647 w 1335"/>
              <a:gd name="T77" fmla="*/ 2147483647 h 1703"/>
              <a:gd name="T78" fmla="*/ 2147483647 w 1335"/>
              <a:gd name="T79" fmla="*/ 2147483647 h 1703"/>
              <a:gd name="T80" fmla="*/ 2147483647 w 1335"/>
              <a:gd name="T81" fmla="*/ 2147483647 h 1703"/>
              <a:gd name="T82" fmla="*/ 2147483647 w 1335"/>
              <a:gd name="T83" fmla="*/ 2147483647 h 1703"/>
              <a:gd name="T84" fmla="*/ 2147483647 w 1335"/>
              <a:gd name="T85" fmla="*/ 2147483647 h 1703"/>
              <a:gd name="T86" fmla="*/ 2147483647 w 1335"/>
              <a:gd name="T87" fmla="*/ 2147483647 h 1703"/>
              <a:gd name="T88" fmla="*/ 2147483647 w 1335"/>
              <a:gd name="T89" fmla="*/ 2147483647 h 1703"/>
              <a:gd name="T90" fmla="*/ 2147483647 w 1335"/>
              <a:gd name="T91" fmla="*/ 2147483647 h 1703"/>
              <a:gd name="T92" fmla="*/ 2147483647 w 1335"/>
              <a:gd name="T93" fmla="*/ 2147483647 h 1703"/>
              <a:gd name="T94" fmla="*/ 2147483647 w 1335"/>
              <a:gd name="T95" fmla="*/ 2147483647 h 1703"/>
              <a:gd name="T96" fmla="*/ 2147483647 w 1335"/>
              <a:gd name="T97" fmla="*/ 2147483647 h 1703"/>
              <a:gd name="T98" fmla="*/ 2147483647 w 1335"/>
              <a:gd name="T99" fmla="*/ 2147483647 h 1703"/>
              <a:gd name="T100" fmla="*/ 2147483647 w 1335"/>
              <a:gd name="T101" fmla="*/ 2147483647 h 1703"/>
              <a:gd name="T102" fmla="*/ 2147483647 w 1335"/>
              <a:gd name="T103" fmla="*/ 2147483647 h 1703"/>
              <a:gd name="T104" fmla="*/ 2147483647 w 1335"/>
              <a:gd name="T105" fmla="*/ 2147483647 h 1703"/>
              <a:gd name="T106" fmla="*/ 2147483647 w 1335"/>
              <a:gd name="T107" fmla="*/ 2147483647 h 1703"/>
              <a:gd name="T108" fmla="*/ 2147483647 w 1335"/>
              <a:gd name="T109" fmla="*/ 2147483647 h 1703"/>
              <a:gd name="T110" fmla="*/ 2147483647 w 1335"/>
              <a:gd name="T111" fmla="*/ 2147483647 h 1703"/>
              <a:gd name="T112" fmla="*/ 2147483647 w 1335"/>
              <a:gd name="T113" fmla="*/ 0 h 170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335" h="1703">
                <a:moveTo>
                  <a:pt x="1074" y="37"/>
                </a:moveTo>
                <a:cubicBezTo>
                  <a:pt x="1059" y="58"/>
                  <a:pt x="998" y="119"/>
                  <a:pt x="984" y="164"/>
                </a:cubicBezTo>
                <a:cubicBezTo>
                  <a:pt x="970" y="209"/>
                  <a:pt x="1000" y="274"/>
                  <a:pt x="991" y="307"/>
                </a:cubicBezTo>
                <a:cubicBezTo>
                  <a:pt x="982" y="340"/>
                  <a:pt x="946" y="340"/>
                  <a:pt x="931" y="366"/>
                </a:cubicBezTo>
                <a:cubicBezTo>
                  <a:pt x="916" y="392"/>
                  <a:pt x="876" y="457"/>
                  <a:pt x="901" y="464"/>
                </a:cubicBezTo>
                <a:cubicBezTo>
                  <a:pt x="926" y="471"/>
                  <a:pt x="1092" y="406"/>
                  <a:pt x="1081" y="411"/>
                </a:cubicBezTo>
                <a:cubicBezTo>
                  <a:pt x="1070" y="416"/>
                  <a:pt x="890" y="478"/>
                  <a:pt x="834" y="494"/>
                </a:cubicBezTo>
                <a:cubicBezTo>
                  <a:pt x="778" y="510"/>
                  <a:pt x="755" y="489"/>
                  <a:pt x="744" y="509"/>
                </a:cubicBezTo>
                <a:cubicBezTo>
                  <a:pt x="733" y="529"/>
                  <a:pt x="776" y="614"/>
                  <a:pt x="767" y="613"/>
                </a:cubicBezTo>
                <a:cubicBezTo>
                  <a:pt x="758" y="612"/>
                  <a:pt x="727" y="527"/>
                  <a:pt x="692" y="501"/>
                </a:cubicBezTo>
                <a:cubicBezTo>
                  <a:pt x="657" y="475"/>
                  <a:pt x="608" y="471"/>
                  <a:pt x="557" y="456"/>
                </a:cubicBezTo>
                <a:cubicBezTo>
                  <a:pt x="506" y="441"/>
                  <a:pt x="433" y="417"/>
                  <a:pt x="385" y="411"/>
                </a:cubicBezTo>
                <a:cubicBezTo>
                  <a:pt x="337" y="405"/>
                  <a:pt x="303" y="408"/>
                  <a:pt x="266" y="419"/>
                </a:cubicBezTo>
                <a:cubicBezTo>
                  <a:pt x="229" y="430"/>
                  <a:pt x="188" y="457"/>
                  <a:pt x="161" y="479"/>
                </a:cubicBezTo>
                <a:cubicBezTo>
                  <a:pt x="134" y="501"/>
                  <a:pt x="120" y="523"/>
                  <a:pt x="101" y="553"/>
                </a:cubicBezTo>
                <a:cubicBezTo>
                  <a:pt x="82" y="583"/>
                  <a:pt x="64" y="618"/>
                  <a:pt x="49" y="658"/>
                </a:cubicBezTo>
                <a:cubicBezTo>
                  <a:pt x="34" y="698"/>
                  <a:pt x="14" y="759"/>
                  <a:pt x="11" y="793"/>
                </a:cubicBezTo>
                <a:cubicBezTo>
                  <a:pt x="8" y="827"/>
                  <a:pt x="0" y="871"/>
                  <a:pt x="34" y="860"/>
                </a:cubicBezTo>
                <a:cubicBezTo>
                  <a:pt x="68" y="849"/>
                  <a:pt x="212" y="718"/>
                  <a:pt x="213" y="725"/>
                </a:cubicBezTo>
                <a:cubicBezTo>
                  <a:pt x="214" y="732"/>
                  <a:pt x="70" y="849"/>
                  <a:pt x="41" y="905"/>
                </a:cubicBezTo>
                <a:cubicBezTo>
                  <a:pt x="12" y="961"/>
                  <a:pt x="32" y="1001"/>
                  <a:pt x="41" y="1062"/>
                </a:cubicBezTo>
                <a:cubicBezTo>
                  <a:pt x="50" y="1123"/>
                  <a:pt x="72" y="1223"/>
                  <a:pt x="94" y="1272"/>
                </a:cubicBezTo>
                <a:cubicBezTo>
                  <a:pt x="116" y="1321"/>
                  <a:pt x="147" y="1344"/>
                  <a:pt x="176" y="1354"/>
                </a:cubicBezTo>
                <a:cubicBezTo>
                  <a:pt x="205" y="1364"/>
                  <a:pt x="265" y="1327"/>
                  <a:pt x="266" y="1331"/>
                </a:cubicBezTo>
                <a:cubicBezTo>
                  <a:pt x="267" y="1335"/>
                  <a:pt x="189" y="1349"/>
                  <a:pt x="183" y="1376"/>
                </a:cubicBezTo>
                <a:cubicBezTo>
                  <a:pt x="177" y="1403"/>
                  <a:pt x="212" y="1475"/>
                  <a:pt x="228" y="1496"/>
                </a:cubicBezTo>
                <a:cubicBezTo>
                  <a:pt x="244" y="1517"/>
                  <a:pt x="266" y="1489"/>
                  <a:pt x="281" y="1503"/>
                </a:cubicBezTo>
                <a:cubicBezTo>
                  <a:pt x="296" y="1517"/>
                  <a:pt x="310" y="1551"/>
                  <a:pt x="316" y="1578"/>
                </a:cubicBezTo>
                <a:cubicBezTo>
                  <a:pt x="322" y="1605"/>
                  <a:pt x="309" y="1652"/>
                  <a:pt x="316" y="1668"/>
                </a:cubicBezTo>
                <a:cubicBezTo>
                  <a:pt x="323" y="1684"/>
                  <a:pt x="355" y="1703"/>
                  <a:pt x="361" y="1676"/>
                </a:cubicBezTo>
                <a:cubicBezTo>
                  <a:pt x="367" y="1649"/>
                  <a:pt x="355" y="1550"/>
                  <a:pt x="354" y="1503"/>
                </a:cubicBezTo>
                <a:cubicBezTo>
                  <a:pt x="353" y="1456"/>
                  <a:pt x="350" y="1425"/>
                  <a:pt x="356" y="1395"/>
                </a:cubicBezTo>
                <a:cubicBezTo>
                  <a:pt x="362" y="1365"/>
                  <a:pt x="382" y="1349"/>
                  <a:pt x="393" y="1324"/>
                </a:cubicBezTo>
                <a:cubicBezTo>
                  <a:pt x="404" y="1299"/>
                  <a:pt x="410" y="1286"/>
                  <a:pt x="423" y="1242"/>
                </a:cubicBezTo>
                <a:cubicBezTo>
                  <a:pt x="436" y="1198"/>
                  <a:pt x="463" y="1124"/>
                  <a:pt x="468" y="1062"/>
                </a:cubicBezTo>
                <a:cubicBezTo>
                  <a:pt x="473" y="1000"/>
                  <a:pt x="487" y="940"/>
                  <a:pt x="452" y="867"/>
                </a:cubicBezTo>
                <a:cubicBezTo>
                  <a:pt x="417" y="794"/>
                  <a:pt x="267" y="637"/>
                  <a:pt x="258" y="621"/>
                </a:cubicBezTo>
                <a:cubicBezTo>
                  <a:pt x="249" y="605"/>
                  <a:pt x="369" y="736"/>
                  <a:pt x="400" y="770"/>
                </a:cubicBezTo>
                <a:cubicBezTo>
                  <a:pt x="431" y="804"/>
                  <a:pt x="420" y="807"/>
                  <a:pt x="445" y="823"/>
                </a:cubicBezTo>
                <a:cubicBezTo>
                  <a:pt x="470" y="839"/>
                  <a:pt x="516" y="857"/>
                  <a:pt x="548" y="867"/>
                </a:cubicBezTo>
                <a:cubicBezTo>
                  <a:pt x="580" y="877"/>
                  <a:pt x="609" y="889"/>
                  <a:pt x="640" y="883"/>
                </a:cubicBezTo>
                <a:cubicBezTo>
                  <a:pt x="671" y="877"/>
                  <a:pt x="698" y="862"/>
                  <a:pt x="737" y="830"/>
                </a:cubicBezTo>
                <a:cubicBezTo>
                  <a:pt x="776" y="798"/>
                  <a:pt x="879" y="678"/>
                  <a:pt x="872" y="688"/>
                </a:cubicBezTo>
                <a:cubicBezTo>
                  <a:pt x="865" y="698"/>
                  <a:pt x="706" y="856"/>
                  <a:pt x="692" y="890"/>
                </a:cubicBezTo>
                <a:cubicBezTo>
                  <a:pt x="678" y="924"/>
                  <a:pt x="760" y="889"/>
                  <a:pt x="789" y="890"/>
                </a:cubicBezTo>
                <a:cubicBezTo>
                  <a:pt x="818" y="891"/>
                  <a:pt x="834" y="902"/>
                  <a:pt x="864" y="898"/>
                </a:cubicBezTo>
                <a:cubicBezTo>
                  <a:pt x="894" y="894"/>
                  <a:pt x="940" y="912"/>
                  <a:pt x="969" y="868"/>
                </a:cubicBezTo>
                <a:cubicBezTo>
                  <a:pt x="998" y="824"/>
                  <a:pt x="1026" y="650"/>
                  <a:pt x="1036" y="636"/>
                </a:cubicBezTo>
                <a:cubicBezTo>
                  <a:pt x="1046" y="622"/>
                  <a:pt x="1014" y="771"/>
                  <a:pt x="1029" y="785"/>
                </a:cubicBezTo>
                <a:cubicBezTo>
                  <a:pt x="1044" y="799"/>
                  <a:pt x="1098" y="737"/>
                  <a:pt x="1124" y="723"/>
                </a:cubicBezTo>
                <a:cubicBezTo>
                  <a:pt x="1150" y="709"/>
                  <a:pt x="1162" y="727"/>
                  <a:pt x="1186" y="703"/>
                </a:cubicBezTo>
                <a:cubicBezTo>
                  <a:pt x="1210" y="679"/>
                  <a:pt x="1249" y="625"/>
                  <a:pt x="1268" y="579"/>
                </a:cubicBezTo>
                <a:cubicBezTo>
                  <a:pt x="1287" y="533"/>
                  <a:pt x="1310" y="490"/>
                  <a:pt x="1298" y="426"/>
                </a:cubicBezTo>
                <a:cubicBezTo>
                  <a:pt x="1286" y="362"/>
                  <a:pt x="1192" y="205"/>
                  <a:pt x="1193" y="194"/>
                </a:cubicBezTo>
                <a:cubicBezTo>
                  <a:pt x="1194" y="183"/>
                  <a:pt x="1283" y="360"/>
                  <a:pt x="1305" y="359"/>
                </a:cubicBezTo>
                <a:cubicBezTo>
                  <a:pt x="1327" y="358"/>
                  <a:pt x="1335" y="247"/>
                  <a:pt x="1328" y="187"/>
                </a:cubicBezTo>
                <a:cubicBezTo>
                  <a:pt x="1321" y="127"/>
                  <a:pt x="1275" y="39"/>
                  <a:pt x="1261" y="0"/>
                </a:cubicBezTo>
              </a:path>
            </a:pathLst>
          </a:custGeom>
          <a:solidFill>
            <a:srgbClr val="969696"/>
          </a:solidFill>
          <a:ln w="4445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547845" name="Picture 5" descr="A:\Rei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r="44983" b="11111"/>
          <a:stretch>
            <a:fillRect/>
          </a:stretch>
        </p:blipFill>
        <p:spPr bwMode="auto">
          <a:xfrm>
            <a:off x="609600" y="533400"/>
            <a:ext cx="13827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7846" name="Text Box 6"/>
          <p:cNvSpPr txBox="1">
            <a:spLocks noChangeArrowheads="1"/>
          </p:cNvSpPr>
          <p:nvPr/>
        </p:nvSpPr>
        <p:spPr bwMode="auto">
          <a:xfrm>
            <a:off x="747713" y="2703513"/>
            <a:ext cx="76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</a:rPr>
              <a:t>Reins</a:t>
            </a:r>
          </a:p>
        </p:txBody>
      </p:sp>
      <p:sp>
        <p:nvSpPr>
          <p:cNvPr id="547847" name="Text Box 7"/>
          <p:cNvSpPr txBox="1">
            <a:spLocks noChangeArrowheads="1"/>
          </p:cNvSpPr>
          <p:nvPr/>
        </p:nvSpPr>
        <p:spPr bwMode="auto">
          <a:xfrm>
            <a:off x="3962400" y="1447800"/>
            <a:ext cx="1149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</a:rPr>
              <a:t>Pancréas</a:t>
            </a:r>
          </a:p>
        </p:txBody>
      </p:sp>
      <p:sp>
        <p:nvSpPr>
          <p:cNvPr id="547848" name="Text Box 8"/>
          <p:cNvSpPr txBox="1">
            <a:spLocks noChangeArrowheads="1"/>
          </p:cNvSpPr>
          <p:nvPr/>
        </p:nvSpPr>
        <p:spPr bwMode="auto">
          <a:xfrm>
            <a:off x="7377113" y="2017713"/>
            <a:ext cx="1250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</a:rPr>
              <a:t>Muqueuse</a:t>
            </a:r>
          </a:p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</a:rPr>
              <a:t>intestinale</a:t>
            </a:r>
          </a:p>
        </p:txBody>
      </p:sp>
      <p:sp>
        <p:nvSpPr>
          <p:cNvPr id="547849" name="Line 9"/>
          <p:cNvSpPr>
            <a:spLocks noChangeShapeType="1"/>
          </p:cNvSpPr>
          <p:nvPr/>
        </p:nvSpPr>
        <p:spPr bwMode="auto">
          <a:xfrm>
            <a:off x="1981200" y="1600200"/>
            <a:ext cx="2209800" cy="8382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7850" name="Line 10"/>
          <p:cNvSpPr>
            <a:spLocks noChangeShapeType="1"/>
          </p:cNvSpPr>
          <p:nvPr/>
        </p:nvSpPr>
        <p:spPr bwMode="auto">
          <a:xfrm>
            <a:off x="3886200" y="1676400"/>
            <a:ext cx="533400" cy="8382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7851" name="Line 11"/>
          <p:cNvSpPr>
            <a:spLocks noChangeShapeType="1"/>
          </p:cNvSpPr>
          <p:nvPr/>
        </p:nvSpPr>
        <p:spPr bwMode="auto">
          <a:xfrm flipH="1">
            <a:off x="4495800" y="1828800"/>
            <a:ext cx="1905000" cy="6858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7852" name="AutoShape 12"/>
          <p:cNvSpPr>
            <a:spLocks noChangeArrowheads="1"/>
          </p:cNvSpPr>
          <p:nvPr/>
        </p:nvSpPr>
        <p:spPr bwMode="auto">
          <a:xfrm>
            <a:off x="4953000" y="3886200"/>
            <a:ext cx="152400" cy="914400"/>
          </a:xfrm>
          <a:prstGeom prst="downArrow">
            <a:avLst>
              <a:gd name="adj1" fmla="val 50000"/>
              <a:gd name="adj2" fmla="val 1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47853" name="Text Box 13"/>
          <p:cNvSpPr txBox="1">
            <a:spLocks noChangeArrowheads="1"/>
          </p:cNvSpPr>
          <p:nvPr/>
        </p:nvSpPr>
        <p:spPr bwMode="auto">
          <a:xfrm>
            <a:off x="4633913" y="5827713"/>
            <a:ext cx="62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</a:rPr>
              <a:t>Foie</a:t>
            </a:r>
          </a:p>
        </p:txBody>
      </p:sp>
      <p:sp>
        <p:nvSpPr>
          <p:cNvPr id="547854" name="Text Box 14"/>
          <p:cNvSpPr txBox="1">
            <a:spLocks noChangeArrowheads="1"/>
          </p:cNvSpPr>
          <p:nvPr/>
        </p:nvSpPr>
        <p:spPr bwMode="auto">
          <a:xfrm>
            <a:off x="0" y="152400"/>
            <a:ext cx="8056563" cy="376238"/>
          </a:xfrm>
          <a:prstGeom prst="rect">
            <a:avLst/>
          </a:prstGeom>
          <a:noFill/>
          <a:ln w="9525">
            <a:solidFill>
              <a:srgbClr val="66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</a:rPr>
              <a:t>Première étape : synthèse d’un précurseur (arginine et glycine : alimentation) </a:t>
            </a:r>
          </a:p>
        </p:txBody>
      </p:sp>
      <p:sp>
        <p:nvSpPr>
          <p:cNvPr id="547855" name="Text Box 15"/>
          <p:cNvSpPr txBox="1">
            <a:spLocks noChangeArrowheads="1"/>
          </p:cNvSpPr>
          <p:nvPr/>
        </p:nvSpPr>
        <p:spPr bwMode="auto">
          <a:xfrm>
            <a:off x="3581400" y="3810000"/>
            <a:ext cx="717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800000"/>
                </a:solidFill>
                <a:latin typeface="Arial" charset="0"/>
              </a:rPr>
              <a:t>Sang</a:t>
            </a:r>
          </a:p>
        </p:txBody>
      </p:sp>
      <p:sp>
        <p:nvSpPr>
          <p:cNvPr id="547856" name="Text Box 16"/>
          <p:cNvSpPr txBox="1">
            <a:spLocks noChangeArrowheads="1"/>
          </p:cNvSpPr>
          <p:nvPr/>
        </p:nvSpPr>
        <p:spPr bwMode="auto">
          <a:xfrm>
            <a:off x="0" y="4876800"/>
            <a:ext cx="3471863" cy="1474788"/>
          </a:xfrm>
          <a:prstGeom prst="rect">
            <a:avLst/>
          </a:prstGeom>
          <a:noFill/>
          <a:ln w="9525">
            <a:solidFill>
              <a:srgbClr val="66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</a:rPr>
              <a:t>Deuxième étape : synthèse</a:t>
            </a:r>
          </a:p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</a:rPr>
              <a:t>de la créatine  (oligopeptide</a:t>
            </a:r>
          </a:p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</a:rPr>
              <a:t>composé de 3 acides aminés :</a:t>
            </a:r>
          </a:p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</a:rPr>
              <a:t>arginine, glycine et ornithine </a:t>
            </a:r>
          </a:p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</a:rPr>
              <a:t>synthétisée au niveau des reins)</a:t>
            </a:r>
            <a:endParaRPr lang="fr-FR" sz="18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547857" name="Picture 17" descr="C:\Mes documents\Mes images\Bio-générale\Circul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0292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7858" name="AutoShape 18"/>
          <p:cNvSpPr>
            <a:spLocks noChangeArrowheads="1"/>
          </p:cNvSpPr>
          <p:nvPr/>
        </p:nvSpPr>
        <p:spPr bwMode="auto">
          <a:xfrm rot="-3923495">
            <a:off x="5752306" y="4991894"/>
            <a:ext cx="153988" cy="2057400"/>
          </a:xfrm>
          <a:prstGeom prst="downArrow">
            <a:avLst>
              <a:gd name="adj1" fmla="val 50000"/>
              <a:gd name="adj2" fmla="val 33402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47859" name="Text Box 19"/>
          <p:cNvSpPr txBox="1">
            <a:spLocks noChangeArrowheads="1"/>
          </p:cNvSpPr>
          <p:nvPr/>
        </p:nvSpPr>
        <p:spPr bwMode="auto">
          <a:xfrm>
            <a:off x="7239000" y="4648200"/>
            <a:ext cx="1579563" cy="376238"/>
          </a:xfrm>
          <a:prstGeom prst="rect">
            <a:avLst/>
          </a:prstGeom>
          <a:noFill/>
          <a:ln w="9525">
            <a:solidFill>
              <a:srgbClr val="66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</a:rPr>
              <a:t>1.5 mg/100ml</a:t>
            </a:r>
          </a:p>
        </p:txBody>
      </p:sp>
      <p:sp>
        <p:nvSpPr>
          <p:cNvPr id="547860" name="Freeform 20"/>
          <p:cNvSpPr>
            <a:spLocks/>
          </p:cNvSpPr>
          <p:nvPr/>
        </p:nvSpPr>
        <p:spPr bwMode="auto">
          <a:xfrm rot="471913">
            <a:off x="3200400" y="533400"/>
            <a:ext cx="2286000" cy="1524000"/>
          </a:xfrm>
          <a:custGeom>
            <a:avLst/>
            <a:gdLst>
              <a:gd name="T0" fmla="*/ 2147483647 w 2560"/>
              <a:gd name="T1" fmla="*/ 2147483647 h 1952"/>
              <a:gd name="T2" fmla="*/ 2147483647 w 2560"/>
              <a:gd name="T3" fmla="*/ 2147483647 h 1952"/>
              <a:gd name="T4" fmla="*/ 2147483647 w 2560"/>
              <a:gd name="T5" fmla="*/ 2147483647 h 1952"/>
              <a:gd name="T6" fmla="*/ 2147483647 w 2560"/>
              <a:gd name="T7" fmla="*/ 2147483647 h 1952"/>
              <a:gd name="T8" fmla="*/ 2147483647 w 2560"/>
              <a:gd name="T9" fmla="*/ 2147483647 h 1952"/>
              <a:gd name="T10" fmla="*/ 2147483647 w 2560"/>
              <a:gd name="T11" fmla="*/ 2147483647 h 1952"/>
              <a:gd name="T12" fmla="*/ 2147483647 w 2560"/>
              <a:gd name="T13" fmla="*/ 2147483647 h 1952"/>
              <a:gd name="T14" fmla="*/ 2147483647 w 2560"/>
              <a:gd name="T15" fmla="*/ 2147483647 h 1952"/>
              <a:gd name="T16" fmla="*/ 2147483647 w 2560"/>
              <a:gd name="T17" fmla="*/ 2147483647 h 1952"/>
              <a:gd name="T18" fmla="*/ 2147483647 w 2560"/>
              <a:gd name="T19" fmla="*/ 2147483647 h 1952"/>
              <a:gd name="T20" fmla="*/ 2147483647 w 2560"/>
              <a:gd name="T21" fmla="*/ 2147483647 h 1952"/>
              <a:gd name="T22" fmla="*/ 2147483647 w 2560"/>
              <a:gd name="T23" fmla="*/ 2147483647 h 1952"/>
              <a:gd name="T24" fmla="*/ 2147483647 w 2560"/>
              <a:gd name="T25" fmla="*/ 2147483647 h 1952"/>
              <a:gd name="T26" fmla="*/ 2147483647 w 2560"/>
              <a:gd name="T27" fmla="*/ 2147483647 h 1952"/>
              <a:gd name="T28" fmla="*/ 2147483647 w 2560"/>
              <a:gd name="T29" fmla="*/ 2147483647 h 195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560" h="1952">
                <a:moveTo>
                  <a:pt x="1032" y="984"/>
                </a:moveTo>
                <a:cubicBezTo>
                  <a:pt x="980" y="1004"/>
                  <a:pt x="928" y="1024"/>
                  <a:pt x="888" y="1128"/>
                </a:cubicBezTo>
                <a:cubicBezTo>
                  <a:pt x="848" y="1232"/>
                  <a:pt x="840" y="1496"/>
                  <a:pt x="792" y="1608"/>
                </a:cubicBezTo>
                <a:cubicBezTo>
                  <a:pt x="744" y="1720"/>
                  <a:pt x="696" y="1768"/>
                  <a:pt x="600" y="1800"/>
                </a:cubicBezTo>
                <a:cubicBezTo>
                  <a:pt x="504" y="1832"/>
                  <a:pt x="312" y="1952"/>
                  <a:pt x="216" y="1800"/>
                </a:cubicBezTo>
                <a:cubicBezTo>
                  <a:pt x="120" y="1648"/>
                  <a:pt x="0" y="1112"/>
                  <a:pt x="24" y="888"/>
                </a:cubicBezTo>
                <a:cubicBezTo>
                  <a:pt x="48" y="664"/>
                  <a:pt x="128" y="544"/>
                  <a:pt x="360" y="456"/>
                </a:cubicBezTo>
                <a:cubicBezTo>
                  <a:pt x="592" y="368"/>
                  <a:pt x="1128" y="408"/>
                  <a:pt x="1416" y="360"/>
                </a:cubicBezTo>
                <a:cubicBezTo>
                  <a:pt x="1704" y="312"/>
                  <a:pt x="1920" y="224"/>
                  <a:pt x="2088" y="168"/>
                </a:cubicBezTo>
                <a:cubicBezTo>
                  <a:pt x="2256" y="112"/>
                  <a:pt x="2368" y="0"/>
                  <a:pt x="2424" y="24"/>
                </a:cubicBezTo>
                <a:cubicBezTo>
                  <a:pt x="2480" y="48"/>
                  <a:pt x="2560" y="200"/>
                  <a:pt x="2424" y="312"/>
                </a:cubicBezTo>
                <a:cubicBezTo>
                  <a:pt x="2288" y="424"/>
                  <a:pt x="1768" y="592"/>
                  <a:pt x="1608" y="696"/>
                </a:cubicBezTo>
                <a:cubicBezTo>
                  <a:pt x="1448" y="800"/>
                  <a:pt x="1552" y="888"/>
                  <a:pt x="1464" y="936"/>
                </a:cubicBezTo>
                <a:cubicBezTo>
                  <a:pt x="1376" y="984"/>
                  <a:pt x="1152" y="984"/>
                  <a:pt x="1080" y="984"/>
                </a:cubicBezTo>
                <a:cubicBezTo>
                  <a:pt x="1008" y="984"/>
                  <a:pt x="1040" y="944"/>
                  <a:pt x="1032" y="936"/>
                </a:cubicBezTo>
              </a:path>
            </a:pathLst>
          </a:custGeom>
          <a:gradFill rotWithShape="0">
            <a:gsLst>
              <a:gs pos="0">
                <a:srgbClr val="969696"/>
              </a:gs>
              <a:gs pos="100000">
                <a:srgbClr val="6D6D6D"/>
              </a:gs>
            </a:gsLst>
            <a:path path="rect">
              <a:fillToRect l="50000" t="50000" r="50000" b="50000"/>
            </a:path>
          </a:gradFill>
          <a:ln w="28575" cmpd="sng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31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7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47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47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47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47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7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7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300"/>
                                        <p:tgtEl>
                                          <p:spTgt spid="547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7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7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94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7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7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47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7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4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47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7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7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47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400"/>
                            </p:stCondLst>
                            <p:childTnLst>
                              <p:par>
                                <p:cTn id="53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5" dur="500"/>
                                        <p:tgtEl>
                                          <p:spTgt spid="547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9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75"/>
                                        <p:tgtEl>
                                          <p:spTgt spid="547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47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47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47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47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47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75"/>
                                        <p:tgtEl>
                                          <p:spTgt spid="547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77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47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47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47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47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47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7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547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547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843" grpId="0" animBg="1"/>
      <p:bldP spid="547844" grpId="0" animBg="1"/>
      <p:bldP spid="547846" grpId="0" autoUpdateAnimBg="0"/>
      <p:bldP spid="547847" grpId="0" autoUpdateAnimBg="0"/>
      <p:bldP spid="547848" grpId="0" autoUpdateAnimBg="0"/>
      <p:bldP spid="547849" grpId="0" animBg="1"/>
      <p:bldP spid="547850" grpId="0" animBg="1"/>
      <p:bldP spid="547851" grpId="0" animBg="1"/>
      <p:bldP spid="547852" grpId="0" animBg="1"/>
      <p:bldP spid="547853" grpId="0" autoUpdateAnimBg="0"/>
      <p:bldP spid="547854" grpId="0" animBg="1" autoUpdateAnimBg="0"/>
      <p:bldP spid="547855" grpId="0" autoUpdateAnimBg="0"/>
      <p:bldP spid="547856" grpId="0" animBg="1" autoUpdateAnimBg="0"/>
      <p:bldP spid="547858" grpId="0" animBg="1"/>
      <p:bldP spid="547859" grpId="0" animBg="1" autoUpdateAnimBg="0"/>
      <p:bldP spid="54786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866" name="Picture 2" descr="C:\Mes documents\Mes images\Bio-générale\Circul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231775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8867" name="Freeform 3"/>
          <p:cNvSpPr>
            <a:spLocks/>
          </p:cNvSpPr>
          <p:nvPr/>
        </p:nvSpPr>
        <p:spPr bwMode="auto">
          <a:xfrm rot="1686658">
            <a:off x="4953000" y="2362200"/>
            <a:ext cx="2551113" cy="2460625"/>
          </a:xfrm>
          <a:custGeom>
            <a:avLst/>
            <a:gdLst>
              <a:gd name="T0" fmla="*/ 2147483647 w 1605"/>
              <a:gd name="T1" fmla="*/ 2147483647 h 1533"/>
              <a:gd name="T2" fmla="*/ 2147483647 w 1605"/>
              <a:gd name="T3" fmla="*/ 2147483647 h 1533"/>
              <a:gd name="T4" fmla="*/ 2147483647 w 1605"/>
              <a:gd name="T5" fmla="*/ 2147483647 h 1533"/>
              <a:gd name="T6" fmla="*/ 2147483647 w 1605"/>
              <a:gd name="T7" fmla="*/ 2147483647 h 1533"/>
              <a:gd name="T8" fmla="*/ 2147483647 w 1605"/>
              <a:gd name="T9" fmla="*/ 2147483647 h 1533"/>
              <a:gd name="T10" fmla="*/ 2147483647 w 1605"/>
              <a:gd name="T11" fmla="*/ 2147483647 h 1533"/>
              <a:gd name="T12" fmla="*/ 0 w 1605"/>
              <a:gd name="T13" fmla="*/ 0 h 1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605" h="1533">
                <a:moveTo>
                  <a:pt x="1605" y="1533"/>
                </a:moveTo>
                <a:cubicBezTo>
                  <a:pt x="1579" y="1510"/>
                  <a:pt x="1507" y="1432"/>
                  <a:pt x="1439" y="1393"/>
                </a:cubicBezTo>
                <a:cubicBezTo>
                  <a:pt x="1371" y="1354"/>
                  <a:pt x="1335" y="1361"/>
                  <a:pt x="1199" y="1297"/>
                </a:cubicBezTo>
                <a:cubicBezTo>
                  <a:pt x="1063" y="1233"/>
                  <a:pt x="775" y="1160"/>
                  <a:pt x="623" y="1008"/>
                </a:cubicBezTo>
                <a:cubicBezTo>
                  <a:pt x="471" y="856"/>
                  <a:pt x="376" y="536"/>
                  <a:pt x="288" y="384"/>
                </a:cubicBezTo>
                <a:cubicBezTo>
                  <a:pt x="200" y="232"/>
                  <a:pt x="144" y="160"/>
                  <a:pt x="96" y="96"/>
                </a:cubicBezTo>
                <a:cubicBezTo>
                  <a:pt x="48" y="32"/>
                  <a:pt x="16" y="16"/>
                  <a:pt x="0" y="0"/>
                </a:cubicBezTo>
              </a:path>
            </a:pathLst>
          </a:custGeom>
          <a:noFill/>
          <a:ln w="508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8868" name="Freeform 4"/>
          <p:cNvSpPr>
            <a:spLocks/>
          </p:cNvSpPr>
          <p:nvPr/>
        </p:nvSpPr>
        <p:spPr bwMode="auto">
          <a:xfrm rot="1829997">
            <a:off x="5141913" y="2362200"/>
            <a:ext cx="2822575" cy="2352675"/>
          </a:xfrm>
          <a:custGeom>
            <a:avLst/>
            <a:gdLst>
              <a:gd name="T0" fmla="*/ 0 w 1609"/>
              <a:gd name="T1" fmla="*/ 0 h 1556"/>
              <a:gd name="T2" fmla="*/ 2147483647 w 1609"/>
              <a:gd name="T3" fmla="*/ 2147483647 h 1556"/>
              <a:gd name="T4" fmla="*/ 2147483647 w 1609"/>
              <a:gd name="T5" fmla="*/ 2147483647 h 1556"/>
              <a:gd name="T6" fmla="*/ 2147483647 w 1609"/>
              <a:gd name="T7" fmla="*/ 2147483647 h 1556"/>
              <a:gd name="T8" fmla="*/ 2147483647 w 1609"/>
              <a:gd name="T9" fmla="*/ 2147483647 h 1556"/>
              <a:gd name="T10" fmla="*/ 2147483647 w 1609"/>
              <a:gd name="T11" fmla="*/ 2147483647 h 1556"/>
              <a:gd name="T12" fmla="*/ 2147483647 w 1609"/>
              <a:gd name="T13" fmla="*/ 2147483647 h 1556"/>
              <a:gd name="T14" fmla="*/ 2147483647 w 1609"/>
              <a:gd name="T15" fmla="*/ 2147483647 h 1556"/>
              <a:gd name="T16" fmla="*/ 2147483647 w 1609"/>
              <a:gd name="T17" fmla="*/ 2147483647 h 15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609" h="1556">
                <a:moveTo>
                  <a:pt x="0" y="0"/>
                </a:moveTo>
                <a:cubicBezTo>
                  <a:pt x="24" y="29"/>
                  <a:pt x="101" y="121"/>
                  <a:pt x="169" y="164"/>
                </a:cubicBezTo>
                <a:cubicBezTo>
                  <a:pt x="237" y="207"/>
                  <a:pt x="315" y="228"/>
                  <a:pt x="409" y="260"/>
                </a:cubicBezTo>
                <a:cubicBezTo>
                  <a:pt x="503" y="292"/>
                  <a:pt x="637" y="311"/>
                  <a:pt x="733" y="359"/>
                </a:cubicBezTo>
                <a:cubicBezTo>
                  <a:pt x="829" y="407"/>
                  <a:pt x="907" y="464"/>
                  <a:pt x="985" y="548"/>
                </a:cubicBezTo>
                <a:cubicBezTo>
                  <a:pt x="1063" y="632"/>
                  <a:pt x="1148" y="756"/>
                  <a:pt x="1204" y="860"/>
                </a:cubicBezTo>
                <a:cubicBezTo>
                  <a:pt x="1260" y="964"/>
                  <a:pt x="1270" y="1072"/>
                  <a:pt x="1321" y="1172"/>
                </a:cubicBezTo>
                <a:cubicBezTo>
                  <a:pt x="1372" y="1272"/>
                  <a:pt x="1465" y="1396"/>
                  <a:pt x="1513" y="1460"/>
                </a:cubicBezTo>
                <a:cubicBezTo>
                  <a:pt x="1561" y="1524"/>
                  <a:pt x="1593" y="1540"/>
                  <a:pt x="1609" y="1556"/>
                </a:cubicBezTo>
              </a:path>
            </a:pathLst>
          </a:custGeom>
          <a:noFill/>
          <a:ln w="508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8869" name="AutoShape 5"/>
          <p:cNvSpPr>
            <a:spLocks noChangeArrowheads="1"/>
          </p:cNvSpPr>
          <p:nvPr/>
        </p:nvSpPr>
        <p:spPr bwMode="auto">
          <a:xfrm>
            <a:off x="4419600" y="3200400"/>
            <a:ext cx="1447800" cy="2571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8228481 h 21600"/>
              <a:gd name="T4" fmla="*/ 2147483647 w 21600"/>
              <a:gd name="T5" fmla="*/ 36456818 h 21600"/>
              <a:gd name="T6" fmla="*/ 2147483647 w 21600"/>
              <a:gd name="T7" fmla="*/ 1822848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48870" name="Text Box 6"/>
          <p:cNvSpPr txBox="1">
            <a:spLocks noChangeArrowheads="1"/>
          </p:cNvSpPr>
          <p:nvPr/>
        </p:nvSpPr>
        <p:spPr bwMode="auto">
          <a:xfrm>
            <a:off x="2362200" y="1905000"/>
            <a:ext cx="1579563" cy="376238"/>
          </a:xfrm>
          <a:prstGeom prst="rect">
            <a:avLst/>
          </a:prstGeom>
          <a:noFill/>
          <a:ln w="9525">
            <a:solidFill>
              <a:srgbClr val="66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</a:rPr>
              <a:t>1.5 mg/100ml</a:t>
            </a:r>
          </a:p>
        </p:txBody>
      </p:sp>
      <p:sp>
        <p:nvSpPr>
          <p:cNvPr id="548871" name="Text Box 7"/>
          <p:cNvSpPr txBox="1">
            <a:spLocks noChangeArrowheads="1"/>
          </p:cNvSpPr>
          <p:nvPr/>
        </p:nvSpPr>
        <p:spPr bwMode="auto">
          <a:xfrm>
            <a:off x="5257800" y="5334000"/>
            <a:ext cx="3395663" cy="650875"/>
          </a:xfrm>
          <a:prstGeom prst="rect">
            <a:avLst/>
          </a:prstGeom>
          <a:noFill/>
          <a:ln w="9525">
            <a:solidFill>
              <a:srgbClr val="66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</a:rPr>
              <a:t>117 g chez un homme de 70 kg</a:t>
            </a:r>
          </a:p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  <a:cs typeface="Arial" charset="0"/>
              </a:rPr>
              <a:t>      ≈ 1.7 g par kg de poids</a:t>
            </a:r>
            <a:endParaRPr lang="fr-FR" sz="1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5791200" y="3200400"/>
            <a:ext cx="1314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chemeClr val="tx2"/>
                </a:solidFill>
                <a:latin typeface="Arial" charset="0"/>
              </a:rPr>
              <a:t>Créatine </a:t>
            </a:r>
          </a:p>
          <a:p>
            <a:pPr eaLnBrk="1" hangingPunct="1"/>
            <a:r>
              <a:rPr lang="fr-FR" sz="1800">
                <a:solidFill>
                  <a:schemeClr val="tx2"/>
                </a:solidFill>
                <a:latin typeface="Arial" charset="0"/>
              </a:rPr>
              <a:t>+ Pi = PCr</a:t>
            </a:r>
          </a:p>
        </p:txBody>
      </p:sp>
      <p:sp>
        <p:nvSpPr>
          <p:cNvPr id="67593" name="Text Box 9"/>
          <p:cNvSpPr txBox="1">
            <a:spLocks noChangeArrowheads="1"/>
          </p:cNvSpPr>
          <p:nvPr/>
        </p:nvSpPr>
        <p:spPr bwMode="auto">
          <a:xfrm>
            <a:off x="1752600" y="304800"/>
            <a:ext cx="5245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>
                <a:solidFill>
                  <a:srgbClr val="FFFF00"/>
                </a:solidFill>
                <a:latin typeface="Arial" charset="0"/>
              </a:rPr>
              <a:t>SYNTHESE ENDOGENE DE LA CREATINE</a:t>
            </a:r>
          </a:p>
        </p:txBody>
      </p:sp>
    </p:spTree>
    <p:extLst>
      <p:ext uri="{BB962C8B-B14F-4D97-AF65-F5344CB8AC3E}">
        <p14:creationId xmlns:p14="http://schemas.microsoft.com/office/powerpoint/2010/main" val="350410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48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8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8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8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8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8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8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48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48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548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548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867" grpId="0" animBg="1"/>
      <p:bldP spid="548868" grpId="0" animBg="1"/>
      <p:bldP spid="548869" grpId="0" animBg="1"/>
      <p:bldP spid="548870" grpId="0" animBg="1" autoUpdateAnimBg="0"/>
      <p:bldP spid="548871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67A505B-BDB9-4D69-B521-47E1D3F8C98F}" type="slidenum">
              <a:rPr lang="fr-FR" sz="1400" smtClean="0"/>
              <a:pPr/>
              <a:t>42</a:t>
            </a:fld>
            <a:endParaRPr lang="fr-FR" sz="1400"/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323850" y="1628775"/>
            <a:ext cx="68405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>
                <a:latin typeface="Arial" charset="0"/>
              </a:rPr>
              <a:t>                                </a:t>
            </a:r>
            <a:r>
              <a:rPr lang="fr-FR" sz="1800" i="1">
                <a:solidFill>
                  <a:schemeClr val="tx2"/>
                </a:solidFill>
                <a:latin typeface="Arial" charset="0"/>
              </a:rPr>
              <a:t>ATPase</a:t>
            </a:r>
          </a:p>
          <a:p>
            <a:r>
              <a:rPr lang="fr-FR">
                <a:latin typeface="Arial" charset="0"/>
              </a:rPr>
              <a:t>Catabolisme :   ATP   </a:t>
            </a:r>
            <a:r>
              <a:rPr lang="fr-FR">
                <a:latin typeface="Arial" charset="0"/>
                <a:sym typeface="Symbol" pitchFamily="18" charset="2"/>
              </a:rPr>
              <a:t>     ADP  +  Pi  +  H</a:t>
            </a:r>
            <a:r>
              <a:rPr lang="fr-FR" baseline="30000">
                <a:latin typeface="Arial" charset="0"/>
                <a:sym typeface="Symbol" pitchFamily="18" charset="2"/>
              </a:rPr>
              <a:t>+</a:t>
            </a:r>
            <a:r>
              <a:rPr lang="fr-FR">
                <a:latin typeface="Arial" charset="0"/>
                <a:sym typeface="Symbol" pitchFamily="18" charset="2"/>
              </a:rPr>
              <a:t> + E</a:t>
            </a:r>
            <a:r>
              <a:rPr lang="fr-FR" baseline="30000">
                <a:latin typeface="Arial" charset="0"/>
                <a:sym typeface="Symbol" pitchFamily="18" charset="2"/>
              </a:rPr>
              <a:t> </a:t>
            </a:r>
            <a:endParaRPr lang="fr-FR" baseline="30000">
              <a:latin typeface="Arial" charset="0"/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0" y="3068638"/>
            <a:ext cx="82518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i="1">
                <a:latin typeface="Arial" charset="0"/>
              </a:rPr>
              <a:t>                                                                                </a:t>
            </a:r>
            <a:r>
              <a:rPr lang="fr-FR" sz="1800" i="1">
                <a:solidFill>
                  <a:schemeClr val="tx2"/>
                </a:solidFill>
                <a:latin typeface="Arial" charset="0"/>
              </a:rPr>
              <a:t>CPK</a:t>
            </a:r>
          </a:p>
          <a:p>
            <a:r>
              <a:rPr lang="fr-FR">
                <a:latin typeface="Arial" charset="0"/>
              </a:rPr>
              <a:t> Anabolisme : </a:t>
            </a:r>
            <a:r>
              <a:rPr lang="fr-FR">
                <a:latin typeface="Arial" charset="0"/>
                <a:sym typeface="Symbol" pitchFamily="18" charset="2"/>
              </a:rPr>
              <a:t>E +</a:t>
            </a:r>
            <a:r>
              <a:rPr lang="fr-FR">
                <a:latin typeface="Arial" charset="0"/>
              </a:rPr>
              <a:t> ADP  +  PCr  +  </a:t>
            </a:r>
            <a:r>
              <a:rPr lang="fr-FR">
                <a:latin typeface="Arial" charset="0"/>
                <a:sym typeface="Symbol" pitchFamily="18" charset="2"/>
              </a:rPr>
              <a:t>H</a:t>
            </a:r>
            <a:r>
              <a:rPr lang="fr-FR" baseline="30000">
                <a:latin typeface="Arial" charset="0"/>
                <a:sym typeface="Symbol" pitchFamily="18" charset="2"/>
              </a:rPr>
              <a:t>+ </a:t>
            </a:r>
            <a:r>
              <a:rPr lang="fr-FR">
                <a:latin typeface="Arial" charset="0"/>
                <a:sym typeface="Symbol" pitchFamily="18" charset="2"/>
              </a:rPr>
              <a:t>     ATP  +  Cr</a:t>
            </a:r>
            <a:endParaRPr lang="fr-FR">
              <a:latin typeface="Arial" charset="0"/>
            </a:endParaRPr>
          </a:p>
        </p:txBody>
      </p:sp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0" y="4652963"/>
            <a:ext cx="85836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i="1">
                <a:solidFill>
                  <a:schemeClr val="tx2"/>
                </a:solidFill>
                <a:latin typeface="Arial" charset="0"/>
              </a:rPr>
              <a:t>                                                                  ADK (ou myokinase)</a:t>
            </a:r>
          </a:p>
          <a:p>
            <a:r>
              <a:rPr lang="fr-FR">
                <a:latin typeface="Arial" charset="0"/>
              </a:rPr>
              <a:t> Anabolisme : </a:t>
            </a:r>
            <a:r>
              <a:rPr lang="fr-FR">
                <a:latin typeface="Arial" charset="0"/>
                <a:sym typeface="Symbol" pitchFamily="18" charset="2"/>
              </a:rPr>
              <a:t>E +</a:t>
            </a:r>
            <a:r>
              <a:rPr lang="fr-FR">
                <a:latin typeface="Arial" charset="0"/>
              </a:rPr>
              <a:t> ADP  +  ADP        </a:t>
            </a:r>
            <a:r>
              <a:rPr lang="fr-FR">
                <a:latin typeface="Arial" charset="0"/>
                <a:sym typeface="Symbol" pitchFamily="18" charset="2"/>
              </a:rPr>
              <a:t>       ATP  +  AMP</a:t>
            </a:r>
          </a:p>
          <a:p>
            <a:endParaRPr lang="fr-FR">
              <a:latin typeface="Arial" charset="0"/>
              <a:sym typeface="Symbol" pitchFamily="18" charset="2"/>
            </a:endParaRPr>
          </a:p>
          <a:p>
            <a:r>
              <a:rPr lang="fr-FR" sz="1800" i="1">
                <a:solidFill>
                  <a:schemeClr val="tx2"/>
                </a:solidFill>
                <a:latin typeface="Arial" charset="0"/>
              </a:rPr>
              <a:t>                                           (cycle des purines nucléotides)</a:t>
            </a:r>
          </a:p>
        </p:txBody>
      </p:sp>
      <p:sp>
        <p:nvSpPr>
          <p:cNvPr id="20486" name="Text Box 5"/>
          <p:cNvSpPr txBox="1">
            <a:spLocks noChangeArrowheads="1"/>
          </p:cNvSpPr>
          <p:nvPr/>
        </p:nvSpPr>
        <p:spPr bwMode="auto">
          <a:xfrm>
            <a:off x="2767013" y="419100"/>
            <a:ext cx="2717800" cy="460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>
                <a:latin typeface="Arial" charset="0"/>
              </a:rPr>
              <a:t>Turn over de l’ATP</a:t>
            </a:r>
          </a:p>
        </p:txBody>
      </p:sp>
      <p:sp>
        <p:nvSpPr>
          <p:cNvPr id="749574" name="Oval 6"/>
          <p:cNvSpPr>
            <a:spLocks noChangeArrowheads="1"/>
          </p:cNvSpPr>
          <p:nvPr/>
        </p:nvSpPr>
        <p:spPr bwMode="auto">
          <a:xfrm>
            <a:off x="3924300" y="1773238"/>
            <a:ext cx="914400" cy="914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49575" name="Line 7"/>
          <p:cNvSpPr>
            <a:spLocks noChangeShapeType="1"/>
          </p:cNvSpPr>
          <p:nvPr/>
        </p:nvSpPr>
        <p:spPr bwMode="auto">
          <a:xfrm flipH="1">
            <a:off x="2987675" y="2492375"/>
            <a:ext cx="1008063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9576" name="Line 8"/>
          <p:cNvSpPr>
            <a:spLocks noChangeShapeType="1"/>
          </p:cNvSpPr>
          <p:nvPr/>
        </p:nvSpPr>
        <p:spPr bwMode="auto">
          <a:xfrm flipH="1">
            <a:off x="2987675" y="2565400"/>
            <a:ext cx="1081088" cy="2376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9577" name="Line 9"/>
          <p:cNvSpPr>
            <a:spLocks noChangeShapeType="1"/>
          </p:cNvSpPr>
          <p:nvPr/>
        </p:nvSpPr>
        <p:spPr bwMode="auto">
          <a:xfrm flipH="1">
            <a:off x="3924300" y="2636838"/>
            <a:ext cx="360363" cy="2305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cxnSp>
        <p:nvCxnSpPr>
          <p:cNvPr id="20491" name="Connecteur droit avec flèche 3"/>
          <p:cNvCxnSpPr>
            <a:cxnSpLocks noChangeShapeType="1"/>
          </p:cNvCxnSpPr>
          <p:nvPr/>
        </p:nvCxnSpPr>
        <p:spPr bwMode="auto">
          <a:xfrm flipV="1">
            <a:off x="6732588" y="1989138"/>
            <a:ext cx="71437" cy="1270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9599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4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74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49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9574" grpId="0" animBg="1"/>
      <p:bldP spid="749575" grpId="0" animBg="1"/>
      <p:bldP spid="749576" grpId="0" animBg="1"/>
      <p:bldP spid="74957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820453C-CB12-4AAC-A73C-14C8D32A6336}" type="slidenum">
              <a:rPr lang="fr-FR" sz="1400" smtClean="0"/>
              <a:pPr/>
              <a:t>43</a:t>
            </a:fld>
            <a:endParaRPr lang="fr-FR" sz="1400"/>
          </a:p>
        </p:txBody>
      </p:sp>
      <p:sp>
        <p:nvSpPr>
          <p:cNvPr id="750594" name="Text Box 2"/>
          <p:cNvSpPr txBox="1">
            <a:spLocks noChangeArrowheads="1"/>
          </p:cNvSpPr>
          <p:nvPr/>
        </p:nvSpPr>
        <p:spPr bwMode="auto">
          <a:xfrm>
            <a:off x="1735138" y="5522913"/>
            <a:ext cx="1822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>
                <a:latin typeface="Arial" charset="0"/>
              </a:rPr>
              <a:t>:   Créatine (Cr) </a:t>
            </a:r>
          </a:p>
        </p:txBody>
      </p:sp>
      <p:sp>
        <p:nvSpPr>
          <p:cNvPr id="750595" name="Line 3"/>
          <p:cNvSpPr>
            <a:spLocks noChangeShapeType="1"/>
          </p:cNvSpPr>
          <p:nvPr/>
        </p:nvSpPr>
        <p:spPr bwMode="auto">
          <a:xfrm>
            <a:off x="3657600" y="5715000"/>
            <a:ext cx="213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50596" name="Text Box 4"/>
          <p:cNvSpPr txBox="1">
            <a:spLocks noChangeArrowheads="1"/>
          </p:cNvSpPr>
          <p:nvPr/>
        </p:nvSpPr>
        <p:spPr bwMode="auto">
          <a:xfrm>
            <a:off x="5791200" y="5481638"/>
            <a:ext cx="2749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>
                <a:latin typeface="Arial" charset="0"/>
              </a:rPr>
              <a:t>Phosphorylcréatine (PCr)</a:t>
            </a:r>
          </a:p>
        </p:txBody>
      </p:sp>
      <p:sp>
        <p:nvSpPr>
          <p:cNvPr id="750597" name="Arc 5"/>
          <p:cNvSpPr>
            <a:spLocks/>
          </p:cNvSpPr>
          <p:nvPr/>
        </p:nvSpPr>
        <p:spPr bwMode="auto">
          <a:xfrm rot="8142127">
            <a:off x="4198938" y="4978400"/>
            <a:ext cx="990600" cy="9144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50598" name="Text Box 6"/>
          <p:cNvSpPr txBox="1">
            <a:spLocks noChangeArrowheads="1"/>
          </p:cNvSpPr>
          <p:nvPr/>
        </p:nvSpPr>
        <p:spPr bwMode="auto">
          <a:xfrm>
            <a:off x="3563938" y="5029200"/>
            <a:ext cx="1681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>
                <a:latin typeface="Arial" charset="0"/>
              </a:rPr>
              <a:t>ATP</a:t>
            </a:r>
            <a:r>
              <a:rPr lang="fr-FR" sz="1200">
                <a:latin typeface="Arial" charset="0"/>
              </a:rPr>
              <a:t>(mitochondrie</a:t>
            </a:r>
            <a:r>
              <a:rPr lang="fr-FR" sz="1800">
                <a:latin typeface="Arial" charset="0"/>
              </a:rPr>
              <a:t>)</a:t>
            </a:r>
          </a:p>
        </p:txBody>
      </p:sp>
      <p:sp>
        <p:nvSpPr>
          <p:cNvPr id="750599" name="Text Box 7"/>
          <p:cNvSpPr txBox="1">
            <a:spLocks noChangeArrowheads="1"/>
          </p:cNvSpPr>
          <p:nvPr/>
        </p:nvSpPr>
        <p:spPr bwMode="auto">
          <a:xfrm>
            <a:off x="5286375" y="5029200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>
                <a:latin typeface="Arial" charset="0"/>
              </a:rPr>
              <a:t>ADP</a:t>
            </a:r>
          </a:p>
        </p:txBody>
      </p:sp>
      <p:sp>
        <p:nvSpPr>
          <p:cNvPr id="750600" name="Text Box 8"/>
          <p:cNvSpPr txBox="1">
            <a:spLocks noChangeArrowheads="1"/>
          </p:cNvSpPr>
          <p:nvPr/>
        </p:nvSpPr>
        <p:spPr bwMode="auto">
          <a:xfrm>
            <a:off x="4419600" y="5410200"/>
            <a:ext cx="682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</a:rPr>
              <a:t>Mg </a:t>
            </a:r>
            <a:r>
              <a:rPr lang="fr-FR" sz="1600" baseline="30000">
                <a:latin typeface="Arial" charset="0"/>
              </a:rPr>
              <a:t>2+</a:t>
            </a:r>
          </a:p>
        </p:txBody>
      </p:sp>
      <p:sp>
        <p:nvSpPr>
          <p:cNvPr id="750601" name="Text Box 9"/>
          <p:cNvSpPr txBox="1">
            <a:spLocks noChangeArrowheads="1"/>
          </p:cNvSpPr>
          <p:nvPr/>
        </p:nvSpPr>
        <p:spPr bwMode="auto">
          <a:xfrm>
            <a:off x="3697288" y="5756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fr-FR"/>
          </a:p>
        </p:txBody>
      </p:sp>
      <p:sp>
        <p:nvSpPr>
          <p:cNvPr id="750602" name="Text Box 10"/>
          <p:cNvSpPr txBox="1">
            <a:spLocks noChangeArrowheads="1"/>
          </p:cNvSpPr>
          <p:nvPr/>
        </p:nvSpPr>
        <p:spPr bwMode="auto">
          <a:xfrm>
            <a:off x="3656013" y="5738813"/>
            <a:ext cx="19780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600">
                <a:latin typeface="Arial" charset="0"/>
              </a:rPr>
              <a:t>Phosphorylcréatine </a:t>
            </a:r>
          </a:p>
          <a:p>
            <a:pPr algn="ctr"/>
            <a:r>
              <a:rPr lang="fr-FR" sz="1600">
                <a:latin typeface="Arial" charset="0"/>
              </a:rPr>
              <a:t>Kinase (PCK)</a:t>
            </a:r>
          </a:p>
        </p:txBody>
      </p:sp>
      <p:sp>
        <p:nvSpPr>
          <p:cNvPr id="750603" name="Text Box 11"/>
          <p:cNvSpPr txBox="1">
            <a:spLocks noChangeArrowheads="1"/>
          </p:cNvSpPr>
          <p:nvPr/>
        </p:nvSpPr>
        <p:spPr bwMode="auto">
          <a:xfrm>
            <a:off x="2147888" y="2905125"/>
            <a:ext cx="16430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>
                <a:latin typeface="Arial" charset="0"/>
              </a:rPr>
              <a:t>PCr  +  ADP </a:t>
            </a:r>
          </a:p>
        </p:txBody>
      </p:sp>
      <p:sp>
        <p:nvSpPr>
          <p:cNvPr id="750604" name="Line 12"/>
          <p:cNvSpPr>
            <a:spLocks noChangeShapeType="1"/>
          </p:cNvSpPr>
          <p:nvPr/>
        </p:nvSpPr>
        <p:spPr bwMode="auto">
          <a:xfrm flipV="1">
            <a:off x="3748088" y="3124200"/>
            <a:ext cx="21336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50605" name="Text Box 13"/>
          <p:cNvSpPr txBox="1">
            <a:spLocks noChangeArrowheads="1"/>
          </p:cNvSpPr>
          <p:nvPr/>
        </p:nvSpPr>
        <p:spPr bwMode="auto">
          <a:xfrm>
            <a:off x="5957888" y="2870200"/>
            <a:ext cx="1374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>
                <a:latin typeface="Arial" charset="0"/>
              </a:rPr>
              <a:t>Cr  +  ATP</a:t>
            </a:r>
          </a:p>
        </p:txBody>
      </p:sp>
      <p:sp>
        <p:nvSpPr>
          <p:cNvPr id="750606" name="Text Box 14"/>
          <p:cNvSpPr txBox="1">
            <a:spLocks noChangeArrowheads="1"/>
          </p:cNvSpPr>
          <p:nvPr/>
        </p:nvSpPr>
        <p:spPr bwMode="auto">
          <a:xfrm>
            <a:off x="3635375" y="2466975"/>
            <a:ext cx="19780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600">
                <a:latin typeface="Arial" charset="0"/>
              </a:rPr>
              <a:t>Phosphorylcréatine </a:t>
            </a:r>
          </a:p>
          <a:p>
            <a:pPr algn="ctr"/>
            <a:r>
              <a:rPr lang="fr-FR" sz="1600">
                <a:latin typeface="Arial" charset="0"/>
              </a:rPr>
              <a:t>Kinase (PCK)</a:t>
            </a:r>
          </a:p>
        </p:txBody>
      </p:sp>
      <p:sp>
        <p:nvSpPr>
          <p:cNvPr id="750607" name="Text Box 15"/>
          <p:cNvSpPr txBox="1">
            <a:spLocks noChangeArrowheads="1"/>
          </p:cNvSpPr>
          <p:nvPr/>
        </p:nvSpPr>
        <p:spPr bwMode="auto">
          <a:xfrm>
            <a:off x="2217738" y="1465263"/>
            <a:ext cx="1579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>
                <a:latin typeface="Arial" charset="0"/>
              </a:rPr>
              <a:t>ATP  +  H</a:t>
            </a:r>
            <a:r>
              <a:rPr lang="fr-FR" sz="2000" baseline="-25000">
                <a:latin typeface="Arial" charset="0"/>
              </a:rPr>
              <a:t>2</a:t>
            </a:r>
            <a:r>
              <a:rPr lang="fr-FR" sz="2000">
                <a:latin typeface="Arial" charset="0"/>
              </a:rPr>
              <a:t>O</a:t>
            </a:r>
          </a:p>
        </p:txBody>
      </p:sp>
      <p:sp>
        <p:nvSpPr>
          <p:cNvPr id="750608" name="Line 16"/>
          <p:cNvSpPr>
            <a:spLocks noChangeShapeType="1"/>
          </p:cNvSpPr>
          <p:nvPr/>
        </p:nvSpPr>
        <p:spPr bwMode="auto">
          <a:xfrm>
            <a:off x="3911600" y="1631950"/>
            <a:ext cx="1897063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50609" name="Text Box 17"/>
          <p:cNvSpPr txBox="1">
            <a:spLocks noChangeArrowheads="1"/>
          </p:cNvSpPr>
          <p:nvPr/>
        </p:nvSpPr>
        <p:spPr bwMode="auto">
          <a:xfrm>
            <a:off x="5892800" y="1377950"/>
            <a:ext cx="1362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>
                <a:latin typeface="Arial" charset="0"/>
              </a:rPr>
              <a:t>ADP  +  Pi</a:t>
            </a:r>
          </a:p>
        </p:txBody>
      </p:sp>
      <p:sp>
        <p:nvSpPr>
          <p:cNvPr id="750610" name="Text Box 18"/>
          <p:cNvSpPr txBox="1">
            <a:spLocks noChangeArrowheads="1"/>
          </p:cNvSpPr>
          <p:nvPr/>
        </p:nvSpPr>
        <p:spPr bwMode="auto">
          <a:xfrm>
            <a:off x="3970338" y="1274763"/>
            <a:ext cx="1717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</a:rPr>
              <a:t>Myosine ATPase</a:t>
            </a:r>
          </a:p>
        </p:txBody>
      </p:sp>
      <p:sp>
        <p:nvSpPr>
          <p:cNvPr id="750611" name="Text Box 19"/>
          <p:cNvSpPr txBox="1">
            <a:spLocks noChangeArrowheads="1"/>
          </p:cNvSpPr>
          <p:nvPr/>
        </p:nvSpPr>
        <p:spPr bwMode="auto">
          <a:xfrm>
            <a:off x="395288" y="1422400"/>
            <a:ext cx="1692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>
                <a:latin typeface="Arial" charset="0"/>
              </a:rPr>
              <a:t>Contraction : </a:t>
            </a:r>
          </a:p>
        </p:txBody>
      </p:sp>
      <p:sp>
        <p:nvSpPr>
          <p:cNvPr id="750612" name="Text Box 20"/>
          <p:cNvSpPr txBox="1">
            <a:spLocks noChangeArrowheads="1"/>
          </p:cNvSpPr>
          <p:nvPr/>
        </p:nvSpPr>
        <p:spPr bwMode="auto">
          <a:xfrm>
            <a:off x="541338" y="2682875"/>
            <a:ext cx="1355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>
                <a:latin typeface="Arial" charset="0"/>
              </a:rPr>
              <a:t>Turnover </a:t>
            </a:r>
          </a:p>
          <a:p>
            <a:r>
              <a:rPr lang="fr-FR" sz="2000">
                <a:latin typeface="Arial" charset="0"/>
              </a:rPr>
              <a:t>de l’ATP   </a:t>
            </a:r>
          </a:p>
        </p:txBody>
      </p:sp>
      <p:sp>
        <p:nvSpPr>
          <p:cNvPr id="750613" name="Text Box 21"/>
          <p:cNvSpPr txBox="1">
            <a:spLocks noChangeArrowheads="1"/>
          </p:cNvSpPr>
          <p:nvPr/>
        </p:nvSpPr>
        <p:spPr bwMode="auto">
          <a:xfrm>
            <a:off x="439738" y="5334000"/>
            <a:ext cx="13287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>
                <a:latin typeface="Arial" charset="0"/>
              </a:rPr>
              <a:t>Réplétion </a:t>
            </a:r>
          </a:p>
          <a:p>
            <a:r>
              <a:rPr lang="fr-FR" sz="2000">
                <a:latin typeface="Arial" charset="0"/>
              </a:rPr>
              <a:t>de la PCr</a:t>
            </a:r>
          </a:p>
        </p:txBody>
      </p:sp>
      <p:sp>
        <p:nvSpPr>
          <p:cNvPr id="750614" name="Rectangle 22"/>
          <p:cNvSpPr>
            <a:spLocks noChangeArrowheads="1"/>
          </p:cNvSpPr>
          <p:nvPr/>
        </p:nvSpPr>
        <p:spPr bwMode="auto">
          <a:xfrm>
            <a:off x="107950" y="981075"/>
            <a:ext cx="8928100" cy="302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50615" name="Text Box 23"/>
          <p:cNvSpPr txBox="1">
            <a:spLocks noChangeArrowheads="1"/>
          </p:cNvSpPr>
          <p:nvPr/>
        </p:nvSpPr>
        <p:spPr bwMode="auto">
          <a:xfrm>
            <a:off x="990600" y="381000"/>
            <a:ext cx="723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>
                <a:solidFill>
                  <a:schemeClr val="tx2"/>
                </a:solidFill>
                <a:latin typeface="Arial" charset="0"/>
              </a:rPr>
              <a:t>Exercice</a:t>
            </a:r>
            <a:r>
              <a:rPr lang="fr-FR">
                <a:latin typeface="Arial" charset="0"/>
              </a:rPr>
              <a:t> : cycle du turnover de l’ATP par la PCr</a:t>
            </a:r>
          </a:p>
        </p:txBody>
      </p:sp>
      <p:sp>
        <p:nvSpPr>
          <p:cNvPr id="750616" name="Rectangle 24"/>
          <p:cNvSpPr>
            <a:spLocks noChangeArrowheads="1"/>
          </p:cNvSpPr>
          <p:nvPr/>
        </p:nvSpPr>
        <p:spPr bwMode="auto">
          <a:xfrm>
            <a:off x="304800" y="4953000"/>
            <a:ext cx="86106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50617" name="Text Box 25"/>
          <p:cNvSpPr txBox="1">
            <a:spLocks noChangeArrowheads="1"/>
          </p:cNvSpPr>
          <p:nvPr/>
        </p:nvSpPr>
        <p:spPr bwMode="auto">
          <a:xfrm>
            <a:off x="2362200" y="4265613"/>
            <a:ext cx="5100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>
                <a:solidFill>
                  <a:srgbClr val="FFFF00"/>
                </a:solidFill>
                <a:latin typeface="Arial" charset="0"/>
              </a:rPr>
              <a:t>Récupération </a:t>
            </a:r>
            <a:r>
              <a:rPr lang="fr-FR">
                <a:latin typeface="Arial" charset="0"/>
              </a:rPr>
              <a:t>: resynthèse de la PCr</a:t>
            </a:r>
          </a:p>
        </p:txBody>
      </p:sp>
      <p:sp>
        <p:nvSpPr>
          <p:cNvPr id="750618" name="Line 26"/>
          <p:cNvSpPr>
            <a:spLocks noChangeShapeType="1"/>
          </p:cNvSpPr>
          <p:nvPr/>
        </p:nvSpPr>
        <p:spPr bwMode="auto">
          <a:xfrm flipV="1">
            <a:off x="7237413" y="1341438"/>
            <a:ext cx="35877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50619" name="Text Box 27"/>
          <p:cNvSpPr txBox="1">
            <a:spLocks noChangeArrowheads="1"/>
          </p:cNvSpPr>
          <p:nvPr/>
        </p:nvSpPr>
        <p:spPr bwMode="auto">
          <a:xfrm>
            <a:off x="7575550" y="1073150"/>
            <a:ext cx="1423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>
                <a:latin typeface="Arial" charset="0"/>
              </a:rPr>
              <a:t>HPO</a:t>
            </a:r>
            <a:r>
              <a:rPr lang="fr-FR" sz="1800" baseline="-25000">
                <a:latin typeface="Arial" charset="0"/>
              </a:rPr>
              <a:t>4</a:t>
            </a:r>
            <a:r>
              <a:rPr lang="fr-FR" sz="1800" baseline="30000">
                <a:latin typeface="Arial" charset="0"/>
              </a:rPr>
              <a:t>2- </a:t>
            </a:r>
            <a:r>
              <a:rPr lang="fr-FR" sz="1800">
                <a:latin typeface="Arial" charset="0"/>
              </a:rPr>
              <a:t> (++)</a:t>
            </a:r>
            <a:endParaRPr lang="fr-FR" sz="1800" baseline="30000">
              <a:latin typeface="Arial" charset="0"/>
            </a:endParaRPr>
          </a:p>
        </p:txBody>
      </p:sp>
      <p:sp>
        <p:nvSpPr>
          <p:cNvPr id="750620" name="Text Box 28"/>
          <p:cNvSpPr txBox="1">
            <a:spLocks noChangeArrowheads="1"/>
          </p:cNvSpPr>
          <p:nvPr/>
        </p:nvSpPr>
        <p:spPr bwMode="auto">
          <a:xfrm>
            <a:off x="7575550" y="1693863"/>
            <a:ext cx="1416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>
                <a:latin typeface="Arial" charset="0"/>
              </a:rPr>
              <a:t>H</a:t>
            </a:r>
            <a:r>
              <a:rPr lang="fr-FR" sz="1800" baseline="-25000">
                <a:latin typeface="Arial" charset="0"/>
              </a:rPr>
              <a:t>2</a:t>
            </a:r>
            <a:r>
              <a:rPr lang="fr-FR" sz="1800">
                <a:latin typeface="Arial" charset="0"/>
              </a:rPr>
              <a:t>PO</a:t>
            </a:r>
            <a:r>
              <a:rPr lang="fr-FR" sz="1800" baseline="-25000">
                <a:latin typeface="Arial" charset="0"/>
              </a:rPr>
              <a:t>4</a:t>
            </a:r>
            <a:r>
              <a:rPr lang="fr-FR" sz="1800" baseline="30000">
                <a:latin typeface="Arial" charset="0"/>
              </a:rPr>
              <a:t>-  </a:t>
            </a:r>
            <a:r>
              <a:rPr lang="fr-FR" sz="1800">
                <a:latin typeface="Arial" charset="0"/>
              </a:rPr>
              <a:t>(- - )</a:t>
            </a:r>
            <a:endParaRPr lang="fr-FR" sz="1800" baseline="30000">
              <a:latin typeface="Arial" charset="0"/>
            </a:endParaRPr>
          </a:p>
        </p:txBody>
      </p:sp>
      <p:sp>
        <p:nvSpPr>
          <p:cNvPr id="750621" name="Line 29"/>
          <p:cNvSpPr>
            <a:spLocks noChangeShapeType="1"/>
          </p:cNvSpPr>
          <p:nvPr/>
        </p:nvSpPr>
        <p:spPr bwMode="auto">
          <a:xfrm>
            <a:off x="7237413" y="1628775"/>
            <a:ext cx="35877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50622" name="Oval 30"/>
          <p:cNvSpPr>
            <a:spLocks noChangeArrowheads="1"/>
          </p:cNvSpPr>
          <p:nvPr/>
        </p:nvSpPr>
        <p:spPr bwMode="auto">
          <a:xfrm>
            <a:off x="7380288" y="765175"/>
            <a:ext cx="1763712" cy="1584325"/>
          </a:xfrm>
          <a:prstGeom prst="ellips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750623" name="Oval 31"/>
          <p:cNvSpPr>
            <a:spLocks noChangeArrowheads="1"/>
          </p:cNvSpPr>
          <p:nvPr/>
        </p:nvSpPr>
        <p:spPr bwMode="auto">
          <a:xfrm>
            <a:off x="5795963" y="1125538"/>
            <a:ext cx="914400" cy="914400"/>
          </a:xfrm>
          <a:prstGeom prst="ellips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50624" name="Line 32"/>
          <p:cNvSpPr>
            <a:spLocks noChangeShapeType="1"/>
          </p:cNvSpPr>
          <p:nvPr/>
        </p:nvSpPr>
        <p:spPr bwMode="auto">
          <a:xfrm flipH="1">
            <a:off x="3779838" y="1773238"/>
            <a:ext cx="2016125" cy="10795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50625" name="Oval 33"/>
          <p:cNvSpPr>
            <a:spLocks noChangeArrowheads="1"/>
          </p:cNvSpPr>
          <p:nvPr/>
        </p:nvSpPr>
        <p:spPr bwMode="auto">
          <a:xfrm>
            <a:off x="3009900" y="2659063"/>
            <a:ext cx="914400" cy="914400"/>
          </a:xfrm>
          <a:prstGeom prst="ellips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50626" name="Oval 34"/>
          <p:cNvSpPr>
            <a:spLocks noChangeArrowheads="1"/>
          </p:cNvSpPr>
          <p:nvPr/>
        </p:nvSpPr>
        <p:spPr bwMode="auto">
          <a:xfrm>
            <a:off x="2771775" y="5251450"/>
            <a:ext cx="914400" cy="914400"/>
          </a:xfrm>
          <a:prstGeom prst="ellips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50627" name="Oval 35"/>
          <p:cNvSpPr>
            <a:spLocks noChangeArrowheads="1"/>
          </p:cNvSpPr>
          <p:nvPr/>
        </p:nvSpPr>
        <p:spPr bwMode="auto">
          <a:xfrm>
            <a:off x="5745163" y="2636838"/>
            <a:ext cx="914400" cy="914400"/>
          </a:xfrm>
          <a:prstGeom prst="ellips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50629" name="Line 37"/>
          <p:cNvSpPr>
            <a:spLocks noChangeShapeType="1"/>
          </p:cNvSpPr>
          <p:nvPr/>
        </p:nvSpPr>
        <p:spPr bwMode="auto">
          <a:xfrm flipH="1">
            <a:off x="3635375" y="3502025"/>
            <a:ext cx="2376488" cy="1798638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8" name="Text Box 46"/>
          <p:cNvSpPr txBox="1">
            <a:spLocks noChangeArrowheads="1"/>
          </p:cNvSpPr>
          <p:nvPr/>
        </p:nvSpPr>
        <p:spPr bwMode="auto">
          <a:xfrm>
            <a:off x="6202363" y="3697288"/>
            <a:ext cx="2790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i="1">
                <a:solidFill>
                  <a:srgbClr val="FFFFFF"/>
                </a:solidFill>
                <a:latin typeface="Arial" charset="0"/>
              </a:rPr>
              <a:t>H2PO4- : forme diprotonée du Pi</a:t>
            </a:r>
          </a:p>
        </p:txBody>
      </p:sp>
    </p:spTree>
    <p:extLst>
      <p:ext uri="{BB962C8B-B14F-4D97-AF65-F5344CB8AC3E}">
        <p14:creationId xmlns:p14="http://schemas.microsoft.com/office/powerpoint/2010/main" val="13413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0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50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50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50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50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50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50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50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50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50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750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750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50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750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750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50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750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50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750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750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750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750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50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75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750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75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75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50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750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75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750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750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750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750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750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594" grpId="0" autoUpdateAnimBg="0"/>
      <p:bldP spid="750595" grpId="0" animBg="1"/>
      <p:bldP spid="750596" grpId="0" autoUpdateAnimBg="0"/>
      <p:bldP spid="750597" grpId="0" animBg="1"/>
      <p:bldP spid="750598" grpId="0" autoUpdateAnimBg="0"/>
      <p:bldP spid="750599" grpId="0" autoUpdateAnimBg="0"/>
      <p:bldP spid="750600" grpId="0" autoUpdateAnimBg="0"/>
      <p:bldP spid="750601" grpId="0" autoUpdateAnimBg="0"/>
      <p:bldP spid="750602" grpId="0" autoUpdateAnimBg="0"/>
      <p:bldP spid="750603" grpId="0" autoUpdateAnimBg="0"/>
      <p:bldP spid="750604" grpId="0" animBg="1"/>
      <p:bldP spid="750605" grpId="0" autoUpdateAnimBg="0"/>
      <p:bldP spid="750606" grpId="0" autoUpdateAnimBg="0"/>
      <p:bldP spid="750607" grpId="0" autoUpdateAnimBg="0"/>
      <p:bldP spid="750608" grpId="0" animBg="1"/>
      <p:bldP spid="750609" grpId="0" autoUpdateAnimBg="0"/>
      <p:bldP spid="750610" grpId="0" autoUpdateAnimBg="0"/>
      <p:bldP spid="750611" grpId="0" autoUpdateAnimBg="0"/>
      <p:bldP spid="750612" grpId="0" autoUpdateAnimBg="0"/>
      <p:bldP spid="750613" grpId="0" autoUpdateAnimBg="0"/>
      <p:bldP spid="750614" grpId="0" animBg="1"/>
      <p:bldP spid="750615" grpId="0" autoUpdateAnimBg="0"/>
      <p:bldP spid="750616" grpId="0" animBg="1"/>
      <p:bldP spid="750617" grpId="0" autoUpdateAnimBg="0"/>
      <p:bldP spid="750618" grpId="0" animBg="1"/>
      <p:bldP spid="750619" grpId="0"/>
      <p:bldP spid="750620" grpId="0"/>
      <p:bldP spid="750621" grpId="0" animBg="1"/>
      <p:bldP spid="750622" grpId="0" animBg="1"/>
      <p:bldP spid="750623" grpId="0" animBg="1"/>
      <p:bldP spid="750624" grpId="0" animBg="1"/>
      <p:bldP spid="750625" grpId="0" animBg="1"/>
      <p:bldP spid="750626" grpId="0" animBg="1"/>
      <p:bldP spid="750627" grpId="0" animBg="1"/>
      <p:bldP spid="750629" grpId="0" animBg="1"/>
      <p:bldP spid="3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430836"/>
              </p:ext>
            </p:extLst>
          </p:nvPr>
        </p:nvGraphicFramePr>
        <p:xfrm>
          <a:off x="179511" y="1700808"/>
          <a:ext cx="8784976" cy="2650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Concentration</a:t>
                      </a:r>
                      <a:r>
                        <a:rPr lang="fr-FR" sz="2400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musculaire</a:t>
                      </a:r>
                      <a:endParaRPr lang="fr-FR" sz="24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ATP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PCr</a:t>
                      </a:r>
                      <a:endParaRPr lang="fr-FR" sz="24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Phosphagènes</a:t>
                      </a:r>
                      <a:r>
                        <a:rPr lang="fr-FR" sz="2400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totaux</a:t>
                      </a:r>
                    </a:p>
                    <a:p>
                      <a:pPr algn="ctr"/>
                      <a:r>
                        <a:rPr lang="fr-FR" sz="2400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(ATP + </a:t>
                      </a:r>
                      <a:r>
                        <a:rPr lang="fr-FR" sz="2400" baseline="0" dirty="0" err="1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PCr</a:t>
                      </a:r>
                      <a:r>
                        <a:rPr lang="fr-FR" sz="2400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fr-FR" sz="24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6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mM.kg</a:t>
                      </a:r>
                      <a:r>
                        <a:rPr lang="fr-FR" sz="2400" kern="1200" baseline="300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-1</a:t>
                      </a:r>
                      <a:r>
                        <a:rPr lang="fr-FR" sz="2400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de muscle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latin typeface="Calibri" pitchFamily="34" charset="0"/>
                          <a:cs typeface="Calibri" pitchFamily="34" charset="0"/>
                        </a:rPr>
                        <a:t>4 –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latin typeface="Calibri" pitchFamily="34" charset="0"/>
                          <a:cs typeface="Calibri" pitchFamily="34" charset="0"/>
                        </a:rPr>
                        <a:t>16 - 24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latin typeface="Calibri" pitchFamily="34" charset="0"/>
                          <a:cs typeface="Calibri" pitchFamily="34" charset="0"/>
                        </a:rPr>
                        <a:t>20 - 30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 err="1">
                          <a:latin typeface="Calibri" pitchFamily="34" charset="0"/>
                          <a:cs typeface="Calibri" pitchFamily="34" charset="0"/>
                        </a:rPr>
                        <a:t>mM</a:t>
                      </a:r>
                      <a:r>
                        <a:rPr lang="fr-FR" sz="2400" dirty="0">
                          <a:latin typeface="Calibri" pitchFamily="34" charset="0"/>
                          <a:cs typeface="Calibri" pitchFamily="34" charset="0"/>
                        </a:rPr>
                        <a:t> (masse musculaire totale)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latin typeface="Calibri" pitchFamily="34" charset="0"/>
                          <a:cs typeface="Calibri" pitchFamily="34" charset="0"/>
                        </a:rPr>
                        <a:t>128 - 192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latin typeface="Calibri" pitchFamily="34" charset="0"/>
                          <a:cs typeface="Calibri" pitchFamily="34" charset="0"/>
                        </a:rPr>
                        <a:t>512 - 768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latin typeface="Calibri" pitchFamily="34" charset="0"/>
                          <a:cs typeface="Calibri" pitchFamily="34" charset="0"/>
                        </a:rPr>
                        <a:t>640 - 960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6395601"/>
      </p:ext>
    </p:extLst>
  </p:cSld>
  <p:clrMapOvr>
    <a:masterClrMapping/>
  </p:clrMapOvr>
  <p:transition spd="med">
    <p:split orient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3CAC114-D0A2-4FFF-B9B7-73B59A405798}" type="slidenum">
              <a:rPr lang="fr-FR" sz="1400" smtClean="0"/>
              <a:pPr/>
              <a:t>45</a:t>
            </a:fld>
            <a:endParaRPr lang="fr-FR" sz="1400"/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246063" y="1125538"/>
            <a:ext cx="8870950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fr-FR" b="1">
              <a:latin typeface="Bookman Old Style" pitchFamily="18" charset="0"/>
            </a:endParaRPr>
          </a:p>
          <a:p>
            <a:endParaRPr lang="fr-FR" b="1">
              <a:latin typeface="Bookman Old Style" pitchFamily="18" charset="0"/>
            </a:endParaRPr>
          </a:p>
          <a:p>
            <a:r>
              <a:rPr lang="fr-FR" b="1">
                <a:latin typeface="Bookman Old Style" pitchFamily="18" charset="0"/>
              </a:rPr>
              <a:t>Que penser de la Filière dite </a:t>
            </a:r>
            <a:r>
              <a:rPr lang="fr-FR" b="1">
                <a:solidFill>
                  <a:schemeClr val="tx2"/>
                </a:solidFill>
                <a:latin typeface="Bookman Old Style" pitchFamily="18" charset="0"/>
              </a:rPr>
              <a:t>an</a:t>
            </a:r>
            <a:r>
              <a:rPr lang="fr-FR" b="1">
                <a:latin typeface="Bookman Old Style" pitchFamily="18" charset="0"/>
              </a:rPr>
              <a:t>aérobie (*) </a:t>
            </a:r>
            <a:r>
              <a:rPr lang="fr-FR" b="1">
                <a:solidFill>
                  <a:schemeClr val="tx2"/>
                </a:solidFill>
                <a:latin typeface="Bookman Old Style" pitchFamily="18" charset="0"/>
              </a:rPr>
              <a:t>a</a:t>
            </a:r>
            <a:r>
              <a:rPr lang="fr-FR" b="1">
                <a:latin typeface="Bookman Old Style" pitchFamily="18" charset="0"/>
              </a:rPr>
              <a:t>lactique (**)</a:t>
            </a:r>
          </a:p>
          <a:p>
            <a:endParaRPr lang="fr-FR" b="1">
              <a:latin typeface="Bookman Old Style" pitchFamily="18" charset="0"/>
            </a:endParaRPr>
          </a:p>
          <a:p>
            <a:endParaRPr lang="fr-FR" sz="2000" b="1">
              <a:latin typeface="Bookman Old Style" pitchFamily="18" charset="0"/>
            </a:endParaRPr>
          </a:p>
          <a:p>
            <a:r>
              <a:rPr lang="fr-FR" sz="2000" b="1">
                <a:solidFill>
                  <a:schemeClr val="tx2"/>
                </a:solidFill>
                <a:latin typeface="Bookman Old Style" pitchFamily="18" charset="0"/>
              </a:rPr>
              <a:t>(*) anaérobie = sans air donc sans oxygène</a:t>
            </a:r>
          </a:p>
          <a:p>
            <a:endParaRPr lang="fr-FR" sz="2000" b="1">
              <a:solidFill>
                <a:schemeClr val="tx2"/>
              </a:solidFill>
              <a:latin typeface="Bookman Old Style" pitchFamily="18" charset="0"/>
            </a:endParaRPr>
          </a:p>
          <a:p>
            <a:r>
              <a:rPr lang="fr-FR" sz="2000" b="1">
                <a:solidFill>
                  <a:schemeClr val="tx2"/>
                </a:solidFill>
                <a:latin typeface="Bookman Old Style" pitchFamily="18" charset="0"/>
              </a:rPr>
              <a:t>(**) alactique = sans production d’acide lactique</a:t>
            </a:r>
          </a:p>
          <a:p>
            <a:endParaRPr lang="fr-FR" sz="1800" b="1">
              <a:solidFill>
                <a:schemeClr val="tx2"/>
              </a:solidFill>
              <a:latin typeface="Bookman Old Style" pitchFamily="18" charset="0"/>
            </a:endParaRPr>
          </a:p>
          <a:p>
            <a:endParaRPr lang="fr-FR" sz="1800" b="1">
              <a:solidFill>
                <a:schemeClr val="tx2"/>
              </a:solidFill>
              <a:latin typeface="Bookman Old Style" pitchFamily="18" charset="0"/>
            </a:endParaRPr>
          </a:p>
          <a:p>
            <a:r>
              <a:rPr lang="fr-FR" sz="2000" b="1">
                <a:latin typeface="Bookman Old Style" pitchFamily="18" charset="0"/>
              </a:rPr>
              <a:t>Qu’en est-il aujourd’hui de ces notions et définitions classiques ?</a:t>
            </a:r>
          </a:p>
          <a:p>
            <a:endParaRPr lang="fr-FR" sz="2000" b="1">
              <a:latin typeface="Bookman Old Style" pitchFamily="18" charset="0"/>
            </a:endParaRPr>
          </a:p>
          <a:p>
            <a:endParaRPr lang="fr-FR" sz="2000" b="1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6709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B81B475-854C-4896-8960-2D0DC426B3DB}" type="slidenum">
              <a:rPr lang="fr-FR" sz="1400" smtClean="0"/>
              <a:pPr/>
              <a:t>46</a:t>
            </a:fld>
            <a:endParaRPr lang="fr-FR" sz="1400"/>
          </a:p>
        </p:txBody>
      </p:sp>
      <p:sp>
        <p:nvSpPr>
          <p:cNvPr id="23555" name="Line 2"/>
          <p:cNvSpPr>
            <a:spLocks noChangeShapeType="1"/>
          </p:cNvSpPr>
          <p:nvPr/>
        </p:nvSpPr>
        <p:spPr bwMode="auto">
          <a:xfrm>
            <a:off x="755650" y="765175"/>
            <a:ext cx="0" cy="5256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556" name="Line 3"/>
          <p:cNvSpPr>
            <a:spLocks noChangeShapeType="1"/>
          </p:cNvSpPr>
          <p:nvPr/>
        </p:nvSpPr>
        <p:spPr bwMode="auto">
          <a:xfrm>
            <a:off x="755650" y="6021388"/>
            <a:ext cx="8139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158750" y="682625"/>
            <a:ext cx="709613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70000"/>
              </a:lnSpc>
              <a:buFontTx/>
              <a:buAutoNum type="arabicPlain" startAt="30"/>
            </a:pPr>
            <a:r>
              <a:rPr lang="fr-FR" sz="1600" b="1">
                <a:latin typeface="Arial" charset="0"/>
              </a:rPr>
              <a:t>-</a:t>
            </a:r>
          </a:p>
          <a:p>
            <a:pPr eaLnBrk="1" hangingPunct="1">
              <a:lnSpc>
                <a:spcPct val="170000"/>
              </a:lnSpc>
              <a:buFontTx/>
              <a:buAutoNum type="arabicPlain" startAt="30"/>
            </a:pPr>
            <a:endParaRPr lang="fr-FR" sz="1600" b="1">
              <a:latin typeface="Arial" charset="0"/>
            </a:endParaRPr>
          </a:p>
          <a:p>
            <a:pPr eaLnBrk="1" hangingPunct="1">
              <a:lnSpc>
                <a:spcPct val="170000"/>
              </a:lnSpc>
              <a:buFontTx/>
              <a:buAutoNum type="arabicPlain" startAt="25"/>
            </a:pPr>
            <a:r>
              <a:rPr lang="fr-FR" sz="1600" b="1">
                <a:latin typeface="Arial" charset="0"/>
              </a:rPr>
              <a:t>-</a:t>
            </a:r>
          </a:p>
          <a:p>
            <a:pPr eaLnBrk="1" hangingPunct="1">
              <a:lnSpc>
                <a:spcPct val="170000"/>
              </a:lnSpc>
              <a:buFontTx/>
              <a:buAutoNum type="arabicPlain" startAt="25"/>
            </a:pPr>
            <a:endParaRPr lang="fr-FR" sz="1600" b="1">
              <a:latin typeface="Arial" charset="0"/>
            </a:endParaRPr>
          </a:p>
          <a:p>
            <a:pPr eaLnBrk="1" hangingPunct="1">
              <a:lnSpc>
                <a:spcPct val="170000"/>
              </a:lnSpc>
              <a:buFontTx/>
              <a:buAutoNum type="arabicPlain" startAt="20"/>
            </a:pPr>
            <a:r>
              <a:rPr lang="fr-FR" sz="1600" b="1">
                <a:latin typeface="Arial" charset="0"/>
              </a:rPr>
              <a:t>-</a:t>
            </a:r>
          </a:p>
          <a:p>
            <a:pPr eaLnBrk="1" hangingPunct="1">
              <a:lnSpc>
                <a:spcPct val="170000"/>
              </a:lnSpc>
              <a:buFontTx/>
              <a:buAutoNum type="arabicPlain" startAt="20"/>
            </a:pPr>
            <a:endParaRPr lang="fr-FR" sz="1600" b="1">
              <a:latin typeface="Arial" charset="0"/>
            </a:endParaRPr>
          </a:p>
          <a:p>
            <a:pPr eaLnBrk="1" hangingPunct="1">
              <a:lnSpc>
                <a:spcPct val="170000"/>
              </a:lnSpc>
              <a:buFontTx/>
              <a:buAutoNum type="arabicPlain" startAt="15"/>
            </a:pPr>
            <a:r>
              <a:rPr lang="fr-FR" sz="1600" b="1">
                <a:latin typeface="Arial" charset="0"/>
              </a:rPr>
              <a:t>-</a:t>
            </a:r>
          </a:p>
          <a:p>
            <a:pPr eaLnBrk="1" hangingPunct="1">
              <a:lnSpc>
                <a:spcPct val="170000"/>
              </a:lnSpc>
              <a:buFontTx/>
              <a:buAutoNum type="arabicPlain" startAt="15"/>
            </a:pPr>
            <a:endParaRPr lang="fr-FR" sz="1600" b="1">
              <a:latin typeface="Arial" charset="0"/>
            </a:endParaRPr>
          </a:p>
          <a:p>
            <a:pPr eaLnBrk="1" hangingPunct="1">
              <a:lnSpc>
                <a:spcPct val="170000"/>
              </a:lnSpc>
              <a:buFontTx/>
              <a:buAutoNum type="arabicPlain" startAt="10"/>
            </a:pPr>
            <a:r>
              <a:rPr lang="fr-FR" sz="1600" b="1">
                <a:latin typeface="Arial" charset="0"/>
              </a:rPr>
              <a:t>-</a:t>
            </a:r>
          </a:p>
          <a:p>
            <a:pPr eaLnBrk="1" hangingPunct="1">
              <a:lnSpc>
                <a:spcPct val="170000"/>
              </a:lnSpc>
              <a:buFontTx/>
              <a:buAutoNum type="arabicPlain" startAt="10"/>
            </a:pPr>
            <a:endParaRPr lang="fr-FR" sz="1600" b="1">
              <a:latin typeface="Arial" charset="0"/>
            </a:endParaRPr>
          </a:p>
          <a:p>
            <a:pPr eaLnBrk="1" hangingPunct="1">
              <a:lnSpc>
                <a:spcPct val="170000"/>
              </a:lnSpc>
              <a:buFontTx/>
              <a:buAutoNum type="arabicPlain" startAt="5"/>
            </a:pPr>
            <a:r>
              <a:rPr lang="fr-FR" sz="1600" b="1">
                <a:latin typeface="Arial" charset="0"/>
              </a:rPr>
              <a:t>-</a:t>
            </a:r>
          </a:p>
          <a:p>
            <a:pPr eaLnBrk="1" hangingPunct="1">
              <a:lnSpc>
                <a:spcPct val="170000"/>
              </a:lnSpc>
              <a:buFontTx/>
              <a:buAutoNum type="arabicPlain" startAt="5"/>
            </a:pPr>
            <a:endParaRPr lang="fr-FR" sz="1600" b="1">
              <a:latin typeface="Arial" charset="0"/>
            </a:endParaRPr>
          </a:p>
          <a:p>
            <a:pPr eaLnBrk="1" hangingPunct="1">
              <a:lnSpc>
                <a:spcPct val="170000"/>
              </a:lnSpc>
            </a:pPr>
            <a:r>
              <a:rPr lang="fr-FR" sz="1600" b="1">
                <a:latin typeface="Arial" charset="0"/>
              </a:rPr>
              <a:t>0      -</a:t>
            </a:r>
          </a:p>
          <a:p>
            <a:pPr eaLnBrk="1" hangingPunct="1">
              <a:lnSpc>
                <a:spcPct val="170000"/>
              </a:lnSpc>
            </a:pPr>
            <a:endParaRPr lang="fr-FR" sz="1600" b="1">
              <a:latin typeface="Arial" charset="0"/>
            </a:endParaRPr>
          </a:p>
        </p:txBody>
      </p:sp>
      <p:sp>
        <p:nvSpPr>
          <p:cNvPr id="675845" name="Rectangle 5"/>
          <p:cNvSpPr>
            <a:spLocks noChangeArrowheads="1"/>
          </p:cNvSpPr>
          <p:nvPr/>
        </p:nvSpPr>
        <p:spPr bwMode="auto">
          <a:xfrm>
            <a:off x="971550" y="5734050"/>
            <a:ext cx="792163" cy="287338"/>
          </a:xfrm>
          <a:prstGeom prst="rect">
            <a:avLst/>
          </a:prstGeom>
          <a:gradFill rotWithShape="1">
            <a:gsLst>
              <a:gs pos="0">
                <a:schemeClr val="tx2">
                  <a:gamma/>
                  <a:shade val="0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675846" name="Rectangle 6"/>
          <p:cNvSpPr>
            <a:spLocks noChangeArrowheads="1"/>
          </p:cNvSpPr>
          <p:nvPr/>
        </p:nvSpPr>
        <p:spPr bwMode="auto">
          <a:xfrm>
            <a:off x="971550" y="5518150"/>
            <a:ext cx="792163" cy="215900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0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675847" name="Rectangle 7"/>
          <p:cNvSpPr>
            <a:spLocks noChangeArrowheads="1"/>
          </p:cNvSpPr>
          <p:nvPr/>
        </p:nvSpPr>
        <p:spPr bwMode="auto">
          <a:xfrm>
            <a:off x="2482850" y="5516563"/>
            <a:ext cx="1079500" cy="504825"/>
          </a:xfrm>
          <a:prstGeom prst="rect">
            <a:avLst/>
          </a:prstGeom>
          <a:gradFill rotWithShape="1">
            <a:gsLst>
              <a:gs pos="0">
                <a:schemeClr val="tx2">
                  <a:gamma/>
                  <a:shade val="0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sz="2000" b="1">
                <a:solidFill>
                  <a:srgbClr val="000000"/>
                </a:solidFill>
                <a:latin typeface="Arial" charset="0"/>
              </a:rPr>
              <a:t>50%</a:t>
            </a:r>
          </a:p>
        </p:txBody>
      </p:sp>
      <p:sp>
        <p:nvSpPr>
          <p:cNvPr id="675848" name="Rectangle 8"/>
          <p:cNvSpPr>
            <a:spLocks noChangeArrowheads="1"/>
          </p:cNvSpPr>
          <p:nvPr/>
        </p:nvSpPr>
        <p:spPr bwMode="auto">
          <a:xfrm>
            <a:off x="2482850" y="5157788"/>
            <a:ext cx="1079500" cy="431800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0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sz="2000" b="1">
                <a:solidFill>
                  <a:srgbClr val="000000"/>
                </a:solidFill>
                <a:latin typeface="Arial" charset="0"/>
              </a:rPr>
              <a:t>44%</a:t>
            </a:r>
          </a:p>
        </p:txBody>
      </p:sp>
      <p:sp>
        <p:nvSpPr>
          <p:cNvPr id="675849" name="Rectangle 9"/>
          <p:cNvSpPr>
            <a:spLocks noChangeArrowheads="1"/>
          </p:cNvSpPr>
          <p:nvPr/>
        </p:nvSpPr>
        <p:spPr bwMode="auto">
          <a:xfrm>
            <a:off x="2482850" y="5013325"/>
            <a:ext cx="1079500" cy="144463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sz="2000" b="1">
                <a:solidFill>
                  <a:srgbClr val="FFFFFF"/>
                </a:solidFill>
                <a:latin typeface="Arial" charset="0"/>
              </a:rPr>
              <a:t>6%</a:t>
            </a:r>
          </a:p>
        </p:txBody>
      </p:sp>
      <p:sp>
        <p:nvSpPr>
          <p:cNvPr id="675850" name="Rectangle 10"/>
          <p:cNvSpPr>
            <a:spLocks noChangeArrowheads="1"/>
          </p:cNvSpPr>
          <p:nvPr/>
        </p:nvSpPr>
        <p:spPr bwMode="auto">
          <a:xfrm>
            <a:off x="4284663" y="5373688"/>
            <a:ext cx="1079500" cy="647700"/>
          </a:xfrm>
          <a:prstGeom prst="rect">
            <a:avLst/>
          </a:prstGeom>
          <a:gradFill rotWithShape="1">
            <a:gsLst>
              <a:gs pos="0">
                <a:schemeClr val="tx2">
                  <a:gamma/>
                  <a:shade val="0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sz="2000" b="1">
                <a:solidFill>
                  <a:srgbClr val="000000"/>
                </a:solidFill>
                <a:latin typeface="Arial" charset="0"/>
              </a:rPr>
              <a:t>46%</a:t>
            </a:r>
          </a:p>
        </p:txBody>
      </p:sp>
      <p:sp>
        <p:nvSpPr>
          <p:cNvPr id="675851" name="Rectangle 11"/>
          <p:cNvSpPr>
            <a:spLocks noChangeArrowheads="1"/>
          </p:cNvSpPr>
          <p:nvPr/>
        </p:nvSpPr>
        <p:spPr bwMode="auto">
          <a:xfrm>
            <a:off x="4284663" y="4652963"/>
            <a:ext cx="1079500" cy="720725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0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sz="2000" b="1">
                <a:solidFill>
                  <a:srgbClr val="000000"/>
                </a:solidFill>
                <a:latin typeface="Arial" charset="0"/>
              </a:rPr>
              <a:t>46%</a:t>
            </a:r>
          </a:p>
        </p:txBody>
      </p:sp>
      <p:sp>
        <p:nvSpPr>
          <p:cNvPr id="675852" name="Rectangle 12"/>
          <p:cNvSpPr>
            <a:spLocks noChangeArrowheads="1"/>
          </p:cNvSpPr>
          <p:nvPr/>
        </p:nvSpPr>
        <p:spPr bwMode="auto">
          <a:xfrm>
            <a:off x="4284663" y="4365625"/>
            <a:ext cx="1079500" cy="287338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sz="2000" b="1">
                <a:solidFill>
                  <a:srgbClr val="FFFFFF"/>
                </a:solidFill>
                <a:latin typeface="Arial" charset="0"/>
              </a:rPr>
              <a:t>8%</a:t>
            </a:r>
          </a:p>
        </p:txBody>
      </p:sp>
      <p:sp>
        <p:nvSpPr>
          <p:cNvPr id="675853" name="Rectangle 13"/>
          <p:cNvSpPr>
            <a:spLocks noChangeArrowheads="1"/>
          </p:cNvSpPr>
          <p:nvPr/>
        </p:nvSpPr>
        <p:spPr bwMode="auto">
          <a:xfrm>
            <a:off x="5867400" y="5084763"/>
            <a:ext cx="1079500" cy="936625"/>
          </a:xfrm>
          <a:prstGeom prst="rect">
            <a:avLst/>
          </a:prstGeom>
          <a:gradFill rotWithShape="1">
            <a:gsLst>
              <a:gs pos="0">
                <a:schemeClr val="tx2">
                  <a:gamma/>
                  <a:shade val="0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sz="2000" b="1">
                <a:solidFill>
                  <a:srgbClr val="000000"/>
                </a:solidFill>
                <a:latin typeface="Arial" charset="0"/>
              </a:rPr>
              <a:t>22%</a:t>
            </a:r>
          </a:p>
        </p:txBody>
      </p:sp>
      <p:sp>
        <p:nvSpPr>
          <p:cNvPr id="675854" name="Rectangle 14"/>
          <p:cNvSpPr>
            <a:spLocks noChangeArrowheads="1"/>
          </p:cNvSpPr>
          <p:nvPr/>
        </p:nvSpPr>
        <p:spPr bwMode="auto">
          <a:xfrm>
            <a:off x="5867400" y="3789363"/>
            <a:ext cx="1079500" cy="1295400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0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47%</a:t>
            </a:r>
            <a:endParaRPr lang="fr-FR" sz="2000" b="1" dirty="0">
              <a:solidFill>
                <a:schemeClr val="bg2"/>
              </a:solidFill>
              <a:latin typeface="Arial" charset="0"/>
            </a:endParaRPr>
          </a:p>
          <a:p>
            <a:pPr algn="ctr" eaLnBrk="1" hangingPunct="1">
              <a:defRPr/>
            </a:pPr>
            <a:endParaRPr lang="fr-FR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5855" name="Rectangle 15"/>
          <p:cNvSpPr>
            <a:spLocks noChangeArrowheads="1"/>
          </p:cNvSpPr>
          <p:nvPr/>
        </p:nvSpPr>
        <p:spPr bwMode="auto">
          <a:xfrm>
            <a:off x="5867400" y="2636838"/>
            <a:ext cx="1079500" cy="1152525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sz="2000" b="1">
                <a:solidFill>
                  <a:srgbClr val="FFFFFF"/>
                </a:solidFill>
                <a:latin typeface="Arial" charset="0"/>
              </a:rPr>
              <a:t>31%</a:t>
            </a:r>
          </a:p>
        </p:txBody>
      </p:sp>
      <p:sp>
        <p:nvSpPr>
          <p:cNvPr id="675857" name="Rectangle 17"/>
          <p:cNvSpPr>
            <a:spLocks noChangeArrowheads="1"/>
          </p:cNvSpPr>
          <p:nvPr/>
        </p:nvSpPr>
        <p:spPr bwMode="auto">
          <a:xfrm>
            <a:off x="7596188" y="2852738"/>
            <a:ext cx="1079500" cy="2160587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0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sz="2000" b="1">
                <a:solidFill>
                  <a:srgbClr val="000000"/>
                </a:solidFill>
                <a:latin typeface="Arial" charset="0"/>
              </a:rPr>
              <a:t>45%</a:t>
            </a:r>
          </a:p>
        </p:txBody>
      </p:sp>
      <p:sp>
        <p:nvSpPr>
          <p:cNvPr id="675858" name="Rectangle 18"/>
          <p:cNvSpPr>
            <a:spLocks noChangeArrowheads="1"/>
          </p:cNvSpPr>
          <p:nvPr/>
        </p:nvSpPr>
        <p:spPr bwMode="auto">
          <a:xfrm>
            <a:off x="7596188" y="981075"/>
            <a:ext cx="1079500" cy="1871663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sz="2000" b="1">
                <a:solidFill>
                  <a:srgbClr val="FFFFFF"/>
                </a:solidFill>
                <a:latin typeface="Arial" charset="0"/>
              </a:rPr>
              <a:t>38%</a:t>
            </a:r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>
            <a:off x="755650" y="981075"/>
            <a:ext cx="8208963" cy="0"/>
          </a:xfrm>
          <a:prstGeom prst="line">
            <a:avLst/>
          </a:prstGeom>
          <a:noFill/>
          <a:ln w="9525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572" name="Line 20"/>
          <p:cNvSpPr>
            <a:spLocks noChangeShapeType="1"/>
          </p:cNvSpPr>
          <p:nvPr/>
        </p:nvSpPr>
        <p:spPr bwMode="auto">
          <a:xfrm>
            <a:off x="755650" y="2636838"/>
            <a:ext cx="8208963" cy="0"/>
          </a:xfrm>
          <a:prstGeom prst="line">
            <a:avLst/>
          </a:prstGeom>
          <a:noFill/>
          <a:ln w="9525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573" name="Line 21"/>
          <p:cNvSpPr>
            <a:spLocks noChangeShapeType="1"/>
          </p:cNvSpPr>
          <p:nvPr/>
        </p:nvSpPr>
        <p:spPr bwMode="auto">
          <a:xfrm>
            <a:off x="755650" y="4365625"/>
            <a:ext cx="8208963" cy="0"/>
          </a:xfrm>
          <a:prstGeom prst="line">
            <a:avLst/>
          </a:prstGeom>
          <a:noFill/>
          <a:ln w="9525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574" name="Line 22"/>
          <p:cNvSpPr>
            <a:spLocks noChangeShapeType="1"/>
          </p:cNvSpPr>
          <p:nvPr/>
        </p:nvSpPr>
        <p:spPr bwMode="auto">
          <a:xfrm>
            <a:off x="755650" y="5013325"/>
            <a:ext cx="8208963" cy="0"/>
          </a:xfrm>
          <a:prstGeom prst="line">
            <a:avLst/>
          </a:prstGeom>
          <a:noFill/>
          <a:ln w="9525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575" name="Line 23"/>
          <p:cNvSpPr>
            <a:spLocks noChangeShapeType="1"/>
          </p:cNvSpPr>
          <p:nvPr/>
        </p:nvSpPr>
        <p:spPr bwMode="auto">
          <a:xfrm>
            <a:off x="755650" y="5445125"/>
            <a:ext cx="8208963" cy="0"/>
          </a:xfrm>
          <a:prstGeom prst="line">
            <a:avLst/>
          </a:prstGeom>
          <a:noFill/>
          <a:ln w="9525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458788" y="5253038"/>
            <a:ext cx="296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600" b="1">
                <a:latin typeface="Arial" charset="0"/>
              </a:rPr>
              <a:t>3</a:t>
            </a:r>
          </a:p>
        </p:txBody>
      </p:sp>
      <p:sp>
        <p:nvSpPr>
          <p:cNvPr id="23577" name="Text Box 25"/>
          <p:cNvSpPr txBox="1">
            <a:spLocks noChangeArrowheads="1"/>
          </p:cNvSpPr>
          <p:nvPr/>
        </p:nvSpPr>
        <p:spPr bwMode="auto">
          <a:xfrm>
            <a:off x="468313" y="4868863"/>
            <a:ext cx="296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600" b="1">
                <a:latin typeface="Arial" charset="0"/>
              </a:rPr>
              <a:t>6</a:t>
            </a:r>
          </a:p>
        </p:txBody>
      </p:sp>
      <p:sp>
        <p:nvSpPr>
          <p:cNvPr id="675866" name="Oval 26"/>
          <p:cNvSpPr>
            <a:spLocks noChangeArrowheads="1"/>
          </p:cNvSpPr>
          <p:nvPr/>
        </p:nvSpPr>
        <p:spPr bwMode="auto">
          <a:xfrm>
            <a:off x="827088" y="5013325"/>
            <a:ext cx="1152525" cy="1150938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75868" name="Rectangle 28"/>
          <p:cNvSpPr>
            <a:spLocks noChangeArrowheads="1"/>
          </p:cNvSpPr>
          <p:nvPr/>
        </p:nvSpPr>
        <p:spPr bwMode="auto">
          <a:xfrm>
            <a:off x="1258888" y="1700213"/>
            <a:ext cx="1082675" cy="288925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0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20%</a:t>
            </a:r>
          </a:p>
        </p:txBody>
      </p:sp>
      <p:sp>
        <p:nvSpPr>
          <p:cNvPr id="675869" name="Line 29"/>
          <p:cNvSpPr>
            <a:spLocks noChangeShapeType="1"/>
          </p:cNvSpPr>
          <p:nvPr/>
        </p:nvSpPr>
        <p:spPr bwMode="auto">
          <a:xfrm flipV="1">
            <a:off x="1547813" y="3789363"/>
            <a:ext cx="647700" cy="12239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5870" name="Text Box 30"/>
          <p:cNvSpPr txBox="1">
            <a:spLocks noChangeArrowheads="1"/>
          </p:cNvSpPr>
          <p:nvPr/>
        </p:nvSpPr>
        <p:spPr bwMode="auto">
          <a:xfrm>
            <a:off x="1258888" y="1268413"/>
            <a:ext cx="1085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 b="1">
                <a:latin typeface="Arial" charset="0"/>
              </a:rPr>
              <a:t>0 - 1.28s</a:t>
            </a:r>
          </a:p>
        </p:txBody>
      </p:sp>
      <p:sp>
        <p:nvSpPr>
          <p:cNvPr id="675872" name="Rectangle 32"/>
          <p:cNvSpPr>
            <a:spLocks noChangeArrowheads="1"/>
          </p:cNvSpPr>
          <p:nvPr/>
        </p:nvSpPr>
        <p:spPr bwMode="auto">
          <a:xfrm>
            <a:off x="2557463" y="1844675"/>
            <a:ext cx="1079500" cy="504825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0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sz="2000" b="1">
                <a:solidFill>
                  <a:srgbClr val="000000"/>
                </a:solidFill>
                <a:latin typeface="Arial" charset="0"/>
              </a:rPr>
              <a:t>32%</a:t>
            </a:r>
          </a:p>
        </p:txBody>
      </p:sp>
      <p:sp>
        <p:nvSpPr>
          <p:cNvPr id="675873" name="Text Box 33"/>
          <p:cNvSpPr txBox="1">
            <a:spLocks noChangeArrowheads="1"/>
          </p:cNvSpPr>
          <p:nvPr/>
        </p:nvSpPr>
        <p:spPr bwMode="auto">
          <a:xfrm>
            <a:off x="2341563" y="1262063"/>
            <a:ext cx="158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 b="1">
                <a:latin typeface="Arial" charset="0"/>
              </a:rPr>
              <a:t>1.28s – 2.56s</a:t>
            </a:r>
          </a:p>
        </p:txBody>
      </p:sp>
      <p:sp>
        <p:nvSpPr>
          <p:cNvPr id="675874" name="Oval 34"/>
          <p:cNvSpPr>
            <a:spLocks noChangeArrowheads="1"/>
          </p:cNvSpPr>
          <p:nvPr/>
        </p:nvSpPr>
        <p:spPr bwMode="auto">
          <a:xfrm>
            <a:off x="755650" y="765175"/>
            <a:ext cx="3529013" cy="3095625"/>
          </a:xfrm>
          <a:prstGeom prst="ellips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585" name="Text Box 35"/>
          <p:cNvSpPr txBox="1">
            <a:spLocks noChangeArrowheads="1"/>
          </p:cNvSpPr>
          <p:nvPr/>
        </p:nvSpPr>
        <p:spPr bwMode="auto">
          <a:xfrm>
            <a:off x="68263" y="44450"/>
            <a:ext cx="16240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sz="2000" b="1">
                <a:solidFill>
                  <a:srgbClr val="FFFFFF"/>
                </a:solidFill>
                <a:latin typeface="Arial" charset="0"/>
              </a:rPr>
              <a:t>Durées des </a:t>
            </a:r>
          </a:p>
          <a:p>
            <a:pPr algn="ctr" eaLnBrk="1" hangingPunct="1"/>
            <a:r>
              <a:rPr lang="fr-FR" sz="2000" b="1">
                <a:solidFill>
                  <a:srgbClr val="FFFFFF"/>
                </a:solidFill>
                <a:latin typeface="Arial" charset="0"/>
              </a:rPr>
              <a:t>sprints (s)</a:t>
            </a:r>
          </a:p>
        </p:txBody>
      </p:sp>
      <p:sp>
        <p:nvSpPr>
          <p:cNvPr id="23586" name="Text Box 37"/>
          <p:cNvSpPr txBox="1">
            <a:spLocks noChangeArrowheads="1"/>
          </p:cNvSpPr>
          <p:nvPr/>
        </p:nvSpPr>
        <p:spPr bwMode="auto">
          <a:xfrm>
            <a:off x="950913" y="6473825"/>
            <a:ext cx="1263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 b="1">
                <a:solidFill>
                  <a:schemeClr val="tx2"/>
                </a:solidFill>
                <a:latin typeface="Arial" charset="0"/>
              </a:rPr>
              <a:t>: ATP-PCr</a:t>
            </a:r>
          </a:p>
        </p:txBody>
      </p:sp>
      <p:sp>
        <p:nvSpPr>
          <p:cNvPr id="675878" name="Rectangle 38"/>
          <p:cNvSpPr>
            <a:spLocks noChangeArrowheads="1"/>
          </p:cNvSpPr>
          <p:nvPr/>
        </p:nvSpPr>
        <p:spPr bwMode="auto">
          <a:xfrm>
            <a:off x="2484438" y="6570663"/>
            <a:ext cx="574675" cy="215900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0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23588" name="Text Box 39"/>
          <p:cNvSpPr txBox="1">
            <a:spLocks noChangeArrowheads="1"/>
          </p:cNvSpPr>
          <p:nvPr/>
        </p:nvSpPr>
        <p:spPr bwMode="auto">
          <a:xfrm>
            <a:off x="3132138" y="6491288"/>
            <a:ext cx="2952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 b="1">
                <a:solidFill>
                  <a:schemeClr val="tx2"/>
                </a:solidFill>
                <a:latin typeface="Arial" charset="0"/>
              </a:rPr>
              <a:t>Glycogénolyse anaérobie</a:t>
            </a:r>
          </a:p>
        </p:txBody>
      </p:sp>
      <p:sp>
        <p:nvSpPr>
          <p:cNvPr id="675880" name="Rectangle 40"/>
          <p:cNvSpPr>
            <a:spLocks noChangeArrowheads="1"/>
          </p:cNvSpPr>
          <p:nvPr/>
        </p:nvSpPr>
        <p:spPr bwMode="auto">
          <a:xfrm>
            <a:off x="6335713" y="6570663"/>
            <a:ext cx="573087" cy="215900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4274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274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23590" name="Text Box 41"/>
          <p:cNvSpPr txBox="1">
            <a:spLocks noChangeArrowheads="1"/>
          </p:cNvSpPr>
          <p:nvPr/>
        </p:nvSpPr>
        <p:spPr bwMode="auto">
          <a:xfrm>
            <a:off x="6964363" y="6518275"/>
            <a:ext cx="2216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 b="1">
                <a:solidFill>
                  <a:schemeClr val="tx2"/>
                </a:solidFill>
                <a:latin typeface="Arial" charset="0"/>
              </a:rPr>
              <a:t>Processus aérobie</a:t>
            </a:r>
          </a:p>
        </p:txBody>
      </p:sp>
      <p:sp>
        <p:nvSpPr>
          <p:cNvPr id="23591" name="Text Box 42"/>
          <p:cNvSpPr txBox="1">
            <a:spLocks noChangeArrowheads="1"/>
          </p:cNvSpPr>
          <p:nvPr/>
        </p:nvSpPr>
        <p:spPr bwMode="auto">
          <a:xfrm>
            <a:off x="1023938" y="5176838"/>
            <a:ext cx="75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 b="1">
                <a:latin typeface="Arial" charset="0"/>
              </a:rPr>
              <a:t>2.56s</a:t>
            </a:r>
          </a:p>
        </p:txBody>
      </p:sp>
      <p:sp>
        <p:nvSpPr>
          <p:cNvPr id="23592" name="Text Box 43"/>
          <p:cNvSpPr txBox="1">
            <a:spLocks noChangeArrowheads="1"/>
          </p:cNvSpPr>
          <p:nvPr/>
        </p:nvSpPr>
        <p:spPr bwMode="auto">
          <a:xfrm>
            <a:off x="2838450" y="4581525"/>
            <a:ext cx="43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 b="1">
                <a:latin typeface="Arial" charset="0"/>
              </a:rPr>
              <a:t>6s</a:t>
            </a:r>
          </a:p>
        </p:txBody>
      </p:sp>
      <p:sp>
        <p:nvSpPr>
          <p:cNvPr id="23593" name="Text Box 44"/>
          <p:cNvSpPr txBox="1">
            <a:spLocks noChangeArrowheads="1"/>
          </p:cNvSpPr>
          <p:nvPr/>
        </p:nvSpPr>
        <p:spPr bwMode="auto">
          <a:xfrm>
            <a:off x="4583113" y="3952875"/>
            <a:ext cx="565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 b="1">
                <a:latin typeface="Arial" charset="0"/>
              </a:rPr>
              <a:t>10s</a:t>
            </a:r>
          </a:p>
        </p:txBody>
      </p:sp>
      <p:sp>
        <p:nvSpPr>
          <p:cNvPr id="23594" name="Text Box 45"/>
          <p:cNvSpPr txBox="1">
            <a:spLocks noChangeArrowheads="1"/>
          </p:cNvSpPr>
          <p:nvPr/>
        </p:nvSpPr>
        <p:spPr bwMode="auto">
          <a:xfrm>
            <a:off x="6064250" y="2198688"/>
            <a:ext cx="565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 b="1">
                <a:latin typeface="Arial" charset="0"/>
              </a:rPr>
              <a:t>20s</a:t>
            </a:r>
          </a:p>
        </p:txBody>
      </p:sp>
      <p:sp>
        <p:nvSpPr>
          <p:cNvPr id="23595" name="Text Box 46"/>
          <p:cNvSpPr txBox="1">
            <a:spLocks noChangeArrowheads="1"/>
          </p:cNvSpPr>
          <p:nvPr/>
        </p:nvSpPr>
        <p:spPr bwMode="auto">
          <a:xfrm>
            <a:off x="7823200" y="568325"/>
            <a:ext cx="565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 b="1">
                <a:latin typeface="Arial" charset="0"/>
              </a:rPr>
              <a:t>30s</a:t>
            </a:r>
          </a:p>
        </p:txBody>
      </p:sp>
      <p:sp>
        <p:nvSpPr>
          <p:cNvPr id="23596" name="Text Box 47"/>
          <p:cNvSpPr txBox="1">
            <a:spLocks noChangeArrowheads="1"/>
          </p:cNvSpPr>
          <p:nvPr/>
        </p:nvSpPr>
        <p:spPr bwMode="auto">
          <a:xfrm>
            <a:off x="4500563" y="115888"/>
            <a:ext cx="22923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400" b="1" i="1">
                <a:solidFill>
                  <a:srgbClr val="FFFFFF"/>
                </a:solidFill>
                <a:latin typeface="Arial" charset="0"/>
              </a:rPr>
              <a:t>Hultman et Sjoholm 1983</a:t>
            </a:r>
          </a:p>
          <a:p>
            <a:pPr eaLnBrk="1" hangingPunct="1"/>
            <a:r>
              <a:rPr lang="fr-FR" sz="1400" b="1" i="1">
                <a:solidFill>
                  <a:srgbClr val="FFFFFF"/>
                </a:solidFill>
                <a:latin typeface="Arial" charset="0"/>
              </a:rPr>
              <a:t>Medbo et Tabata 1989</a:t>
            </a:r>
          </a:p>
          <a:p>
            <a:pPr eaLnBrk="1" hangingPunct="1"/>
            <a:r>
              <a:rPr lang="fr-FR" sz="1400" b="1" i="1">
                <a:solidFill>
                  <a:srgbClr val="FFFFFF"/>
                </a:solidFill>
                <a:latin typeface="Arial" charset="0"/>
              </a:rPr>
              <a:t>Medbo et al. 1999</a:t>
            </a:r>
          </a:p>
          <a:p>
            <a:pPr eaLnBrk="1" hangingPunct="1"/>
            <a:r>
              <a:rPr lang="fr-FR" sz="1400" b="1" i="1">
                <a:solidFill>
                  <a:srgbClr val="FFFFFF"/>
                </a:solidFill>
                <a:latin typeface="Arial" charset="0"/>
              </a:rPr>
              <a:t>Withers et al 1991</a:t>
            </a:r>
          </a:p>
          <a:p>
            <a:pPr eaLnBrk="1" hangingPunct="1"/>
            <a:r>
              <a:rPr lang="fr-FR" sz="1400" b="1" i="1">
                <a:solidFill>
                  <a:srgbClr val="FFFFFF"/>
                </a:solidFill>
                <a:latin typeface="Arial" charset="0"/>
              </a:rPr>
              <a:t>Gaitanos et al. 1993</a:t>
            </a:r>
          </a:p>
          <a:p>
            <a:pPr eaLnBrk="1" hangingPunct="1"/>
            <a:r>
              <a:rPr lang="fr-FR" sz="1400" b="1" i="1">
                <a:solidFill>
                  <a:srgbClr val="FFFFFF"/>
                </a:solidFill>
                <a:latin typeface="Arial" charset="0"/>
              </a:rPr>
              <a:t>Boobis et al. 1982</a:t>
            </a:r>
          </a:p>
          <a:p>
            <a:pPr eaLnBrk="1" hangingPunct="1"/>
            <a:r>
              <a:rPr lang="fr-FR" sz="1400" b="1" i="1">
                <a:solidFill>
                  <a:srgbClr val="FFFFFF"/>
                </a:solidFill>
                <a:latin typeface="Arial" charset="0"/>
              </a:rPr>
              <a:t>Gastin 2001</a:t>
            </a:r>
          </a:p>
          <a:p>
            <a:pPr eaLnBrk="1" hangingPunct="1"/>
            <a:r>
              <a:rPr lang="fr-FR" sz="1400" b="1" i="1">
                <a:solidFill>
                  <a:srgbClr val="FFFFFF"/>
                </a:solidFill>
                <a:latin typeface="Arial" charset="0"/>
              </a:rPr>
              <a:t>Cheetham 1986</a:t>
            </a:r>
          </a:p>
          <a:p>
            <a:pPr eaLnBrk="1" hangingPunct="1"/>
            <a:r>
              <a:rPr lang="fr-FR" sz="1400" b="1" i="1">
                <a:solidFill>
                  <a:srgbClr val="FFFFFF"/>
                </a:solidFill>
                <a:latin typeface="Arial" charset="0"/>
              </a:rPr>
              <a:t>Bogdanis et al. 1995</a:t>
            </a:r>
          </a:p>
          <a:p>
            <a:pPr eaLnBrk="1" hangingPunct="1"/>
            <a:r>
              <a:rPr lang="fr-FR" sz="1400" b="1" i="1">
                <a:solidFill>
                  <a:srgbClr val="FFFFFF"/>
                </a:solidFill>
                <a:latin typeface="Arial" charset="0"/>
              </a:rPr>
              <a:t>Spencer et al. 2005</a:t>
            </a:r>
          </a:p>
        </p:txBody>
      </p:sp>
      <p:sp>
        <p:nvSpPr>
          <p:cNvPr id="675888" name="Rectangle 48"/>
          <p:cNvSpPr>
            <a:spLocks noChangeArrowheads="1"/>
          </p:cNvSpPr>
          <p:nvPr/>
        </p:nvSpPr>
        <p:spPr bwMode="auto">
          <a:xfrm>
            <a:off x="2557463" y="1700213"/>
            <a:ext cx="1079500" cy="144462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sz="2000" b="1">
                <a:solidFill>
                  <a:srgbClr val="FFFFFF"/>
                </a:solidFill>
                <a:latin typeface="Arial" charset="0"/>
              </a:rPr>
              <a:t>3%</a:t>
            </a:r>
          </a:p>
        </p:txBody>
      </p:sp>
      <p:sp>
        <p:nvSpPr>
          <p:cNvPr id="23598" name="Text Box 49"/>
          <p:cNvSpPr txBox="1">
            <a:spLocks noChangeArrowheads="1"/>
          </p:cNvSpPr>
          <p:nvPr/>
        </p:nvSpPr>
        <p:spPr bwMode="auto">
          <a:xfrm>
            <a:off x="684213" y="6092825"/>
            <a:ext cx="8064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 b="1">
                <a:latin typeface="Arial" charset="0"/>
              </a:rPr>
              <a:t>Métabolismes sollicités au cours de sprints de différentes durées</a:t>
            </a:r>
          </a:p>
        </p:txBody>
      </p:sp>
      <p:sp>
        <p:nvSpPr>
          <p:cNvPr id="23599" name="Text Box 50"/>
          <p:cNvSpPr txBox="1">
            <a:spLocks noChangeArrowheads="1"/>
          </p:cNvSpPr>
          <p:nvPr/>
        </p:nvSpPr>
        <p:spPr bwMode="auto">
          <a:xfrm>
            <a:off x="7626350" y="122238"/>
            <a:ext cx="1400175" cy="3460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solidFill>
                  <a:schemeClr val="tx2"/>
                </a:solidFill>
                <a:latin typeface="Arial" charset="0"/>
              </a:rPr>
              <a:t>Cazorla 2006</a:t>
            </a:r>
          </a:p>
        </p:txBody>
      </p:sp>
      <p:sp>
        <p:nvSpPr>
          <p:cNvPr id="52" name="Rectangle 5"/>
          <p:cNvSpPr>
            <a:spLocks noChangeArrowheads="1"/>
          </p:cNvSpPr>
          <p:nvPr/>
        </p:nvSpPr>
        <p:spPr bwMode="auto">
          <a:xfrm>
            <a:off x="1258888" y="2011363"/>
            <a:ext cx="1082675" cy="1273175"/>
          </a:xfrm>
          <a:prstGeom prst="rect">
            <a:avLst/>
          </a:prstGeom>
          <a:gradFill rotWithShape="1">
            <a:gsLst>
              <a:gs pos="0">
                <a:schemeClr val="tx2">
                  <a:gamma/>
                  <a:shade val="0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70025" y="2266950"/>
            <a:ext cx="696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fr-FR" sz="2000" b="1">
                <a:solidFill>
                  <a:schemeClr val="bg2"/>
                </a:solidFill>
                <a:latin typeface="Arial" charset="0"/>
              </a:rPr>
              <a:t>80%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2557463" y="2349500"/>
            <a:ext cx="1079500" cy="923925"/>
          </a:xfrm>
          <a:prstGeom prst="rect">
            <a:avLst/>
          </a:prstGeom>
          <a:gradFill rotWithShape="1">
            <a:gsLst>
              <a:gs pos="0">
                <a:schemeClr val="tx2">
                  <a:gamma/>
                  <a:shade val="0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fr-FR" b="1" dirty="0">
                <a:solidFill>
                  <a:schemeClr val="bg2"/>
                </a:solidFill>
                <a:latin typeface="Arial" charset="0"/>
              </a:rPr>
              <a:t>  </a:t>
            </a:r>
          </a:p>
          <a:p>
            <a:pPr>
              <a:defRPr/>
            </a:pPr>
            <a:r>
              <a:rPr lang="fr-FR" b="1" dirty="0">
                <a:solidFill>
                  <a:schemeClr val="bg2"/>
                </a:solidFill>
                <a:latin typeface="Arial" charset="0"/>
              </a:rPr>
              <a:t>  </a:t>
            </a:r>
            <a:r>
              <a:rPr lang="fr-FR" sz="2000" b="1" dirty="0">
                <a:solidFill>
                  <a:schemeClr val="bg2"/>
                </a:solidFill>
                <a:latin typeface="Arial" charset="0"/>
              </a:rPr>
              <a:t>65%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55" name="Rectangle 5"/>
          <p:cNvSpPr>
            <a:spLocks noChangeArrowheads="1"/>
          </p:cNvSpPr>
          <p:nvPr/>
        </p:nvSpPr>
        <p:spPr bwMode="auto">
          <a:xfrm>
            <a:off x="187325" y="6542088"/>
            <a:ext cx="771525" cy="215900"/>
          </a:xfrm>
          <a:prstGeom prst="rect">
            <a:avLst/>
          </a:prstGeom>
          <a:gradFill rotWithShape="1">
            <a:gsLst>
              <a:gs pos="0">
                <a:schemeClr val="tx2">
                  <a:gamma/>
                  <a:shade val="0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3" name="Rectangle 13"/>
          <p:cNvSpPr>
            <a:spLocks noChangeArrowheads="1"/>
          </p:cNvSpPr>
          <p:nvPr/>
        </p:nvSpPr>
        <p:spPr bwMode="auto">
          <a:xfrm>
            <a:off x="7596188" y="4765675"/>
            <a:ext cx="1079500" cy="1257300"/>
          </a:xfrm>
          <a:prstGeom prst="rect">
            <a:avLst/>
          </a:prstGeom>
          <a:gradFill rotWithShape="1">
            <a:gsLst>
              <a:gs pos="0">
                <a:schemeClr val="tx2">
                  <a:gamma/>
                  <a:shade val="0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17%</a:t>
            </a:r>
          </a:p>
        </p:txBody>
      </p:sp>
    </p:spTree>
    <p:extLst>
      <p:ext uri="{BB962C8B-B14F-4D97-AF65-F5344CB8AC3E}">
        <p14:creationId xmlns:p14="http://schemas.microsoft.com/office/powerpoint/2010/main" val="163445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75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75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75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675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675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675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675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675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6" grpId="0" animBg="1"/>
      <p:bldP spid="675868" grpId="0" animBg="1"/>
      <p:bldP spid="675869" grpId="0" animBg="1"/>
      <p:bldP spid="675870" grpId="0"/>
      <p:bldP spid="675872" grpId="0" animBg="1"/>
      <p:bldP spid="675873" grpId="0"/>
      <p:bldP spid="675874" grpId="0" animBg="1"/>
      <p:bldP spid="675888" grpId="0" animBg="1"/>
      <p:bldP spid="52" grpId="0" animBg="1"/>
      <p:bldP spid="2" grpId="0"/>
      <p:bldP spid="5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F0E20E6-8316-454B-A693-917C0DDB0058}" type="slidenum">
              <a:rPr lang="fr-FR" sz="1400" smtClean="0"/>
              <a:pPr/>
              <a:t>47</a:t>
            </a:fld>
            <a:endParaRPr lang="fr-FR" sz="1400"/>
          </a:p>
        </p:txBody>
      </p:sp>
      <p:sp>
        <p:nvSpPr>
          <p:cNvPr id="649218" name="Text Box 2"/>
          <p:cNvSpPr txBox="1">
            <a:spLocks noChangeArrowheads="1"/>
          </p:cNvSpPr>
          <p:nvPr/>
        </p:nvSpPr>
        <p:spPr bwMode="auto">
          <a:xfrm>
            <a:off x="1693863" y="908050"/>
            <a:ext cx="5716587" cy="9556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fr-FR" sz="2000">
                <a:latin typeface="Arial" charset="0"/>
              </a:rPr>
              <a:t> RESERVES EN OXYGENE DE L’ORGANISME </a:t>
            </a:r>
          </a:p>
          <a:p>
            <a:pPr algn="ctr">
              <a:lnSpc>
                <a:spcPct val="140000"/>
              </a:lnSpc>
            </a:pPr>
            <a:r>
              <a:rPr lang="fr-FR" sz="2000">
                <a:latin typeface="Arial" charset="0"/>
              </a:rPr>
              <a:t>IMMEDIATEMENT UTILISABLES</a:t>
            </a:r>
            <a:endParaRPr lang="fr-FR" sz="2000"/>
          </a:p>
        </p:txBody>
      </p:sp>
      <p:sp>
        <p:nvSpPr>
          <p:cNvPr id="649219" name="Text Box 3"/>
          <p:cNvSpPr txBox="1">
            <a:spLocks noChangeArrowheads="1"/>
          </p:cNvSpPr>
          <p:nvPr/>
        </p:nvSpPr>
        <p:spPr bwMode="auto">
          <a:xfrm>
            <a:off x="381000" y="2252663"/>
            <a:ext cx="82327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40000"/>
              </a:lnSpc>
              <a:buFontTx/>
              <a:buChar char="•"/>
            </a:pPr>
            <a:r>
              <a:rPr lang="fr-FR" sz="1800">
                <a:latin typeface="Arial" charset="0"/>
              </a:rPr>
              <a:t> Hémoglobine = environ 1000 ml d’O</a:t>
            </a:r>
            <a:r>
              <a:rPr lang="fr-FR" sz="2000" b="1" baseline="-25000">
                <a:latin typeface="Arial" charset="0"/>
              </a:rPr>
              <a:t>2</a:t>
            </a:r>
            <a:r>
              <a:rPr lang="fr-FR" sz="1800">
                <a:latin typeface="Arial" charset="0"/>
              </a:rPr>
              <a:t> de réserve</a:t>
            </a:r>
          </a:p>
          <a:p>
            <a:pPr>
              <a:lnSpc>
                <a:spcPct val="140000"/>
              </a:lnSpc>
            </a:pPr>
            <a:endParaRPr lang="fr-FR" sz="1800">
              <a:latin typeface="Arial" charset="0"/>
            </a:endParaRPr>
          </a:p>
          <a:p>
            <a:pPr>
              <a:lnSpc>
                <a:spcPct val="140000"/>
              </a:lnSpc>
              <a:buFontTx/>
              <a:buChar char="•"/>
            </a:pPr>
            <a:r>
              <a:rPr lang="fr-FR" sz="1800">
                <a:latin typeface="Arial" charset="0"/>
              </a:rPr>
              <a:t> Myoglobine = 11.2 ml / kg de muscle. </a:t>
            </a:r>
          </a:p>
          <a:p>
            <a:pPr>
              <a:lnSpc>
                <a:spcPct val="140000"/>
              </a:lnSpc>
            </a:pPr>
            <a:r>
              <a:rPr lang="fr-FR" sz="1800">
                <a:latin typeface="Arial" charset="0"/>
              </a:rPr>
              <a:t>	          11.2 x 30 kg de muscle = 336 ml chez l ’adulte moyen (70 kg)</a:t>
            </a:r>
          </a:p>
          <a:p>
            <a:pPr>
              <a:lnSpc>
                <a:spcPct val="140000"/>
              </a:lnSpc>
            </a:pPr>
            <a:r>
              <a:rPr lang="fr-FR" sz="1800">
                <a:latin typeface="Arial" charset="0"/>
              </a:rPr>
              <a:t>	          Jusqu ’à 500 ml chez un sportif entraîné</a:t>
            </a:r>
            <a:r>
              <a:rPr lang="fr-FR" sz="1600" b="1">
                <a:latin typeface="Arial" charset="0"/>
              </a:rPr>
              <a:t> </a:t>
            </a:r>
          </a:p>
          <a:p>
            <a:pPr>
              <a:lnSpc>
                <a:spcPct val="140000"/>
              </a:lnSpc>
              <a:buFontTx/>
              <a:buChar char="•"/>
            </a:pPr>
            <a:r>
              <a:rPr lang="fr-FR" sz="1600" b="1">
                <a:latin typeface="Arial" charset="0"/>
              </a:rPr>
              <a:t> </a:t>
            </a:r>
            <a:r>
              <a:rPr lang="fr-FR" sz="1800">
                <a:latin typeface="Arial" charset="0"/>
              </a:rPr>
              <a:t>mais aussi… l’importance de l’utilisation de cet O</a:t>
            </a:r>
            <a:r>
              <a:rPr lang="fr-FR" sz="1800" baseline="-25000">
                <a:latin typeface="Arial" charset="0"/>
              </a:rPr>
              <a:t>2</a:t>
            </a:r>
            <a:r>
              <a:rPr lang="fr-FR" sz="1800">
                <a:latin typeface="Arial" charset="0"/>
              </a:rPr>
              <a:t> dépend du pouvoir oxydatif </a:t>
            </a:r>
          </a:p>
          <a:p>
            <a:pPr>
              <a:lnSpc>
                <a:spcPct val="140000"/>
              </a:lnSpc>
            </a:pPr>
            <a:r>
              <a:rPr lang="fr-FR" sz="1800">
                <a:latin typeface="Arial" charset="0"/>
              </a:rPr>
              <a:t>  musculaire</a:t>
            </a:r>
          </a:p>
        </p:txBody>
      </p:sp>
      <p:sp>
        <p:nvSpPr>
          <p:cNvPr id="649220" name="Text Box 4"/>
          <p:cNvSpPr txBox="1">
            <a:spLocks noChangeArrowheads="1"/>
          </p:cNvSpPr>
          <p:nvPr/>
        </p:nvSpPr>
        <p:spPr bwMode="auto">
          <a:xfrm>
            <a:off x="150813" y="5230813"/>
            <a:ext cx="88265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45000"/>
              </a:lnSpc>
            </a:pPr>
            <a:r>
              <a:rPr lang="fr-FR" sz="1800">
                <a:latin typeface="Arial" charset="0"/>
              </a:rPr>
              <a:t>L’utilisation de ces réserves joue un rôle important dans les exercices par </a:t>
            </a:r>
          </a:p>
          <a:p>
            <a:pPr>
              <a:lnSpc>
                <a:spcPct val="145000"/>
              </a:lnSpc>
            </a:pPr>
            <a:r>
              <a:rPr lang="fr-FR" sz="1800">
                <a:latin typeface="Arial" charset="0"/>
              </a:rPr>
              <a:t>intervalles et plus particulièrement dans les exercices intermittents courts et intenses</a:t>
            </a:r>
            <a:endParaRPr lang="fr-FR" sz="1400"/>
          </a:p>
        </p:txBody>
      </p:sp>
      <p:sp>
        <p:nvSpPr>
          <p:cNvPr id="24582" name="Text Box 5"/>
          <p:cNvSpPr txBox="1">
            <a:spLocks noChangeArrowheads="1"/>
          </p:cNvSpPr>
          <p:nvPr/>
        </p:nvSpPr>
        <p:spPr bwMode="auto">
          <a:xfrm>
            <a:off x="1027113" y="115888"/>
            <a:ext cx="70739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800" b="1">
                <a:solidFill>
                  <a:schemeClr val="tx2"/>
                </a:solidFill>
                <a:latin typeface="Bookman Old Style" pitchFamily="18" charset="0"/>
              </a:rPr>
              <a:t>D’où provient cet apport d’oxygène ?</a:t>
            </a:r>
          </a:p>
        </p:txBody>
      </p:sp>
    </p:spTree>
    <p:extLst>
      <p:ext uri="{BB962C8B-B14F-4D97-AF65-F5344CB8AC3E}">
        <p14:creationId xmlns:p14="http://schemas.microsoft.com/office/powerpoint/2010/main" val="384303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4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4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18" grpId="0" animBg="1" autoUpdateAnimBg="0"/>
      <p:bldP spid="649219" grpId="0" autoUpdateAnimBg="0"/>
      <p:bldP spid="649220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34F0A16-C3ED-4C16-9EFE-84E7C6308C36}" type="slidenum">
              <a:rPr lang="fr-FR" sz="1400" smtClean="0"/>
              <a:pPr/>
              <a:t>48</a:t>
            </a:fld>
            <a:endParaRPr lang="fr-FR" sz="1400"/>
          </a:p>
        </p:txBody>
      </p:sp>
      <p:sp>
        <p:nvSpPr>
          <p:cNvPr id="25603" name="AutoShape 2"/>
          <p:cNvSpPr>
            <a:spLocks noChangeArrowheads="1"/>
          </p:cNvSpPr>
          <p:nvPr/>
        </p:nvSpPr>
        <p:spPr bwMode="auto">
          <a:xfrm rot="10351429">
            <a:off x="5189538" y="2466975"/>
            <a:ext cx="1143000" cy="2438400"/>
          </a:xfrm>
          <a:prstGeom prst="curvedRightArrow">
            <a:avLst>
              <a:gd name="adj1" fmla="val 5294"/>
              <a:gd name="adj2" fmla="val 63052"/>
              <a:gd name="adj3" fmla="val 2607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4065588" y="2754313"/>
            <a:ext cx="990600" cy="381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fr-FR" sz="2000" b="1">
                <a:latin typeface="Arial" charset="0"/>
              </a:rPr>
              <a:t>ATP</a:t>
            </a:r>
            <a:endParaRPr lang="fr-FR" sz="1400">
              <a:latin typeface="Arial" charset="0"/>
            </a:endParaRPr>
          </a:p>
        </p:txBody>
      </p:sp>
      <p:sp>
        <p:nvSpPr>
          <p:cNvPr id="676868" name="AutoShape 4"/>
          <p:cNvSpPr>
            <a:spLocks noChangeArrowheads="1"/>
          </p:cNvSpPr>
          <p:nvPr/>
        </p:nvSpPr>
        <p:spPr bwMode="auto">
          <a:xfrm rot="-2663215">
            <a:off x="5284788" y="4732338"/>
            <a:ext cx="1196975" cy="360362"/>
          </a:xfrm>
          <a:prstGeom prst="curvedDownArrow">
            <a:avLst>
              <a:gd name="adj1" fmla="val 23928"/>
              <a:gd name="adj2" fmla="val 143567"/>
              <a:gd name="adj3" fmla="val 33315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606" name="Rectangle 5"/>
          <p:cNvSpPr>
            <a:spLocks noChangeArrowheads="1"/>
          </p:cNvSpPr>
          <p:nvPr/>
        </p:nvSpPr>
        <p:spPr bwMode="auto">
          <a:xfrm>
            <a:off x="3913188" y="4735513"/>
            <a:ext cx="1447800" cy="5334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fr-FR" sz="2000" b="1">
                <a:latin typeface="Arial" charset="0"/>
              </a:rPr>
              <a:t>ADP + Pi</a:t>
            </a:r>
            <a:endParaRPr lang="fr-FR" sz="1400">
              <a:latin typeface="Arial" charset="0"/>
            </a:endParaRP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6503988" y="4583113"/>
            <a:ext cx="157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Créatine + Pi</a:t>
            </a:r>
          </a:p>
        </p:txBody>
      </p:sp>
      <p:sp>
        <p:nvSpPr>
          <p:cNvPr id="676871" name="Text Box 7"/>
          <p:cNvSpPr txBox="1">
            <a:spLocks noChangeArrowheads="1"/>
          </p:cNvSpPr>
          <p:nvPr/>
        </p:nvSpPr>
        <p:spPr bwMode="auto">
          <a:xfrm>
            <a:off x="5878513" y="5302250"/>
            <a:ext cx="2940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Phosphorylcréatine (PCr)</a:t>
            </a:r>
          </a:p>
        </p:txBody>
      </p:sp>
      <p:sp>
        <p:nvSpPr>
          <p:cNvPr id="25609" name="AutoShape 8"/>
          <p:cNvSpPr>
            <a:spLocks noChangeArrowheads="1"/>
          </p:cNvSpPr>
          <p:nvPr/>
        </p:nvSpPr>
        <p:spPr bwMode="auto">
          <a:xfrm rot="234349">
            <a:off x="2922588" y="2830513"/>
            <a:ext cx="1000125" cy="2438400"/>
          </a:xfrm>
          <a:prstGeom prst="curvedRightArrow">
            <a:avLst>
              <a:gd name="adj1" fmla="val 6050"/>
              <a:gd name="adj2" fmla="val 72059"/>
              <a:gd name="adj3" fmla="val 2607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76874" name="AutoShape 10"/>
          <p:cNvSpPr>
            <a:spLocks noChangeArrowheads="1"/>
          </p:cNvSpPr>
          <p:nvPr/>
        </p:nvSpPr>
        <p:spPr bwMode="auto">
          <a:xfrm rot="-5208349">
            <a:off x="6100763" y="3425825"/>
            <a:ext cx="1143000" cy="609600"/>
          </a:xfrm>
          <a:prstGeom prst="curvedDownArrow">
            <a:avLst>
              <a:gd name="adj1" fmla="val 8160"/>
              <a:gd name="adj2" fmla="val 75000"/>
              <a:gd name="adj3" fmla="val 33333"/>
            </a:avLst>
          </a:prstGeom>
          <a:solidFill>
            <a:srgbClr val="FFFF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76875" name="Text Box 11"/>
          <p:cNvSpPr txBox="1">
            <a:spLocks noChangeArrowheads="1"/>
          </p:cNvSpPr>
          <p:nvPr/>
        </p:nvSpPr>
        <p:spPr bwMode="auto">
          <a:xfrm>
            <a:off x="6884988" y="4125913"/>
            <a:ext cx="1279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 Glycogène</a:t>
            </a:r>
          </a:p>
        </p:txBody>
      </p:sp>
      <p:sp>
        <p:nvSpPr>
          <p:cNvPr id="676876" name="Text Box 12"/>
          <p:cNvSpPr txBox="1">
            <a:spLocks noChangeArrowheads="1"/>
          </p:cNvSpPr>
          <p:nvPr/>
        </p:nvSpPr>
        <p:spPr bwMode="auto">
          <a:xfrm>
            <a:off x="7037388" y="3211513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Lactate</a:t>
            </a:r>
            <a:endParaRPr lang="fr-FR" b="1">
              <a:latin typeface="Arial" charset="0"/>
            </a:endParaRPr>
          </a:p>
        </p:txBody>
      </p:sp>
      <p:sp>
        <p:nvSpPr>
          <p:cNvPr id="676884" name="AutoShape 20"/>
          <p:cNvSpPr>
            <a:spLocks noChangeArrowheads="1"/>
          </p:cNvSpPr>
          <p:nvPr/>
        </p:nvSpPr>
        <p:spPr bwMode="auto">
          <a:xfrm rot="-7676596">
            <a:off x="5326063" y="2560638"/>
            <a:ext cx="1193800" cy="361950"/>
          </a:xfrm>
          <a:prstGeom prst="curvedDownArrow">
            <a:avLst>
              <a:gd name="adj1" fmla="val 14353"/>
              <a:gd name="adj2" fmla="val 131930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76885" name="Text Box 21"/>
          <p:cNvSpPr txBox="1">
            <a:spLocks noChangeArrowheads="1"/>
          </p:cNvSpPr>
          <p:nvPr/>
        </p:nvSpPr>
        <p:spPr bwMode="auto">
          <a:xfrm>
            <a:off x="5741988" y="1916113"/>
            <a:ext cx="1362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 CO</a:t>
            </a:r>
            <a:r>
              <a:rPr lang="fr-FR" sz="1600" b="1" baseline="-25000">
                <a:latin typeface="Arial" charset="0"/>
              </a:rPr>
              <a:t>2</a:t>
            </a:r>
            <a:r>
              <a:rPr lang="fr-FR" sz="1600" b="1">
                <a:latin typeface="Arial" charset="0"/>
              </a:rPr>
              <a:t> + H</a:t>
            </a:r>
            <a:r>
              <a:rPr lang="fr-FR" sz="1600" b="1" baseline="-25000">
                <a:latin typeface="Arial" charset="0"/>
              </a:rPr>
              <a:t>2</a:t>
            </a:r>
            <a:r>
              <a:rPr lang="fr-FR" sz="1600" b="1">
                <a:latin typeface="Arial" charset="0"/>
              </a:rPr>
              <a:t>O</a:t>
            </a:r>
          </a:p>
        </p:txBody>
      </p:sp>
      <p:sp>
        <p:nvSpPr>
          <p:cNvPr id="676886" name="Text Box 22"/>
          <p:cNvSpPr txBox="1">
            <a:spLocks noChangeArrowheads="1"/>
          </p:cNvSpPr>
          <p:nvPr/>
        </p:nvSpPr>
        <p:spPr bwMode="auto">
          <a:xfrm>
            <a:off x="6472238" y="2733675"/>
            <a:ext cx="20605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Glycogène + 0</a:t>
            </a:r>
            <a:r>
              <a:rPr lang="fr-FR" sz="1600" b="1" baseline="-25000">
                <a:latin typeface="Arial" charset="0"/>
              </a:rPr>
              <a:t>2</a:t>
            </a:r>
            <a:r>
              <a:rPr lang="fr-FR" sz="1600" b="1">
                <a:latin typeface="Arial" charset="0"/>
              </a:rPr>
              <a:t>, </a:t>
            </a:r>
          </a:p>
          <a:p>
            <a:endParaRPr lang="fr-FR" sz="1600" b="1">
              <a:latin typeface="Arial" charset="0"/>
            </a:endParaRPr>
          </a:p>
        </p:txBody>
      </p:sp>
      <p:sp>
        <p:nvSpPr>
          <p:cNvPr id="676888" name="Text Box 24"/>
          <p:cNvSpPr txBox="1">
            <a:spLocks noChangeArrowheads="1"/>
          </p:cNvSpPr>
          <p:nvPr/>
        </p:nvSpPr>
        <p:spPr bwMode="auto">
          <a:xfrm>
            <a:off x="4763" y="0"/>
            <a:ext cx="90868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SOURCES ENERGETIQUES  IMMEDIATES :</a:t>
            </a:r>
          </a:p>
          <a:p>
            <a:pPr algn="ctr" eaLnBrk="1" hangingPunct="1">
              <a:defRPr/>
            </a:pPr>
            <a:r>
              <a:rPr lang="fr-FR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fr-F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 seul sprint de 3 - 4 s  ou départ</a:t>
            </a: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…10 à 30 m, sauts et toutes </a:t>
            </a:r>
          </a:p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actions très courtes ( 1 à 4 - 5s ) et très intenses.</a:t>
            </a:r>
            <a:endParaRPr lang="fr-FR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76889" name="Text Box 25"/>
          <p:cNvSpPr txBox="1">
            <a:spLocks noChangeArrowheads="1"/>
          </p:cNvSpPr>
          <p:nvPr/>
        </p:nvSpPr>
        <p:spPr bwMode="auto">
          <a:xfrm>
            <a:off x="6453188" y="4891088"/>
            <a:ext cx="795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b="1">
                <a:solidFill>
                  <a:srgbClr val="FFFFFF"/>
                </a:solidFill>
                <a:latin typeface="Arial" charset="0"/>
              </a:rPr>
              <a:t>60%</a:t>
            </a:r>
          </a:p>
        </p:txBody>
      </p:sp>
      <p:sp>
        <p:nvSpPr>
          <p:cNvPr id="676890" name="Text Box 26"/>
          <p:cNvSpPr txBox="1">
            <a:spLocks noChangeArrowheads="1"/>
          </p:cNvSpPr>
          <p:nvPr/>
        </p:nvSpPr>
        <p:spPr bwMode="auto">
          <a:xfrm>
            <a:off x="7100888" y="3641725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 b="1">
                <a:solidFill>
                  <a:srgbClr val="FFFFFF"/>
                </a:solidFill>
                <a:latin typeface="Arial" charset="0"/>
              </a:rPr>
              <a:t>35%</a:t>
            </a:r>
          </a:p>
        </p:txBody>
      </p:sp>
      <p:sp>
        <p:nvSpPr>
          <p:cNvPr id="676891" name="Text Box 27"/>
          <p:cNvSpPr txBox="1">
            <a:spLocks noChangeArrowheads="1"/>
          </p:cNvSpPr>
          <p:nvPr/>
        </p:nvSpPr>
        <p:spPr bwMode="auto">
          <a:xfrm>
            <a:off x="6164263" y="2298700"/>
            <a:ext cx="514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 b="1">
                <a:solidFill>
                  <a:srgbClr val="FFFFFF"/>
                </a:solidFill>
                <a:latin typeface="Arial" charset="0"/>
              </a:rPr>
              <a:t>5%</a:t>
            </a:r>
          </a:p>
        </p:txBody>
      </p:sp>
      <p:pic>
        <p:nvPicPr>
          <p:cNvPr id="25620" name="Picture 28" descr="animation0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89238"/>
            <a:ext cx="2532062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893" name="Text Box 29"/>
          <p:cNvSpPr txBox="1">
            <a:spLocks noChangeArrowheads="1"/>
          </p:cNvSpPr>
          <p:nvPr/>
        </p:nvSpPr>
        <p:spPr bwMode="auto">
          <a:xfrm>
            <a:off x="2192338" y="5741988"/>
            <a:ext cx="443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…et ADP + ADP = ? (cycle des purines)</a:t>
            </a:r>
          </a:p>
        </p:txBody>
      </p:sp>
    </p:spTree>
    <p:extLst>
      <p:ext uri="{BB962C8B-B14F-4D97-AF65-F5344CB8AC3E}">
        <p14:creationId xmlns:p14="http://schemas.microsoft.com/office/powerpoint/2010/main" val="145901556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76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7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67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75"/>
                                        <p:tgtEl>
                                          <p:spTgt spid="67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175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7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675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75"/>
                                        <p:tgtEl>
                                          <p:spTgt spid="67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82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7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300"/>
                                        <p:tgtEl>
                                          <p:spTgt spid="676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46" presetID="1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76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76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768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768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17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75"/>
                                        <p:tgtEl>
                                          <p:spTgt spid="67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2225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676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3225"/>
                            </p:stCondLst>
                            <p:childTnLst>
                              <p:par>
                                <p:cTn id="6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67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/>
      <p:bldP spid="676870" grpId="0" autoUpdateAnimBg="0"/>
      <p:bldP spid="676871" grpId="0" autoUpdateAnimBg="0"/>
      <p:bldP spid="676874" grpId="0" animBg="1"/>
      <p:bldP spid="676875" grpId="0" autoUpdateAnimBg="0"/>
      <p:bldP spid="676876" grpId="0" autoUpdateAnimBg="0"/>
      <p:bldP spid="676884" grpId="0" animBg="1"/>
      <p:bldP spid="676885" grpId="0" autoUpdateAnimBg="0"/>
      <p:bldP spid="676886" grpId="0" autoUpdateAnimBg="0"/>
      <p:bldP spid="676888" grpId="0"/>
      <p:bldP spid="676889" grpId="0"/>
      <p:bldP spid="676890" grpId="0"/>
      <p:bldP spid="676891" grpId="0"/>
      <p:bldP spid="67689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1213793-C29F-45C9-B5C9-71E8A42917A5}" type="slidenum">
              <a:rPr lang="fr-FR" sz="1400" smtClean="0">
                <a:solidFill>
                  <a:srgbClr val="FFFF00"/>
                </a:solidFill>
              </a:rPr>
              <a:pPr eaLnBrk="1" hangingPunct="1"/>
              <a:t>49</a:t>
            </a:fld>
            <a:endParaRPr lang="fr-FR" sz="1400">
              <a:solidFill>
                <a:srgbClr val="FFFF00"/>
              </a:solidFill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 rotWithShape="1">
          <a:blip r:embed="rId3"/>
          <a:srcRect l="18843" t="11928" r="22482" b="18268"/>
          <a:stretch/>
        </p:blipFill>
        <p:spPr bwMode="auto">
          <a:xfrm>
            <a:off x="171450" y="188913"/>
            <a:ext cx="8940800" cy="598328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ZoneTexte 2"/>
          <p:cNvSpPr txBox="1">
            <a:spLocks noChangeArrowheads="1"/>
          </p:cNvSpPr>
          <p:nvPr/>
        </p:nvSpPr>
        <p:spPr bwMode="auto">
          <a:xfrm>
            <a:off x="2124075" y="6223000"/>
            <a:ext cx="4344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800" b="1" i="1">
                <a:solidFill>
                  <a:srgbClr val="FFFF00"/>
                </a:solidFill>
              </a:rPr>
              <a:t>Hultman and Sjöholm. J Physiol, 1983, 345</a:t>
            </a:r>
          </a:p>
        </p:txBody>
      </p:sp>
      <p:sp>
        <p:nvSpPr>
          <p:cNvPr id="57349" name="ZoneTexte 1"/>
          <p:cNvSpPr txBox="1">
            <a:spLocks noChangeArrowheads="1"/>
          </p:cNvSpPr>
          <p:nvPr/>
        </p:nvSpPr>
        <p:spPr bwMode="auto">
          <a:xfrm rot="506777">
            <a:off x="5397500" y="3775075"/>
            <a:ext cx="5032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6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ATP</a:t>
            </a:r>
          </a:p>
        </p:txBody>
      </p:sp>
      <p:sp>
        <p:nvSpPr>
          <p:cNvPr id="57350" name="ZoneTexte 2"/>
          <p:cNvSpPr txBox="1">
            <a:spLocks noChangeArrowheads="1"/>
          </p:cNvSpPr>
          <p:nvPr/>
        </p:nvSpPr>
        <p:spPr bwMode="auto">
          <a:xfrm rot="2893104">
            <a:off x="3040857" y="2609056"/>
            <a:ext cx="476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6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PCr</a:t>
            </a:r>
          </a:p>
        </p:txBody>
      </p:sp>
      <p:sp>
        <p:nvSpPr>
          <p:cNvPr id="57351" name="ZoneTexte 3"/>
          <p:cNvSpPr txBox="1">
            <a:spLocks noChangeArrowheads="1"/>
          </p:cNvSpPr>
          <p:nvPr/>
        </p:nvSpPr>
        <p:spPr bwMode="auto">
          <a:xfrm rot="-2739796">
            <a:off x="5250656" y="1807369"/>
            <a:ext cx="796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6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Lactate</a:t>
            </a:r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3419475" y="1844675"/>
            <a:ext cx="0" cy="3024188"/>
          </a:xfrm>
          <a:prstGeom prst="line">
            <a:avLst/>
          </a:prstGeom>
          <a:ln w="38100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3030538" y="1500188"/>
            <a:ext cx="779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100m</a:t>
            </a:r>
          </a:p>
        </p:txBody>
      </p:sp>
      <p:cxnSp>
        <p:nvCxnSpPr>
          <p:cNvPr id="11" name="Connecteur droit 10"/>
          <p:cNvCxnSpPr/>
          <p:nvPr/>
        </p:nvCxnSpPr>
        <p:spPr>
          <a:xfrm flipV="1">
            <a:off x="4298950" y="1900238"/>
            <a:ext cx="0" cy="3024187"/>
          </a:xfrm>
          <a:prstGeom prst="line">
            <a:avLst/>
          </a:prstGeom>
          <a:ln w="38100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6300788" y="1844675"/>
            <a:ext cx="0" cy="3024188"/>
          </a:xfrm>
          <a:prstGeom prst="line">
            <a:avLst/>
          </a:prstGeom>
          <a:ln w="38100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3937000" y="1484313"/>
            <a:ext cx="779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200m</a:t>
            </a:r>
          </a:p>
        </p:txBody>
      </p:sp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6111875" y="1452563"/>
            <a:ext cx="779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400m</a:t>
            </a:r>
          </a:p>
        </p:txBody>
      </p:sp>
      <p:cxnSp>
        <p:nvCxnSpPr>
          <p:cNvPr id="18" name="Connecteur droit 17"/>
          <p:cNvCxnSpPr/>
          <p:nvPr/>
        </p:nvCxnSpPr>
        <p:spPr>
          <a:xfrm flipV="1">
            <a:off x="2771775" y="1844675"/>
            <a:ext cx="0" cy="3024188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2409825" y="1484313"/>
            <a:ext cx="649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20m</a:t>
            </a:r>
          </a:p>
        </p:txBody>
      </p:sp>
    </p:spTree>
    <p:extLst>
      <p:ext uri="{BB962C8B-B14F-4D97-AF65-F5344CB8AC3E}">
        <p14:creationId xmlns:p14="http://schemas.microsoft.com/office/powerpoint/2010/main" val="29399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5" t="17231" r="31000" b="26291"/>
          <a:stretch/>
        </p:blipFill>
        <p:spPr bwMode="auto">
          <a:xfrm>
            <a:off x="755576" y="44625"/>
            <a:ext cx="7953202" cy="672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0713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D146077-DE8F-4824-BF8C-46ABBAF86F32}" type="slidenum">
              <a:rPr lang="fr-FR" sz="1400" smtClean="0"/>
              <a:pPr/>
              <a:t>50</a:t>
            </a:fld>
            <a:endParaRPr lang="fr-FR" sz="1400"/>
          </a:p>
        </p:txBody>
      </p:sp>
      <p:pic>
        <p:nvPicPr>
          <p:cNvPr id="27651" name="Picture 2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026400" cy="51054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442913" y="5827713"/>
            <a:ext cx="85280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800">
                <a:latin typeface="Arial" charset="0"/>
              </a:rPr>
              <a:t>Evolution des concentrations musculaires en ATP, PCr et du pH et concentrations </a:t>
            </a:r>
          </a:p>
          <a:p>
            <a:pPr algn="ctr"/>
            <a:r>
              <a:rPr lang="en-US" sz="1800">
                <a:latin typeface="Arial" charset="0"/>
              </a:rPr>
              <a:t>sanguines en lactate en fonction de la vitesse et de la durée lors d’un 100 m.</a:t>
            </a:r>
          </a:p>
          <a:p>
            <a:pPr algn="ctr"/>
            <a:r>
              <a:rPr lang="en-US" sz="1800">
                <a:latin typeface="Arial" charset="0"/>
              </a:rPr>
              <a:t>(d’après Hirvonen et al. 1987)</a:t>
            </a:r>
          </a:p>
          <a:p>
            <a:pPr algn="ctr"/>
            <a:endParaRPr lang="en-US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2184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6916DE4-268C-478D-9F07-92212ECCAA95}" type="slidenum">
              <a:rPr lang="fr-FR" sz="1400" smtClean="0"/>
              <a:pPr/>
              <a:t>51</a:t>
            </a:fld>
            <a:endParaRPr lang="fr-FR" sz="1400"/>
          </a:p>
        </p:txBody>
      </p:sp>
      <p:pic>
        <p:nvPicPr>
          <p:cNvPr id="28675" name="Picture 2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026400" cy="51054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441325" y="5827713"/>
            <a:ext cx="85280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800">
                <a:latin typeface="Arial" charset="0"/>
              </a:rPr>
              <a:t>Evolution des concentrations musculaires en ATP, PCr et du pH et concentrations </a:t>
            </a:r>
          </a:p>
          <a:p>
            <a:pPr algn="ctr"/>
            <a:r>
              <a:rPr lang="en-US" sz="1800">
                <a:latin typeface="Arial" charset="0"/>
              </a:rPr>
              <a:t>sanguines en lactate en fonction de la vitesse et de la durée lors d’un 100 m.</a:t>
            </a:r>
          </a:p>
          <a:p>
            <a:pPr algn="ctr"/>
            <a:r>
              <a:rPr lang="en-US" sz="1800">
                <a:latin typeface="Arial" charset="0"/>
              </a:rPr>
              <a:t>(d’après Hirvonen et al. 1987)</a:t>
            </a:r>
          </a:p>
          <a:p>
            <a:pPr algn="ctr"/>
            <a:endParaRPr lang="en-US" sz="1800">
              <a:latin typeface="Arial" charset="0"/>
            </a:endParaRPr>
          </a:p>
        </p:txBody>
      </p:sp>
      <p:sp>
        <p:nvSpPr>
          <p:cNvPr id="779268" name="Line 4"/>
          <p:cNvSpPr>
            <a:spLocks noChangeShapeType="1"/>
          </p:cNvSpPr>
          <p:nvPr/>
        </p:nvSpPr>
        <p:spPr bwMode="auto">
          <a:xfrm flipV="1">
            <a:off x="4211638" y="1412875"/>
            <a:ext cx="0" cy="3529013"/>
          </a:xfrm>
          <a:prstGeom prst="line">
            <a:avLst/>
          </a:prstGeom>
          <a:noFill/>
          <a:ln w="57150">
            <a:solidFill>
              <a:srgbClr val="0000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9269" name="Line 5"/>
          <p:cNvSpPr>
            <a:spLocks noChangeShapeType="1"/>
          </p:cNvSpPr>
          <p:nvPr/>
        </p:nvSpPr>
        <p:spPr bwMode="auto">
          <a:xfrm flipV="1">
            <a:off x="6156325" y="1341438"/>
            <a:ext cx="0" cy="3529012"/>
          </a:xfrm>
          <a:prstGeom prst="line">
            <a:avLst/>
          </a:prstGeom>
          <a:noFill/>
          <a:ln w="57150">
            <a:solidFill>
              <a:srgbClr val="0000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9270" name="Line 6"/>
          <p:cNvSpPr>
            <a:spLocks noChangeShapeType="1"/>
          </p:cNvSpPr>
          <p:nvPr/>
        </p:nvSpPr>
        <p:spPr bwMode="auto">
          <a:xfrm>
            <a:off x="4211638" y="1412875"/>
            <a:ext cx="1944687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9271" name="Text Box 7"/>
          <p:cNvSpPr txBox="1">
            <a:spLocks noChangeArrowheads="1"/>
          </p:cNvSpPr>
          <p:nvPr/>
        </p:nvSpPr>
        <p:spPr bwMode="auto">
          <a:xfrm>
            <a:off x="5151438" y="573088"/>
            <a:ext cx="2228850" cy="3460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600" b="1">
                <a:solidFill>
                  <a:srgbClr val="000000"/>
                </a:solidFill>
                <a:latin typeface="Arial" charset="0"/>
              </a:rPr>
              <a:t>Pic vitesse maximale</a:t>
            </a:r>
          </a:p>
        </p:txBody>
      </p:sp>
      <p:sp>
        <p:nvSpPr>
          <p:cNvPr id="779272" name="Line 8"/>
          <p:cNvSpPr>
            <a:spLocks noChangeShapeType="1"/>
          </p:cNvSpPr>
          <p:nvPr/>
        </p:nvSpPr>
        <p:spPr bwMode="auto">
          <a:xfrm>
            <a:off x="6156325" y="981075"/>
            <a:ext cx="0" cy="360363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9273" name="Oval 9"/>
          <p:cNvSpPr>
            <a:spLocks noChangeArrowheads="1"/>
          </p:cNvSpPr>
          <p:nvPr/>
        </p:nvSpPr>
        <p:spPr bwMode="auto">
          <a:xfrm>
            <a:off x="4716463" y="549275"/>
            <a:ext cx="360362" cy="360363"/>
          </a:xfrm>
          <a:prstGeom prst="ellipse">
            <a:avLst/>
          </a:prstGeom>
          <a:noFill/>
          <a:ln w="952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r>
              <a:rPr lang="fr-FR" sz="1800" b="1">
                <a:solidFill>
                  <a:srgbClr val="000000"/>
                </a:solidFill>
                <a:latin typeface="Arial" charset="0"/>
              </a:rPr>
              <a:t>1</a:t>
            </a:r>
          </a:p>
        </p:txBody>
      </p:sp>
      <p:sp>
        <p:nvSpPr>
          <p:cNvPr id="779274" name="Oval 10"/>
          <p:cNvSpPr>
            <a:spLocks noChangeArrowheads="1"/>
          </p:cNvSpPr>
          <p:nvPr/>
        </p:nvSpPr>
        <p:spPr bwMode="auto">
          <a:xfrm>
            <a:off x="4932363" y="981075"/>
            <a:ext cx="360362" cy="360363"/>
          </a:xfrm>
          <a:prstGeom prst="ellipse">
            <a:avLst/>
          </a:prstGeom>
          <a:noFill/>
          <a:ln w="952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r>
              <a:rPr lang="fr-FR" sz="1800" b="1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779275" name="Line 11"/>
          <p:cNvSpPr>
            <a:spLocks noChangeShapeType="1"/>
          </p:cNvSpPr>
          <p:nvPr/>
        </p:nvSpPr>
        <p:spPr bwMode="auto">
          <a:xfrm>
            <a:off x="6156325" y="1700213"/>
            <a:ext cx="1944688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9276" name="Oval 12"/>
          <p:cNvSpPr>
            <a:spLocks noChangeArrowheads="1"/>
          </p:cNvSpPr>
          <p:nvPr/>
        </p:nvSpPr>
        <p:spPr bwMode="auto">
          <a:xfrm>
            <a:off x="6948488" y="1773238"/>
            <a:ext cx="360362" cy="360362"/>
          </a:xfrm>
          <a:prstGeom prst="ellipse">
            <a:avLst/>
          </a:prstGeom>
          <a:noFill/>
          <a:ln w="952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r>
              <a:rPr lang="fr-FR" sz="1800" b="1">
                <a:solidFill>
                  <a:srgbClr val="000000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28275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9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9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7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7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79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79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9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7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79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7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79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79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7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9268" grpId="0" animBg="1"/>
      <p:bldP spid="779269" grpId="0" animBg="1"/>
      <p:bldP spid="779270" grpId="0" animBg="1"/>
      <p:bldP spid="779271" grpId="0" animBg="1"/>
      <p:bldP spid="779272" grpId="0" animBg="1"/>
      <p:bldP spid="779273" grpId="0" animBg="1"/>
      <p:bldP spid="779274" grpId="0" animBg="1"/>
      <p:bldP spid="779275" grpId="0" animBg="1"/>
      <p:bldP spid="77927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D362D23-37BE-4074-A104-04BF40BAD09B}" type="slidenum">
              <a:rPr lang="fr-FR" sz="1400" smtClean="0"/>
              <a:pPr/>
              <a:t>52</a:t>
            </a:fld>
            <a:endParaRPr lang="fr-FR" sz="1400"/>
          </a:p>
        </p:txBody>
      </p:sp>
      <p:sp>
        <p:nvSpPr>
          <p:cNvPr id="29699" name="Line 2"/>
          <p:cNvSpPr>
            <a:spLocks noChangeShapeType="1"/>
          </p:cNvSpPr>
          <p:nvPr/>
        </p:nvSpPr>
        <p:spPr bwMode="auto">
          <a:xfrm>
            <a:off x="584200" y="661988"/>
            <a:ext cx="1588" cy="4792662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700" name="Line 3"/>
          <p:cNvSpPr>
            <a:spLocks noChangeShapeType="1"/>
          </p:cNvSpPr>
          <p:nvPr/>
        </p:nvSpPr>
        <p:spPr bwMode="auto">
          <a:xfrm>
            <a:off x="584200" y="5514975"/>
            <a:ext cx="8380413" cy="1588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457200" y="5640388"/>
            <a:ext cx="868680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749" tIns="37874" rIns="75749" bIns="37874"/>
          <a:lstStyle>
            <a:lvl1pPr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300" b="1">
                <a:solidFill>
                  <a:schemeClr val="tx2"/>
                </a:solidFill>
              </a:rPr>
              <a:t>            </a:t>
            </a:r>
            <a:r>
              <a:rPr lang="fr-FR" sz="1300" b="1">
                <a:solidFill>
                  <a:schemeClr val="tx2"/>
                </a:solidFill>
                <a:latin typeface="Arial" charset="0"/>
              </a:rPr>
              <a:t>10s           20            30   40   50    1min            2         4      6     8   10       20      30      40     60    80   100min</a:t>
            </a:r>
            <a:endParaRPr lang="fr-FR" sz="900" b="1">
              <a:solidFill>
                <a:schemeClr val="tx2"/>
              </a:solidFill>
              <a:latin typeface="Arial" charset="0"/>
            </a:endParaRPr>
          </a:p>
          <a:p>
            <a:r>
              <a:rPr lang="fr-FR" sz="900" b="1">
                <a:solidFill>
                  <a:schemeClr val="tx2"/>
                </a:solidFill>
                <a:latin typeface="Arial" charset="0"/>
              </a:rPr>
              <a:t>                                                                                               </a:t>
            </a:r>
            <a:endParaRPr lang="fr-FR" sz="900" b="1">
              <a:solidFill>
                <a:schemeClr val="tx2"/>
              </a:solidFill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 rot="-5395409">
            <a:off x="-2102644" y="2974181"/>
            <a:ext cx="444182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749" tIns="37874" rIns="75749" bIns="37874"/>
          <a:lstStyle>
            <a:lvl1pPr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>
                <a:solidFill>
                  <a:schemeClr val="tx2"/>
                </a:solidFill>
                <a:latin typeface="Arial" charset="0"/>
              </a:rPr>
              <a:t>DEPENSES ENERGETIQUES RELATIVES (%)</a:t>
            </a:r>
            <a:endParaRPr lang="fr-FR" sz="14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595313" y="620713"/>
            <a:ext cx="247650" cy="76200"/>
          </a:xfrm>
          <a:custGeom>
            <a:avLst/>
            <a:gdLst>
              <a:gd name="T0" fmla="*/ 0 w 96"/>
              <a:gd name="T1" fmla="*/ 2147483647 h 8"/>
              <a:gd name="T2" fmla="*/ 2147483647 w 96"/>
              <a:gd name="T3" fmla="*/ 2147483647 h 8"/>
              <a:gd name="T4" fmla="*/ 0 60000 65536"/>
              <a:gd name="T5" fmla="*/ 0 60000 65536"/>
              <a:gd name="T6" fmla="*/ 0 w 96"/>
              <a:gd name="T7" fmla="*/ 0 h 8"/>
              <a:gd name="T8" fmla="*/ 96 w 96"/>
              <a:gd name="T9" fmla="*/ 8 h 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6" h="8">
                <a:moveTo>
                  <a:pt x="0" y="8"/>
                </a:moveTo>
                <a:cubicBezTo>
                  <a:pt x="40" y="4"/>
                  <a:pt x="80" y="0"/>
                  <a:pt x="96" y="8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>
            <a:off x="8964613" y="620713"/>
            <a:ext cx="0" cy="489585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705" name="Freeform 9"/>
          <p:cNvSpPr>
            <a:spLocks/>
          </p:cNvSpPr>
          <p:nvPr/>
        </p:nvSpPr>
        <p:spPr bwMode="auto">
          <a:xfrm>
            <a:off x="611188" y="152400"/>
            <a:ext cx="85725" cy="5292725"/>
          </a:xfrm>
          <a:custGeom>
            <a:avLst/>
            <a:gdLst>
              <a:gd name="T0" fmla="*/ 0 w 54"/>
              <a:gd name="T1" fmla="*/ 2147483647 h 3334"/>
              <a:gd name="T2" fmla="*/ 2147483647 w 54"/>
              <a:gd name="T3" fmla="*/ 2147483647 h 3334"/>
              <a:gd name="T4" fmla="*/ 2147483647 w 54"/>
              <a:gd name="T5" fmla="*/ 2147483647 h 3334"/>
              <a:gd name="T6" fmla="*/ 0 60000 65536"/>
              <a:gd name="T7" fmla="*/ 0 60000 65536"/>
              <a:gd name="T8" fmla="*/ 0 60000 65536"/>
              <a:gd name="T9" fmla="*/ 0 w 54"/>
              <a:gd name="T10" fmla="*/ 0 h 3334"/>
              <a:gd name="T11" fmla="*/ 54 w 54"/>
              <a:gd name="T12" fmla="*/ 3334 h 33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" h="3334">
                <a:moveTo>
                  <a:pt x="0" y="476"/>
                </a:moveTo>
                <a:cubicBezTo>
                  <a:pt x="19" y="238"/>
                  <a:pt x="38" y="0"/>
                  <a:pt x="46" y="476"/>
                </a:cubicBezTo>
                <a:cubicBezTo>
                  <a:pt x="54" y="952"/>
                  <a:pt x="46" y="2858"/>
                  <a:pt x="46" y="3334"/>
                </a:cubicBez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9706" name="Freeform 10" descr="90 %"/>
          <p:cNvSpPr>
            <a:spLocks/>
          </p:cNvSpPr>
          <p:nvPr/>
        </p:nvSpPr>
        <p:spPr bwMode="auto">
          <a:xfrm>
            <a:off x="539750" y="620713"/>
            <a:ext cx="169863" cy="4945062"/>
          </a:xfrm>
          <a:custGeom>
            <a:avLst/>
            <a:gdLst>
              <a:gd name="T0" fmla="*/ 0 w 106"/>
              <a:gd name="T1" fmla="*/ 2147483647 h 3115"/>
              <a:gd name="T2" fmla="*/ 2147483647 w 106"/>
              <a:gd name="T3" fmla="*/ 2147483647 h 3115"/>
              <a:gd name="T4" fmla="*/ 2147483647 w 106"/>
              <a:gd name="T5" fmla="*/ 2147483647 h 3115"/>
              <a:gd name="T6" fmla="*/ 2147483647 w 106"/>
              <a:gd name="T7" fmla="*/ 0 h 3115"/>
              <a:gd name="T8" fmla="*/ 0 60000 65536"/>
              <a:gd name="T9" fmla="*/ 0 60000 65536"/>
              <a:gd name="T10" fmla="*/ 0 60000 65536"/>
              <a:gd name="T11" fmla="*/ 0 60000 65536"/>
              <a:gd name="T12" fmla="*/ 0 w 106"/>
              <a:gd name="T13" fmla="*/ 0 h 3115"/>
              <a:gd name="T14" fmla="*/ 106 w 106"/>
              <a:gd name="T15" fmla="*/ 3115 h 31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6" h="3115">
                <a:moveTo>
                  <a:pt x="0" y="3039"/>
                </a:moveTo>
                <a:cubicBezTo>
                  <a:pt x="38" y="3077"/>
                  <a:pt x="76" y="3115"/>
                  <a:pt x="91" y="3039"/>
                </a:cubicBezTo>
                <a:cubicBezTo>
                  <a:pt x="106" y="2963"/>
                  <a:pt x="91" y="3091"/>
                  <a:pt x="91" y="2585"/>
                </a:cubicBezTo>
                <a:cubicBezTo>
                  <a:pt x="91" y="2079"/>
                  <a:pt x="91" y="431"/>
                  <a:pt x="91" y="0"/>
                </a:cubicBezTo>
              </a:path>
            </a:pathLst>
          </a:custGeom>
          <a:pattFill prst="pct90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9707" name="Freeform 11" descr="Diagonales larges vers le haut"/>
          <p:cNvSpPr>
            <a:spLocks/>
          </p:cNvSpPr>
          <p:nvPr/>
        </p:nvSpPr>
        <p:spPr bwMode="auto">
          <a:xfrm>
            <a:off x="755650" y="836613"/>
            <a:ext cx="8139113" cy="4608512"/>
          </a:xfrm>
          <a:custGeom>
            <a:avLst/>
            <a:gdLst>
              <a:gd name="T0" fmla="*/ 0 w 4854"/>
              <a:gd name="T1" fmla="*/ 2147483647 h 2804"/>
              <a:gd name="T2" fmla="*/ 2147483647 w 4854"/>
              <a:gd name="T3" fmla="*/ 2147483647 h 2804"/>
              <a:gd name="T4" fmla="*/ 2147483647 w 4854"/>
              <a:gd name="T5" fmla="*/ 2147483647 h 2804"/>
              <a:gd name="T6" fmla="*/ 2147483647 w 4854"/>
              <a:gd name="T7" fmla="*/ 2147483647 h 2804"/>
              <a:gd name="T8" fmla="*/ 2147483647 w 4854"/>
              <a:gd name="T9" fmla="*/ 2147483647 h 2804"/>
              <a:gd name="T10" fmla="*/ 2147483647 w 4854"/>
              <a:gd name="T11" fmla="*/ 2147483647 h 2804"/>
              <a:gd name="T12" fmla="*/ 2147483647 w 4854"/>
              <a:gd name="T13" fmla="*/ 2147483647 h 2804"/>
              <a:gd name="T14" fmla="*/ 2147483647 w 4854"/>
              <a:gd name="T15" fmla="*/ 2147483647 h 2804"/>
              <a:gd name="T16" fmla="*/ 2147483647 w 4854"/>
              <a:gd name="T17" fmla="*/ 2147483647 h 2804"/>
              <a:gd name="T18" fmla="*/ 2147483647 w 4854"/>
              <a:gd name="T19" fmla="*/ 2147483647 h 2804"/>
              <a:gd name="T20" fmla="*/ 2147483647 w 4854"/>
              <a:gd name="T21" fmla="*/ 2147483647 h 280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854"/>
              <a:gd name="T34" fmla="*/ 0 h 2804"/>
              <a:gd name="T35" fmla="*/ 4854 w 4854"/>
              <a:gd name="T36" fmla="*/ 2804 h 280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854" h="2804">
                <a:moveTo>
                  <a:pt x="0" y="2804"/>
                </a:moveTo>
                <a:cubicBezTo>
                  <a:pt x="45" y="2800"/>
                  <a:pt x="91" y="2796"/>
                  <a:pt x="182" y="2713"/>
                </a:cubicBezTo>
                <a:cubicBezTo>
                  <a:pt x="273" y="2630"/>
                  <a:pt x="432" y="2532"/>
                  <a:pt x="545" y="2305"/>
                </a:cubicBezTo>
                <a:cubicBezTo>
                  <a:pt x="658" y="2078"/>
                  <a:pt x="741" y="1701"/>
                  <a:pt x="862" y="1353"/>
                </a:cubicBezTo>
                <a:cubicBezTo>
                  <a:pt x="983" y="1005"/>
                  <a:pt x="1149" y="438"/>
                  <a:pt x="1270" y="219"/>
                </a:cubicBezTo>
                <a:cubicBezTo>
                  <a:pt x="1391" y="0"/>
                  <a:pt x="1497" y="14"/>
                  <a:pt x="1588" y="37"/>
                </a:cubicBezTo>
                <a:cubicBezTo>
                  <a:pt x="1679" y="60"/>
                  <a:pt x="1694" y="143"/>
                  <a:pt x="1815" y="355"/>
                </a:cubicBezTo>
                <a:cubicBezTo>
                  <a:pt x="1936" y="567"/>
                  <a:pt x="2057" y="1012"/>
                  <a:pt x="2314" y="1307"/>
                </a:cubicBezTo>
                <a:cubicBezTo>
                  <a:pt x="2571" y="1602"/>
                  <a:pt x="3100" y="1935"/>
                  <a:pt x="3357" y="2124"/>
                </a:cubicBezTo>
                <a:cubicBezTo>
                  <a:pt x="3614" y="2313"/>
                  <a:pt x="3607" y="2328"/>
                  <a:pt x="3856" y="2441"/>
                </a:cubicBezTo>
                <a:cubicBezTo>
                  <a:pt x="4105" y="2554"/>
                  <a:pt x="4688" y="2744"/>
                  <a:pt x="4854" y="2804"/>
                </a:cubicBezTo>
              </a:path>
            </a:pathLst>
          </a:custGeom>
          <a:pattFill prst="wdUpDiag">
            <a:fgClr>
              <a:srgbClr val="CCFF66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9708" name="Text Box 13"/>
          <p:cNvSpPr txBox="1">
            <a:spLocks noChangeArrowheads="1"/>
          </p:cNvSpPr>
          <p:nvPr/>
        </p:nvSpPr>
        <p:spPr bwMode="auto">
          <a:xfrm>
            <a:off x="755650" y="4292600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>
                <a:latin typeface="Arial" charset="0"/>
                <a:cs typeface="Arial" charset="0"/>
              </a:rPr>
              <a:t>ATP</a:t>
            </a:r>
          </a:p>
        </p:txBody>
      </p:sp>
      <p:sp>
        <p:nvSpPr>
          <p:cNvPr id="29709" name="Text Box 14"/>
          <p:cNvSpPr txBox="1">
            <a:spLocks noChangeArrowheads="1"/>
          </p:cNvSpPr>
          <p:nvPr/>
        </p:nvSpPr>
        <p:spPr bwMode="auto">
          <a:xfrm>
            <a:off x="665163" y="3571875"/>
            <a:ext cx="1041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>
                <a:latin typeface="Arial" charset="0"/>
                <a:cs typeface="Arial" charset="0"/>
              </a:rPr>
              <a:t>Hydrolyse</a:t>
            </a:r>
          </a:p>
        </p:txBody>
      </p:sp>
      <p:sp>
        <p:nvSpPr>
          <p:cNvPr id="29710" name="Text Box 15"/>
          <p:cNvSpPr txBox="1">
            <a:spLocks noChangeArrowheads="1"/>
          </p:cNvSpPr>
          <p:nvPr/>
        </p:nvSpPr>
        <p:spPr bwMode="auto">
          <a:xfrm>
            <a:off x="830263" y="2908300"/>
            <a:ext cx="501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>
                <a:latin typeface="Arial" charset="0"/>
                <a:cs typeface="Arial" charset="0"/>
              </a:rPr>
              <a:t>PCr</a:t>
            </a:r>
          </a:p>
        </p:txBody>
      </p:sp>
      <p:sp>
        <p:nvSpPr>
          <p:cNvPr id="29711" name="Freeform 16"/>
          <p:cNvSpPr>
            <a:spLocks/>
          </p:cNvSpPr>
          <p:nvPr/>
        </p:nvSpPr>
        <p:spPr bwMode="auto">
          <a:xfrm>
            <a:off x="1033463" y="2349500"/>
            <a:ext cx="228600" cy="574675"/>
          </a:xfrm>
          <a:custGeom>
            <a:avLst/>
            <a:gdLst>
              <a:gd name="T0" fmla="*/ 2147483647 w 143"/>
              <a:gd name="T1" fmla="*/ 2147483647 h 362"/>
              <a:gd name="T2" fmla="*/ 2147483647 w 143"/>
              <a:gd name="T3" fmla="*/ 2147483647 h 362"/>
              <a:gd name="T4" fmla="*/ 2147483647 w 143"/>
              <a:gd name="T5" fmla="*/ 2147483647 h 362"/>
              <a:gd name="T6" fmla="*/ 2147483647 w 143"/>
              <a:gd name="T7" fmla="*/ 0 h 362"/>
              <a:gd name="T8" fmla="*/ 0 60000 65536"/>
              <a:gd name="T9" fmla="*/ 0 60000 65536"/>
              <a:gd name="T10" fmla="*/ 0 60000 65536"/>
              <a:gd name="T11" fmla="*/ 0 60000 65536"/>
              <a:gd name="T12" fmla="*/ 0 w 143"/>
              <a:gd name="T13" fmla="*/ 0 h 362"/>
              <a:gd name="T14" fmla="*/ 143 w 143"/>
              <a:gd name="T15" fmla="*/ 362 h 3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" h="362">
                <a:moveTo>
                  <a:pt x="7" y="362"/>
                </a:moveTo>
                <a:cubicBezTo>
                  <a:pt x="3" y="294"/>
                  <a:pt x="0" y="226"/>
                  <a:pt x="7" y="181"/>
                </a:cubicBezTo>
                <a:cubicBezTo>
                  <a:pt x="14" y="136"/>
                  <a:pt x="29" y="120"/>
                  <a:pt x="52" y="90"/>
                </a:cubicBezTo>
                <a:cubicBezTo>
                  <a:pt x="75" y="60"/>
                  <a:pt x="128" y="15"/>
                  <a:pt x="143" y="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712" name="Line 17"/>
          <p:cNvSpPr>
            <a:spLocks noChangeShapeType="1"/>
          </p:cNvSpPr>
          <p:nvPr/>
        </p:nvSpPr>
        <p:spPr bwMode="auto">
          <a:xfrm>
            <a:off x="1046163" y="321310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713" name="Line 18"/>
          <p:cNvSpPr>
            <a:spLocks noChangeShapeType="1"/>
          </p:cNvSpPr>
          <p:nvPr/>
        </p:nvSpPr>
        <p:spPr bwMode="auto">
          <a:xfrm>
            <a:off x="1046163" y="3933825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714" name="Freeform 19"/>
          <p:cNvSpPr>
            <a:spLocks/>
          </p:cNvSpPr>
          <p:nvPr/>
        </p:nvSpPr>
        <p:spPr bwMode="auto">
          <a:xfrm>
            <a:off x="827088" y="4581525"/>
            <a:ext cx="254000" cy="503238"/>
          </a:xfrm>
          <a:custGeom>
            <a:avLst/>
            <a:gdLst>
              <a:gd name="T0" fmla="*/ 2147483647 w 160"/>
              <a:gd name="T1" fmla="*/ 0 h 317"/>
              <a:gd name="T2" fmla="*/ 2147483647 w 160"/>
              <a:gd name="T3" fmla="*/ 2147483647 h 317"/>
              <a:gd name="T4" fmla="*/ 0 w 160"/>
              <a:gd name="T5" fmla="*/ 2147483647 h 317"/>
              <a:gd name="T6" fmla="*/ 0 60000 65536"/>
              <a:gd name="T7" fmla="*/ 0 60000 65536"/>
              <a:gd name="T8" fmla="*/ 0 60000 65536"/>
              <a:gd name="T9" fmla="*/ 0 w 160"/>
              <a:gd name="T10" fmla="*/ 0 h 317"/>
              <a:gd name="T11" fmla="*/ 160 w 160"/>
              <a:gd name="T12" fmla="*/ 317 h 3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0" h="317">
                <a:moveTo>
                  <a:pt x="137" y="0"/>
                </a:moveTo>
                <a:cubicBezTo>
                  <a:pt x="148" y="87"/>
                  <a:pt x="160" y="174"/>
                  <a:pt x="137" y="227"/>
                </a:cubicBezTo>
                <a:cubicBezTo>
                  <a:pt x="114" y="280"/>
                  <a:pt x="23" y="302"/>
                  <a:pt x="0" y="317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715" name="Text Box 20"/>
          <p:cNvSpPr txBox="1">
            <a:spLocks noChangeArrowheads="1"/>
          </p:cNvSpPr>
          <p:nvPr/>
        </p:nvSpPr>
        <p:spPr bwMode="auto">
          <a:xfrm>
            <a:off x="2513013" y="2679700"/>
            <a:ext cx="1628775" cy="5810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600" b="1">
                <a:solidFill>
                  <a:srgbClr val="336600"/>
                </a:solidFill>
                <a:latin typeface="Arial" charset="0"/>
                <a:cs typeface="Arial" charset="0"/>
              </a:rPr>
              <a:t>Glycolyse,</a:t>
            </a:r>
          </a:p>
          <a:p>
            <a:pPr algn="ctr"/>
            <a:r>
              <a:rPr lang="fr-FR" sz="1600" b="1">
                <a:solidFill>
                  <a:srgbClr val="336600"/>
                </a:solidFill>
                <a:latin typeface="Arial" charset="0"/>
                <a:cs typeface="Arial" charset="0"/>
              </a:rPr>
              <a:t>Glycogénolyse</a:t>
            </a:r>
          </a:p>
        </p:txBody>
      </p:sp>
      <p:sp>
        <p:nvSpPr>
          <p:cNvPr id="611349" name="Freeform 21"/>
          <p:cNvSpPr>
            <a:spLocks/>
          </p:cNvSpPr>
          <p:nvPr/>
        </p:nvSpPr>
        <p:spPr bwMode="auto">
          <a:xfrm>
            <a:off x="755650" y="1341438"/>
            <a:ext cx="8208963" cy="3816350"/>
          </a:xfrm>
          <a:custGeom>
            <a:avLst/>
            <a:gdLst>
              <a:gd name="T0" fmla="*/ 0 w 5216"/>
              <a:gd name="T1" fmla="*/ 2147483647 h 2532"/>
              <a:gd name="T2" fmla="*/ 2147483647 w 5216"/>
              <a:gd name="T3" fmla="*/ 2147483647 h 2532"/>
              <a:gd name="T4" fmla="*/ 2147483647 w 5216"/>
              <a:gd name="T5" fmla="*/ 2147483647 h 2532"/>
              <a:gd name="T6" fmla="*/ 2147483647 w 5216"/>
              <a:gd name="T7" fmla="*/ 2147483647 h 2532"/>
              <a:gd name="T8" fmla="*/ 2147483647 w 5216"/>
              <a:gd name="T9" fmla="*/ 2147483647 h 2532"/>
              <a:gd name="T10" fmla="*/ 2147483647 w 5216"/>
              <a:gd name="T11" fmla="*/ 2147483647 h 2532"/>
              <a:gd name="T12" fmla="*/ 2147483647 w 5216"/>
              <a:gd name="T13" fmla="*/ 2147483647 h 2532"/>
              <a:gd name="T14" fmla="*/ 2147483647 w 5216"/>
              <a:gd name="T15" fmla="*/ 2147483647 h 2532"/>
              <a:gd name="T16" fmla="*/ 2147483647 w 5216"/>
              <a:gd name="T17" fmla="*/ 2147483647 h 25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216"/>
              <a:gd name="T28" fmla="*/ 0 h 2532"/>
              <a:gd name="T29" fmla="*/ 5216 w 5216"/>
              <a:gd name="T30" fmla="*/ 2532 h 25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216" h="2532">
                <a:moveTo>
                  <a:pt x="0" y="2532"/>
                </a:moveTo>
                <a:cubicBezTo>
                  <a:pt x="295" y="2505"/>
                  <a:pt x="590" y="2479"/>
                  <a:pt x="816" y="2441"/>
                </a:cubicBezTo>
                <a:cubicBezTo>
                  <a:pt x="1042" y="2403"/>
                  <a:pt x="1148" y="2403"/>
                  <a:pt x="1360" y="2305"/>
                </a:cubicBezTo>
                <a:cubicBezTo>
                  <a:pt x="1572" y="2207"/>
                  <a:pt x="1874" y="2011"/>
                  <a:pt x="2086" y="1852"/>
                </a:cubicBezTo>
                <a:cubicBezTo>
                  <a:pt x="2298" y="1693"/>
                  <a:pt x="2434" y="1572"/>
                  <a:pt x="2630" y="1353"/>
                </a:cubicBezTo>
                <a:cubicBezTo>
                  <a:pt x="2826" y="1134"/>
                  <a:pt x="3053" y="748"/>
                  <a:pt x="3265" y="536"/>
                </a:cubicBezTo>
                <a:cubicBezTo>
                  <a:pt x="3477" y="324"/>
                  <a:pt x="3682" y="166"/>
                  <a:pt x="3901" y="83"/>
                </a:cubicBezTo>
                <a:cubicBezTo>
                  <a:pt x="4120" y="0"/>
                  <a:pt x="4362" y="14"/>
                  <a:pt x="4581" y="37"/>
                </a:cubicBezTo>
                <a:cubicBezTo>
                  <a:pt x="4800" y="60"/>
                  <a:pt x="5110" y="189"/>
                  <a:pt x="5216" y="219"/>
                </a:cubicBezTo>
              </a:path>
            </a:pathLst>
          </a:cu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1351" name="Text Box 23"/>
          <p:cNvSpPr txBox="1">
            <a:spLocks noChangeArrowheads="1"/>
          </p:cNvSpPr>
          <p:nvPr/>
        </p:nvSpPr>
        <p:spPr bwMode="auto">
          <a:xfrm>
            <a:off x="5580063" y="2632075"/>
            <a:ext cx="3355975" cy="5810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solidFill>
                  <a:srgbClr val="336600"/>
                </a:solidFill>
                <a:latin typeface="Arial" charset="0"/>
                <a:cs typeface="Arial" charset="0"/>
              </a:rPr>
              <a:t>Oxydations des résidus glucosyles,</a:t>
            </a:r>
          </a:p>
          <a:p>
            <a:r>
              <a:rPr lang="fr-FR" sz="1600">
                <a:solidFill>
                  <a:srgbClr val="336600"/>
                </a:solidFill>
                <a:latin typeface="Arial" charset="0"/>
                <a:cs typeface="Arial" charset="0"/>
              </a:rPr>
              <a:t>Acides gras libres, acides aminés</a:t>
            </a:r>
          </a:p>
        </p:txBody>
      </p:sp>
      <p:sp>
        <p:nvSpPr>
          <p:cNvPr id="29718" name="Text Box 24"/>
          <p:cNvSpPr txBox="1">
            <a:spLocks noChangeArrowheads="1"/>
          </p:cNvSpPr>
          <p:nvPr/>
        </p:nvSpPr>
        <p:spPr bwMode="auto">
          <a:xfrm rot="377840">
            <a:off x="3636963" y="1076325"/>
            <a:ext cx="2990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>
                <a:solidFill>
                  <a:schemeClr val="tx2"/>
                </a:solidFill>
                <a:latin typeface="Arial" charset="0"/>
                <a:cs typeface="Arial" charset="0"/>
              </a:rPr>
              <a:t>Dépense énergétique totale</a:t>
            </a:r>
          </a:p>
        </p:txBody>
      </p:sp>
      <p:sp>
        <p:nvSpPr>
          <p:cNvPr id="29719" name="Text Box 25"/>
          <p:cNvSpPr txBox="1">
            <a:spLocks noChangeArrowheads="1"/>
          </p:cNvSpPr>
          <p:nvPr/>
        </p:nvSpPr>
        <p:spPr bwMode="auto">
          <a:xfrm>
            <a:off x="223838" y="252413"/>
            <a:ext cx="531812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275000"/>
              </a:lnSpc>
            </a:pPr>
            <a:r>
              <a:rPr lang="fr-FR" sz="1200" b="1">
                <a:solidFill>
                  <a:schemeClr val="tx2"/>
                </a:solidFill>
                <a:latin typeface="Arial" charset="0"/>
                <a:cs typeface="Arial" charset="0"/>
              </a:rPr>
              <a:t>100 -</a:t>
            </a:r>
          </a:p>
          <a:p>
            <a:pPr>
              <a:lnSpc>
                <a:spcPct val="275000"/>
              </a:lnSpc>
            </a:pPr>
            <a:r>
              <a:rPr lang="fr-FR" sz="1200" b="1">
                <a:solidFill>
                  <a:schemeClr val="tx2"/>
                </a:solidFill>
                <a:latin typeface="Arial" charset="0"/>
                <a:cs typeface="Arial" charset="0"/>
              </a:rPr>
              <a:t>90  - </a:t>
            </a:r>
          </a:p>
          <a:p>
            <a:pPr>
              <a:lnSpc>
                <a:spcPct val="275000"/>
              </a:lnSpc>
            </a:pPr>
            <a:r>
              <a:rPr lang="fr-FR" sz="1200" b="1">
                <a:solidFill>
                  <a:schemeClr val="tx2"/>
                </a:solidFill>
                <a:latin typeface="Arial" charset="0"/>
                <a:cs typeface="Arial" charset="0"/>
              </a:rPr>
              <a:t>80  -</a:t>
            </a:r>
          </a:p>
          <a:p>
            <a:pPr>
              <a:lnSpc>
                <a:spcPct val="275000"/>
              </a:lnSpc>
            </a:pPr>
            <a:r>
              <a:rPr lang="fr-FR" sz="1200" b="1">
                <a:solidFill>
                  <a:schemeClr val="tx2"/>
                </a:solidFill>
                <a:latin typeface="Arial" charset="0"/>
                <a:cs typeface="Arial" charset="0"/>
              </a:rPr>
              <a:t>70  -</a:t>
            </a:r>
          </a:p>
          <a:p>
            <a:pPr>
              <a:lnSpc>
                <a:spcPct val="275000"/>
              </a:lnSpc>
            </a:pPr>
            <a:r>
              <a:rPr lang="fr-FR" sz="1200" b="1">
                <a:solidFill>
                  <a:schemeClr val="tx2"/>
                </a:solidFill>
                <a:latin typeface="Arial" charset="0"/>
                <a:cs typeface="Arial" charset="0"/>
              </a:rPr>
              <a:t>60  -</a:t>
            </a:r>
          </a:p>
          <a:p>
            <a:pPr>
              <a:lnSpc>
                <a:spcPct val="275000"/>
              </a:lnSpc>
            </a:pPr>
            <a:r>
              <a:rPr lang="fr-FR" sz="1200" b="1">
                <a:solidFill>
                  <a:schemeClr val="tx2"/>
                </a:solidFill>
                <a:latin typeface="Arial" charset="0"/>
                <a:cs typeface="Arial" charset="0"/>
              </a:rPr>
              <a:t>50  -</a:t>
            </a:r>
          </a:p>
          <a:p>
            <a:pPr>
              <a:lnSpc>
                <a:spcPct val="275000"/>
              </a:lnSpc>
            </a:pPr>
            <a:r>
              <a:rPr lang="fr-FR" sz="1200" b="1">
                <a:solidFill>
                  <a:schemeClr val="tx2"/>
                </a:solidFill>
                <a:latin typeface="Arial" charset="0"/>
                <a:cs typeface="Arial" charset="0"/>
              </a:rPr>
              <a:t>40  -</a:t>
            </a:r>
          </a:p>
          <a:p>
            <a:pPr>
              <a:lnSpc>
                <a:spcPct val="275000"/>
              </a:lnSpc>
            </a:pPr>
            <a:r>
              <a:rPr lang="fr-FR" sz="1200" b="1">
                <a:solidFill>
                  <a:schemeClr val="tx2"/>
                </a:solidFill>
                <a:latin typeface="Arial" charset="0"/>
                <a:cs typeface="Arial" charset="0"/>
              </a:rPr>
              <a:t>30  -</a:t>
            </a:r>
          </a:p>
          <a:p>
            <a:pPr>
              <a:lnSpc>
                <a:spcPct val="275000"/>
              </a:lnSpc>
            </a:pPr>
            <a:r>
              <a:rPr lang="fr-FR" sz="1200" b="1">
                <a:solidFill>
                  <a:schemeClr val="tx2"/>
                </a:solidFill>
                <a:latin typeface="Arial" charset="0"/>
                <a:cs typeface="Arial" charset="0"/>
              </a:rPr>
              <a:t>20  -</a:t>
            </a:r>
          </a:p>
          <a:p>
            <a:pPr>
              <a:lnSpc>
                <a:spcPct val="275000"/>
              </a:lnSpc>
            </a:pPr>
            <a:r>
              <a:rPr lang="fr-FR" sz="1200" b="1">
                <a:solidFill>
                  <a:schemeClr val="tx2"/>
                </a:solidFill>
                <a:latin typeface="Arial" charset="0"/>
                <a:cs typeface="Arial" charset="0"/>
              </a:rPr>
              <a:t>10  -</a:t>
            </a:r>
          </a:p>
          <a:p>
            <a:pPr>
              <a:lnSpc>
                <a:spcPct val="275000"/>
              </a:lnSpc>
            </a:pPr>
            <a:endParaRPr lang="fr-FR" sz="1200" b="1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29720" name="Line 26"/>
          <p:cNvSpPr>
            <a:spLocks noChangeShapeType="1"/>
          </p:cNvSpPr>
          <p:nvPr/>
        </p:nvSpPr>
        <p:spPr bwMode="auto">
          <a:xfrm>
            <a:off x="539750" y="6381750"/>
            <a:ext cx="8424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721" name="Text Box 27"/>
          <p:cNvSpPr txBox="1">
            <a:spLocks noChangeArrowheads="1"/>
          </p:cNvSpPr>
          <p:nvPr/>
        </p:nvSpPr>
        <p:spPr bwMode="auto">
          <a:xfrm>
            <a:off x="449263" y="5949950"/>
            <a:ext cx="87471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>
                <a:latin typeface="Arial" charset="0"/>
                <a:cs typeface="Arial" charset="0"/>
              </a:rPr>
              <a:t>          120                        210                280          420      625            1250           3150          5430       8780  kJ</a:t>
            </a:r>
          </a:p>
          <a:p>
            <a:r>
              <a:rPr lang="fr-FR" sz="1000" b="1">
                <a:latin typeface="Arial" charset="0"/>
                <a:cs typeface="Arial" charset="0"/>
              </a:rPr>
              <a:t>                 I                   I                     I                               I                      I                I                          I                          I                        I                    I</a:t>
            </a:r>
            <a:r>
              <a:rPr lang="fr-FR" sz="1400" b="1">
                <a:latin typeface="Arial" charset="0"/>
                <a:cs typeface="Arial" charset="0"/>
              </a:rPr>
              <a:t>    </a:t>
            </a:r>
          </a:p>
        </p:txBody>
      </p:sp>
      <p:sp>
        <p:nvSpPr>
          <p:cNvPr id="29722" name="Text Box 28"/>
          <p:cNvSpPr txBox="1">
            <a:spLocks noChangeArrowheads="1"/>
          </p:cNvSpPr>
          <p:nvPr/>
        </p:nvSpPr>
        <p:spPr bwMode="auto">
          <a:xfrm>
            <a:off x="-36513" y="6497638"/>
            <a:ext cx="9029701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  <a:cs typeface="Arial" charset="0"/>
              </a:rPr>
              <a:t>       Courbe d’Howald  modifiée Poortmans et Boisseau 2001, 2003;  </a:t>
            </a:r>
            <a:r>
              <a:rPr lang="fr-FR" sz="1600" i="1">
                <a:solidFill>
                  <a:schemeClr val="tx2"/>
                </a:solidFill>
                <a:latin typeface="Arial" charset="0"/>
                <a:cs typeface="Arial" charset="0"/>
              </a:rPr>
              <a:t>Biochimie des A.P. page 19</a:t>
            </a:r>
            <a:r>
              <a:rPr lang="fr-FR" sz="1600" i="1">
                <a:latin typeface="Arial" charset="0"/>
                <a:cs typeface="Arial" charset="0"/>
              </a:rPr>
              <a:t>  </a:t>
            </a:r>
          </a:p>
        </p:txBody>
      </p:sp>
      <p:sp>
        <p:nvSpPr>
          <p:cNvPr id="611357" name="Freeform 29"/>
          <p:cNvSpPr>
            <a:spLocks/>
          </p:cNvSpPr>
          <p:nvPr/>
        </p:nvSpPr>
        <p:spPr bwMode="auto">
          <a:xfrm>
            <a:off x="684213" y="776288"/>
            <a:ext cx="8375650" cy="4668837"/>
          </a:xfrm>
          <a:custGeom>
            <a:avLst/>
            <a:gdLst>
              <a:gd name="T0" fmla="*/ 0 w 5276"/>
              <a:gd name="T1" fmla="*/ 2147483647 h 2941"/>
              <a:gd name="T2" fmla="*/ 2147483647 w 5276"/>
              <a:gd name="T3" fmla="*/ 2147483647 h 2941"/>
              <a:gd name="T4" fmla="*/ 2147483647 w 5276"/>
              <a:gd name="T5" fmla="*/ 2147483647 h 2941"/>
              <a:gd name="T6" fmla="*/ 2147483647 w 5276"/>
              <a:gd name="T7" fmla="*/ 2147483647 h 2941"/>
              <a:gd name="T8" fmla="*/ 2147483647 w 5276"/>
              <a:gd name="T9" fmla="*/ 2147483647 h 2941"/>
              <a:gd name="T10" fmla="*/ 2147483647 w 5276"/>
              <a:gd name="T11" fmla="*/ 2147483647 h 2941"/>
              <a:gd name="T12" fmla="*/ 2147483647 w 5276"/>
              <a:gd name="T13" fmla="*/ 2147483647 h 2941"/>
              <a:gd name="T14" fmla="*/ 2147483647 w 5276"/>
              <a:gd name="T15" fmla="*/ 2147483647 h 2941"/>
              <a:gd name="T16" fmla="*/ 2147483647 w 5276"/>
              <a:gd name="T17" fmla="*/ 2147483647 h 2941"/>
              <a:gd name="T18" fmla="*/ 2147483647 w 5276"/>
              <a:gd name="T19" fmla="*/ 2147483647 h 2941"/>
              <a:gd name="T20" fmla="*/ 2147483647 w 5276"/>
              <a:gd name="T21" fmla="*/ 2147483647 h 294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276"/>
              <a:gd name="T34" fmla="*/ 0 h 2941"/>
              <a:gd name="T35" fmla="*/ 5276 w 5276"/>
              <a:gd name="T36" fmla="*/ 2941 h 294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276" h="2941">
                <a:moveTo>
                  <a:pt x="0" y="2941"/>
                </a:moveTo>
                <a:cubicBezTo>
                  <a:pt x="18" y="2434"/>
                  <a:pt x="37" y="1928"/>
                  <a:pt x="90" y="1535"/>
                </a:cubicBezTo>
                <a:cubicBezTo>
                  <a:pt x="143" y="1142"/>
                  <a:pt x="219" y="824"/>
                  <a:pt x="317" y="582"/>
                </a:cubicBezTo>
                <a:cubicBezTo>
                  <a:pt x="415" y="340"/>
                  <a:pt x="529" y="166"/>
                  <a:pt x="680" y="83"/>
                </a:cubicBezTo>
                <a:cubicBezTo>
                  <a:pt x="831" y="0"/>
                  <a:pt x="1050" y="45"/>
                  <a:pt x="1224" y="83"/>
                </a:cubicBezTo>
                <a:cubicBezTo>
                  <a:pt x="1398" y="121"/>
                  <a:pt x="1587" y="204"/>
                  <a:pt x="1723" y="310"/>
                </a:cubicBezTo>
                <a:cubicBezTo>
                  <a:pt x="1859" y="416"/>
                  <a:pt x="1882" y="484"/>
                  <a:pt x="2041" y="718"/>
                </a:cubicBezTo>
                <a:cubicBezTo>
                  <a:pt x="2200" y="952"/>
                  <a:pt x="2291" y="1391"/>
                  <a:pt x="2676" y="1716"/>
                </a:cubicBezTo>
                <a:cubicBezTo>
                  <a:pt x="3061" y="2041"/>
                  <a:pt x="3946" y="2472"/>
                  <a:pt x="4354" y="2669"/>
                </a:cubicBezTo>
                <a:cubicBezTo>
                  <a:pt x="4762" y="2866"/>
                  <a:pt x="4974" y="2851"/>
                  <a:pt x="5125" y="2896"/>
                </a:cubicBezTo>
                <a:cubicBezTo>
                  <a:pt x="5276" y="2941"/>
                  <a:pt x="5268" y="2941"/>
                  <a:pt x="5261" y="2941"/>
                </a:cubicBezTo>
              </a:path>
            </a:pathLst>
          </a:custGeom>
          <a:noFill/>
          <a:ln w="57150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724" name="Freeform 30" descr="5 %"/>
          <p:cNvSpPr>
            <a:spLocks/>
          </p:cNvSpPr>
          <p:nvPr/>
        </p:nvSpPr>
        <p:spPr bwMode="auto">
          <a:xfrm>
            <a:off x="611188" y="188913"/>
            <a:ext cx="3025775" cy="5327650"/>
          </a:xfrm>
          <a:custGeom>
            <a:avLst/>
            <a:gdLst>
              <a:gd name="T0" fmla="*/ 2147483647 w 1853"/>
              <a:gd name="T1" fmla="*/ 2147483647 h 3242"/>
              <a:gd name="T2" fmla="*/ 2147483647 w 1853"/>
              <a:gd name="T3" fmla="*/ 2147483647 h 3242"/>
              <a:gd name="T4" fmla="*/ 2147483647 w 1853"/>
              <a:gd name="T5" fmla="*/ 2147483647 h 3242"/>
              <a:gd name="T6" fmla="*/ 2147483647 w 1853"/>
              <a:gd name="T7" fmla="*/ 2147483647 h 3242"/>
              <a:gd name="T8" fmla="*/ 2147483647 w 1853"/>
              <a:gd name="T9" fmla="*/ 2147483647 h 3242"/>
              <a:gd name="T10" fmla="*/ 2147483647 w 1853"/>
              <a:gd name="T11" fmla="*/ 2147483647 h 32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3"/>
              <a:gd name="T19" fmla="*/ 0 h 3242"/>
              <a:gd name="T20" fmla="*/ 1853 w 1853"/>
              <a:gd name="T21" fmla="*/ 3242 h 324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3" h="3242">
                <a:moveTo>
                  <a:pt x="38" y="3242"/>
                </a:moveTo>
                <a:cubicBezTo>
                  <a:pt x="19" y="2097"/>
                  <a:pt x="0" y="952"/>
                  <a:pt x="38" y="476"/>
                </a:cubicBezTo>
                <a:cubicBezTo>
                  <a:pt x="76" y="0"/>
                  <a:pt x="174" y="219"/>
                  <a:pt x="265" y="385"/>
                </a:cubicBezTo>
                <a:cubicBezTo>
                  <a:pt x="356" y="551"/>
                  <a:pt x="469" y="1186"/>
                  <a:pt x="583" y="1473"/>
                </a:cubicBezTo>
                <a:cubicBezTo>
                  <a:pt x="697" y="1760"/>
                  <a:pt x="734" y="1821"/>
                  <a:pt x="946" y="2108"/>
                </a:cubicBezTo>
                <a:cubicBezTo>
                  <a:pt x="1158" y="2395"/>
                  <a:pt x="1702" y="3015"/>
                  <a:pt x="1853" y="3197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725" name="Freeform 31"/>
          <p:cNvSpPr>
            <a:spLocks/>
          </p:cNvSpPr>
          <p:nvPr/>
        </p:nvSpPr>
        <p:spPr bwMode="auto">
          <a:xfrm>
            <a:off x="827088" y="404813"/>
            <a:ext cx="7345362" cy="1008062"/>
          </a:xfrm>
          <a:custGeom>
            <a:avLst/>
            <a:gdLst>
              <a:gd name="T0" fmla="*/ 0 w 4627"/>
              <a:gd name="T1" fmla="*/ 0 h 635"/>
              <a:gd name="T2" fmla="*/ 2147483647 w 4627"/>
              <a:gd name="T3" fmla="*/ 2147483647 h 635"/>
              <a:gd name="T4" fmla="*/ 2147483647 w 4627"/>
              <a:gd name="T5" fmla="*/ 2147483647 h 635"/>
              <a:gd name="T6" fmla="*/ 0 60000 65536"/>
              <a:gd name="T7" fmla="*/ 0 60000 65536"/>
              <a:gd name="T8" fmla="*/ 0 60000 65536"/>
              <a:gd name="T9" fmla="*/ 0 w 4627"/>
              <a:gd name="T10" fmla="*/ 0 h 635"/>
              <a:gd name="T11" fmla="*/ 4627 w 4627"/>
              <a:gd name="T12" fmla="*/ 635 h 6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27" h="635">
                <a:moveTo>
                  <a:pt x="0" y="0"/>
                </a:moveTo>
                <a:cubicBezTo>
                  <a:pt x="363" y="83"/>
                  <a:pt x="726" y="166"/>
                  <a:pt x="1497" y="272"/>
                </a:cubicBezTo>
                <a:cubicBezTo>
                  <a:pt x="2268" y="378"/>
                  <a:pt x="4105" y="575"/>
                  <a:pt x="4627" y="635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1360" name="Text Box 32"/>
          <p:cNvSpPr txBox="1">
            <a:spLocks noChangeArrowheads="1"/>
          </p:cNvSpPr>
          <p:nvPr/>
        </p:nvSpPr>
        <p:spPr bwMode="auto">
          <a:xfrm>
            <a:off x="2608263" y="163513"/>
            <a:ext cx="5467350" cy="4667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A DES REVISIONS NECESSAIRES</a:t>
            </a:r>
          </a:p>
        </p:txBody>
      </p:sp>
      <p:sp>
        <p:nvSpPr>
          <p:cNvPr id="611361" name="Rectangle 33" descr="Diagonales larges vers le haut"/>
          <p:cNvSpPr>
            <a:spLocks noChangeArrowheads="1"/>
          </p:cNvSpPr>
          <p:nvPr/>
        </p:nvSpPr>
        <p:spPr bwMode="auto">
          <a:xfrm>
            <a:off x="611188" y="5157788"/>
            <a:ext cx="1441450" cy="358775"/>
          </a:xfrm>
          <a:prstGeom prst="rect">
            <a:avLst/>
          </a:prstGeom>
          <a:pattFill prst="wdUpDiag">
            <a:fgClr>
              <a:srgbClr val="FF00FF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fr-FR" sz="1600" b="1">
                <a:latin typeface="Arial" charset="0"/>
                <a:cs typeface="Arial" charset="0"/>
              </a:rPr>
              <a:t>O2 de réserve</a:t>
            </a:r>
          </a:p>
        </p:txBody>
      </p:sp>
    </p:spTree>
    <p:extLst>
      <p:ext uri="{BB962C8B-B14F-4D97-AF65-F5344CB8AC3E}">
        <p14:creationId xmlns:p14="http://schemas.microsoft.com/office/powerpoint/2010/main" val="354883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611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1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49" grpId="0" animBg="1"/>
      <p:bldP spid="611351" grpId="0" animBg="1"/>
      <p:bldP spid="611357" grpId="0" animBg="1"/>
      <p:bldP spid="61136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BB07FC0-8FB6-4115-BFDB-6A7B449865D6}" type="slidenum">
              <a:rPr lang="fr-FR" sz="1400" smtClean="0"/>
              <a:pPr/>
              <a:t>53</a:t>
            </a:fld>
            <a:endParaRPr lang="fr-FR" sz="1400"/>
          </a:p>
        </p:txBody>
      </p:sp>
      <p:sp>
        <p:nvSpPr>
          <p:cNvPr id="612356" name="Text Box 4"/>
          <p:cNvSpPr txBox="1">
            <a:spLocks noChangeArrowheads="1"/>
          </p:cNvSpPr>
          <p:nvPr/>
        </p:nvSpPr>
        <p:spPr bwMode="auto">
          <a:xfrm>
            <a:off x="2362200" y="514350"/>
            <a:ext cx="4514850" cy="4667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PREMIERE CONSEQUENCE</a:t>
            </a:r>
          </a:p>
        </p:txBody>
      </p:sp>
      <p:sp>
        <p:nvSpPr>
          <p:cNvPr id="612357" name="Text Box 5"/>
          <p:cNvSpPr txBox="1">
            <a:spLocks noChangeArrowheads="1"/>
          </p:cNvSpPr>
          <p:nvPr/>
        </p:nvSpPr>
        <p:spPr bwMode="auto">
          <a:xfrm>
            <a:off x="36513" y="1485900"/>
            <a:ext cx="90932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40000"/>
              </a:lnSpc>
            </a:pPr>
            <a:r>
              <a:rPr lang="fr-FR" b="1">
                <a:latin typeface="Bookman Old Style" pitchFamily="18" charset="0"/>
                <a:cs typeface="Arial" charset="0"/>
              </a:rPr>
              <a:t> 1)  A l’échelle de l’organisme et du travail musculaire, </a:t>
            </a:r>
          </a:p>
          <a:p>
            <a:pPr>
              <a:lnSpc>
                <a:spcPct val="140000"/>
              </a:lnSpc>
            </a:pPr>
            <a:r>
              <a:rPr lang="fr-FR" b="1">
                <a:latin typeface="Bookman Old Style" pitchFamily="18" charset="0"/>
                <a:cs typeface="Arial" charset="0"/>
              </a:rPr>
              <a:t>il n’est plus possible aujourd’hui de soutenir le concept </a:t>
            </a:r>
          </a:p>
          <a:p>
            <a:pPr>
              <a:lnSpc>
                <a:spcPct val="140000"/>
              </a:lnSpc>
            </a:pPr>
            <a:r>
              <a:rPr lang="fr-FR" b="1">
                <a:latin typeface="Bookman Old Style" pitchFamily="18" charset="0"/>
                <a:cs typeface="Arial" charset="0"/>
              </a:rPr>
              <a:t>d’</a:t>
            </a:r>
            <a:r>
              <a:rPr lang="fr-FR" b="1">
                <a:solidFill>
                  <a:schemeClr val="tx2"/>
                </a:solidFill>
                <a:latin typeface="Bookman Old Style" pitchFamily="18" charset="0"/>
                <a:cs typeface="Arial" charset="0"/>
              </a:rPr>
              <a:t>ANAEROBIE</a:t>
            </a:r>
            <a:r>
              <a:rPr lang="fr-FR" b="1">
                <a:latin typeface="Bookman Old Style" pitchFamily="18" charset="0"/>
                <a:cs typeface="Arial" charset="0"/>
              </a:rPr>
              <a:t> (sans air donc sans oxygène) car même </a:t>
            </a:r>
          </a:p>
          <a:p>
            <a:pPr>
              <a:lnSpc>
                <a:spcPct val="140000"/>
              </a:lnSpc>
            </a:pPr>
            <a:r>
              <a:rPr lang="fr-FR" b="1">
                <a:latin typeface="Bookman Old Style" pitchFamily="18" charset="0"/>
                <a:cs typeface="Arial" charset="0"/>
              </a:rPr>
              <a:t>les exercices très courts et très intenses bénéficient </a:t>
            </a:r>
          </a:p>
          <a:p>
            <a:pPr>
              <a:lnSpc>
                <a:spcPct val="140000"/>
              </a:lnSpc>
            </a:pPr>
            <a:r>
              <a:rPr lang="fr-FR" b="1">
                <a:latin typeface="Bookman Old Style" pitchFamily="18" charset="0"/>
                <a:cs typeface="Arial" charset="0"/>
              </a:rPr>
              <a:t>d’un apport en O</a:t>
            </a:r>
            <a:r>
              <a:rPr lang="fr-FR" b="1" baseline="-25000">
                <a:latin typeface="Bookman Old Style" pitchFamily="18" charset="0"/>
                <a:cs typeface="Arial" charset="0"/>
              </a:rPr>
              <a:t>2</a:t>
            </a:r>
          </a:p>
        </p:txBody>
      </p:sp>
      <p:sp>
        <p:nvSpPr>
          <p:cNvPr id="612358" name="Text Box 6"/>
          <p:cNvSpPr txBox="1">
            <a:spLocks noChangeArrowheads="1"/>
          </p:cNvSpPr>
          <p:nvPr/>
        </p:nvSpPr>
        <p:spPr bwMode="auto">
          <a:xfrm>
            <a:off x="87313" y="4505325"/>
            <a:ext cx="8815387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40000"/>
              </a:lnSpc>
              <a:buFontTx/>
              <a:buAutoNum type="arabicParenR" startAt="2"/>
            </a:pPr>
            <a:r>
              <a:rPr lang="fr-FR" b="1">
                <a:latin typeface="Bookman Old Style" pitchFamily="18" charset="0"/>
                <a:cs typeface="Arial" charset="0"/>
              </a:rPr>
              <a:t>Comme, dès le début de l’exercice musculaire la </a:t>
            </a:r>
          </a:p>
          <a:p>
            <a:pPr>
              <a:lnSpc>
                <a:spcPct val="140000"/>
              </a:lnSpc>
            </a:pPr>
            <a:r>
              <a:rPr lang="fr-FR" b="1">
                <a:latin typeface="Bookman Old Style" pitchFamily="18" charset="0"/>
                <a:cs typeface="Arial" charset="0"/>
              </a:rPr>
              <a:t>glycolyse est mise en jeu, il est donc difficile aussi de </a:t>
            </a:r>
          </a:p>
          <a:p>
            <a:pPr>
              <a:lnSpc>
                <a:spcPct val="140000"/>
              </a:lnSpc>
            </a:pPr>
            <a:r>
              <a:rPr lang="fr-FR" b="1">
                <a:latin typeface="Bookman Old Style" pitchFamily="18" charset="0"/>
                <a:cs typeface="Arial" charset="0"/>
              </a:rPr>
              <a:t>soutenir le concept d’</a:t>
            </a:r>
            <a:r>
              <a:rPr lang="fr-FR" b="1">
                <a:solidFill>
                  <a:schemeClr val="tx2"/>
                </a:solidFill>
                <a:latin typeface="Bookman Old Style" pitchFamily="18" charset="0"/>
                <a:cs typeface="Arial" charset="0"/>
              </a:rPr>
              <a:t>ALACTIQUE </a:t>
            </a:r>
            <a:r>
              <a:rPr lang="fr-FR" b="1">
                <a:latin typeface="Bookman Old Style" pitchFamily="18" charset="0"/>
                <a:cs typeface="Arial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554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2357" grpId="0"/>
      <p:bldP spid="61235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2D10568-1300-4A59-A34A-D4754F6E2E17}" type="slidenum">
              <a:rPr lang="fr-FR" sz="1400" smtClean="0"/>
              <a:pPr/>
              <a:t>54</a:t>
            </a:fld>
            <a:endParaRPr lang="fr-FR" sz="1400"/>
          </a:p>
        </p:txBody>
      </p:sp>
      <p:sp>
        <p:nvSpPr>
          <p:cNvPr id="661508" name="Text Box 4"/>
          <p:cNvSpPr txBox="1">
            <a:spLocks noChangeArrowheads="1"/>
          </p:cNvSpPr>
          <p:nvPr/>
        </p:nvSpPr>
        <p:spPr bwMode="auto">
          <a:xfrm>
            <a:off x="2030413" y="333375"/>
            <a:ext cx="4848225" cy="4667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DEUXIEME CONSEQUENCE : </a:t>
            </a:r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576263" y="15763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fr-FR"/>
          </a:p>
        </p:txBody>
      </p:sp>
      <p:sp>
        <p:nvSpPr>
          <p:cNvPr id="661511" name="Text Box 7"/>
          <p:cNvSpPr txBox="1">
            <a:spLocks noChangeArrowheads="1"/>
          </p:cNvSpPr>
          <p:nvPr/>
        </p:nvSpPr>
        <p:spPr bwMode="auto">
          <a:xfrm>
            <a:off x="246063" y="4724400"/>
            <a:ext cx="92964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749" tIns="37874" rIns="75749" bIns="37874">
            <a:spAutoFit/>
          </a:bodyPr>
          <a:lstStyle>
            <a:lvl1pPr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b="1">
                <a:latin typeface="Bookman Old Style" pitchFamily="18" charset="0"/>
              </a:rPr>
              <a:t>On fonction de l’intensité et de la durée d’un exercice </a:t>
            </a:r>
          </a:p>
          <a:p>
            <a:r>
              <a:rPr lang="fr-FR" b="1">
                <a:latin typeface="Bookman Old Style" pitchFamily="18" charset="0"/>
              </a:rPr>
              <a:t>ou d’une activité il est indispensable de définir non seulement </a:t>
            </a:r>
            <a:r>
              <a:rPr lang="fr-FR" b="1">
                <a:solidFill>
                  <a:schemeClr val="tx2"/>
                </a:solidFill>
                <a:latin typeface="Bookman Old Style" pitchFamily="18" charset="0"/>
              </a:rPr>
              <a:t>la prédominance</a:t>
            </a:r>
            <a:r>
              <a:rPr lang="fr-FR" b="1">
                <a:latin typeface="Bookman Old Style" pitchFamily="18" charset="0"/>
              </a:rPr>
              <a:t> d’une source énergétique mais aussi </a:t>
            </a:r>
            <a:r>
              <a:rPr lang="fr-FR" b="1">
                <a:solidFill>
                  <a:schemeClr val="tx2"/>
                </a:solidFill>
                <a:latin typeface="Bookman Old Style" pitchFamily="18" charset="0"/>
              </a:rPr>
              <a:t>l’interaction constante des autres.</a:t>
            </a:r>
          </a:p>
        </p:txBody>
      </p:sp>
      <p:sp>
        <p:nvSpPr>
          <p:cNvPr id="661512" name="Text Box 8"/>
          <p:cNvSpPr txBox="1">
            <a:spLocks noChangeArrowheads="1"/>
          </p:cNvSpPr>
          <p:nvPr/>
        </p:nvSpPr>
        <p:spPr bwMode="auto">
          <a:xfrm>
            <a:off x="214313" y="1233488"/>
            <a:ext cx="8966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b="1">
                <a:latin typeface="Bookman Old Style" pitchFamily="18" charset="0"/>
              </a:rPr>
              <a:t>Il n’est plus possible non plus d’affirmer </a:t>
            </a:r>
            <a:r>
              <a:rPr lang="fr-FR" b="1">
                <a:solidFill>
                  <a:schemeClr val="tx2"/>
                </a:solidFill>
                <a:latin typeface="Bookman Old Style" pitchFamily="18" charset="0"/>
              </a:rPr>
              <a:t>l’intervention </a:t>
            </a:r>
          </a:p>
          <a:p>
            <a:r>
              <a:rPr lang="fr-FR" b="1">
                <a:solidFill>
                  <a:schemeClr val="tx2"/>
                </a:solidFill>
                <a:latin typeface="Bookman Old Style" pitchFamily="18" charset="0"/>
              </a:rPr>
              <a:t>unique</a:t>
            </a:r>
            <a:r>
              <a:rPr lang="fr-FR" b="1">
                <a:latin typeface="Bookman Old Style" pitchFamily="18" charset="0"/>
              </a:rPr>
              <a:t> d’une filière énergétique dans l’apport total de</a:t>
            </a:r>
          </a:p>
          <a:p>
            <a:r>
              <a:rPr lang="fr-FR" b="1">
                <a:latin typeface="Bookman Old Style" pitchFamily="18" charset="0"/>
              </a:rPr>
              <a:t>l’énergie requis par un exercice donné. </a:t>
            </a:r>
            <a:endParaRPr lang="fr-FR">
              <a:latin typeface="Bookman Old Style" pitchFamily="18" charset="0"/>
            </a:endParaRPr>
          </a:p>
        </p:txBody>
      </p:sp>
      <p:sp>
        <p:nvSpPr>
          <p:cNvPr id="661513" name="Text Box 9"/>
          <p:cNvSpPr txBox="1">
            <a:spLocks noChangeArrowheads="1"/>
          </p:cNvSpPr>
          <p:nvPr/>
        </p:nvSpPr>
        <p:spPr bwMode="auto">
          <a:xfrm>
            <a:off x="207963" y="2962275"/>
            <a:ext cx="86137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b="1">
                <a:latin typeface="Bookman Old Style" pitchFamily="18" charset="0"/>
              </a:rPr>
              <a:t>On parlera d’avantage </a:t>
            </a:r>
            <a:r>
              <a:rPr lang="fr-FR" b="1">
                <a:solidFill>
                  <a:schemeClr val="tx2"/>
                </a:solidFill>
                <a:latin typeface="Bookman Old Style" pitchFamily="18" charset="0"/>
              </a:rPr>
              <a:t>d’une contribution relative</a:t>
            </a:r>
            <a:r>
              <a:rPr lang="fr-FR" b="1">
                <a:latin typeface="Bookman Old Style" pitchFamily="18" charset="0"/>
              </a:rPr>
              <a:t> de </a:t>
            </a:r>
          </a:p>
          <a:p>
            <a:r>
              <a:rPr lang="fr-FR" b="1">
                <a:latin typeface="Bookman Old Style" pitchFamily="18" charset="0"/>
              </a:rPr>
              <a:t>chaque filière énergétique au processus métabolique </a:t>
            </a:r>
          </a:p>
          <a:p>
            <a:r>
              <a:rPr lang="fr-FR" b="1">
                <a:latin typeface="Bookman Old Style" pitchFamily="18" charset="0"/>
              </a:rPr>
              <a:t>d’une activité musculaire.</a:t>
            </a:r>
            <a:endParaRPr lang="fr-FR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26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6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6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"/>
                                        <p:tgtEl>
                                          <p:spTgt spid="66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1511" grpId="0" autoUpdateAnimBg="0"/>
      <p:bldP spid="661512" grpId="0"/>
      <p:bldP spid="6615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D4F90BF-3257-432C-B1AC-334B477AAF6D}" type="slidenum">
              <a:rPr lang="fr-FR" sz="1400" smtClean="0"/>
              <a:pPr/>
              <a:t>55</a:t>
            </a:fld>
            <a:endParaRPr lang="fr-FR" sz="1400"/>
          </a:p>
        </p:txBody>
      </p:sp>
      <p:sp>
        <p:nvSpPr>
          <p:cNvPr id="100355" name="Line 2"/>
          <p:cNvSpPr>
            <a:spLocks noChangeShapeType="1"/>
          </p:cNvSpPr>
          <p:nvPr/>
        </p:nvSpPr>
        <p:spPr bwMode="auto">
          <a:xfrm>
            <a:off x="1016000" y="661988"/>
            <a:ext cx="1588" cy="4792662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0356" name="Line 3"/>
          <p:cNvSpPr>
            <a:spLocks noChangeShapeType="1"/>
          </p:cNvSpPr>
          <p:nvPr/>
        </p:nvSpPr>
        <p:spPr bwMode="auto">
          <a:xfrm>
            <a:off x="1016000" y="5454650"/>
            <a:ext cx="5611813" cy="1588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0357" name="Line 4"/>
          <p:cNvSpPr>
            <a:spLocks noChangeShapeType="1"/>
          </p:cNvSpPr>
          <p:nvPr/>
        </p:nvSpPr>
        <p:spPr bwMode="auto">
          <a:xfrm>
            <a:off x="6845300" y="5454650"/>
            <a:ext cx="1238250" cy="1588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73" name="Freeform 5"/>
          <p:cNvSpPr>
            <a:spLocks/>
          </p:cNvSpPr>
          <p:nvPr/>
        </p:nvSpPr>
        <p:spPr bwMode="auto">
          <a:xfrm>
            <a:off x="1162050" y="3676650"/>
            <a:ext cx="5465763" cy="1700213"/>
          </a:xfrm>
          <a:custGeom>
            <a:avLst/>
            <a:gdLst>
              <a:gd name="T0" fmla="*/ 0 w 10366"/>
              <a:gd name="T1" fmla="*/ 2147483647 h 3408"/>
              <a:gd name="T2" fmla="*/ 2147483647 w 10366"/>
              <a:gd name="T3" fmla="*/ 2147483647 h 3408"/>
              <a:gd name="T4" fmla="*/ 2147483647 w 10366"/>
              <a:gd name="T5" fmla="*/ 2147483647 h 3408"/>
              <a:gd name="T6" fmla="*/ 2147483647 w 10366"/>
              <a:gd name="T7" fmla="*/ 2147483647 h 3408"/>
              <a:gd name="T8" fmla="*/ 2147483647 w 10366"/>
              <a:gd name="T9" fmla="*/ 2147483647 h 34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66"/>
              <a:gd name="T16" fmla="*/ 0 h 3408"/>
              <a:gd name="T17" fmla="*/ 10366 w 10366"/>
              <a:gd name="T18" fmla="*/ 3408 h 34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66" h="3408">
                <a:moveTo>
                  <a:pt x="0" y="3408"/>
                </a:moveTo>
                <a:cubicBezTo>
                  <a:pt x="390" y="3396"/>
                  <a:pt x="781" y="3384"/>
                  <a:pt x="1562" y="2982"/>
                </a:cubicBezTo>
                <a:cubicBezTo>
                  <a:pt x="2343" y="2580"/>
                  <a:pt x="3621" y="1467"/>
                  <a:pt x="4686" y="994"/>
                </a:cubicBezTo>
                <a:cubicBezTo>
                  <a:pt x="5751" y="521"/>
                  <a:pt x="7005" y="284"/>
                  <a:pt x="7952" y="142"/>
                </a:cubicBezTo>
                <a:cubicBezTo>
                  <a:pt x="8899" y="0"/>
                  <a:pt x="9964" y="142"/>
                  <a:pt x="10366" y="142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 flipH="1">
            <a:off x="6627813" y="3581400"/>
            <a:ext cx="1587" cy="1873250"/>
          </a:xfrm>
          <a:prstGeom prst="line">
            <a:avLst/>
          </a:prstGeom>
          <a:noFill/>
          <a:ln w="38100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6837363" y="3646488"/>
            <a:ext cx="9525" cy="1808162"/>
          </a:xfrm>
          <a:prstGeom prst="line">
            <a:avLst/>
          </a:prstGeom>
          <a:noFill/>
          <a:ln w="38100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76" name="Freeform 8"/>
          <p:cNvSpPr>
            <a:spLocks/>
          </p:cNvSpPr>
          <p:nvPr/>
        </p:nvSpPr>
        <p:spPr bwMode="auto">
          <a:xfrm>
            <a:off x="1233488" y="661988"/>
            <a:ext cx="5395912" cy="2897187"/>
          </a:xfrm>
          <a:custGeom>
            <a:avLst/>
            <a:gdLst>
              <a:gd name="T0" fmla="*/ 0 w 10508"/>
              <a:gd name="T1" fmla="*/ 0 h 5112"/>
              <a:gd name="T2" fmla="*/ 2147483647 w 10508"/>
              <a:gd name="T3" fmla="*/ 2147483647 h 5112"/>
              <a:gd name="T4" fmla="*/ 2147483647 w 10508"/>
              <a:gd name="T5" fmla="*/ 2147483647 h 5112"/>
              <a:gd name="T6" fmla="*/ 2147483647 w 10508"/>
              <a:gd name="T7" fmla="*/ 2147483647 h 5112"/>
              <a:gd name="T8" fmla="*/ 2147483647 w 10508"/>
              <a:gd name="T9" fmla="*/ 2147483647 h 51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08"/>
              <a:gd name="T16" fmla="*/ 0 h 5112"/>
              <a:gd name="T17" fmla="*/ 10508 w 10508"/>
              <a:gd name="T18" fmla="*/ 5112 h 51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08" h="5112">
                <a:moveTo>
                  <a:pt x="0" y="0"/>
                </a:moveTo>
                <a:cubicBezTo>
                  <a:pt x="130" y="816"/>
                  <a:pt x="260" y="1633"/>
                  <a:pt x="710" y="2272"/>
                </a:cubicBezTo>
                <a:cubicBezTo>
                  <a:pt x="1160" y="2911"/>
                  <a:pt x="1775" y="3408"/>
                  <a:pt x="2698" y="3834"/>
                </a:cubicBezTo>
                <a:cubicBezTo>
                  <a:pt x="3621" y="4260"/>
                  <a:pt x="4946" y="4615"/>
                  <a:pt x="6248" y="4828"/>
                </a:cubicBezTo>
                <a:cubicBezTo>
                  <a:pt x="7550" y="5041"/>
                  <a:pt x="9798" y="5065"/>
                  <a:pt x="10508" y="5112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77" name="Freeform 9"/>
          <p:cNvSpPr>
            <a:spLocks/>
          </p:cNvSpPr>
          <p:nvPr/>
        </p:nvSpPr>
        <p:spPr bwMode="auto">
          <a:xfrm>
            <a:off x="6934200" y="3962400"/>
            <a:ext cx="1219200" cy="76200"/>
          </a:xfrm>
          <a:custGeom>
            <a:avLst/>
            <a:gdLst>
              <a:gd name="T0" fmla="*/ 0 w 3408"/>
              <a:gd name="T1" fmla="*/ 0 h 426"/>
              <a:gd name="T2" fmla="*/ 2147483647 w 3408"/>
              <a:gd name="T3" fmla="*/ 2147483647 h 426"/>
              <a:gd name="T4" fmla="*/ 2147483647 w 3408"/>
              <a:gd name="T5" fmla="*/ 2147483647 h 426"/>
              <a:gd name="T6" fmla="*/ 0 60000 65536"/>
              <a:gd name="T7" fmla="*/ 0 60000 65536"/>
              <a:gd name="T8" fmla="*/ 0 60000 65536"/>
              <a:gd name="T9" fmla="*/ 0 w 3408"/>
              <a:gd name="T10" fmla="*/ 0 h 426"/>
              <a:gd name="T11" fmla="*/ 3408 w 3408"/>
              <a:gd name="T12" fmla="*/ 426 h 4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08" h="426">
                <a:moveTo>
                  <a:pt x="0" y="0"/>
                </a:moveTo>
                <a:cubicBezTo>
                  <a:pt x="426" y="35"/>
                  <a:pt x="852" y="71"/>
                  <a:pt x="1420" y="142"/>
                </a:cubicBezTo>
                <a:cubicBezTo>
                  <a:pt x="1988" y="213"/>
                  <a:pt x="3053" y="379"/>
                  <a:pt x="3408" y="426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3713163" y="3189288"/>
            <a:ext cx="0" cy="2265362"/>
          </a:xfrm>
          <a:prstGeom prst="line">
            <a:avLst/>
          </a:prstGeom>
          <a:noFill/>
          <a:ln w="38100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5313363" y="3494088"/>
            <a:ext cx="3175" cy="1960562"/>
          </a:xfrm>
          <a:prstGeom prst="line">
            <a:avLst/>
          </a:prstGeom>
          <a:noFill/>
          <a:ln w="38100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0365" name="Text Box 12"/>
          <p:cNvSpPr txBox="1">
            <a:spLocks noChangeArrowheads="1"/>
          </p:cNvSpPr>
          <p:nvPr/>
        </p:nvSpPr>
        <p:spPr bwMode="auto">
          <a:xfrm>
            <a:off x="533400" y="488950"/>
            <a:ext cx="8001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749" tIns="37874" rIns="75749" bIns="37874"/>
          <a:lstStyle>
            <a:lvl1pPr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300" b="1">
                <a:latin typeface="Arial" charset="0"/>
              </a:rPr>
              <a:t> 100 %</a:t>
            </a:r>
          </a:p>
          <a:p>
            <a:endParaRPr lang="fr-FR" sz="1300" b="1">
              <a:latin typeface="Arial" charset="0"/>
            </a:endParaRPr>
          </a:p>
          <a:p>
            <a:endParaRPr lang="fr-FR" sz="1300" b="1">
              <a:latin typeface="Arial" charset="0"/>
            </a:endParaRPr>
          </a:p>
          <a:p>
            <a:endParaRPr lang="fr-FR" sz="1300" b="1">
              <a:latin typeface="Arial" charset="0"/>
            </a:endParaRPr>
          </a:p>
          <a:p>
            <a:endParaRPr lang="fr-FR" sz="1300" b="1">
              <a:latin typeface="Arial" charset="0"/>
            </a:endParaRPr>
          </a:p>
          <a:p>
            <a:endParaRPr lang="fr-FR" sz="1300" b="1">
              <a:latin typeface="Arial" charset="0"/>
            </a:endParaRPr>
          </a:p>
          <a:p>
            <a:endParaRPr lang="fr-FR" sz="1300" b="1">
              <a:latin typeface="Arial" charset="0"/>
            </a:endParaRPr>
          </a:p>
          <a:p>
            <a:endParaRPr lang="fr-FR" sz="1300" b="1">
              <a:latin typeface="Arial" charset="0"/>
            </a:endParaRPr>
          </a:p>
          <a:p>
            <a:endParaRPr lang="fr-FR" sz="1300" b="1">
              <a:latin typeface="Arial" charset="0"/>
            </a:endParaRPr>
          </a:p>
          <a:p>
            <a:endParaRPr lang="fr-FR" sz="1300" b="1">
              <a:latin typeface="Arial" charset="0"/>
            </a:endParaRPr>
          </a:p>
          <a:p>
            <a:endParaRPr lang="fr-FR" sz="1300" b="1">
              <a:latin typeface="Arial" charset="0"/>
            </a:endParaRPr>
          </a:p>
          <a:p>
            <a:endParaRPr lang="fr-FR" sz="1300" b="1">
              <a:latin typeface="Arial" charset="0"/>
            </a:endParaRPr>
          </a:p>
          <a:p>
            <a:r>
              <a:rPr lang="fr-FR" sz="1300" b="1">
                <a:latin typeface="Arial" charset="0"/>
              </a:rPr>
              <a:t>50 %</a:t>
            </a:r>
            <a:r>
              <a:rPr lang="fr-FR" sz="900" b="1">
                <a:latin typeface="Arial" charset="0"/>
              </a:rPr>
              <a:t>  </a:t>
            </a:r>
            <a:r>
              <a:rPr lang="fr-FR" sz="1500" b="1">
                <a:latin typeface="Arial" charset="0"/>
              </a:rPr>
              <a:t> _ </a:t>
            </a:r>
            <a:r>
              <a:rPr lang="fr-FR" sz="900" b="1">
                <a:latin typeface="Arial" charset="0"/>
              </a:rPr>
              <a:t> </a:t>
            </a:r>
            <a:endParaRPr lang="fr-FR" sz="800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1093788" y="5486400"/>
            <a:ext cx="73660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749" tIns="37874" rIns="75749" bIns="37874"/>
          <a:lstStyle>
            <a:lvl1pPr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300" b="1"/>
              <a:t> </a:t>
            </a:r>
            <a:r>
              <a:rPr lang="fr-FR" sz="1300" b="1">
                <a:latin typeface="Arial" charset="0"/>
              </a:rPr>
              <a:t>10s      20s       30s       40s        50s        1min           2min      3min   4min 10min          20min</a:t>
            </a:r>
            <a:endParaRPr lang="fr-FR" sz="900" b="1">
              <a:latin typeface="Arial" charset="0"/>
            </a:endParaRPr>
          </a:p>
          <a:p>
            <a:r>
              <a:rPr lang="fr-FR" sz="900" b="1">
                <a:latin typeface="Arial" charset="0"/>
              </a:rPr>
              <a:t>                                                                                                </a:t>
            </a:r>
            <a:r>
              <a:rPr lang="fr-FR" sz="1300" b="1">
                <a:latin typeface="Arial" charset="0"/>
              </a:rPr>
              <a:t>DUREE (s et min)</a:t>
            </a:r>
            <a:endParaRPr lang="fr-FR" sz="900" b="1"/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971550" y="44450"/>
            <a:ext cx="1798638" cy="782638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75749" tIns="37874" rIns="75749" bIns="37874"/>
          <a:lstStyle>
            <a:lvl1pPr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200" b="1">
                <a:solidFill>
                  <a:srgbClr val="000000"/>
                </a:solidFill>
                <a:latin typeface="Bookman Old Style" pitchFamily="18" charset="0"/>
              </a:rPr>
              <a:t>PREDOMINANCE DE L’UTILISATION DE PCr</a:t>
            </a:r>
          </a:p>
          <a:p>
            <a:pPr algn="ctr"/>
            <a:r>
              <a:rPr lang="fr-FR" sz="1200" b="1">
                <a:solidFill>
                  <a:srgbClr val="000000"/>
                </a:solidFill>
                <a:latin typeface="Bookman Old Style" pitchFamily="18" charset="0"/>
                <a:sym typeface="Symbol" pitchFamily="18" charset="2"/>
              </a:rPr>
              <a:t></a:t>
            </a:r>
            <a:r>
              <a:rPr lang="fr-FR" sz="1200" b="1">
                <a:solidFill>
                  <a:srgbClr val="000000"/>
                </a:solidFill>
                <a:latin typeface="Bookman Old Style" pitchFamily="18" charset="0"/>
              </a:rPr>
              <a:t> 1 à 6 s </a:t>
            </a:r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971550" y="3141663"/>
            <a:ext cx="5459413" cy="2286000"/>
          </a:xfrm>
          <a:custGeom>
            <a:avLst/>
            <a:gdLst>
              <a:gd name="T0" fmla="*/ 0 w 10934"/>
              <a:gd name="T1" fmla="*/ 2147483647 h 4118"/>
              <a:gd name="T2" fmla="*/ 2147483647 w 10934"/>
              <a:gd name="T3" fmla="*/ 2147483647 h 4118"/>
              <a:gd name="T4" fmla="*/ 2147483647 w 10934"/>
              <a:gd name="T5" fmla="*/ 2147483647 h 4118"/>
              <a:gd name="T6" fmla="*/ 2147483647 w 10934"/>
              <a:gd name="T7" fmla="*/ 2147483647 h 4118"/>
              <a:gd name="T8" fmla="*/ 2147483647 w 10934"/>
              <a:gd name="T9" fmla="*/ 2147483647 h 4118"/>
              <a:gd name="T10" fmla="*/ 2147483647 w 10934"/>
              <a:gd name="T11" fmla="*/ 2147483647 h 4118"/>
              <a:gd name="T12" fmla="*/ 2147483647 w 10934"/>
              <a:gd name="T13" fmla="*/ 2147483647 h 4118"/>
              <a:gd name="T14" fmla="*/ 2147483647 w 10934"/>
              <a:gd name="T15" fmla="*/ 2147483647 h 41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934"/>
              <a:gd name="T25" fmla="*/ 0 h 4118"/>
              <a:gd name="T26" fmla="*/ 10934 w 10934"/>
              <a:gd name="T27" fmla="*/ 4118 h 411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934" h="4118">
                <a:moveTo>
                  <a:pt x="0" y="4118"/>
                </a:moveTo>
                <a:cubicBezTo>
                  <a:pt x="106" y="3301"/>
                  <a:pt x="213" y="2485"/>
                  <a:pt x="426" y="1846"/>
                </a:cubicBezTo>
                <a:cubicBezTo>
                  <a:pt x="639" y="1207"/>
                  <a:pt x="663" y="568"/>
                  <a:pt x="1278" y="284"/>
                </a:cubicBezTo>
                <a:cubicBezTo>
                  <a:pt x="1893" y="0"/>
                  <a:pt x="3455" y="142"/>
                  <a:pt x="4118" y="142"/>
                </a:cubicBezTo>
                <a:cubicBezTo>
                  <a:pt x="4781" y="142"/>
                  <a:pt x="4781" y="166"/>
                  <a:pt x="5254" y="284"/>
                </a:cubicBezTo>
                <a:cubicBezTo>
                  <a:pt x="5727" y="402"/>
                  <a:pt x="6390" y="615"/>
                  <a:pt x="6958" y="852"/>
                </a:cubicBezTo>
                <a:cubicBezTo>
                  <a:pt x="7526" y="1089"/>
                  <a:pt x="7999" y="1515"/>
                  <a:pt x="8662" y="1704"/>
                </a:cubicBezTo>
                <a:cubicBezTo>
                  <a:pt x="9325" y="1893"/>
                  <a:pt x="10555" y="1941"/>
                  <a:pt x="10934" y="1988"/>
                </a:cubicBezTo>
              </a:path>
            </a:pathLst>
          </a:custGeom>
          <a:noFill/>
          <a:ln w="38100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1828800" y="1844675"/>
            <a:ext cx="2286000" cy="650875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75749" tIns="37874" rIns="75749" bIns="37874"/>
          <a:lstStyle>
            <a:lvl1pPr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200" b="1">
                <a:solidFill>
                  <a:srgbClr val="000000"/>
                </a:solidFill>
                <a:latin typeface="Bookman Old Style" pitchFamily="18" charset="0"/>
              </a:rPr>
              <a:t>PREDOMINANCE DE LA  GLYCOLYSE LACTIQUE  </a:t>
            </a:r>
          </a:p>
          <a:p>
            <a:pPr algn="ctr"/>
            <a:r>
              <a:rPr lang="fr-FR" sz="1200" b="1">
                <a:solidFill>
                  <a:srgbClr val="000000"/>
                </a:solidFill>
                <a:latin typeface="Bookman Old Style" pitchFamily="18" charset="0"/>
                <a:sym typeface="Symbol" pitchFamily="18" charset="2"/>
              </a:rPr>
              <a:t></a:t>
            </a:r>
            <a:r>
              <a:rPr lang="fr-FR" sz="1200" b="1">
                <a:solidFill>
                  <a:srgbClr val="000000"/>
                </a:solidFill>
                <a:latin typeface="Bookman Old Style" pitchFamily="18" charset="0"/>
              </a:rPr>
              <a:t> 6 s à 1min</a:t>
            </a:r>
            <a:endParaRPr lang="fr-FR" sz="1200">
              <a:solidFill>
                <a:srgbClr val="000000"/>
              </a:solidFill>
              <a:latin typeface="Bookman Old Style" pitchFamily="18" charset="0"/>
            </a:endParaRP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5078413" y="2514600"/>
            <a:ext cx="1870075" cy="609600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75749" tIns="37874" rIns="75749" bIns="37874"/>
          <a:lstStyle>
            <a:lvl1pPr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200" b="1">
                <a:solidFill>
                  <a:srgbClr val="000000"/>
                </a:solidFill>
                <a:latin typeface="Bookman Old Style" pitchFamily="18" charset="0"/>
              </a:rPr>
              <a:t>PREDOMINANCE </a:t>
            </a:r>
          </a:p>
          <a:p>
            <a:pPr algn="ctr"/>
            <a:r>
              <a:rPr lang="fr-FR" sz="1200" b="1">
                <a:solidFill>
                  <a:srgbClr val="000000"/>
                </a:solidFill>
                <a:latin typeface="Bookman Old Style" pitchFamily="18" charset="0"/>
              </a:rPr>
              <a:t>DE LA GLYCOLYSE AEROBIE : 2 à 7min </a:t>
            </a:r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 flipV="1">
            <a:off x="1233488" y="661988"/>
            <a:ext cx="3175" cy="4792662"/>
          </a:xfrm>
          <a:prstGeom prst="line">
            <a:avLst/>
          </a:prstGeom>
          <a:noFill/>
          <a:ln w="38100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7075488" y="2420938"/>
            <a:ext cx="1744662" cy="100806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5749" tIns="37874" rIns="75749" bIns="37874"/>
          <a:lstStyle>
            <a:lvl1pPr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200" b="1">
                <a:solidFill>
                  <a:schemeClr val="tx2"/>
                </a:solidFill>
                <a:latin typeface="Bookman Old Style" pitchFamily="18" charset="0"/>
              </a:rPr>
              <a:t>PREDOMINANCE DE L’OXYDATION DE DIFFERENTS SUBSTRATS  </a:t>
            </a:r>
          </a:p>
          <a:p>
            <a:pPr algn="ctr"/>
            <a:r>
              <a:rPr lang="fr-FR" sz="1200" b="1">
                <a:solidFill>
                  <a:schemeClr val="tx2"/>
                </a:solidFill>
                <a:latin typeface="Bookman Old Style" pitchFamily="18" charset="0"/>
              </a:rPr>
              <a:t>&gt; 7min…</a:t>
            </a:r>
            <a:endParaRPr lang="fr-FR" sz="120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7191" name="AutoShape 23"/>
          <p:cNvSpPr>
            <a:spLocks noChangeArrowheads="1"/>
          </p:cNvSpPr>
          <p:nvPr/>
        </p:nvSpPr>
        <p:spPr bwMode="auto">
          <a:xfrm>
            <a:off x="1042988" y="836613"/>
            <a:ext cx="142875" cy="463550"/>
          </a:xfrm>
          <a:prstGeom prst="downArrow">
            <a:avLst>
              <a:gd name="adj1" fmla="val 50000"/>
              <a:gd name="adj2" fmla="val 81111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192" name="AutoShape 24"/>
          <p:cNvSpPr>
            <a:spLocks noChangeArrowheads="1"/>
          </p:cNvSpPr>
          <p:nvPr/>
        </p:nvSpPr>
        <p:spPr bwMode="auto">
          <a:xfrm>
            <a:off x="2843213" y="2492375"/>
            <a:ext cx="146050" cy="461963"/>
          </a:xfrm>
          <a:prstGeom prst="downArrow">
            <a:avLst>
              <a:gd name="adj1" fmla="val 50000"/>
              <a:gd name="adj2" fmla="val 79076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194" name="AutoShape 26"/>
          <p:cNvSpPr>
            <a:spLocks noChangeArrowheads="1"/>
          </p:cNvSpPr>
          <p:nvPr/>
        </p:nvSpPr>
        <p:spPr bwMode="auto">
          <a:xfrm>
            <a:off x="5970588" y="3108325"/>
            <a:ext cx="146050" cy="465138"/>
          </a:xfrm>
          <a:prstGeom prst="downArrow">
            <a:avLst>
              <a:gd name="adj1" fmla="val 50000"/>
              <a:gd name="adj2" fmla="val 7962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7666038" y="3429000"/>
            <a:ext cx="146050" cy="463550"/>
          </a:xfrm>
          <a:prstGeom prst="downArrow">
            <a:avLst>
              <a:gd name="adj1" fmla="val 50000"/>
              <a:gd name="adj2" fmla="val 79348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196" name="Text Box 28"/>
          <p:cNvSpPr txBox="1">
            <a:spLocks noChangeArrowheads="1"/>
          </p:cNvSpPr>
          <p:nvPr/>
        </p:nvSpPr>
        <p:spPr bwMode="auto">
          <a:xfrm>
            <a:off x="1765300" y="3494088"/>
            <a:ext cx="200818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749" tIns="37874" rIns="75749" bIns="37874"/>
          <a:lstStyle>
            <a:lvl1pPr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400" b="1">
                <a:latin typeface="Arial" charset="0"/>
              </a:rPr>
              <a:t>GLYCOGENE..acide lactique</a:t>
            </a:r>
          </a:p>
          <a:p>
            <a:pPr algn="ctr"/>
            <a:endParaRPr lang="fr-FR" sz="800">
              <a:latin typeface="Arial" charset="0"/>
            </a:endParaRPr>
          </a:p>
          <a:p>
            <a:r>
              <a:rPr lang="fr-FR" sz="800"/>
              <a:t> </a:t>
            </a:r>
          </a:p>
        </p:txBody>
      </p:sp>
      <p:sp>
        <p:nvSpPr>
          <p:cNvPr id="7197" name="Text Box 29"/>
          <p:cNvSpPr txBox="1">
            <a:spLocks noChangeArrowheads="1"/>
          </p:cNvSpPr>
          <p:nvPr/>
        </p:nvSpPr>
        <p:spPr bwMode="auto">
          <a:xfrm>
            <a:off x="3611563" y="4081463"/>
            <a:ext cx="174942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749" tIns="37874" rIns="75749" bIns="37874"/>
          <a:lstStyle>
            <a:lvl1pPr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400" b="1">
                <a:latin typeface="Arial" charset="0"/>
              </a:rPr>
              <a:t>GLYGOGENE… acide lactique</a:t>
            </a:r>
          </a:p>
          <a:p>
            <a:pPr algn="ctr"/>
            <a:endParaRPr lang="fr-FR" sz="800"/>
          </a:p>
        </p:txBody>
      </p:sp>
      <p:sp>
        <p:nvSpPr>
          <p:cNvPr id="7198" name="Text Box 30"/>
          <p:cNvSpPr txBox="1">
            <a:spLocks noChangeArrowheads="1"/>
          </p:cNvSpPr>
          <p:nvPr/>
        </p:nvSpPr>
        <p:spPr bwMode="auto">
          <a:xfrm>
            <a:off x="5181600" y="4191000"/>
            <a:ext cx="14779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749" tIns="37874" rIns="75749" bIns="37874"/>
          <a:lstStyle>
            <a:lvl1pPr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400" b="1">
                <a:latin typeface="Arial" charset="0"/>
              </a:rPr>
              <a:t>GLYCOGENE </a:t>
            </a:r>
          </a:p>
          <a:p>
            <a:pPr algn="ctr"/>
            <a:r>
              <a:rPr lang="fr-FR" sz="1400" b="1">
                <a:latin typeface="Arial" charset="0"/>
              </a:rPr>
              <a:t>...H</a:t>
            </a:r>
            <a:r>
              <a:rPr lang="fr-FR" sz="1800" b="1" baseline="-25000">
                <a:latin typeface="Arial" charset="0"/>
              </a:rPr>
              <a:t>2</a:t>
            </a:r>
            <a:r>
              <a:rPr lang="fr-FR" sz="1400" b="1">
                <a:latin typeface="Arial" charset="0"/>
              </a:rPr>
              <a:t>O + CO</a:t>
            </a:r>
            <a:r>
              <a:rPr lang="fr-FR" sz="1800" b="1" baseline="-25000">
                <a:latin typeface="Arial" charset="0"/>
              </a:rPr>
              <a:t>2</a:t>
            </a:r>
            <a:endParaRPr lang="fr-FR" sz="1400" b="1">
              <a:latin typeface="Arial" charset="0"/>
            </a:endParaRPr>
          </a:p>
          <a:p>
            <a:pPr algn="ctr"/>
            <a:endParaRPr lang="fr-FR" sz="800"/>
          </a:p>
        </p:txBody>
      </p:sp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6858000" y="4114800"/>
            <a:ext cx="2039938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749" tIns="37874" rIns="75749" bIns="37874"/>
          <a:lstStyle>
            <a:lvl1pPr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>
                <a:latin typeface="Arial" charset="0"/>
              </a:rPr>
              <a:t>GLYCOGENE </a:t>
            </a:r>
          </a:p>
          <a:p>
            <a:r>
              <a:rPr lang="fr-FR" sz="1400" b="1">
                <a:latin typeface="Arial" charset="0"/>
              </a:rPr>
              <a:t>+ GLUCOSE</a:t>
            </a:r>
          </a:p>
          <a:p>
            <a:r>
              <a:rPr lang="fr-FR" sz="1400" b="1">
                <a:latin typeface="Arial" charset="0"/>
              </a:rPr>
              <a:t>+ ACIDES </a:t>
            </a:r>
          </a:p>
          <a:p>
            <a:r>
              <a:rPr lang="fr-FR" sz="1400" b="1">
                <a:latin typeface="Arial" charset="0"/>
              </a:rPr>
              <a:t>GRAS LIBRES</a:t>
            </a:r>
            <a:br>
              <a:rPr lang="fr-FR" sz="1400" b="1">
                <a:latin typeface="Arial" charset="0"/>
              </a:rPr>
            </a:br>
            <a:r>
              <a:rPr lang="fr-FR" sz="1400" b="1">
                <a:latin typeface="Arial" charset="0"/>
              </a:rPr>
              <a:t>+ ACIDES AMINES</a:t>
            </a:r>
            <a:endParaRPr lang="fr-FR" sz="800"/>
          </a:p>
        </p:txBody>
      </p:sp>
      <p:sp>
        <p:nvSpPr>
          <p:cNvPr id="7200" name="Line 32"/>
          <p:cNvSpPr>
            <a:spLocks noChangeShapeType="1"/>
          </p:cNvSpPr>
          <p:nvPr/>
        </p:nvSpPr>
        <p:spPr bwMode="auto">
          <a:xfrm>
            <a:off x="1817688" y="2130425"/>
            <a:ext cx="3175" cy="3324225"/>
          </a:xfrm>
          <a:prstGeom prst="line">
            <a:avLst/>
          </a:prstGeom>
          <a:noFill/>
          <a:ln w="38100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0382" name="Text Box 33"/>
          <p:cNvSpPr txBox="1">
            <a:spLocks noChangeArrowheads="1"/>
          </p:cNvSpPr>
          <p:nvPr/>
        </p:nvSpPr>
        <p:spPr bwMode="auto">
          <a:xfrm rot="-5395409">
            <a:off x="-1412081" y="3012281"/>
            <a:ext cx="444182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749" tIns="37874" rIns="75749" bIns="37874"/>
          <a:lstStyle>
            <a:lvl1pPr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300" b="1">
                <a:latin typeface="Arial" charset="0"/>
              </a:rPr>
              <a:t>                     </a:t>
            </a:r>
            <a:r>
              <a:rPr lang="fr-FR" sz="1400" b="1">
                <a:latin typeface="Arial" charset="0"/>
              </a:rPr>
              <a:t>INTENSITE             ( en % du maximum)</a:t>
            </a:r>
            <a:r>
              <a:rPr lang="fr-FR" sz="900">
                <a:latin typeface="Arial" charset="0"/>
              </a:rPr>
              <a:t> </a:t>
            </a:r>
          </a:p>
        </p:txBody>
      </p:sp>
      <p:sp>
        <p:nvSpPr>
          <p:cNvPr id="7202" name="Freeform 34"/>
          <p:cNvSpPr>
            <a:spLocks/>
          </p:cNvSpPr>
          <p:nvPr/>
        </p:nvSpPr>
        <p:spPr bwMode="auto">
          <a:xfrm>
            <a:off x="1027113" y="620713"/>
            <a:ext cx="247650" cy="76200"/>
          </a:xfrm>
          <a:custGeom>
            <a:avLst/>
            <a:gdLst>
              <a:gd name="T0" fmla="*/ 0 w 96"/>
              <a:gd name="T1" fmla="*/ 2147483647 h 8"/>
              <a:gd name="T2" fmla="*/ 2147483647 w 96"/>
              <a:gd name="T3" fmla="*/ 2147483647 h 8"/>
              <a:gd name="T4" fmla="*/ 0 60000 65536"/>
              <a:gd name="T5" fmla="*/ 0 60000 65536"/>
              <a:gd name="T6" fmla="*/ 0 w 96"/>
              <a:gd name="T7" fmla="*/ 0 h 8"/>
              <a:gd name="T8" fmla="*/ 96 w 96"/>
              <a:gd name="T9" fmla="*/ 8 h 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6" h="8">
                <a:moveTo>
                  <a:pt x="0" y="8"/>
                </a:moveTo>
                <a:cubicBezTo>
                  <a:pt x="40" y="4"/>
                  <a:pt x="80" y="0"/>
                  <a:pt x="96" y="8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203" name="Text Box 35"/>
          <p:cNvSpPr txBox="1">
            <a:spLocks noChangeArrowheads="1"/>
          </p:cNvSpPr>
          <p:nvPr/>
        </p:nvSpPr>
        <p:spPr bwMode="auto">
          <a:xfrm>
            <a:off x="0" y="5930900"/>
            <a:ext cx="92964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749" tIns="37874" rIns="75749" bIns="37874">
            <a:spAutoFit/>
          </a:bodyPr>
          <a:lstStyle>
            <a:lvl1pPr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>
                <a:latin typeface="Arial" charset="0"/>
              </a:rPr>
              <a:t>Contribution respective de chaque processus métabolique dans l ’apport énergétique total (courbe du haut) lors de courses d’intensités et de durées différentes. En fonction de ces deux variables, on peut remarquer la prédominance d ’une source énergétique mais aussi l’interaction constante des autres.</a:t>
            </a:r>
            <a:endParaRPr lang="fr-FR" sz="2000"/>
          </a:p>
        </p:txBody>
      </p:sp>
      <p:sp>
        <p:nvSpPr>
          <p:cNvPr id="7204" name="Freeform 36"/>
          <p:cNvSpPr>
            <a:spLocks/>
          </p:cNvSpPr>
          <p:nvPr/>
        </p:nvSpPr>
        <p:spPr bwMode="auto">
          <a:xfrm>
            <a:off x="1274763" y="750888"/>
            <a:ext cx="1168400" cy="3919537"/>
          </a:xfrm>
          <a:custGeom>
            <a:avLst/>
            <a:gdLst>
              <a:gd name="T0" fmla="*/ 0 w 1296"/>
              <a:gd name="T1" fmla="*/ 0 h 3216"/>
              <a:gd name="T2" fmla="*/ 2147483647 w 1296"/>
              <a:gd name="T3" fmla="*/ 2147483647 h 3216"/>
              <a:gd name="T4" fmla="*/ 2147483647 w 1296"/>
              <a:gd name="T5" fmla="*/ 2147483647 h 3216"/>
              <a:gd name="T6" fmla="*/ 2147483647 w 1296"/>
              <a:gd name="T7" fmla="*/ 2147483647 h 3216"/>
              <a:gd name="T8" fmla="*/ 2147483647 w 1296"/>
              <a:gd name="T9" fmla="*/ 2147483647 h 32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6"/>
              <a:gd name="T16" fmla="*/ 0 h 3216"/>
              <a:gd name="T17" fmla="*/ 1296 w 1296"/>
              <a:gd name="T18" fmla="*/ 3216 h 32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6" h="3216">
                <a:moveTo>
                  <a:pt x="0" y="0"/>
                </a:moveTo>
                <a:cubicBezTo>
                  <a:pt x="12" y="328"/>
                  <a:pt x="24" y="656"/>
                  <a:pt x="48" y="960"/>
                </a:cubicBezTo>
                <a:cubicBezTo>
                  <a:pt x="72" y="1264"/>
                  <a:pt x="56" y="1528"/>
                  <a:pt x="144" y="1824"/>
                </a:cubicBezTo>
                <a:cubicBezTo>
                  <a:pt x="232" y="2120"/>
                  <a:pt x="384" y="2504"/>
                  <a:pt x="576" y="2736"/>
                </a:cubicBezTo>
                <a:cubicBezTo>
                  <a:pt x="768" y="2968"/>
                  <a:pt x="1176" y="3136"/>
                  <a:pt x="1296" y="3216"/>
                </a:cubicBezTo>
              </a:path>
            </a:pathLst>
          </a:cu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205" name="Text Box 37"/>
          <p:cNvSpPr txBox="1">
            <a:spLocks noChangeArrowheads="1"/>
          </p:cNvSpPr>
          <p:nvPr/>
        </p:nvSpPr>
        <p:spPr bwMode="auto">
          <a:xfrm>
            <a:off x="990600" y="2514600"/>
            <a:ext cx="102711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749" tIns="37874" rIns="75749" bIns="37874">
            <a:spAutoFit/>
          </a:bodyPr>
          <a:lstStyle>
            <a:lvl1pPr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>
                <a:latin typeface="Arial" charset="0"/>
              </a:rPr>
              <a:t>ATP + PCr</a:t>
            </a:r>
          </a:p>
        </p:txBody>
      </p:sp>
      <p:sp>
        <p:nvSpPr>
          <p:cNvPr id="7206" name="Text Box 38"/>
          <p:cNvSpPr txBox="1">
            <a:spLocks noChangeArrowheads="1"/>
          </p:cNvSpPr>
          <p:nvPr/>
        </p:nvSpPr>
        <p:spPr bwMode="auto">
          <a:xfrm>
            <a:off x="1219200" y="2895600"/>
            <a:ext cx="1241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>
                <a:latin typeface="Arial" charset="0"/>
              </a:rPr>
              <a:t>+ Glycogène</a:t>
            </a:r>
            <a:endParaRPr lang="fr-FR"/>
          </a:p>
        </p:txBody>
      </p:sp>
      <p:sp>
        <p:nvSpPr>
          <p:cNvPr id="7207" name="Text Box 39"/>
          <p:cNvSpPr txBox="1">
            <a:spLocks noChangeArrowheads="1"/>
          </p:cNvSpPr>
          <p:nvPr/>
        </p:nvSpPr>
        <p:spPr bwMode="auto">
          <a:xfrm>
            <a:off x="1835150" y="4221163"/>
            <a:ext cx="18589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400" b="1">
                <a:latin typeface="Arial" charset="0"/>
              </a:rPr>
              <a:t>+ PCr  + Glycogène </a:t>
            </a:r>
          </a:p>
          <a:p>
            <a:pPr algn="ctr"/>
            <a:r>
              <a:rPr lang="fr-FR" sz="1400" b="1">
                <a:latin typeface="Arial" charset="0"/>
              </a:rPr>
              <a:t>aérobie</a:t>
            </a:r>
          </a:p>
        </p:txBody>
      </p:sp>
      <p:sp>
        <p:nvSpPr>
          <p:cNvPr id="7208" name="Text Box 40"/>
          <p:cNvSpPr txBox="1">
            <a:spLocks noChangeArrowheads="1"/>
          </p:cNvSpPr>
          <p:nvPr/>
        </p:nvSpPr>
        <p:spPr bwMode="auto">
          <a:xfrm>
            <a:off x="5181600" y="4724400"/>
            <a:ext cx="14716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>
                <a:latin typeface="Arial" charset="0"/>
              </a:rPr>
              <a:t>+ Glycogène </a:t>
            </a:r>
          </a:p>
          <a:p>
            <a:r>
              <a:rPr lang="fr-FR" sz="1400" b="1">
                <a:latin typeface="Arial" charset="0"/>
              </a:rPr>
              <a:t>(acide lactique)</a:t>
            </a:r>
          </a:p>
        </p:txBody>
      </p:sp>
      <p:sp>
        <p:nvSpPr>
          <p:cNvPr id="7209" name="Text Box 41"/>
          <p:cNvSpPr txBox="1">
            <a:spLocks noChangeArrowheads="1"/>
          </p:cNvSpPr>
          <p:nvPr/>
        </p:nvSpPr>
        <p:spPr bwMode="auto">
          <a:xfrm>
            <a:off x="3733800" y="4724400"/>
            <a:ext cx="15224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400" b="1">
                <a:latin typeface="Arial" charset="0"/>
              </a:rPr>
              <a:t>+ GLYCOGENE </a:t>
            </a:r>
          </a:p>
          <a:p>
            <a:pPr algn="ctr"/>
            <a:r>
              <a:rPr lang="fr-FR" sz="1400" b="1">
                <a:latin typeface="Arial" charset="0"/>
              </a:rPr>
              <a:t>aérobie</a:t>
            </a:r>
          </a:p>
        </p:txBody>
      </p:sp>
      <p:sp>
        <p:nvSpPr>
          <p:cNvPr id="7210" name="Text Box 42"/>
          <p:cNvSpPr txBox="1">
            <a:spLocks noChangeArrowheads="1"/>
          </p:cNvSpPr>
          <p:nvPr/>
        </p:nvSpPr>
        <p:spPr bwMode="auto">
          <a:xfrm>
            <a:off x="3789363" y="2924175"/>
            <a:ext cx="1225550" cy="2841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200" b="1">
                <a:solidFill>
                  <a:schemeClr val="tx2"/>
                </a:solidFill>
                <a:latin typeface="Bookman Old Style" pitchFamily="18" charset="0"/>
              </a:rPr>
              <a:t>ZONE MIXTE</a:t>
            </a:r>
          </a:p>
        </p:txBody>
      </p:sp>
      <p:sp>
        <p:nvSpPr>
          <p:cNvPr id="7211" name="Text Box 43"/>
          <p:cNvSpPr txBox="1">
            <a:spLocks noChangeArrowheads="1"/>
          </p:cNvSpPr>
          <p:nvPr/>
        </p:nvSpPr>
        <p:spPr bwMode="auto">
          <a:xfrm>
            <a:off x="1187450" y="1412875"/>
            <a:ext cx="1225550" cy="2841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200" b="1">
                <a:solidFill>
                  <a:schemeClr val="tx2"/>
                </a:solidFill>
                <a:latin typeface="Bookman Old Style" pitchFamily="18" charset="0"/>
              </a:rPr>
              <a:t>ZONE MIXTE</a:t>
            </a:r>
          </a:p>
        </p:txBody>
      </p:sp>
      <p:sp>
        <p:nvSpPr>
          <p:cNvPr id="7212" name="AutoShape 44"/>
          <p:cNvSpPr>
            <a:spLocks noChangeArrowheads="1"/>
          </p:cNvSpPr>
          <p:nvPr/>
        </p:nvSpPr>
        <p:spPr bwMode="auto">
          <a:xfrm>
            <a:off x="1547813" y="1700213"/>
            <a:ext cx="146050" cy="461962"/>
          </a:xfrm>
          <a:prstGeom prst="downArrow">
            <a:avLst>
              <a:gd name="adj1" fmla="val 50000"/>
              <a:gd name="adj2" fmla="val 79076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213" name="AutoShape 45"/>
          <p:cNvSpPr>
            <a:spLocks noChangeArrowheads="1"/>
          </p:cNvSpPr>
          <p:nvPr/>
        </p:nvSpPr>
        <p:spPr bwMode="auto">
          <a:xfrm>
            <a:off x="4284663" y="3213100"/>
            <a:ext cx="146050" cy="461963"/>
          </a:xfrm>
          <a:prstGeom prst="downArrow">
            <a:avLst>
              <a:gd name="adj1" fmla="val 50000"/>
              <a:gd name="adj2" fmla="val 79076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03181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75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75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75"/>
                            </p:stCondLst>
                            <p:childTnLst>
                              <p:par>
                                <p:cTn id="9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075"/>
                            </p:stCondLst>
                            <p:childTnLst>
                              <p:par>
                                <p:cTn id="10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75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2225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75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75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0425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75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1850"/>
                            </p:stCondLst>
                            <p:childTnLst>
                              <p:par>
                                <p:cTn id="14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235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75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5225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75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21125"/>
                            </p:stCondLst>
                            <p:childTnLst>
                              <p:par>
                                <p:cTn id="16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21625"/>
                            </p:stCondLst>
                            <p:childTnLst>
                              <p:par>
                                <p:cTn id="16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22125"/>
                            </p:stCondLst>
                            <p:childTnLst>
                              <p:par>
                                <p:cTn id="1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75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25725"/>
                            </p:stCondLst>
                            <p:childTnLst>
                              <p:par>
                                <p:cTn id="18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7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7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7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 nodeType="clickPar">
                      <p:stCondLst>
                        <p:cond delay="indefinite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20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7174" grpId="0" animBg="1"/>
      <p:bldP spid="7175" grpId="0" animBg="1"/>
      <p:bldP spid="7176" grpId="0" animBg="1"/>
      <p:bldP spid="7177" grpId="0" animBg="1"/>
      <p:bldP spid="7178" grpId="0" animBg="1"/>
      <p:bldP spid="7179" grpId="0" animBg="1"/>
      <p:bldP spid="7181" grpId="0"/>
      <p:bldP spid="7182" grpId="0" animBg="1"/>
      <p:bldP spid="7183" grpId="0" animBg="1"/>
      <p:bldP spid="7184" grpId="0" animBg="1" autoUpdateAnimBg="0"/>
      <p:bldP spid="7185" grpId="0" animBg="1" autoUpdateAnimBg="0"/>
      <p:bldP spid="7187" grpId="0" animBg="1"/>
      <p:bldP spid="7190" grpId="0" animBg="1" autoUpdateAnimBg="0"/>
      <p:bldP spid="7191" grpId="0" animBg="1"/>
      <p:bldP spid="7192" grpId="0" animBg="1"/>
      <p:bldP spid="7194" grpId="0" animBg="1"/>
      <p:bldP spid="7195" grpId="0" animBg="1"/>
      <p:bldP spid="7196" grpId="0" autoUpdateAnimBg="0"/>
      <p:bldP spid="7197" grpId="0" autoUpdateAnimBg="0"/>
      <p:bldP spid="7198" grpId="0" autoUpdateAnimBg="0"/>
      <p:bldP spid="7199" grpId="0" autoUpdateAnimBg="0"/>
      <p:bldP spid="7200" grpId="0" animBg="1"/>
      <p:bldP spid="7202" grpId="0" animBg="1"/>
      <p:bldP spid="7203" grpId="0"/>
      <p:bldP spid="7204" grpId="0" animBg="1"/>
      <p:bldP spid="7205" grpId="0" autoUpdateAnimBg="0"/>
      <p:bldP spid="7206" grpId="0" autoUpdateAnimBg="0"/>
      <p:bldP spid="7207" grpId="0" autoUpdateAnimBg="0"/>
      <p:bldP spid="7208" grpId="0" autoUpdateAnimBg="0"/>
      <p:bldP spid="7209" grpId="0" autoUpdateAnimBg="0"/>
      <p:bldP spid="7210" grpId="0" animBg="1"/>
      <p:bldP spid="7211" grpId="0" animBg="1"/>
      <p:bldP spid="7212" grpId="0" animBg="1"/>
      <p:bldP spid="72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8B8A42E-A9E0-43B3-B737-D93A7157F980}" type="slidenum">
              <a:rPr lang="fr-FR" sz="1400" smtClean="0"/>
              <a:pPr/>
              <a:t>56</a:t>
            </a:fld>
            <a:endParaRPr lang="fr-FR" sz="1400"/>
          </a:p>
        </p:txBody>
      </p:sp>
      <p:sp>
        <p:nvSpPr>
          <p:cNvPr id="746498" name="Arc 2"/>
          <p:cNvSpPr>
            <a:spLocks/>
          </p:cNvSpPr>
          <p:nvPr/>
        </p:nvSpPr>
        <p:spPr bwMode="auto">
          <a:xfrm>
            <a:off x="2341563" y="3041650"/>
            <a:ext cx="762000" cy="1524000"/>
          </a:xfrm>
          <a:custGeom>
            <a:avLst/>
            <a:gdLst>
              <a:gd name="T0" fmla="*/ 0 w 21600"/>
              <a:gd name="T1" fmla="*/ 0 h 43111"/>
              <a:gd name="T2" fmla="*/ 2147483647 w 21600"/>
              <a:gd name="T3" fmla="*/ 2147483647 h 43111"/>
              <a:gd name="T4" fmla="*/ 0 w 21600"/>
              <a:gd name="T5" fmla="*/ 2147483647 h 43111"/>
              <a:gd name="T6" fmla="*/ 0 60000 65536"/>
              <a:gd name="T7" fmla="*/ 0 60000 65536"/>
              <a:gd name="T8" fmla="*/ 0 60000 65536"/>
              <a:gd name="T9" fmla="*/ 0 w 21600"/>
              <a:gd name="T10" fmla="*/ 0 h 43111"/>
              <a:gd name="T11" fmla="*/ 21600 w 21600"/>
              <a:gd name="T12" fmla="*/ 43111 h 431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111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771"/>
                  <a:pt x="13081" y="42099"/>
                  <a:pt x="1956" y="43111"/>
                </a:cubicBezTo>
              </a:path>
              <a:path w="21600" h="43111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771"/>
                  <a:pt x="13081" y="42099"/>
                  <a:pt x="1956" y="43111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46499" name="Text Box 3"/>
          <p:cNvSpPr txBox="1">
            <a:spLocks noChangeArrowheads="1"/>
          </p:cNvSpPr>
          <p:nvPr/>
        </p:nvSpPr>
        <p:spPr bwMode="auto">
          <a:xfrm>
            <a:off x="1706563" y="4337050"/>
            <a:ext cx="6667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65000"/>
              </a:lnSpc>
            </a:pPr>
            <a:r>
              <a:rPr lang="fr-FR" sz="1800" b="1">
                <a:latin typeface="Arial" charset="0"/>
              </a:rPr>
              <a:t>ADP</a:t>
            </a:r>
          </a:p>
          <a:p>
            <a:pPr algn="ctr">
              <a:lnSpc>
                <a:spcPct val="65000"/>
              </a:lnSpc>
            </a:pPr>
            <a:r>
              <a:rPr lang="fr-FR" sz="1800" b="1">
                <a:latin typeface="Arial" charset="0"/>
              </a:rPr>
              <a:t>+ </a:t>
            </a:r>
          </a:p>
          <a:p>
            <a:pPr algn="ctr">
              <a:lnSpc>
                <a:spcPct val="65000"/>
              </a:lnSpc>
            </a:pPr>
            <a:r>
              <a:rPr lang="fr-FR" sz="1800" b="1">
                <a:latin typeface="Arial" charset="0"/>
              </a:rPr>
              <a:t>ADP</a:t>
            </a:r>
            <a:endParaRPr lang="es-CL" sz="1800" b="1">
              <a:latin typeface="Arial" charset="0"/>
            </a:endParaRPr>
          </a:p>
        </p:txBody>
      </p:sp>
      <p:sp>
        <p:nvSpPr>
          <p:cNvPr id="746500" name="Text Box 4"/>
          <p:cNvSpPr txBox="1">
            <a:spLocks noChangeArrowheads="1"/>
          </p:cNvSpPr>
          <p:nvPr/>
        </p:nvSpPr>
        <p:spPr bwMode="auto">
          <a:xfrm>
            <a:off x="1731963" y="2813050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ATP</a:t>
            </a:r>
            <a:endParaRPr lang="es-CL" sz="1800" b="1">
              <a:latin typeface="Arial" charset="0"/>
            </a:endParaRPr>
          </a:p>
        </p:txBody>
      </p:sp>
      <p:sp>
        <p:nvSpPr>
          <p:cNvPr id="746501" name="Arc 5"/>
          <p:cNvSpPr>
            <a:spLocks/>
          </p:cNvSpPr>
          <p:nvPr/>
        </p:nvSpPr>
        <p:spPr bwMode="auto">
          <a:xfrm rot="-5316116">
            <a:off x="604044" y="3459956"/>
            <a:ext cx="1530350" cy="693738"/>
          </a:xfrm>
          <a:custGeom>
            <a:avLst/>
            <a:gdLst>
              <a:gd name="T0" fmla="*/ 2147483647 w 43200"/>
              <a:gd name="T1" fmla="*/ 2147483647 h 21857"/>
              <a:gd name="T2" fmla="*/ 2147483647 w 43200"/>
              <a:gd name="T3" fmla="*/ 2147483647 h 21857"/>
              <a:gd name="T4" fmla="*/ 2147483647 w 43200"/>
              <a:gd name="T5" fmla="*/ 2147483647 h 21857"/>
              <a:gd name="T6" fmla="*/ 0 60000 65536"/>
              <a:gd name="T7" fmla="*/ 0 60000 65536"/>
              <a:gd name="T8" fmla="*/ 0 60000 65536"/>
              <a:gd name="T9" fmla="*/ 0 w 43200"/>
              <a:gd name="T10" fmla="*/ 0 h 21857"/>
              <a:gd name="T11" fmla="*/ 43200 w 43200"/>
              <a:gd name="T12" fmla="*/ 21857 h 218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1857" fill="none" extrusionOk="0">
                <a:moveTo>
                  <a:pt x="1" y="21857"/>
                </a:moveTo>
                <a:cubicBezTo>
                  <a:pt x="0" y="21771"/>
                  <a:pt x="0" y="2168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1857" stroke="0" extrusionOk="0">
                <a:moveTo>
                  <a:pt x="1" y="21857"/>
                </a:moveTo>
                <a:cubicBezTo>
                  <a:pt x="0" y="21771"/>
                  <a:pt x="0" y="2168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lnTo>
                  <a:pt x="1" y="21857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46502" name="Arc 6"/>
          <p:cNvSpPr>
            <a:spLocks/>
          </p:cNvSpPr>
          <p:nvPr/>
        </p:nvSpPr>
        <p:spPr bwMode="auto">
          <a:xfrm rot="-4426059">
            <a:off x="3208338" y="3579813"/>
            <a:ext cx="795337" cy="1157287"/>
          </a:xfrm>
          <a:custGeom>
            <a:avLst/>
            <a:gdLst>
              <a:gd name="T0" fmla="*/ 2147483647 w 19654"/>
              <a:gd name="T1" fmla="*/ 0 h 21011"/>
              <a:gd name="T2" fmla="*/ 2147483647 w 19654"/>
              <a:gd name="T3" fmla="*/ 2147483647 h 21011"/>
              <a:gd name="T4" fmla="*/ 0 w 19654"/>
              <a:gd name="T5" fmla="*/ 2147483647 h 21011"/>
              <a:gd name="T6" fmla="*/ 0 60000 65536"/>
              <a:gd name="T7" fmla="*/ 0 60000 65536"/>
              <a:gd name="T8" fmla="*/ 0 60000 65536"/>
              <a:gd name="T9" fmla="*/ 0 w 19654"/>
              <a:gd name="T10" fmla="*/ 0 h 21011"/>
              <a:gd name="T11" fmla="*/ 19654 w 19654"/>
              <a:gd name="T12" fmla="*/ 21011 h 210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54" h="21011" fill="none" extrusionOk="0">
                <a:moveTo>
                  <a:pt x="5008" y="-1"/>
                </a:moveTo>
                <a:cubicBezTo>
                  <a:pt x="11487" y="1543"/>
                  <a:pt x="16891" y="5991"/>
                  <a:pt x="19654" y="12051"/>
                </a:cubicBezTo>
              </a:path>
              <a:path w="19654" h="21011" stroke="0" extrusionOk="0">
                <a:moveTo>
                  <a:pt x="5008" y="-1"/>
                </a:moveTo>
                <a:cubicBezTo>
                  <a:pt x="11487" y="1543"/>
                  <a:pt x="16891" y="5991"/>
                  <a:pt x="19654" y="12051"/>
                </a:cubicBezTo>
                <a:lnTo>
                  <a:pt x="0" y="21011"/>
                </a:lnTo>
                <a:lnTo>
                  <a:pt x="5008" y="-1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46503" name="Text Box 7"/>
          <p:cNvSpPr txBox="1">
            <a:spLocks noChangeArrowheads="1"/>
          </p:cNvSpPr>
          <p:nvPr/>
        </p:nvSpPr>
        <p:spPr bwMode="auto">
          <a:xfrm>
            <a:off x="3765550" y="3651250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AMP</a:t>
            </a:r>
            <a:endParaRPr lang="es-CL" sz="1800" b="1">
              <a:latin typeface="Arial" charset="0"/>
            </a:endParaRPr>
          </a:p>
        </p:txBody>
      </p:sp>
      <p:sp>
        <p:nvSpPr>
          <p:cNvPr id="746504" name="Arc 8"/>
          <p:cNvSpPr>
            <a:spLocks/>
          </p:cNvSpPr>
          <p:nvPr/>
        </p:nvSpPr>
        <p:spPr bwMode="auto">
          <a:xfrm>
            <a:off x="3917950" y="3041650"/>
            <a:ext cx="1981200" cy="914400"/>
          </a:xfrm>
          <a:custGeom>
            <a:avLst/>
            <a:gdLst>
              <a:gd name="T0" fmla="*/ 0 w 41113"/>
              <a:gd name="T1" fmla="*/ 2147483647 h 21600"/>
              <a:gd name="T2" fmla="*/ 2147483647 w 41113"/>
              <a:gd name="T3" fmla="*/ 2147483647 h 21600"/>
              <a:gd name="T4" fmla="*/ 2147483647 w 41113"/>
              <a:gd name="T5" fmla="*/ 2147483647 h 21600"/>
              <a:gd name="T6" fmla="*/ 0 60000 65536"/>
              <a:gd name="T7" fmla="*/ 0 60000 65536"/>
              <a:gd name="T8" fmla="*/ 0 60000 65536"/>
              <a:gd name="T9" fmla="*/ 0 w 41113"/>
              <a:gd name="T10" fmla="*/ 0 h 21600"/>
              <a:gd name="T11" fmla="*/ 41113 w 4111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113" h="21600" fill="none" extrusionOk="0">
                <a:moveTo>
                  <a:pt x="-1" y="14347"/>
                </a:moveTo>
                <a:cubicBezTo>
                  <a:pt x="3066" y="5744"/>
                  <a:pt x="11212" y="-1"/>
                  <a:pt x="20346" y="0"/>
                </a:cubicBezTo>
                <a:cubicBezTo>
                  <a:pt x="29987" y="0"/>
                  <a:pt x="38461" y="6390"/>
                  <a:pt x="41113" y="15659"/>
                </a:cubicBezTo>
              </a:path>
              <a:path w="41113" h="21600" stroke="0" extrusionOk="0">
                <a:moveTo>
                  <a:pt x="-1" y="14347"/>
                </a:moveTo>
                <a:cubicBezTo>
                  <a:pt x="3066" y="5744"/>
                  <a:pt x="11212" y="-1"/>
                  <a:pt x="20346" y="0"/>
                </a:cubicBezTo>
                <a:cubicBezTo>
                  <a:pt x="29987" y="0"/>
                  <a:pt x="38461" y="6390"/>
                  <a:pt x="41113" y="15659"/>
                </a:cubicBezTo>
                <a:lnTo>
                  <a:pt x="20346" y="21600"/>
                </a:lnTo>
                <a:lnTo>
                  <a:pt x="-1" y="14347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46505" name="Text Box 9"/>
          <p:cNvSpPr txBox="1">
            <a:spLocks noChangeArrowheads="1"/>
          </p:cNvSpPr>
          <p:nvPr/>
        </p:nvSpPr>
        <p:spPr bwMode="auto">
          <a:xfrm>
            <a:off x="5670550" y="3651250"/>
            <a:ext cx="59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IMP</a:t>
            </a:r>
            <a:endParaRPr lang="es-CL" sz="1800" b="1">
              <a:latin typeface="Arial" charset="0"/>
            </a:endParaRPr>
          </a:p>
        </p:txBody>
      </p:sp>
      <p:sp>
        <p:nvSpPr>
          <p:cNvPr id="746506" name="Arc 10"/>
          <p:cNvSpPr>
            <a:spLocks/>
          </p:cNvSpPr>
          <p:nvPr/>
        </p:nvSpPr>
        <p:spPr bwMode="auto">
          <a:xfrm>
            <a:off x="4913313" y="2128838"/>
            <a:ext cx="763587" cy="914400"/>
          </a:xfrm>
          <a:custGeom>
            <a:avLst/>
            <a:gdLst>
              <a:gd name="T0" fmla="*/ 2147483647 w 18067"/>
              <a:gd name="T1" fmla="*/ 2147483647 h 21588"/>
              <a:gd name="T2" fmla="*/ 2147483647 w 18067"/>
              <a:gd name="T3" fmla="*/ 2147483647 h 21588"/>
              <a:gd name="T4" fmla="*/ 0 w 18067"/>
              <a:gd name="T5" fmla="*/ 0 h 21588"/>
              <a:gd name="T6" fmla="*/ 0 60000 65536"/>
              <a:gd name="T7" fmla="*/ 0 60000 65536"/>
              <a:gd name="T8" fmla="*/ 0 60000 65536"/>
              <a:gd name="T9" fmla="*/ 0 w 18067"/>
              <a:gd name="T10" fmla="*/ 0 h 21588"/>
              <a:gd name="T11" fmla="*/ 18067 w 18067"/>
              <a:gd name="T12" fmla="*/ 21588 h 2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067" h="21588" fill="none" extrusionOk="0">
                <a:moveTo>
                  <a:pt x="18066" y="11838"/>
                </a:moveTo>
                <a:cubicBezTo>
                  <a:pt x="14213" y="17719"/>
                  <a:pt x="7738" y="21356"/>
                  <a:pt x="711" y="21588"/>
                </a:cubicBezTo>
              </a:path>
              <a:path w="18067" h="21588" stroke="0" extrusionOk="0">
                <a:moveTo>
                  <a:pt x="18066" y="11838"/>
                </a:moveTo>
                <a:cubicBezTo>
                  <a:pt x="14213" y="17719"/>
                  <a:pt x="7738" y="21356"/>
                  <a:pt x="711" y="21588"/>
                </a:cubicBezTo>
                <a:lnTo>
                  <a:pt x="0" y="0"/>
                </a:lnTo>
                <a:lnTo>
                  <a:pt x="18066" y="11838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46507" name="Text Box 11"/>
          <p:cNvSpPr txBox="1">
            <a:spLocks noChangeArrowheads="1"/>
          </p:cNvSpPr>
          <p:nvPr/>
        </p:nvSpPr>
        <p:spPr bwMode="auto">
          <a:xfrm>
            <a:off x="5656263" y="2239963"/>
            <a:ext cx="19954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NH</a:t>
            </a:r>
            <a:r>
              <a:rPr lang="fr-FR" b="1" baseline="-25000">
                <a:latin typeface="Arial" charset="0"/>
              </a:rPr>
              <a:t>3 </a:t>
            </a:r>
            <a:r>
              <a:rPr lang="fr-FR" sz="1600" b="1">
                <a:latin typeface="Arial" charset="0"/>
              </a:rPr>
              <a:t>(amoniac)</a:t>
            </a:r>
            <a:r>
              <a:rPr lang="fr-FR" b="1" baseline="-25000">
                <a:latin typeface="Arial" charset="0"/>
              </a:rPr>
              <a:t> </a:t>
            </a:r>
            <a:endParaRPr lang="es-CL" b="1" baseline="-25000">
              <a:latin typeface="Arial" charset="0"/>
            </a:endParaRPr>
          </a:p>
        </p:txBody>
      </p:sp>
      <p:sp>
        <p:nvSpPr>
          <p:cNvPr id="746508" name="Line 12"/>
          <p:cNvSpPr>
            <a:spLocks noChangeShapeType="1"/>
          </p:cNvSpPr>
          <p:nvPr/>
        </p:nvSpPr>
        <p:spPr bwMode="auto">
          <a:xfrm>
            <a:off x="6280150" y="380365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6509" name="Text Box 13"/>
          <p:cNvSpPr txBox="1">
            <a:spLocks noChangeArrowheads="1"/>
          </p:cNvSpPr>
          <p:nvPr/>
        </p:nvSpPr>
        <p:spPr bwMode="auto">
          <a:xfrm>
            <a:off x="6661150" y="3575050"/>
            <a:ext cx="984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Inosine</a:t>
            </a:r>
            <a:endParaRPr lang="es-CL" sz="1800" b="1">
              <a:latin typeface="Arial" charset="0"/>
            </a:endParaRPr>
          </a:p>
        </p:txBody>
      </p:sp>
      <p:sp>
        <p:nvSpPr>
          <p:cNvPr id="746510" name="Text Box 14"/>
          <p:cNvSpPr txBox="1">
            <a:spLocks noChangeArrowheads="1"/>
          </p:cNvSpPr>
          <p:nvPr/>
        </p:nvSpPr>
        <p:spPr bwMode="auto">
          <a:xfrm>
            <a:off x="6477000" y="410527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Hypoxanthine</a:t>
            </a:r>
            <a:endParaRPr lang="es-CL" sz="1800" b="1">
              <a:latin typeface="Arial" charset="0"/>
            </a:endParaRPr>
          </a:p>
        </p:txBody>
      </p:sp>
      <p:sp>
        <p:nvSpPr>
          <p:cNvPr id="746511" name="Text Box 15"/>
          <p:cNvSpPr txBox="1">
            <a:spLocks noChangeArrowheads="1"/>
          </p:cNvSpPr>
          <p:nvPr/>
        </p:nvSpPr>
        <p:spPr bwMode="auto">
          <a:xfrm>
            <a:off x="6443663" y="5726113"/>
            <a:ext cx="1149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Xanthine</a:t>
            </a:r>
            <a:endParaRPr lang="es-CL" sz="1800" b="1">
              <a:latin typeface="Arial" charset="0"/>
            </a:endParaRPr>
          </a:p>
        </p:txBody>
      </p:sp>
      <p:sp>
        <p:nvSpPr>
          <p:cNvPr id="746512" name="Text Box 16"/>
          <p:cNvSpPr txBox="1">
            <a:spLocks noChangeArrowheads="1"/>
          </p:cNvSpPr>
          <p:nvPr/>
        </p:nvSpPr>
        <p:spPr bwMode="auto">
          <a:xfrm>
            <a:off x="6324600" y="6375400"/>
            <a:ext cx="156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Acide urique</a:t>
            </a:r>
            <a:endParaRPr lang="es-CL" sz="1800" b="1">
              <a:latin typeface="Arial" charset="0"/>
            </a:endParaRPr>
          </a:p>
        </p:txBody>
      </p:sp>
      <p:sp>
        <p:nvSpPr>
          <p:cNvPr id="746513" name="Line 17"/>
          <p:cNvSpPr>
            <a:spLocks noChangeShapeType="1"/>
          </p:cNvSpPr>
          <p:nvPr/>
        </p:nvSpPr>
        <p:spPr bwMode="auto">
          <a:xfrm>
            <a:off x="7010400" y="6070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6514" name="Text Box 18"/>
          <p:cNvSpPr txBox="1">
            <a:spLocks noChangeArrowheads="1"/>
          </p:cNvSpPr>
          <p:nvPr/>
        </p:nvSpPr>
        <p:spPr bwMode="auto">
          <a:xfrm>
            <a:off x="4487863" y="4565650"/>
            <a:ext cx="1238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800" b="1">
                <a:latin typeface="Arial" charset="0"/>
              </a:rPr>
              <a:t>Adénylo</a:t>
            </a:r>
          </a:p>
          <a:p>
            <a:pPr algn="ctr"/>
            <a:r>
              <a:rPr lang="fr-FR" sz="1800" b="1">
                <a:latin typeface="Arial" charset="0"/>
              </a:rPr>
              <a:t>succinate</a:t>
            </a:r>
            <a:endParaRPr lang="es-CL" sz="1800" b="1">
              <a:latin typeface="Arial" charset="0"/>
            </a:endParaRPr>
          </a:p>
        </p:txBody>
      </p:sp>
      <p:sp>
        <p:nvSpPr>
          <p:cNvPr id="746515" name="Arc 19"/>
          <p:cNvSpPr>
            <a:spLocks/>
          </p:cNvSpPr>
          <p:nvPr/>
        </p:nvSpPr>
        <p:spPr bwMode="auto">
          <a:xfrm>
            <a:off x="5060950" y="4032250"/>
            <a:ext cx="914400" cy="906463"/>
          </a:xfrm>
          <a:custGeom>
            <a:avLst/>
            <a:gdLst>
              <a:gd name="T0" fmla="*/ 2147483647 w 21600"/>
              <a:gd name="T1" fmla="*/ 0 h 21417"/>
              <a:gd name="T2" fmla="*/ 2147483647 w 21600"/>
              <a:gd name="T3" fmla="*/ 2147483647 h 21417"/>
              <a:gd name="T4" fmla="*/ 0 w 21600"/>
              <a:gd name="T5" fmla="*/ 2147483647 h 21417"/>
              <a:gd name="T6" fmla="*/ 0 60000 65536"/>
              <a:gd name="T7" fmla="*/ 0 60000 65536"/>
              <a:gd name="T8" fmla="*/ 0 60000 65536"/>
              <a:gd name="T9" fmla="*/ 0 w 21600"/>
              <a:gd name="T10" fmla="*/ 0 h 21417"/>
              <a:gd name="T11" fmla="*/ 21600 w 21600"/>
              <a:gd name="T12" fmla="*/ 21417 h 214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417" fill="none" extrusionOk="0">
                <a:moveTo>
                  <a:pt x="21368" y="0"/>
                </a:moveTo>
                <a:cubicBezTo>
                  <a:pt x="21522" y="1043"/>
                  <a:pt x="21600" y="2097"/>
                  <a:pt x="21600" y="3152"/>
                </a:cubicBezTo>
                <a:cubicBezTo>
                  <a:pt x="21600" y="10564"/>
                  <a:pt x="17798" y="17460"/>
                  <a:pt x="11530" y="21417"/>
                </a:cubicBezTo>
              </a:path>
              <a:path w="21600" h="21417" stroke="0" extrusionOk="0">
                <a:moveTo>
                  <a:pt x="21368" y="0"/>
                </a:moveTo>
                <a:cubicBezTo>
                  <a:pt x="21522" y="1043"/>
                  <a:pt x="21600" y="2097"/>
                  <a:pt x="21600" y="3152"/>
                </a:cubicBezTo>
                <a:cubicBezTo>
                  <a:pt x="21600" y="10564"/>
                  <a:pt x="17798" y="17460"/>
                  <a:pt x="11530" y="21417"/>
                </a:cubicBezTo>
                <a:lnTo>
                  <a:pt x="0" y="3152"/>
                </a:lnTo>
                <a:lnTo>
                  <a:pt x="21368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46516" name="Arc 20"/>
          <p:cNvSpPr>
            <a:spLocks/>
          </p:cNvSpPr>
          <p:nvPr/>
        </p:nvSpPr>
        <p:spPr bwMode="auto">
          <a:xfrm>
            <a:off x="3886200" y="4029075"/>
            <a:ext cx="881063" cy="871538"/>
          </a:xfrm>
          <a:custGeom>
            <a:avLst/>
            <a:gdLst>
              <a:gd name="T0" fmla="*/ 2147483647 w 21600"/>
              <a:gd name="T1" fmla="*/ 2147483647 h 20910"/>
              <a:gd name="T2" fmla="*/ 2147483647 w 21600"/>
              <a:gd name="T3" fmla="*/ 0 h 20910"/>
              <a:gd name="T4" fmla="*/ 2147483647 w 21600"/>
              <a:gd name="T5" fmla="*/ 2147483647 h 20910"/>
              <a:gd name="T6" fmla="*/ 0 60000 65536"/>
              <a:gd name="T7" fmla="*/ 0 60000 65536"/>
              <a:gd name="T8" fmla="*/ 0 60000 65536"/>
              <a:gd name="T9" fmla="*/ 0 w 21600"/>
              <a:gd name="T10" fmla="*/ 0 h 20910"/>
              <a:gd name="T11" fmla="*/ 21600 w 21600"/>
              <a:gd name="T12" fmla="*/ 20910 h 209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910" fill="none" extrusionOk="0">
                <a:moveTo>
                  <a:pt x="14947" y="20909"/>
                </a:moveTo>
                <a:cubicBezTo>
                  <a:pt x="6036" y="18025"/>
                  <a:pt x="0" y="9726"/>
                  <a:pt x="0" y="360"/>
                </a:cubicBezTo>
                <a:cubicBezTo>
                  <a:pt x="-1" y="239"/>
                  <a:pt x="1" y="119"/>
                  <a:pt x="3" y="0"/>
                </a:cubicBezTo>
              </a:path>
              <a:path w="21600" h="20910" stroke="0" extrusionOk="0">
                <a:moveTo>
                  <a:pt x="14947" y="20909"/>
                </a:moveTo>
                <a:cubicBezTo>
                  <a:pt x="6036" y="18025"/>
                  <a:pt x="0" y="9726"/>
                  <a:pt x="0" y="360"/>
                </a:cubicBezTo>
                <a:cubicBezTo>
                  <a:pt x="-1" y="239"/>
                  <a:pt x="1" y="119"/>
                  <a:pt x="3" y="0"/>
                </a:cubicBezTo>
                <a:lnTo>
                  <a:pt x="21600" y="360"/>
                </a:lnTo>
                <a:lnTo>
                  <a:pt x="14947" y="209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46517" name="Arc 21"/>
          <p:cNvSpPr>
            <a:spLocks/>
          </p:cNvSpPr>
          <p:nvPr/>
        </p:nvSpPr>
        <p:spPr bwMode="auto">
          <a:xfrm>
            <a:off x="3576638" y="4716463"/>
            <a:ext cx="650875" cy="914400"/>
          </a:xfrm>
          <a:custGeom>
            <a:avLst/>
            <a:gdLst>
              <a:gd name="T0" fmla="*/ 0 w 15347"/>
              <a:gd name="T1" fmla="*/ 2147483647 h 21600"/>
              <a:gd name="T2" fmla="*/ 2147483647 w 15347"/>
              <a:gd name="T3" fmla="*/ 2147483647 h 21600"/>
              <a:gd name="T4" fmla="*/ 2147483647 w 15347"/>
              <a:gd name="T5" fmla="*/ 2147483647 h 21600"/>
              <a:gd name="T6" fmla="*/ 0 60000 65536"/>
              <a:gd name="T7" fmla="*/ 0 60000 65536"/>
              <a:gd name="T8" fmla="*/ 0 60000 65536"/>
              <a:gd name="T9" fmla="*/ 0 w 15347"/>
              <a:gd name="T10" fmla="*/ 0 h 21600"/>
              <a:gd name="T11" fmla="*/ 15347 w 1534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47" h="21600" fill="none" extrusionOk="0">
                <a:moveTo>
                  <a:pt x="0" y="3813"/>
                </a:moveTo>
                <a:cubicBezTo>
                  <a:pt x="3604" y="1329"/>
                  <a:pt x="7878" y="-1"/>
                  <a:pt x="12255" y="0"/>
                </a:cubicBezTo>
                <a:cubicBezTo>
                  <a:pt x="13289" y="0"/>
                  <a:pt x="14322" y="74"/>
                  <a:pt x="15346" y="222"/>
                </a:cubicBezTo>
              </a:path>
              <a:path w="15347" h="21600" stroke="0" extrusionOk="0">
                <a:moveTo>
                  <a:pt x="0" y="3813"/>
                </a:moveTo>
                <a:cubicBezTo>
                  <a:pt x="3604" y="1329"/>
                  <a:pt x="7878" y="-1"/>
                  <a:pt x="12255" y="0"/>
                </a:cubicBezTo>
                <a:cubicBezTo>
                  <a:pt x="13289" y="0"/>
                  <a:pt x="14322" y="74"/>
                  <a:pt x="15346" y="222"/>
                </a:cubicBezTo>
                <a:lnTo>
                  <a:pt x="12255" y="21600"/>
                </a:lnTo>
                <a:lnTo>
                  <a:pt x="0" y="38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46518" name="Text Box 22"/>
          <p:cNvSpPr txBox="1">
            <a:spLocks noChangeArrowheads="1"/>
          </p:cNvSpPr>
          <p:nvPr/>
        </p:nvSpPr>
        <p:spPr bwMode="auto">
          <a:xfrm>
            <a:off x="3048000" y="4867275"/>
            <a:ext cx="121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Fumarate</a:t>
            </a:r>
            <a:endParaRPr lang="es-CL" sz="1800" b="1">
              <a:latin typeface="Arial" charset="0"/>
            </a:endParaRPr>
          </a:p>
        </p:txBody>
      </p:sp>
      <p:sp>
        <p:nvSpPr>
          <p:cNvPr id="32792" name="Text Box 23"/>
          <p:cNvSpPr txBox="1">
            <a:spLocks noChangeArrowheads="1"/>
          </p:cNvSpPr>
          <p:nvPr/>
        </p:nvSpPr>
        <p:spPr bwMode="auto">
          <a:xfrm>
            <a:off x="252413" y="115888"/>
            <a:ext cx="775176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b="1">
                <a:latin typeface="Bookman Old Style" pitchFamily="18" charset="0"/>
              </a:rPr>
              <a:t>UNE AUTRE SOURCE DE PRODUCTION D’ATP : </a:t>
            </a:r>
          </a:p>
          <a:p>
            <a:r>
              <a:rPr lang="fr-FR" b="1">
                <a:latin typeface="Bookman Old Style" pitchFamily="18" charset="0"/>
              </a:rPr>
              <a:t>LE CYCLE DES PURINES NUCLEOTIDES</a:t>
            </a:r>
            <a:r>
              <a:rPr lang="fr-FR">
                <a:latin typeface="Bookman Old Style" pitchFamily="18" charset="0"/>
              </a:rPr>
              <a:t> </a:t>
            </a:r>
          </a:p>
          <a:p>
            <a:r>
              <a:rPr lang="fr-FR" i="1">
                <a:latin typeface="Bookman Old Style" pitchFamily="18" charset="0"/>
              </a:rPr>
              <a:t>( d’après Lowenstein 1972 )</a:t>
            </a:r>
            <a:endParaRPr lang="es-CL" i="1">
              <a:latin typeface="Bookman Old Style" pitchFamily="18" charset="0"/>
            </a:endParaRPr>
          </a:p>
        </p:txBody>
      </p:sp>
      <p:sp>
        <p:nvSpPr>
          <p:cNvPr id="746520" name="Text Box 24"/>
          <p:cNvSpPr txBox="1">
            <a:spLocks noChangeArrowheads="1"/>
          </p:cNvSpPr>
          <p:nvPr/>
        </p:nvSpPr>
        <p:spPr bwMode="auto">
          <a:xfrm>
            <a:off x="2744788" y="4486275"/>
            <a:ext cx="631825" cy="2603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65000"/>
              </a:lnSpc>
            </a:pPr>
            <a:r>
              <a:rPr lang="fr-FR" sz="1600" b="1">
                <a:solidFill>
                  <a:schemeClr val="tx2"/>
                </a:solidFill>
                <a:latin typeface="Arial" charset="0"/>
              </a:rPr>
              <a:t>ADK</a:t>
            </a:r>
            <a:endParaRPr lang="es-CL" sz="16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46521" name="Rectangle 25"/>
          <p:cNvSpPr>
            <a:spLocks noChangeArrowheads="1"/>
          </p:cNvSpPr>
          <p:nvPr/>
        </p:nvSpPr>
        <p:spPr bwMode="auto">
          <a:xfrm>
            <a:off x="0" y="5521325"/>
            <a:ext cx="2590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FR" sz="1600" b="1">
                <a:solidFill>
                  <a:schemeClr val="tx2"/>
                </a:solidFill>
                <a:latin typeface="Arial" charset="0"/>
              </a:rPr>
              <a:t>ADK : Adénylate-kinase</a:t>
            </a:r>
          </a:p>
        </p:txBody>
      </p:sp>
      <p:sp>
        <p:nvSpPr>
          <p:cNvPr id="746522" name="Oval 26"/>
          <p:cNvSpPr>
            <a:spLocks noChangeArrowheads="1"/>
          </p:cNvSpPr>
          <p:nvPr/>
        </p:nvSpPr>
        <p:spPr bwMode="auto">
          <a:xfrm>
            <a:off x="398463" y="1935163"/>
            <a:ext cx="8458200" cy="3581400"/>
          </a:xfrm>
          <a:prstGeom prst="ellips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46523" name="Line 27"/>
          <p:cNvSpPr>
            <a:spLocks noChangeShapeType="1"/>
          </p:cNvSpPr>
          <p:nvPr/>
        </p:nvSpPr>
        <p:spPr bwMode="auto">
          <a:xfrm flipV="1">
            <a:off x="5961063" y="1935163"/>
            <a:ext cx="3048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6524" name="Text Box 28"/>
          <p:cNvSpPr txBox="1">
            <a:spLocks noChangeArrowheads="1"/>
          </p:cNvSpPr>
          <p:nvPr/>
        </p:nvSpPr>
        <p:spPr bwMode="auto">
          <a:xfrm>
            <a:off x="6248400" y="1514475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  <a:sym typeface="Symbol" pitchFamily="18" charset="2"/>
              </a:rPr>
              <a:t> NH</a:t>
            </a:r>
            <a:r>
              <a:rPr lang="fr-FR" b="1" baseline="-25000">
                <a:latin typeface="Arial" charset="0"/>
                <a:sym typeface="Symbol" pitchFamily="18" charset="2"/>
              </a:rPr>
              <a:t>4</a:t>
            </a:r>
            <a:r>
              <a:rPr lang="fr-FR" b="1" baseline="30000">
                <a:latin typeface="Arial" charset="0"/>
                <a:sym typeface="Symbol" pitchFamily="18" charset="2"/>
              </a:rPr>
              <a:t>+</a:t>
            </a:r>
            <a:r>
              <a:rPr lang="fr-FR" sz="1800" b="1">
                <a:latin typeface="Arial" charset="0"/>
                <a:sym typeface="Symbol" pitchFamily="18" charset="2"/>
              </a:rPr>
              <a:t>  (ion amonium)</a:t>
            </a:r>
            <a:endParaRPr lang="es-CL" sz="1800" b="1">
              <a:latin typeface="Arial" charset="0"/>
            </a:endParaRPr>
          </a:p>
        </p:txBody>
      </p:sp>
      <p:sp>
        <p:nvSpPr>
          <p:cNvPr id="746525" name="Oval 29"/>
          <p:cNvSpPr>
            <a:spLocks noChangeArrowheads="1"/>
          </p:cNvSpPr>
          <p:nvPr/>
        </p:nvSpPr>
        <p:spPr bwMode="auto">
          <a:xfrm>
            <a:off x="6265863" y="1325563"/>
            <a:ext cx="762000" cy="762000"/>
          </a:xfrm>
          <a:prstGeom prst="ellips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46526" name="Text Box 30"/>
          <p:cNvSpPr txBox="1">
            <a:spLocks noChangeArrowheads="1"/>
          </p:cNvSpPr>
          <p:nvPr/>
        </p:nvSpPr>
        <p:spPr bwMode="auto">
          <a:xfrm>
            <a:off x="5791200" y="981075"/>
            <a:ext cx="196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courant sanguin</a:t>
            </a:r>
            <a:endParaRPr lang="es-CL" sz="1800" b="1">
              <a:latin typeface="Arial" charset="0"/>
            </a:endParaRPr>
          </a:p>
        </p:txBody>
      </p:sp>
      <p:sp>
        <p:nvSpPr>
          <p:cNvPr id="746527" name="Text Box 31"/>
          <p:cNvSpPr txBox="1">
            <a:spLocks noChangeArrowheads="1"/>
          </p:cNvSpPr>
          <p:nvPr/>
        </p:nvSpPr>
        <p:spPr bwMode="auto">
          <a:xfrm>
            <a:off x="2971800" y="2124075"/>
            <a:ext cx="2392363" cy="406400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 b="1">
                <a:solidFill>
                  <a:srgbClr val="000000"/>
                </a:solidFill>
                <a:latin typeface="Arial" charset="0"/>
              </a:rPr>
              <a:t>cellule musculaire</a:t>
            </a:r>
            <a:endParaRPr lang="es-CL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6528" name="Line 32"/>
          <p:cNvSpPr>
            <a:spLocks noChangeShapeType="1"/>
          </p:cNvSpPr>
          <p:nvPr/>
        </p:nvSpPr>
        <p:spPr bwMode="auto">
          <a:xfrm>
            <a:off x="7027863" y="4525963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6530" name="Text Box 34"/>
          <p:cNvSpPr txBox="1">
            <a:spLocks noChangeArrowheads="1"/>
          </p:cNvSpPr>
          <p:nvPr/>
        </p:nvSpPr>
        <p:spPr bwMode="auto">
          <a:xfrm>
            <a:off x="8132763" y="5810250"/>
            <a:ext cx="9699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 b="1">
                <a:latin typeface="Arial" charset="0"/>
              </a:rPr>
              <a:t>FOIE</a:t>
            </a:r>
          </a:p>
          <a:p>
            <a:r>
              <a:rPr lang="fr-FR" sz="2000" b="1">
                <a:latin typeface="Arial" charset="0"/>
              </a:rPr>
              <a:t>REINS</a:t>
            </a:r>
            <a:endParaRPr lang="es-CL" sz="2000" b="1">
              <a:latin typeface="Arial" charset="0"/>
            </a:endParaRPr>
          </a:p>
        </p:txBody>
      </p:sp>
      <p:sp>
        <p:nvSpPr>
          <p:cNvPr id="746531" name="Text Box 35"/>
          <p:cNvSpPr txBox="1">
            <a:spLocks noChangeArrowheads="1"/>
          </p:cNvSpPr>
          <p:nvPr/>
        </p:nvSpPr>
        <p:spPr bwMode="auto">
          <a:xfrm>
            <a:off x="5867400" y="4486275"/>
            <a:ext cx="120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aspartate</a:t>
            </a:r>
            <a:endParaRPr lang="es-CL" sz="1800" b="1">
              <a:latin typeface="Arial" charset="0"/>
            </a:endParaRPr>
          </a:p>
        </p:txBody>
      </p:sp>
      <p:sp>
        <p:nvSpPr>
          <p:cNvPr id="746532" name="Line 36"/>
          <p:cNvSpPr>
            <a:spLocks noChangeShapeType="1"/>
          </p:cNvSpPr>
          <p:nvPr/>
        </p:nvSpPr>
        <p:spPr bwMode="auto">
          <a:xfrm>
            <a:off x="7010400" y="38766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6533" name="Line 37"/>
          <p:cNvSpPr>
            <a:spLocks noChangeShapeType="1"/>
          </p:cNvSpPr>
          <p:nvPr/>
        </p:nvSpPr>
        <p:spPr bwMode="auto">
          <a:xfrm flipH="1">
            <a:off x="5791200" y="471487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6534" name="Text Box 38"/>
          <p:cNvSpPr txBox="1">
            <a:spLocks noChangeArrowheads="1"/>
          </p:cNvSpPr>
          <p:nvPr/>
        </p:nvSpPr>
        <p:spPr bwMode="auto">
          <a:xfrm>
            <a:off x="0" y="6092825"/>
            <a:ext cx="386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AMP : adénosine monophosphate</a:t>
            </a:r>
            <a:endParaRPr lang="es-CL" sz="1800" b="1">
              <a:latin typeface="Arial" charset="0"/>
            </a:endParaRPr>
          </a:p>
        </p:txBody>
      </p:sp>
      <p:sp>
        <p:nvSpPr>
          <p:cNvPr id="746535" name="Text Box 39"/>
          <p:cNvSpPr txBox="1">
            <a:spLocks noChangeArrowheads="1"/>
          </p:cNvSpPr>
          <p:nvPr/>
        </p:nvSpPr>
        <p:spPr bwMode="auto">
          <a:xfrm>
            <a:off x="0" y="6518275"/>
            <a:ext cx="3295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IMP : inosine monophospate</a:t>
            </a:r>
            <a:endParaRPr lang="es-CL" sz="1800" b="1">
              <a:latin typeface="Arial" charset="0"/>
            </a:endParaRPr>
          </a:p>
        </p:txBody>
      </p:sp>
      <p:sp>
        <p:nvSpPr>
          <p:cNvPr id="746536" name="Text Box 40"/>
          <p:cNvSpPr txBox="1">
            <a:spLocks noChangeArrowheads="1"/>
          </p:cNvSpPr>
          <p:nvPr/>
        </p:nvSpPr>
        <p:spPr bwMode="auto">
          <a:xfrm>
            <a:off x="2781300" y="2657475"/>
            <a:ext cx="1501775" cy="5143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75000"/>
              </a:lnSpc>
            </a:pPr>
            <a:r>
              <a:rPr lang="fr-FR" sz="1800" b="1">
                <a:solidFill>
                  <a:schemeClr val="tx2"/>
                </a:solidFill>
                <a:latin typeface="Arial" charset="0"/>
              </a:rPr>
              <a:t>AMP </a:t>
            </a:r>
          </a:p>
          <a:p>
            <a:pPr algn="ctr">
              <a:lnSpc>
                <a:spcPct val="75000"/>
              </a:lnSpc>
            </a:pPr>
            <a:r>
              <a:rPr lang="fr-FR" sz="1800" b="1">
                <a:solidFill>
                  <a:schemeClr val="tx2"/>
                </a:solidFill>
                <a:latin typeface="Arial" charset="0"/>
              </a:rPr>
              <a:t>désaminase</a:t>
            </a:r>
            <a:endParaRPr lang="es-CL" sz="18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46537" name="Arc 41"/>
          <p:cNvSpPr>
            <a:spLocks/>
          </p:cNvSpPr>
          <p:nvPr/>
        </p:nvSpPr>
        <p:spPr bwMode="auto">
          <a:xfrm>
            <a:off x="2895600" y="3132138"/>
            <a:ext cx="912813" cy="577850"/>
          </a:xfrm>
          <a:custGeom>
            <a:avLst/>
            <a:gdLst>
              <a:gd name="T0" fmla="*/ 2147483647 w 21518"/>
              <a:gd name="T1" fmla="*/ 0 h 13644"/>
              <a:gd name="T2" fmla="*/ 2147483647 w 21518"/>
              <a:gd name="T3" fmla="*/ 2147483647 h 13644"/>
              <a:gd name="T4" fmla="*/ 0 w 21518"/>
              <a:gd name="T5" fmla="*/ 2147483647 h 13644"/>
              <a:gd name="T6" fmla="*/ 0 60000 65536"/>
              <a:gd name="T7" fmla="*/ 0 60000 65536"/>
              <a:gd name="T8" fmla="*/ 0 60000 65536"/>
              <a:gd name="T9" fmla="*/ 0 w 21518"/>
              <a:gd name="T10" fmla="*/ 0 h 13644"/>
              <a:gd name="T11" fmla="*/ 21518 w 21518"/>
              <a:gd name="T12" fmla="*/ 13644 h 136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18" h="13644" fill="none" extrusionOk="0">
                <a:moveTo>
                  <a:pt x="16745" y="-1"/>
                </a:moveTo>
                <a:cubicBezTo>
                  <a:pt x="19477" y="3353"/>
                  <a:pt x="21140" y="7450"/>
                  <a:pt x="21517" y="11760"/>
                </a:cubicBezTo>
              </a:path>
              <a:path w="21518" h="13644" stroke="0" extrusionOk="0">
                <a:moveTo>
                  <a:pt x="16745" y="-1"/>
                </a:moveTo>
                <a:cubicBezTo>
                  <a:pt x="19477" y="3353"/>
                  <a:pt x="21140" y="7450"/>
                  <a:pt x="21517" y="11760"/>
                </a:cubicBezTo>
                <a:lnTo>
                  <a:pt x="0" y="13644"/>
                </a:lnTo>
                <a:lnTo>
                  <a:pt x="16745" y="-1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46538" name="Text Box 42"/>
          <p:cNvSpPr txBox="1">
            <a:spLocks noChangeArrowheads="1"/>
          </p:cNvSpPr>
          <p:nvPr/>
        </p:nvSpPr>
        <p:spPr bwMode="auto">
          <a:xfrm>
            <a:off x="5334000" y="1971675"/>
            <a:ext cx="690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pH </a:t>
            </a:r>
            <a:r>
              <a:rPr lang="fr-FR" sz="1800" b="1">
                <a:latin typeface="Arial" charset="0"/>
                <a:sym typeface="Symbol" pitchFamily="18" charset="2"/>
              </a:rPr>
              <a:t></a:t>
            </a:r>
            <a:endParaRPr lang="es-CL" sz="1800" b="1">
              <a:latin typeface="Arial" charset="0"/>
              <a:sym typeface="Symbol" pitchFamily="18" charset="2"/>
            </a:endParaRPr>
          </a:p>
        </p:txBody>
      </p:sp>
      <p:sp>
        <p:nvSpPr>
          <p:cNvPr id="746539" name="Text Box 43"/>
          <p:cNvSpPr txBox="1">
            <a:spLocks noChangeArrowheads="1"/>
          </p:cNvSpPr>
          <p:nvPr/>
        </p:nvSpPr>
        <p:spPr bwMode="auto">
          <a:xfrm>
            <a:off x="6373813" y="5300663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Hypoxanthine</a:t>
            </a:r>
            <a:endParaRPr lang="es-CL" sz="1800" b="1">
              <a:latin typeface="Arial" charset="0"/>
            </a:endParaRPr>
          </a:p>
        </p:txBody>
      </p:sp>
      <p:sp>
        <p:nvSpPr>
          <p:cNvPr id="746540" name="Line 44"/>
          <p:cNvSpPr>
            <a:spLocks noChangeShapeType="1"/>
          </p:cNvSpPr>
          <p:nvPr/>
        </p:nvSpPr>
        <p:spPr bwMode="auto">
          <a:xfrm>
            <a:off x="7021513" y="55895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6541" name="Text Box 45"/>
          <p:cNvSpPr txBox="1">
            <a:spLocks noChangeArrowheads="1"/>
          </p:cNvSpPr>
          <p:nvPr/>
        </p:nvSpPr>
        <p:spPr bwMode="auto">
          <a:xfrm>
            <a:off x="8081963" y="5321300"/>
            <a:ext cx="996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(SANG)</a:t>
            </a:r>
          </a:p>
        </p:txBody>
      </p:sp>
    </p:spTree>
    <p:extLst>
      <p:ext uri="{BB962C8B-B14F-4D97-AF65-F5344CB8AC3E}">
        <p14:creationId xmlns:p14="http://schemas.microsoft.com/office/powerpoint/2010/main" val="401080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6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46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"/>
                                        <p:tgtEl>
                                          <p:spTgt spid="74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4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4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46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300"/>
                                        <p:tgtEl>
                                          <p:spTgt spid="746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4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4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4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46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46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75"/>
                                        <p:tgtEl>
                                          <p:spTgt spid="746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395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4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45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74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95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75"/>
                                        <p:tgtEl>
                                          <p:spTgt spid="746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4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74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46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46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46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746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746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75"/>
                                        <p:tgtEl>
                                          <p:spTgt spid="746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746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4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746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46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46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46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46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46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46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46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46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46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46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46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46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46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46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46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46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46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46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46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46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46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746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746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46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746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46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46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46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746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46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746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746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46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746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746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46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746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746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46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746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746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46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746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746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46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746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746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46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746498" grpId="0" animBg="1"/>
      <p:bldP spid="746499" grpId="0" autoUpdateAnimBg="0"/>
      <p:bldP spid="746500" grpId="0" autoUpdateAnimBg="0"/>
      <p:bldP spid="746501" grpId="0" animBg="1"/>
      <p:bldP spid="746502" grpId="0" animBg="1"/>
      <p:bldP spid="746503" grpId="0" autoUpdateAnimBg="0"/>
      <p:bldP spid="746504" grpId="0" animBg="1"/>
      <p:bldP spid="746505" grpId="0" autoUpdateAnimBg="0"/>
      <p:bldP spid="746506" grpId="0" animBg="1"/>
      <p:bldP spid="746507" grpId="0" autoUpdateAnimBg="0"/>
      <p:bldP spid="746508" grpId="0" animBg="1"/>
      <p:bldP spid="746509" grpId="0" autoUpdateAnimBg="0"/>
      <p:bldP spid="746510" grpId="0"/>
      <p:bldP spid="746511" grpId="0"/>
      <p:bldP spid="746512" grpId="0"/>
      <p:bldP spid="746513" grpId="0" animBg="1"/>
      <p:bldP spid="746514" grpId="0"/>
      <p:bldP spid="746515" grpId="0" animBg="1"/>
      <p:bldP spid="746516" grpId="0" animBg="1"/>
      <p:bldP spid="746517" grpId="0" animBg="1"/>
      <p:bldP spid="746518" grpId="0"/>
      <p:bldP spid="746520" grpId="0" animBg="1" autoUpdateAnimBg="0"/>
      <p:bldP spid="746521" grpId="0" autoUpdateAnimBg="0"/>
      <p:bldP spid="746522" grpId="0" animBg="1"/>
      <p:bldP spid="746523" grpId="0" animBg="1"/>
      <p:bldP spid="746524" grpId="0" autoUpdateAnimBg="0"/>
      <p:bldP spid="746525" grpId="0" animBg="1"/>
      <p:bldP spid="746526" grpId="0" autoUpdateAnimBg="0"/>
      <p:bldP spid="746527" grpId="0" animBg="1" autoUpdateAnimBg="0"/>
      <p:bldP spid="746528" grpId="0" animBg="1"/>
      <p:bldP spid="746530" grpId="0"/>
      <p:bldP spid="746531" grpId="0"/>
      <p:bldP spid="746532" grpId="0" animBg="1"/>
      <p:bldP spid="746533" grpId="0" animBg="1"/>
      <p:bldP spid="746534" grpId="0" autoUpdateAnimBg="0"/>
      <p:bldP spid="746535" grpId="0" autoUpdateAnimBg="0"/>
      <p:bldP spid="746536" grpId="0" animBg="1" autoUpdateAnimBg="0"/>
      <p:bldP spid="746537" grpId="0" animBg="1"/>
      <p:bldP spid="746538" grpId="0" autoUpdateAnimBg="0"/>
      <p:bldP spid="746539" grpId="0"/>
      <p:bldP spid="746540" grpId="0" animBg="1"/>
      <p:bldP spid="74654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2764950-56DE-4544-B77F-10CD50F11267}" type="slidenum">
              <a:rPr lang="fr-FR" sz="1400" smtClean="0"/>
              <a:pPr/>
              <a:t>57</a:t>
            </a:fld>
            <a:endParaRPr lang="fr-FR" sz="1400"/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078288" y="914400"/>
            <a:ext cx="9858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Glucose</a:t>
            </a:r>
            <a:endParaRPr lang="es-CL" sz="1600" b="1">
              <a:latin typeface="Arial" charset="0"/>
            </a:endParaRPr>
          </a:p>
        </p:txBody>
      </p:sp>
      <p:sp>
        <p:nvSpPr>
          <p:cNvPr id="33796" name="Line 3"/>
          <p:cNvSpPr>
            <a:spLocks noChangeShapeType="1"/>
          </p:cNvSpPr>
          <p:nvPr/>
        </p:nvSpPr>
        <p:spPr bwMode="auto">
          <a:xfrm>
            <a:off x="4572000" y="12192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3567113" y="1584325"/>
            <a:ext cx="23161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Fructose-6-phosphate</a:t>
            </a:r>
            <a:endParaRPr lang="es-CL" sz="1600" b="1">
              <a:latin typeface="Arial" charset="0"/>
            </a:endParaRPr>
          </a:p>
        </p:txBody>
      </p:sp>
      <p:sp>
        <p:nvSpPr>
          <p:cNvPr id="33798" name="Line 5"/>
          <p:cNvSpPr>
            <a:spLocks noChangeShapeType="1"/>
          </p:cNvSpPr>
          <p:nvPr/>
        </p:nvSpPr>
        <p:spPr bwMode="auto">
          <a:xfrm>
            <a:off x="4572000" y="1905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799" name="Text Box 6"/>
          <p:cNvSpPr txBox="1">
            <a:spLocks noChangeArrowheads="1"/>
          </p:cNvSpPr>
          <p:nvPr/>
        </p:nvSpPr>
        <p:spPr bwMode="auto">
          <a:xfrm>
            <a:off x="3429000" y="2209800"/>
            <a:ext cx="2667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Fructose-1.6-diphosphate</a:t>
            </a:r>
            <a:endParaRPr lang="es-CL" sz="1600" b="1">
              <a:latin typeface="Arial" charset="0"/>
            </a:endParaRPr>
          </a:p>
        </p:txBody>
      </p:sp>
      <p:sp>
        <p:nvSpPr>
          <p:cNvPr id="748551" name="Text Box 7"/>
          <p:cNvSpPr txBox="1">
            <a:spLocks noChangeArrowheads="1"/>
          </p:cNvSpPr>
          <p:nvPr/>
        </p:nvSpPr>
        <p:spPr bwMode="auto">
          <a:xfrm>
            <a:off x="5091113" y="1889125"/>
            <a:ext cx="598487" cy="3460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solidFill>
                  <a:schemeClr val="tx2"/>
                </a:solidFill>
                <a:latin typeface="Arial" charset="0"/>
              </a:rPr>
              <a:t>PFK</a:t>
            </a:r>
            <a:endParaRPr lang="es-CL" sz="16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48552" name="Oval 8"/>
          <p:cNvSpPr>
            <a:spLocks noChangeArrowheads="1"/>
          </p:cNvSpPr>
          <p:nvPr/>
        </p:nvSpPr>
        <p:spPr bwMode="auto">
          <a:xfrm>
            <a:off x="5791200" y="1981200"/>
            <a:ext cx="304800" cy="228600"/>
          </a:xfrm>
          <a:prstGeom prst="ellips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fr-FR" sz="1600" b="1">
                <a:solidFill>
                  <a:schemeClr val="tx2"/>
                </a:solidFill>
                <a:latin typeface="Arial" charset="0"/>
              </a:rPr>
              <a:t>+</a:t>
            </a:r>
            <a:endParaRPr lang="es-CL" sz="16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3802" name="Line 9"/>
          <p:cNvSpPr>
            <a:spLocks noChangeShapeType="1"/>
          </p:cNvSpPr>
          <p:nvPr/>
        </p:nvSpPr>
        <p:spPr bwMode="auto">
          <a:xfrm flipV="1">
            <a:off x="4572000" y="25146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803" name="Line 10"/>
          <p:cNvSpPr>
            <a:spLocks noChangeShapeType="1"/>
          </p:cNvSpPr>
          <p:nvPr/>
        </p:nvSpPr>
        <p:spPr bwMode="auto">
          <a:xfrm flipH="1">
            <a:off x="4114800" y="2819400"/>
            <a:ext cx="457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804" name="Line 11"/>
          <p:cNvSpPr>
            <a:spLocks noChangeShapeType="1"/>
          </p:cNvSpPr>
          <p:nvPr/>
        </p:nvSpPr>
        <p:spPr bwMode="auto">
          <a:xfrm>
            <a:off x="4572000" y="2819400"/>
            <a:ext cx="457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805" name="Text Box 12"/>
          <p:cNvSpPr txBox="1">
            <a:spLocks noChangeArrowheads="1"/>
          </p:cNvSpPr>
          <p:nvPr/>
        </p:nvSpPr>
        <p:spPr bwMode="auto">
          <a:xfrm>
            <a:off x="2514600" y="2847975"/>
            <a:ext cx="15716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Phosphodihy-</a:t>
            </a:r>
          </a:p>
          <a:p>
            <a:r>
              <a:rPr lang="fr-FR" sz="1600" b="1">
                <a:latin typeface="Arial" charset="0"/>
              </a:rPr>
              <a:t>droxy-acétone</a:t>
            </a:r>
            <a:endParaRPr lang="es-CL" sz="1600" b="1">
              <a:latin typeface="Arial" charset="0"/>
            </a:endParaRPr>
          </a:p>
        </p:txBody>
      </p:sp>
      <p:sp>
        <p:nvSpPr>
          <p:cNvPr id="33806" name="Text Box 13"/>
          <p:cNvSpPr txBox="1">
            <a:spLocks noChangeArrowheads="1"/>
          </p:cNvSpPr>
          <p:nvPr/>
        </p:nvSpPr>
        <p:spPr bwMode="auto">
          <a:xfrm>
            <a:off x="5029200" y="2847975"/>
            <a:ext cx="16621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3-phospho-</a:t>
            </a:r>
          </a:p>
          <a:p>
            <a:r>
              <a:rPr lang="fr-FR" sz="1600" b="1">
                <a:latin typeface="Arial" charset="0"/>
              </a:rPr>
              <a:t>glycéraldéhyde</a:t>
            </a:r>
            <a:endParaRPr lang="es-CL" sz="1600" b="1">
              <a:latin typeface="Arial" charset="0"/>
            </a:endParaRPr>
          </a:p>
        </p:txBody>
      </p:sp>
      <p:sp>
        <p:nvSpPr>
          <p:cNvPr id="33807" name="Line 14"/>
          <p:cNvSpPr>
            <a:spLocks noChangeShapeType="1"/>
          </p:cNvSpPr>
          <p:nvPr/>
        </p:nvSpPr>
        <p:spPr bwMode="auto">
          <a:xfrm flipH="1">
            <a:off x="4572000" y="3238500"/>
            <a:ext cx="5334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808" name="Text Box 15"/>
          <p:cNvSpPr txBox="1">
            <a:spLocks noChangeArrowheads="1"/>
          </p:cNvSpPr>
          <p:nvPr/>
        </p:nvSpPr>
        <p:spPr bwMode="auto">
          <a:xfrm>
            <a:off x="3643313" y="3641725"/>
            <a:ext cx="246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1.3-diphosphoglycérate</a:t>
            </a:r>
            <a:endParaRPr lang="es-CL" sz="1600" b="1">
              <a:latin typeface="Arial" charset="0"/>
            </a:endParaRPr>
          </a:p>
        </p:txBody>
      </p:sp>
      <p:sp>
        <p:nvSpPr>
          <p:cNvPr id="33809" name="Line 16"/>
          <p:cNvSpPr>
            <a:spLocks noChangeShapeType="1"/>
          </p:cNvSpPr>
          <p:nvPr/>
        </p:nvSpPr>
        <p:spPr bwMode="auto">
          <a:xfrm>
            <a:off x="4572000" y="3962400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810" name="Text Box 17"/>
          <p:cNvSpPr txBox="1">
            <a:spLocks noChangeArrowheads="1"/>
          </p:cNvSpPr>
          <p:nvPr/>
        </p:nvSpPr>
        <p:spPr bwMode="auto">
          <a:xfrm>
            <a:off x="4051300" y="4572000"/>
            <a:ext cx="104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Pyruvate</a:t>
            </a:r>
            <a:endParaRPr lang="es-CL" sz="1600" b="1">
              <a:latin typeface="Arial" charset="0"/>
            </a:endParaRPr>
          </a:p>
        </p:txBody>
      </p:sp>
      <p:sp>
        <p:nvSpPr>
          <p:cNvPr id="33811" name="Line 18"/>
          <p:cNvSpPr>
            <a:spLocks noChangeShapeType="1"/>
          </p:cNvSpPr>
          <p:nvPr/>
        </p:nvSpPr>
        <p:spPr bwMode="auto">
          <a:xfrm>
            <a:off x="5181600" y="48006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812" name="Text Box 19"/>
          <p:cNvSpPr txBox="1">
            <a:spLocks noChangeArrowheads="1"/>
          </p:cNvSpPr>
          <p:nvPr/>
        </p:nvSpPr>
        <p:spPr bwMode="auto">
          <a:xfrm>
            <a:off x="6081713" y="4632325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Lactate</a:t>
            </a:r>
            <a:endParaRPr lang="fr-FR" sz="1600" b="1">
              <a:latin typeface="Arial" charset="0"/>
              <a:sym typeface="Symbol" pitchFamily="18" charset="2"/>
            </a:endParaRPr>
          </a:p>
        </p:txBody>
      </p:sp>
      <p:sp>
        <p:nvSpPr>
          <p:cNvPr id="33813" name="Line 20"/>
          <p:cNvSpPr>
            <a:spLocks noChangeShapeType="1"/>
          </p:cNvSpPr>
          <p:nvPr/>
        </p:nvSpPr>
        <p:spPr bwMode="auto">
          <a:xfrm>
            <a:off x="1905000" y="5181600"/>
            <a:ext cx="61722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814" name="Line 21"/>
          <p:cNvSpPr>
            <a:spLocks noChangeShapeType="1"/>
          </p:cNvSpPr>
          <p:nvPr/>
        </p:nvSpPr>
        <p:spPr bwMode="auto">
          <a:xfrm>
            <a:off x="4572000" y="4876800"/>
            <a:ext cx="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815" name="Arc 22"/>
          <p:cNvSpPr>
            <a:spLocks/>
          </p:cNvSpPr>
          <p:nvPr/>
        </p:nvSpPr>
        <p:spPr bwMode="auto">
          <a:xfrm>
            <a:off x="3848100" y="5486400"/>
            <a:ext cx="1447800" cy="1141413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3116"/>
                  <a:pt x="4966" y="5417"/>
                  <a:pt x="12695" y="1920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3116"/>
                  <a:pt x="4966" y="5417"/>
                  <a:pt x="12695" y="1920"/>
                </a:cubicBezTo>
                <a:lnTo>
                  <a:pt x="21600" y="21600"/>
                </a:lnTo>
                <a:lnTo>
                  <a:pt x="21599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3816" name="Text Box 23"/>
          <p:cNvSpPr txBox="1">
            <a:spLocks noChangeArrowheads="1"/>
          </p:cNvSpPr>
          <p:nvPr/>
        </p:nvSpPr>
        <p:spPr bwMode="auto">
          <a:xfrm>
            <a:off x="4022725" y="5775325"/>
            <a:ext cx="10763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600" b="1">
                <a:latin typeface="Arial" charset="0"/>
              </a:rPr>
              <a:t>Cycle de </a:t>
            </a:r>
          </a:p>
          <a:p>
            <a:pPr algn="ctr"/>
            <a:r>
              <a:rPr lang="fr-FR" sz="1600" b="1">
                <a:latin typeface="Arial" charset="0"/>
              </a:rPr>
              <a:t>Krebs</a:t>
            </a:r>
            <a:endParaRPr lang="es-CL" sz="1600" b="1">
              <a:latin typeface="Arial" charset="0"/>
            </a:endParaRPr>
          </a:p>
        </p:txBody>
      </p:sp>
      <p:sp>
        <p:nvSpPr>
          <p:cNvPr id="748568" name="Text Box 24"/>
          <p:cNvSpPr txBox="1">
            <a:spLocks noChangeArrowheads="1"/>
          </p:cNvSpPr>
          <p:nvPr/>
        </p:nvSpPr>
        <p:spPr bwMode="auto">
          <a:xfrm>
            <a:off x="5105400" y="5257800"/>
            <a:ext cx="2606675" cy="3460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solidFill>
                  <a:schemeClr val="tx2"/>
                </a:solidFill>
                <a:latin typeface="Arial" charset="0"/>
              </a:rPr>
              <a:t>Pyruvate déhydrogénase</a:t>
            </a:r>
            <a:endParaRPr lang="es-CL" sz="16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48569" name="Oval 25"/>
          <p:cNvSpPr>
            <a:spLocks noChangeArrowheads="1"/>
          </p:cNvSpPr>
          <p:nvPr/>
        </p:nvSpPr>
        <p:spPr bwMode="auto">
          <a:xfrm>
            <a:off x="7772400" y="5257800"/>
            <a:ext cx="304800" cy="228600"/>
          </a:xfrm>
          <a:prstGeom prst="ellips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fr-FR" sz="1600" b="1">
                <a:solidFill>
                  <a:schemeClr val="tx2"/>
                </a:solidFill>
                <a:latin typeface="Arial" charset="0"/>
              </a:rPr>
              <a:t>-</a:t>
            </a:r>
            <a:endParaRPr lang="es-CL" sz="16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48570" name="Oval 26"/>
          <p:cNvSpPr>
            <a:spLocks noChangeArrowheads="1"/>
          </p:cNvSpPr>
          <p:nvPr/>
        </p:nvSpPr>
        <p:spPr bwMode="auto">
          <a:xfrm>
            <a:off x="3657600" y="5334000"/>
            <a:ext cx="304800" cy="228600"/>
          </a:xfrm>
          <a:prstGeom prst="ellips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fr-FR" sz="1600" b="1">
                <a:solidFill>
                  <a:schemeClr val="tx2"/>
                </a:solidFill>
                <a:latin typeface="Arial" charset="0"/>
              </a:rPr>
              <a:t>-</a:t>
            </a:r>
            <a:endParaRPr lang="es-CL" sz="16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48571" name="Text Box 27"/>
          <p:cNvSpPr txBox="1">
            <a:spLocks noChangeArrowheads="1"/>
          </p:cNvSpPr>
          <p:nvPr/>
        </p:nvSpPr>
        <p:spPr bwMode="auto">
          <a:xfrm>
            <a:off x="1295400" y="5257800"/>
            <a:ext cx="2281238" cy="3460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solidFill>
                  <a:schemeClr val="tx2"/>
                </a:solidFill>
                <a:latin typeface="Arial" charset="0"/>
              </a:rPr>
              <a:t>Pyruvate carboxylase</a:t>
            </a:r>
            <a:endParaRPr lang="es-CL" sz="16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48572" name="Text Box 28"/>
          <p:cNvSpPr txBox="1">
            <a:spLocks noChangeArrowheads="1"/>
          </p:cNvSpPr>
          <p:nvPr/>
        </p:nvSpPr>
        <p:spPr bwMode="auto">
          <a:xfrm>
            <a:off x="5410200" y="5867400"/>
            <a:ext cx="2767013" cy="3460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solidFill>
                  <a:schemeClr val="tx2"/>
                </a:solidFill>
                <a:latin typeface="Arial" charset="0"/>
              </a:rPr>
              <a:t>Isocitrate déshydrogénase</a:t>
            </a:r>
            <a:endParaRPr lang="es-CL" sz="16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48573" name="Oval 29"/>
          <p:cNvSpPr>
            <a:spLocks noChangeArrowheads="1"/>
          </p:cNvSpPr>
          <p:nvPr/>
        </p:nvSpPr>
        <p:spPr bwMode="auto">
          <a:xfrm>
            <a:off x="8229600" y="5867400"/>
            <a:ext cx="304800" cy="228600"/>
          </a:xfrm>
          <a:prstGeom prst="ellips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fr-FR" sz="1600" b="1">
                <a:solidFill>
                  <a:schemeClr val="tx2"/>
                </a:solidFill>
                <a:latin typeface="Arial" charset="0"/>
              </a:rPr>
              <a:t>-</a:t>
            </a:r>
            <a:endParaRPr lang="es-CL" sz="16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3823" name="Text Box 30"/>
          <p:cNvSpPr txBox="1">
            <a:spLocks noChangeArrowheads="1"/>
          </p:cNvSpPr>
          <p:nvPr/>
        </p:nvSpPr>
        <p:spPr bwMode="auto">
          <a:xfrm>
            <a:off x="150813" y="152400"/>
            <a:ext cx="88423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b="1">
                <a:latin typeface="Arial" charset="0"/>
              </a:rPr>
              <a:t>Effets de NH</a:t>
            </a:r>
            <a:r>
              <a:rPr lang="fr-FR" b="1" baseline="-25000">
                <a:latin typeface="Arial" charset="0"/>
              </a:rPr>
              <a:t>3</a:t>
            </a:r>
            <a:r>
              <a:rPr lang="fr-FR" b="1">
                <a:latin typeface="Arial" charset="0"/>
              </a:rPr>
              <a:t> et NH</a:t>
            </a:r>
            <a:r>
              <a:rPr lang="fr-FR" b="1" baseline="-25000">
                <a:latin typeface="Arial" charset="0"/>
              </a:rPr>
              <a:t>4</a:t>
            </a:r>
            <a:r>
              <a:rPr lang="fr-FR" b="1" baseline="30000">
                <a:latin typeface="Arial" charset="0"/>
              </a:rPr>
              <a:t>+</a:t>
            </a:r>
            <a:r>
              <a:rPr lang="fr-FR" b="1">
                <a:latin typeface="Arial" charset="0"/>
              </a:rPr>
              <a:t> sur différentes étapes de la glycolyse</a:t>
            </a:r>
            <a:endParaRPr lang="es-CL" b="1">
              <a:latin typeface="Arial" charset="0"/>
            </a:endParaRPr>
          </a:p>
        </p:txBody>
      </p:sp>
      <p:sp>
        <p:nvSpPr>
          <p:cNvPr id="748575" name="Text Box 31"/>
          <p:cNvSpPr txBox="1">
            <a:spLocks noChangeArrowheads="1"/>
          </p:cNvSpPr>
          <p:nvPr/>
        </p:nvSpPr>
        <p:spPr bwMode="auto">
          <a:xfrm>
            <a:off x="7092950" y="4652963"/>
            <a:ext cx="1181100" cy="37623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solidFill>
                  <a:srgbClr val="FFFFFF"/>
                </a:solidFill>
                <a:latin typeface="Arial" charset="0"/>
              </a:rPr>
              <a:t>: </a:t>
            </a:r>
            <a:r>
              <a:rPr lang="fr-FR" sz="1800" b="1">
                <a:solidFill>
                  <a:srgbClr val="FFFFFF"/>
                </a:solidFill>
                <a:latin typeface="Arial" charset="0"/>
                <a:sym typeface="Symbol" pitchFamily="18" charset="2"/>
              </a:rPr>
              <a:t> :  pH</a:t>
            </a:r>
            <a:endParaRPr lang="fr-FR" sz="1800">
              <a:solidFill>
                <a:srgbClr val="FFFFFF"/>
              </a:solidFill>
              <a:latin typeface="Arial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9650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8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8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8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8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8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8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48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48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48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48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48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48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8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48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48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48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748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8551" grpId="0" animBg="1" autoUpdateAnimBg="0"/>
      <p:bldP spid="748552" grpId="0" animBg="1" autoUpdateAnimBg="0"/>
      <p:bldP spid="748568" grpId="0" animBg="1" autoUpdateAnimBg="0"/>
      <p:bldP spid="748569" grpId="0" animBg="1" autoUpdateAnimBg="0"/>
      <p:bldP spid="748570" grpId="0" animBg="1" autoUpdateAnimBg="0"/>
      <p:bldP spid="748571" grpId="0" animBg="1" autoUpdateAnimBg="0"/>
      <p:bldP spid="748572" grpId="0" animBg="1" autoUpdateAnimBg="0"/>
      <p:bldP spid="748573" grpId="0" animBg="1" autoUpdateAnimBg="0"/>
      <p:bldP spid="74857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E743B73-3A83-42A7-BDB6-982057F7DDDE}" type="slidenum">
              <a:rPr lang="fr-FR" sz="1400" smtClean="0"/>
              <a:pPr/>
              <a:t>58</a:t>
            </a:fld>
            <a:endParaRPr lang="fr-FR" sz="1400"/>
          </a:p>
        </p:txBody>
      </p:sp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684213" y="1052513"/>
            <a:ext cx="813435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1.2 - Facteurs limitants de l’exercice </a:t>
            </a:r>
          </a:p>
          <a:p>
            <a:pPr algn="ctr"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   court et intense </a:t>
            </a: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</a:t>
            </a:r>
          </a:p>
          <a:p>
            <a:pPr algn="ctr"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             </a:t>
            </a:r>
          </a:p>
          <a:p>
            <a:pPr algn="ctr">
              <a:defRPr/>
            </a:pP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algn="ctr"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  Ce qui se disait :…. </a:t>
            </a:r>
          </a:p>
          <a:p>
            <a:pPr algn="ctr">
              <a:defRPr/>
            </a:pP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algn="ctr">
              <a:defRPr/>
            </a:pP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algn="ctr">
              <a:defRPr/>
            </a:pP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algn="ctr">
              <a:defRPr/>
            </a:pP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  - Epuisement des réserves ??</a:t>
            </a:r>
          </a:p>
          <a:p>
            <a:pPr algn="ctr"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   </a:t>
            </a:r>
          </a:p>
          <a:p>
            <a:pPr algn="ctr">
              <a:defRPr/>
            </a:pP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30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60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F500576-4364-490F-B6B7-F8976C1957BB}" type="slidenum">
              <a:rPr lang="fr-FR" sz="1400" smtClean="0"/>
              <a:pPr/>
              <a:t>59</a:t>
            </a:fld>
            <a:endParaRPr lang="fr-FR" sz="1400"/>
          </a:p>
        </p:txBody>
      </p:sp>
      <p:sp>
        <p:nvSpPr>
          <p:cNvPr id="35843" name="Line 2"/>
          <p:cNvSpPr>
            <a:spLocks noChangeShapeType="1"/>
          </p:cNvSpPr>
          <p:nvPr/>
        </p:nvSpPr>
        <p:spPr bwMode="auto">
          <a:xfrm>
            <a:off x="1066800" y="2057400"/>
            <a:ext cx="0" cy="3200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844" name="Line 3"/>
          <p:cNvSpPr>
            <a:spLocks noChangeShapeType="1"/>
          </p:cNvSpPr>
          <p:nvPr/>
        </p:nvSpPr>
        <p:spPr bwMode="auto">
          <a:xfrm>
            <a:off x="1066800" y="5257800"/>
            <a:ext cx="35052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845" name="Line 4"/>
          <p:cNvSpPr>
            <a:spLocks noChangeShapeType="1"/>
          </p:cNvSpPr>
          <p:nvPr/>
        </p:nvSpPr>
        <p:spPr bwMode="auto">
          <a:xfrm>
            <a:off x="5562600" y="205740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846" name="Line 5"/>
          <p:cNvSpPr>
            <a:spLocks noChangeShapeType="1"/>
          </p:cNvSpPr>
          <p:nvPr/>
        </p:nvSpPr>
        <p:spPr bwMode="auto">
          <a:xfrm>
            <a:off x="5562600" y="52578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847" name="Text Box 6"/>
          <p:cNvSpPr txBox="1">
            <a:spLocks noChangeArrowheads="1"/>
          </p:cNvSpPr>
          <p:nvPr/>
        </p:nvSpPr>
        <p:spPr bwMode="auto">
          <a:xfrm>
            <a:off x="457200" y="1828800"/>
            <a:ext cx="693738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60000"/>
              </a:lnSpc>
            </a:pPr>
            <a:r>
              <a:rPr lang="fr-FR" sz="1600" b="1">
                <a:latin typeface="Arial" charset="0"/>
              </a:rPr>
              <a:t>100 –</a:t>
            </a:r>
          </a:p>
          <a:p>
            <a:pPr>
              <a:lnSpc>
                <a:spcPct val="160000"/>
              </a:lnSpc>
            </a:pPr>
            <a:endParaRPr lang="fr-FR" sz="1600" b="1">
              <a:latin typeface="Arial" charset="0"/>
            </a:endParaRPr>
          </a:p>
          <a:p>
            <a:pPr>
              <a:lnSpc>
                <a:spcPct val="160000"/>
              </a:lnSpc>
            </a:pPr>
            <a:r>
              <a:rPr lang="fr-FR" sz="1600" b="1">
                <a:latin typeface="Arial" charset="0"/>
              </a:rPr>
              <a:t>90   –</a:t>
            </a:r>
          </a:p>
          <a:p>
            <a:pPr>
              <a:lnSpc>
                <a:spcPct val="160000"/>
              </a:lnSpc>
            </a:pPr>
            <a:endParaRPr lang="fr-FR" sz="1600" b="1">
              <a:latin typeface="Arial" charset="0"/>
            </a:endParaRPr>
          </a:p>
          <a:p>
            <a:pPr>
              <a:lnSpc>
                <a:spcPct val="160000"/>
              </a:lnSpc>
            </a:pPr>
            <a:r>
              <a:rPr lang="fr-FR" sz="1600" b="1">
                <a:latin typeface="Arial" charset="0"/>
              </a:rPr>
              <a:t>80   –</a:t>
            </a:r>
          </a:p>
          <a:p>
            <a:pPr>
              <a:lnSpc>
                <a:spcPct val="160000"/>
              </a:lnSpc>
            </a:pPr>
            <a:endParaRPr lang="fr-FR" sz="1600" b="1">
              <a:latin typeface="Arial" charset="0"/>
            </a:endParaRPr>
          </a:p>
          <a:p>
            <a:pPr>
              <a:lnSpc>
                <a:spcPct val="160000"/>
              </a:lnSpc>
            </a:pPr>
            <a:r>
              <a:rPr lang="fr-FR" sz="1600" b="1">
                <a:latin typeface="Arial" charset="0"/>
              </a:rPr>
              <a:t>70   –</a:t>
            </a:r>
          </a:p>
          <a:p>
            <a:pPr>
              <a:lnSpc>
                <a:spcPct val="160000"/>
              </a:lnSpc>
            </a:pPr>
            <a:endParaRPr lang="fr-FR" sz="1600" b="1">
              <a:latin typeface="Arial" charset="0"/>
            </a:endParaRPr>
          </a:p>
          <a:p>
            <a:pPr>
              <a:lnSpc>
                <a:spcPct val="160000"/>
              </a:lnSpc>
            </a:pPr>
            <a:r>
              <a:rPr lang="fr-FR" sz="1600" b="1">
                <a:latin typeface="Arial" charset="0"/>
              </a:rPr>
              <a:t>60   –</a:t>
            </a:r>
          </a:p>
          <a:p>
            <a:pPr>
              <a:lnSpc>
                <a:spcPct val="160000"/>
              </a:lnSpc>
            </a:pPr>
            <a:endParaRPr lang="fr-FR" sz="1600" b="1">
              <a:latin typeface="Arial" charset="0"/>
            </a:endParaRPr>
          </a:p>
        </p:txBody>
      </p:sp>
      <p:sp>
        <p:nvSpPr>
          <p:cNvPr id="35848" name="Text Box 7"/>
          <p:cNvSpPr txBox="1">
            <a:spLocks noChangeArrowheads="1"/>
          </p:cNvSpPr>
          <p:nvPr/>
        </p:nvSpPr>
        <p:spPr bwMode="auto">
          <a:xfrm>
            <a:off x="4953000" y="1828800"/>
            <a:ext cx="693738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fr-FR" sz="1600" b="1">
                <a:latin typeface="Arial" charset="0"/>
              </a:rPr>
              <a:t>100 –</a:t>
            </a:r>
          </a:p>
          <a:p>
            <a:pPr>
              <a:lnSpc>
                <a:spcPct val="130000"/>
              </a:lnSpc>
            </a:pPr>
            <a:endParaRPr lang="fr-FR" sz="1600" b="1">
              <a:latin typeface="Arial" charset="0"/>
            </a:endParaRPr>
          </a:p>
          <a:p>
            <a:pPr>
              <a:lnSpc>
                <a:spcPct val="130000"/>
              </a:lnSpc>
            </a:pPr>
            <a:r>
              <a:rPr lang="fr-FR" sz="1600" b="1">
                <a:latin typeface="Arial" charset="0"/>
              </a:rPr>
              <a:t>90   –</a:t>
            </a:r>
          </a:p>
          <a:p>
            <a:pPr>
              <a:lnSpc>
                <a:spcPct val="130000"/>
              </a:lnSpc>
            </a:pPr>
            <a:endParaRPr lang="fr-FR" sz="1600" b="1">
              <a:latin typeface="Arial" charset="0"/>
            </a:endParaRPr>
          </a:p>
          <a:p>
            <a:pPr>
              <a:lnSpc>
                <a:spcPct val="130000"/>
              </a:lnSpc>
            </a:pPr>
            <a:r>
              <a:rPr lang="fr-FR" sz="1600" b="1">
                <a:latin typeface="Arial" charset="0"/>
              </a:rPr>
              <a:t>80   –</a:t>
            </a:r>
          </a:p>
          <a:p>
            <a:pPr>
              <a:lnSpc>
                <a:spcPct val="130000"/>
              </a:lnSpc>
            </a:pPr>
            <a:endParaRPr lang="fr-FR" sz="1600" b="1">
              <a:latin typeface="Arial" charset="0"/>
            </a:endParaRPr>
          </a:p>
          <a:p>
            <a:pPr>
              <a:lnSpc>
                <a:spcPct val="130000"/>
              </a:lnSpc>
            </a:pPr>
            <a:r>
              <a:rPr lang="fr-FR" sz="1600" b="1">
                <a:latin typeface="Arial" charset="0"/>
              </a:rPr>
              <a:t>70   –</a:t>
            </a:r>
          </a:p>
          <a:p>
            <a:pPr>
              <a:lnSpc>
                <a:spcPct val="130000"/>
              </a:lnSpc>
            </a:pPr>
            <a:endParaRPr lang="fr-FR" sz="1600" b="1">
              <a:latin typeface="Arial" charset="0"/>
            </a:endParaRPr>
          </a:p>
          <a:p>
            <a:pPr>
              <a:lnSpc>
                <a:spcPct val="130000"/>
              </a:lnSpc>
            </a:pPr>
            <a:r>
              <a:rPr lang="fr-FR" sz="1600" b="1">
                <a:latin typeface="Arial" charset="0"/>
              </a:rPr>
              <a:t>60   –</a:t>
            </a:r>
          </a:p>
          <a:p>
            <a:pPr>
              <a:lnSpc>
                <a:spcPct val="130000"/>
              </a:lnSpc>
              <a:buFontTx/>
              <a:buChar char="•"/>
            </a:pPr>
            <a:endParaRPr lang="fr-FR" sz="1600" b="1">
              <a:latin typeface="Arial" charset="0"/>
            </a:endParaRPr>
          </a:p>
          <a:p>
            <a:pPr>
              <a:lnSpc>
                <a:spcPct val="130000"/>
              </a:lnSpc>
            </a:pPr>
            <a:r>
              <a:rPr lang="fr-FR" sz="1600" b="1">
                <a:latin typeface="Arial" charset="0"/>
              </a:rPr>
              <a:t>50   –</a:t>
            </a:r>
          </a:p>
        </p:txBody>
      </p:sp>
      <p:sp>
        <p:nvSpPr>
          <p:cNvPr id="35849" name="Text Box 8"/>
          <p:cNvSpPr txBox="1">
            <a:spLocks noChangeArrowheads="1"/>
          </p:cNvSpPr>
          <p:nvPr/>
        </p:nvSpPr>
        <p:spPr bwMode="auto">
          <a:xfrm>
            <a:off x="0" y="5181600"/>
            <a:ext cx="4572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200" b="1">
                <a:latin typeface="Arial" charset="0"/>
              </a:rPr>
              <a:t>                                I                  I                I                 I                                                                                      	    </a:t>
            </a:r>
            <a:r>
              <a:rPr lang="fr-FR" sz="1800">
                <a:latin typeface="Arial" charset="0"/>
              </a:rPr>
              <a:t>    0          10       20        30</a:t>
            </a:r>
          </a:p>
        </p:txBody>
      </p:sp>
      <p:sp>
        <p:nvSpPr>
          <p:cNvPr id="35850" name="Text Box 9"/>
          <p:cNvSpPr txBox="1">
            <a:spLocks noChangeArrowheads="1"/>
          </p:cNvSpPr>
          <p:nvPr/>
        </p:nvSpPr>
        <p:spPr bwMode="auto">
          <a:xfrm>
            <a:off x="3657600" y="4754563"/>
            <a:ext cx="3270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3200">
                <a:solidFill>
                  <a:schemeClr val="tx2"/>
                </a:solidFill>
                <a:cs typeface="Times New Roman" pitchFamily="18" charset="0"/>
              </a:rPr>
              <a:t>•</a:t>
            </a:r>
            <a:endParaRPr lang="fr-FR" sz="3200">
              <a:solidFill>
                <a:schemeClr val="tx2"/>
              </a:solidFill>
            </a:endParaRPr>
          </a:p>
        </p:txBody>
      </p:sp>
      <p:sp>
        <p:nvSpPr>
          <p:cNvPr id="35851" name="Text Box 10"/>
          <p:cNvSpPr txBox="1">
            <a:spLocks noChangeArrowheads="1"/>
          </p:cNvSpPr>
          <p:nvPr/>
        </p:nvSpPr>
        <p:spPr bwMode="auto">
          <a:xfrm>
            <a:off x="2895600" y="3497263"/>
            <a:ext cx="3270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3200">
                <a:solidFill>
                  <a:schemeClr val="tx2"/>
                </a:solidFill>
                <a:cs typeface="Times New Roman" pitchFamily="18" charset="0"/>
              </a:rPr>
              <a:t>•</a:t>
            </a:r>
            <a:endParaRPr lang="fr-FR" sz="3200">
              <a:solidFill>
                <a:schemeClr val="tx2"/>
              </a:solidFill>
            </a:endParaRPr>
          </a:p>
        </p:txBody>
      </p:sp>
      <p:sp>
        <p:nvSpPr>
          <p:cNvPr id="35852" name="Text Box 11"/>
          <p:cNvSpPr txBox="1">
            <a:spLocks noChangeArrowheads="1"/>
          </p:cNvSpPr>
          <p:nvPr/>
        </p:nvSpPr>
        <p:spPr bwMode="auto">
          <a:xfrm>
            <a:off x="2133600" y="3306763"/>
            <a:ext cx="3270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3200">
                <a:solidFill>
                  <a:schemeClr val="tx2"/>
                </a:solidFill>
                <a:cs typeface="Times New Roman" pitchFamily="18" charset="0"/>
              </a:rPr>
              <a:t>•</a:t>
            </a:r>
            <a:endParaRPr lang="fr-FR" sz="3200">
              <a:solidFill>
                <a:schemeClr val="tx2"/>
              </a:solidFill>
            </a:endParaRPr>
          </a:p>
        </p:txBody>
      </p:sp>
      <p:sp>
        <p:nvSpPr>
          <p:cNvPr id="35853" name="Text Box 12"/>
          <p:cNvSpPr txBox="1">
            <a:spLocks noChangeArrowheads="1"/>
          </p:cNvSpPr>
          <p:nvPr/>
        </p:nvSpPr>
        <p:spPr bwMode="auto">
          <a:xfrm>
            <a:off x="1274763" y="1828800"/>
            <a:ext cx="327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3200">
                <a:solidFill>
                  <a:schemeClr val="tx2"/>
                </a:solidFill>
                <a:cs typeface="Times New Roman" pitchFamily="18" charset="0"/>
              </a:rPr>
              <a:t>•</a:t>
            </a:r>
            <a:endParaRPr lang="fr-FR" sz="3200">
              <a:solidFill>
                <a:schemeClr val="tx2"/>
              </a:solidFill>
            </a:endParaRPr>
          </a:p>
        </p:txBody>
      </p:sp>
      <p:sp>
        <p:nvSpPr>
          <p:cNvPr id="35854" name="Line 13"/>
          <p:cNvSpPr>
            <a:spLocks noChangeShapeType="1"/>
          </p:cNvSpPr>
          <p:nvPr/>
        </p:nvSpPr>
        <p:spPr bwMode="auto">
          <a:xfrm>
            <a:off x="1447800" y="2133600"/>
            <a:ext cx="838200" cy="1447800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855" name="Line 14"/>
          <p:cNvSpPr>
            <a:spLocks noChangeShapeType="1"/>
          </p:cNvSpPr>
          <p:nvPr/>
        </p:nvSpPr>
        <p:spPr bwMode="auto">
          <a:xfrm>
            <a:off x="2286000" y="3581400"/>
            <a:ext cx="773113" cy="207963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856" name="Line 15"/>
          <p:cNvSpPr>
            <a:spLocks noChangeShapeType="1"/>
          </p:cNvSpPr>
          <p:nvPr/>
        </p:nvSpPr>
        <p:spPr bwMode="auto">
          <a:xfrm>
            <a:off x="3059113" y="3789363"/>
            <a:ext cx="750887" cy="1239837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857" name="Text Box 16"/>
          <p:cNvSpPr txBox="1">
            <a:spLocks noChangeArrowheads="1"/>
          </p:cNvSpPr>
          <p:nvPr/>
        </p:nvSpPr>
        <p:spPr bwMode="auto">
          <a:xfrm rot="-5400000">
            <a:off x="-558006" y="3455194"/>
            <a:ext cx="1492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>
                <a:latin typeface="Arial" charset="0"/>
              </a:rPr>
              <a:t>[ATP] (en %)</a:t>
            </a:r>
          </a:p>
        </p:txBody>
      </p:sp>
      <p:sp>
        <p:nvSpPr>
          <p:cNvPr id="35858" name="Text Box 17"/>
          <p:cNvSpPr txBox="1">
            <a:spLocks noChangeArrowheads="1"/>
          </p:cNvSpPr>
          <p:nvPr/>
        </p:nvSpPr>
        <p:spPr bwMode="auto">
          <a:xfrm rot="-5400000">
            <a:off x="3823494" y="3220244"/>
            <a:ext cx="1501775" cy="37623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>
                <a:solidFill>
                  <a:schemeClr val="tx2"/>
                </a:solidFill>
                <a:latin typeface="Arial" charset="0"/>
              </a:rPr>
              <a:t>[ATP] (en %)</a:t>
            </a:r>
          </a:p>
        </p:txBody>
      </p:sp>
      <p:sp>
        <p:nvSpPr>
          <p:cNvPr id="35859" name="Text Box 18"/>
          <p:cNvSpPr txBox="1">
            <a:spLocks noChangeArrowheads="1"/>
          </p:cNvSpPr>
          <p:nvPr/>
        </p:nvSpPr>
        <p:spPr bwMode="auto">
          <a:xfrm>
            <a:off x="8666163" y="3733800"/>
            <a:ext cx="327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3200">
                <a:solidFill>
                  <a:schemeClr val="tx2"/>
                </a:solidFill>
                <a:cs typeface="Times New Roman" pitchFamily="18" charset="0"/>
              </a:rPr>
              <a:t>•</a:t>
            </a:r>
            <a:endParaRPr lang="fr-FR" sz="3200">
              <a:solidFill>
                <a:schemeClr val="tx2"/>
              </a:solidFill>
            </a:endParaRPr>
          </a:p>
        </p:txBody>
      </p:sp>
      <p:sp>
        <p:nvSpPr>
          <p:cNvPr id="35860" name="Text Box 19"/>
          <p:cNvSpPr txBox="1">
            <a:spLocks noChangeArrowheads="1"/>
          </p:cNvSpPr>
          <p:nvPr/>
        </p:nvSpPr>
        <p:spPr bwMode="auto">
          <a:xfrm>
            <a:off x="7904163" y="4038600"/>
            <a:ext cx="327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3200">
                <a:solidFill>
                  <a:schemeClr val="tx2"/>
                </a:solidFill>
                <a:cs typeface="Times New Roman" pitchFamily="18" charset="0"/>
              </a:rPr>
              <a:t>•</a:t>
            </a:r>
            <a:endParaRPr lang="fr-FR" sz="3200">
              <a:solidFill>
                <a:schemeClr val="tx2"/>
              </a:solidFill>
            </a:endParaRPr>
          </a:p>
        </p:txBody>
      </p:sp>
      <p:sp>
        <p:nvSpPr>
          <p:cNvPr id="35861" name="Text Box 20"/>
          <p:cNvSpPr txBox="1">
            <a:spLocks noChangeArrowheads="1"/>
          </p:cNvSpPr>
          <p:nvPr/>
        </p:nvSpPr>
        <p:spPr bwMode="auto">
          <a:xfrm>
            <a:off x="7142163" y="4191000"/>
            <a:ext cx="327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3200">
                <a:solidFill>
                  <a:schemeClr val="tx2"/>
                </a:solidFill>
                <a:cs typeface="Times New Roman" pitchFamily="18" charset="0"/>
              </a:rPr>
              <a:t>•</a:t>
            </a:r>
            <a:endParaRPr lang="fr-FR" sz="3200">
              <a:solidFill>
                <a:schemeClr val="tx2"/>
              </a:solidFill>
            </a:endParaRPr>
          </a:p>
        </p:txBody>
      </p:sp>
      <p:sp>
        <p:nvSpPr>
          <p:cNvPr id="35862" name="Text Box 21"/>
          <p:cNvSpPr txBox="1">
            <a:spLocks noChangeArrowheads="1"/>
          </p:cNvSpPr>
          <p:nvPr/>
        </p:nvSpPr>
        <p:spPr bwMode="auto">
          <a:xfrm>
            <a:off x="6380163" y="3916363"/>
            <a:ext cx="3270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3200">
                <a:solidFill>
                  <a:schemeClr val="tx2"/>
                </a:solidFill>
                <a:cs typeface="Times New Roman" pitchFamily="18" charset="0"/>
              </a:rPr>
              <a:t>•</a:t>
            </a:r>
            <a:endParaRPr lang="fr-FR" sz="3200">
              <a:solidFill>
                <a:schemeClr val="tx2"/>
              </a:solidFill>
            </a:endParaRPr>
          </a:p>
        </p:txBody>
      </p:sp>
      <p:sp>
        <p:nvSpPr>
          <p:cNvPr id="35863" name="Text Box 22"/>
          <p:cNvSpPr txBox="1">
            <a:spLocks noChangeArrowheads="1"/>
          </p:cNvSpPr>
          <p:nvPr/>
        </p:nvSpPr>
        <p:spPr bwMode="auto">
          <a:xfrm>
            <a:off x="5638800" y="1752600"/>
            <a:ext cx="327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3200">
                <a:solidFill>
                  <a:schemeClr val="tx2"/>
                </a:solidFill>
                <a:cs typeface="Times New Roman" pitchFamily="18" charset="0"/>
              </a:rPr>
              <a:t>•</a:t>
            </a:r>
            <a:endParaRPr lang="fr-FR" sz="3200">
              <a:solidFill>
                <a:schemeClr val="tx2"/>
              </a:solidFill>
            </a:endParaRPr>
          </a:p>
        </p:txBody>
      </p:sp>
      <p:sp>
        <p:nvSpPr>
          <p:cNvPr id="35864" name="Line 23"/>
          <p:cNvSpPr>
            <a:spLocks noChangeShapeType="1"/>
          </p:cNvSpPr>
          <p:nvPr/>
        </p:nvSpPr>
        <p:spPr bwMode="auto">
          <a:xfrm>
            <a:off x="5791200" y="2057400"/>
            <a:ext cx="762000" cy="2133600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865" name="Line 24"/>
          <p:cNvSpPr>
            <a:spLocks noChangeShapeType="1"/>
          </p:cNvSpPr>
          <p:nvPr/>
        </p:nvSpPr>
        <p:spPr bwMode="auto">
          <a:xfrm>
            <a:off x="6553200" y="4191000"/>
            <a:ext cx="685800" cy="304800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866" name="Text Box 25"/>
          <p:cNvSpPr txBox="1">
            <a:spLocks noChangeArrowheads="1"/>
          </p:cNvSpPr>
          <p:nvPr/>
        </p:nvSpPr>
        <p:spPr bwMode="auto">
          <a:xfrm>
            <a:off x="5638800" y="5181600"/>
            <a:ext cx="3540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200" b="1">
                <a:latin typeface="Arial" charset="0"/>
              </a:rPr>
              <a:t>I                 I                 I                 I                 I </a:t>
            </a:r>
          </a:p>
          <a:p>
            <a:r>
              <a:rPr lang="fr-FR" sz="1600" b="1">
                <a:latin typeface="Arial" charset="0"/>
              </a:rPr>
              <a:t>0          40          60         80         100 </a:t>
            </a:r>
          </a:p>
        </p:txBody>
      </p:sp>
      <p:sp>
        <p:nvSpPr>
          <p:cNvPr id="35867" name="Oval 26"/>
          <p:cNvSpPr>
            <a:spLocks noChangeArrowheads="1"/>
          </p:cNvSpPr>
          <p:nvPr/>
        </p:nvSpPr>
        <p:spPr bwMode="auto">
          <a:xfrm>
            <a:off x="2590800" y="1676400"/>
            <a:ext cx="533400" cy="533400"/>
          </a:xfrm>
          <a:prstGeom prst="ellips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fr-FR" sz="2000" b="1">
                <a:solidFill>
                  <a:schemeClr val="tx2"/>
                </a:solidFill>
                <a:latin typeface="Arial" charset="0"/>
              </a:rPr>
              <a:t>A</a:t>
            </a:r>
          </a:p>
        </p:txBody>
      </p:sp>
      <p:sp>
        <p:nvSpPr>
          <p:cNvPr id="35868" name="Oval 27"/>
          <p:cNvSpPr>
            <a:spLocks noChangeArrowheads="1"/>
          </p:cNvSpPr>
          <p:nvPr/>
        </p:nvSpPr>
        <p:spPr bwMode="auto">
          <a:xfrm>
            <a:off x="7696200" y="1676400"/>
            <a:ext cx="533400" cy="533400"/>
          </a:xfrm>
          <a:prstGeom prst="ellips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fr-FR" sz="2000" b="1">
                <a:solidFill>
                  <a:schemeClr val="tx2"/>
                </a:solidFill>
                <a:latin typeface="Arial" charset="0"/>
              </a:rPr>
              <a:t>B</a:t>
            </a:r>
          </a:p>
        </p:txBody>
      </p:sp>
      <p:sp>
        <p:nvSpPr>
          <p:cNvPr id="35869" name="Text Box 28"/>
          <p:cNvSpPr txBox="1">
            <a:spLocks noChangeArrowheads="1"/>
          </p:cNvSpPr>
          <p:nvPr/>
        </p:nvSpPr>
        <p:spPr bwMode="auto">
          <a:xfrm>
            <a:off x="1447800" y="5791200"/>
            <a:ext cx="26368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>
                <a:latin typeface="Arial" charset="0"/>
              </a:rPr>
              <a:t>Durée du sprint (en s)</a:t>
            </a:r>
          </a:p>
        </p:txBody>
      </p:sp>
      <p:sp>
        <p:nvSpPr>
          <p:cNvPr id="35870" name="Text Box 29"/>
          <p:cNvSpPr txBox="1">
            <a:spLocks noChangeArrowheads="1"/>
          </p:cNvSpPr>
          <p:nvPr/>
        </p:nvSpPr>
        <p:spPr bwMode="auto">
          <a:xfrm>
            <a:off x="5592763" y="5775325"/>
            <a:ext cx="30178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>
                <a:latin typeface="Arial" charset="0"/>
              </a:rPr>
              <a:t>Distance du sprint (en m)</a:t>
            </a:r>
          </a:p>
        </p:txBody>
      </p:sp>
      <p:sp>
        <p:nvSpPr>
          <p:cNvPr id="35871" name="Line 30"/>
          <p:cNvSpPr>
            <a:spLocks noChangeShapeType="1"/>
          </p:cNvSpPr>
          <p:nvPr/>
        </p:nvSpPr>
        <p:spPr bwMode="auto">
          <a:xfrm flipV="1">
            <a:off x="7239000" y="4343400"/>
            <a:ext cx="762000" cy="152400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872" name="Line 31"/>
          <p:cNvSpPr>
            <a:spLocks noChangeShapeType="1"/>
          </p:cNvSpPr>
          <p:nvPr/>
        </p:nvSpPr>
        <p:spPr bwMode="auto">
          <a:xfrm flipV="1">
            <a:off x="8077200" y="4038600"/>
            <a:ext cx="685800" cy="304800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873" name="Rectangle 32"/>
          <p:cNvSpPr>
            <a:spLocks noChangeArrowheads="1"/>
          </p:cNvSpPr>
          <p:nvPr/>
        </p:nvSpPr>
        <p:spPr bwMode="auto">
          <a:xfrm>
            <a:off x="0" y="228600"/>
            <a:ext cx="8896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800">
                <a:latin typeface="Arial" charset="0"/>
              </a:rPr>
              <a:t>Déplétion en ATP au niveau du vaste externe du quadriceps lors de sprints en course </a:t>
            </a:r>
          </a:p>
          <a:p>
            <a:r>
              <a:rPr lang="fr-FR" sz="1800">
                <a:latin typeface="Arial" charset="0"/>
              </a:rPr>
              <a:t>à pied : A) en fonction de la durée </a:t>
            </a:r>
            <a:r>
              <a:rPr lang="fr-FR" sz="1800" i="1">
                <a:solidFill>
                  <a:schemeClr val="bg1"/>
                </a:solidFill>
                <a:latin typeface="Arial" charset="0"/>
              </a:rPr>
              <a:t>(</a:t>
            </a:r>
            <a:r>
              <a:rPr lang="fr-FR" sz="1800" i="1">
                <a:solidFill>
                  <a:schemeClr val="tx2"/>
                </a:solidFill>
                <a:latin typeface="Arial" charset="0"/>
              </a:rPr>
              <a:t>Bogdanis et al., 1998; Cheetham et al. 1986).</a:t>
            </a:r>
          </a:p>
          <a:p>
            <a:r>
              <a:rPr lang="fr-FR" sz="1800">
                <a:latin typeface="Arial" charset="0"/>
              </a:rPr>
              <a:t>             B) en fonction de la distance parcourue </a:t>
            </a:r>
            <a:r>
              <a:rPr lang="fr-FR" sz="1800" i="1">
                <a:solidFill>
                  <a:schemeClr val="bg1"/>
                </a:solidFill>
                <a:latin typeface="Arial" charset="0"/>
              </a:rPr>
              <a:t>(</a:t>
            </a:r>
            <a:r>
              <a:rPr lang="fr-FR" sz="1800" i="1">
                <a:solidFill>
                  <a:schemeClr val="tx2"/>
                </a:solidFill>
                <a:latin typeface="Arial" charset="0"/>
              </a:rPr>
              <a:t>Hirvonen et al. 1987)</a:t>
            </a:r>
          </a:p>
        </p:txBody>
      </p:sp>
      <p:sp>
        <p:nvSpPr>
          <p:cNvPr id="616481" name="Oval 33"/>
          <p:cNvSpPr>
            <a:spLocks noChangeArrowheads="1"/>
          </p:cNvSpPr>
          <p:nvPr/>
        </p:nvSpPr>
        <p:spPr bwMode="auto">
          <a:xfrm>
            <a:off x="252413" y="4724400"/>
            <a:ext cx="914400" cy="914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6482" name="Oval 34"/>
          <p:cNvSpPr>
            <a:spLocks noChangeArrowheads="1"/>
          </p:cNvSpPr>
          <p:nvPr/>
        </p:nvSpPr>
        <p:spPr bwMode="auto">
          <a:xfrm>
            <a:off x="4716463" y="4149725"/>
            <a:ext cx="914400" cy="914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747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616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616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81" grpId="0" animBg="1"/>
      <p:bldP spid="6164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5" t="51076" r="29746" b="20500"/>
          <a:stretch/>
        </p:blipFill>
        <p:spPr bwMode="auto">
          <a:xfrm rot="10800000">
            <a:off x="-9477" y="764704"/>
            <a:ext cx="9130224" cy="509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1145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A9770B7-DE01-4902-9EE8-21D58E77FE6E}" type="slidenum">
              <a:rPr lang="fr-FR" sz="1400" smtClean="0"/>
              <a:pPr/>
              <a:t>60</a:t>
            </a:fld>
            <a:endParaRPr lang="fr-FR" sz="1400"/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2693988" y="942975"/>
            <a:ext cx="2957512" cy="346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</a:rPr>
              <a:t>Exercice supramaximal unique</a:t>
            </a:r>
          </a:p>
        </p:txBody>
      </p:sp>
      <p:sp>
        <p:nvSpPr>
          <p:cNvPr id="36868" name="Line 5"/>
          <p:cNvSpPr>
            <a:spLocks noChangeShapeType="1"/>
          </p:cNvSpPr>
          <p:nvPr/>
        </p:nvSpPr>
        <p:spPr bwMode="auto">
          <a:xfrm flipH="1">
            <a:off x="2281238" y="1125538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869" name="Line 6"/>
          <p:cNvSpPr>
            <a:spLocks noChangeShapeType="1"/>
          </p:cNvSpPr>
          <p:nvPr/>
        </p:nvSpPr>
        <p:spPr bwMode="auto">
          <a:xfrm flipH="1">
            <a:off x="2268538" y="1125538"/>
            <a:ext cx="127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870" name="Text Box 7"/>
          <p:cNvSpPr txBox="1">
            <a:spLocks noChangeArrowheads="1"/>
          </p:cNvSpPr>
          <p:nvPr/>
        </p:nvSpPr>
        <p:spPr bwMode="auto">
          <a:xfrm>
            <a:off x="1258888" y="1577975"/>
            <a:ext cx="1917700" cy="346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</a:rPr>
              <a:t>Hydrolyse de l’ATP</a:t>
            </a:r>
          </a:p>
        </p:txBody>
      </p:sp>
      <p:sp>
        <p:nvSpPr>
          <p:cNvPr id="740362" name="Text Box 10"/>
          <p:cNvSpPr txBox="1">
            <a:spLocks noChangeArrowheads="1"/>
          </p:cNvSpPr>
          <p:nvPr/>
        </p:nvSpPr>
        <p:spPr bwMode="auto">
          <a:xfrm>
            <a:off x="5141913" y="2087563"/>
            <a:ext cx="1919287" cy="346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  <a:sym typeface="Symbol" pitchFamily="18" charset="2"/>
              </a:rPr>
              <a:t> Réserves de PCr</a:t>
            </a:r>
          </a:p>
        </p:txBody>
      </p:sp>
      <p:sp>
        <p:nvSpPr>
          <p:cNvPr id="740363" name="Text Box 11"/>
          <p:cNvSpPr txBox="1">
            <a:spLocks noChangeArrowheads="1"/>
          </p:cNvSpPr>
          <p:nvPr/>
        </p:nvSpPr>
        <p:spPr bwMode="auto">
          <a:xfrm>
            <a:off x="3867150" y="1585913"/>
            <a:ext cx="1784350" cy="346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</a:rPr>
              <a:t>Hydrolyse de PCr</a:t>
            </a:r>
          </a:p>
        </p:txBody>
      </p:sp>
      <p:sp>
        <p:nvSpPr>
          <p:cNvPr id="740365" name="Line 13"/>
          <p:cNvSpPr>
            <a:spLocks noChangeShapeType="1"/>
          </p:cNvSpPr>
          <p:nvPr/>
        </p:nvSpPr>
        <p:spPr bwMode="auto">
          <a:xfrm>
            <a:off x="5651500" y="1773238"/>
            <a:ext cx="36195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0366" name="Line 14"/>
          <p:cNvSpPr>
            <a:spLocks noChangeShapeType="1"/>
          </p:cNvSpPr>
          <p:nvPr/>
        </p:nvSpPr>
        <p:spPr bwMode="auto">
          <a:xfrm>
            <a:off x="1849438" y="1973263"/>
            <a:ext cx="0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0367" name="Text Box 15"/>
          <p:cNvSpPr txBox="1">
            <a:spLocks noChangeArrowheads="1"/>
          </p:cNvSpPr>
          <p:nvPr/>
        </p:nvSpPr>
        <p:spPr bwMode="auto">
          <a:xfrm>
            <a:off x="1492250" y="2425700"/>
            <a:ext cx="788988" cy="346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  <a:sym typeface="Symbol" pitchFamily="18" charset="2"/>
              </a:rPr>
              <a:t> ADP</a:t>
            </a:r>
          </a:p>
        </p:txBody>
      </p:sp>
      <p:sp>
        <p:nvSpPr>
          <p:cNvPr id="740368" name="Line 16"/>
          <p:cNvSpPr>
            <a:spLocks noChangeShapeType="1"/>
          </p:cNvSpPr>
          <p:nvPr/>
        </p:nvSpPr>
        <p:spPr bwMode="auto">
          <a:xfrm>
            <a:off x="2786063" y="1974850"/>
            <a:ext cx="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0369" name="Text Box 17"/>
          <p:cNvSpPr txBox="1">
            <a:spLocks noChangeArrowheads="1"/>
          </p:cNvSpPr>
          <p:nvPr/>
        </p:nvSpPr>
        <p:spPr bwMode="auto">
          <a:xfrm>
            <a:off x="2425700" y="2452688"/>
            <a:ext cx="792163" cy="346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600">
                <a:latin typeface="Arial" charset="0"/>
                <a:sym typeface="Symbol" pitchFamily="18" charset="2"/>
              </a:rPr>
              <a:t> Pi</a:t>
            </a:r>
          </a:p>
        </p:txBody>
      </p:sp>
      <p:sp>
        <p:nvSpPr>
          <p:cNvPr id="740371" name="Text Box 19"/>
          <p:cNvSpPr txBox="1">
            <a:spLocks noChangeArrowheads="1"/>
          </p:cNvSpPr>
          <p:nvPr/>
        </p:nvSpPr>
        <p:spPr bwMode="auto">
          <a:xfrm>
            <a:off x="3822700" y="2451100"/>
            <a:ext cx="600075" cy="346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  <a:sym typeface="Symbol" pitchFamily="18" charset="2"/>
              </a:rPr>
              <a:t> H</a:t>
            </a:r>
            <a:r>
              <a:rPr lang="fr-FR" sz="1600" baseline="30000">
                <a:latin typeface="Arial" charset="0"/>
                <a:sym typeface="Symbol" pitchFamily="18" charset="2"/>
              </a:rPr>
              <a:t>+</a:t>
            </a:r>
          </a:p>
        </p:txBody>
      </p:sp>
      <p:sp>
        <p:nvSpPr>
          <p:cNvPr id="740373" name="Line 21"/>
          <p:cNvSpPr>
            <a:spLocks noChangeShapeType="1"/>
          </p:cNvSpPr>
          <p:nvPr/>
        </p:nvSpPr>
        <p:spPr bwMode="auto">
          <a:xfrm>
            <a:off x="3217863" y="1830388"/>
            <a:ext cx="64770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0374" name="Line 22"/>
          <p:cNvSpPr>
            <a:spLocks noChangeShapeType="1"/>
          </p:cNvSpPr>
          <p:nvPr/>
        </p:nvSpPr>
        <p:spPr bwMode="auto">
          <a:xfrm>
            <a:off x="4081463" y="2852738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0375" name="Text Box 23"/>
          <p:cNvSpPr txBox="1">
            <a:spLocks noChangeArrowheads="1"/>
          </p:cNvSpPr>
          <p:nvPr/>
        </p:nvSpPr>
        <p:spPr bwMode="auto">
          <a:xfrm>
            <a:off x="2459038" y="3016250"/>
            <a:ext cx="1014412" cy="346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  <a:sym typeface="Symbol" pitchFamily="18" charset="2"/>
              </a:rPr>
              <a:t> </a:t>
            </a:r>
            <a:r>
              <a:rPr lang="fr-FR" sz="1600">
                <a:latin typeface="Arial" charset="0"/>
              </a:rPr>
              <a:t>H</a:t>
            </a:r>
            <a:r>
              <a:rPr lang="fr-FR" sz="1600" baseline="-25000">
                <a:latin typeface="Arial" charset="0"/>
              </a:rPr>
              <a:t>2</a:t>
            </a:r>
            <a:r>
              <a:rPr lang="fr-FR" sz="1600">
                <a:latin typeface="Arial" charset="0"/>
              </a:rPr>
              <a:t>PO</a:t>
            </a:r>
            <a:r>
              <a:rPr lang="fr-FR" sz="1600" baseline="-25000">
                <a:latin typeface="Arial" charset="0"/>
              </a:rPr>
              <a:t>4</a:t>
            </a:r>
            <a:r>
              <a:rPr lang="fr-FR" sz="1600" baseline="30000">
                <a:latin typeface="Arial" charset="0"/>
              </a:rPr>
              <a:t>-</a:t>
            </a:r>
          </a:p>
        </p:txBody>
      </p:sp>
      <p:sp>
        <p:nvSpPr>
          <p:cNvPr id="740376" name="Line 24"/>
          <p:cNvSpPr>
            <a:spLocks noChangeShapeType="1"/>
          </p:cNvSpPr>
          <p:nvPr/>
        </p:nvSpPr>
        <p:spPr bwMode="auto">
          <a:xfrm>
            <a:off x="2786063" y="27813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0377" name="Line 25"/>
          <p:cNvSpPr>
            <a:spLocks noChangeShapeType="1"/>
          </p:cNvSpPr>
          <p:nvPr/>
        </p:nvSpPr>
        <p:spPr bwMode="auto">
          <a:xfrm flipH="1">
            <a:off x="2786063" y="3573463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0378" name="Line 26"/>
          <p:cNvSpPr>
            <a:spLocks noChangeShapeType="1"/>
          </p:cNvSpPr>
          <p:nvPr/>
        </p:nvSpPr>
        <p:spPr bwMode="auto">
          <a:xfrm>
            <a:off x="2786063" y="33575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0379" name="Line 27"/>
          <p:cNvSpPr>
            <a:spLocks noChangeShapeType="1"/>
          </p:cNvSpPr>
          <p:nvPr/>
        </p:nvSpPr>
        <p:spPr bwMode="auto">
          <a:xfrm>
            <a:off x="3360738" y="3573463"/>
            <a:ext cx="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0380" name="Text Box 28"/>
          <p:cNvSpPr txBox="1">
            <a:spLocks noChangeArrowheads="1"/>
          </p:cNvSpPr>
          <p:nvPr/>
        </p:nvSpPr>
        <p:spPr bwMode="auto">
          <a:xfrm>
            <a:off x="5003800" y="3814763"/>
            <a:ext cx="2671763" cy="346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  <a:sym typeface="Symbol" pitchFamily="18" charset="2"/>
              </a:rPr>
              <a:t> </a:t>
            </a:r>
            <a:r>
              <a:rPr lang="fr-FR" sz="1600">
                <a:latin typeface="Arial" charset="0"/>
              </a:rPr>
              <a:t>Phosphorylation de l’ADP</a:t>
            </a:r>
          </a:p>
        </p:txBody>
      </p:sp>
      <p:sp>
        <p:nvSpPr>
          <p:cNvPr id="740381" name="Line 29"/>
          <p:cNvSpPr>
            <a:spLocks noChangeShapeType="1"/>
          </p:cNvSpPr>
          <p:nvPr/>
        </p:nvSpPr>
        <p:spPr bwMode="auto">
          <a:xfrm>
            <a:off x="6227763" y="2478088"/>
            <a:ext cx="0" cy="129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0382" name="Line 30"/>
          <p:cNvSpPr>
            <a:spLocks noChangeShapeType="1"/>
          </p:cNvSpPr>
          <p:nvPr/>
        </p:nvSpPr>
        <p:spPr bwMode="auto">
          <a:xfrm>
            <a:off x="1849438" y="2767013"/>
            <a:ext cx="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0383" name="Text Box 31"/>
          <p:cNvSpPr txBox="1">
            <a:spLocks noChangeArrowheads="1"/>
          </p:cNvSpPr>
          <p:nvPr/>
        </p:nvSpPr>
        <p:spPr bwMode="auto">
          <a:xfrm>
            <a:off x="323850" y="3817938"/>
            <a:ext cx="2698750" cy="346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</a:rPr>
              <a:t>Activation cycle des purines</a:t>
            </a:r>
          </a:p>
        </p:txBody>
      </p:sp>
      <p:sp>
        <p:nvSpPr>
          <p:cNvPr id="740385" name="Text Box 33"/>
          <p:cNvSpPr txBox="1">
            <a:spLocks noChangeArrowheads="1"/>
          </p:cNvSpPr>
          <p:nvPr/>
        </p:nvSpPr>
        <p:spPr bwMode="auto">
          <a:xfrm>
            <a:off x="1549400" y="4589463"/>
            <a:ext cx="3554413" cy="590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600">
                <a:latin typeface="Arial" charset="0"/>
                <a:sym typeface="Symbol" pitchFamily="18" charset="2"/>
              </a:rPr>
              <a:t> </a:t>
            </a:r>
            <a:r>
              <a:rPr lang="fr-FR" sz="1600">
                <a:latin typeface="Arial" charset="0"/>
              </a:rPr>
              <a:t>Libération de Ca</a:t>
            </a:r>
            <a:r>
              <a:rPr lang="fr-FR" sz="1600" baseline="30000">
                <a:latin typeface="Arial" charset="0"/>
              </a:rPr>
              <a:t>2+</a:t>
            </a:r>
          </a:p>
          <a:p>
            <a:pPr algn="ctr"/>
            <a:r>
              <a:rPr lang="fr-FR" sz="1600">
                <a:latin typeface="Arial" charset="0"/>
                <a:sym typeface="Symbol" pitchFamily="18" charset="2"/>
              </a:rPr>
              <a:t> </a:t>
            </a:r>
            <a:r>
              <a:rPr lang="fr-FR" sz="1600">
                <a:latin typeface="Arial" charset="0"/>
              </a:rPr>
              <a:t>Sensibilité de la troponine aux Ca</a:t>
            </a:r>
            <a:r>
              <a:rPr lang="fr-FR" sz="1600" baseline="30000">
                <a:latin typeface="Arial" charset="0"/>
              </a:rPr>
              <a:t>2+</a:t>
            </a:r>
          </a:p>
        </p:txBody>
      </p:sp>
      <p:sp>
        <p:nvSpPr>
          <p:cNvPr id="740386" name="Line 34"/>
          <p:cNvSpPr>
            <a:spLocks noChangeShapeType="1"/>
          </p:cNvSpPr>
          <p:nvPr/>
        </p:nvSpPr>
        <p:spPr bwMode="auto">
          <a:xfrm>
            <a:off x="6227763" y="4206875"/>
            <a:ext cx="0" cy="1238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0387" name="Text Box 35"/>
          <p:cNvSpPr txBox="1">
            <a:spLocks noChangeArrowheads="1"/>
          </p:cNvSpPr>
          <p:nvPr/>
        </p:nvSpPr>
        <p:spPr bwMode="auto">
          <a:xfrm>
            <a:off x="1547813" y="5546725"/>
            <a:ext cx="3322637" cy="346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  <a:sym typeface="Symbol" pitchFamily="18" charset="2"/>
              </a:rPr>
              <a:t> de </a:t>
            </a:r>
            <a:r>
              <a:rPr lang="fr-FR" sz="1600">
                <a:latin typeface="Arial" charset="0"/>
              </a:rPr>
              <a:t>formation ponts acto-myosine</a:t>
            </a:r>
          </a:p>
        </p:txBody>
      </p:sp>
      <p:sp>
        <p:nvSpPr>
          <p:cNvPr id="740388" name="Line 36"/>
          <p:cNvSpPr>
            <a:spLocks noChangeShapeType="1"/>
          </p:cNvSpPr>
          <p:nvPr/>
        </p:nvSpPr>
        <p:spPr bwMode="auto">
          <a:xfrm>
            <a:off x="3360738" y="523081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0389" name="Text Box 37"/>
          <p:cNvSpPr txBox="1">
            <a:spLocks noChangeArrowheads="1"/>
          </p:cNvSpPr>
          <p:nvPr/>
        </p:nvSpPr>
        <p:spPr bwMode="auto">
          <a:xfrm>
            <a:off x="5294313" y="5546725"/>
            <a:ext cx="2087562" cy="346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  <a:sym typeface="Symbol" pitchFamily="18" charset="2"/>
              </a:rPr>
              <a:t> </a:t>
            </a:r>
            <a:r>
              <a:rPr lang="fr-FR" sz="1600">
                <a:latin typeface="Arial" charset="0"/>
              </a:rPr>
              <a:t>Fatigue musculaire</a:t>
            </a:r>
          </a:p>
        </p:txBody>
      </p:sp>
      <p:sp>
        <p:nvSpPr>
          <p:cNvPr id="740390" name="Line 38"/>
          <p:cNvSpPr>
            <a:spLocks noChangeShapeType="1"/>
          </p:cNvSpPr>
          <p:nvPr/>
        </p:nvSpPr>
        <p:spPr bwMode="auto">
          <a:xfrm>
            <a:off x="4859338" y="5734050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0391" name="Text Box 39"/>
          <p:cNvSpPr txBox="1">
            <a:spLocks noChangeArrowheads="1"/>
          </p:cNvSpPr>
          <p:nvPr/>
        </p:nvSpPr>
        <p:spPr bwMode="auto">
          <a:xfrm>
            <a:off x="3125788" y="6323013"/>
            <a:ext cx="2574925" cy="346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  <a:sym typeface="Symbol" pitchFamily="18" charset="2"/>
              </a:rPr>
              <a:t> </a:t>
            </a:r>
            <a:r>
              <a:rPr lang="fr-FR" sz="1600">
                <a:latin typeface="Arial" charset="0"/>
              </a:rPr>
              <a:t>Performance musculaire</a:t>
            </a:r>
          </a:p>
        </p:txBody>
      </p:sp>
      <p:sp>
        <p:nvSpPr>
          <p:cNvPr id="740392" name="Line 40"/>
          <p:cNvSpPr>
            <a:spLocks noChangeShapeType="1"/>
          </p:cNvSpPr>
          <p:nvPr/>
        </p:nvSpPr>
        <p:spPr bwMode="auto">
          <a:xfrm>
            <a:off x="3360738" y="5878513"/>
            <a:ext cx="563562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0393" name="Line 41"/>
          <p:cNvSpPr>
            <a:spLocks noChangeShapeType="1"/>
          </p:cNvSpPr>
          <p:nvPr/>
        </p:nvSpPr>
        <p:spPr bwMode="auto">
          <a:xfrm flipH="1">
            <a:off x="5078413" y="5878513"/>
            <a:ext cx="6604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0394" name="Text Box 42"/>
          <p:cNvSpPr txBox="1">
            <a:spLocks noChangeArrowheads="1"/>
          </p:cNvSpPr>
          <p:nvPr/>
        </p:nvSpPr>
        <p:spPr bwMode="auto">
          <a:xfrm>
            <a:off x="354013" y="39688"/>
            <a:ext cx="8539162" cy="7112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Facteurs métaboliques limitant la performance d’un exercice musculaire </a:t>
            </a:r>
          </a:p>
          <a:p>
            <a:pPr algn="ctr">
              <a:defRPr/>
            </a:pPr>
            <a:r>
              <a:rPr lang="fr-FR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court ( 3 à 6s) et supramaximal. </a:t>
            </a:r>
            <a:r>
              <a:rPr lang="fr-FR" sz="14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D’après Bongbele Science &amp; sport 1990 modifié Yquel 2002</a:t>
            </a:r>
          </a:p>
        </p:txBody>
      </p:sp>
      <p:sp>
        <p:nvSpPr>
          <p:cNvPr id="740395" name="Line 43"/>
          <p:cNvSpPr>
            <a:spLocks noChangeShapeType="1"/>
          </p:cNvSpPr>
          <p:nvPr/>
        </p:nvSpPr>
        <p:spPr bwMode="auto">
          <a:xfrm>
            <a:off x="3205163" y="1773238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0396" name="Line 44"/>
          <p:cNvSpPr>
            <a:spLocks noChangeShapeType="1"/>
          </p:cNvSpPr>
          <p:nvPr/>
        </p:nvSpPr>
        <p:spPr bwMode="auto">
          <a:xfrm>
            <a:off x="3059113" y="4005263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0397" name="Line 45"/>
          <p:cNvSpPr>
            <a:spLocks noChangeShapeType="1"/>
          </p:cNvSpPr>
          <p:nvPr/>
        </p:nvSpPr>
        <p:spPr bwMode="auto">
          <a:xfrm flipV="1">
            <a:off x="4211638" y="2781300"/>
            <a:ext cx="0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0398" name="Text Box 46"/>
          <p:cNvSpPr txBox="1">
            <a:spLocks noChangeArrowheads="1"/>
          </p:cNvSpPr>
          <p:nvPr/>
        </p:nvSpPr>
        <p:spPr bwMode="auto">
          <a:xfrm>
            <a:off x="5978525" y="6094413"/>
            <a:ext cx="2914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i="1">
                <a:solidFill>
                  <a:srgbClr val="FFFFFF"/>
                </a:solidFill>
                <a:latin typeface="Arial" charset="0"/>
              </a:rPr>
              <a:t>H2PO4- : forme diprotonée du Pi en milieu acide</a:t>
            </a:r>
          </a:p>
        </p:txBody>
      </p:sp>
    </p:spTree>
    <p:extLst>
      <p:ext uri="{BB962C8B-B14F-4D97-AF65-F5344CB8AC3E}">
        <p14:creationId xmlns:p14="http://schemas.microsoft.com/office/powerpoint/2010/main" val="51476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40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740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40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740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740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740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0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740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740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1000"/>
                                        <p:tgtEl>
                                          <p:spTgt spid="740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740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1000"/>
                                        <p:tgtEl>
                                          <p:spTgt spid="740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40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1000"/>
                                        <p:tgtEl>
                                          <p:spTgt spid="740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740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740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740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000"/>
                                        <p:tgtEl>
                                          <p:spTgt spid="740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40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740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1000"/>
                                        <p:tgtEl>
                                          <p:spTgt spid="740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40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00"/>
                                        <p:tgtEl>
                                          <p:spTgt spid="740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1000"/>
                                        <p:tgtEl>
                                          <p:spTgt spid="740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1000"/>
                                        <p:tgtEl>
                                          <p:spTgt spid="740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1000"/>
                                        <p:tgtEl>
                                          <p:spTgt spid="740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000"/>
                                        <p:tgtEl>
                                          <p:spTgt spid="740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2" dur="1000"/>
                                        <p:tgtEl>
                                          <p:spTgt spid="740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1000"/>
                                        <p:tgtEl>
                                          <p:spTgt spid="740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1000"/>
                                        <p:tgtEl>
                                          <p:spTgt spid="740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1000"/>
                                        <p:tgtEl>
                                          <p:spTgt spid="740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8" dur="2000"/>
                                        <p:tgtEl>
                                          <p:spTgt spid="740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362" grpId="0" animBg="1"/>
      <p:bldP spid="740363" grpId="0" animBg="1"/>
      <p:bldP spid="740365" grpId="0" animBg="1"/>
      <p:bldP spid="740366" grpId="0" animBg="1"/>
      <p:bldP spid="740367" grpId="0" animBg="1"/>
      <p:bldP spid="740368" grpId="0" animBg="1"/>
      <p:bldP spid="740369" grpId="0" animBg="1"/>
      <p:bldP spid="740371" grpId="0" animBg="1"/>
      <p:bldP spid="740373" grpId="0" animBg="1"/>
      <p:bldP spid="740374" grpId="0" animBg="1"/>
      <p:bldP spid="740375" grpId="0" animBg="1"/>
      <p:bldP spid="740376" grpId="0" animBg="1"/>
      <p:bldP spid="740377" grpId="0" animBg="1"/>
      <p:bldP spid="740378" grpId="0" animBg="1"/>
      <p:bldP spid="740379" grpId="0" animBg="1"/>
      <p:bldP spid="740380" grpId="0" animBg="1"/>
      <p:bldP spid="740381" grpId="0" animBg="1"/>
      <p:bldP spid="740382" grpId="0" animBg="1"/>
      <p:bldP spid="740383" grpId="0" animBg="1"/>
      <p:bldP spid="740385" grpId="0" animBg="1"/>
      <p:bldP spid="740386" grpId="0" animBg="1"/>
      <p:bldP spid="740387" grpId="0" animBg="1"/>
      <p:bldP spid="740388" grpId="0" animBg="1"/>
      <p:bldP spid="740389" grpId="0" animBg="1"/>
      <p:bldP spid="740390" grpId="0" animBg="1"/>
      <p:bldP spid="740391" grpId="0" animBg="1"/>
      <p:bldP spid="740392" grpId="0" animBg="1"/>
      <p:bldP spid="740393" grpId="0" animBg="1"/>
      <p:bldP spid="740395" grpId="0" animBg="1"/>
      <p:bldP spid="740396" grpId="0" animBg="1"/>
      <p:bldP spid="740397" grpId="0" animBg="1"/>
      <p:bldP spid="74039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77DCCFD-3820-45AA-9226-2C789F31844F}" type="slidenum">
              <a:rPr lang="fr-FR" sz="1400" smtClean="0"/>
              <a:pPr/>
              <a:t>61</a:t>
            </a:fld>
            <a:endParaRPr lang="fr-FR" sz="1400"/>
          </a:p>
        </p:txBody>
      </p:sp>
      <p:sp>
        <p:nvSpPr>
          <p:cNvPr id="651266" name="Text Box 2"/>
          <p:cNvSpPr txBox="1">
            <a:spLocks noChangeArrowheads="1"/>
          </p:cNvSpPr>
          <p:nvPr/>
        </p:nvSpPr>
        <p:spPr bwMode="auto">
          <a:xfrm>
            <a:off x="683568" y="98346"/>
            <a:ext cx="8136905" cy="726352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latin typeface="Bookman Old Style" pitchFamily="18" charset="0"/>
              </a:rPr>
              <a:t>          </a:t>
            </a:r>
            <a:r>
              <a:rPr lang="en-US" sz="3200" b="1" dirty="0" err="1">
                <a:latin typeface="Bookman Old Style" pitchFamily="18" charset="0"/>
              </a:rPr>
              <a:t>Facteurs</a:t>
            </a:r>
            <a:r>
              <a:rPr lang="en-US" sz="3200" b="1" dirty="0">
                <a:latin typeface="Bookman Old Style" pitchFamily="18" charset="0"/>
              </a:rPr>
              <a:t> </a:t>
            </a:r>
            <a:r>
              <a:rPr lang="en-US" sz="3200" b="1" dirty="0" err="1">
                <a:latin typeface="Bookman Old Style" pitchFamily="18" charset="0"/>
              </a:rPr>
              <a:t>limitants</a:t>
            </a:r>
            <a:r>
              <a:rPr lang="en-US" sz="3200" b="1" dirty="0">
                <a:latin typeface="Bookman Old Style" pitchFamily="18" charset="0"/>
              </a:rPr>
              <a:t> :</a:t>
            </a:r>
            <a:r>
              <a:rPr lang="en-US" sz="2800" b="1" dirty="0">
                <a:latin typeface="Bookman Old Style" pitchFamily="18" charset="0"/>
              </a:rPr>
              <a:t> </a:t>
            </a:r>
          </a:p>
          <a:p>
            <a:pPr>
              <a:defRPr/>
            </a:pPr>
            <a:endParaRPr lang="en-US" sz="2800" b="1" dirty="0">
              <a:latin typeface="Bookman Old Style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800" b="1" dirty="0">
                <a:latin typeface="Bookman Old Style" pitchFamily="18" charset="0"/>
              </a:rPr>
              <a:t>  </a:t>
            </a:r>
            <a:r>
              <a:rPr lang="en-US" sz="24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 Fatigue </a:t>
            </a:r>
            <a:r>
              <a:rPr lang="en-US" sz="24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centrale</a:t>
            </a:r>
            <a:r>
              <a:rPr lang="en-US" sz="24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ou</a:t>
            </a:r>
            <a:r>
              <a:rPr lang="en-US" sz="24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/et </a:t>
            </a:r>
            <a:r>
              <a:rPr lang="en-US" sz="24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périphérique</a:t>
            </a:r>
            <a:r>
              <a:rPr lang="en-US" sz="24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: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   - 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Perturbation de la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commande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      et de la transmission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neuromusculaire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    - protons H</a:t>
            </a:r>
            <a:r>
              <a:rPr lang="en-US" sz="2400" b="1" baseline="30000" dirty="0">
                <a:latin typeface="Calibri" pitchFamily="34" charset="0"/>
                <a:cs typeface="Calibri" pitchFamily="34" charset="0"/>
              </a:rPr>
              <a:t>+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l’hydrolyse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l’ATP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, de la 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     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PCr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et de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l’acide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lactique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    - IMP…NH3, NH4 : </a:t>
            </a:r>
            <a:r>
              <a:rPr lang="en-US" sz="2400" b="1" dirty="0">
                <a:latin typeface="Calibri" pitchFamily="34" charset="0"/>
                <a:cs typeface="Calibri" pitchFamily="34" charset="0"/>
                <a:sym typeface="Symbol" pitchFamily="18" charset="2"/>
              </a:rPr>
              <a:t> A. </a:t>
            </a:r>
            <a:r>
              <a:rPr lang="en-US" sz="2400" b="1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lactique</a:t>
            </a:r>
            <a:r>
              <a:rPr lang="en-US" sz="2400" b="1" dirty="0">
                <a:latin typeface="Calibri" pitchFamily="34" charset="0"/>
                <a:cs typeface="Calibri" pitchFamily="34" charset="0"/>
                <a:sym typeface="Symbol" pitchFamily="18" charset="2"/>
              </a:rPr>
              <a:t>  pH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    - perturbation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ionique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membranaire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    -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baisse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libération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du Ca</a:t>
            </a:r>
            <a:r>
              <a:rPr lang="en-US" sz="2400" b="1" baseline="30000" dirty="0">
                <a:latin typeface="Calibri" pitchFamily="34" charset="0"/>
                <a:cs typeface="Calibri" pitchFamily="34" charset="0"/>
              </a:rPr>
              <a:t>2+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    - Inhibition liaison Ca2+ sites de la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troponine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defRPr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    </a:t>
            </a:r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- </a:t>
            </a:r>
            <a:r>
              <a:rPr lang="en-US" sz="2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baisse</a:t>
            </a:r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des </a:t>
            </a:r>
            <a:r>
              <a:rPr lang="en-US" sz="2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réserves</a:t>
            </a:r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ATP-</a:t>
            </a:r>
            <a:r>
              <a:rPr lang="en-US" sz="2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PCr</a:t>
            </a:r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??</a:t>
            </a:r>
          </a:p>
          <a:p>
            <a:pPr>
              <a:defRPr/>
            </a:pPr>
            <a:r>
              <a:rPr lang="en-US" sz="2800" b="1" dirty="0">
                <a:latin typeface="Bookman Old Style" pitchFamily="18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4233933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BF13E51-5913-42BF-A663-D802337332BC}" type="slidenum">
              <a:rPr lang="fr-FR" sz="1400" smtClean="0"/>
              <a:pPr/>
              <a:t>62</a:t>
            </a:fld>
            <a:endParaRPr lang="fr-FR" sz="1400"/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2268538" y="2852738"/>
            <a:ext cx="4078287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3600" b="1">
                <a:latin typeface="Bookman Old Style" pitchFamily="18" charset="0"/>
              </a:rPr>
              <a:t>RECUPERATION</a:t>
            </a:r>
          </a:p>
        </p:txBody>
      </p:sp>
    </p:spTree>
    <p:extLst>
      <p:ext uri="{BB962C8B-B14F-4D97-AF65-F5344CB8AC3E}">
        <p14:creationId xmlns:p14="http://schemas.microsoft.com/office/powerpoint/2010/main" val="28303069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484FBA7-1318-4286-BE91-F9491A53F9A7}" type="slidenum">
              <a:rPr lang="fr-FR" sz="1400" smtClean="0"/>
              <a:pPr/>
              <a:t>63</a:t>
            </a:fld>
            <a:endParaRPr lang="fr-FR" sz="1400"/>
          </a:p>
        </p:txBody>
      </p:sp>
      <p:graphicFrame>
        <p:nvGraphicFramePr>
          <p:cNvPr id="39939" name="Object 2"/>
          <p:cNvGraphicFramePr>
            <a:graphicFrameLocks noChangeAspect="1"/>
          </p:cNvGraphicFramePr>
          <p:nvPr/>
        </p:nvGraphicFramePr>
        <p:xfrm>
          <a:off x="1223963" y="304800"/>
          <a:ext cx="6364287" cy="635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7" name="Document" r:id="rId3" imgW="6211824" imgH="6202680" progId="Word.Document.8">
                  <p:embed/>
                </p:oleObj>
              </mc:Choice>
              <mc:Fallback>
                <p:oleObj name="Document" r:id="rId3" imgW="6211824" imgH="62026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749" t="2812" r="8490" b="2788"/>
                      <a:stretch>
                        <a:fillRect/>
                      </a:stretch>
                    </p:blipFill>
                    <p:spPr bwMode="auto">
                      <a:xfrm>
                        <a:off x="1223963" y="304800"/>
                        <a:ext cx="6364287" cy="6357938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 w="2857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90460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C35B612-5D78-4147-AFD7-DA97A88B947D}" type="slidenum">
              <a:rPr lang="fr-FR" sz="1400" smtClean="0"/>
              <a:pPr/>
              <a:t>64</a:t>
            </a:fld>
            <a:endParaRPr lang="fr-FR" sz="1400"/>
          </a:p>
        </p:txBody>
      </p:sp>
      <p:sp>
        <p:nvSpPr>
          <p:cNvPr id="40963" name="AutoShape 2"/>
          <p:cNvSpPr>
            <a:spLocks noChangeArrowheads="1"/>
          </p:cNvSpPr>
          <p:nvPr/>
        </p:nvSpPr>
        <p:spPr bwMode="auto">
          <a:xfrm rot="10351429">
            <a:off x="5662613" y="2633663"/>
            <a:ext cx="1114425" cy="2592387"/>
          </a:xfrm>
          <a:prstGeom prst="curvedRightArrow">
            <a:avLst>
              <a:gd name="adj1" fmla="val 5772"/>
              <a:gd name="adj2" fmla="val 68752"/>
              <a:gd name="adj3" fmla="val 2607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4502150" y="2925763"/>
            <a:ext cx="990600" cy="381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fr-FR" sz="2000" b="1">
                <a:latin typeface="Arial" charset="0"/>
              </a:rPr>
              <a:t>ATP</a:t>
            </a:r>
            <a:endParaRPr lang="fr-FR" sz="1400">
              <a:latin typeface="Arial" charset="0"/>
            </a:endParaRPr>
          </a:p>
        </p:txBody>
      </p:sp>
      <p:sp>
        <p:nvSpPr>
          <p:cNvPr id="677892" name="AutoShape 4"/>
          <p:cNvSpPr>
            <a:spLocks noChangeArrowheads="1"/>
          </p:cNvSpPr>
          <p:nvPr/>
        </p:nvSpPr>
        <p:spPr bwMode="auto">
          <a:xfrm rot="5400000">
            <a:off x="2570957" y="4152106"/>
            <a:ext cx="1195388" cy="358775"/>
          </a:xfrm>
          <a:prstGeom prst="curvedDownArrow">
            <a:avLst>
              <a:gd name="adj1" fmla="val 40692"/>
              <a:gd name="adj2" fmla="val 160701"/>
              <a:gd name="adj3" fmla="val 33315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0966" name="Rectangle 5"/>
          <p:cNvSpPr>
            <a:spLocks noChangeArrowheads="1"/>
          </p:cNvSpPr>
          <p:nvPr/>
        </p:nvSpPr>
        <p:spPr bwMode="auto">
          <a:xfrm>
            <a:off x="4349750" y="5094288"/>
            <a:ext cx="1447800" cy="5334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fr-FR" sz="2000" b="1">
                <a:latin typeface="Arial" charset="0"/>
              </a:rPr>
              <a:t>ADP + Pi</a:t>
            </a:r>
            <a:endParaRPr lang="fr-FR" sz="1400">
              <a:latin typeface="Arial" charset="0"/>
            </a:endParaRPr>
          </a:p>
        </p:txBody>
      </p:sp>
      <p:sp>
        <p:nvSpPr>
          <p:cNvPr id="677894" name="Text Box 6"/>
          <p:cNvSpPr txBox="1">
            <a:spLocks noChangeArrowheads="1"/>
          </p:cNvSpPr>
          <p:nvPr/>
        </p:nvSpPr>
        <p:spPr bwMode="auto">
          <a:xfrm>
            <a:off x="919163" y="3662363"/>
            <a:ext cx="157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solidFill>
                  <a:srgbClr val="FFFFFF"/>
                </a:solidFill>
                <a:latin typeface="Arial" charset="0"/>
              </a:rPr>
              <a:t>Créatine + Pi</a:t>
            </a:r>
          </a:p>
        </p:txBody>
      </p:sp>
      <p:sp>
        <p:nvSpPr>
          <p:cNvPr id="677895" name="Text Box 7"/>
          <p:cNvSpPr txBox="1">
            <a:spLocks noChangeArrowheads="1"/>
          </p:cNvSpPr>
          <p:nvPr/>
        </p:nvSpPr>
        <p:spPr bwMode="auto">
          <a:xfrm>
            <a:off x="55563" y="4575175"/>
            <a:ext cx="2940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solidFill>
                  <a:srgbClr val="FFFFFF"/>
                </a:solidFill>
                <a:latin typeface="Arial" charset="0"/>
              </a:rPr>
              <a:t>Phosphorylcréatine (PCr)</a:t>
            </a:r>
          </a:p>
        </p:txBody>
      </p:sp>
      <p:sp>
        <p:nvSpPr>
          <p:cNvPr id="40969" name="AutoShape 8"/>
          <p:cNvSpPr>
            <a:spLocks noChangeArrowheads="1"/>
          </p:cNvSpPr>
          <p:nvPr/>
        </p:nvSpPr>
        <p:spPr bwMode="auto">
          <a:xfrm rot="234349">
            <a:off x="3363913" y="3065463"/>
            <a:ext cx="923925" cy="2559050"/>
          </a:xfrm>
          <a:prstGeom prst="curvedRightArrow">
            <a:avLst>
              <a:gd name="adj1" fmla="val 6873"/>
              <a:gd name="adj2" fmla="val 81862"/>
              <a:gd name="adj3" fmla="val 2607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77897" name="AutoShape 9"/>
          <p:cNvSpPr>
            <a:spLocks noChangeArrowheads="1"/>
          </p:cNvSpPr>
          <p:nvPr/>
        </p:nvSpPr>
        <p:spPr bwMode="auto">
          <a:xfrm rot="-5705251">
            <a:off x="6241257" y="3648869"/>
            <a:ext cx="1792287" cy="790575"/>
          </a:xfrm>
          <a:prstGeom prst="curvedDownArrow">
            <a:avLst>
              <a:gd name="adj1" fmla="val 28527"/>
              <a:gd name="adj2" fmla="val 109344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77898" name="Text Box 10"/>
          <p:cNvSpPr txBox="1">
            <a:spLocks noChangeArrowheads="1"/>
          </p:cNvSpPr>
          <p:nvPr/>
        </p:nvSpPr>
        <p:spPr bwMode="auto">
          <a:xfrm>
            <a:off x="7380288" y="3141663"/>
            <a:ext cx="1763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 CO</a:t>
            </a:r>
            <a:r>
              <a:rPr lang="fr-FR" sz="1800" b="1" baseline="-25000">
                <a:latin typeface="Arial" charset="0"/>
              </a:rPr>
              <a:t>2</a:t>
            </a:r>
            <a:r>
              <a:rPr lang="fr-FR" sz="1800" b="1">
                <a:latin typeface="Arial" charset="0"/>
              </a:rPr>
              <a:t> + H</a:t>
            </a:r>
            <a:r>
              <a:rPr lang="fr-FR" sz="1800" b="1" baseline="-25000">
                <a:latin typeface="Arial" charset="0"/>
              </a:rPr>
              <a:t>2</a:t>
            </a:r>
            <a:r>
              <a:rPr lang="fr-FR" sz="1800" b="1">
                <a:latin typeface="Arial" charset="0"/>
              </a:rPr>
              <a:t>O</a:t>
            </a:r>
          </a:p>
        </p:txBody>
      </p:sp>
      <p:sp>
        <p:nvSpPr>
          <p:cNvPr id="677899" name="Text Box 11"/>
          <p:cNvSpPr txBox="1">
            <a:spLocks noChangeArrowheads="1"/>
          </p:cNvSpPr>
          <p:nvPr/>
        </p:nvSpPr>
        <p:spPr bwMode="auto">
          <a:xfrm>
            <a:off x="7524750" y="4149725"/>
            <a:ext cx="16192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800" b="1">
                <a:latin typeface="Arial" charset="0"/>
              </a:rPr>
              <a:t>Acides Gras  Glucose</a:t>
            </a:r>
          </a:p>
          <a:p>
            <a:pPr algn="ctr"/>
            <a:r>
              <a:rPr lang="fr-FR" sz="1800" b="1">
                <a:latin typeface="Arial" charset="0"/>
              </a:rPr>
              <a:t>Lactate</a:t>
            </a:r>
            <a:endParaRPr lang="fr-FR" sz="18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77901" name="Text Box 13"/>
          <p:cNvSpPr txBox="1">
            <a:spLocks noChangeArrowheads="1"/>
          </p:cNvSpPr>
          <p:nvPr/>
        </p:nvSpPr>
        <p:spPr bwMode="auto">
          <a:xfrm>
            <a:off x="0" y="188913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Récupération entre plusieurs sprints ou actions intenses</a:t>
            </a:r>
          </a:p>
          <a:p>
            <a:pPr algn="ctr" eaLnBrk="1" hangingPunct="1">
              <a:defRPr/>
            </a:pPr>
            <a:r>
              <a:rPr lang="fr-F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 3 - 4 s (20-30m)</a:t>
            </a:r>
          </a:p>
        </p:txBody>
      </p:sp>
      <p:sp>
        <p:nvSpPr>
          <p:cNvPr id="677902" name="Text Box 14"/>
          <p:cNvSpPr txBox="1">
            <a:spLocks noChangeArrowheads="1"/>
          </p:cNvSpPr>
          <p:nvPr/>
        </p:nvSpPr>
        <p:spPr bwMode="auto">
          <a:xfrm>
            <a:off x="7453313" y="5222875"/>
            <a:ext cx="16573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 b="1">
                <a:solidFill>
                  <a:srgbClr val="FFFFFF"/>
                </a:solidFill>
                <a:latin typeface="Arial" charset="0"/>
              </a:rPr>
              <a:t>+ OXYGENE</a:t>
            </a:r>
            <a:endParaRPr lang="fr-FR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77903" name="Oval 15"/>
          <p:cNvSpPr>
            <a:spLocks noChangeArrowheads="1"/>
          </p:cNvSpPr>
          <p:nvPr/>
        </p:nvSpPr>
        <p:spPr bwMode="auto">
          <a:xfrm>
            <a:off x="0" y="4365625"/>
            <a:ext cx="3348038" cy="914400"/>
          </a:xfrm>
          <a:prstGeom prst="ellips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77904" name="Line 16"/>
          <p:cNvSpPr>
            <a:spLocks noChangeShapeType="1"/>
          </p:cNvSpPr>
          <p:nvPr/>
        </p:nvSpPr>
        <p:spPr bwMode="auto">
          <a:xfrm>
            <a:off x="3348038" y="4868863"/>
            <a:ext cx="3744912" cy="576262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7905" name="Oval 17"/>
          <p:cNvSpPr>
            <a:spLocks noChangeArrowheads="1"/>
          </p:cNvSpPr>
          <p:nvPr/>
        </p:nvSpPr>
        <p:spPr bwMode="auto">
          <a:xfrm>
            <a:off x="7237413" y="5084763"/>
            <a:ext cx="1920875" cy="1223962"/>
          </a:xfrm>
          <a:prstGeom prst="ellips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677906" name="Freeform 18"/>
          <p:cNvSpPr>
            <a:spLocks/>
          </p:cNvSpPr>
          <p:nvPr/>
        </p:nvSpPr>
        <p:spPr bwMode="auto">
          <a:xfrm rot="4117862">
            <a:off x="6900863" y="1387475"/>
            <a:ext cx="1803400" cy="2286000"/>
          </a:xfrm>
          <a:custGeom>
            <a:avLst/>
            <a:gdLst>
              <a:gd name="T0" fmla="*/ 2147483647 w 1504"/>
              <a:gd name="T1" fmla="*/ 2147483647 h 2089"/>
              <a:gd name="T2" fmla="*/ 2147483647 w 1504"/>
              <a:gd name="T3" fmla="*/ 2147483647 h 2089"/>
              <a:gd name="T4" fmla="*/ 2147483647 w 1504"/>
              <a:gd name="T5" fmla="*/ 2147483647 h 2089"/>
              <a:gd name="T6" fmla="*/ 2147483647 w 1504"/>
              <a:gd name="T7" fmla="*/ 2147483647 h 2089"/>
              <a:gd name="T8" fmla="*/ 2147483647 w 1504"/>
              <a:gd name="T9" fmla="*/ 2147483647 h 2089"/>
              <a:gd name="T10" fmla="*/ 2147483647 w 1504"/>
              <a:gd name="T11" fmla="*/ 2147483647 h 2089"/>
              <a:gd name="T12" fmla="*/ 2147483647 w 1504"/>
              <a:gd name="T13" fmla="*/ 2147483647 h 2089"/>
              <a:gd name="T14" fmla="*/ 2147483647 w 1504"/>
              <a:gd name="T15" fmla="*/ 2147483647 h 2089"/>
              <a:gd name="T16" fmla="*/ 2147483647 w 1504"/>
              <a:gd name="T17" fmla="*/ 2147483647 h 2089"/>
              <a:gd name="T18" fmla="*/ 2147483647 w 1504"/>
              <a:gd name="T19" fmla="*/ 2147483647 h 2089"/>
              <a:gd name="T20" fmla="*/ 2147483647 w 1504"/>
              <a:gd name="T21" fmla="*/ 2147483647 h 2089"/>
              <a:gd name="T22" fmla="*/ 2147483647 w 1504"/>
              <a:gd name="T23" fmla="*/ 2147483647 h 2089"/>
              <a:gd name="T24" fmla="*/ 2147483647 w 1504"/>
              <a:gd name="T25" fmla="*/ 2147483647 h 2089"/>
              <a:gd name="T26" fmla="*/ 2147483647 w 1504"/>
              <a:gd name="T27" fmla="*/ 2147483647 h 2089"/>
              <a:gd name="T28" fmla="*/ 2147483647 w 1504"/>
              <a:gd name="T29" fmla="*/ 2147483647 h 2089"/>
              <a:gd name="T30" fmla="*/ 2147483647 w 1504"/>
              <a:gd name="T31" fmla="*/ 2147483647 h 2089"/>
              <a:gd name="T32" fmla="*/ 2147483647 w 1504"/>
              <a:gd name="T33" fmla="*/ 2147483647 h 208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504"/>
              <a:gd name="T52" fmla="*/ 0 h 2089"/>
              <a:gd name="T53" fmla="*/ 1504 w 1504"/>
              <a:gd name="T54" fmla="*/ 2089 h 208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504" h="2089">
                <a:moveTo>
                  <a:pt x="704" y="97"/>
                </a:moveTo>
                <a:cubicBezTo>
                  <a:pt x="630" y="144"/>
                  <a:pt x="546" y="203"/>
                  <a:pt x="497" y="285"/>
                </a:cubicBezTo>
                <a:cubicBezTo>
                  <a:pt x="448" y="367"/>
                  <a:pt x="428" y="479"/>
                  <a:pt x="407" y="592"/>
                </a:cubicBezTo>
                <a:cubicBezTo>
                  <a:pt x="386" y="705"/>
                  <a:pt x="382" y="860"/>
                  <a:pt x="368" y="961"/>
                </a:cubicBezTo>
                <a:cubicBezTo>
                  <a:pt x="354" y="1062"/>
                  <a:pt x="368" y="1121"/>
                  <a:pt x="320" y="1201"/>
                </a:cubicBezTo>
                <a:cubicBezTo>
                  <a:pt x="272" y="1281"/>
                  <a:pt x="128" y="1353"/>
                  <a:pt x="80" y="1441"/>
                </a:cubicBezTo>
                <a:cubicBezTo>
                  <a:pt x="32" y="1529"/>
                  <a:pt x="0" y="1633"/>
                  <a:pt x="32" y="1729"/>
                </a:cubicBezTo>
                <a:cubicBezTo>
                  <a:pt x="64" y="1825"/>
                  <a:pt x="152" y="1961"/>
                  <a:pt x="272" y="2017"/>
                </a:cubicBezTo>
                <a:cubicBezTo>
                  <a:pt x="392" y="2073"/>
                  <a:pt x="632" y="2089"/>
                  <a:pt x="752" y="2065"/>
                </a:cubicBezTo>
                <a:cubicBezTo>
                  <a:pt x="872" y="2041"/>
                  <a:pt x="956" y="1964"/>
                  <a:pt x="992" y="1873"/>
                </a:cubicBezTo>
                <a:cubicBezTo>
                  <a:pt x="1028" y="1782"/>
                  <a:pt x="957" y="1646"/>
                  <a:pt x="968" y="1520"/>
                </a:cubicBezTo>
                <a:cubicBezTo>
                  <a:pt x="979" y="1394"/>
                  <a:pt x="1016" y="1231"/>
                  <a:pt x="1058" y="1116"/>
                </a:cubicBezTo>
                <a:cubicBezTo>
                  <a:pt x="1100" y="1001"/>
                  <a:pt x="1152" y="938"/>
                  <a:pt x="1223" y="831"/>
                </a:cubicBezTo>
                <a:cubicBezTo>
                  <a:pt x="1294" y="724"/>
                  <a:pt x="1464" y="595"/>
                  <a:pt x="1484" y="472"/>
                </a:cubicBezTo>
                <a:cubicBezTo>
                  <a:pt x="1504" y="349"/>
                  <a:pt x="1432" y="169"/>
                  <a:pt x="1342" y="91"/>
                </a:cubicBezTo>
                <a:cubicBezTo>
                  <a:pt x="1252" y="13"/>
                  <a:pt x="1050" y="0"/>
                  <a:pt x="944" y="1"/>
                </a:cubicBezTo>
                <a:cubicBezTo>
                  <a:pt x="838" y="2"/>
                  <a:pt x="784" y="57"/>
                  <a:pt x="704" y="97"/>
                </a:cubicBezTo>
                <a:close/>
              </a:path>
            </a:pathLst>
          </a:custGeom>
          <a:solidFill>
            <a:srgbClr val="DDDDDD"/>
          </a:solidFill>
          <a:ln w="508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77907" name="Freeform 19"/>
          <p:cNvSpPr>
            <a:spLocks/>
          </p:cNvSpPr>
          <p:nvPr/>
        </p:nvSpPr>
        <p:spPr bwMode="auto">
          <a:xfrm rot="4105387">
            <a:off x="7871620" y="2072481"/>
            <a:ext cx="1084262" cy="917575"/>
          </a:xfrm>
          <a:custGeom>
            <a:avLst/>
            <a:gdLst>
              <a:gd name="T0" fmla="*/ 2147483647 w 683"/>
              <a:gd name="T1" fmla="*/ 2147483647 h 578"/>
              <a:gd name="T2" fmla="*/ 2147483647 w 683"/>
              <a:gd name="T3" fmla="*/ 2147483647 h 578"/>
              <a:gd name="T4" fmla="*/ 2147483647 w 683"/>
              <a:gd name="T5" fmla="*/ 2147483647 h 578"/>
              <a:gd name="T6" fmla="*/ 2147483647 w 683"/>
              <a:gd name="T7" fmla="*/ 2147483647 h 578"/>
              <a:gd name="T8" fmla="*/ 2147483647 w 683"/>
              <a:gd name="T9" fmla="*/ 2147483647 h 578"/>
              <a:gd name="T10" fmla="*/ 2147483647 w 683"/>
              <a:gd name="T11" fmla="*/ 2147483647 h 578"/>
              <a:gd name="T12" fmla="*/ 2147483647 w 683"/>
              <a:gd name="T13" fmla="*/ 2147483647 h 578"/>
              <a:gd name="T14" fmla="*/ 2147483647 w 683"/>
              <a:gd name="T15" fmla="*/ 2147483647 h 578"/>
              <a:gd name="T16" fmla="*/ 2147483647 w 683"/>
              <a:gd name="T17" fmla="*/ 2147483647 h 578"/>
              <a:gd name="T18" fmla="*/ 2147483647 w 683"/>
              <a:gd name="T19" fmla="*/ 2147483647 h 578"/>
              <a:gd name="T20" fmla="*/ 2147483647 w 683"/>
              <a:gd name="T21" fmla="*/ 2147483647 h 578"/>
              <a:gd name="T22" fmla="*/ 2147483647 w 683"/>
              <a:gd name="T23" fmla="*/ 2147483647 h 578"/>
              <a:gd name="T24" fmla="*/ 2147483647 w 683"/>
              <a:gd name="T25" fmla="*/ 2147483647 h 578"/>
              <a:gd name="T26" fmla="*/ 2147483647 w 683"/>
              <a:gd name="T27" fmla="*/ 2147483647 h 578"/>
              <a:gd name="T28" fmla="*/ 2147483647 w 683"/>
              <a:gd name="T29" fmla="*/ 2147483647 h 578"/>
              <a:gd name="T30" fmla="*/ 2147483647 w 683"/>
              <a:gd name="T31" fmla="*/ 2147483647 h 578"/>
              <a:gd name="T32" fmla="*/ 2147483647 w 683"/>
              <a:gd name="T33" fmla="*/ 2147483647 h 578"/>
              <a:gd name="T34" fmla="*/ 2147483647 w 683"/>
              <a:gd name="T35" fmla="*/ 2147483647 h 578"/>
              <a:gd name="T36" fmla="*/ 2147483647 w 683"/>
              <a:gd name="T37" fmla="*/ 2147483647 h 578"/>
              <a:gd name="T38" fmla="*/ 2147483647 w 683"/>
              <a:gd name="T39" fmla="*/ 2147483647 h 578"/>
              <a:gd name="T40" fmla="*/ 2147483647 w 683"/>
              <a:gd name="T41" fmla="*/ 2147483647 h 578"/>
              <a:gd name="T42" fmla="*/ 2147483647 w 683"/>
              <a:gd name="T43" fmla="*/ 2147483647 h 578"/>
              <a:gd name="T44" fmla="*/ 2147483647 w 683"/>
              <a:gd name="T45" fmla="*/ 2147483647 h 578"/>
              <a:gd name="T46" fmla="*/ 2147483647 w 683"/>
              <a:gd name="T47" fmla="*/ 2147483647 h 578"/>
              <a:gd name="T48" fmla="*/ 2147483647 w 683"/>
              <a:gd name="T49" fmla="*/ 2147483647 h 578"/>
              <a:gd name="T50" fmla="*/ 2147483647 w 683"/>
              <a:gd name="T51" fmla="*/ 2147483647 h 578"/>
              <a:gd name="T52" fmla="*/ 2147483647 w 683"/>
              <a:gd name="T53" fmla="*/ 2147483647 h 578"/>
              <a:gd name="T54" fmla="*/ 2147483647 w 683"/>
              <a:gd name="T55" fmla="*/ 2147483647 h 578"/>
              <a:gd name="T56" fmla="*/ 2147483647 w 683"/>
              <a:gd name="T57" fmla="*/ 2147483647 h 578"/>
              <a:gd name="T58" fmla="*/ 2147483647 w 683"/>
              <a:gd name="T59" fmla="*/ 2147483647 h 578"/>
              <a:gd name="T60" fmla="*/ 2147483647 w 683"/>
              <a:gd name="T61" fmla="*/ 2147483647 h 578"/>
              <a:gd name="T62" fmla="*/ 2147483647 w 683"/>
              <a:gd name="T63" fmla="*/ 2147483647 h 578"/>
              <a:gd name="T64" fmla="*/ 2147483647 w 683"/>
              <a:gd name="T65" fmla="*/ 2147483647 h 578"/>
              <a:gd name="T66" fmla="*/ 2147483647 w 683"/>
              <a:gd name="T67" fmla="*/ 2147483647 h 578"/>
              <a:gd name="T68" fmla="*/ 2147483647 w 683"/>
              <a:gd name="T69" fmla="*/ 2147483647 h 578"/>
              <a:gd name="T70" fmla="*/ 2147483647 w 683"/>
              <a:gd name="T71" fmla="*/ 2147483647 h 578"/>
              <a:gd name="T72" fmla="*/ 2147483647 w 683"/>
              <a:gd name="T73" fmla="*/ 2147483647 h 578"/>
              <a:gd name="T74" fmla="*/ 2147483647 w 683"/>
              <a:gd name="T75" fmla="*/ 2147483647 h 578"/>
              <a:gd name="T76" fmla="*/ 2147483647 w 683"/>
              <a:gd name="T77" fmla="*/ 2147483647 h 578"/>
              <a:gd name="T78" fmla="*/ 2147483647 w 683"/>
              <a:gd name="T79" fmla="*/ 2147483647 h 578"/>
              <a:gd name="T80" fmla="*/ 2147483647 w 683"/>
              <a:gd name="T81" fmla="*/ 2147483647 h 57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683"/>
              <a:gd name="T124" fmla="*/ 0 h 578"/>
              <a:gd name="T125" fmla="*/ 683 w 683"/>
              <a:gd name="T126" fmla="*/ 578 h 57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683" h="578">
                <a:moveTo>
                  <a:pt x="683" y="125"/>
                </a:moveTo>
                <a:cubicBezTo>
                  <a:pt x="663" y="111"/>
                  <a:pt x="626" y="63"/>
                  <a:pt x="564" y="43"/>
                </a:cubicBezTo>
                <a:cubicBezTo>
                  <a:pt x="502" y="23"/>
                  <a:pt x="370" y="0"/>
                  <a:pt x="312" y="3"/>
                </a:cubicBezTo>
                <a:cubicBezTo>
                  <a:pt x="254" y="6"/>
                  <a:pt x="224" y="41"/>
                  <a:pt x="216" y="60"/>
                </a:cubicBezTo>
                <a:cubicBezTo>
                  <a:pt x="208" y="79"/>
                  <a:pt x="231" y="111"/>
                  <a:pt x="264" y="116"/>
                </a:cubicBezTo>
                <a:cubicBezTo>
                  <a:pt x="297" y="121"/>
                  <a:pt x="366" y="87"/>
                  <a:pt x="414" y="87"/>
                </a:cubicBezTo>
                <a:cubicBezTo>
                  <a:pt x="462" y="87"/>
                  <a:pt x="513" y="92"/>
                  <a:pt x="552" y="116"/>
                </a:cubicBezTo>
                <a:cubicBezTo>
                  <a:pt x="591" y="140"/>
                  <a:pt x="648" y="209"/>
                  <a:pt x="648" y="229"/>
                </a:cubicBezTo>
                <a:cubicBezTo>
                  <a:pt x="648" y="250"/>
                  <a:pt x="586" y="246"/>
                  <a:pt x="554" y="237"/>
                </a:cubicBezTo>
                <a:cubicBezTo>
                  <a:pt x="522" y="227"/>
                  <a:pt x="488" y="184"/>
                  <a:pt x="456" y="173"/>
                </a:cubicBezTo>
                <a:cubicBezTo>
                  <a:pt x="424" y="162"/>
                  <a:pt x="393" y="175"/>
                  <a:pt x="360" y="173"/>
                </a:cubicBezTo>
                <a:cubicBezTo>
                  <a:pt x="327" y="171"/>
                  <a:pt x="294" y="160"/>
                  <a:pt x="257" y="162"/>
                </a:cubicBezTo>
                <a:cubicBezTo>
                  <a:pt x="220" y="164"/>
                  <a:pt x="168" y="174"/>
                  <a:pt x="137" y="185"/>
                </a:cubicBezTo>
                <a:cubicBezTo>
                  <a:pt x="106" y="196"/>
                  <a:pt x="75" y="212"/>
                  <a:pt x="72" y="229"/>
                </a:cubicBezTo>
                <a:cubicBezTo>
                  <a:pt x="69" y="246"/>
                  <a:pt x="91" y="282"/>
                  <a:pt x="120" y="286"/>
                </a:cubicBezTo>
                <a:cubicBezTo>
                  <a:pt x="149" y="290"/>
                  <a:pt x="210" y="259"/>
                  <a:pt x="249" y="252"/>
                </a:cubicBezTo>
                <a:cubicBezTo>
                  <a:pt x="288" y="245"/>
                  <a:pt x="312" y="238"/>
                  <a:pt x="354" y="244"/>
                </a:cubicBezTo>
                <a:cubicBezTo>
                  <a:pt x="396" y="250"/>
                  <a:pt x="463" y="270"/>
                  <a:pt x="504" y="286"/>
                </a:cubicBezTo>
                <a:cubicBezTo>
                  <a:pt x="545" y="302"/>
                  <a:pt x="590" y="326"/>
                  <a:pt x="600" y="343"/>
                </a:cubicBezTo>
                <a:cubicBezTo>
                  <a:pt x="610" y="360"/>
                  <a:pt x="588" y="387"/>
                  <a:pt x="564" y="387"/>
                </a:cubicBezTo>
                <a:cubicBezTo>
                  <a:pt x="540" y="387"/>
                  <a:pt x="494" y="355"/>
                  <a:pt x="456" y="343"/>
                </a:cubicBezTo>
                <a:cubicBezTo>
                  <a:pt x="418" y="331"/>
                  <a:pt x="376" y="319"/>
                  <a:pt x="338" y="315"/>
                </a:cubicBezTo>
                <a:cubicBezTo>
                  <a:pt x="300" y="312"/>
                  <a:pt x="261" y="319"/>
                  <a:pt x="225" y="324"/>
                </a:cubicBezTo>
                <a:cubicBezTo>
                  <a:pt x="189" y="328"/>
                  <a:pt x="153" y="330"/>
                  <a:pt x="120" y="343"/>
                </a:cubicBezTo>
                <a:cubicBezTo>
                  <a:pt x="87" y="355"/>
                  <a:pt x="32" y="380"/>
                  <a:pt x="24" y="399"/>
                </a:cubicBezTo>
                <a:cubicBezTo>
                  <a:pt x="16" y="418"/>
                  <a:pt x="47" y="453"/>
                  <a:pt x="72" y="456"/>
                </a:cubicBezTo>
                <a:cubicBezTo>
                  <a:pt x="97" y="458"/>
                  <a:pt x="141" y="421"/>
                  <a:pt x="173" y="412"/>
                </a:cubicBezTo>
                <a:cubicBezTo>
                  <a:pt x="205" y="403"/>
                  <a:pt x="241" y="401"/>
                  <a:pt x="264" y="399"/>
                </a:cubicBezTo>
                <a:cubicBezTo>
                  <a:pt x="287" y="397"/>
                  <a:pt x="288" y="399"/>
                  <a:pt x="312" y="399"/>
                </a:cubicBezTo>
                <a:cubicBezTo>
                  <a:pt x="336" y="399"/>
                  <a:pt x="376" y="390"/>
                  <a:pt x="408" y="399"/>
                </a:cubicBezTo>
                <a:cubicBezTo>
                  <a:pt x="440" y="408"/>
                  <a:pt x="488" y="437"/>
                  <a:pt x="504" y="456"/>
                </a:cubicBezTo>
                <a:cubicBezTo>
                  <a:pt x="520" y="474"/>
                  <a:pt x="512" y="503"/>
                  <a:pt x="504" y="512"/>
                </a:cubicBezTo>
                <a:cubicBezTo>
                  <a:pt x="496" y="521"/>
                  <a:pt x="480" y="521"/>
                  <a:pt x="456" y="512"/>
                </a:cubicBezTo>
                <a:cubicBezTo>
                  <a:pt x="432" y="503"/>
                  <a:pt x="392" y="465"/>
                  <a:pt x="360" y="456"/>
                </a:cubicBezTo>
                <a:cubicBezTo>
                  <a:pt x="328" y="446"/>
                  <a:pt x="304" y="446"/>
                  <a:pt x="264" y="456"/>
                </a:cubicBezTo>
                <a:cubicBezTo>
                  <a:pt x="224" y="465"/>
                  <a:pt x="160" y="503"/>
                  <a:pt x="120" y="512"/>
                </a:cubicBezTo>
                <a:cubicBezTo>
                  <a:pt x="80" y="521"/>
                  <a:pt x="40" y="503"/>
                  <a:pt x="24" y="512"/>
                </a:cubicBezTo>
                <a:cubicBezTo>
                  <a:pt x="8" y="521"/>
                  <a:pt x="0" y="559"/>
                  <a:pt x="24" y="569"/>
                </a:cubicBezTo>
                <a:cubicBezTo>
                  <a:pt x="48" y="578"/>
                  <a:pt x="124" y="577"/>
                  <a:pt x="168" y="569"/>
                </a:cubicBezTo>
                <a:cubicBezTo>
                  <a:pt x="212" y="561"/>
                  <a:pt x="246" y="524"/>
                  <a:pt x="287" y="521"/>
                </a:cubicBezTo>
                <a:cubicBezTo>
                  <a:pt x="328" y="518"/>
                  <a:pt x="388" y="545"/>
                  <a:pt x="414" y="551"/>
                </a:cubicBezTo>
              </a:path>
            </a:pathLst>
          </a:cu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7908" name="Freeform 20"/>
          <p:cNvSpPr>
            <a:spLocks/>
          </p:cNvSpPr>
          <p:nvPr/>
        </p:nvSpPr>
        <p:spPr bwMode="auto">
          <a:xfrm rot="4114721">
            <a:off x="6695282" y="1953419"/>
            <a:ext cx="989012" cy="1060450"/>
          </a:xfrm>
          <a:custGeom>
            <a:avLst/>
            <a:gdLst>
              <a:gd name="T0" fmla="*/ 2147483647 w 623"/>
              <a:gd name="T1" fmla="*/ 2147483647 h 668"/>
              <a:gd name="T2" fmla="*/ 2147483647 w 623"/>
              <a:gd name="T3" fmla="*/ 2147483647 h 668"/>
              <a:gd name="T4" fmla="*/ 2147483647 w 623"/>
              <a:gd name="T5" fmla="*/ 2147483647 h 668"/>
              <a:gd name="T6" fmla="*/ 2147483647 w 623"/>
              <a:gd name="T7" fmla="*/ 2147483647 h 668"/>
              <a:gd name="T8" fmla="*/ 2147483647 w 623"/>
              <a:gd name="T9" fmla="*/ 2147483647 h 668"/>
              <a:gd name="T10" fmla="*/ 2147483647 w 623"/>
              <a:gd name="T11" fmla="*/ 2147483647 h 668"/>
              <a:gd name="T12" fmla="*/ 2147483647 w 623"/>
              <a:gd name="T13" fmla="*/ 2147483647 h 668"/>
              <a:gd name="T14" fmla="*/ 2147483647 w 623"/>
              <a:gd name="T15" fmla="*/ 2147483647 h 668"/>
              <a:gd name="T16" fmla="*/ 2147483647 w 623"/>
              <a:gd name="T17" fmla="*/ 2147483647 h 668"/>
              <a:gd name="T18" fmla="*/ 2147483647 w 623"/>
              <a:gd name="T19" fmla="*/ 2147483647 h 668"/>
              <a:gd name="T20" fmla="*/ 2147483647 w 623"/>
              <a:gd name="T21" fmla="*/ 2147483647 h 668"/>
              <a:gd name="T22" fmla="*/ 2147483647 w 623"/>
              <a:gd name="T23" fmla="*/ 2147483647 h 668"/>
              <a:gd name="T24" fmla="*/ 2147483647 w 623"/>
              <a:gd name="T25" fmla="*/ 2147483647 h 668"/>
              <a:gd name="T26" fmla="*/ 2147483647 w 623"/>
              <a:gd name="T27" fmla="*/ 2147483647 h 668"/>
              <a:gd name="T28" fmla="*/ 2147483647 w 623"/>
              <a:gd name="T29" fmla="*/ 2147483647 h 668"/>
              <a:gd name="T30" fmla="*/ 2147483647 w 623"/>
              <a:gd name="T31" fmla="*/ 2147483647 h 668"/>
              <a:gd name="T32" fmla="*/ 2147483647 w 623"/>
              <a:gd name="T33" fmla="*/ 2147483647 h 668"/>
              <a:gd name="T34" fmla="*/ 2147483647 w 623"/>
              <a:gd name="T35" fmla="*/ 2147483647 h 668"/>
              <a:gd name="T36" fmla="*/ 2147483647 w 623"/>
              <a:gd name="T37" fmla="*/ 2147483647 h 668"/>
              <a:gd name="T38" fmla="*/ 2147483647 w 623"/>
              <a:gd name="T39" fmla="*/ 2147483647 h 668"/>
              <a:gd name="T40" fmla="*/ 2147483647 w 623"/>
              <a:gd name="T41" fmla="*/ 2147483647 h 668"/>
              <a:gd name="T42" fmla="*/ 2147483647 w 623"/>
              <a:gd name="T43" fmla="*/ 2147483647 h 668"/>
              <a:gd name="T44" fmla="*/ 2147483647 w 623"/>
              <a:gd name="T45" fmla="*/ 2147483647 h 668"/>
              <a:gd name="T46" fmla="*/ 2147483647 w 623"/>
              <a:gd name="T47" fmla="*/ 2147483647 h 668"/>
              <a:gd name="T48" fmla="*/ 2147483647 w 623"/>
              <a:gd name="T49" fmla="*/ 2147483647 h 668"/>
              <a:gd name="T50" fmla="*/ 2147483647 w 623"/>
              <a:gd name="T51" fmla="*/ 2147483647 h 668"/>
              <a:gd name="T52" fmla="*/ 2147483647 w 623"/>
              <a:gd name="T53" fmla="*/ 2147483647 h 668"/>
              <a:gd name="T54" fmla="*/ 2147483647 w 623"/>
              <a:gd name="T55" fmla="*/ 2147483647 h 668"/>
              <a:gd name="T56" fmla="*/ 2147483647 w 623"/>
              <a:gd name="T57" fmla="*/ 2147483647 h 668"/>
              <a:gd name="T58" fmla="*/ 2147483647 w 623"/>
              <a:gd name="T59" fmla="*/ 2147483647 h 668"/>
              <a:gd name="T60" fmla="*/ 2147483647 w 623"/>
              <a:gd name="T61" fmla="*/ 2147483647 h 668"/>
              <a:gd name="T62" fmla="*/ 2147483647 w 623"/>
              <a:gd name="T63" fmla="*/ 2147483647 h 668"/>
              <a:gd name="T64" fmla="*/ 2147483647 w 623"/>
              <a:gd name="T65" fmla="*/ 2147483647 h 668"/>
              <a:gd name="T66" fmla="*/ 2147483647 w 623"/>
              <a:gd name="T67" fmla="*/ 2147483647 h 668"/>
              <a:gd name="T68" fmla="*/ 2147483647 w 623"/>
              <a:gd name="T69" fmla="*/ 2147483647 h 668"/>
              <a:gd name="T70" fmla="*/ 2147483647 w 623"/>
              <a:gd name="T71" fmla="*/ 2147483647 h 668"/>
              <a:gd name="T72" fmla="*/ 2147483647 w 623"/>
              <a:gd name="T73" fmla="*/ 2147483647 h 668"/>
              <a:gd name="T74" fmla="*/ 2147483647 w 623"/>
              <a:gd name="T75" fmla="*/ 2147483647 h 668"/>
              <a:gd name="T76" fmla="*/ 2147483647 w 623"/>
              <a:gd name="T77" fmla="*/ 2147483647 h 668"/>
              <a:gd name="T78" fmla="*/ 2147483647 w 623"/>
              <a:gd name="T79" fmla="*/ 2147483647 h 668"/>
              <a:gd name="T80" fmla="*/ 2147483647 w 623"/>
              <a:gd name="T81" fmla="*/ 2147483647 h 6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623"/>
              <a:gd name="T124" fmla="*/ 0 h 668"/>
              <a:gd name="T125" fmla="*/ 623 w 623"/>
              <a:gd name="T126" fmla="*/ 668 h 6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623" h="668">
                <a:moveTo>
                  <a:pt x="142" y="610"/>
                </a:moveTo>
                <a:cubicBezTo>
                  <a:pt x="174" y="616"/>
                  <a:pt x="286" y="656"/>
                  <a:pt x="336" y="662"/>
                </a:cubicBezTo>
                <a:cubicBezTo>
                  <a:pt x="386" y="668"/>
                  <a:pt x="415" y="659"/>
                  <a:pt x="445" y="644"/>
                </a:cubicBezTo>
                <a:cubicBezTo>
                  <a:pt x="475" y="629"/>
                  <a:pt x="514" y="592"/>
                  <a:pt x="518" y="571"/>
                </a:cubicBezTo>
                <a:cubicBezTo>
                  <a:pt x="521" y="549"/>
                  <a:pt x="493" y="513"/>
                  <a:pt x="466" y="518"/>
                </a:cubicBezTo>
                <a:cubicBezTo>
                  <a:pt x="438" y="523"/>
                  <a:pt x="410" y="595"/>
                  <a:pt x="352" y="599"/>
                </a:cubicBezTo>
                <a:cubicBezTo>
                  <a:pt x="294" y="603"/>
                  <a:pt x="176" y="567"/>
                  <a:pt x="119" y="543"/>
                </a:cubicBezTo>
                <a:cubicBezTo>
                  <a:pt x="62" y="519"/>
                  <a:pt x="14" y="473"/>
                  <a:pt x="7" y="453"/>
                </a:cubicBezTo>
                <a:cubicBezTo>
                  <a:pt x="0" y="433"/>
                  <a:pt x="47" y="422"/>
                  <a:pt x="74" y="423"/>
                </a:cubicBezTo>
                <a:cubicBezTo>
                  <a:pt x="101" y="424"/>
                  <a:pt x="136" y="449"/>
                  <a:pt x="172" y="460"/>
                </a:cubicBezTo>
                <a:cubicBezTo>
                  <a:pt x="208" y="471"/>
                  <a:pt x="255" y="483"/>
                  <a:pt x="290" y="487"/>
                </a:cubicBezTo>
                <a:cubicBezTo>
                  <a:pt x="325" y="491"/>
                  <a:pt x="347" y="489"/>
                  <a:pt x="381" y="483"/>
                </a:cubicBezTo>
                <a:cubicBezTo>
                  <a:pt x="415" y="477"/>
                  <a:pt x="462" y="468"/>
                  <a:pt x="497" y="451"/>
                </a:cubicBezTo>
                <a:cubicBezTo>
                  <a:pt x="532" y="434"/>
                  <a:pt x="581" y="400"/>
                  <a:pt x="591" y="378"/>
                </a:cubicBezTo>
                <a:cubicBezTo>
                  <a:pt x="601" y="356"/>
                  <a:pt x="578" y="319"/>
                  <a:pt x="558" y="318"/>
                </a:cubicBezTo>
                <a:cubicBezTo>
                  <a:pt x="538" y="317"/>
                  <a:pt x="508" y="359"/>
                  <a:pt x="471" y="371"/>
                </a:cubicBezTo>
                <a:cubicBezTo>
                  <a:pt x="434" y="383"/>
                  <a:pt x="376" y="392"/>
                  <a:pt x="336" y="393"/>
                </a:cubicBezTo>
                <a:cubicBezTo>
                  <a:pt x="296" y="394"/>
                  <a:pt x="265" y="381"/>
                  <a:pt x="229" y="375"/>
                </a:cubicBezTo>
                <a:cubicBezTo>
                  <a:pt x="193" y="369"/>
                  <a:pt x="136" y="373"/>
                  <a:pt x="119" y="356"/>
                </a:cubicBezTo>
                <a:cubicBezTo>
                  <a:pt x="102" y="339"/>
                  <a:pt x="102" y="278"/>
                  <a:pt x="125" y="270"/>
                </a:cubicBezTo>
                <a:cubicBezTo>
                  <a:pt x="148" y="262"/>
                  <a:pt x="219" y="301"/>
                  <a:pt x="259" y="309"/>
                </a:cubicBezTo>
                <a:cubicBezTo>
                  <a:pt x="300" y="317"/>
                  <a:pt x="332" y="322"/>
                  <a:pt x="365" y="320"/>
                </a:cubicBezTo>
                <a:cubicBezTo>
                  <a:pt x="398" y="317"/>
                  <a:pt x="431" y="305"/>
                  <a:pt x="461" y="294"/>
                </a:cubicBezTo>
                <a:cubicBezTo>
                  <a:pt x="491" y="284"/>
                  <a:pt x="522" y="277"/>
                  <a:pt x="548" y="259"/>
                </a:cubicBezTo>
                <a:cubicBezTo>
                  <a:pt x="574" y="240"/>
                  <a:pt x="616" y="205"/>
                  <a:pt x="620" y="184"/>
                </a:cubicBezTo>
                <a:cubicBezTo>
                  <a:pt x="623" y="164"/>
                  <a:pt x="590" y="131"/>
                  <a:pt x="568" y="133"/>
                </a:cubicBezTo>
                <a:cubicBezTo>
                  <a:pt x="546" y="133"/>
                  <a:pt x="515" y="178"/>
                  <a:pt x="489" y="193"/>
                </a:cubicBezTo>
                <a:cubicBezTo>
                  <a:pt x="464" y="208"/>
                  <a:pt x="433" y="215"/>
                  <a:pt x="414" y="220"/>
                </a:cubicBezTo>
                <a:cubicBezTo>
                  <a:pt x="395" y="227"/>
                  <a:pt x="393" y="224"/>
                  <a:pt x="373" y="227"/>
                </a:cubicBezTo>
                <a:cubicBezTo>
                  <a:pt x="352" y="231"/>
                  <a:pt x="319" y="247"/>
                  <a:pt x="290" y="242"/>
                </a:cubicBezTo>
                <a:cubicBezTo>
                  <a:pt x="261" y="237"/>
                  <a:pt x="215" y="214"/>
                  <a:pt x="198" y="197"/>
                </a:cubicBezTo>
                <a:cubicBezTo>
                  <a:pt x="181" y="180"/>
                  <a:pt x="182" y="149"/>
                  <a:pt x="187" y="137"/>
                </a:cubicBezTo>
                <a:cubicBezTo>
                  <a:pt x="193" y="126"/>
                  <a:pt x="205" y="123"/>
                  <a:pt x="228" y="130"/>
                </a:cubicBezTo>
                <a:cubicBezTo>
                  <a:pt x="250" y="137"/>
                  <a:pt x="292" y="170"/>
                  <a:pt x="321" y="175"/>
                </a:cubicBezTo>
                <a:cubicBezTo>
                  <a:pt x="350" y="181"/>
                  <a:pt x="371" y="177"/>
                  <a:pt x="404" y="161"/>
                </a:cubicBezTo>
                <a:cubicBezTo>
                  <a:pt x="437" y="145"/>
                  <a:pt x="484" y="96"/>
                  <a:pt x="516" y="80"/>
                </a:cubicBezTo>
                <a:cubicBezTo>
                  <a:pt x="549" y="64"/>
                  <a:pt x="587" y="78"/>
                  <a:pt x="599" y="65"/>
                </a:cubicBezTo>
                <a:cubicBezTo>
                  <a:pt x="611" y="53"/>
                  <a:pt x="611" y="12"/>
                  <a:pt x="589" y="6"/>
                </a:cubicBezTo>
                <a:cubicBezTo>
                  <a:pt x="567" y="0"/>
                  <a:pt x="501" y="11"/>
                  <a:pt x="466" y="28"/>
                </a:cubicBezTo>
                <a:cubicBezTo>
                  <a:pt x="431" y="45"/>
                  <a:pt x="415" y="102"/>
                  <a:pt x="381" y="109"/>
                </a:cubicBezTo>
                <a:cubicBezTo>
                  <a:pt x="347" y="116"/>
                  <a:pt x="286" y="79"/>
                  <a:pt x="261" y="71"/>
                </a:cubicBezTo>
              </a:path>
            </a:pathLst>
          </a:cu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7910" name="Line 22"/>
          <p:cNvSpPr>
            <a:spLocks noChangeShapeType="1"/>
          </p:cNvSpPr>
          <p:nvPr/>
        </p:nvSpPr>
        <p:spPr bwMode="auto">
          <a:xfrm flipH="1">
            <a:off x="5867400" y="2708275"/>
            <a:ext cx="865188" cy="288925"/>
          </a:xfrm>
          <a:prstGeom prst="line">
            <a:avLst/>
          </a:prstGeom>
          <a:noFill/>
          <a:ln w="76200">
            <a:solidFill>
              <a:srgbClr val="FFFF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40982" name="Picture 23" descr="animation0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412875"/>
            <a:ext cx="1871662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>
            <a:spLocks noChangeArrowheads="1"/>
          </p:cNvSpPr>
          <p:nvPr/>
        </p:nvSpPr>
        <p:spPr bwMode="auto">
          <a:xfrm>
            <a:off x="5037138" y="2946400"/>
            <a:ext cx="277812" cy="392113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" name="Forme libre 3"/>
          <p:cNvSpPr>
            <a:spLocks/>
          </p:cNvSpPr>
          <p:nvPr/>
        </p:nvSpPr>
        <p:spPr bwMode="auto">
          <a:xfrm>
            <a:off x="2401888" y="2830513"/>
            <a:ext cx="2743200" cy="893762"/>
          </a:xfrm>
          <a:custGeom>
            <a:avLst/>
            <a:gdLst>
              <a:gd name="T0" fmla="*/ 2743200 w 2743200"/>
              <a:gd name="T1" fmla="*/ 111558 h 892635"/>
              <a:gd name="T2" fmla="*/ 958468 w 2743200"/>
              <a:gd name="T3" fmla="*/ 67043 h 892635"/>
              <a:gd name="T4" fmla="*/ 0 w 2743200"/>
              <a:gd name="T5" fmla="*/ 901691 h 892635"/>
              <a:gd name="T6" fmla="*/ 0 w 2743200"/>
              <a:gd name="T7" fmla="*/ 901691 h 8926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43200" h="892635">
                <a:moveTo>
                  <a:pt x="2743200" y="110438"/>
                </a:moveTo>
                <a:cubicBezTo>
                  <a:pt x="2079434" y="23221"/>
                  <a:pt x="1415668" y="-63996"/>
                  <a:pt x="958468" y="66370"/>
                </a:cubicBezTo>
                <a:cubicBezTo>
                  <a:pt x="501268" y="196736"/>
                  <a:pt x="0" y="892635"/>
                  <a:pt x="0" y="892635"/>
                </a:cubicBezTo>
              </a:path>
            </a:pathLst>
          </a:custGeom>
          <a:noFill/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0985" name="ZoneTexte 6"/>
          <p:cNvSpPr txBox="1">
            <a:spLocks noChangeArrowheads="1"/>
          </p:cNvSpPr>
          <p:nvPr/>
        </p:nvSpPr>
        <p:spPr bwMode="auto">
          <a:xfrm>
            <a:off x="138113" y="6351588"/>
            <a:ext cx="89836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La re synthèse de la phosphorylcréatine est donc oxygéno-dépendante</a:t>
            </a:r>
          </a:p>
        </p:txBody>
      </p:sp>
    </p:spTree>
    <p:extLst>
      <p:ext uri="{BB962C8B-B14F-4D97-AF65-F5344CB8AC3E}">
        <p14:creationId xmlns:p14="http://schemas.microsoft.com/office/powerpoint/2010/main" val="39265284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7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7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7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7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77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7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300"/>
                                        <p:tgtEl>
                                          <p:spTgt spid="67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3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7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75"/>
                                        <p:tgtEl>
                                          <p:spTgt spid="67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725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67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7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7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7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67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67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67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7892" grpId="0" animBg="1"/>
      <p:bldP spid="677894" grpId="0" autoUpdateAnimBg="0"/>
      <p:bldP spid="677895" grpId="0" autoUpdateAnimBg="0"/>
      <p:bldP spid="677897" grpId="0" animBg="1"/>
      <p:bldP spid="677898" grpId="0" autoUpdateAnimBg="0"/>
      <p:bldP spid="677899" grpId="0" autoUpdateAnimBg="0"/>
      <p:bldP spid="677901" grpId="0"/>
      <p:bldP spid="677902" grpId="0"/>
      <p:bldP spid="677903" grpId="0" animBg="1"/>
      <p:bldP spid="677904" grpId="0" animBg="1"/>
      <p:bldP spid="677905" grpId="0" animBg="1"/>
      <p:bldP spid="677906" grpId="0" animBg="1"/>
      <p:bldP spid="677907" grpId="0" animBg="1"/>
      <p:bldP spid="677908" grpId="0" animBg="1"/>
      <p:bldP spid="677910" grpId="0" animBg="1"/>
      <p:bldP spid="2" grpId="0" animBg="1"/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978F720-54E7-4E41-9CC0-8A974A3AC4DE}" type="slidenum">
              <a:rPr lang="fr-FR" sz="1400" smtClean="0">
                <a:solidFill>
                  <a:srgbClr val="FFFF00"/>
                </a:solidFill>
              </a:rPr>
              <a:pPr eaLnBrk="1" hangingPunct="1"/>
              <a:t>65</a:t>
            </a:fld>
            <a:endParaRPr lang="fr-FR" sz="1400">
              <a:solidFill>
                <a:srgbClr val="FFFF00"/>
              </a:solidFill>
            </a:endParaRPr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52400" y="332656"/>
            <a:ext cx="8991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                                         CONSEQUENCE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fr-FR" sz="1800" dirty="0">
                <a:solidFill>
                  <a:srgbClr val="FFFF00"/>
                </a:solidFill>
                <a:latin typeface="Arial" charset="0"/>
              </a:rPr>
              <a:t> Après un exercice court et intense, la resynthèse de la </a:t>
            </a:r>
            <a:r>
              <a:rPr lang="fr-FR" sz="1800" dirty="0" err="1">
                <a:solidFill>
                  <a:srgbClr val="FFFF00"/>
                </a:solidFill>
                <a:latin typeface="Arial" charset="0"/>
              </a:rPr>
              <a:t>phosphorylcréatine</a:t>
            </a:r>
            <a:r>
              <a:rPr lang="fr-FR" sz="1800" dirty="0">
                <a:solidFill>
                  <a:srgbClr val="FFFF00"/>
                </a:solidFill>
                <a:latin typeface="Arial" charset="0"/>
              </a:rPr>
              <a:t> (</a:t>
            </a:r>
            <a:r>
              <a:rPr lang="fr-FR" sz="1800" dirty="0" err="1">
                <a:solidFill>
                  <a:srgbClr val="FFFF00"/>
                </a:solidFill>
                <a:latin typeface="Arial" charset="0"/>
              </a:rPr>
              <a:t>PCr</a:t>
            </a:r>
            <a:r>
              <a:rPr lang="fr-FR" sz="1800" dirty="0">
                <a:solidFill>
                  <a:srgbClr val="FFFF00"/>
                </a:solidFill>
                <a:latin typeface="Arial" charset="0"/>
              </a:rPr>
              <a:t>) à partir de nouvelles molécules d ’ATP, </a:t>
            </a:r>
            <a:r>
              <a:rPr lang="fr-FR" sz="1800" dirty="0">
                <a:solidFill>
                  <a:srgbClr val="FFFFFF"/>
                </a:solidFill>
                <a:latin typeface="Arial" charset="0"/>
              </a:rPr>
              <a:t>nécessite la présence d ’oxygène.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87313" y="4508500"/>
            <a:ext cx="880516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fr-FR" sz="2000" dirty="0">
                <a:solidFill>
                  <a:srgbClr val="FFFF00"/>
                </a:solidFill>
                <a:latin typeface="Arial" charset="0"/>
                <a:cs typeface="Arial" charset="0"/>
              </a:rPr>
              <a:t> Comme l’ont démontré les travaux </a:t>
            </a:r>
            <a:r>
              <a:rPr lang="fr-FR" sz="2000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Quirstorff</a:t>
            </a:r>
            <a:r>
              <a:rPr lang="fr-FR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 &amp; al, 1992 ; </a:t>
            </a:r>
            <a:r>
              <a:rPr lang="fr-FR" sz="2000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Trump</a:t>
            </a:r>
            <a:r>
              <a:rPr lang="fr-FR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 &amp; al.,1996 ; </a:t>
            </a:r>
            <a:r>
              <a:rPr lang="fr-FR" sz="2000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Bogdanis</a:t>
            </a:r>
            <a:r>
              <a:rPr lang="fr-FR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 &amp; al.,1996, </a:t>
            </a:r>
            <a:r>
              <a:rPr lang="fr-FR" sz="2000" dirty="0">
                <a:solidFill>
                  <a:srgbClr val="FFFF00"/>
                </a:solidFill>
                <a:latin typeface="Arial" charset="0"/>
                <a:cs typeface="Arial" charset="0"/>
              </a:rPr>
              <a:t>il</a:t>
            </a:r>
            <a:r>
              <a:rPr lang="fr-FR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fr-FR" sz="2000" dirty="0">
                <a:solidFill>
                  <a:srgbClr val="FFFF00"/>
                </a:solidFill>
                <a:latin typeface="Arial" charset="0"/>
                <a:cs typeface="Arial" charset="0"/>
              </a:rPr>
              <a:t>est  possible d ’améliorer la vitesse de resynthèse de  la </a:t>
            </a:r>
            <a:r>
              <a:rPr lang="fr-FR" sz="2000" dirty="0" err="1">
                <a:solidFill>
                  <a:srgbClr val="FFFF00"/>
                </a:solidFill>
                <a:latin typeface="Arial" charset="0"/>
                <a:cs typeface="Arial" charset="0"/>
              </a:rPr>
              <a:t>PCr</a:t>
            </a:r>
            <a:r>
              <a:rPr lang="fr-FR" sz="2000" dirty="0">
                <a:solidFill>
                  <a:srgbClr val="FFFF00"/>
                </a:solidFill>
                <a:latin typeface="Arial" charset="0"/>
                <a:cs typeface="Arial" charset="0"/>
              </a:rPr>
              <a:t> entre plusieurs exercices courts et intenses grâce à  un bon </a:t>
            </a:r>
            <a:r>
              <a:rPr lang="fr-FR" sz="2000" i="1" dirty="0">
                <a:solidFill>
                  <a:srgbClr val="FFFFFF"/>
                </a:solidFill>
                <a:latin typeface="Arial" charset="0"/>
                <a:cs typeface="Arial" charset="0"/>
              </a:rPr>
              <a:t>développement préalable de la</a:t>
            </a:r>
            <a:r>
              <a:rPr lang="fr-FR" sz="2000" i="1" dirty="0">
                <a:solidFill>
                  <a:srgbClr val="3333CC"/>
                </a:solidFill>
                <a:latin typeface="Arial" charset="0"/>
                <a:cs typeface="Arial" charset="0"/>
              </a:rPr>
              <a:t> </a:t>
            </a:r>
            <a:r>
              <a:rPr lang="fr-FR" sz="2000" i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capillarisation</a:t>
            </a:r>
            <a:r>
              <a:rPr lang="fr-FR" sz="2000" i="1" dirty="0">
                <a:solidFill>
                  <a:srgbClr val="FFFFFF"/>
                </a:solidFill>
                <a:latin typeface="Arial" charset="0"/>
                <a:cs typeface="Arial" charset="0"/>
              </a:rPr>
              <a:t> et de la capacité oxydative</a:t>
            </a:r>
            <a:r>
              <a:rPr lang="fr-FR" sz="2000" dirty="0">
                <a:solidFill>
                  <a:srgbClr val="FFFFFF"/>
                </a:solidFill>
                <a:latin typeface="Arial" charset="0"/>
                <a:cs typeface="Arial" charset="0"/>
              </a:rPr>
              <a:t> des muscles sollicités.</a:t>
            </a:r>
            <a:endParaRPr lang="fr-FR" sz="2000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68263" y="2162175"/>
            <a:ext cx="84914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fr-FR" sz="2000" dirty="0">
                <a:solidFill>
                  <a:srgbClr val="FFFF00"/>
                </a:solidFill>
                <a:latin typeface="Arial" charset="0"/>
                <a:cs typeface="Arial" charset="0"/>
              </a:rPr>
              <a:t> La </a:t>
            </a:r>
            <a:r>
              <a:rPr lang="fr-FR" sz="2000" dirty="0">
                <a:solidFill>
                  <a:srgbClr val="FFFFFF"/>
                </a:solidFill>
                <a:latin typeface="Arial" charset="0"/>
                <a:cs typeface="Arial" charset="0"/>
              </a:rPr>
              <a:t>vitesse de cette resynthèse </a:t>
            </a:r>
            <a:r>
              <a:rPr lang="fr-FR" sz="2000" dirty="0">
                <a:solidFill>
                  <a:srgbClr val="FFFF00"/>
                </a:solidFill>
                <a:latin typeface="Arial" charset="0"/>
                <a:cs typeface="Arial" charset="0"/>
              </a:rPr>
              <a:t>dépend de la </a:t>
            </a:r>
            <a:r>
              <a:rPr lang="fr-FR" sz="2000" dirty="0">
                <a:solidFill>
                  <a:srgbClr val="FFFFFF"/>
                </a:solidFill>
                <a:latin typeface="Arial" charset="0"/>
                <a:cs typeface="Arial" charset="0"/>
              </a:rPr>
              <a:t>quantité d ’oxygène que le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fr-FR" sz="2000" dirty="0">
                <a:solidFill>
                  <a:srgbClr val="FFFFFF"/>
                </a:solidFill>
                <a:latin typeface="Arial" charset="0"/>
                <a:cs typeface="Arial" charset="0"/>
              </a:rPr>
              <a:t>muscle peut utiliser</a:t>
            </a:r>
            <a:r>
              <a:rPr lang="fr-FR" sz="2000" dirty="0">
                <a:solidFill>
                  <a:srgbClr val="FFFF00"/>
                </a:solidFill>
                <a:latin typeface="Arial" charset="0"/>
                <a:cs typeface="Arial" charset="0"/>
              </a:rPr>
              <a:t> (pouvoir oxydatif musculaire).</a:t>
            </a:r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 rot="-1490741">
            <a:off x="3675063" y="2608263"/>
            <a:ext cx="2551112" cy="2460625"/>
          </a:xfrm>
          <a:custGeom>
            <a:avLst/>
            <a:gdLst>
              <a:gd name="T0" fmla="*/ 2147483647 w 1605"/>
              <a:gd name="T1" fmla="*/ 2147483647 h 1533"/>
              <a:gd name="T2" fmla="*/ 2147483647 w 1605"/>
              <a:gd name="T3" fmla="*/ 2147483647 h 1533"/>
              <a:gd name="T4" fmla="*/ 2147483647 w 1605"/>
              <a:gd name="T5" fmla="*/ 2147483647 h 1533"/>
              <a:gd name="T6" fmla="*/ 2147483647 w 1605"/>
              <a:gd name="T7" fmla="*/ 2147483647 h 1533"/>
              <a:gd name="T8" fmla="*/ 2147483647 w 1605"/>
              <a:gd name="T9" fmla="*/ 2147483647 h 1533"/>
              <a:gd name="T10" fmla="*/ 2147483647 w 1605"/>
              <a:gd name="T11" fmla="*/ 2147483647 h 1533"/>
              <a:gd name="T12" fmla="*/ 0 w 1605"/>
              <a:gd name="T13" fmla="*/ 0 h 1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605" h="1533">
                <a:moveTo>
                  <a:pt x="1605" y="1533"/>
                </a:moveTo>
                <a:cubicBezTo>
                  <a:pt x="1579" y="1510"/>
                  <a:pt x="1507" y="1432"/>
                  <a:pt x="1439" y="1393"/>
                </a:cubicBezTo>
                <a:cubicBezTo>
                  <a:pt x="1371" y="1354"/>
                  <a:pt x="1335" y="1361"/>
                  <a:pt x="1199" y="1297"/>
                </a:cubicBezTo>
                <a:cubicBezTo>
                  <a:pt x="1063" y="1233"/>
                  <a:pt x="775" y="1160"/>
                  <a:pt x="623" y="1008"/>
                </a:cubicBezTo>
                <a:cubicBezTo>
                  <a:pt x="471" y="856"/>
                  <a:pt x="376" y="536"/>
                  <a:pt x="288" y="384"/>
                </a:cubicBezTo>
                <a:cubicBezTo>
                  <a:pt x="200" y="232"/>
                  <a:pt x="144" y="160"/>
                  <a:pt x="96" y="96"/>
                </a:cubicBezTo>
                <a:cubicBezTo>
                  <a:pt x="48" y="32"/>
                  <a:pt x="16" y="16"/>
                  <a:pt x="0" y="0"/>
                </a:cubicBezTo>
              </a:path>
            </a:pathLst>
          </a:custGeom>
          <a:noFill/>
          <a:ln w="508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80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 rot="-1347402">
            <a:off x="3678238" y="2449513"/>
            <a:ext cx="2716212" cy="2306637"/>
          </a:xfrm>
          <a:custGeom>
            <a:avLst/>
            <a:gdLst>
              <a:gd name="T0" fmla="*/ 0 w 1609"/>
              <a:gd name="T1" fmla="*/ 0 h 1556"/>
              <a:gd name="T2" fmla="*/ 2147483647 w 1609"/>
              <a:gd name="T3" fmla="*/ 2147483647 h 1556"/>
              <a:gd name="T4" fmla="*/ 2147483647 w 1609"/>
              <a:gd name="T5" fmla="*/ 2147483647 h 1556"/>
              <a:gd name="T6" fmla="*/ 2147483647 w 1609"/>
              <a:gd name="T7" fmla="*/ 2147483647 h 1556"/>
              <a:gd name="T8" fmla="*/ 2147483647 w 1609"/>
              <a:gd name="T9" fmla="*/ 2147483647 h 1556"/>
              <a:gd name="T10" fmla="*/ 2147483647 w 1609"/>
              <a:gd name="T11" fmla="*/ 2147483647 h 1556"/>
              <a:gd name="T12" fmla="*/ 2147483647 w 1609"/>
              <a:gd name="T13" fmla="*/ 2147483647 h 1556"/>
              <a:gd name="T14" fmla="*/ 2147483647 w 1609"/>
              <a:gd name="T15" fmla="*/ 2147483647 h 1556"/>
              <a:gd name="T16" fmla="*/ 2147483647 w 1609"/>
              <a:gd name="T17" fmla="*/ 2147483647 h 15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609" h="1556">
                <a:moveTo>
                  <a:pt x="0" y="0"/>
                </a:moveTo>
                <a:cubicBezTo>
                  <a:pt x="24" y="29"/>
                  <a:pt x="101" y="121"/>
                  <a:pt x="169" y="164"/>
                </a:cubicBezTo>
                <a:cubicBezTo>
                  <a:pt x="237" y="207"/>
                  <a:pt x="315" y="228"/>
                  <a:pt x="409" y="260"/>
                </a:cubicBezTo>
                <a:cubicBezTo>
                  <a:pt x="503" y="292"/>
                  <a:pt x="637" y="311"/>
                  <a:pt x="733" y="359"/>
                </a:cubicBezTo>
                <a:cubicBezTo>
                  <a:pt x="829" y="407"/>
                  <a:pt x="907" y="464"/>
                  <a:pt x="985" y="548"/>
                </a:cubicBezTo>
                <a:cubicBezTo>
                  <a:pt x="1063" y="632"/>
                  <a:pt x="1148" y="756"/>
                  <a:pt x="1204" y="860"/>
                </a:cubicBezTo>
                <a:cubicBezTo>
                  <a:pt x="1260" y="964"/>
                  <a:pt x="1270" y="1072"/>
                  <a:pt x="1321" y="1172"/>
                </a:cubicBezTo>
                <a:cubicBezTo>
                  <a:pt x="1372" y="1272"/>
                  <a:pt x="1465" y="1396"/>
                  <a:pt x="1513" y="1460"/>
                </a:cubicBezTo>
                <a:cubicBezTo>
                  <a:pt x="1561" y="1524"/>
                  <a:pt x="1593" y="1540"/>
                  <a:pt x="1609" y="1556"/>
                </a:cubicBezTo>
              </a:path>
            </a:pathLst>
          </a:custGeom>
          <a:noFill/>
          <a:ln w="508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80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4108450" y="3357563"/>
            <a:ext cx="1684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6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Mitochondries ++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6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Myoglobine ++</a:t>
            </a:r>
          </a:p>
        </p:txBody>
      </p:sp>
      <p:sp>
        <p:nvSpPr>
          <p:cNvPr id="3" name="ZoneTexte 2"/>
          <p:cNvSpPr txBox="1">
            <a:spLocks noChangeArrowheads="1"/>
          </p:cNvSpPr>
          <p:nvPr/>
        </p:nvSpPr>
        <p:spPr bwMode="auto">
          <a:xfrm rot="2248148">
            <a:off x="3424238" y="3900488"/>
            <a:ext cx="1314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6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Capillaires ++</a:t>
            </a:r>
          </a:p>
        </p:txBody>
      </p:sp>
    </p:spTree>
    <p:extLst>
      <p:ext uri="{BB962C8B-B14F-4D97-AF65-F5344CB8AC3E}">
        <p14:creationId xmlns:p14="http://schemas.microsoft.com/office/powerpoint/2010/main" val="331225961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4" grpId="0"/>
      <p:bldP spid="25605" grpId="0"/>
      <p:bldP spid="6" grpId="0" animBg="1"/>
      <p:bldP spid="7" grpId="0" animBg="1"/>
      <p:bldP spid="2" grpId="0"/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13A01A4-8614-47CC-B2F4-E065375963C0}" type="slidenum">
              <a:rPr lang="fr-FR" sz="1400" smtClean="0"/>
              <a:pPr/>
              <a:t>66</a:t>
            </a:fld>
            <a:endParaRPr lang="fr-FR" sz="1400"/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57200" y="1371600"/>
            <a:ext cx="836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b="1">
                <a:latin typeface="Arial" charset="0"/>
              </a:rPr>
              <a:t>CINETIQUE DE LA RESYNTHESE DES PHOSPHAGENES</a:t>
            </a:r>
            <a:endParaRPr lang="fr-FR" sz="1400"/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52400" y="2209800"/>
            <a:ext cx="899160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2000" b="1">
                <a:latin typeface="Arial" charset="0"/>
              </a:rPr>
              <a:t>La PCr utilisée au cours de l ’exercice est reconstituée comme suit:</a:t>
            </a:r>
          </a:p>
          <a:p>
            <a:r>
              <a:rPr lang="fr-FR" sz="2000" b="1">
                <a:latin typeface="Arial" charset="0"/>
              </a:rPr>
              <a:t>				</a:t>
            </a:r>
          </a:p>
          <a:p>
            <a:r>
              <a:rPr lang="fr-FR" sz="2000" b="1">
                <a:latin typeface="Arial" charset="0"/>
              </a:rPr>
              <a:t>			            70 % en </a:t>
            </a:r>
            <a:r>
              <a:rPr lang="fr-FR" sz="2000" b="1" u="sng">
                <a:latin typeface="Arial" charset="0"/>
              </a:rPr>
              <a:t>30 s</a:t>
            </a:r>
          </a:p>
          <a:p>
            <a:pPr algn="ctr"/>
            <a:r>
              <a:rPr lang="fr-FR" sz="2000" b="1">
                <a:latin typeface="Arial" charset="0"/>
              </a:rPr>
              <a:t> </a:t>
            </a:r>
          </a:p>
          <a:p>
            <a:pPr algn="ctr"/>
            <a:r>
              <a:rPr lang="fr-FR" sz="2000" b="1">
                <a:latin typeface="Arial" charset="0"/>
              </a:rPr>
              <a:t>84 % en </a:t>
            </a:r>
            <a:r>
              <a:rPr lang="fr-FR" sz="2000" b="1" u="sng">
                <a:latin typeface="Arial" charset="0"/>
              </a:rPr>
              <a:t>2 min</a:t>
            </a:r>
            <a:endParaRPr lang="fr-FR" sz="2000" b="1">
              <a:latin typeface="Arial" charset="0"/>
            </a:endParaRPr>
          </a:p>
          <a:p>
            <a:pPr algn="ctr"/>
            <a:endParaRPr lang="fr-FR" sz="2000" b="1">
              <a:latin typeface="Arial" charset="0"/>
            </a:endParaRPr>
          </a:p>
          <a:p>
            <a:pPr algn="ctr"/>
            <a:r>
              <a:rPr lang="fr-FR" sz="2000" b="1">
                <a:latin typeface="Arial" charset="0"/>
              </a:rPr>
              <a:t>89 % en </a:t>
            </a:r>
            <a:r>
              <a:rPr lang="fr-FR" sz="2000" b="1" u="sng">
                <a:latin typeface="Arial" charset="0"/>
              </a:rPr>
              <a:t>4 min</a:t>
            </a:r>
            <a:endParaRPr lang="fr-FR" sz="2000" b="1">
              <a:latin typeface="Arial" charset="0"/>
            </a:endParaRPr>
          </a:p>
          <a:p>
            <a:pPr algn="ctr"/>
            <a:endParaRPr lang="fr-FR" sz="2000" b="1">
              <a:latin typeface="Arial" charset="0"/>
            </a:endParaRPr>
          </a:p>
          <a:p>
            <a:pPr algn="ctr"/>
            <a:r>
              <a:rPr lang="fr-FR" sz="2000" b="1">
                <a:latin typeface="Arial" charset="0"/>
              </a:rPr>
              <a:t>97 % à 100 % </a:t>
            </a:r>
            <a:r>
              <a:rPr lang="fr-FR" sz="2000" b="1" u="sng">
                <a:latin typeface="Arial" charset="0"/>
              </a:rPr>
              <a:t>en 6 à 8 min</a:t>
            </a:r>
            <a:endParaRPr lang="fr-FR" sz="2000" u="sng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33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2"/>
          <p:cNvSpPr>
            <a:spLocks noChangeArrowheads="1"/>
          </p:cNvSpPr>
          <p:nvPr/>
        </p:nvSpPr>
        <p:spPr bwMode="auto">
          <a:xfrm rot="10351429">
            <a:off x="5189538" y="2888133"/>
            <a:ext cx="1143000" cy="2438400"/>
          </a:xfrm>
          <a:prstGeom prst="curvedRightArrow">
            <a:avLst>
              <a:gd name="adj1" fmla="val 5294"/>
              <a:gd name="adj2" fmla="val 63052"/>
              <a:gd name="adj3" fmla="val 2607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4065588" y="3175471"/>
            <a:ext cx="990600" cy="381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fr-FR" sz="2000" b="1">
                <a:latin typeface="Arial" charset="0"/>
              </a:rPr>
              <a:t>ATP</a:t>
            </a:r>
            <a:endParaRPr lang="fr-FR" sz="1400">
              <a:latin typeface="Arial" charset="0"/>
            </a:endParaRPr>
          </a:p>
        </p:txBody>
      </p:sp>
      <p:sp>
        <p:nvSpPr>
          <p:cNvPr id="60420" name="AutoShape 4"/>
          <p:cNvSpPr>
            <a:spLocks noChangeArrowheads="1"/>
          </p:cNvSpPr>
          <p:nvPr/>
        </p:nvSpPr>
        <p:spPr bwMode="auto">
          <a:xfrm rot="-2663215">
            <a:off x="5284788" y="5153496"/>
            <a:ext cx="1196975" cy="360362"/>
          </a:xfrm>
          <a:prstGeom prst="curvedDownArrow">
            <a:avLst>
              <a:gd name="adj1" fmla="val 23928"/>
              <a:gd name="adj2" fmla="val 143567"/>
              <a:gd name="adj3" fmla="val 33315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3913188" y="5156671"/>
            <a:ext cx="1447800" cy="5334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fr-FR" sz="2000" b="1">
                <a:latin typeface="Arial" charset="0"/>
              </a:rPr>
              <a:t>ADP + Pi</a:t>
            </a:r>
            <a:endParaRPr lang="fr-FR" sz="1400">
              <a:latin typeface="Arial" charset="0"/>
            </a:endParaRP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6503988" y="5004271"/>
            <a:ext cx="1589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800" b="1">
                <a:latin typeface="Arial" charset="0"/>
              </a:rPr>
              <a:t>Créatine + Pi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5878513" y="5723408"/>
            <a:ext cx="2967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800" b="1">
                <a:latin typeface="Arial" charset="0"/>
              </a:rPr>
              <a:t>Phosphorylcréatine (PCr)</a:t>
            </a:r>
          </a:p>
        </p:txBody>
      </p:sp>
      <p:sp>
        <p:nvSpPr>
          <p:cNvPr id="60424" name="AutoShape 8"/>
          <p:cNvSpPr>
            <a:spLocks noChangeArrowheads="1"/>
          </p:cNvSpPr>
          <p:nvPr/>
        </p:nvSpPr>
        <p:spPr bwMode="auto">
          <a:xfrm rot="234349">
            <a:off x="2922588" y="3251671"/>
            <a:ext cx="1000125" cy="2438400"/>
          </a:xfrm>
          <a:prstGeom prst="curvedRightArrow">
            <a:avLst>
              <a:gd name="adj1" fmla="val 6050"/>
              <a:gd name="adj2" fmla="val 72059"/>
              <a:gd name="adj3" fmla="val 2607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0425" name="AutoShape 9"/>
          <p:cNvSpPr>
            <a:spLocks noChangeArrowheads="1"/>
          </p:cNvSpPr>
          <p:nvPr/>
        </p:nvSpPr>
        <p:spPr bwMode="auto">
          <a:xfrm rot="-5208349">
            <a:off x="6100763" y="3846983"/>
            <a:ext cx="1143000" cy="609600"/>
          </a:xfrm>
          <a:prstGeom prst="curvedDownArrow">
            <a:avLst>
              <a:gd name="adj1" fmla="val 8160"/>
              <a:gd name="adj2" fmla="val 75000"/>
              <a:gd name="adj3" fmla="val 33333"/>
            </a:avLst>
          </a:prstGeom>
          <a:solidFill>
            <a:srgbClr val="FFFF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6884988" y="4547071"/>
            <a:ext cx="12906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600" b="1">
                <a:latin typeface="Arial" charset="0"/>
              </a:rPr>
              <a:t> Glycogène</a:t>
            </a: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7037388" y="3632671"/>
            <a:ext cx="9032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600" b="1">
                <a:latin typeface="Arial" charset="0"/>
              </a:rPr>
              <a:t>Lactate</a:t>
            </a:r>
            <a:endParaRPr lang="fr-FR" b="1">
              <a:latin typeface="Arial" charset="0"/>
            </a:endParaRPr>
          </a:p>
        </p:txBody>
      </p:sp>
      <p:sp>
        <p:nvSpPr>
          <p:cNvPr id="60428" name="AutoShape 12"/>
          <p:cNvSpPr>
            <a:spLocks noChangeArrowheads="1"/>
          </p:cNvSpPr>
          <p:nvPr/>
        </p:nvSpPr>
        <p:spPr bwMode="auto">
          <a:xfrm rot="-7676596">
            <a:off x="5326063" y="2981796"/>
            <a:ext cx="1193800" cy="361950"/>
          </a:xfrm>
          <a:prstGeom prst="curvedDownArrow">
            <a:avLst>
              <a:gd name="adj1" fmla="val 14353"/>
              <a:gd name="adj2" fmla="val 131930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5741988" y="2337271"/>
            <a:ext cx="13620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sz="1600" b="1">
                <a:latin typeface="Arial" charset="0"/>
              </a:rPr>
              <a:t> CO</a:t>
            </a:r>
            <a:r>
              <a:rPr lang="fr-FR" sz="1600" b="1" baseline="-25000">
                <a:latin typeface="Arial" charset="0"/>
              </a:rPr>
              <a:t>2</a:t>
            </a:r>
            <a:r>
              <a:rPr lang="fr-FR" sz="1600" b="1">
                <a:latin typeface="Arial" charset="0"/>
              </a:rPr>
              <a:t> + H</a:t>
            </a:r>
            <a:r>
              <a:rPr lang="fr-FR" sz="1600" b="1" baseline="-25000">
                <a:latin typeface="Arial" charset="0"/>
              </a:rPr>
              <a:t>2</a:t>
            </a:r>
            <a:r>
              <a:rPr lang="fr-FR" sz="1600" b="1">
                <a:latin typeface="Arial" charset="0"/>
              </a:rPr>
              <a:t>O</a:t>
            </a:r>
          </a:p>
        </p:txBody>
      </p:sp>
      <p:sp>
        <p:nvSpPr>
          <p:cNvPr id="60430" name="Text Box 14"/>
          <p:cNvSpPr txBox="1">
            <a:spLocks noChangeArrowheads="1"/>
          </p:cNvSpPr>
          <p:nvPr/>
        </p:nvSpPr>
        <p:spPr bwMode="auto">
          <a:xfrm>
            <a:off x="6472238" y="3154833"/>
            <a:ext cx="206057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sz="1600" b="1">
                <a:latin typeface="Arial" charset="0"/>
              </a:rPr>
              <a:t>Glycogène + 0</a:t>
            </a:r>
            <a:r>
              <a:rPr lang="fr-FR" sz="1600" b="1" baseline="-25000">
                <a:latin typeface="Arial" charset="0"/>
              </a:rPr>
              <a:t>2</a:t>
            </a:r>
            <a:r>
              <a:rPr lang="fr-FR" sz="1600" b="1">
                <a:latin typeface="Arial" charset="0"/>
              </a:rPr>
              <a:t>, </a:t>
            </a:r>
          </a:p>
          <a:p>
            <a:pPr eaLnBrk="0" hangingPunct="0"/>
            <a:endParaRPr lang="fr-FR" sz="1600" b="1">
              <a:latin typeface="Arial" charset="0"/>
            </a:endParaRPr>
          </a:p>
        </p:txBody>
      </p:sp>
      <p:sp>
        <p:nvSpPr>
          <p:cNvPr id="213007" name="Text Box 15"/>
          <p:cNvSpPr txBox="1">
            <a:spLocks noChangeArrowheads="1"/>
          </p:cNvSpPr>
          <p:nvPr/>
        </p:nvSpPr>
        <p:spPr bwMode="auto">
          <a:xfrm>
            <a:off x="442913" y="0"/>
            <a:ext cx="83264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SOURCES ENERGETIQUES :</a:t>
            </a:r>
            <a:r>
              <a:rPr lang="fr-F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10 sprints de 3 - 4 s </a:t>
            </a:r>
          </a:p>
          <a:p>
            <a:pPr algn="ctr">
              <a:defRPr/>
            </a:pPr>
            <a:r>
              <a:rPr lang="fr-F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ou 10 exercices </a:t>
            </a: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très courts : 1 à 4 - 5s  et très intenses.</a:t>
            </a:r>
            <a:endParaRPr lang="fr-FR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0432" name="Text Box 16"/>
          <p:cNvSpPr txBox="1">
            <a:spLocks noChangeArrowheads="1"/>
          </p:cNvSpPr>
          <p:nvPr/>
        </p:nvSpPr>
        <p:spPr bwMode="auto">
          <a:xfrm>
            <a:off x="6453188" y="5359871"/>
            <a:ext cx="19623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  <a:latin typeface="Arial" charset="0"/>
              </a:rPr>
              <a:t>14-18 % </a:t>
            </a:r>
            <a:r>
              <a:rPr lang="fr-FR" sz="2000" b="1" dirty="0">
                <a:solidFill>
                  <a:srgbClr val="00B0F0"/>
                </a:solidFill>
                <a:latin typeface="Arial" charset="0"/>
              </a:rPr>
              <a:t>(60%) </a:t>
            </a:r>
          </a:p>
        </p:txBody>
      </p:sp>
      <p:sp>
        <p:nvSpPr>
          <p:cNvPr id="60433" name="Text Box 17"/>
          <p:cNvSpPr txBox="1">
            <a:spLocks noChangeArrowheads="1"/>
          </p:cNvSpPr>
          <p:nvPr/>
        </p:nvSpPr>
        <p:spPr bwMode="auto">
          <a:xfrm>
            <a:off x="7100888" y="4062883"/>
            <a:ext cx="18918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  <a:latin typeface="Arial" charset="0"/>
              </a:rPr>
              <a:t>35-38 % </a:t>
            </a:r>
            <a:r>
              <a:rPr lang="fr-FR" sz="2000" b="1" dirty="0">
                <a:solidFill>
                  <a:srgbClr val="00B0F0"/>
                </a:solidFill>
                <a:latin typeface="Arial" charset="0"/>
              </a:rPr>
              <a:t>(35%)</a:t>
            </a:r>
          </a:p>
        </p:txBody>
      </p:sp>
      <p:sp>
        <p:nvSpPr>
          <p:cNvPr id="60434" name="Text Box 18"/>
          <p:cNvSpPr txBox="1">
            <a:spLocks noChangeArrowheads="1"/>
          </p:cNvSpPr>
          <p:nvPr/>
        </p:nvSpPr>
        <p:spPr bwMode="auto">
          <a:xfrm>
            <a:off x="6164263" y="2694458"/>
            <a:ext cx="18197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  <a:latin typeface="Arial" charset="0"/>
              </a:rPr>
              <a:t>45-48 % </a:t>
            </a:r>
            <a:r>
              <a:rPr lang="fr-FR" sz="2000" b="1" dirty="0">
                <a:solidFill>
                  <a:srgbClr val="00B0F0"/>
                </a:solidFill>
                <a:latin typeface="Arial" charset="0"/>
              </a:rPr>
              <a:t>( 5%)</a:t>
            </a:r>
          </a:p>
        </p:txBody>
      </p:sp>
      <p:sp>
        <p:nvSpPr>
          <p:cNvPr id="60435" name="Text Box 20"/>
          <p:cNvSpPr txBox="1">
            <a:spLocks noChangeArrowheads="1"/>
          </p:cNvSpPr>
          <p:nvPr/>
        </p:nvSpPr>
        <p:spPr bwMode="auto">
          <a:xfrm>
            <a:off x="7524750" y="6408738"/>
            <a:ext cx="1235723" cy="30777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400" i="1" dirty="0">
                <a:solidFill>
                  <a:schemeClr val="tx2"/>
                </a:solidFill>
                <a:latin typeface="Arial" charset="0"/>
              </a:rPr>
              <a:t>Cazorla 2011</a:t>
            </a:r>
          </a:p>
        </p:txBody>
      </p:sp>
      <p:pic>
        <p:nvPicPr>
          <p:cNvPr id="60436" name="Picture 21" descr="bd00013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" y="3202458"/>
            <a:ext cx="1331913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376238" y="981075"/>
            <a:ext cx="2385333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400" b="1" i="1" dirty="0">
                <a:solidFill>
                  <a:schemeClr val="tx2"/>
                </a:solidFill>
              </a:rPr>
              <a:t>Ross et </a:t>
            </a:r>
            <a:r>
              <a:rPr lang="fr-FR" sz="1400" b="1" i="1" dirty="0" err="1">
                <a:solidFill>
                  <a:schemeClr val="tx2"/>
                </a:solidFill>
              </a:rPr>
              <a:t>Leveritt</a:t>
            </a:r>
            <a:r>
              <a:rPr lang="fr-FR" sz="1400" b="1" i="1" dirty="0">
                <a:solidFill>
                  <a:schemeClr val="tx2"/>
                </a:solidFill>
              </a:rPr>
              <a:t> 2001</a:t>
            </a:r>
          </a:p>
          <a:p>
            <a:r>
              <a:rPr lang="fr-FR" sz="1400" b="1" i="1" dirty="0">
                <a:solidFill>
                  <a:schemeClr val="tx2"/>
                </a:solidFill>
              </a:rPr>
              <a:t>Spencer et al. 2005; 2006</a:t>
            </a:r>
          </a:p>
          <a:p>
            <a:r>
              <a:rPr lang="fr-FR" sz="1400" b="1" i="1" dirty="0">
                <a:solidFill>
                  <a:schemeClr val="tx2"/>
                </a:solidFill>
              </a:rPr>
              <a:t>Aziz et al 2007</a:t>
            </a:r>
          </a:p>
          <a:p>
            <a:r>
              <a:rPr lang="fr-FR" sz="1400" b="1" i="1" dirty="0">
                <a:solidFill>
                  <a:schemeClr val="tx2"/>
                </a:solidFill>
              </a:rPr>
              <a:t>Bravo et al 2007</a:t>
            </a:r>
          </a:p>
          <a:p>
            <a:r>
              <a:rPr lang="fr-FR" sz="1400" b="1" i="1" dirty="0">
                <a:solidFill>
                  <a:schemeClr val="tx2"/>
                </a:solidFill>
              </a:rPr>
              <a:t>Castagna et al. 2007</a:t>
            </a:r>
          </a:p>
          <a:p>
            <a:r>
              <a:rPr lang="fr-FR" sz="1400" b="1" i="1" dirty="0">
                <a:solidFill>
                  <a:schemeClr val="tx2"/>
                </a:solidFill>
              </a:rPr>
              <a:t>Spencer et al 2008 </a:t>
            </a:r>
          </a:p>
          <a:p>
            <a:r>
              <a:rPr lang="fr-FR" sz="1400" b="1" i="1" dirty="0" err="1">
                <a:solidFill>
                  <a:schemeClr val="tx2"/>
                </a:solidFill>
              </a:rPr>
              <a:t>Impellizzeri</a:t>
            </a:r>
            <a:r>
              <a:rPr lang="fr-FR" sz="1400" b="1" i="1" dirty="0">
                <a:solidFill>
                  <a:schemeClr val="tx2"/>
                </a:solidFill>
              </a:rPr>
              <a:t> et al 2008</a:t>
            </a:r>
          </a:p>
          <a:p>
            <a:r>
              <a:rPr lang="fr-FR" sz="1400" b="1" i="1" dirty="0" err="1">
                <a:solidFill>
                  <a:schemeClr val="tx2"/>
                </a:solidFill>
              </a:rPr>
              <a:t>Mendez</a:t>
            </a:r>
            <a:r>
              <a:rPr lang="fr-FR" sz="1400" b="1" i="1" dirty="0">
                <a:solidFill>
                  <a:schemeClr val="tx2"/>
                </a:solidFill>
              </a:rPr>
              <a:t>-Villanueva et al 2008</a:t>
            </a:r>
          </a:p>
          <a:p>
            <a:r>
              <a:rPr lang="fr-FR" sz="1400" b="1" i="1" dirty="0" err="1">
                <a:solidFill>
                  <a:schemeClr val="tx2"/>
                </a:solidFill>
              </a:rPr>
              <a:t>Burgomaster</a:t>
            </a:r>
            <a:r>
              <a:rPr lang="fr-FR" sz="1400" b="1" i="1" dirty="0">
                <a:solidFill>
                  <a:schemeClr val="tx2"/>
                </a:solidFill>
              </a:rPr>
              <a:t> et al 2008</a:t>
            </a:r>
          </a:p>
        </p:txBody>
      </p:sp>
    </p:spTree>
    <p:extLst>
      <p:ext uri="{BB962C8B-B14F-4D97-AF65-F5344CB8AC3E}">
        <p14:creationId xmlns:p14="http://schemas.microsoft.com/office/powerpoint/2010/main" val="16592752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0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0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2" grpId="0"/>
      <p:bldP spid="60433" grpId="0"/>
      <p:bldP spid="6043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A0C6427-5B45-42D0-87A7-995AB914B32F}" type="slidenum">
              <a:rPr lang="fr-FR" sz="1400" smtClean="0"/>
              <a:pPr/>
              <a:t>68</a:t>
            </a:fld>
            <a:endParaRPr lang="fr-FR" sz="1400"/>
          </a:p>
        </p:txBody>
      </p:sp>
      <p:graphicFrame>
        <p:nvGraphicFramePr>
          <p:cNvPr id="780290" name="Object 2"/>
          <p:cNvGraphicFramePr>
            <a:graphicFrameLocks noChangeAspect="1"/>
          </p:cNvGraphicFramePr>
          <p:nvPr/>
        </p:nvGraphicFramePr>
        <p:xfrm>
          <a:off x="2622550" y="0"/>
          <a:ext cx="65214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1" name="Graphique" r:id="rId3" imgW="6295875" imgH="6686735" progId="Excel.Chart.8">
                  <p:embed/>
                </p:oleObj>
              </mc:Choice>
              <mc:Fallback>
                <p:oleObj name="Graphique" r:id="rId3" imgW="6295875" imgH="668673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2550" y="0"/>
                        <a:ext cx="65214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0291" name="Line 3"/>
          <p:cNvSpPr>
            <a:spLocks noChangeShapeType="1"/>
          </p:cNvSpPr>
          <p:nvPr/>
        </p:nvSpPr>
        <p:spPr bwMode="auto">
          <a:xfrm flipV="1">
            <a:off x="8027988" y="620713"/>
            <a:ext cx="0" cy="5329237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0292" name="Line 4"/>
          <p:cNvSpPr>
            <a:spLocks noChangeShapeType="1"/>
          </p:cNvSpPr>
          <p:nvPr/>
        </p:nvSpPr>
        <p:spPr bwMode="auto">
          <a:xfrm flipV="1">
            <a:off x="8604250" y="620713"/>
            <a:ext cx="0" cy="5329237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0293" name="Line 5"/>
          <p:cNvSpPr>
            <a:spLocks noChangeShapeType="1"/>
          </p:cNvSpPr>
          <p:nvPr/>
        </p:nvSpPr>
        <p:spPr bwMode="auto">
          <a:xfrm flipH="1">
            <a:off x="8461375" y="3500438"/>
            <a:ext cx="574675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0294" name="Text Box 6"/>
          <p:cNvSpPr txBox="1">
            <a:spLocks noChangeArrowheads="1"/>
          </p:cNvSpPr>
          <p:nvPr/>
        </p:nvSpPr>
        <p:spPr bwMode="auto">
          <a:xfrm>
            <a:off x="8172450" y="3644900"/>
            <a:ext cx="903288" cy="3556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600" b="1">
                <a:latin typeface="Arial" charset="0"/>
                <a:cs typeface="Arial" charset="0"/>
              </a:rPr>
              <a:t>Essai 6</a:t>
            </a:r>
          </a:p>
        </p:txBody>
      </p:sp>
      <p:sp>
        <p:nvSpPr>
          <p:cNvPr id="780295" name="Text Box 7"/>
          <p:cNvSpPr txBox="1">
            <a:spLocks noChangeArrowheads="1"/>
          </p:cNvSpPr>
          <p:nvPr/>
        </p:nvSpPr>
        <p:spPr bwMode="auto">
          <a:xfrm>
            <a:off x="7781925" y="6251575"/>
            <a:ext cx="1130300" cy="3556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600" b="1">
                <a:solidFill>
                  <a:schemeClr val="bg2"/>
                </a:solidFill>
                <a:latin typeface="Arial" charset="0"/>
                <a:cs typeface="Arial" charset="0"/>
              </a:rPr>
              <a:t>85 et 95%</a:t>
            </a:r>
          </a:p>
        </p:txBody>
      </p:sp>
      <p:sp>
        <p:nvSpPr>
          <p:cNvPr id="45065" name="Line 8"/>
          <p:cNvSpPr>
            <a:spLocks noChangeShapeType="1"/>
          </p:cNvSpPr>
          <p:nvPr/>
        </p:nvSpPr>
        <p:spPr bwMode="auto">
          <a:xfrm>
            <a:off x="395288" y="6742113"/>
            <a:ext cx="1806575" cy="0"/>
          </a:xfrm>
          <a:prstGeom prst="line">
            <a:avLst/>
          </a:prstGeom>
          <a:noFill/>
          <a:ln w="19050">
            <a:solidFill>
              <a:srgbClr val="FFFFFF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45066" name="Group 9"/>
          <p:cNvGrpSpPr>
            <a:grpSpLocks/>
          </p:cNvGrpSpPr>
          <p:nvPr/>
        </p:nvGrpSpPr>
        <p:grpSpPr bwMode="auto">
          <a:xfrm>
            <a:off x="395288" y="5878513"/>
            <a:ext cx="1873250" cy="838200"/>
            <a:chOff x="385" y="2790"/>
            <a:chExt cx="1850" cy="825"/>
          </a:xfrm>
        </p:grpSpPr>
        <p:sp>
          <p:nvSpPr>
            <p:cNvPr id="45128" name="Rectangle 10"/>
            <p:cNvSpPr>
              <a:spLocks noChangeArrowheads="1"/>
            </p:cNvSpPr>
            <p:nvPr/>
          </p:nvSpPr>
          <p:spPr bwMode="auto">
            <a:xfrm rot="5400000">
              <a:off x="458" y="3125"/>
              <a:ext cx="7" cy="3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129" name="Rectangle 11"/>
            <p:cNvSpPr>
              <a:spLocks noChangeArrowheads="1"/>
            </p:cNvSpPr>
            <p:nvPr/>
          </p:nvSpPr>
          <p:spPr bwMode="auto">
            <a:xfrm rot="5400000">
              <a:off x="458" y="3141"/>
              <a:ext cx="7" cy="3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130" name="Rectangle 12"/>
            <p:cNvSpPr>
              <a:spLocks noChangeArrowheads="1"/>
            </p:cNvSpPr>
            <p:nvPr/>
          </p:nvSpPr>
          <p:spPr bwMode="auto">
            <a:xfrm>
              <a:off x="422" y="3101"/>
              <a:ext cx="8" cy="2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131" name="Rectangle 13"/>
            <p:cNvSpPr>
              <a:spLocks noChangeArrowheads="1"/>
            </p:cNvSpPr>
            <p:nvPr/>
          </p:nvSpPr>
          <p:spPr bwMode="auto">
            <a:xfrm>
              <a:off x="442" y="3101"/>
              <a:ext cx="8" cy="2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132" name="Rectangle 14"/>
            <p:cNvSpPr>
              <a:spLocks noChangeArrowheads="1"/>
            </p:cNvSpPr>
            <p:nvPr/>
          </p:nvSpPr>
          <p:spPr bwMode="auto">
            <a:xfrm>
              <a:off x="426" y="2790"/>
              <a:ext cx="14" cy="18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133" name="Rectangle 15"/>
            <p:cNvSpPr>
              <a:spLocks noChangeArrowheads="1"/>
            </p:cNvSpPr>
            <p:nvPr/>
          </p:nvSpPr>
          <p:spPr bwMode="auto">
            <a:xfrm>
              <a:off x="417" y="2956"/>
              <a:ext cx="30" cy="3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45134" name="Group 16"/>
            <p:cNvGrpSpPr>
              <a:grpSpLocks/>
            </p:cNvGrpSpPr>
            <p:nvPr/>
          </p:nvGrpSpPr>
          <p:grpSpPr bwMode="auto">
            <a:xfrm>
              <a:off x="2030" y="3099"/>
              <a:ext cx="111" cy="243"/>
              <a:chOff x="0" y="0"/>
              <a:chExt cx="20002" cy="20000"/>
            </a:xfrm>
          </p:grpSpPr>
          <p:sp>
            <p:nvSpPr>
              <p:cNvPr id="45169" name="Arc 17"/>
              <p:cNvSpPr>
                <a:spLocks/>
              </p:cNvSpPr>
              <p:nvPr/>
            </p:nvSpPr>
            <p:spPr bwMode="auto">
              <a:xfrm flipH="1" flipV="1">
                <a:off x="0" y="0"/>
                <a:ext cx="5779" cy="768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70" name="Arc 18"/>
              <p:cNvSpPr>
                <a:spLocks/>
              </p:cNvSpPr>
              <p:nvPr/>
            </p:nvSpPr>
            <p:spPr bwMode="auto">
              <a:xfrm>
                <a:off x="5075" y="7684"/>
                <a:ext cx="4649" cy="259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71" name="Arc 19"/>
              <p:cNvSpPr>
                <a:spLocks/>
              </p:cNvSpPr>
              <p:nvPr/>
            </p:nvSpPr>
            <p:spPr bwMode="auto">
              <a:xfrm flipV="1">
                <a:off x="6910" y="10269"/>
                <a:ext cx="2940" cy="32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45172" name="Group 20"/>
              <p:cNvGrpSpPr>
                <a:grpSpLocks/>
              </p:cNvGrpSpPr>
              <p:nvPr/>
            </p:nvGrpSpPr>
            <p:grpSpPr bwMode="auto">
              <a:xfrm>
                <a:off x="17841" y="81"/>
                <a:ext cx="2161" cy="13432"/>
                <a:chOff x="0" y="0"/>
                <a:chExt cx="20000" cy="20000"/>
              </a:xfrm>
            </p:grpSpPr>
            <p:sp>
              <p:nvSpPr>
                <p:cNvPr id="45180" name="Arc 21"/>
                <p:cNvSpPr>
                  <a:spLocks/>
                </p:cNvSpPr>
                <p:nvPr/>
              </p:nvSpPr>
              <p:spPr bwMode="auto">
                <a:xfrm flipV="1">
                  <a:off x="0" y="10627"/>
                  <a:ext cx="18140" cy="9373"/>
                </a:xfrm>
                <a:custGeom>
                  <a:avLst/>
                  <a:gdLst>
                    <a:gd name="T0" fmla="*/ 0 w 21600"/>
                    <a:gd name="T1" fmla="*/ 0 h 21600"/>
                    <a:gd name="T2" fmla="*/ 328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81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19769" y="0"/>
                  <a:ext cx="231" cy="1065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45173" name="Line 23"/>
              <p:cNvSpPr>
                <a:spLocks noChangeShapeType="1"/>
              </p:cNvSpPr>
              <p:nvPr/>
            </p:nvSpPr>
            <p:spPr bwMode="auto">
              <a:xfrm>
                <a:off x="0" y="0"/>
                <a:ext cx="1980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74" name="Line 24"/>
              <p:cNvSpPr>
                <a:spLocks noChangeShapeType="1"/>
              </p:cNvSpPr>
              <p:nvPr/>
            </p:nvSpPr>
            <p:spPr bwMode="auto">
              <a:xfrm>
                <a:off x="7162" y="13533"/>
                <a:ext cx="1113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45175" name="Group 25"/>
              <p:cNvGrpSpPr>
                <a:grpSpLocks/>
              </p:cNvGrpSpPr>
              <p:nvPr/>
            </p:nvGrpSpPr>
            <p:grpSpPr bwMode="auto">
              <a:xfrm>
                <a:off x="10026" y="13604"/>
                <a:ext cx="6207" cy="6396"/>
                <a:chOff x="0" y="1"/>
                <a:chExt cx="20000" cy="19999"/>
              </a:xfrm>
            </p:grpSpPr>
            <p:sp>
              <p:nvSpPr>
                <p:cNvPr id="45176" name="Rectangle 26"/>
                <p:cNvSpPr>
                  <a:spLocks noChangeArrowheads="1"/>
                </p:cNvSpPr>
                <p:nvPr/>
              </p:nvSpPr>
              <p:spPr bwMode="auto">
                <a:xfrm>
                  <a:off x="81" y="14928"/>
                  <a:ext cx="19919" cy="507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77" name="Freeform 27"/>
                <p:cNvSpPr>
                  <a:spLocks/>
                </p:cNvSpPr>
                <p:nvPr/>
              </p:nvSpPr>
              <p:spPr bwMode="auto">
                <a:xfrm>
                  <a:off x="0" y="12677"/>
                  <a:ext cx="19919" cy="2282"/>
                </a:xfrm>
                <a:custGeom>
                  <a:avLst/>
                  <a:gdLst>
                    <a:gd name="T0" fmla="*/ 0 w 20000"/>
                    <a:gd name="T1" fmla="*/ 0 h 20000"/>
                    <a:gd name="T2" fmla="*/ 5184 w 20000"/>
                    <a:gd name="T3" fmla="*/ 0 h 20000"/>
                    <a:gd name="T4" fmla="*/ 13107 w 20000"/>
                    <a:gd name="T5" fmla="*/ 0 h 20000"/>
                    <a:gd name="T6" fmla="*/ 18144 w 20000"/>
                    <a:gd name="T7" fmla="*/ 0 h 200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0000"/>
                    <a:gd name="T13" fmla="*/ 0 h 20000"/>
                    <a:gd name="T14" fmla="*/ 20000 w 20000"/>
                    <a:gd name="T15" fmla="*/ 20000 h 200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0000" h="20000">
                      <a:moveTo>
                        <a:pt x="0" y="19722"/>
                      </a:moveTo>
                      <a:lnTo>
                        <a:pt x="5691" y="1389"/>
                      </a:lnTo>
                      <a:lnTo>
                        <a:pt x="14390" y="0"/>
                      </a:lnTo>
                      <a:lnTo>
                        <a:pt x="19919" y="19722"/>
                      </a:lnTo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78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5668" y="1"/>
                  <a:ext cx="1782" cy="125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79" name="Line 29"/>
                <p:cNvSpPr>
                  <a:spLocks noChangeShapeType="1"/>
                </p:cNvSpPr>
                <p:nvPr/>
              </p:nvSpPr>
              <p:spPr bwMode="auto">
                <a:xfrm flipH="1" flipV="1">
                  <a:off x="12144" y="1"/>
                  <a:ext cx="2269" cy="1283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45135" name="Group 30"/>
            <p:cNvGrpSpPr>
              <a:grpSpLocks/>
            </p:cNvGrpSpPr>
            <p:nvPr/>
          </p:nvGrpSpPr>
          <p:grpSpPr bwMode="auto">
            <a:xfrm>
              <a:off x="480" y="3120"/>
              <a:ext cx="330" cy="204"/>
              <a:chOff x="3312" y="5749"/>
              <a:chExt cx="1898" cy="1289"/>
            </a:xfrm>
          </p:grpSpPr>
          <p:sp>
            <p:nvSpPr>
              <p:cNvPr id="45149" name="Arc 31"/>
              <p:cNvSpPr>
                <a:spLocks/>
              </p:cNvSpPr>
              <p:nvPr/>
            </p:nvSpPr>
            <p:spPr bwMode="auto">
              <a:xfrm flipH="1">
                <a:off x="3607" y="6135"/>
                <a:ext cx="1487" cy="22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50" name="Line 32"/>
              <p:cNvSpPr>
                <a:spLocks noChangeShapeType="1"/>
              </p:cNvSpPr>
              <p:nvPr/>
            </p:nvSpPr>
            <p:spPr bwMode="auto">
              <a:xfrm>
                <a:off x="3603" y="6357"/>
                <a:ext cx="1308" cy="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45151" name="Group 33"/>
              <p:cNvGrpSpPr>
                <a:grpSpLocks/>
              </p:cNvGrpSpPr>
              <p:nvPr/>
            </p:nvGrpSpPr>
            <p:grpSpPr bwMode="auto">
              <a:xfrm>
                <a:off x="4911" y="5749"/>
                <a:ext cx="299" cy="775"/>
                <a:chOff x="7" y="0"/>
                <a:chExt cx="19993" cy="20001"/>
              </a:xfrm>
            </p:grpSpPr>
            <p:sp>
              <p:nvSpPr>
                <p:cNvPr id="45166" name="Arc 34"/>
                <p:cNvSpPr>
                  <a:spLocks/>
                </p:cNvSpPr>
                <p:nvPr/>
              </p:nvSpPr>
              <p:spPr bwMode="auto">
                <a:xfrm flipV="1">
                  <a:off x="8295" y="0"/>
                  <a:ext cx="11705" cy="11346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1 h 21600"/>
                    <a:gd name="T4" fmla="*/ 0 w 21600"/>
                    <a:gd name="T5" fmla="*/ 1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67" name="Arc 35"/>
                <p:cNvSpPr>
                  <a:spLocks/>
                </p:cNvSpPr>
                <p:nvPr/>
              </p:nvSpPr>
              <p:spPr bwMode="auto">
                <a:xfrm flipH="1">
                  <a:off x="274" y="11264"/>
                  <a:ext cx="10904" cy="3917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68" name="Arc 36"/>
                <p:cNvSpPr>
                  <a:spLocks/>
                </p:cNvSpPr>
                <p:nvPr/>
              </p:nvSpPr>
              <p:spPr bwMode="auto">
                <a:xfrm flipH="1" flipV="1">
                  <a:off x="7" y="15161"/>
                  <a:ext cx="5989" cy="48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45152" name="Line 37"/>
              <p:cNvSpPr>
                <a:spLocks noChangeShapeType="1"/>
              </p:cNvSpPr>
              <p:nvPr/>
            </p:nvSpPr>
            <p:spPr bwMode="auto">
              <a:xfrm>
                <a:off x="3322" y="5749"/>
                <a:ext cx="1888" cy="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53" name="Line 38"/>
              <p:cNvSpPr>
                <a:spLocks noChangeShapeType="1"/>
              </p:cNvSpPr>
              <p:nvPr/>
            </p:nvSpPr>
            <p:spPr bwMode="auto">
              <a:xfrm>
                <a:off x="3385" y="6534"/>
                <a:ext cx="1617" cy="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45154" name="Group 39"/>
              <p:cNvGrpSpPr>
                <a:grpSpLocks/>
              </p:cNvGrpSpPr>
              <p:nvPr/>
            </p:nvGrpSpPr>
            <p:grpSpPr bwMode="auto">
              <a:xfrm>
                <a:off x="3312" y="5751"/>
                <a:ext cx="78" cy="782"/>
                <a:chOff x="0" y="0"/>
                <a:chExt cx="20000" cy="20000"/>
              </a:xfrm>
            </p:grpSpPr>
            <p:sp>
              <p:nvSpPr>
                <p:cNvPr id="45164" name="Arc 40"/>
                <p:cNvSpPr>
                  <a:spLocks/>
                </p:cNvSpPr>
                <p:nvPr/>
              </p:nvSpPr>
              <p:spPr bwMode="auto">
                <a:xfrm flipH="1" flipV="1">
                  <a:off x="2036" y="10617"/>
                  <a:ext cx="17964" cy="9383"/>
                </a:xfrm>
                <a:custGeom>
                  <a:avLst/>
                  <a:gdLst>
                    <a:gd name="T0" fmla="*/ 0 w 21600"/>
                    <a:gd name="T1" fmla="*/ 0 h 21600"/>
                    <a:gd name="T2" fmla="*/ 259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65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0" y="0"/>
                  <a:ext cx="194" cy="1065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45155" name="Oval 42"/>
              <p:cNvSpPr>
                <a:spLocks noChangeArrowheads="1"/>
              </p:cNvSpPr>
              <p:nvPr/>
            </p:nvSpPr>
            <p:spPr bwMode="auto">
              <a:xfrm>
                <a:off x="4178" y="5761"/>
                <a:ext cx="60" cy="7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56" name="Oval 43"/>
              <p:cNvSpPr>
                <a:spLocks noChangeArrowheads="1"/>
              </p:cNvSpPr>
              <p:nvPr/>
            </p:nvSpPr>
            <p:spPr bwMode="auto">
              <a:xfrm>
                <a:off x="3488" y="6227"/>
                <a:ext cx="60" cy="7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57" name="Oval 44"/>
              <p:cNvSpPr>
                <a:spLocks noChangeArrowheads="1"/>
              </p:cNvSpPr>
              <p:nvPr/>
            </p:nvSpPr>
            <p:spPr bwMode="auto">
              <a:xfrm>
                <a:off x="4775" y="6218"/>
                <a:ext cx="60" cy="7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58" name="Oval 45"/>
              <p:cNvSpPr>
                <a:spLocks noChangeArrowheads="1"/>
              </p:cNvSpPr>
              <p:nvPr/>
            </p:nvSpPr>
            <p:spPr bwMode="auto">
              <a:xfrm>
                <a:off x="3484" y="6399"/>
                <a:ext cx="60" cy="7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45159" name="Group 46"/>
              <p:cNvGrpSpPr>
                <a:grpSpLocks/>
              </p:cNvGrpSpPr>
              <p:nvPr/>
            </p:nvGrpSpPr>
            <p:grpSpPr bwMode="auto">
              <a:xfrm>
                <a:off x="3406" y="6537"/>
                <a:ext cx="198" cy="501"/>
                <a:chOff x="0" y="1"/>
                <a:chExt cx="20000" cy="19999"/>
              </a:xfrm>
            </p:grpSpPr>
            <p:sp>
              <p:nvSpPr>
                <p:cNvPr id="45160" name="Rectangle 47"/>
                <p:cNvSpPr>
                  <a:spLocks noChangeArrowheads="1"/>
                </p:cNvSpPr>
                <p:nvPr/>
              </p:nvSpPr>
              <p:spPr bwMode="auto">
                <a:xfrm>
                  <a:off x="87" y="14939"/>
                  <a:ext cx="19913" cy="5061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61" name="Freeform 48"/>
                <p:cNvSpPr>
                  <a:spLocks/>
                </p:cNvSpPr>
                <p:nvPr/>
              </p:nvSpPr>
              <p:spPr bwMode="auto">
                <a:xfrm>
                  <a:off x="0" y="12670"/>
                  <a:ext cx="19923" cy="2269"/>
                </a:xfrm>
                <a:custGeom>
                  <a:avLst/>
                  <a:gdLst>
                    <a:gd name="T0" fmla="*/ 0 w 20000"/>
                    <a:gd name="T1" fmla="*/ 0 h 20000"/>
                    <a:gd name="T2" fmla="*/ 5208 w 20000"/>
                    <a:gd name="T3" fmla="*/ 0 h 20000"/>
                    <a:gd name="T4" fmla="*/ 13169 w 20000"/>
                    <a:gd name="T5" fmla="*/ 0 h 20000"/>
                    <a:gd name="T6" fmla="*/ 18227 w 20000"/>
                    <a:gd name="T7" fmla="*/ 0 h 200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0000"/>
                    <a:gd name="T13" fmla="*/ 0 h 20000"/>
                    <a:gd name="T14" fmla="*/ 20000 w 20000"/>
                    <a:gd name="T15" fmla="*/ 20000 h 200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0000" h="20000">
                      <a:moveTo>
                        <a:pt x="0" y="19726"/>
                      </a:moveTo>
                      <a:lnTo>
                        <a:pt x="5691" y="1370"/>
                      </a:lnTo>
                      <a:lnTo>
                        <a:pt x="14390" y="0"/>
                      </a:lnTo>
                      <a:lnTo>
                        <a:pt x="19919" y="19726"/>
                      </a:lnTo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62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5666" y="1"/>
                  <a:ext cx="1790" cy="125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63" name="Line 50"/>
                <p:cNvSpPr>
                  <a:spLocks noChangeShapeType="1"/>
                </p:cNvSpPr>
                <p:nvPr/>
              </p:nvSpPr>
              <p:spPr bwMode="auto">
                <a:xfrm flipH="1" flipV="1">
                  <a:off x="12150" y="1"/>
                  <a:ext cx="2270" cy="128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sp>
          <p:nvSpPr>
            <p:cNvPr id="45136" name="Line 51"/>
            <p:cNvSpPr>
              <a:spLocks noChangeShapeType="1"/>
            </p:cNvSpPr>
            <p:nvPr/>
          </p:nvSpPr>
          <p:spPr bwMode="auto">
            <a:xfrm>
              <a:off x="807" y="3160"/>
              <a:ext cx="1221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prstDash val="sysDot"/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137" name="Rectangle 52"/>
            <p:cNvSpPr>
              <a:spLocks noChangeArrowheads="1"/>
            </p:cNvSpPr>
            <p:nvPr/>
          </p:nvSpPr>
          <p:spPr bwMode="auto">
            <a:xfrm>
              <a:off x="409" y="3120"/>
              <a:ext cx="62" cy="5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138" name="Rectangle 53"/>
            <p:cNvSpPr>
              <a:spLocks noChangeArrowheads="1"/>
            </p:cNvSpPr>
            <p:nvPr/>
          </p:nvSpPr>
          <p:spPr bwMode="auto">
            <a:xfrm>
              <a:off x="398" y="2977"/>
              <a:ext cx="75" cy="13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45139" name="Group 54"/>
            <p:cNvGrpSpPr>
              <a:grpSpLocks/>
            </p:cNvGrpSpPr>
            <p:nvPr/>
          </p:nvGrpSpPr>
          <p:grpSpPr bwMode="auto">
            <a:xfrm>
              <a:off x="1976" y="3331"/>
              <a:ext cx="259" cy="284"/>
              <a:chOff x="7494" y="3551"/>
              <a:chExt cx="976" cy="1290"/>
            </a:xfrm>
          </p:grpSpPr>
          <p:sp>
            <p:nvSpPr>
              <p:cNvPr id="45145" name="Rectangle 55"/>
              <p:cNvSpPr>
                <a:spLocks noChangeArrowheads="1"/>
              </p:cNvSpPr>
              <p:nvPr/>
            </p:nvSpPr>
            <p:spPr bwMode="auto">
              <a:xfrm>
                <a:off x="7819" y="3551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46" name="Line 56"/>
              <p:cNvSpPr>
                <a:spLocks noChangeShapeType="1"/>
              </p:cNvSpPr>
              <p:nvPr/>
            </p:nvSpPr>
            <p:spPr bwMode="auto">
              <a:xfrm flipH="1">
                <a:off x="7494" y="3634"/>
                <a:ext cx="360" cy="1207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47" name="Line 57"/>
              <p:cNvSpPr>
                <a:spLocks noChangeShapeType="1"/>
              </p:cNvSpPr>
              <p:nvPr/>
            </p:nvSpPr>
            <p:spPr bwMode="auto">
              <a:xfrm>
                <a:off x="8110" y="3627"/>
                <a:ext cx="360" cy="1207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48" name="Line 58"/>
              <p:cNvSpPr>
                <a:spLocks noChangeShapeType="1"/>
              </p:cNvSpPr>
              <p:nvPr/>
            </p:nvSpPr>
            <p:spPr bwMode="auto">
              <a:xfrm flipH="1">
                <a:off x="7936" y="3646"/>
                <a:ext cx="53" cy="652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5140" name="Group 59"/>
            <p:cNvGrpSpPr>
              <a:grpSpLocks/>
            </p:cNvGrpSpPr>
            <p:nvPr/>
          </p:nvGrpSpPr>
          <p:grpSpPr bwMode="auto">
            <a:xfrm>
              <a:off x="385" y="3324"/>
              <a:ext cx="259" cy="284"/>
              <a:chOff x="7494" y="3551"/>
              <a:chExt cx="976" cy="1290"/>
            </a:xfrm>
          </p:grpSpPr>
          <p:sp>
            <p:nvSpPr>
              <p:cNvPr id="45141" name="Rectangle 60"/>
              <p:cNvSpPr>
                <a:spLocks noChangeArrowheads="1"/>
              </p:cNvSpPr>
              <p:nvPr/>
            </p:nvSpPr>
            <p:spPr bwMode="auto">
              <a:xfrm>
                <a:off x="7819" y="3551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42" name="Line 61"/>
              <p:cNvSpPr>
                <a:spLocks noChangeShapeType="1"/>
              </p:cNvSpPr>
              <p:nvPr/>
            </p:nvSpPr>
            <p:spPr bwMode="auto">
              <a:xfrm flipH="1">
                <a:off x="7494" y="3634"/>
                <a:ext cx="360" cy="1207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43" name="Line 62"/>
              <p:cNvSpPr>
                <a:spLocks noChangeShapeType="1"/>
              </p:cNvSpPr>
              <p:nvPr/>
            </p:nvSpPr>
            <p:spPr bwMode="auto">
              <a:xfrm>
                <a:off x="8110" y="3627"/>
                <a:ext cx="360" cy="1207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44" name="Line 63"/>
              <p:cNvSpPr>
                <a:spLocks noChangeShapeType="1"/>
              </p:cNvSpPr>
              <p:nvPr/>
            </p:nvSpPr>
            <p:spPr bwMode="auto">
              <a:xfrm flipH="1">
                <a:off x="7936" y="3646"/>
                <a:ext cx="53" cy="652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45067" name="Line 64"/>
          <p:cNvSpPr>
            <a:spLocks noChangeShapeType="1"/>
          </p:cNvSpPr>
          <p:nvPr/>
        </p:nvSpPr>
        <p:spPr bwMode="auto">
          <a:xfrm>
            <a:off x="395288" y="2997200"/>
            <a:ext cx="1806575" cy="0"/>
          </a:xfrm>
          <a:prstGeom prst="line">
            <a:avLst/>
          </a:prstGeom>
          <a:noFill/>
          <a:ln w="19050">
            <a:solidFill>
              <a:srgbClr val="FFFFFF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45068" name="Group 65"/>
          <p:cNvGrpSpPr>
            <a:grpSpLocks/>
          </p:cNvGrpSpPr>
          <p:nvPr/>
        </p:nvGrpSpPr>
        <p:grpSpPr bwMode="auto">
          <a:xfrm>
            <a:off x="395288" y="2133600"/>
            <a:ext cx="1873250" cy="838200"/>
            <a:chOff x="385" y="2790"/>
            <a:chExt cx="1850" cy="825"/>
          </a:xfrm>
        </p:grpSpPr>
        <p:sp>
          <p:nvSpPr>
            <p:cNvPr id="45074" name="Rectangle 66"/>
            <p:cNvSpPr>
              <a:spLocks noChangeArrowheads="1"/>
            </p:cNvSpPr>
            <p:nvPr/>
          </p:nvSpPr>
          <p:spPr bwMode="auto">
            <a:xfrm rot="5400000">
              <a:off x="458" y="3125"/>
              <a:ext cx="7" cy="3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075" name="Rectangle 67"/>
            <p:cNvSpPr>
              <a:spLocks noChangeArrowheads="1"/>
            </p:cNvSpPr>
            <p:nvPr/>
          </p:nvSpPr>
          <p:spPr bwMode="auto">
            <a:xfrm rot="5400000">
              <a:off x="458" y="3141"/>
              <a:ext cx="7" cy="3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076" name="Rectangle 68"/>
            <p:cNvSpPr>
              <a:spLocks noChangeArrowheads="1"/>
            </p:cNvSpPr>
            <p:nvPr/>
          </p:nvSpPr>
          <p:spPr bwMode="auto">
            <a:xfrm>
              <a:off x="422" y="3101"/>
              <a:ext cx="8" cy="2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077" name="Rectangle 69"/>
            <p:cNvSpPr>
              <a:spLocks noChangeArrowheads="1"/>
            </p:cNvSpPr>
            <p:nvPr/>
          </p:nvSpPr>
          <p:spPr bwMode="auto">
            <a:xfrm>
              <a:off x="442" y="3101"/>
              <a:ext cx="8" cy="2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078" name="Rectangle 70"/>
            <p:cNvSpPr>
              <a:spLocks noChangeArrowheads="1"/>
            </p:cNvSpPr>
            <p:nvPr/>
          </p:nvSpPr>
          <p:spPr bwMode="auto">
            <a:xfrm>
              <a:off x="426" y="2790"/>
              <a:ext cx="14" cy="18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079" name="Rectangle 71"/>
            <p:cNvSpPr>
              <a:spLocks noChangeArrowheads="1"/>
            </p:cNvSpPr>
            <p:nvPr/>
          </p:nvSpPr>
          <p:spPr bwMode="auto">
            <a:xfrm>
              <a:off x="417" y="2956"/>
              <a:ext cx="30" cy="3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45080" name="Group 72"/>
            <p:cNvGrpSpPr>
              <a:grpSpLocks/>
            </p:cNvGrpSpPr>
            <p:nvPr/>
          </p:nvGrpSpPr>
          <p:grpSpPr bwMode="auto">
            <a:xfrm>
              <a:off x="2030" y="3099"/>
              <a:ext cx="111" cy="243"/>
              <a:chOff x="0" y="0"/>
              <a:chExt cx="20002" cy="20000"/>
            </a:xfrm>
          </p:grpSpPr>
          <p:sp>
            <p:nvSpPr>
              <p:cNvPr id="45115" name="Arc 73"/>
              <p:cNvSpPr>
                <a:spLocks/>
              </p:cNvSpPr>
              <p:nvPr/>
            </p:nvSpPr>
            <p:spPr bwMode="auto">
              <a:xfrm flipH="1" flipV="1">
                <a:off x="0" y="0"/>
                <a:ext cx="5779" cy="768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16" name="Arc 74"/>
              <p:cNvSpPr>
                <a:spLocks/>
              </p:cNvSpPr>
              <p:nvPr/>
            </p:nvSpPr>
            <p:spPr bwMode="auto">
              <a:xfrm>
                <a:off x="5075" y="7684"/>
                <a:ext cx="4649" cy="259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17" name="Arc 75"/>
              <p:cNvSpPr>
                <a:spLocks/>
              </p:cNvSpPr>
              <p:nvPr/>
            </p:nvSpPr>
            <p:spPr bwMode="auto">
              <a:xfrm flipV="1">
                <a:off x="6910" y="10269"/>
                <a:ext cx="2940" cy="32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45118" name="Group 76"/>
              <p:cNvGrpSpPr>
                <a:grpSpLocks/>
              </p:cNvGrpSpPr>
              <p:nvPr/>
            </p:nvGrpSpPr>
            <p:grpSpPr bwMode="auto">
              <a:xfrm>
                <a:off x="17841" y="81"/>
                <a:ext cx="2161" cy="13432"/>
                <a:chOff x="0" y="0"/>
                <a:chExt cx="20000" cy="20000"/>
              </a:xfrm>
            </p:grpSpPr>
            <p:sp>
              <p:nvSpPr>
                <p:cNvPr id="45126" name="Arc 77"/>
                <p:cNvSpPr>
                  <a:spLocks/>
                </p:cNvSpPr>
                <p:nvPr/>
              </p:nvSpPr>
              <p:spPr bwMode="auto">
                <a:xfrm flipV="1">
                  <a:off x="0" y="10627"/>
                  <a:ext cx="18140" cy="9373"/>
                </a:xfrm>
                <a:custGeom>
                  <a:avLst/>
                  <a:gdLst>
                    <a:gd name="T0" fmla="*/ 0 w 21600"/>
                    <a:gd name="T1" fmla="*/ 0 h 21600"/>
                    <a:gd name="T2" fmla="*/ 328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27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19769" y="0"/>
                  <a:ext cx="231" cy="1065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45119" name="Line 79"/>
              <p:cNvSpPr>
                <a:spLocks noChangeShapeType="1"/>
              </p:cNvSpPr>
              <p:nvPr/>
            </p:nvSpPr>
            <p:spPr bwMode="auto">
              <a:xfrm>
                <a:off x="0" y="0"/>
                <a:ext cx="1980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20" name="Line 80"/>
              <p:cNvSpPr>
                <a:spLocks noChangeShapeType="1"/>
              </p:cNvSpPr>
              <p:nvPr/>
            </p:nvSpPr>
            <p:spPr bwMode="auto">
              <a:xfrm>
                <a:off x="7162" y="13533"/>
                <a:ext cx="11131" cy="1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45121" name="Group 81"/>
              <p:cNvGrpSpPr>
                <a:grpSpLocks/>
              </p:cNvGrpSpPr>
              <p:nvPr/>
            </p:nvGrpSpPr>
            <p:grpSpPr bwMode="auto">
              <a:xfrm>
                <a:off x="10026" y="13604"/>
                <a:ext cx="6207" cy="6396"/>
                <a:chOff x="0" y="1"/>
                <a:chExt cx="20000" cy="19999"/>
              </a:xfrm>
            </p:grpSpPr>
            <p:sp>
              <p:nvSpPr>
                <p:cNvPr id="45122" name="Rectangle 82"/>
                <p:cNvSpPr>
                  <a:spLocks noChangeArrowheads="1"/>
                </p:cNvSpPr>
                <p:nvPr/>
              </p:nvSpPr>
              <p:spPr bwMode="auto">
                <a:xfrm>
                  <a:off x="81" y="14928"/>
                  <a:ext cx="19919" cy="507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23" name="Freeform 83"/>
                <p:cNvSpPr>
                  <a:spLocks/>
                </p:cNvSpPr>
                <p:nvPr/>
              </p:nvSpPr>
              <p:spPr bwMode="auto">
                <a:xfrm>
                  <a:off x="0" y="12677"/>
                  <a:ext cx="19919" cy="2282"/>
                </a:xfrm>
                <a:custGeom>
                  <a:avLst/>
                  <a:gdLst>
                    <a:gd name="T0" fmla="*/ 0 w 20000"/>
                    <a:gd name="T1" fmla="*/ 0 h 20000"/>
                    <a:gd name="T2" fmla="*/ 5184 w 20000"/>
                    <a:gd name="T3" fmla="*/ 0 h 20000"/>
                    <a:gd name="T4" fmla="*/ 13107 w 20000"/>
                    <a:gd name="T5" fmla="*/ 0 h 20000"/>
                    <a:gd name="T6" fmla="*/ 18144 w 20000"/>
                    <a:gd name="T7" fmla="*/ 0 h 200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0000"/>
                    <a:gd name="T13" fmla="*/ 0 h 20000"/>
                    <a:gd name="T14" fmla="*/ 20000 w 20000"/>
                    <a:gd name="T15" fmla="*/ 20000 h 200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0000" h="20000">
                      <a:moveTo>
                        <a:pt x="0" y="19722"/>
                      </a:moveTo>
                      <a:lnTo>
                        <a:pt x="5691" y="1389"/>
                      </a:lnTo>
                      <a:lnTo>
                        <a:pt x="14390" y="0"/>
                      </a:lnTo>
                      <a:lnTo>
                        <a:pt x="19919" y="19722"/>
                      </a:lnTo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24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5668" y="1"/>
                  <a:ext cx="1782" cy="1252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25" name="Line 85"/>
                <p:cNvSpPr>
                  <a:spLocks noChangeShapeType="1"/>
                </p:cNvSpPr>
                <p:nvPr/>
              </p:nvSpPr>
              <p:spPr bwMode="auto">
                <a:xfrm flipH="1" flipV="1">
                  <a:off x="12144" y="1"/>
                  <a:ext cx="2269" cy="1283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45081" name="Group 86"/>
            <p:cNvGrpSpPr>
              <a:grpSpLocks/>
            </p:cNvGrpSpPr>
            <p:nvPr/>
          </p:nvGrpSpPr>
          <p:grpSpPr bwMode="auto">
            <a:xfrm>
              <a:off x="480" y="3120"/>
              <a:ext cx="330" cy="204"/>
              <a:chOff x="3312" y="5749"/>
              <a:chExt cx="1898" cy="1289"/>
            </a:xfrm>
          </p:grpSpPr>
          <p:sp>
            <p:nvSpPr>
              <p:cNvPr id="45095" name="Arc 87"/>
              <p:cNvSpPr>
                <a:spLocks/>
              </p:cNvSpPr>
              <p:nvPr/>
            </p:nvSpPr>
            <p:spPr bwMode="auto">
              <a:xfrm flipH="1">
                <a:off x="3607" y="6135"/>
                <a:ext cx="1487" cy="22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096" name="Line 88"/>
              <p:cNvSpPr>
                <a:spLocks noChangeShapeType="1"/>
              </p:cNvSpPr>
              <p:nvPr/>
            </p:nvSpPr>
            <p:spPr bwMode="auto">
              <a:xfrm>
                <a:off x="3603" y="6357"/>
                <a:ext cx="1308" cy="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45097" name="Group 89"/>
              <p:cNvGrpSpPr>
                <a:grpSpLocks/>
              </p:cNvGrpSpPr>
              <p:nvPr/>
            </p:nvGrpSpPr>
            <p:grpSpPr bwMode="auto">
              <a:xfrm>
                <a:off x="4911" y="5749"/>
                <a:ext cx="299" cy="775"/>
                <a:chOff x="7" y="0"/>
                <a:chExt cx="19993" cy="20001"/>
              </a:xfrm>
            </p:grpSpPr>
            <p:sp>
              <p:nvSpPr>
                <p:cNvPr id="45112" name="Arc 90"/>
                <p:cNvSpPr>
                  <a:spLocks/>
                </p:cNvSpPr>
                <p:nvPr/>
              </p:nvSpPr>
              <p:spPr bwMode="auto">
                <a:xfrm flipV="1">
                  <a:off x="8295" y="0"/>
                  <a:ext cx="11705" cy="11346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1 h 21600"/>
                    <a:gd name="T4" fmla="*/ 0 w 21600"/>
                    <a:gd name="T5" fmla="*/ 1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13" name="Arc 91"/>
                <p:cNvSpPr>
                  <a:spLocks/>
                </p:cNvSpPr>
                <p:nvPr/>
              </p:nvSpPr>
              <p:spPr bwMode="auto">
                <a:xfrm flipH="1">
                  <a:off x="274" y="11264"/>
                  <a:ext cx="10904" cy="3917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14" name="Arc 92"/>
                <p:cNvSpPr>
                  <a:spLocks/>
                </p:cNvSpPr>
                <p:nvPr/>
              </p:nvSpPr>
              <p:spPr bwMode="auto">
                <a:xfrm flipH="1" flipV="1">
                  <a:off x="7" y="15161"/>
                  <a:ext cx="5989" cy="48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45098" name="Line 93"/>
              <p:cNvSpPr>
                <a:spLocks noChangeShapeType="1"/>
              </p:cNvSpPr>
              <p:nvPr/>
            </p:nvSpPr>
            <p:spPr bwMode="auto">
              <a:xfrm>
                <a:off x="3322" y="5749"/>
                <a:ext cx="1888" cy="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099" name="Line 94"/>
              <p:cNvSpPr>
                <a:spLocks noChangeShapeType="1"/>
              </p:cNvSpPr>
              <p:nvPr/>
            </p:nvSpPr>
            <p:spPr bwMode="auto">
              <a:xfrm>
                <a:off x="3385" y="6534"/>
                <a:ext cx="1617" cy="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45100" name="Group 95"/>
              <p:cNvGrpSpPr>
                <a:grpSpLocks/>
              </p:cNvGrpSpPr>
              <p:nvPr/>
            </p:nvGrpSpPr>
            <p:grpSpPr bwMode="auto">
              <a:xfrm>
                <a:off x="3312" y="5751"/>
                <a:ext cx="78" cy="782"/>
                <a:chOff x="0" y="0"/>
                <a:chExt cx="20000" cy="20000"/>
              </a:xfrm>
            </p:grpSpPr>
            <p:sp>
              <p:nvSpPr>
                <p:cNvPr id="45110" name="Arc 96"/>
                <p:cNvSpPr>
                  <a:spLocks/>
                </p:cNvSpPr>
                <p:nvPr/>
              </p:nvSpPr>
              <p:spPr bwMode="auto">
                <a:xfrm flipH="1" flipV="1">
                  <a:off x="2036" y="10617"/>
                  <a:ext cx="17964" cy="9383"/>
                </a:xfrm>
                <a:custGeom>
                  <a:avLst/>
                  <a:gdLst>
                    <a:gd name="T0" fmla="*/ 0 w 21600"/>
                    <a:gd name="T1" fmla="*/ 0 h 21600"/>
                    <a:gd name="T2" fmla="*/ 259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11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0" y="0"/>
                  <a:ext cx="194" cy="1065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45101" name="Oval 98"/>
              <p:cNvSpPr>
                <a:spLocks noChangeArrowheads="1"/>
              </p:cNvSpPr>
              <p:nvPr/>
            </p:nvSpPr>
            <p:spPr bwMode="auto">
              <a:xfrm>
                <a:off x="4178" y="5761"/>
                <a:ext cx="60" cy="7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02" name="Oval 99"/>
              <p:cNvSpPr>
                <a:spLocks noChangeArrowheads="1"/>
              </p:cNvSpPr>
              <p:nvPr/>
            </p:nvSpPr>
            <p:spPr bwMode="auto">
              <a:xfrm>
                <a:off x="3488" y="6227"/>
                <a:ext cx="60" cy="7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03" name="Oval 100"/>
              <p:cNvSpPr>
                <a:spLocks noChangeArrowheads="1"/>
              </p:cNvSpPr>
              <p:nvPr/>
            </p:nvSpPr>
            <p:spPr bwMode="auto">
              <a:xfrm>
                <a:off x="4775" y="6218"/>
                <a:ext cx="60" cy="7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04" name="Oval 101"/>
              <p:cNvSpPr>
                <a:spLocks noChangeArrowheads="1"/>
              </p:cNvSpPr>
              <p:nvPr/>
            </p:nvSpPr>
            <p:spPr bwMode="auto">
              <a:xfrm>
                <a:off x="3484" y="6399"/>
                <a:ext cx="60" cy="7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45105" name="Group 102"/>
              <p:cNvGrpSpPr>
                <a:grpSpLocks/>
              </p:cNvGrpSpPr>
              <p:nvPr/>
            </p:nvGrpSpPr>
            <p:grpSpPr bwMode="auto">
              <a:xfrm>
                <a:off x="3406" y="6537"/>
                <a:ext cx="198" cy="501"/>
                <a:chOff x="0" y="1"/>
                <a:chExt cx="20000" cy="19999"/>
              </a:xfrm>
            </p:grpSpPr>
            <p:sp>
              <p:nvSpPr>
                <p:cNvPr id="45106" name="Rectangle 103"/>
                <p:cNvSpPr>
                  <a:spLocks noChangeArrowheads="1"/>
                </p:cNvSpPr>
                <p:nvPr/>
              </p:nvSpPr>
              <p:spPr bwMode="auto">
                <a:xfrm>
                  <a:off x="87" y="14939"/>
                  <a:ext cx="19913" cy="5061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07" name="Freeform 104"/>
                <p:cNvSpPr>
                  <a:spLocks/>
                </p:cNvSpPr>
                <p:nvPr/>
              </p:nvSpPr>
              <p:spPr bwMode="auto">
                <a:xfrm>
                  <a:off x="0" y="12670"/>
                  <a:ext cx="19923" cy="2269"/>
                </a:xfrm>
                <a:custGeom>
                  <a:avLst/>
                  <a:gdLst>
                    <a:gd name="T0" fmla="*/ 0 w 20000"/>
                    <a:gd name="T1" fmla="*/ 0 h 20000"/>
                    <a:gd name="T2" fmla="*/ 5208 w 20000"/>
                    <a:gd name="T3" fmla="*/ 0 h 20000"/>
                    <a:gd name="T4" fmla="*/ 13169 w 20000"/>
                    <a:gd name="T5" fmla="*/ 0 h 20000"/>
                    <a:gd name="T6" fmla="*/ 18227 w 20000"/>
                    <a:gd name="T7" fmla="*/ 0 h 200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0000"/>
                    <a:gd name="T13" fmla="*/ 0 h 20000"/>
                    <a:gd name="T14" fmla="*/ 20000 w 20000"/>
                    <a:gd name="T15" fmla="*/ 20000 h 200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0000" h="20000">
                      <a:moveTo>
                        <a:pt x="0" y="19726"/>
                      </a:moveTo>
                      <a:lnTo>
                        <a:pt x="5691" y="1370"/>
                      </a:lnTo>
                      <a:lnTo>
                        <a:pt x="14390" y="0"/>
                      </a:lnTo>
                      <a:lnTo>
                        <a:pt x="19919" y="19726"/>
                      </a:lnTo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08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5666" y="1"/>
                  <a:ext cx="1790" cy="1251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09" name="Line 106"/>
                <p:cNvSpPr>
                  <a:spLocks noChangeShapeType="1"/>
                </p:cNvSpPr>
                <p:nvPr/>
              </p:nvSpPr>
              <p:spPr bwMode="auto">
                <a:xfrm flipH="1" flipV="1">
                  <a:off x="12150" y="1"/>
                  <a:ext cx="2270" cy="1282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sp>
          <p:nvSpPr>
            <p:cNvPr id="45082" name="Line 107"/>
            <p:cNvSpPr>
              <a:spLocks noChangeShapeType="1"/>
            </p:cNvSpPr>
            <p:nvPr/>
          </p:nvSpPr>
          <p:spPr bwMode="auto">
            <a:xfrm>
              <a:off x="807" y="3160"/>
              <a:ext cx="1221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prstDash val="sysDot"/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083" name="Rectangle 108"/>
            <p:cNvSpPr>
              <a:spLocks noChangeArrowheads="1"/>
            </p:cNvSpPr>
            <p:nvPr/>
          </p:nvSpPr>
          <p:spPr bwMode="auto">
            <a:xfrm>
              <a:off x="409" y="3120"/>
              <a:ext cx="62" cy="5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084" name="Rectangle 109"/>
            <p:cNvSpPr>
              <a:spLocks noChangeArrowheads="1"/>
            </p:cNvSpPr>
            <p:nvPr/>
          </p:nvSpPr>
          <p:spPr bwMode="auto">
            <a:xfrm>
              <a:off x="398" y="2977"/>
              <a:ext cx="75" cy="13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45085" name="Group 110"/>
            <p:cNvGrpSpPr>
              <a:grpSpLocks/>
            </p:cNvGrpSpPr>
            <p:nvPr/>
          </p:nvGrpSpPr>
          <p:grpSpPr bwMode="auto">
            <a:xfrm>
              <a:off x="1976" y="3331"/>
              <a:ext cx="259" cy="284"/>
              <a:chOff x="7494" y="3551"/>
              <a:chExt cx="976" cy="1290"/>
            </a:xfrm>
          </p:grpSpPr>
          <p:sp>
            <p:nvSpPr>
              <p:cNvPr id="45091" name="Rectangle 111"/>
              <p:cNvSpPr>
                <a:spLocks noChangeArrowheads="1"/>
              </p:cNvSpPr>
              <p:nvPr/>
            </p:nvSpPr>
            <p:spPr bwMode="auto">
              <a:xfrm>
                <a:off x="7819" y="3551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092" name="Line 112"/>
              <p:cNvSpPr>
                <a:spLocks noChangeShapeType="1"/>
              </p:cNvSpPr>
              <p:nvPr/>
            </p:nvSpPr>
            <p:spPr bwMode="auto">
              <a:xfrm flipH="1">
                <a:off x="7494" y="3634"/>
                <a:ext cx="360" cy="1207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093" name="Line 113"/>
              <p:cNvSpPr>
                <a:spLocks noChangeShapeType="1"/>
              </p:cNvSpPr>
              <p:nvPr/>
            </p:nvSpPr>
            <p:spPr bwMode="auto">
              <a:xfrm>
                <a:off x="8110" y="3627"/>
                <a:ext cx="360" cy="1207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094" name="Line 114"/>
              <p:cNvSpPr>
                <a:spLocks noChangeShapeType="1"/>
              </p:cNvSpPr>
              <p:nvPr/>
            </p:nvSpPr>
            <p:spPr bwMode="auto">
              <a:xfrm flipH="1">
                <a:off x="7936" y="3646"/>
                <a:ext cx="53" cy="652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5086" name="Group 115"/>
            <p:cNvGrpSpPr>
              <a:grpSpLocks/>
            </p:cNvGrpSpPr>
            <p:nvPr/>
          </p:nvGrpSpPr>
          <p:grpSpPr bwMode="auto">
            <a:xfrm>
              <a:off x="385" y="3324"/>
              <a:ext cx="259" cy="284"/>
              <a:chOff x="7494" y="3551"/>
              <a:chExt cx="976" cy="1290"/>
            </a:xfrm>
          </p:grpSpPr>
          <p:sp>
            <p:nvSpPr>
              <p:cNvPr id="45087" name="Rectangle 116"/>
              <p:cNvSpPr>
                <a:spLocks noChangeArrowheads="1"/>
              </p:cNvSpPr>
              <p:nvPr/>
            </p:nvSpPr>
            <p:spPr bwMode="auto">
              <a:xfrm>
                <a:off x="7819" y="3551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088" name="Line 117"/>
              <p:cNvSpPr>
                <a:spLocks noChangeShapeType="1"/>
              </p:cNvSpPr>
              <p:nvPr/>
            </p:nvSpPr>
            <p:spPr bwMode="auto">
              <a:xfrm flipH="1">
                <a:off x="7494" y="3634"/>
                <a:ext cx="360" cy="1207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089" name="Line 118"/>
              <p:cNvSpPr>
                <a:spLocks noChangeShapeType="1"/>
              </p:cNvSpPr>
              <p:nvPr/>
            </p:nvSpPr>
            <p:spPr bwMode="auto">
              <a:xfrm>
                <a:off x="8110" y="3627"/>
                <a:ext cx="360" cy="1207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090" name="Line 119"/>
              <p:cNvSpPr>
                <a:spLocks noChangeShapeType="1"/>
              </p:cNvSpPr>
              <p:nvPr/>
            </p:nvSpPr>
            <p:spPr bwMode="auto">
              <a:xfrm flipH="1">
                <a:off x="7936" y="3646"/>
                <a:ext cx="53" cy="652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780408" name="Line 120"/>
          <p:cNvSpPr>
            <a:spLocks noChangeShapeType="1"/>
          </p:cNvSpPr>
          <p:nvPr/>
        </p:nvSpPr>
        <p:spPr bwMode="auto">
          <a:xfrm>
            <a:off x="1331913" y="2852738"/>
            <a:ext cx="0" cy="3744912"/>
          </a:xfrm>
          <a:prstGeom prst="line">
            <a:avLst/>
          </a:prstGeom>
          <a:noFill/>
          <a:ln w="57150">
            <a:solidFill>
              <a:srgbClr val="FFFF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45070" name="Picture 121" descr="K4-course-profil"/>
          <p:cNvPicPr>
            <a:picLocks noChangeAspect="1" noChangeArrowheads="1"/>
          </p:cNvPicPr>
          <p:nvPr/>
        </p:nvPicPr>
        <p:blipFill>
          <a:blip r:embed="rId5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4" r="25040" b="19098"/>
          <a:stretch>
            <a:fillRect/>
          </a:stretch>
        </p:blipFill>
        <p:spPr bwMode="auto">
          <a:xfrm>
            <a:off x="755650" y="981075"/>
            <a:ext cx="1150938" cy="12239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0410" name="Line 122"/>
          <p:cNvSpPr>
            <a:spLocks noChangeShapeType="1"/>
          </p:cNvSpPr>
          <p:nvPr/>
        </p:nvSpPr>
        <p:spPr bwMode="auto">
          <a:xfrm flipV="1">
            <a:off x="1547813" y="2852738"/>
            <a:ext cx="0" cy="3744912"/>
          </a:xfrm>
          <a:prstGeom prst="line">
            <a:avLst/>
          </a:prstGeom>
          <a:noFill/>
          <a:ln w="57150">
            <a:solidFill>
              <a:srgbClr val="FFFF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5072" name="Text Box 123"/>
          <p:cNvSpPr txBox="1">
            <a:spLocks noChangeArrowheads="1"/>
          </p:cNvSpPr>
          <p:nvPr/>
        </p:nvSpPr>
        <p:spPr bwMode="auto">
          <a:xfrm>
            <a:off x="827088" y="188913"/>
            <a:ext cx="1052512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sz="1600" b="1">
                <a:latin typeface="Arial" charset="0"/>
                <a:cs typeface="Arial" charset="0"/>
              </a:rPr>
              <a:t>12 x 20m</a:t>
            </a:r>
          </a:p>
          <a:p>
            <a:pPr algn="ctr" eaLnBrk="1" hangingPunct="1"/>
            <a:r>
              <a:rPr lang="fr-FR" sz="1600" b="1">
                <a:latin typeface="Arial" charset="0"/>
                <a:cs typeface="Arial" charset="0"/>
              </a:rPr>
              <a:t>R : 30s</a:t>
            </a:r>
          </a:p>
        </p:txBody>
      </p:sp>
      <p:sp>
        <p:nvSpPr>
          <p:cNvPr id="45073" name="Text Box 124"/>
          <p:cNvSpPr txBox="1">
            <a:spLocks noChangeArrowheads="1"/>
          </p:cNvSpPr>
          <p:nvPr/>
        </p:nvSpPr>
        <p:spPr bwMode="auto">
          <a:xfrm rot="-5400000">
            <a:off x="329406" y="4087019"/>
            <a:ext cx="1069975" cy="37623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 b="1">
                <a:solidFill>
                  <a:srgbClr val="FFFF00"/>
                </a:solidFill>
                <a:latin typeface="Arial" charset="0"/>
                <a:cs typeface="Arial" charset="0"/>
              </a:rPr>
              <a:t>Linéaire</a:t>
            </a:r>
          </a:p>
        </p:txBody>
      </p:sp>
    </p:spTree>
    <p:extLst>
      <p:ext uri="{BB962C8B-B14F-4D97-AF65-F5344CB8AC3E}">
        <p14:creationId xmlns:p14="http://schemas.microsoft.com/office/powerpoint/2010/main" val="41694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80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80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0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80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8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78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80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0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80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78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78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80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80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8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780290" grpId="0"/>
      <p:bldP spid="780291" grpId="0" animBg="1"/>
      <p:bldP spid="780292" grpId="0" animBg="1"/>
      <p:bldP spid="780293" grpId="0" animBg="1"/>
      <p:bldP spid="780294" grpId="0" animBg="1"/>
      <p:bldP spid="780295" grpId="0" animBg="1"/>
      <p:bldP spid="780408" grpId="0" animBg="1"/>
      <p:bldP spid="78041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user\Pictures\img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9" t="71004" r="13683" b="3613"/>
          <a:stretch>
            <a:fillRect/>
          </a:stretch>
        </p:blipFill>
        <p:spPr bwMode="auto">
          <a:xfrm>
            <a:off x="611188" y="1125538"/>
            <a:ext cx="8053387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ZoneTexte 2"/>
          <p:cNvSpPr txBox="1">
            <a:spLocks noChangeArrowheads="1"/>
          </p:cNvSpPr>
          <p:nvPr/>
        </p:nvSpPr>
        <p:spPr bwMode="auto">
          <a:xfrm>
            <a:off x="1692275" y="333375"/>
            <a:ext cx="5600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EFFETS CHRONIQUES DE L’ENTRAÎNEMENT</a:t>
            </a:r>
          </a:p>
        </p:txBody>
      </p:sp>
      <p:sp>
        <p:nvSpPr>
          <p:cNvPr id="46084" name="ZoneTexte 1"/>
          <p:cNvSpPr txBox="1">
            <a:spLocks noChangeArrowheads="1"/>
          </p:cNvSpPr>
          <p:nvPr/>
        </p:nvSpPr>
        <p:spPr bwMode="auto">
          <a:xfrm>
            <a:off x="107950" y="6286500"/>
            <a:ext cx="8974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Calibri" pitchFamily="34" charset="0"/>
                <a:cs typeface="Calibri" pitchFamily="34" charset="0"/>
              </a:rPr>
              <a:t>Les modifications des concentrations en ATP et PCr après l’entraînement sont controversées </a:t>
            </a:r>
          </a:p>
        </p:txBody>
      </p:sp>
    </p:spTree>
    <p:extLst>
      <p:ext uri="{BB962C8B-B14F-4D97-AF65-F5344CB8AC3E}">
        <p14:creationId xmlns:p14="http://schemas.microsoft.com/office/powerpoint/2010/main" val="737367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4069" r="30923" b="13025"/>
          <a:stretch/>
        </p:blipFill>
        <p:spPr bwMode="auto">
          <a:xfrm>
            <a:off x="14632" y="404664"/>
            <a:ext cx="9133902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2453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BE23-CADD-4C3C-BF07-629DF2BAA800}" type="slidenum">
              <a:rPr lang="fr-FR"/>
              <a:pPr/>
              <a:t>70</a:t>
            </a:fld>
            <a:endParaRPr lang="fr-FR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23528" y="1772816"/>
            <a:ext cx="8568952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Evaluation de la capacité </a:t>
            </a:r>
          </a:p>
          <a:p>
            <a:pPr algn="ctr" eaLnBrk="0" hangingPunct="0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dite « anaérobie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alactique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 »</a:t>
            </a:r>
          </a:p>
          <a:p>
            <a:pPr algn="ctr" eaLnBrk="0" hangingPunct="0"/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eaLnBrk="0" hangingPunct="0"/>
            <a:r>
              <a:rPr lang="fr-FR" sz="2000" i="1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Cf</a:t>
            </a:r>
            <a:r>
              <a:rPr lang="fr-F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:  Cazorla G., Léger L., Marini J-F. (1984). Les épreuves d’effort en physiologie. Epreuves et mesures du potentiel anaérobie. Evaluation de la valeur physique. Travaux et recherches INSEP (7) 82-87 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18917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val 2"/>
          <p:cNvSpPr>
            <a:spLocks noChangeArrowheads="1"/>
          </p:cNvSpPr>
          <p:nvPr/>
        </p:nvSpPr>
        <p:spPr bwMode="auto">
          <a:xfrm>
            <a:off x="2555875" y="1700213"/>
            <a:ext cx="3744913" cy="33147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E9E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40000"/>
              </a:lnSpc>
            </a:pPr>
            <a:r>
              <a:rPr lang="fr-F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CONDITIONS DU CHOIX </a:t>
            </a:r>
          </a:p>
          <a:p>
            <a:pPr algn="ctr">
              <a:lnSpc>
                <a:spcPct val="140000"/>
              </a:lnSpc>
            </a:pPr>
            <a:r>
              <a:rPr lang="fr-F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ET/OU DE LA CONSTRUCTION </a:t>
            </a:r>
          </a:p>
          <a:p>
            <a:pPr algn="ctr">
              <a:lnSpc>
                <a:spcPct val="140000"/>
              </a:lnSpc>
            </a:pPr>
            <a:r>
              <a:rPr lang="fr-F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D’UNE BATTERIE DE TESTS</a:t>
            </a:r>
          </a:p>
        </p:txBody>
      </p:sp>
      <p:sp>
        <p:nvSpPr>
          <p:cNvPr id="558083" name="Text Box 3"/>
          <p:cNvSpPr txBox="1">
            <a:spLocks noChangeArrowheads="1"/>
          </p:cNvSpPr>
          <p:nvPr/>
        </p:nvSpPr>
        <p:spPr bwMode="auto">
          <a:xfrm rot="-2436109">
            <a:off x="282575" y="846138"/>
            <a:ext cx="2344738" cy="85407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fr-FR" sz="1600" b="1" dirty="0">
                <a:latin typeface="Arial" charset="0"/>
              </a:rPr>
              <a:t>PERTINENCE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Dépend des capacités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à évaluer </a:t>
            </a:r>
          </a:p>
        </p:txBody>
      </p:sp>
      <p:sp>
        <p:nvSpPr>
          <p:cNvPr id="558084" name="Text Box 4"/>
          <p:cNvSpPr txBox="1">
            <a:spLocks noChangeArrowheads="1"/>
          </p:cNvSpPr>
          <p:nvPr/>
        </p:nvSpPr>
        <p:spPr bwMode="auto">
          <a:xfrm>
            <a:off x="3338513" y="115888"/>
            <a:ext cx="2171700" cy="85407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fr-FR" sz="1600" b="1" dirty="0">
                <a:latin typeface="Arial" charset="0"/>
              </a:rPr>
              <a:t>NON REDONDANCE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des tests au sein 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d’une batterie</a:t>
            </a:r>
          </a:p>
        </p:txBody>
      </p:sp>
      <p:sp>
        <p:nvSpPr>
          <p:cNvPr id="558085" name="AutoShape 5"/>
          <p:cNvSpPr>
            <a:spLocks noChangeArrowheads="1"/>
          </p:cNvSpPr>
          <p:nvPr/>
        </p:nvSpPr>
        <p:spPr bwMode="auto">
          <a:xfrm>
            <a:off x="4284663" y="981075"/>
            <a:ext cx="215900" cy="719138"/>
          </a:xfrm>
          <a:prstGeom prst="upArrow">
            <a:avLst>
              <a:gd name="adj1" fmla="val 50000"/>
              <a:gd name="adj2" fmla="val 83272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8086" name="AutoShape 6"/>
          <p:cNvSpPr>
            <a:spLocks noChangeArrowheads="1"/>
          </p:cNvSpPr>
          <p:nvPr/>
        </p:nvSpPr>
        <p:spPr bwMode="auto">
          <a:xfrm rot="-2826099">
            <a:off x="2238375" y="1482725"/>
            <a:ext cx="184150" cy="1270000"/>
          </a:xfrm>
          <a:prstGeom prst="upArrow">
            <a:avLst>
              <a:gd name="adj1" fmla="val 50000"/>
              <a:gd name="adj2" fmla="val 172414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8087" name="Text Box 7"/>
          <p:cNvSpPr txBox="1">
            <a:spLocks noChangeArrowheads="1"/>
          </p:cNvSpPr>
          <p:nvPr/>
        </p:nvSpPr>
        <p:spPr bwMode="auto">
          <a:xfrm rot="2473209">
            <a:off x="6624638" y="814388"/>
            <a:ext cx="2055812" cy="13430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fr-FR" sz="1600" b="1" dirty="0">
                <a:latin typeface="Arial" charset="0"/>
              </a:rPr>
              <a:t>VALIDITE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avoir la preuve 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que le test mesure 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bien ce qu’il est 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censé mesuré</a:t>
            </a:r>
          </a:p>
        </p:txBody>
      </p:sp>
      <p:sp>
        <p:nvSpPr>
          <p:cNvPr id="558088" name="AutoShape 8"/>
          <p:cNvSpPr>
            <a:spLocks noChangeArrowheads="1"/>
          </p:cNvSpPr>
          <p:nvPr/>
        </p:nvSpPr>
        <p:spPr bwMode="auto">
          <a:xfrm rot="2664420">
            <a:off x="6489700" y="1714500"/>
            <a:ext cx="209550" cy="1108075"/>
          </a:xfrm>
          <a:prstGeom prst="upArrow">
            <a:avLst>
              <a:gd name="adj1" fmla="val 50000"/>
              <a:gd name="adj2" fmla="val 13219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8089" name="AutoShape 9"/>
          <p:cNvSpPr>
            <a:spLocks noChangeArrowheads="1"/>
          </p:cNvSpPr>
          <p:nvPr/>
        </p:nvSpPr>
        <p:spPr bwMode="auto">
          <a:xfrm rot="7723248">
            <a:off x="6249194" y="4093369"/>
            <a:ext cx="153987" cy="1343025"/>
          </a:xfrm>
          <a:prstGeom prst="upArrow">
            <a:avLst>
              <a:gd name="adj1" fmla="val 50000"/>
              <a:gd name="adj2" fmla="val 218042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8090" name="Text Box 10"/>
          <p:cNvSpPr txBox="1">
            <a:spLocks noChangeArrowheads="1"/>
          </p:cNvSpPr>
          <p:nvPr/>
        </p:nvSpPr>
        <p:spPr bwMode="auto">
          <a:xfrm rot="-2685791">
            <a:off x="6110288" y="4652963"/>
            <a:ext cx="3175000" cy="13430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fr-FR" sz="1600" b="1" dirty="0">
                <a:latin typeface="Arial" charset="0"/>
              </a:rPr>
              <a:t>FIDELITE (reproductibilité)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les résultats du même test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passé plusieurs fois </a:t>
            </a:r>
            <a:r>
              <a:rPr lang="fr-FR" sz="1600" b="1" dirty="0" err="1">
                <a:solidFill>
                  <a:srgbClr val="FFFF00"/>
                </a:solidFill>
                <a:latin typeface="Arial" charset="0"/>
              </a:rPr>
              <a:t>consé</a:t>
            </a:r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-</a:t>
            </a:r>
          </a:p>
          <a:p>
            <a:pPr algn="ctr" eaLnBrk="1" hangingPunct="1"/>
            <a:r>
              <a:rPr lang="fr-FR" sz="1600" b="1" dirty="0" err="1">
                <a:solidFill>
                  <a:srgbClr val="FFFF00"/>
                </a:solidFill>
                <a:latin typeface="Arial" charset="0"/>
              </a:rPr>
              <a:t>cutivement</a:t>
            </a:r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 avec les mêmes 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sportifs  doivent rester stables</a:t>
            </a:r>
          </a:p>
        </p:txBody>
      </p:sp>
      <p:sp>
        <p:nvSpPr>
          <p:cNvPr id="558092" name="Text Box 12"/>
          <p:cNvSpPr txBox="1">
            <a:spLocks noChangeArrowheads="1"/>
          </p:cNvSpPr>
          <p:nvPr/>
        </p:nvSpPr>
        <p:spPr bwMode="auto">
          <a:xfrm rot="2993527">
            <a:off x="-100012" y="4891088"/>
            <a:ext cx="2609850" cy="10985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fr-FR" sz="1600" b="1" dirty="0">
                <a:latin typeface="Arial" charset="0"/>
              </a:rPr>
              <a:t>ACCESSIBILITE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Facile à mettre en œuvre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et utilisation des outils 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disponibles</a:t>
            </a:r>
          </a:p>
        </p:txBody>
      </p:sp>
      <p:sp>
        <p:nvSpPr>
          <p:cNvPr id="558093" name="AutoShape 13"/>
          <p:cNvSpPr>
            <a:spLocks noChangeArrowheads="1"/>
          </p:cNvSpPr>
          <p:nvPr/>
        </p:nvSpPr>
        <p:spPr bwMode="auto">
          <a:xfrm rot="2984507">
            <a:off x="2339182" y="3861593"/>
            <a:ext cx="215900" cy="1655763"/>
          </a:xfrm>
          <a:prstGeom prst="downArrow">
            <a:avLst>
              <a:gd name="adj1" fmla="val 50000"/>
              <a:gd name="adj2" fmla="val 19172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8094" name="AutoShape 14"/>
          <p:cNvSpPr>
            <a:spLocks noChangeArrowheads="1"/>
          </p:cNvSpPr>
          <p:nvPr/>
        </p:nvSpPr>
        <p:spPr bwMode="auto">
          <a:xfrm>
            <a:off x="4284663" y="5013325"/>
            <a:ext cx="215900" cy="503238"/>
          </a:xfrm>
          <a:prstGeom prst="downArrow">
            <a:avLst>
              <a:gd name="adj1" fmla="val 50000"/>
              <a:gd name="adj2" fmla="val 58272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8095" name="Text Box 15"/>
          <p:cNvSpPr txBox="1">
            <a:spLocks noChangeArrowheads="1"/>
          </p:cNvSpPr>
          <p:nvPr/>
        </p:nvSpPr>
        <p:spPr bwMode="auto">
          <a:xfrm>
            <a:off x="2967038" y="5516563"/>
            <a:ext cx="3081337" cy="1343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fr-FR" sz="1600" b="1" dirty="0">
                <a:latin typeface="Arial" charset="0"/>
              </a:rPr>
              <a:t>FONCTIONNALITE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Un test est dit fonctionnel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lorsque ses résultats peuvent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être utilisés pour gérer les 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intensités des exercices</a:t>
            </a:r>
          </a:p>
        </p:txBody>
      </p:sp>
    </p:spTree>
    <p:extLst>
      <p:ext uri="{BB962C8B-B14F-4D97-AF65-F5344CB8AC3E}">
        <p14:creationId xmlns:p14="http://schemas.microsoft.com/office/powerpoint/2010/main" val="244412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58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58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58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558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58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558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58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558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58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558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58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58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8083" grpId="0" animBg="1"/>
      <p:bldP spid="558084" grpId="0" animBg="1"/>
      <p:bldP spid="558085" grpId="0" animBg="1"/>
      <p:bldP spid="558086" grpId="0" animBg="1"/>
      <p:bldP spid="558087" grpId="0" animBg="1"/>
      <p:bldP spid="558088" grpId="0" animBg="1"/>
      <p:bldP spid="558089" grpId="0" animBg="1"/>
      <p:bldP spid="558090" grpId="0" animBg="1"/>
      <p:bldP spid="558092" grpId="0" animBg="1"/>
      <p:bldP spid="558093" grpId="0" animBg="1"/>
      <p:bldP spid="558094" grpId="0" animBg="1"/>
      <p:bldP spid="55809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07704" y="2192308"/>
            <a:ext cx="5082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Calibri" pitchFamily="34" charset="0"/>
                <a:cs typeface="Calibri" pitchFamily="34" charset="0"/>
              </a:rPr>
              <a:t>1- TESTS DE LABORATOIRE</a:t>
            </a:r>
          </a:p>
        </p:txBody>
      </p:sp>
    </p:spTree>
    <p:extLst>
      <p:ext uri="{BB962C8B-B14F-4D97-AF65-F5344CB8AC3E}">
        <p14:creationId xmlns:p14="http://schemas.microsoft.com/office/powerpoint/2010/main" val="36896753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00011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" t="5263" r="5676" b="7895"/>
          <a:stretch>
            <a:fillRect/>
          </a:stretch>
        </p:blipFill>
        <p:spPr bwMode="auto">
          <a:xfrm>
            <a:off x="3131841" y="116632"/>
            <a:ext cx="2304256" cy="29271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59556" y="260648"/>
            <a:ext cx="277851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Test de Wingate 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Mesures de la capacité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anaérobie </a:t>
            </a:r>
            <a:r>
              <a:rPr lang="fr-FR" sz="20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alactique</a:t>
            </a: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et de la capacité lactique</a:t>
            </a:r>
          </a:p>
        </p:txBody>
      </p:sp>
      <p:pic>
        <p:nvPicPr>
          <p:cNvPr id="4" name="Picture 3" descr="wingate00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4743"/>
            <a:ext cx="3306967" cy="28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80969" y="2996541"/>
            <a:ext cx="901496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Matériel requis</a:t>
            </a:r>
          </a:p>
          <a:p>
            <a:r>
              <a:rPr lang="fr-FR" sz="2000" dirty="0">
                <a:latin typeface="Calibri" pitchFamily="34" charset="0"/>
                <a:cs typeface="Calibri" pitchFamily="34" charset="0"/>
              </a:rPr>
              <a:t>Bicyclette ergométrique pour le test des membres inférieurs</a:t>
            </a:r>
          </a:p>
          <a:p>
            <a:r>
              <a:rPr lang="fr-FR" sz="2000" dirty="0">
                <a:latin typeface="Calibri" pitchFamily="34" charset="0"/>
                <a:cs typeface="Calibri" pitchFamily="34" charset="0"/>
              </a:rPr>
              <a:t>Bicyclette ergométrique adaptée pour le test des membres supérieurs</a:t>
            </a:r>
          </a:p>
          <a:p>
            <a:r>
              <a:rPr lang="fr-FR" sz="2000" dirty="0">
                <a:latin typeface="Calibri" pitchFamily="34" charset="0"/>
                <a:cs typeface="Calibri" pitchFamily="34" charset="0"/>
              </a:rPr>
              <a:t>Horloge et compteur à déclencheur électrique</a:t>
            </a:r>
          </a:p>
          <a:p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Protocole Bicyclette </a:t>
            </a:r>
            <a:r>
              <a:rPr lang="fr-FR" sz="20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Monark</a:t>
            </a: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: 75 g /kg de poids corporel</a:t>
            </a:r>
          </a:p>
          <a:p>
            <a:r>
              <a:rPr lang="fr-FR" sz="2000" dirty="0">
                <a:latin typeface="Calibri" pitchFamily="34" charset="0"/>
                <a:cs typeface="Calibri" pitchFamily="34" charset="0"/>
              </a:rPr>
              <a:t>Pédaler le plus vite possible, deux versions : 30 s et 1 min. Le nombre de révolutions </a:t>
            </a:r>
          </a:p>
          <a:p>
            <a:r>
              <a:rPr lang="fr-FR" sz="2000" dirty="0">
                <a:latin typeface="Calibri" pitchFamily="34" charset="0"/>
                <a:cs typeface="Calibri" pitchFamily="34" charset="0"/>
              </a:rPr>
              <a:t>est enregistré toutes les 5s</a:t>
            </a:r>
          </a:p>
          <a:p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Capacité </a:t>
            </a:r>
            <a:r>
              <a:rPr lang="fr-FR" sz="20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alactique</a:t>
            </a: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: puissance maximale observée durant une période de 5s (watt ou</a:t>
            </a:r>
          </a:p>
          <a:p>
            <a:r>
              <a:rPr lang="fr-FR" sz="2000" dirty="0">
                <a:latin typeface="Calibri" pitchFamily="34" charset="0"/>
                <a:cs typeface="Calibri" pitchFamily="34" charset="0"/>
              </a:rPr>
              <a:t>Watt/kg de poids corporel)</a:t>
            </a:r>
          </a:p>
          <a:p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Capacité lactique 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: Travail total réalisé en 30 s (joules ou joules/kg de poids corporel)</a:t>
            </a:r>
          </a:p>
          <a:p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endParaRPr lang="fr-FR" sz="2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1726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7C216-1CA3-4690-A443-6DE030FEFB5B}" type="slidenum">
              <a:rPr lang="fr-FR"/>
              <a:pPr/>
              <a:t>74</a:t>
            </a:fld>
            <a:endParaRPr lang="fr-FR"/>
          </a:p>
        </p:txBody>
      </p:sp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828800" y="150813"/>
            <a:ext cx="53848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>
                <a:latin typeface="Arial" charset="0"/>
              </a:rPr>
              <a:t>Evaluation de la puissance musculaire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212725" y="1001713"/>
            <a:ext cx="8777288" cy="314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dirty="0">
                <a:latin typeface="Arial" charset="0"/>
              </a:rPr>
              <a:t>DEFINITIONS : </a:t>
            </a:r>
          </a:p>
          <a:p>
            <a:endParaRPr lang="fr-FR" sz="2000" dirty="0">
              <a:latin typeface="Arial" charset="0"/>
            </a:endParaRPr>
          </a:p>
          <a:p>
            <a:r>
              <a:rPr lang="fr-FR" sz="2000" u="sng" dirty="0">
                <a:solidFill>
                  <a:schemeClr val="tx2"/>
                </a:solidFill>
                <a:latin typeface="Arial" charset="0"/>
              </a:rPr>
              <a:t>1- Biomécanique : </a:t>
            </a:r>
          </a:p>
          <a:p>
            <a:pPr>
              <a:lnSpc>
                <a:spcPct val="140000"/>
              </a:lnSpc>
            </a:pPr>
            <a:r>
              <a:rPr lang="fr-FR" sz="2000" dirty="0">
                <a:latin typeface="Arial" charset="0"/>
              </a:rPr>
              <a:t>La puissance est définie comme le rapport du travail (T) sur </a:t>
            </a:r>
          </a:p>
          <a:p>
            <a:pPr>
              <a:lnSpc>
                <a:spcPct val="140000"/>
              </a:lnSpc>
            </a:pPr>
            <a:r>
              <a:rPr lang="fr-FR" sz="2000" dirty="0">
                <a:latin typeface="Arial" charset="0"/>
              </a:rPr>
              <a:t>le temps ( t ) mis pour réaliser ce travail.</a:t>
            </a:r>
          </a:p>
          <a:p>
            <a:pPr>
              <a:lnSpc>
                <a:spcPct val="140000"/>
              </a:lnSpc>
            </a:pPr>
            <a:r>
              <a:rPr lang="fr-FR" sz="2000" dirty="0">
                <a:latin typeface="Arial" charset="0"/>
              </a:rPr>
              <a:t>La puissance dépend essentiellement de la force susceptible d’être exercée </a:t>
            </a:r>
          </a:p>
          <a:p>
            <a:pPr>
              <a:lnSpc>
                <a:spcPct val="140000"/>
              </a:lnSpc>
            </a:pPr>
            <a:r>
              <a:rPr lang="fr-FR" sz="2000" dirty="0">
                <a:latin typeface="Arial" charset="0"/>
              </a:rPr>
              <a:t>pour déplacer une charge, un segment, ou sa propre masse corporelle à la</a:t>
            </a:r>
          </a:p>
          <a:p>
            <a:pPr>
              <a:lnSpc>
                <a:spcPct val="140000"/>
              </a:lnSpc>
            </a:pPr>
            <a:r>
              <a:rPr lang="fr-FR" sz="2000" dirty="0">
                <a:latin typeface="Arial" charset="0"/>
              </a:rPr>
              <a:t>vitesse la plus élevée possible. 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212725" y="4632325"/>
            <a:ext cx="8929047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u="sng" dirty="0">
                <a:solidFill>
                  <a:schemeClr val="tx2"/>
                </a:solidFill>
                <a:latin typeface="Arial" charset="0"/>
              </a:rPr>
              <a:t>2- Biologie:</a:t>
            </a:r>
          </a:p>
          <a:p>
            <a:pPr>
              <a:lnSpc>
                <a:spcPct val="140000"/>
              </a:lnSpc>
            </a:pPr>
            <a:r>
              <a:rPr lang="fr-FR" sz="2000" dirty="0">
                <a:latin typeface="Arial" charset="0"/>
              </a:rPr>
              <a:t>La puissance (maximale) représente la tension musculaire maximale </a:t>
            </a:r>
          </a:p>
          <a:p>
            <a:pPr>
              <a:lnSpc>
                <a:spcPct val="140000"/>
              </a:lnSpc>
            </a:pPr>
            <a:r>
              <a:rPr lang="fr-FR" sz="2000" dirty="0">
                <a:latin typeface="Arial" charset="0"/>
              </a:rPr>
              <a:t>susceptible d’être développée par unité de temps (J.s</a:t>
            </a:r>
            <a:r>
              <a:rPr lang="fr-FR" sz="2000" baseline="30000" dirty="0">
                <a:latin typeface="Arial" charset="0"/>
              </a:rPr>
              <a:t>-1</a:t>
            </a:r>
            <a:r>
              <a:rPr lang="fr-FR" sz="2000" dirty="0">
                <a:latin typeface="Arial" charset="0"/>
              </a:rPr>
              <a:t> = watt) par un muscle</a:t>
            </a:r>
          </a:p>
          <a:p>
            <a:pPr>
              <a:lnSpc>
                <a:spcPct val="140000"/>
              </a:lnSpc>
            </a:pPr>
            <a:r>
              <a:rPr lang="fr-FR" sz="2000" dirty="0">
                <a:latin typeface="Arial" charset="0"/>
              </a:rPr>
              <a:t>ou par un groupe de muscles.</a:t>
            </a:r>
          </a:p>
        </p:txBody>
      </p:sp>
    </p:spTree>
    <p:extLst>
      <p:ext uri="{BB962C8B-B14F-4D97-AF65-F5344CB8AC3E}">
        <p14:creationId xmlns:p14="http://schemas.microsoft.com/office/powerpoint/2010/main" val="44068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 autoUpdateAnimBg="0" advAuto="1000"/>
      <p:bldP spid="70660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D83D7-C2C1-4063-8E85-DAE52E484D7D}" type="slidenum">
              <a:rPr lang="fr-FR"/>
              <a:pPr/>
              <a:t>75</a:t>
            </a:fld>
            <a:endParaRPr lang="fr-FR"/>
          </a:p>
        </p:txBody>
      </p:sp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1828800" y="150813"/>
            <a:ext cx="53848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>
                <a:latin typeface="Arial" charset="0"/>
              </a:rPr>
              <a:t>Evaluation de la puissance musculaire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8689975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dirty="0">
                <a:latin typeface="Arial" charset="0"/>
              </a:rPr>
              <a:t>CALCULS :</a:t>
            </a:r>
          </a:p>
          <a:p>
            <a:endParaRPr lang="fr-FR" sz="2000" dirty="0">
              <a:latin typeface="Arial" charset="0"/>
            </a:endParaRPr>
          </a:p>
          <a:p>
            <a:r>
              <a:rPr lang="fr-FR" sz="2000" dirty="0">
                <a:latin typeface="Arial" charset="0"/>
              </a:rPr>
              <a:t>En mécanique la puissance (P) musculaire est définie comme le rapport du </a:t>
            </a:r>
          </a:p>
          <a:p>
            <a:r>
              <a:rPr lang="fr-FR" sz="2000" dirty="0">
                <a:latin typeface="Arial" charset="0"/>
              </a:rPr>
              <a:t>travail (T) Sur le temps ( t ) mis pour réaliser ce travail : </a:t>
            </a:r>
          </a:p>
          <a:p>
            <a:endParaRPr lang="fr-FR" sz="2000" dirty="0">
              <a:solidFill>
                <a:schemeClr val="bg1"/>
              </a:solidFill>
              <a:latin typeface="Arial" charset="0"/>
            </a:endParaRPr>
          </a:p>
          <a:p>
            <a:r>
              <a:rPr lang="fr-FR" sz="2000" dirty="0">
                <a:solidFill>
                  <a:schemeClr val="tx2"/>
                </a:solidFill>
                <a:latin typeface="Arial" charset="0"/>
              </a:rPr>
              <a:t>                                  P (watts) =    </a:t>
            </a:r>
            <a:r>
              <a:rPr lang="fr-FR" sz="2000" u="sng" dirty="0">
                <a:solidFill>
                  <a:schemeClr val="tx2"/>
                </a:solidFill>
                <a:latin typeface="Arial" charset="0"/>
              </a:rPr>
              <a:t>T  (joules)</a:t>
            </a:r>
            <a:r>
              <a:rPr lang="fr-FR" sz="2000" dirty="0">
                <a:solidFill>
                  <a:schemeClr val="tx2"/>
                </a:solidFill>
                <a:latin typeface="Arial" charset="0"/>
              </a:rPr>
              <a:t> </a:t>
            </a:r>
          </a:p>
          <a:p>
            <a:r>
              <a:rPr lang="fr-FR" sz="2000" dirty="0">
                <a:solidFill>
                  <a:schemeClr val="tx2"/>
                </a:solidFill>
                <a:latin typeface="Arial" charset="0"/>
              </a:rPr>
              <a:t>                                                             t (s)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136525" y="3276600"/>
            <a:ext cx="861853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dirty="0">
                <a:latin typeface="Arial" charset="0"/>
              </a:rPr>
              <a:t>Comme le travail est le produit de la force (F) appliquée pour déplacer une </a:t>
            </a:r>
          </a:p>
          <a:p>
            <a:r>
              <a:rPr lang="fr-FR" sz="2000" dirty="0">
                <a:latin typeface="Arial" charset="0"/>
              </a:rPr>
              <a:t>Masse (M) par la distance (d) sur laquelle cette masse est déplacée :</a:t>
            </a:r>
          </a:p>
          <a:p>
            <a:endParaRPr lang="fr-FR" sz="2000" dirty="0">
              <a:latin typeface="Arial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Arial" charset="0"/>
              </a:rPr>
              <a:t>                             </a:t>
            </a:r>
            <a:r>
              <a:rPr lang="fr-FR" sz="2000" dirty="0">
                <a:solidFill>
                  <a:schemeClr val="tx2"/>
                </a:solidFill>
                <a:latin typeface="Arial" charset="0"/>
              </a:rPr>
              <a:t>T (joules)  =  F (Newton)  x  d (mètres)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36525" y="4876800"/>
            <a:ext cx="86407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dirty="0">
                <a:latin typeface="Arial" charset="0"/>
              </a:rPr>
              <a:t>Et la force (F) étant égale au produit de la masse (M) par l’accélération (a) :</a:t>
            </a:r>
          </a:p>
          <a:p>
            <a:endParaRPr lang="fr-FR" sz="2000" dirty="0">
              <a:latin typeface="Arial" charset="0"/>
            </a:endParaRPr>
          </a:p>
          <a:p>
            <a:r>
              <a:rPr lang="fr-FR" sz="2000" dirty="0">
                <a:solidFill>
                  <a:schemeClr val="tx2"/>
                </a:solidFill>
                <a:latin typeface="Arial" charset="0"/>
              </a:rPr>
              <a:t>                                       F (Newton)  =  M (kg)  x  a 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153988" y="6081713"/>
            <a:ext cx="87614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>
                <a:latin typeface="Arial" charset="0"/>
              </a:rPr>
              <a:t>Autrement dit, la force est ce qui permet d’imprimer une accélération à un corps, de le déplacer ou de le retenir.</a:t>
            </a:r>
          </a:p>
        </p:txBody>
      </p:sp>
    </p:spTree>
    <p:extLst>
      <p:ext uri="{BB962C8B-B14F-4D97-AF65-F5344CB8AC3E}">
        <p14:creationId xmlns:p14="http://schemas.microsoft.com/office/powerpoint/2010/main" val="220777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autoUpdateAnimBg="0"/>
      <p:bldP spid="72708" grpId="0" autoUpdateAnimBg="0"/>
      <p:bldP spid="72709" grpId="0" autoUpdateAnimBg="0"/>
      <p:bldP spid="72710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1638-2181-4F49-9AD2-465014A80A35}" type="slidenum">
              <a:rPr lang="fr-FR"/>
              <a:pPr/>
              <a:t>76</a:t>
            </a:fld>
            <a:endParaRPr lang="fr-FR"/>
          </a:p>
        </p:txBody>
      </p:sp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1828800" y="150813"/>
            <a:ext cx="53848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>
                <a:latin typeface="Arial" charset="0"/>
              </a:rPr>
              <a:t>Evaluation de la puissance musculaire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173288" y="1154113"/>
            <a:ext cx="483711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dirty="0">
                <a:latin typeface="Arial" charset="0"/>
              </a:rPr>
              <a:t>La puissance est donc égale au rapport : </a:t>
            </a:r>
          </a:p>
          <a:p>
            <a:endParaRPr lang="fr-FR" sz="2000" dirty="0">
              <a:latin typeface="Arial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Arial" charset="0"/>
              </a:rPr>
              <a:t>                      </a:t>
            </a:r>
            <a:r>
              <a:rPr lang="fr-FR" sz="2000" dirty="0">
                <a:solidFill>
                  <a:schemeClr val="tx2"/>
                </a:solidFill>
                <a:latin typeface="Arial" charset="0"/>
              </a:rPr>
              <a:t> P  =  </a:t>
            </a:r>
            <a:r>
              <a:rPr lang="fr-FR" sz="2000" u="sng" dirty="0">
                <a:solidFill>
                  <a:schemeClr val="tx2"/>
                </a:solidFill>
                <a:latin typeface="Arial" charset="0"/>
              </a:rPr>
              <a:t>F  x  d</a:t>
            </a:r>
          </a:p>
          <a:p>
            <a:r>
              <a:rPr lang="fr-FR" sz="2000" dirty="0">
                <a:solidFill>
                  <a:schemeClr val="tx2"/>
                </a:solidFill>
                <a:latin typeface="Arial" charset="0"/>
              </a:rPr>
              <a:t>                                    t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212725" y="2525713"/>
            <a:ext cx="866775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dirty="0">
                <a:latin typeface="Arial" charset="0"/>
              </a:rPr>
              <a:t>Comme d/t représente la distance (d) réalisée durant un temps ( t ), il s’agit </a:t>
            </a:r>
          </a:p>
          <a:p>
            <a:r>
              <a:rPr lang="fr-FR" sz="2000" dirty="0">
                <a:latin typeface="Arial" charset="0"/>
              </a:rPr>
              <a:t>donc de la vitesse (V) :</a:t>
            </a:r>
          </a:p>
          <a:p>
            <a:endParaRPr lang="fr-FR" sz="2000" dirty="0">
              <a:latin typeface="Arial" charset="0"/>
            </a:endParaRPr>
          </a:p>
          <a:p>
            <a:r>
              <a:rPr lang="fr-FR" sz="2000" dirty="0">
                <a:latin typeface="Arial" charset="0"/>
              </a:rPr>
              <a:t>                                               </a:t>
            </a:r>
            <a:r>
              <a:rPr lang="fr-FR" sz="2000" dirty="0">
                <a:solidFill>
                  <a:schemeClr val="tx2"/>
                </a:solidFill>
                <a:latin typeface="Arial" charset="0"/>
              </a:rPr>
              <a:t>V (m/s)  =  </a:t>
            </a:r>
            <a:r>
              <a:rPr lang="fr-FR" sz="2000" u="sng" dirty="0">
                <a:solidFill>
                  <a:schemeClr val="tx2"/>
                </a:solidFill>
                <a:latin typeface="Arial" charset="0"/>
              </a:rPr>
              <a:t>d  (m)</a:t>
            </a:r>
          </a:p>
          <a:p>
            <a:r>
              <a:rPr lang="fr-FR" sz="2000" dirty="0">
                <a:solidFill>
                  <a:schemeClr val="tx2"/>
                </a:solidFill>
                <a:latin typeface="Arial" charset="0"/>
              </a:rPr>
              <a:t>                                                                  t (s)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365125" y="4506913"/>
            <a:ext cx="83613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dirty="0">
                <a:latin typeface="Arial" charset="0"/>
              </a:rPr>
              <a:t>La puissance est donc égale au produit de la force (F) par la vitesse (V) :</a:t>
            </a:r>
          </a:p>
          <a:p>
            <a:endParaRPr lang="fr-FR" sz="2000" dirty="0">
              <a:latin typeface="Arial" charset="0"/>
            </a:endParaRPr>
          </a:p>
          <a:p>
            <a:r>
              <a:rPr lang="fr-FR" sz="2000" dirty="0">
                <a:latin typeface="Arial" charset="0"/>
              </a:rPr>
              <a:t>                        </a:t>
            </a:r>
            <a:r>
              <a:rPr lang="fr-FR" sz="2000" dirty="0">
                <a:solidFill>
                  <a:schemeClr val="tx2"/>
                </a:solidFill>
                <a:latin typeface="Arial" charset="0"/>
              </a:rPr>
              <a:t>P (watts) =  </a:t>
            </a:r>
            <a:r>
              <a:rPr lang="fr-FR" sz="2000" u="sng" dirty="0">
                <a:solidFill>
                  <a:schemeClr val="tx2"/>
                </a:solidFill>
                <a:latin typeface="Arial" charset="0"/>
              </a:rPr>
              <a:t>F x d</a:t>
            </a:r>
            <a:r>
              <a:rPr lang="fr-FR" sz="2000" dirty="0">
                <a:solidFill>
                  <a:schemeClr val="tx2"/>
                </a:solidFill>
                <a:latin typeface="Arial" charset="0"/>
              </a:rPr>
              <a:t>  =   F (newton)  x  V (m/s)</a:t>
            </a:r>
          </a:p>
          <a:p>
            <a:r>
              <a:rPr lang="fr-FR" sz="2000" dirty="0">
                <a:solidFill>
                  <a:schemeClr val="tx2"/>
                </a:solidFill>
                <a:latin typeface="Arial" charset="0"/>
              </a:rPr>
              <a:t>                                               t</a:t>
            </a:r>
          </a:p>
        </p:txBody>
      </p:sp>
    </p:spTree>
    <p:extLst>
      <p:ext uri="{BB962C8B-B14F-4D97-AF65-F5344CB8AC3E}">
        <p14:creationId xmlns:p14="http://schemas.microsoft.com/office/powerpoint/2010/main" val="157905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 autoUpdateAnimBg="0"/>
      <p:bldP spid="73733" grpId="0" autoUpdateAnimBg="0"/>
      <p:bldP spid="73734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978" name="Group 2"/>
          <p:cNvGrpSpPr>
            <a:grpSpLocks/>
          </p:cNvGrpSpPr>
          <p:nvPr/>
        </p:nvGrpSpPr>
        <p:grpSpPr bwMode="auto">
          <a:xfrm>
            <a:off x="533400" y="2057400"/>
            <a:ext cx="2819400" cy="2057400"/>
            <a:chOff x="336" y="1440"/>
            <a:chExt cx="1776" cy="1296"/>
          </a:xfrm>
        </p:grpSpPr>
        <p:sp>
          <p:nvSpPr>
            <p:cNvPr id="254979" name="AutoShape 3"/>
            <p:cNvSpPr>
              <a:spLocks noChangeArrowheads="1"/>
            </p:cNvSpPr>
            <p:nvPr/>
          </p:nvSpPr>
          <p:spPr bwMode="auto">
            <a:xfrm>
              <a:off x="336" y="1440"/>
              <a:ext cx="1776" cy="12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254980" name="Picture 4" descr="C:\christian\Rugby00\ergodc2.b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488"/>
              <a:ext cx="1632" cy="1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</p:pic>
      </p:grpSp>
      <p:grpSp>
        <p:nvGrpSpPr>
          <p:cNvPr id="254981" name="Group 5"/>
          <p:cNvGrpSpPr>
            <a:grpSpLocks/>
          </p:cNvGrpSpPr>
          <p:nvPr/>
        </p:nvGrpSpPr>
        <p:grpSpPr bwMode="auto">
          <a:xfrm>
            <a:off x="3505200" y="2057400"/>
            <a:ext cx="2819400" cy="2057400"/>
            <a:chOff x="2208" y="1440"/>
            <a:chExt cx="1776" cy="1296"/>
          </a:xfrm>
        </p:grpSpPr>
        <p:sp>
          <p:nvSpPr>
            <p:cNvPr id="254982" name="AutoShape 6"/>
            <p:cNvSpPr>
              <a:spLocks noChangeArrowheads="1"/>
            </p:cNvSpPr>
            <p:nvPr/>
          </p:nvSpPr>
          <p:spPr bwMode="auto">
            <a:xfrm>
              <a:off x="2208" y="1440"/>
              <a:ext cx="1776" cy="12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254983" name="Picture 7" descr="C:\christian\Rugby00\ergoti2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536"/>
              <a:ext cx="1632" cy="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</p:pic>
      </p:grpSp>
      <p:grpSp>
        <p:nvGrpSpPr>
          <p:cNvPr id="254984" name="Group 8"/>
          <p:cNvGrpSpPr>
            <a:grpSpLocks/>
          </p:cNvGrpSpPr>
          <p:nvPr/>
        </p:nvGrpSpPr>
        <p:grpSpPr bwMode="auto">
          <a:xfrm>
            <a:off x="6477000" y="1981200"/>
            <a:ext cx="2438400" cy="3200400"/>
            <a:chOff x="4080" y="1392"/>
            <a:chExt cx="1536" cy="2016"/>
          </a:xfrm>
        </p:grpSpPr>
        <p:sp>
          <p:nvSpPr>
            <p:cNvPr id="254985" name="AutoShape 9"/>
            <p:cNvSpPr>
              <a:spLocks noChangeArrowheads="1"/>
            </p:cNvSpPr>
            <p:nvPr/>
          </p:nvSpPr>
          <p:spPr bwMode="auto">
            <a:xfrm>
              <a:off x="4080" y="1392"/>
              <a:ext cx="1536" cy="201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254986" name="Picture 10" descr="C:\christian\Rugby00\ergosq2.bm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1488"/>
              <a:ext cx="1344" cy="1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</p:pic>
      </p:grpSp>
      <p:sp>
        <p:nvSpPr>
          <p:cNvPr id="254987" name="Text Box 11"/>
          <p:cNvSpPr txBox="1">
            <a:spLocks noChangeArrowheads="1"/>
          </p:cNvSpPr>
          <p:nvPr/>
        </p:nvSpPr>
        <p:spPr bwMode="auto">
          <a:xfrm>
            <a:off x="373607" y="0"/>
            <a:ext cx="83748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sz="2400" i="0" dirty="0">
                <a:effectLst/>
                <a:latin typeface="Arial" charset="0"/>
              </a:rPr>
              <a:t>TESTS D’EVALUATION DES CAPACITES  MUSCULAIRES</a:t>
            </a:r>
          </a:p>
        </p:txBody>
      </p:sp>
      <p:sp>
        <p:nvSpPr>
          <p:cNvPr id="254988" name="Text Box 12"/>
          <p:cNvSpPr txBox="1">
            <a:spLocks noChangeArrowheads="1"/>
          </p:cNvSpPr>
          <p:nvPr/>
        </p:nvSpPr>
        <p:spPr bwMode="auto">
          <a:xfrm>
            <a:off x="914400" y="1597025"/>
            <a:ext cx="238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i="0">
                <a:effectLst/>
                <a:latin typeface="Arial" charset="0"/>
              </a:rPr>
              <a:t>Développer-couché</a:t>
            </a:r>
          </a:p>
        </p:txBody>
      </p:sp>
      <p:sp>
        <p:nvSpPr>
          <p:cNvPr id="254989" name="Text Box 13"/>
          <p:cNvSpPr txBox="1">
            <a:spLocks noChangeArrowheads="1"/>
          </p:cNvSpPr>
          <p:nvPr/>
        </p:nvSpPr>
        <p:spPr bwMode="auto">
          <a:xfrm>
            <a:off x="1219200" y="609600"/>
            <a:ext cx="7072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sz="2400" i="0">
                <a:effectLst/>
                <a:latin typeface="Arial" charset="0"/>
              </a:rPr>
              <a:t>DISPOSITIF ERGOMETRIQUE : ARIEL CES 5000</a:t>
            </a:r>
          </a:p>
        </p:txBody>
      </p:sp>
      <p:sp>
        <p:nvSpPr>
          <p:cNvPr id="254990" name="Text Box 14"/>
          <p:cNvSpPr txBox="1">
            <a:spLocks noChangeArrowheads="1"/>
          </p:cNvSpPr>
          <p:nvPr/>
        </p:nvSpPr>
        <p:spPr bwMode="auto">
          <a:xfrm>
            <a:off x="4572000" y="1597025"/>
            <a:ext cx="904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i="0">
                <a:effectLst/>
                <a:latin typeface="Arial" charset="0"/>
              </a:rPr>
              <a:t>Tirage</a:t>
            </a:r>
          </a:p>
        </p:txBody>
      </p:sp>
      <p:sp>
        <p:nvSpPr>
          <p:cNvPr id="254991" name="Text Box 15"/>
          <p:cNvSpPr txBox="1">
            <a:spLocks noChangeArrowheads="1"/>
          </p:cNvSpPr>
          <p:nvPr/>
        </p:nvSpPr>
        <p:spPr bwMode="auto">
          <a:xfrm>
            <a:off x="7086600" y="1520825"/>
            <a:ext cx="1270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i="0">
                <a:effectLst/>
                <a:latin typeface="Arial" charset="0"/>
              </a:rPr>
              <a:t>1/2 Squat</a:t>
            </a:r>
          </a:p>
        </p:txBody>
      </p:sp>
      <p:sp>
        <p:nvSpPr>
          <p:cNvPr id="254993" name="Text Box 17"/>
          <p:cNvSpPr txBox="1">
            <a:spLocks noChangeArrowheads="1"/>
          </p:cNvSpPr>
          <p:nvPr/>
        </p:nvSpPr>
        <p:spPr bwMode="auto">
          <a:xfrm>
            <a:off x="2514600" y="1143000"/>
            <a:ext cx="4297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sz="2400" i="0" dirty="0">
                <a:effectLst/>
                <a:latin typeface="Arial" charset="0"/>
              </a:rPr>
              <a:t>LES MOUVEMENTS TESTES</a:t>
            </a:r>
          </a:p>
        </p:txBody>
      </p:sp>
      <p:sp>
        <p:nvSpPr>
          <p:cNvPr id="254994" name="Text Box 18"/>
          <p:cNvSpPr txBox="1">
            <a:spLocks noChangeArrowheads="1"/>
          </p:cNvSpPr>
          <p:nvPr/>
        </p:nvSpPr>
        <p:spPr bwMode="auto">
          <a:xfrm>
            <a:off x="1547664" y="4800600"/>
            <a:ext cx="4713312" cy="150810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0" lang="en-US" sz="2000" b="1" i="0" dirty="0" err="1">
                <a:solidFill>
                  <a:srgbClr val="FFFF00"/>
                </a:solidFill>
                <a:effectLst/>
                <a:latin typeface="Arial" charset="0"/>
              </a:rPr>
              <a:t>Paramètres</a:t>
            </a:r>
            <a:r>
              <a:rPr kumimoji="0" lang="en-US" sz="2000" b="1" i="0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kumimoji="0" lang="en-US" sz="2000" b="1" i="0" dirty="0" err="1">
                <a:solidFill>
                  <a:srgbClr val="FFFF00"/>
                </a:solidFill>
                <a:effectLst/>
                <a:latin typeface="Arial" charset="0"/>
              </a:rPr>
              <a:t>mécaniques</a:t>
            </a:r>
            <a:r>
              <a:rPr kumimoji="0" lang="en-US" sz="2000" b="1" i="0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kumimoji="0" lang="en-US" sz="2000" b="1" i="0" dirty="0" err="1">
                <a:solidFill>
                  <a:srgbClr val="FFFF00"/>
                </a:solidFill>
                <a:effectLst/>
                <a:latin typeface="Arial" charset="0"/>
              </a:rPr>
              <a:t>enregistrés</a:t>
            </a:r>
            <a:r>
              <a:rPr kumimoji="0" lang="en-US" sz="2000" b="1" i="0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kumimoji="0" lang="en-US" i="0" dirty="0">
                <a:effectLst/>
                <a:latin typeface="Arial" charset="0"/>
              </a:rPr>
              <a:t>:</a:t>
            </a:r>
          </a:p>
          <a:p>
            <a:endParaRPr kumimoji="0" lang="en-US" i="0" dirty="0">
              <a:effectLst/>
              <a:latin typeface="Arial" charset="0"/>
            </a:endParaRPr>
          </a:p>
          <a:p>
            <a:r>
              <a:rPr kumimoji="0" lang="en-US" i="0" dirty="0">
                <a:effectLst/>
                <a:latin typeface="Arial" charset="0"/>
              </a:rPr>
              <a:t>Force </a:t>
            </a:r>
            <a:r>
              <a:rPr kumimoji="0" lang="en-US" i="0" dirty="0" err="1">
                <a:effectLst/>
                <a:latin typeface="Arial" charset="0"/>
              </a:rPr>
              <a:t>concentrique</a:t>
            </a:r>
            <a:r>
              <a:rPr kumimoji="0" lang="en-US" i="0" dirty="0">
                <a:effectLst/>
                <a:latin typeface="Arial" charset="0"/>
              </a:rPr>
              <a:t>,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excentrique</a:t>
            </a:r>
            <a:endParaRPr kumimoji="0" lang="en-US" i="0" dirty="0">
              <a:effectLst/>
              <a:latin typeface="Arial" charset="0"/>
            </a:endParaRPr>
          </a:p>
          <a:p>
            <a:r>
              <a:rPr kumimoji="0" lang="en-US" i="0" dirty="0" err="1">
                <a:effectLst/>
                <a:latin typeface="Arial" charset="0"/>
              </a:rPr>
              <a:t>Vitesse</a:t>
            </a:r>
            <a:endParaRPr kumimoji="0" lang="en-US" i="0" dirty="0">
              <a:effectLst/>
              <a:latin typeface="Arial" charset="0"/>
            </a:endParaRPr>
          </a:p>
          <a:p>
            <a:r>
              <a:rPr kumimoji="0" lang="en-US" i="0" dirty="0">
                <a:effectLst/>
                <a:latin typeface="Arial" charset="0"/>
              </a:rPr>
              <a:t>Puissance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79512" y="4800600"/>
            <a:ext cx="1162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HIER</a:t>
            </a:r>
          </a:p>
        </p:txBody>
      </p:sp>
    </p:spTree>
    <p:extLst>
      <p:ext uri="{BB962C8B-B14F-4D97-AF65-F5344CB8AC3E}">
        <p14:creationId xmlns:p14="http://schemas.microsoft.com/office/powerpoint/2010/main" val="160993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4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4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4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4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4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4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54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254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254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54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254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254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4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4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88" grpId="0"/>
      <p:bldP spid="254989" grpId="0"/>
      <p:bldP spid="254990" grpId="0"/>
      <p:bldP spid="254991" grpId="0"/>
      <p:bldP spid="254993" grpId="0"/>
      <p:bldP spid="254994" grpId="0" animBg="1"/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7" t="27487" r="29948" b="26017"/>
          <a:stretch/>
        </p:blipFill>
        <p:spPr bwMode="auto">
          <a:xfrm>
            <a:off x="118933" y="1412776"/>
            <a:ext cx="510896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 descr="C:\Users\Georges Caz\Downloads\ELOY-02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92696"/>
            <a:ext cx="3518520" cy="527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4545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Oval 2"/>
          <p:cNvSpPr>
            <a:spLocks noChangeArrowheads="1"/>
          </p:cNvSpPr>
          <p:nvPr/>
        </p:nvSpPr>
        <p:spPr bwMode="auto">
          <a:xfrm>
            <a:off x="2611438" y="1925638"/>
            <a:ext cx="885825" cy="839787"/>
          </a:xfrm>
          <a:prstGeom prst="ellipse">
            <a:avLst/>
          </a:prstGeom>
          <a:solidFill>
            <a:srgbClr val="0066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075" name="Text Box 3"/>
          <p:cNvSpPr txBox="1">
            <a:spLocks noChangeArrowheads="1"/>
          </p:cNvSpPr>
          <p:nvPr/>
        </p:nvSpPr>
        <p:spPr bwMode="auto">
          <a:xfrm>
            <a:off x="838200" y="0"/>
            <a:ext cx="7772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0" lang="en-US" sz="2800" b="1" i="0">
                <a:effectLst/>
                <a:latin typeface="Arial" charset="0"/>
              </a:rPr>
              <a:t>DETERMINATION DES ZONES DE TRAVAIL selon les capacités musculaires</a:t>
            </a:r>
            <a:endParaRPr kumimoji="0" lang="en-US" sz="2400" i="0">
              <a:effectLst/>
              <a:latin typeface="Arial" charset="0"/>
            </a:endParaRPr>
          </a:p>
        </p:txBody>
      </p:sp>
      <p:sp>
        <p:nvSpPr>
          <p:cNvPr id="259076" name="Text Box 4"/>
          <p:cNvSpPr txBox="1">
            <a:spLocks noChangeArrowheads="1"/>
          </p:cNvSpPr>
          <p:nvPr/>
        </p:nvSpPr>
        <p:spPr bwMode="auto">
          <a:xfrm>
            <a:off x="1454150" y="8255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kumimoji="0" lang="fr-FR" sz="1800" b="1" i="0">
              <a:effectLst/>
              <a:latin typeface="Times New Roman" pitchFamily="18" charset="0"/>
            </a:endParaRPr>
          </a:p>
        </p:txBody>
      </p:sp>
      <p:sp>
        <p:nvSpPr>
          <p:cNvPr id="259077" name="Text Box 5"/>
          <p:cNvSpPr txBox="1">
            <a:spLocks noChangeArrowheads="1"/>
          </p:cNvSpPr>
          <p:nvPr/>
        </p:nvSpPr>
        <p:spPr bwMode="auto">
          <a:xfrm>
            <a:off x="7704138" y="6011863"/>
            <a:ext cx="143986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kumimoji="0" lang="en-US" sz="1600" b="1" i="0" dirty="0" err="1">
                <a:effectLst/>
                <a:latin typeface="Calibri" pitchFamily="34" charset="0"/>
                <a:cs typeface="Calibri" pitchFamily="34" charset="0"/>
              </a:rPr>
              <a:t>Vitesse</a:t>
            </a:r>
            <a:r>
              <a:rPr kumimoji="0" lang="en-US" sz="1600" b="1" i="0" dirty="0">
                <a:effectLst/>
                <a:latin typeface="Calibri" pitchFamily="34" charset="0"/>
                <a:cs typeface="Calibri" pitchFamily="34" charset="0"/>
              </a:rPr>
              <a:t> cm.s-1</a:t>
            </a:r>
          </a:p>
        </p:txBody>
      </p:sp>
      <p:sp>
        <p:nvSpPr>
          <p:cNvPr id="259078" name="Line 6"/>
          <p:cNvSpPr>
            <a:spLocks noChangeShapeType="1"/>
          </p:cNvSpPr>
          <p:nvPr/>
        </p:nvSpPr>
        <p:spPr bwMode="auto">
          <a:xfrm>
            <a:off x="6648450" y="3063875"/>
            <a:ext cx="557213" cy="911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079" name="Text Box 7"/>
          <p:cNvSpPr txBox="1">
            <a:spLocks noChangeArrowheads="1"/>
          </p:cNvSpPr>
          <p:nvPr/>
        </p:nvSpPr>
        <p:spPr bwMode="auto">
          <a:xfrm>
            <a:off x="2901950" y="5846763"/>
            <a:ext cx="29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sz="1800" b="1" i="0">
                <a:effectLst/>
                <a:latin typeface="Times New Roman" pitchFamily="18" charset="0"/>
              </a:rPr>
              <a:t>8</a:t>
            </a:r>
            <a:endParaRPr kumimoji="0" lang="en-US" sz="1800" i="0">
              <a:effectLst/>
              <a:latin typeface="Times New Roman" pitchFamily="18" charset="0"/>
            </a:endParaRPr>
          </a:p>
        </p:txBody>
      </p:sp>
      <p:sp>
        <p:nvSpPr>
          <p:cNvPr id="259080" name="Text Box 8"/>
          <p:cNvSpPr txBox="1">
            <a:spLocks noChangeArrowheads="1"/>
          </p:cNvSpPr>
          <p:nvPr/>
        </p:nvSpPr>
        <p:spPr bwMode="auto">
          <a:xfrm>
            <a:off x="2960688" y="60594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sz="1800" b="1" i="0">
                <a:effectLst/>
                <a:latin typeface="Times New Roman" pitchFamily="18" charset="0"/>
              </a:rPr>
              <a:t>16</a:t>
            </a:r>
            <a:endParaRPr kumimoji="0" lang="en-US" sz="1800" i="0">
              <a:effectLst/>
              <a:latin typeface="Times New Roman" pitchFamily="18" charset="0"/>
            </a:endParaRPr>
          </a:p>
        </p:txBody>
      </p: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3140075" y="58467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sz="1800" b="1" i="0">
                <a:effectLst/>
                <a:latin typeface="Times New Roman" pitchFamily="18" charset="0"/>
              </a:rPr>
              <a:t>32</a:t>
            </a:r>
            <a:endParaRPr kumimoji="0" lang="en-US" sz="1800" i="0">
              <a:effectLst/>
              <a:latin typeface="Times New Roman" pitchFamily="18" charset="0"/>
            </a:endParaRPr>
          </a:p>
        </p:txBody>
      </p:sp>
      <p:sp>
        <p:nvSpPr>
          <p:cNvPr id="259082" name="Text Box 10"/>
          <p:cNvSpPr txBox="1">
            <a:spLocks noChangeArrowheads="1"/>
          </p:cNvSpPr>
          <p:nvPr/>
        </p:nvSpPr>
        <p:spPr bwMode="auto">
          <a:xfrm>
            <a:off x="3436938" y="60594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sz="1800" b="1" i="0">
                <a:effectLst/>
                <a:latin typeface="Times New Roman" pitchFamily="18" charset="0"/>
              </a:rPr>
              <a:t>50</a:t>
            </a:r>
            <a:endParaRPr kumimoji="0" lang="en-US" sz="1800" i="0">
              <a:effectLst/>
              <a:latin typeface="Times New Roman" pitchFamily="18" charset="0"/>
            </a:endParaRPr>
          </a:p>
        </p:txBody>
      </p:sp>
      <p:sp>
        <p:nvSpPr>
          <p:cNvPr id="259083" name="Text Box 11"/>
          <p:cNvSpPr txBox="1">
            <a:spLocks noChangeArrowheads="1"/>
          </p:cNvSpPr>
          <p:nvPr/>
        </p:nvSpPr>
        <p:spPr bwMode="auto">
          <a:xfrm>
            <a:off x="3732213" y="58467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sz="1800" b="1" i="0">
                <a:effectLst/>
                <a:latin typeface="Times New Roman" pitchFamily="18" charset="0"/>
              </a:rPr>
              <a:t>70</a:t>
            </a:r>
            <a:endParaRPr kumimoji="0" lang="en-US" sz="1800" i="0">
              <a:effectLst/>
              <a:latin typeface="Times New Roman" pitchFamily="18" charset="0"/>
            </a:endParaRPr>
          </a:p>
        </p:txBody>
      </p:sp>
      <p:sp>
        <p:nvSpPr>
          <p:cNvPr id="259084" name="Text Box 12"/>
          <p:cNvSpPr txBox="1">
            <a:spLocks noChangeArrowheads="1"/>
          </p:cNvSpPr>
          <p:nvPr/>
        </p:nvSpPr>
        <p:spPr bwMode="auto">
          <a:xfrm>
            <a:off x="4090988" y="6059488"/>
            <a:ext cx="52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sz="1800" b="1" i="0">
                <a:effectLst/>
                <a:latin typeface="Times New Roman" pitchFamily="18" charset="0"/>
              </a:rPr>
              <a:t>100</a:t>
            </a:r>
            <a:endParaRPr kumimoji="0" lang="en-US" sz="1800" i="0">
              <a:effectLst/>
              <a:latin typeface="Times New Roman" pitchFamily="18" charset="0"/>
            </a:endParaRPr>
          </a:p>
        </p:txBody>
      </p:sp>
      <p:sp>
        <p:nvSpPr>
          <p:cNvPr id="259085" name="Text Box 13"/>
          <p:cNvSpPr txBox="1">
            <a:spLocks noChangeArrowheads="1"/>
          </p:cNvSpPr>
          <p:nvPr/>
        </p:nvSpPr>
        <p:spPr bwMode="auto">
          <a:xfrm>
            <a:off x="4924425" y="5846763"/>
            <a:ext cx="52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sz="1800" b="1" i="0">
                <a:effectLst/>
                <a:latin typeface="Times New Roman" pitchFamily="18" charset="0"/>
              </a:rPr>
              <a:t>150</a:t>
            </a:r>
            <a:endParaRPr kumimoji="0" lang="en-US" sz="1800" i="0">
              <a:effectLst/>
              <a:latin typeface="Times New Roman" pitchFamily="18" charset="0"/>
            </a:endParaRPr>
          </a:p>
        </p:txBody>
      </p:sp>
      <p:sp>
        <p:nvSpPr>
          <p:cNvPr id="259086" name="Text Box 14"/>
          <p:cNvSpPr txBox="1">
            <a:spLocks noChangeArrowheads="1"/>
          </p:cNvSpPr>
          <p:nvPr/>
        </p:nvSpPr>
        <p:spPr bwMode="auto">
          <a:xfrm>
            <a:off x="5697538" y="6059488"/>
            <a:ext cx="52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sz="1800" b="1" i="0">
                <a:effectLst/>
                <a:latin typeface="Times New Roman" pitchFamily="18" charset="0"/>
              </a:rPr>
              <a:t>200</a:t>
            </a:r>
            <a:endParaRPr kumimoji="0" lang="en-US" sz="1800" i="0">
              <a:effectLst/>
              <a:latin typeface="Times New Roman" pitchFamily="18" charset="0"/>
            </a:endParaRPr>
          </a:p>
        </p:txBody>
      </p:sp>
      <p:sp>
        <p:nvSpPr>
          <p:cNvPr id="259087" name="Text Box 15"/>
          <p:cNvSpPr txBox="1">
            <a:spLocks noChangeArrowheads="1"/>
          </p:cNvSpPr>
          <p:nvPr/>
        </p:nvSpPr>
        <p:spPr bwMode="auto">
          <a:xfrm>
            <a:off x="6926263" y="5870575"/>
            <a:ext cx="52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sz="1800" b="1" i="0">
                <a:effectLst/>
                <a:latin typeface="Times New Roman" pitchFamily="18" charset="0"/>
              </a:rPr>
              <a:t>269</a:t>
            </a:r>
            <a:endParaRPr kumimoji="0" lang="en-US" sz="1800" i="0">
              <a:effectLst/>
              <a:latin typeface="Times New Roman" pitchFamily="18" charset="0"/>
            </a:endParaRPr>
          </a:p>
        </p:txBody>
      </p:sp>
      <p:sp>
        <p:nvSpPr>
          <p:cNvPr id="259088" name="Text Box 16"/>
          <p:cNvSpPr txBox="1">
            <a:spLocks noChangeArrowheads="1"/>
          </p:cNvSpPr>
          <p:nvPr/>
        </p:nvSpPr>
        <p:spPr bwMode="auto">
          <a:xfrm>
            <a:off x="2901950" y="1982788"/>
            <a:ext cx="7537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sz="1600" b="1" i="0" dirty="0">
                <a:solidFill>
                  <a:schemeClr val="tx2"/>
                </a:solidFill>
                <a:effectLst/>
                <a:latin typeface="Calibri" pitchFamily="34" charset="0"/>
                <a:cs typeface="Calibri" pitchFamily="34" charset="0"/>
              </a:rPr>
              <a:t>309 Kg</a:t>
            </a:r>
            <a:endParaRPr kumimoji="0" lang="en-US" sz="1600" i="0" dirty="0">
              <a:solidFill>
                <a:schemeClr val="tx2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9089" name="Text Box 17"/>
          <p:cNvSpPr txBox="1">
            <a:spLocks noChangeArrowheads="1"/>
          </p:cNvSpPr>
          <p:nvPr/>
        </p:nvSpPr>
        <p:spPr bwMode="auto">
          <a:xfrm>
            <a:off x="4800600" y="3200400"/>
            <a:ext cx="7537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sz="1600" b="1" i="0" dirty="0">
                <a:solidFill>
                  <a:schemeClr val="tx2"/>
                </a:solidFill>
                <a:effectLst/>
                <a:latin typeface="Calibri" pitchFamily="34" charset="0"/>
                <a:cs typeface="Calibri" pitchFamily="34" charset="0"/>
              </a:rPr>
              <a:t>205 Kg</a:t>
            </a:r>
            <a:endParaRPr kumimoji="0" lang="en-US" sz="1600" i="0" dirty="0">
              <a:solidFill>
                <a:schemeClr val="tx2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9090" name="Text Box 18"/>
          <p:cNvSpPr txBox="1">
            <a:spLocks noChangeArrowheads="1"/>
          </p:cNvSpPr>
          <p:nvPr/>
        </p:nvSpPr>
        <p:spPr bwMode="auto">
          <a:xfrm>
            <a:off x="5935663" y="3902075"/>
            <a:ext cx="7537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sz="1600" b="1" i="0" dirty="0">
                <a:solidFill>
                  <a:schemeClr val="tx2"/>
                </a:solidFill>
                <a:effectLst/>
                <a:latin typeface="Calibri" pitchFamily="34" charset="0"/>
                <a:cs typeface="Calibri" pitchFamily="34" charset="0"/>
              </a:rPr>
              <a:t>150 Kg</a:t>
            </a:r>
            <a:endParaRPr kumimoji="0" lang="en-US" sz="1600" i="0" dirty="0">
              <a:solidFill>
                <a:schemeClr val="tx2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9091" name="Line 19"/>
          <p:cNvSpPr>
            <a:spLocks noChangeShapeType="1"/>
          </p:cNvSpPr>
          <p:nvPr/>
        </p:nvSpPr>
        <p:spPr bwMode="auto">
          <a:xfrm>
            <a:off x="2900363" y="5892800"/>
            <a:ext cx="5654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092" name="Line 20"/>
          <p:cNvSpPr>
            <a:spLocks noChangeShapeType="1"/>
          </p:cNvSpPr>
          <p:nvPr/>
        </p:nvSpPr>
        <p:spPr bwMode="auto">
          <a:xfrm flipH="1">
            <a:off x="2843213" y="4748213"/>
            <a:ext cx="55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093" name="Line 21"/>
          <p:cNvSpPr>
            <a:spLocks noChangeShapeType="1"/>
          </p:cNvSpPr>
          <p:nvPr/>
        </p:nvSpPr>
        <p:spPr bwMode="auto">
          <a:xfrm flipH="1">
            <a:off x="2843213" y="3597275"/>
            <a:ext cx="55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094" name="Line 22"/>
          <p:cNvSpPr>
            <a:spLocks noChangeShapeType="1"/>
          </p:cNvSpPr>
          <p:nvPr/>
        </p:nvSpPr>
        <p:spPr bwMode="auto">
          <a:xfrm flipH="1">
            <a:off x="2843213" y="2379663"/>
            <a:ext cx="55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095" name="Text Box 23"/>
          <p:cNvSpPr txBox="1">
            <a:spLocks noChangeArrowheads="1"/>
          </p:cNvSpPr>
          <p:nvPr/>
        </p:nvSpPr>
        <p:spPr bwMode="auto">
          <a:xfrm>
            <a:off x="2465388" y="45418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kumimoji="0" lang="fr-FR" sz="1800" b="1" i="0">
              <a:effectLst/>
              <a:latin typeface="Times New Roman" pitchFamily="18" charset="0"/>
            </a:endParaRPr>
          </a:p>
        </p:txBody>
      </p:sp>
      <p:sp>
        <p:nvSpPr>
          <p:cNvPr id="259096" name="Text Box 24"/>
          <p:cNvSpPr txBox="1">
            <a:spLocks noChangeArrowheads="1"/>
          </p:cNvSpPr>
          <p:nvPr/>
        </p:nvSpPr>
        <p:spPr bwMode="auto">
          <a:xfrm>
            <a:off x="2465388" y="34036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kumimoji="0" lang="fr-FR" sz="1800" b="1" i="0">
              <a:effectLst/>
              <a:latin typeface="Times New Roman" pitchFamily="18" charset="0"/>
            </a:endParaRPr>
          </a:p>
        </p:txBody>
      </p:sp>
      <p:sp>
        <p:nvSpPr>
          <p:cNvPr id="259097" name="Text Box 25"/>
          <p:cNvSpPr txBox="1">
            <a:spLocks noChangeArrowheads="1"/>
          </p:cNvSpPr>
          <p:nvPr/>
        </p:nvSpPr>
        <p:spPr bwMode="auto">
          <a:xfrm>
            <a:off x="2465388" y="22653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kumimoji="0" lang="fr-FR" sz="1800" b="1" i="0">
              <a:effectLst/>
              <a:latin typeface="Times New Roman" pitchFamily="18" charset="0"/>
            </a:endParaRPr>
          </a:p>
        </p:txBody>
      </p:sp>
      <p:sp>
        <p:nvSpPr>
          <p:cNvPr id="259098" name="Line 26"/>
          <p:cNvSpPr>
            <a:spLocks noChangeShapeType="1"/>
          </p:cNvSpPr>
          <p:nvPr/>
        </p:nvSpPr>
        <p:spPr bwMode="auto">
          <a:xfrm>
            <a:off x="2960688" y="2338388"/>
            <a:ext cx="5357812" cy="3457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099" name="Rectangle 27"/>
          <p:cNvSpPr>
            <a:spLocks noChangeArrowheads="1"/>
          </p:cNvSpPr>
          <p:nvPr/>
        </p:nvSpPr>
        <p:spPr bwMode="auto">
          <a:xfrm>
            <a:off x="2960688" y="5537200"/>
            <a:ext cx="58737" cy="714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fr-FR" sz="2400" i="0">
              <a:effectLst/>
              <a:latin typeface="Times New Roman" pitchFamily="18" charset="0"/>
            </a:endParaRPr>
          </a:p>
        </p:txBody>
      </p:sp>
      <p:sp>
        <p:nvSpPr>
          <p:cNvPr id="259100" name="Rectangle 28"/>
          <p:cNvSpPr>
            <a:spLocks noChangeArrowheads="1"/>
          </p:cNvSpPr>
          <p:nvPr/>
        </p:nvSpPr>
        <p:spPr bwMode="auto">
          <a:xfrm>
            <a:off x="3079750" y="5253038"/>
            <a:ext cx="60325" cy="7143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fr-FR" sz="2400" i="0">
              <a:effectLst/>
              <a:latin typeface="Times New Roman" pitchFamily="18" charset="0"/>
            </a:endParaRPr>
          </a:p>
        </p:txBody>
      </p:sp>
      <p:sp>
        <p:nvSpPr>
          <p:cNvPr id="259101" name="Rectangle 29"/>
          <p:cNvSpPr>
            <a:spLocks noChangeArrowheads="1"/>
          </p:cNvSpPr>
          <p:nvPr/>
        </p:nvSpPr>
        <p:spPr bwMode="auto">
          <a:xfrm>
            <a:off x="3198813" y="4826000"/>
            <a:ext cx="58737" cy="714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fr-FR" sz="2400" i="0">
              <a:effectLst/>
              <a:latin typeface="Times New Roman" pitchFamily="18" charset="0"/>
            </a:endParaRPr>
          </a:p>
        </p:txBody>
      </p:sp>
      <p:sp>
        <p:nvSpPr>
          <p:cNvPr id="259102" name="Rectangle 30"/>
          <p:cNvSpPr>
            <a:spLocks noChangeArrowheads="1"/>
          </p:cNvSpPr>
          <p:nvPr/>
        </p:nvSpPr>
        <p:spPr bwMode="auto">
          <a:xfrm>
            <a:off x="3497263" y="4329113"/>
            <a:ext cx="58737" cy="6985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fr-FR" sz="2400" i="0">
              <a:effectLst/>
              <a:latin typeface="Times New Roman" pitchFamily="18" charset="0"/>
            </a:endParaRPr>
          </a:p>
        </p:txBody>
      </p:sp>
      <p:sp>
        <p:nvSpPr>
          <p:cNvPr id="259103" name="Rectangle 31"/>
          <p:cNvSpPr>
            <a:spLocks noChangeArrowheads="1"/>
          </p:cNvSpPr>
          <p:nvPr/>
        </p:nvSpPr>
        <p:spPr bwMode="auto">
          <a:xfrm>
            <a:off x="3852863" y="3832225"/>
            <a:ext cx="60325" cy="6985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fr-FR" sz="2400" i="0">
              <a:effectLst/>
              <a:latin typeface="Times New Roman" pitchFamily="18" charset="0"/>
            </a:endParaRPr>
          </a:p>
        </p:txBody>
      </p:sp>
      <p:sp>
        <p:nvSpPr>
          <p:cNvPr id="259104" name="Rectangle 32"/>
          <p:cNvSpPr>
            <a:spLocks noChangeArrowheads="1"/>
          </p:cNvSpPr>
          <p:nvPr/>
        </p:nvSpPr>
        <p:spPr bwMode="auto">
          <a:xfrm>
            <a:off x="4270375" y="3262313"/>
            <a:ext cx="58738" cy="7143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fr-FR" sz="2400" i="0">
              <a:effectLst/>
              <a:latin typeface="Times New Roman" pitchFamily="18" charset="0"/>
            </a:endParaRPr>
          </a:p>
        </p:txBody>
      </p:sp>
      <p:sp>
        <p:nvSpPr>
          <p:cNvPr id="259105" name="Rectangle 33"/>
          <p:cNvSpPr>
            <a:spLocks noChangeArrowheads="1"/>
          </p:cNvSpPr>
          <p:nvPr/>
        </p:nvSpPr>
        <p:spPr bwMode="auto">
          <a:xfrm>
            <a:off x="5100638" y="2551113"/>
            <a:ext cx="61912" cy="7143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fr-FR" sz="2400" i="0">
              <a:effectLst/>
              <a:latin typeface="Times New Roman" pitchFamily="18" charset="0"/>
            </a:endParaRPr>
          </a:p>
        </p:txBody>
      </p:sp>
      <p:sp>
        <p:nvSpPr>
          <p:cNvPr id="259106" name="Rectangle 34"/>
          <p:cNvSpPr>
            <a:spLocks noChangeArrowheads="1"/>
          </p:cNvSpPr>
          <p:nvPr/>
        </p:nvSpPr>
        <p:spPr bwMode="auto">
          <a:xfrm>
            <a:off x="7135813" y="3898900"/>
            <a:ext cx="58737" cy="714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fr-FR" sz="2400" i="0">
              <a:effectLst/>
              <a:latin typeface="Times New Roman" pitchFamily="18" charset="0"/>
            </a:endParaRPr>
          </a:p>
        </p:txBody>
      </p:sp>
      <p:sp>
        <p:nvSpPr>
          <p:cNvPr id="259107" name="Rectangle 35"/>
          <p:cNvSpPr>
            <a:spLocks noChangeArrowheads="1"/>
          </p:cNvSpPr>
          <p:nvPr/>
        </p:nvSpPr>
        <p:spPr bwMode="auto">
          <a:xfrm>
            <a:off x="5875338" y="2481263"/>
            <a:ext cx="60325" cy="6985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fr-FR" sz="2400" i="0">
              <a:effectLst/>
              <a:latin typeface="Times New Roman" pitchFamily="18" charset="0"/>
            </a:endParaRPr>
          </a:p>
        </p:txBody>
      </p:sp>
      <p:sp>
        <p:nvSpPr>
          <p:cNvPr id="259108" name="Line 36"/>
          <p:cNvSpPr>
            <a:spLocks noChangeShapeType="1"/>
          </p:cNvSpPr>
          <p:nvPr/>
        </p:nvSpPr>
        <p:spPr bwMode="auto">
          <a:xfrm flipV="1">
            <a:off x="2900363" y="5324475"/>
            <a:ext cx="179387" cy="568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109" name="Line 37"/>
          <p:cNvSpPr>
            <a:spLocks noChangeShapeType="1"/>
          </p:cNvSpPr>
          <p:nvPr/>
        </p:nvSpPr>
        <p:spPr bwMode="auto">
          <a:xfrm flipV="1">
            <a:off x="3079750" y="4398963"/>
            <a:ext cx="417513" cy="92551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110" name="Line 38"/>
          <p:cNvSpPr>
            <a:spLocks noChangeShapeType="1"/>
          </p:cNvSpPr>
          <p:nvPr/>
        </p:nvSpPr>
        <p:spPr bwMode="auto">
          <a:xfrm flipV="1">
            <a:off x="3556000" y="3333750"/>
            <a:ext cx="714375" cy="99536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111" name="Line 39"/>
          <p:cNvSpPr>
            <a:spLocks noChangeShapeType="1"/>
          </p:cNvSpPr>
          <p:nvPr/>
        </p:nvSpPr>
        <p:spPr bwMode="auto">
          <a:xfrm flipV="1">
            <a:off x="4270375" y="2551113"/>
            <a:ext cx="892175" cy="711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112" name="Line 40"/>
          <p:cNvSpPr>
            <a:spLocks noChangeShapeType="1"/>
          </p:cNvSpPr>
          <p:nvPr/>
        </p:nvSpPr>
        <p:spPr bwMode="auto">
          <a:xfrm flipV="1">
            <a:off x="5162550" y="2481263"/>
            <a:ext cx="773113" cy="69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113" name="Line 41"/>
          <p:cNvSpPr>
            <a:spLocks noChangeShapeType="1"/>
          </p:cNvSpPr>
          <p:nvPr/>
        </p:nvSpPr>
        <p:spPr bwMode="auto">
          <a:xfrm>
            <a:off x="5875338" y="2481263"/>
            <a:ext cx="712787" cy="4968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114" name="Line 42"/>
          <p:cNvSpPr>
            <a:spLocks noChangeShapeType="1"/>
          </p:cNvSpPr>
          <p:nvPr/>
        </p:nvSpPr>
        <p:spPr bwMode="auto">
          <a:xfrm>
            <a:off x="7205663" y="3975100"/>
            <a:ext cx="1182687" cy="18954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115" name="Rectangle 43"/>
          <p:cNvSpPr>
            <a:spLocks noChangeArrowheads="1"/>
          </p:cNvSpPr>
          <p:nvPr/>
        </p:nvSpPr>
        <p:spPr bwMode="auto">
          <a:xfrm>
            <a:off x="2960688" y="2266950"/>
            <a:ext cx="58737" cy="71438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116" name="Rectangle 44"/>
          <p:cNvSpPr>
            <a:spLocks noChangeArrowheads="1"/>
          </p:cNvSpPr>
          <p:nvPr/>
        </p:nvSpPr>
        <p:spPr bwMode="auto">
          <a:xfrm>
            <a:off x="3079750" y="2409825"/>
            <a:ext cx="60325" cy="71438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117" name="Rectangle 45"/>
          <p:cNvSpPr>
            <a:spLocks noChangeArrowheads="1"/>
          </p:cNvSpPr>
          <p:nvPr/>
        </p:nvSpPr>
        <p:spPr bwMode="auto">
          <a:xfrm>
            <a:off x="3257550" y="2622550"/>
            <a:ext cx="58738" cy="71438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118" name="Rectangle 46"/>
          <p:cNvSpPr>
            <a:spLocks noChangeArrowheads="1"/>
          </p:cNvSpPr>
          <p:nvPr/>
        </p:nvSpPr>
        <p:spPr bwMode="auto">
          <a:xfrm>
            <a:off x="3556000" y="2765425"/>
            <a:ext cx="57150" cy="6985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119" name="Rectangle 47"/>
          <p:cNvSpPr>
            <a:spLocks noChangeArrowheads="1"/>
          </p:cNvSpPr>
          <p:nvPr/>
        </p:nvSpPr>
        <p:spPr bwMode="auto">
          <a:xfrm>
            <a:off x="3852863" y="2978150"/>
            <a:ext cx="60325" cy="6985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120" name="Rectangle 48"/>
          <p:cNvSpPr>
            <a:spLocks noChangeArrowheads="1"/>
          </p:cNvSpPr>
          <p:nvPr/>
        </p:nvSpPr>
        <p:spPr bwMode="auto">
          <a:xfrm>
            <a:off x="4270375" y="3192463"/>
            <a:ext cx="58738" cy="6985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121" name="Rectangle 49"/>
          <p:cNvSpPr>
            <a:spLocks noChangeArrowheads="1"/>
          </p:cNvSpPr>
          <p:nvPr/>
        </p:nvSpPr>
        <p:spPr bwMode="auto">
          <a:xfrm>
            <a:off x="5041900" y="3619500"/>
            <a:ext cx="58738" cy="68263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122" name="Rectangle 50"/>
          <p:cNvSpPr>
            <a:spLocks noChangeArrowheads="1"/>
          </p:cNvSpPr>
          <p:nvPr/>
        </p:nvSpPr>
        <p:spPr bwMode="auto">
          <a:xfrm>
            <a:off x="5875338" y="4186238"/>
            <a:ext cx="60325" cy="73025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123" name="Rectangle 51"/>
          <p:cNvSpPr>
            <a:spLocks noChangeArrowheads="1"/>
          </p:cNvSpPr>
          <p:nvPr/>
        </p:nvSpPr>
        <p:spPr bwMode="auto">
          <a:xfrm>
            <a:off x="7135813" y="5037138"/>
            <a:ext cx="58737" cy="71437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124" name="Text Box 52"/>
          <p:cNvSpPr txBox="1">
            <a:spLocks noChangeArrowheads="1"/>
          </p:cNvSpPr>
          <p:nvPr/>
        </p:nvSpPr>
        <p:spPr bwMode="auto">
          <a:xfrm>
            <a:off x="7239000" y="4939298"/>
            <a:ext cx="6495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sz="1600" b="1" i="0" dirty="0">
                <a:solidFill>
                  <a:schemeClr val="tx2"/>
                </a:solidFill>
                <a:effectLst/>
                <a:latin typeface="Calibri" pitchFamily="34" charset="0"/>
                <a:cs typeface="Calibri" pitchFamily="34" charset="0"/>
              </a:rPr>
              <a:t>87 Kg</a:t>
            </a:r>
            <a:endParaRPr kumimoji="0" lang="en-US" sz="1600" i="0" dirty="0">
              <a:solidFill>
                <a:schemeClr val="tx2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9125" name="Text Box 53"/>
          <p:cNvSpPr txBox="1">
            <a:spLocks noChangeArrowheads="1"/>
          </p:cNvSpPr>
          <p:nvPr/>
        </p:nvSpPr>
        <p:spPr bwMode="auto">
          <a:xfrm>
            <a:off x="3505200" y="2438400"/>
            <a:ext cx="7537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sz="1600" b="1" i="0" dirty="0">
                <a:solidFill>
                  <a:schemeClr val="tx2"/>
                </a:solidFill>
                <a:effectLst/>
                <a:latin typeface="Calibri" pitchFamily="34" charset="0"/>
                <a:cs typeface="Calibri" pitchFamily="34" charset="0"/>
              </a:rPr>
              <a:t>276 Kg</a:t>
            </a:r>
            <a:endParaRPr kumimoji="0" lang="en-US" sz="1600" i="0" dirty="0">
              <a:solidFill>
                <a:schemeClr val="tx2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9126" name="Text Box 54"/>
          <p:cNvSpPr txBox="1">
            <a:spLocks noChangeArrowheads="1"/>
          </p:cNvSpPr>
          <p:nvPr/>
        </p:nvSpPr>
        <p:spPr bwMode="auto">
          <a:xfrm>
            <a:off x="5257800" y="2590800"/>
            <a:ext cx="11509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sz="1600" b="1" i="0" dirty="0">
                <a:solidFill>
                  <a:schemeClr val="tx2"/>
                </a:solidFill>
                <a:effectLst/>
                <a:latin typeface="Calibri" pitchFamily="34" charset="0"/>
                <a:cs typeface="Calibri" pitchFamily="34" charset="0"/>
              </a:rPr>
              <a:t>300 </a:t>
            </a:r>
            <a:r>
              <a:rPr kumimoji="0" lang="en-US" sz="1600" b="1" i="0" dirty="0" err="1">
                <a:solidFill>
                  <a:schemeClr val="tx2"/>
                </a:solidFill>
                <a:effectLst/>
                <a:latin typeface="Calibri" pitchFamily="34" charset="0"/>
                <a:cs typeface="Calibri" pitchFamily="34" charset="0"/>
              </a:rPr>
              <a:t>Kg.m.s</a:t>
            </a:r>
            <a:endParaRPr kumimoji="0" lang="en-US" sz="1600" i="0" dirty="0">
              <a:solidFill>
                <a:schemeClr val="tx2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9127" name="Line 55"/>
          <p:cNvSpPr>
            <a:spLocks noChangeShapeType="1"/>
          </p:cNvSpPr>
          <p:nvPr/>
        </p:nvSpPr>
        <p:spPr bwMode="auto">
          <a:xfrm flipV="1">
            <a:off x="8434388" y="1698625"/>
            <a:ext cx="0" cy="4194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128" name="Text Box 56"/>
          <p:cNvSpPr txBox="1">
            <a:spLocks noChangeArrowheads="1"/>
          </p:cNvSpPr>
          <p:nvPr/>
        </p:nvSpPr>
        <p:spPr bwMode="auto">
          <a:xfrm rot="5400000">
            <a:off x="7668696" y="1379233"/>
            <a:ext cx="21579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sz="2000" b="1" i="0" dirty="0">
                <a:effectLst/>
                <a:latin typeface="Calibri" pitchFamily="34" charset="0"/>
                <a:cs typeface="Calibri" pitchFamily="34" charset="0"/>
              </a:rPr>
              <a:t>Puissance (</a:t>
            </a:r>
            <a:r>
              <a:rPr kumimoji="0" lang="en-US" sz="2000" b="1" i="0" dirty="0" err="1">
                <a:effectLst/>
                <a:latin typeface="Calibri" pitchFamily="34" charset="0"/>
                <a:cs typeface="Calibri" pitchFamily="34" charset="0"/>
              </a:rPr>
              <a:t>Kg.m.s</a:t>
            </a:r>
            <a:r>
              <a:rPr kumimoji="0" lang="en-US" sz="2000" b="1" i="0" dirty="0">
                <a:effectLst/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59129" name="Line 57"/>
          <p:cNvSpPr>
            <a:spLocks noChangeShapeType="1"/>
          </p:cNvSpPr>
          <p:nvPr/>
        </p:nvSpPr>
        <p:spPr bwMode="auto">
          <a:xfrm>
            <a:off x="8374063" y="2409825"/>
            <a:ext cx="60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130" name="Rectangle 58"/>
          <p:cNvSpPr>
            <a:spLocks noChangeArrowheads="1"/>
          </p:cNvSpPr>
          <p:nvPr/>
        </p:nvSpPr>
        <p:spPr bwMode="auto">
          <a:xfrm>
            <a:off x="6588125" y="2978150"/>
            <a:ext cx="61913" cy="6985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fr-FR" sz="2400" i="0">
              <a:effectLst/>
              <a:latin typeface="Times New Roman" pitchFamily="18" charset="0"/>
            </a:endParaRPr>
          </a:p>
        </p:txBody>
      </p:sp>
      <p:grpSp>
        <p:nvGrpSpPr>
          <p:cNvPr id="259131" name="Group 59"/>
          <p:cNvGrpSpPr>
            <a:grpSpLocks/>
          </p:cNvGrpSpPr>
          <p:nvPr/>
        </p:nvGrpSpPr>
        <p:grpSpPr bwMode="auto">
          <a:xfrm>
            <a:off x="4627562" y="2667004"/>
            <a:ext cx="4518024" cy="338138"/>
            <a:chOff x="2915" y="1680"/>
            <a:chExt cx="2846" cy="213"/>
          </a:xfrm>
        </p:grpSpPr>
        <p:sp>
          <p:nvSpPr>
            <p:cNvPr id="259132" name="Line 60"/>
            <p:cNvSpPr>
              <a:spLocks noChangeShapeType="1"/>
            </p:cNvSpPr>
            <p:nvPr/>
          </p:nvSpPr>
          <p:spPr bwMode="auto">
            <a:xfrm>
              <a:off x="2915" y="1876"/>
              <a:ext cx="239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9133" name="Text Box 61"/>
            <p:cNvSpPr txBox="1">
              <a:spLocks noChangeArrowheads="1"/>
            </p:cNvSpPr>
            <p:nvPr/>
          </p:nvSpPr>
          <p:spPr bwMode="auto">
            <a:xfrm>
              <a:off x="4780" y="1680"/>
              <a:ext cx="981" cy="2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kumimoji="0" lang="en-US" sz="1600" b="1" i="0" dirty="0">
                  <a:effectLst/>
                  <a:latin typeface="Calibri" pitchFamily="34" charset="0"/>
                  <a:cs typeface="Calibri" pitchFamily="34" charset="0"/>
                </a:rPr>
                <a:t>80%  de </a:t>
              </a:r>
              <a:r>
                <a:rPr kumimoji="0" lang="en-US" sz="1600" b="1" i="0" dirty="0" err="1">
                  <a:effectLst/>
                  <a:latin typeface="Calibri" pitchFamily="34" charset="0"/>
                  <a:cs typeface="Calibri" pitchFamily="34" charset="0"/>
                </a:rPr>
                <a:t>Pmax</a:t>
              </a:r>
              <a:r>
                <a:rPr kumimoji="0" lang="en-US" sz="1600" b="1" i="0" dirty="0">
                  <a:effectLst/>
                  <a:latin typeface="Calibri" pitchFamily="34" charset="0"/>
                  <a:cs typeface="Calibri" pitchFamily="34" charset="0"/>
                </a:rPr>
                <a:t>.</a:t>
              </a:r>
              <a:endParaRPr kumimoji="0" lang="en-US" sz="1600" i="0" dirty="0"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9134" name="Line 62"/>
          <p:cNvSpPr>
            <a:spLocks noChangeShapeType="1"/>
          </p:cNvSpPr>
          <p:nvPr/>
        </p:nvSpPr>
        <p:spPr bwMode="auto">
          <a:xfrm flipV="1">
            <a:off x="2890838" y="1698625"/>
            <a:ext cx="0" cy="4194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135" name="Line 63"/>
          <p:cNvSpPr>
            <a:spLocks noChangeShapeType="1"/>
          </p:cNvSpPr>
          <p:nvPr/>
        </p:nvSpPr>
        <p:spPr bwMode="auto">
          <a:xfrm>
            <a:off x="6629400" y="2286000"/>
            <a:ext cx="0" cy="24384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136" name="Line 64"/>
          <p:cNvSpPr>
            <a:spLocks noChangeShapeType="1"/>
          </p:cNvSpPr>
          <p:nvPr/>
        </p:nvSpPr>
        <p:spPr bwMode="auto">
          <a:xfrm>
            <a:off x="4724400" y="2286000"/>
            <a:ext cx="0" cy="1182688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137" name="Line 65"/>
          <p:cNvSpPr>
            <a:spLocks noChangeShapeType="1"/>
          </p:cNvSpPr>
          <p:nvPr/>
        </p:nvSpPr>
        <p:spPr bwMode="auto">
          <a:xfrm>
            <a:off x="5791200" y="1600200"/>
            <a:ext cx="0" cy="259080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138" name="Text Box 66"/>
          <p:cNvSpPr txBox="1">
            <a:spLocks noChangeArrowheads="1"/>
          </p:cNvSpPr>
          <p:nvPr/>
        </p:nvSpPr>
        <p:spPr bwMode="auto">
          <a:xfrm>
            <a:off x="6629400" y="4419600"/>
            <a:ext cx="7537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sz="1600" b="1" i="0" dirty="0">
                <a:solidFill>
                  <a:schemeClr val="tx2"/>
                </a:solidFill>
                <a:effectLst/>
                <a:latin typeface="Calibri" pitchFamily="34" charset="0"/>
                <a:cs typeface="Calibri" pitchFamily="34" charset="0"/>
              </a:rPr>
              <a:t>103 Kg</a:t>
            </a:r>
            <a:endParaRPr kumimoji="0" lang="en-US" sz="1600" i="0" dirty="0">
              <a:solidFill>
                <a:schemeClr val="tx2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59139" name="Group 67"/>
          <p:cNvGrpSpPr>
            <a:grpSpLocks/>
          </p:cNvGrpSpPr>
          <p:nvPr/>
        </p:nvGrpSpPr>
        <p:grpSpPr bwMode="auto">
          <a:xfrm>
            <a:off x="4650461" y="1524001"/>
            <a:ext cx="2207539" cy="750888"/>
            <a:chOff x="2976" y="960"/>
            <a:chExt cx="1296" cy="473"/>
          </a:xfrm>
        </p:grpSpPr>
        <p:sp>
          <p:nvSpPr>
            <p:cNvPr id="259140" name="Text Box 68"/>
            <p:cNvSpPr txBox="1">
              <a:spLocks noChangeArrowheads="1"/>
            </p:cNvSpPr>
            <p:nvPr/>
          </p:nvSpPr>
          <p:spPr bwMode="auto">
            <a:xfrm>
              <a:off x="2976" y="1200"/>
              <a:ext cx="672" cy="233"/>
            </a:xfrm>
            <a:prstGeom prst="rect">
              <a:avLst/>
            </a:prstGeom>
            <a:solidFill>
              <a:srgbClr val="00CC00">
                <a:alpha val="50000"/>
              </a:srgb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kumimoji="0" lang="en-US" b="1" i="0" dirty="0">
                  <a:effectLst/>
                  <a:latin typeface="Calibri" pitchFamily="34" charset="0"/>
                  <a:cs typeface="Calibri" pitchFamily="34" charset="0"/>
                </a:rPr>
                <a:t>P = </a:t>
              </a:r>
              <a:r>
                <a:rPr kumimoji="0" lang="en-US" b="1" i="0" dirty="0" err="1">
                  <a:effectLst/>
                  <a:latin typeface="Calibri" pitchFamily="34" charset="0"/>
                  <a:cs typeface="Calibri" pitchFamily="34" charset="0"/>
                </a:rPr>
                <a:t>F.v</a:t>
              </a:r>
              <a:endParaRPr kumimoji="0" lang="en-US" b="1" i="0" dirty="0"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9141" name="Text Box 69"/>
            <p:cNvSpPr txBox="1">
              <a:spLocks noChangeArrowheads="1"/>
            </p:cNvSpPr>
            <p:nvPr/>
          </p:nvSpPr>
          <p:spPr bwMode="auto">
            <a:xfrm>
              <a:off x="3648" y="1200"/>
              <a:ext cx="624" cy="233"/>
            </a:xfrm>
            <a:prstGeom prst="rect">
              <a:avLst/>
            </a:prstGeom>
            <a:solidFill>
              <a:srgbClr val="00FFCC">
                <a:alpha val="50000"/>
              </a:srgb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kumimoji="0" lang="en-US" b="1" i="0" dirty="0">
                  <a:solidFill>
                    <a:schemeClr val="tx2"/>
                  </a:solidFill>
                  <a:effectLst/>
                  <a:latin typeface="Calibri" pitchFamily="34" charset="0"/>
                  <a:cs typeface="Calibri" pitchFamily="34" charset="0"/>
                </a:rPr>
                <a:t>P = </a:t>
              </a:r>
              <a:r>
                <a:rPr kumimoji="0" lang="en-US" b="1" i="0" dirty="0" err="1">
                  <a:solidFill>
                    <a:schemeClr val="tx2"/>
                  </a:solidFill>
                  <a:effectLst/>
                  <a:latin typeface="Calibri" pitchFamily="34" charset="0"/>
                  <a:cs typeface="Calibri" pitchFamily="34" charset="0"/>
                </a:rPr>
                <a:t>f.V</a:t>
              </a:r>
              <a:endParaRPr kumimoji="0" lang="en-US" b="1" i="0" dirty="0">
                <a:solidFill>
                  <a:schemeClr val="tx2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9142" name="Line 70"/>
            <p:cNvSpPr>
              <a:spLocks noChangeShapeType="1"/>
            </p:cNvSpPr>
            <p:nvPr/>
          </p:nvSpPr>
          <p:spPr bwMode="auto">
            <a:xfrm flipH="1">
              <a:off x="3312" y="960"/>
              <a:ext cx="240" cy="240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9143" name="Line 71"/>
            <p:cNvSpPr>
              <a:spLocks noChangeShapeType="1"/>
            </p:cNvSpPr>
            <p:nvPr/>
          </p:nvSpPr>
          <p:spPr bwMode="auto">
            <a:xfrm>
              <a:off x="3696" y="960"/>
              <a:ext cx="288" cy="240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59144" name="Group 72"/>
          <p:cNvGrpSpPr>
            <a:grpSpLocks/>
          </p:cNvGrpSpPr>
          <p:nvPr/>
        </p:nvGrpSpPr>
        <p:grpSpPr bwMode="auto">
          <a:xfrm>
            <a:off x="0" y="914400"/>
            <a:ext cx="3098800" cy="2057400"/>
            <a:chOff x="0" y="576"/>
            <a:chExt cx="1952" cy="1296"/>
          </a:xfrm>
        </p:grpSpPr>
        <p:grpSp>
          <p:nvGrpSpPr>
            <p:cNvPr id="259145" name="Group 73"/>
            <p:cNvGrpSpPr>
              <a:grpSpLocks/>
            </p:cNvGrpSpPr>
            <p:nvPr/>
          </p:nvGrpSpPr>
          <p:grpSpPr bwMode="auto">
            <a:xfrm>
              <a:off x="0" y="1056"/>
              <a:ext cx="1952" cy="816"/>
              <a:chOff x="0" y="1056"/>
              <a:chExt cx="1952" cy="816"/>
            </a:xfrm>
          </p:grpSpPr>
          <p:grpSp>
            <p:nvGrpSpPr>
              <p:cNvPr id="259146" name="Group 74"/>
              <p:cNvGrpSpPr>
                <a:grpSpLocks/>
              </p:cNvGrpSpPr>
              <p:nvPr/>
            </p:nvGrpSpPr>
            <p:grpSpPr bwMode="auto">
              <a:xfrm>
                <a:off x="576" y="1056"/>
                <a:ext cx="1248" cy="192"/>
                <a:chOff x="576" y="1056"/>
                <a:chExt cx="1248" cy="192"/>
              </a:xfrm>
            </p:grpSpPr>
            <p:sp>
              <p:nvSpPr>
                <p:cNvPr id="259147" name="Line 75"/>
                <p:cNvSpPr>
                  <a:spLocks noChangeShapeType="1"/>
                </p:cNvSpPr>
                <p:nvPr/>
              </p:nvSpPr>
              <p:spPr bwMode="auto">
                <a:xfrm flipH="1">
                  <a:off x="1514" y="1200"/>
                  <a:ext cx="310" cy="13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9148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576" y="1056"/>
                  <a:ext cx="1184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kumimoji="0" lang="en-US" sz="1400" b="1" i="0" dirty="0">
                      <a:effectLst/>
                      <a:latin typeface="Arial" charset="0"/>
                    </a:rPr>
                    <a:t>(120%  de 1RM)</a:t>
                  </a:r>
                </a:p>
              </p:txBody>
            </p:sp>
          </p:grpSp>
          <p:grpSp>
            <p:nvGrpSpPr>
              <p:cNvPr id="259149" name="Group 77"/>
              <p:cNvGrpSpPr>
                <a:grpSpLocks/>
              </p:cNvGrpSpPr>
              <p:nvPr/>
            </p:nvGrpSpPr>
            <p:grpSpPr bwMode="auto">
              <a:xfrm>
                <a:off x="0" y="1200"/>
                <a:ext cx="1952" cy="672"/>
                <a:chOff x="0" y="1200"/>
                <a:chExt cx="1952" cy="672"/>
              </a:xfrm>
            </p:grpSpPr>
            <p:sp>
              <p:nvSpPr>
                <p:cNvPr id="259150" name="Line 78"/>
                <p:cNvSpPr>
                  <a:spLocks noChangeShapeType="1"/>
                </p:cNvSpPr>
                <p:nvPr/>
              </p:nvSpPr>
              <p:spPr bwMode="auto">
                <a:xfrm flipH="1" flipV="1">
                  <a:off x="1514" y="1739"/>
                  <a:ext cx="438" cy="0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9151" name="Rectangle 79"/>
                <p:cNvSpPr>
                  <a:spLocks noChangeArrowheads="1"/>
                </p:cNvSpPr>
                <p:nvPr/>
              </p:nvSpPr>
              <p:spPr bwMode="auto">
                <a:xfrm>
                  <a:off x="0" y="1200"/>
                  <a:ext cx="1872" cy="528"/>
                </a:xfrm>
                <a:prstGeom prst="rect">
                  <a:avLst/>
                </a:prstGeom>
                <a:solidFill>
                  <a:srgbClr val="006600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9152" name="Text Box 80"/>
                <p:cNvSpPr txBox="1">
                  <a:spLocks noChangeArrowheads="1"/>
                </p:cNvSpPr>
                <p:nvPr/>
              </p:nvSpPr>
              <p:spPr bwMode="auto">
                <a:xfrm>
                  <a:off x="760" y="1680"/>
                  <a:ext cx="842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kumimoji="0" lang="en-US" sz="1400" b="1" i="0" dirty="0">
                      <a:effectLst/>
                      <a:latin typeface="Arial" charset="0"/>
                    </a:rPr>
                    <a:t>(85% de 1RM)</a:t>
                  </a:r>
                </a:p>
              </p:txBody>
            </p:sp>
            <p:sp>
              <p:nvSpPr>
                <p:cNvPr id="259153" name="Text Box 81"/>
                <p:cNvSpPr txBox="1">
                  <a:spLocks noChangeArrowheads="1"/>
                </p:cNvSpPr>
                <p:nvPr/>
              </p:nvSpPr>
              <p:spPr bwMode="auto">
                <a:xfrm>
                  <a:off x="144" y="1375"/>
                  <a:ext cx="785" cy="212"/>
                </a:xfrm>
                <a:prstGeom prst="rect">
                  <a:avLst/>
                </a:prstGeom>
                <a:solidFill>
                  <a:srgbClr val="006600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66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kumimoji="0" lang="en-US" sz="1600" b="1" i="0">
                      <a:effectLst/>
                      <a:latin typeface="Arial" charset="0"/>
                    </a:rPr>
                    <a:t>Force Max.</a:t>
                  </a:r>
                </a:p>
              </p:txBody>
            </p:sp>
          </p:grpSp>
        </p:grpSp>
        <p:sp>
          <p:nvSpPr>
            <p:cNvPr id="259154" name="Text Box 82"/>
            <p:cNvSpPr txBox="1">
              <a:spLocks noChangeArrowheads="1"/>
            </p:cNvSpPr>
            <p:nvPr/>
          </p:nvSpPr>
          <p:spPr bwMode="auto">
            <a:xfrm>
              <a:off x="96" y="576"/>
              <a:ext cx="979" cy="442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0" lang="fr-FR" b="1" i="0">
                  <a:effectLst/>
                  <a:latin typeface="Arial" charset="0"/>
                </a:rPr>
                <a:t>ZONES DE </a:t>
              </a:r>
            </a:p>
            <a:p>
              <a:r>
                <a:rPr kumimoji="0" lang="fr-FR" b="1" i="0">
                  <a:effectLst/>
                  <a:latin typeface="Arial" charset="0"/>
                </a:rPr>
                <a:t>TRAVAIL</a:t>
              </a:r>
            </a:p>
          </p:txBody>
        </p:sp>
      </p:grpSp>
      <p:grpSp>
        <p:nvGrpSpPr>
          <p:cNvPr id="259155" name="Group 83"/>
          <p:cNvGrpSpPr>
            <a:grpSpLocks/>
          </p:cNvGrpSpPr>
          <p:nvPr/>
        </p:nvGrpSpPr>
        <p:grpSpPr bwMode="auto">
          <a:xfrm>
            <a:off x="-24606" y="3352800"/>
            <a:ext cx="5791200" cy="990600"/>
            <a:chOff x="0" y="2112"/>
            <a:chExt cx="3706" cy="624"/>
          </a:xfrm>
        </p:grpSpPr>
        <p:sp>
          <p:nvSpPr>
            <p:cNvPr id="259156" name="Rectangle 84"/>
            <p:cNvSpPr>
              <a:spLocks noChangeArrowheads="1"/>
            </p:cNvSpPr>
            <p:nvPr/>
          </p:nvSpPr>
          <p:spPr bwMode="auto">
            <a:xfrm>
              <a:off x="0" y="2160"/>
              <a:ext cx="3696" cy="528"/>
            </a:xfrm>
            <a:prstGeom prst="rect">
              <a:avLst/>
            </a:prstGeom>
            <a:solidFill>
              <a:srgbClr val="00CC66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9157" name="Text Box 85"/>
            <p:cNvSpPr txBox="1">
              <a:spLocks noChangeArrowheads="1"/>
            </p:cNvSpPr>
            <p:nvPr/>
          </p:nvSpPr>
          <p:spPr bwMode="auto">
            <a:xfrm>
              <a:off x="768" y="2544"/>
              <a:ext cx="92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kumimoji="0" lang="en-US" sz="1400" b="1" i="0" dirty="0">
                  <a:solidFill>
                    <a:srgbClr val="100000"/>
                  </a:solidFill>
                  <a:effectLst/>
                  <a:latin typeface="Arial" charset="0"/>
                </a:rPr>
                <a:t>(48% de 1RM)</a:t>
              </a:r>
            </a:p>
          </p:txBody>
        </p:sp>
        <p:sp>
          <p:nvSpPr>
            <p:cNvPr id="259158" name="Text Box 86"/>
            <p:cNvSpPr txBox="1">
              <a:spLocks noChangeArrowheads="1"/>
            </p:cNvSpPr>
            <p:nvPr/>
          </p:nvSpPr>
          <p:spPr bwMode="auto">
            <a:xfrm>
              <a:off x="800" y="2112"/>
              <a:ext cx="895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0" lang="en-US" sz="1400" b="1" i="0" dirty="0">
                  <a:solidFill>
                    <a:srgbClr val="100000"/>
                  </a:solidFill>
                  <a:effectLst/>
                  <a:latin typeface="Arial" charset="0"/>
                </a:rPr>
                <a:t>(70%  de 1RM)</a:t>
              </a:r>
            </a:p>
          </p:txBody>
        </p:sp>
        <p:sp>
          <p:nvSpPr>
            <p:cNvPr id="259159" name="Line 87"/>
            <p:cNvSpPr>
              <a:spLocks noChangeShapeType="1"/>
            </p:cNvSpPr>
            <p:nvPr/>
          </p:nvSpPr>
          <p:spPr bwMode="auto">
            <a:xfrm flipH="1" flipV="1">
              <a:off x="1632" y="2688"/>
              <a:ext cx="2074" cy="7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9160" name="Line 88"/>
            <p:cNvSpPr>
              <a:spLocks noChangeShapeType="1"/>
            </p:cNvSpPr>
            <p:nvPr/>
          </p:nvSpPr>
          <p:spPr bwMode="auto">
            <a:xfrm flipH="1">
              <a:off x="1680" y="2160"/>
              <a:ext cx="1296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9161" name="Text Box 89"/>
            <p:cNvSpPr txBox="1">
              <a:spLocks noChangeArrowheads="1"/>
            </p:cNvSpPr>
            <p:nvPr/>
          </p:nvSpPr>
          <p:spPr bwMode="auto">
            <a:xfrm>
              <a:off x="95" y="2287"/>
              <a:ext cx="819" cy="212"/>
            </a:xfrm>
            <a:prstGeom prst="rect">
              <a:avLst/>
            </a:prstGeom>
            <a:solidFill>
              <a:srgbClr val="0066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kumimoji="0" lang="en-US" sz="1600" b="1" i="0">
                  <a:effectLst/>
                  <a:latin typeface="Arial" charset="0"/>
                </a:rPr>
                <a:t>Puis. Force</a:t>
              </a:r>
            </a:p>
          </p:txBody>
        </p:sp>
      </p:grpSp>
      <p:grpSp>
        <p:nvGrpSpPr>
          <p:cNvPr id="259162" name="Group 90"/>
          <p:cNvGrpSpPr>
            <a:grpSpLocks/>
          </p:cNvGrpSpPr>
          <p:nvPr/>
        </p:nvGrpSpPr>
        <p:grpSpPr bwMode="auto">
          <a:xfrm>
            <a:off x="0" y="4267200"/>
            <a:ext cx="6629400" cy="533400"/>
            <a:chOff x="0" y="2688"/>
            <a:chExt cx="4176" cy="336"/>
          </a:xfrm>
        </p:grpSpPr>
        <p:sp>
          <p:nvSpPr>
            <p:cNvPr id="259163" name="Line 91"/>
            <p:cNvSpPr>
              <a:spLocks noChangeShapeType="1"/>
            </p:cNvSpPr>
            <p:nvPr/>
          </p:nvSpPr>
          <p:spPr bwMode="auto">
            <a:xfrm flipH="1" flipV="1">
              <a:off x="1632" y="2976"/>
              <a:ext cx="2544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259164" name="Group 92"/>
            <p:cNvGrpSpPr>
              <a:grpSpLocks/>
            </p:cNvGrpSpPr>
            <p:nvPr/>
          </p:nvGrpSpPr>
          <p:grpSpPr bwMode="auto">
            <a:xfrm>
              <a:off x="0" y="2688"/>
              <a:ext cx="4176" cy="336"/>
              <a:chOff x="0" y="2688"/>
              <a:chExt cx="4176" cy="336"/>
            </a:xfrm>
          </p:grpSpPr>
          <p:sp>
            <p:nvSpPr>
              <p:cNvPr id="259165" name="Rectangle 93"/>
              <p:cNvSpPr>
                <a:spLocks noChangeArrowheads="1"/>
              </p:cNvSpPr>
              <p:nvPr/>
            </p:nvSpPr>
            <p:spPr bwMode="auto">
              <a:xfrm>
                <a:off x="0" y="2688"/>
                <a:ext cx="4176" cy="288"/>
              </a:xfrm>
              <a:prstGeom prst="rect">
                <a:avLst/>
              </a:prstGeom>
              <a:solidFill>
                <a:srgbClr val="00FFCC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59166" name="Text Box 94"/>
              <p:cNvSpPr txBox="1">
                <a:spLocks noChangeArrowheads="1"/>
              </p:cNvSpPr>
              <p:nvPr/>
            </p:nvSpPr>
            <p:spPr bwMode="auto">
              <a:xfrm>
                <a:off x="803" y="2832"/>
                <a:ext cx="84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kumimoji="0" lang="en-US" sz="1400" b="1" i="0" dirty="0">
                    <a:solidFill>
                      <a:srgbClr val="100000"/>
                    </a:solidFill>
                    <a:effectLst/>
                    <a:latin typeface="Arial" charset="0"/>
                  </a:rPr>
                  <a:t>(30% de 1RM)</a:t>
                </a:r>
              </a:p>
            </p:txBody>
          </p:sp>
          <p:sp>
            <p:nvSpPr>
              <p:cNvPr id="259167" name="Text Box 95"/>
              <p:cNvSpPr txBox="1">
                <a:spLocks noChangeArrowheads="1"/>
              </p:cNvSpPr>
              <p:nvPr/>
            </p:nvSpPr>
            <p:spPr bwMode="auto">
              <a:xfrm>
                <a:off x="96" y="2736"/>
                <a:ext cx="906" cy="212"/>
              </a:xfrm>
              <a:prstGeom prst="rect">
                <a:avLst/>
              </a:prstGeom>
              <a:solidFill>
                <a:srgbClr val="006600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66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kumimoji="0" lang="en-US" sz="1600" b="1" i="0">
                    <a:effectLst/>
                    <a:latin typeface="Arial" charset="0"/>
                  </a:rPr>
                  <a:t>Puis. Vitesse</a:t>
                </a:r>
              </a:p>
            </p:txBody>
          </p:sp>
        </p:grpSp>
      </p:grpSp>
      <p:grpSp>
        <p:nvGrpSpPr>
          <p:cNvPr id="259168" name="Group 96"/>
          <p:cNvGrpSpPr>
            <a:grpSpLocks/>
          </p:cNvGrpSpPr>
          <p:nvPr/>
        </p:nvGrpSpPr>
        <p:grpSpPr bwMode="auto">
          <a:xfrm>
            <a:off x="4572000" y="914400"/>
            <a:ext cx="2209800" cy="762000"/>
            <a:chOff x="2880" y="576"/>
            <a:chExt cx="1392" cy="480"/>
          </a:xfrm>
        </p:grpSpPr>
        <p:sp>
          <p:nvSpPr>
            <p:cNvPr id="259169" name="Oval 97"/>
            <p:cNvSpPr>
              <a:spLocks noChangeArrowheads="1"/>
            </p:cNvSpPr>
            <p:nvPr/>
          </p:nvSpPr>
          <p:spPr bwMode="auto">
            <a:xfrm>
              <a:off x="2880" y="576"/>
              <a:ext cx="1392" cy="480"/>
            </a:xfrm>
            <a:prstGeom prst="ellipse">
              <a:avLst/>
            </a:prstGeom>
            <a:solidFill>
              <a:srgbClr val="0099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9170" name="Text Box 98"/>
            <p:cNvSpPr txBox="1">
              <a:spLocks noChangeArrowheads="1"/>
            </p:cNvSpPr>
            <p:nvPr/>
          </p:nvSpPr>
          <p:spPr bwMode="auto">
            <a:xfrm>
              <a:off x="3035" y="648"/>
              <a:ext cx="117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66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kumimoji="0" lang="en-US" b="1" i="0" dirty="0">
                  <a:effectLst/>
                  <a:latin typeface="Calibri" pitchFamily="34" charset="0"/>
                  <a:cs typeface="Calibri" pitchFamily="34" charset="0"/>
                </a:rPr>
                <a:t>Puissance Max.</a:t>
              </a:r>
            </a:p>
          </p:txBody>
        </p:sp>
      </p:grpSp>
      <p:grpSp>
        <p:nvGrpSpPr>
          <p:cNvPr id="259171" name="Group 99"/>
          <p:cNvGrpSpPr>
            <a:grpSpLocks/>
          </p:cNvGrpSpPr>
          <p:nvPr/>
        </p:nvGrpSpPr>
        <p:grpSpPr bwMode="auto">
          <a:xfrm>
            <a:off x="2751138" y="914400"/>
            <a:ext cx="1439863" cy="685800"/>
            <a:chOff x="1733" y="528"/>
            <a:chExt cx="907" cy="576"/>
          </a:xfrm>
        </p:grpSpPr>
        <p:sp>
          <p:nvSpPr>
            <p:cNvPr id="259172" name="Oval 100"/>
            <p:cNvSpPr>
              <a:spLocks noChangeArrowheads="1"/>
            </p:cNvSpPr>
            <p:nvPr/>
          </p:nvSpPr>
          <p:spPr bwMode="auto">
            <a:xfrm>
              <a:off x="1776" y="528"/>
              <a:ext cx="864" cy="576"/>
            </a:xfrm>
            <a:prstGeom prst="ellipse">
              <a:avLst/>
            </a:prstGeom>
            <a:solidFill>
              <a:srgbClr val="0066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9173" name="Text Box 101"/>
            <p:cNvSpPr txBox="1">
              <a:spLocks noChangeArrowheads="1"/>
            </p:cNvSpPr>
            <p:nvPr/>
          </p:nvSpPr>
          <p:spPr bwMode="auto">
            <a:xfrm>
              <a:off x="1733" y="624"/>
              <a:ext cx="811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00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kumimoji="0" lang="en-US" i="0" dirty="0">
                  <a:effectLst/>
                  <a:latin typeface="Calibri" pitchFamily="34" charset="0"/>
                  <a:cs typeface="Calibri" pitchFamily="34" charset="0"/>
                </a:rPr>
                <a:t>F. Max.</a:t>
              </a:r>
            </a:p>
          </p:txBody>
        </p:sp>
      </p:grpSp>
      <p:grpSp>
        <p:nvGrpSpPr>
          <p:cNvPr id="259174" name="Group 102"/>
          <p:cNvGrpSpPr>
            <a:grpSpLocks/>
          </p:cNvGrpSpPr>
          <p:nvPr/>
        </p:nvGrpSpPr>
        <p:grpSpPr bwMode="auto">
          <a:xfrm>
            <a:off x="6781800" y="3485356"/>
            <a:ext cx="1929130" cy="1574800"/>
            <a:chOff x="4320" y="2256"/>
            <a:chExt cx="1519" cy="992"/>
          </a:xfrm>
        </p:grpSpPr>
        <p:sp>
          <p:nvSpPr>
            <p:cNvPr id="259175" name="Oval 103"/>
            <p:cNvSpPr>
              <a:spLocks noChangeArrowheads="1"/>
            </p:cNvSpPr>
            <p:nvPr/>
          </p:nvSpPr>
          <p:spPr bwMode="auto">
            <a:xfrm>
              <a:off x="4320" y="2256"/>
              <a:ext cx="1440" cy="72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9176" name="Text Box 104"/>
            <p:cNvSpPr txBox="1">
              <a:spLocks noChangeArrowheads="1"/>
            </p:cNvSpPr>
            <p:nvPr/>
          </p:nvSpPr>
          <p:spPr bwMode="auto">
            <a:xfrm>
              <a:off x="4399" y="2376"/>
              <a:ext cx="1440" cy="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kumimoji="0" lang="en-US" i="0" dirty="0">
                  <a:effectLst/>
                  <a:latin typeface="Calibri" pitchFamily="34" charset="0"/>
                  <a:cs typeface="Calibri" pitchFamily="34" charset="0"/>
                </a:rPr>
                <a:t>Force à </a:t>
              </a:r>
              <a:r>
                <a:rPr kumimoji="0" lang="en-US" i="0" dirty="0" err="1">
                  <a:effectLst/>
                  <a:latin typeface="Calibri" pitchFamily="34" charset="0"/>
                  <a:cs typeface="Calibri" pitchFamily="34" charset="0"/>
                </a:rPr>
                <a:t>grande</a:t>
              </a:r>
              <a:r>
                <a:rPr kumimoji="0" lang="en-US" i="0" dirty="0">
                  <a:effectLst/>
                  <a:latin typeface="Calibri" pitchFamily="34" charset="0"/>
                  <a:cs typeface="Calibri" pitchFamily="34" charset="0"/>
                </a:rPr>
                <a:t> </a:t>
              </a:r>
              <a:r>
                <a:rPr kumimoji="0" lang="en-US" i="0" dirty="0" err="1">
                  <a:effectLst/>
                  <a:latin typeface="Calibri" pitchFamily="34" charset="0"/>
                  <a:cs typeface="Calibri" pitchFamily="34" charset="0"/>
                </a:rPr>
                <a:t>vitesse</a:t>
              </a:r>
              <a:endParaRPr kumimoji="0" lang="en-US" i="0" dirty="0">
                <a:effectLst/>
                <a:latin typeface="Calibri" pitchFamily="34" charset="0"/>
                <a:cs typeface="Calibri" pitchFamily="34" charset="0"/>
              </a:endParaRPr>
            </a:p>
            <a:p>
              <a:pPr>
                <a:lnSpc>
                  <a:spcPct val="70000"/>
                </a:lnSpc>
              </a:pPr>
              <a:r>
                <a:rPr kumimoji="0" lang="en-US" i="0" dirty="0">
                  <a:effectLst/>
                  <a:latin typeface="Calibri" pitchFamily="34" charset="0"/>
                  <a:cs typeface="Calibri" pitchFamily="34" charset="0"/>
                </a:rPr>
                <a:t> =</a:t>
              </a:r>
            </a:p>
            <a:p>
              <a:pPr>
                <a:lnSpc>
                  <a:spcPct val="70000"/>
                </a:lnSpc>
              </a:pPr>
              <a:r>
                <a:rPr kumimoji="0" lang="en-US" i="0" dirty="0">
                  <a:effectLst/>
                  <a:latin typeface="Calibri" pitchFamily="34" charset="0"/>
                  <a:cs typeface="Calibri" pitchFamily="34" charset="0"/>
                </a:rPr>
                <a:t> </a:t>
              </a:r>
              <a:r>
                <a:rPr kumimoji="0" lang="en-US" i="0" dirty="0" err="1">
                  <a:effectLst/>
                  <a:latin typeface="Calibri" pitchFamily="34" charset="0"/>
                  <a:cs typeface="Calibri" pitchFamily="34" charset="0"/>
                </a:rPr>
                <a:t>explosivité</a:t>
              </a:r>
              <a:endParaRPr kumimoji="0" lang="en-US" i="0" dirty="0"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9177" name="Line 105"/>
          <p:cNvSpPr>
            <a:spLocks noChangeShapeType="1"/>
          </p:cNvSpPr>
          <p:nvPr/>
        </p:nvSpPr>
        <p:spPr bwMode="auto">
          <a:xfrm flipH="1">
            <a:off x="3048000" y="1600200"/>
            <a:ext cx="228600" cy="4572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9178" name="Oval 106"/>
          <p:cNvSpPr>
            <a:spLocks noChangeArrowheads="1"/>
          </p:cNvSpPr>
          <p:nvPr/>
        </p:nvSpPr>
        <p:spPr bwMode="auto">
          <a:xfrm>
            <a:off x="6781800" y="3810000"/>
            <a:ext cx="2362200" cy="838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59179" name="Group 107"/>
          <p:cNvGrpSpPr>
            <a:grpSpLocks/>
          </p:cNvGrpSpPr>
          <p:nvPr/>
        </p:nvGrpSpPr>
        <p:grpSpPr bwMode="auto">
          <a:xfrm>
            <a:off x="-37307" y="4648200"/>
            <a:ext cx="7741445" cy="733425"/>
            <a:chOff x="0" y="2928"/>
            <a:chExt cx="4896" cy="434"/>
          </a:xfrm>
        </p:grpSpPr>
        <p:sp>
          <p:nvSpPr>
            <p:cNvPr id="259180" name="Rectangle 108"/>
            <p:cNvSpPr>
              <a:spLocks noChangeArrowheads="1"/>
            </p:cNvSpPr>
            <p:nvPr/>
          </p:nvSpPr>
          <p:spPr bwMode="auto">
            <a:xfrm>
              <a:off x="0" y="2976"/>
              <a:ext cx="4512" cy="384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9181" name="Text Box 109"/>
            <p:cNvSpPr txBox="1">
              <a:spLocks noChangeArrowheads="1"/>
            </p:cNvSpPr>
            <p:nvPr/>
          </p:nvSpPr>
          <p:spPr bwMode="auto">
            <a:xfrm>
              <a:off x="528" y="3168"/>
              <a:ext cx="114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kumimoji="0" lang="en-US" sz="1400" b="1" i="0" dirty="0" err="1">
                  <a:effectLst/>
                  <a:latin typeface="Arial" charset="0"/>
                </a:rPr>
                <a:t>Poids</a:t>
              </a:r>
              <a:r>
                <a:rPr kumimoji="0" lang="en-US" sz="1400" b="1" i="0" dirty="0">
                  <a:effectLst/>
                  <a:latin typeface="Arial" charset="0"/>
                </a:rPr>
                <a:t> de corps</a:t>
              </a:r>
            </a:p>
          </p:txBody>
        </p:sp>
        <p:sp>
          <p:nvSpPr>
            <p:cNvPr id="259182" name="Line 110"/>
            <p:cNvSpPr>
              <a:spLocks noChangeShapeType="1"/>
            </p:cNvSpPr>
            <p:nvPr/>
          </p:nvSpPr>
          <p:spPr bwMode="auto">
            <a:xfrm flipH="1">
              <a:off x="1680" y="3216"/>
              <a:ext cx="283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9183" name="Text Box 111"/>
            <p:cNvSpPr txBox="1">
              <a:spLocks noChangeArrowheads="1"/>
            </p:cNvSpPr>
            <p:nvPr/>
          </p:nvSpPr>
          <p:spPr bwMode="auto">
            <a:xfrm>
              <a:off x="96" y="3024"/>
              <a:ext cx="948" cy="21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kumimoji="0" lang="en-US" sz="1600" b="1" i="0">
                  <a:effectLst/>
                  <a:latin typeface="Arial" charset="0"/>
                </a:rPr>
                <a:t>Force Vitesse</a:t>
              </a:r>
            </a:p>
          </p:txBody>
        </p:sp>
        <p:sp>
          <p:nvSpPr>
            <p:cNvPr id="259184" name="Line 112"/>
            <p:cNvSpPr>
              <a:spLocks noChangeShapeType="1"/>
            </p:cNvSpPr>
            <p:nvPr/>
          </p:nvSpPr>
          <p:spPr bwMode="auto">
            <a:xfrm flipH="1">
              <a:off x="4416" y="2928"/>
              <a:ext cx="480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59185" name="Text Box 113"/>
          <p:cNvSpPr txBox="1">
            <a:spLocks noChangeArrowheads="1"/>
          </p:cNvSpPr>
          <p:nvPr/>
        </p:nvSpPr>
        <p:spPr bwMode="auto">
          <a:xfrm>
            <a:off x="152400" y="2895600"/>
            <a:ext cx="1944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sz="1600" b="1" i="0">
                <a:effectLst/>
                <a:latin typeface="Arial" charset="0"/>
              </a:rPr>
              <a:t>Zone deTransition</a:t>
            </a:r>
          </a:p>
        </p:txBody>
      </p:sp>
      <p:grpSp>
        <p:nvGrpSpPr>
          <p:cNvPr id="259186" name="Group 114"/>
          <p:cNvGrpSpPr>
            <a:grpSpLocks/>
          </p:cNvGrpSpPr>
          <p:nvPr/>
        </p:nvGrpSpPr>
        <p:grpSpPr bwMode="auto">
          <a:xfrm>
            <a:off x="3276602" y="1600200"/>
            <a:ext cx="938213" cy="457200"/>
            <a:chOff x="2064" y="1008"/>
            <a:chExt cx="591" cy="288"/>
          </a:xfrm>
          <a:noFill/>
        </p:grpSpPr>
        <p:sp>
          <p:nvSpPr>
            <p:cNvPr id="259187" name="Line 115"/>
            <p:cNvSpPr>
              <a:spLocks noChangeShapeType="1"/>
            </p:cNvSpPr>
            <p:nvPr/>
          </p:nvSpPr>
          <p:spPr bwMode="auto">
            <a:xfrm flipV="1">
              <a:off x="2064" y="1152"/>
              <a:ext cx="240" cy="144"/>
            </a:xfrm>
            <a:prstGeom prst="line">
              <a:avLst/>
            </a:prstGeom>
            <a:grp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9188" name="Text Box 116"/>
            <p:cNvSpPr txBox="1">
              <a:spLocks noChangeArrowheads="1"/>
            </p:cNvSpPr>
            <p:nvPr/>
          </p:nvSpPr>
          <p:spPr bwMode="auto">
            <a:xfrm>
              <a:off x="2256" y="1008"/>
              <a:ext cx="399" cy="23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kumimoji="0" lang="en-US" sz="1800" b="1" i="0" dirty="0">
                  <a:solidFill>
                    <a:schemeClr val="tx2"/>
                  </a:solidFill>
                  <a:effectLst/>
                  <a:latin typeface="Calibri" pitchFamily="34" charset="0"/>
                  <a:cs typeface="Calibri" pitchFamily="34" charset="0"/>
                </a:rPr>
                <a:t>1RM</a:t>
              </a:r>
              <a:endParaRPr kumimoji="0" lang="en-US" sz="1800" i="0" dirty="0">
                <a:solidFill>
                  <a:schemeClr val="tx2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59189" name="Group 117"/>
          <p:cNvGrpSpPr>
            <a:grpSpLocks/>
          </p:cNvGrpSpPr>
          <p:nvPr/>
        </p:nvGrpSpPr>
        <p:grpSpPr bwMode="auto">
          <a:xfrm>
            <a:off x="4724400" y="1295400"/>
            <a:ext cx="1905000" cy="1752600"/>
            <a:chOff x="2976" y="816"/>
            <a:chExt cx="1200" cy="1056"/>
          </a:xfrm>
        </p:grpSpPr>
        <p:sp>
          <p:nvSpPr>
            <p:cNvPr id="259190" name="Line 118"/>
            <p:cNvSpPr>
              <a:spLocks noChangeShapeType="1"/>
            </p:cNvSpPr>
            <p:nvPr/>
          </p:nvSpPr>
          <p:spPr bwMode="auto">
            <a:xfrm flipV="1">
              <a:off x="4176" y="816"/>
              <a:ext cx="0" cy="1056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9191" name="Line 119"/>
            <p:cNvSpPr>
              <a:spLocks noChangeShapeType="1"/>
            </p:cNvSpPr>
            <p:nvPr/>
          </p:nvSpPr>
          <p:spPr bwMode="auto">
            <a:xfrm flipV="1">
              <a:off x="2976" y="816"/>
              <a:ext cx="0" cy="1056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35496" y="6453336"/>
            <a:ext cx="248856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Calibri" pitchFamily="34" charset="0"/>
                <a:cs typeface="Calibri" pitchFamily="34" charset="0"/>
              </a:rPr>
              <a:t>C. Miller DU Bordeaux 2008</a:t>
            </a:r>
          </a:p>
        </p:txBody>
      </p:sp>
    </p:spTree>
    <p:extLst>
      <p:ext uri="{BB962C8B-B14F-4D97-AF65-F5344CB8AC3E}">
        <p14:creationId xmlns:p14="http://schemas.microsoft.com/office/powerpoint/2010/main" val="2190082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/>
          <a:stretch>
            <a:fillRect/>
          </a:stretch>
        </p:blipFill>
        <p:spPr bwMode="auto">
          <a:xfrm>
            <a:off x="1219200" y="149225"/>
            <a:ext cx="6781800" cy="655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0580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4" t="21895" r="19631" b="14948"/>
          <a:stretch/>
        </p:blipFill>
        <p:spPr bwMode="auto">
          <a:xfrm>
            <a:off x="827584" y="476672"/>
            <a:ext cx="7582441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148064" y="476672"/>
            <a:ext cx="290650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100000"/>
                </a:solidFill>
                <a:latin typeface="Calibri" pitchFamily="34" charset="0"/>
                <a:cs typeface="Calibri" pitchFamily="34" charset="0"/>
              </a:rPr>
              <a:t>AUJOURD’HUI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283968" y="5832248"/>
            <a:ext cx="300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140000"/>
                </a:solidFill>
                <a:latin typeface="Calibri" pitchFamily="34" charset="0"/>
                <a:cs typeface="Calibri" pitchFamily="34" charset="0"/>
              </a:rPr>
              <a:t>MUSCULATION INTELLIGENTE</a:t>
            </a:r>
          </a:p>
        </p:txBody>
      </p:sp>
    </p:spTree>
    <p:extLst>
      <p:ext uri="{BB962C8B-B14F-4D97-AF65-F5344CB8AC3E}">
        <p14:creationId xmlns:p14="http://schemas.microsoft.com/office/powerpoint/2010/main" val="759144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6" t="21333" r="17658" b="15088"/>
          <a:stretch/>
        </p:blipFill>
        <p:spPr bwMode="auto">
          <a:xfrm>
            <a:off x="971600" y="1052736"/>
            <a:ext cx="7363326" cy="545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275856" y="274167"/>
            <a:ext cx="2183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latin typeface="Calibri" pitchFamily="34" charset="0"/>
                <a:cs typeface="Calibri" pitchFamily="34" charset="0"/>
              </a:rPr>
              <a:t>DEMAIN…</a:t>
            </a:r>
          </a:p>
        </p:txBody>
      </p:sp>
    </p:spTree>
    <p:extLst>
      <p:ext uri="{BB962C8B-B14F-4D97-AF65-F5344CB8AC3E}">
        <p14:creationId xmlns:p14="http://schemas.microsoft.com/office/powerpoint/2010/main" val="40992171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C4B9-65EC-4C63-A781-C35205433C15}" type="slidenum">
              <a:rPr lang="fr-FR"/>
              <a:pPr/>
              <a:t>82</a:t>
            </a:fld>
            <a:endParaRPr lang="fr-FR"/>
          </a:p>
        </p:txBody>
      </p:sp>
      <p:pic>
        <p:nvPicPr>
          <p:cNvPr id="20482" name="Picture 2" descr="Sprin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6" b="7426"/>
          <a:stretch>
            <a:fillRect/>
          </a:stretch>
        </p:blipFill>
        <p:spPr bwMode="auto">
          <a:xfrm>
            <a:off x="1676400" y="1143000"/>
            <a:ext cx="5549900" cy="571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8210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>
                <a:solidFill>
                  <a:srgbClr val="FFFF00"/>
                </a:solidFill>
                <a:latin typeface="Arial" charset="0"/>
              </a:rPr>
              <a:t>UN AUTRE OUTIL DE MESURE DE LA PUISSANCE DIRECTEMENT </a:t>
            </a:r>
          </a:p>
          <a:p>
            <a:r>
              <a:rPr lang="fr-FR" sz="2000">
                <a:solidFill>
                  <a:srgbClr val="FFFF00"/>
                </a:solidFill>
                <a:latin typeface="Arial" charset="0"/>
              </a:rPr>
              <a:t>A PARTIR DE LA COURSE : TAPIS DE SPRINT (Chatard, 1993)</a:t>
            </a:r>
            <a:endParaRPr lang="es-CL" sz="200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8365"/>
      </p:ext>
    </p:extLst>
  </p:cSld>
  <p:clrMapOvr>
    <a:masterClrMapping/>
  </p:clrMapOvr>
  <p:transition>
    <p:zoom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6C18-6690-4D27-9E10-A31078680B97}" type="slidenum">
              <a:rPr lang="fr-FR"/>
              <a:pPr/>
              <a:t>83</a:t>
            </a:fld>
            <a:endParaRPr lang="fr-FR"/>
          </a:p>
        </p:txBody>
      </p:sp>
      <p:pic>
        <p:nvPicPr>
          <p:cNvPr id="16386" name="Picture 2" descr="Tapis roulant"/>
          <p:cNvPicPr>
            <a:picLocks noChangeAspect="1" noChangeArrowheads="1"/>
          </p:cNvPicPr>
          <p:nvPr/>
        </p:nvPicPr>
        <p:blipFill>
          <a:blip r:embed="rId2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"/>
            <a:ext cx="5910263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7734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4D45-0251-47AE-B970-932F1EEAAA32}" type="slidenum">
              <a:rPr lang="fr-FR"/>
              <a:pPr/>
              <a:t>84</a:t>
            </a:fld>
            <a:endParaRPr lang="fr-FR"/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28600" y="914400"/>
            <a:ext cx="8610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000" dirty="0">
                <a:solidFill>
                  <a:srgbClr val="FFFF00"/>
                </a:solidFill>
                <a:latin typeface="Arial" charset="0"/>
              </a:rPr>
              <a:t>CAPACITES DU « TAPIS DE SPRINT »</a:t>
            </a:r>
          </a:p>
          <a:p>
            <a:endParaRPr lang="fr-FR" sz="2000" dirty="0">
              <a:solidFill>
                <a:srgbClr val="FFFF00"/>
              </a:solidFill>
              <a:latin typeface="Arial" charset="0"/>
            </a:endParaRPr>
          </a:p>
          <a:p>
            <a:r>
              <a:rPr lang="fr-FR" sz="2000" dirty="0">
                <a:solidFill>
                  <a:srgbClr val="FFFF00"/>
                </a:solidFill>
                <a:latin typeface="Arial" charset="0"/>
              </a:rPr>
              <a:t>En situation de course, le seul ergomètre qui permet la mesure précise de la puissance musculaire des membres inférieurs est le « Tapis de Sprint » développé à Saint Etienne (France).</a:t>
            </a:r>
          </a:p>
          <a:p>
            <a:endParaRPr lang="fr-FR" sz="2000" dirty="0">
              <a:solidFill>
                <a:srgbClr val="FFFF00"/>
              </a:solidFill>
              <a:latin typeface="Arial" charset="0"/>
            </a:endParaRPr>
          </a:p>
          <a:p>
            <a:r>
              <a:rPr lang="fr-FR" sz="2000" dirty="0">
                <a:solidFill>
                  <a:srgbClr val="FFFF00"/>
                </a:solidFill>
                <a:latin typeface="Arial" charset="0"/>
              </a:rPr>
              <a:t>Les résultats qu’il fournit concernent principalement quatre paramètres :</a:t>
            </a:r>
          </a:p>
          <a:p>
            <a:endParaRPr lang="fr-FR" sz="2000" dirty="0">
              <a:solidFill>
                <a:srgbClr val="FFFF00"/>
              </a:solidFill>
              <a:latin typeface="Arial" charset="0"/>
            </a:endParaRPr>
          </a:p>
          <a:p>
            <a:r>
              <a:rPr lang="fr-FR" sz="2000" dirty="0">
                <a:solidFill>
                  <a:srgbClr val="FFFF00"/>
                </a:solidFill>
                <a:latin typeface="Arial" charset="0"/>
              </a:rPr>
              <a:t>- La puissance musculaire mesurée en instantanée ou foulée par foulée,</a:t>
            </a:r>
          </a:p>
          <a:p>
            <a:endParaRPr lang="fr-FR" sz="2000" dirty="0">
              <a:solidFill>
                <a:srgbClr val="FFFF00"/>
              </a:solidFill>
              <a:latin typeface="Arial" charset="0"/>
            </a:endParaRPr>
          </a:p>
          <a:p>
            <a:pPr>
              <a:buFontTx/>
              <a:buChar char="-"/>
            </a:pPr>
            <a:r>
              <a:rPr lang="fr-FR" sz="2000" dirty="0">
                <a:solidFill>
                  <a:srgbClr val="FFFF00"/>
                </a:solidFill>
                <a:latin typeface="Arial" charset="0"/>
              </a:rPr>
              <a:t> La puissance musculaire maximale mesurée lors d’un sprint de 4, 8, 16 ou 32 secondes (puissance lactique),</a:t>
            </a:r>
          </a:p>
          <a:p>
            <a:endParaRPr lang="fr-FR" sz="2000" dirty="0">
              <a:solidFill>
                <a:srgbClr val="FFFF00"/>
              </a:solidFill>
              <a:latin typeface="Arial" charset="0"/>
            </a:endParaRPr>
          </a:p>
          <a:p>
            <a:pPr>
              <a:buFontTx/>
              <a:buChar char="-"/>
            </a:pPr>
            <a:r>
              <a:rPr lang="fr-FR" sz="2000" dirty="0">
                <a:solidFill>
                  <a:srgbClr val="FFFF00"/>
                </a:solidFill>
                <a:latin typeface="Arial" charset="0"/>
              </a:rPr>
              <a:t> Le délai de mise en jeu de la puissance maximale,</a:t>
            </a:r>
          </a:p>
          <a:p>
            <a:pPr>
              <a:buFontTx/>
              <a:buChar char="-"/>
            </a:pPr>
            <a:endParaRPr lang="fr-FR" sz="2000" dirty="0">
              <a:solidFill>
                <a:srgbClr val="FFFF00"/>
              </a:solidFill>
              <a:latin typeface="Arial" charset="0"/>
            </a:endParaRPr>
          </a:p>
          <a:p>
            <a:pPr>
              <a:buFontTx/>
              <a:buChar char="-"/>
            </a:pPr>
            <a:r>
              <a:rPr lang="fr-FR" sz="2000" dirty="0">
                <a:solidFill>
                  <a:srgbClr val="FFFF00"/>
                </a:solidFill>
                <a:latin typeface="Arial" charset="0"/>
              </a:rPr>
              <a:t> La vitesse de course instantanée</a:t>
            </a:r>
            <a:r>
              <a:rPr lang="fr-FR" dirty="0">
                <a:solidFill>
                  <a:srgbClr val="FFFF00"/>
                </a:solidFill>
                <a:latin typeface="Arial" charset="0"/>
              </a:rPr>
              <a:t>.</a:t>
            </a:r>
            <a:endParaRPr lang="es-CL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41144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5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5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 autoUpdateAnimBg="0" advAuto="100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67744" y="2348880"/>
            <a:ext cx="4103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Calibri" pitchFamily="34" charset="0"/>
                <a:cs typeface="Calibri" pitchFamily="34" charset="0"/>
              </a:rPr>
              <a:t>1- TESTS DE TERRAIN</a:t>
            </a:r>
          </a:p>
        </p:txBody>
      </p:sp>
    </p:spTree>
    <p:extLst>
      <p:ext uri="{BB962C8B-B14F-4D97-AF65-F5344CB8AC3E}">
        <p14:creationId xmlns:p14="http://schemas.microsoft.com/office/powerpoint/2010/main" val="31339851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A517-E97E-4DA7-93CA-F807C74B10C0}" type="slidenum">
              <a:rPr lang="fr-FR"/>
              <a:pPr/>
              <a:t>86</a:t>
            </a:fld>
            <a:endParaRPr lang="fr-FR"/>
          </a:p>
        </p:txBody>
      </p:sp>
      <p:pic>
        <p:nvPicPr>
          <p:cNvPr id="7170" name="Picture 2" descr="Sauts Bosco"/>
          <p:cNvPicPr>
            <a:picLocks noChangeAspect="1" noChangeArrowheads="1"/>
          </p:cNvPicPr>
          <p:nvPr/>
        </p:nvPicPr>
        <p:blipFill>
          <a:blip r:embed="rId2">
            <a:lum bright="-30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r="18333" b="22510"/>
          <a:stretch>
            <a:fillRect/>
          </a:stretch>
        </p:blipFill>
        <p:spPr bwMode="auto">
          <a:xfrm>
            <a:off x="228600" y="838200"/>
            <a:ext cx="8610600" cy="431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0" y="5562600"/>
            <a:ext cx="92344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sz="2000">
                <a:latin typeface="Arial" charset="0"/>
              </a:rPr>
              <a:t>Trois types de sauts verticaux réalisés sur un « ergo jump » dit : tapis de Bosco :</a:t>
            </a:r>
          </a:p>
          <a:p>
            <a:pPr eaLnBrk="0" hangingPunct="0"/>
            <a:r>
              <a:rPr lang="fr-FR" sz="2000">
                <a:latin typeface="Arial" charset="0"/>
              </a:rPr>
              <a:t>A : squat jump; b : counter movement jump; c : drop jump.</a:t>
            </a:r>
          </a:p>
        </p:txBody>
      </p:sp>
    </p:spTree>
    <p:extLst>
      <p:ext uri="{BB962C8B-B14F-4D97-AF65-F5344CB8AC3E}">
        <p14:creationId xmlns:p14="http://schemas.microsoft.com/office/powerpoint/2010/main" val="154938645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"/>
          <p:cNvSpPr txBox="1">
            <a:spLocks noChangeArrowheads="1"/>
          </p:cNvSpPr>
          <p:nvPr/>
        </p:nvSpPr>
        <p:spPr bwMode="auto">
          <a:xfrm>
            <a:off x="2545956" y="6326772"/>
            <a:ext cx="18378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sz="1800" b="1" dirty="0">
                <a:latin typeface="Calibri" pitchFamily="34" charset="0"/>
                <a:cs typeface="Calibri" pitchFamily="34" charset="0"/>
              </a:rPr>
              <a:t>SQUAT-JUMP (SJ)</a:t>
            </a:r>
          </a:p>
        </p:txBody>
      </p:sp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5943600" y="6491288"/>
            <a:ext cx="17779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sz="18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DROP-JUMP (DJ)</a:t>
            </a:r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330508" y="3212976"/>
            <a:ext cx="35934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COUNTER-MOVEMENT-JUMP (CMJ)</a:t>
            </a:r>
          </a:p>
        </p:txBody>
      </p:sp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5410200" y="3212976"/>
            <a:ext cx="23792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CMJ avec signal sonore</a:t>
            </a:r>
          </a:p>
        </p:txBody>
      </p:sp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785813" y="525463"/>
            <a:ext cx="890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sz="2400">
              <a:latin typeface="Times New Roman" pitchFamily="18" charset="0"/>
            </a:endParaRPr>
          </a:p>
        </p:txBody>
      </p:sp>
      <p:pic>
        <p:nvPicPr>
          <p:cNvPr id="2" name="Copie de CMJ (2)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898" y="31122"/>
            <a:ext cx="4348335" cy="3478668"/>
          </a:xfrm>
          <a:prstGeom prst="rect">
            <a:avLst/>
          </a:prstGeom>
        </p:spPr>
      </p:pic>
      <p:pic>
        <p:nvPicPr>
          <p:cNvPr id="3" name="Copie de SJ  (2).mpe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0864" y="3166396"/>
            <a:ext cx="4653136" cy="372250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477435" y="495476"/>
            <a:ext cx="4295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DU LABORATOIRE AU TERRAIN…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2212" y="3983560"/>
            <a:ext cx="355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libri" pitchFamily="34" charset="0"/>
                <a:cs typeface="Calibri" pitchFamily="34" charset="0"/>
              </a:rPr>
              <a:t>COUNTER MOVEMENT JUMP (CMJ)</a:t>
            </a:r>
          </a:p>
        </p:txBody>
      </p:sp>
    </p:spTree>
    <p:extLst>
      <p:ext uri="{BB962C8B-B14F-4D97-AF65-F5344CB8AC3E}">
        <p14:creationId xmlns:p14="http://schemas.microsoft.com/office/powerpoint/2010/main" val="6161021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5C689-5FB7-439E-B7F5-9754B75BBC8F}" type="slidenum">
              <a:rPr lang="fr-FR"/>
              <a:pPr/>
              <a:t>88</a:t>
            </a:fld>
            <a:endParaRPr lang="fr-FR"/>
          </a:p>
        </p:txBody>
      </p:sp>
      <p:pic>
        <p:nvPicPr>
          <p:cNvPr id="4098" name="Picture 2" descr="Sargent test schéma"/>
          <p:cNvPicPr>
            <a:picLocks noChangeAspect="1" noChangeArrowheads="1"/>
          </p:cNvPicPr>
          <p:nvPr/>
        </p:nvPicPr>
        <p:blipFill>
          <a:blip r:embed="rId2">
            <a:lum bright="-24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762000"/>
            <a:ext cx="4840288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7099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26F0-D2D4-4835-AD98-A839894FD5AF}" type="slidenum">
              <a:rPr lang="fr-FR"/>
              <a:pPr/>
              <a:t>89</a:t>
            </a:fld>
            <a:endParaRPr lang="fr-FR"/>
          </a:p>
        </p:txBody>
      </p:sp>
      <p:pic>
        <p:nvPicPr>
          <p:cNvPr id="5122" name="Picture 2" descr="Abalakov"/>
          <p:cNvPicPr>
            <a:picLocks noChangeAspect="1" noChangeArrowheads="1"/>
          </p:cNvPicPr>
          <p:nvPr/>
        </p:nvPicPr>
        <p:blipFill>
          <a:blip r:embed="rId2">
            <a:lum bright="-36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14400"/>
            <a:ext cx="6096000" cy="559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947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:\Image B.E\4.15 Chronologie de l'influx nerveu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rc 15"/>
          <p:cNvSpPr>
            <a:spLocks/>
          </p:cNvSpPr>
          <p:nvPr/>
        </p:nvSpPr>
        <p:spPr bwMode="auto">
          <a:xfrm flipH="1">
            <a:off x="7162800" y="5410200"/>
            <a:ext cx="457200" cy="212725"/>
          </a:xfrm>
          <a:custGeom>
            <a:avLst/>
            <a:gdLst>
              <a:gd name="T0" fmla="*/ 240591 w 43200"/>
              <a:gd name="T1" fmla="*/ 15962648 h 24557"/>
              <a:gd name="T2" fmla="*/ 51209575 w 43200"/>
              <a:gd name="T3" fmla="*/ 14040526 h 24557"/>
              <a:gd name="T4" fmla="*/ 25604788 w 43200"/>
              <a:gd name="T5" fmla="*/ 14040526 h 2455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00" h="24557" fill="none" extrusionOk="0">
                <a:moveTo>
                  <a:pt x="203" y="24556"/>
                </a:moveTo>
                <a:cubicBezTo>
                  <a:pt x="67" y="23577"/>
                  <a:pt x="0" y="2258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4557" stroke="0" extrusionOk="0">
                <a:moveTo>
                  <a:pt x="203" y="24556"/>
                </a:moveTo>
                <a:cubicBezTo>
                  <a:pt x="67" y="23577"/>
                  <a:pt x="0" y="2258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lnTo>
                  <a:pt x="203" y="24556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 type="triangle" w="sm" len="med"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24" name="Arc 16"/>
          <p:cNvSpPr>
            <a:spLocks/>
          </p:cNvSpPr>
          <p:nvPr/>
        </p:nvSpPr>
        <p:spPr bwMode="auto">
          <a:xfrm rot="10820211" flipH="1">
            <a:off x="7162800" y="5638800"/>
            <a:ext cx="458788" cy="242888"/>
          </a:xfrm>
          <a:custGeom>
            <a:avLst/>
            <a:gdLst>
              <a:gd name="T0" fmla="*/ 1674544 w 43200"/>
              <a:gd name="T1" fmla="*/ 16753865 h 29245"/>
              <a:gd name="T2" fmla="*/ 51745031 w 43200"/>
              <a:gd name="T3" fmla="*/ 12374191 h 29245"/>
              <a:gd name="T4" fmla="*/ 25872521 w 43200"/>
              <a:gd name="T5" fmla="*/ 12374191 h 2924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00" h="29245" fill="none" extrusionOk="0">
                <a:moveTo>
                  <a:pt x="1398" y="29244"/>
                </a:moveTo>
                <a:cubicBezTo>
                  <a:pt x="473" y="26802"/>
                  <a:pt x="0" y="2421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9245" stroke="0" extrusionOk="0">
                <a:moveTo>
                  <a:pt x="1398" y="29244"/>
                </a:moveTo>
                <a:cubicBezTo>
                  <a:pt x="473" y="26802"/>
                  <a:pt x="0" y="2421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lnTo>
                  <a:pt x="1398" y="29244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 type="triangle" w="sm" len="med"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25" name="Text Box 17"/>
          <p:cNvSpPr txBox="1">
            <a:spLocks noChangeArrowheads="1"/>
          </p:cNvSpPr>
          <p:nvPr/>
        </p:nvSpPr>
        <p:spPr bwMode="auto">
          <a:xfrm>
            <a:off x="6477000" y="5486400"/>
            <a:ext cx="76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1600" b="1">
                <a:solidFill>
                  <a:srgbClr val="000000"/>
                </a:solidFill>
                <a:latin typeface="Arial" charset="0"/>
              </a:rPr>
              <a:t>ATP</a:t>
            </a:r>
          </a:p>
        </p:txBody>
      </p:sp>
      <p:sp>
        <p:nvSpPr>
          <p:cNvPr id="5126" name="Text Box 18"/>
          <p:cNvSpPr txBox="1">
            <a:spLocks noChangeArrowheads="1"/>
          </p:cNvSpPr>
          <p:nvPr/>
        </p:nvSpPr>
        <p:spPr bwMode="auto">
          <a:xfrm>
            <a:off x="7543800" y="5410200"/>
            <a:ext cx="76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1600" b="1">
                <a:solidFill>
                  <a:srgbClr val="000000"/>
                </a:solidFill>
                <a:latin typeface="Arial" charset="0"/>
              </a:rPr>
              <a:t>ADP</a:t>
            </a:r>
          </a:p>
        </p:txBody>
      </p:sp>
      <p:sp>
        <p:nvSpPr>
          <p:cNvPr id="5127" name="Arc 19"/>
          <p:cNvSpPr>
            <a:spLocks/>
          </p:cNvSpPr>
          <p:nvPr/>
        </p:nvSpPr>
        <p:spPr bwMode="auto">
          <a:xfrm rot="1094160" flipV="1">
            <a:off x="5867400" y="5562600"/>
            <a:ext cx="762000" cy="304800"/>
          </a:xfrm>
          <a:custGeom>
            <a:avLst/>
            <a:gdLst>
              <a:gd name="T0" fmla="*/ 0 w 21600"/>
              <a:gd name="T1" fmla="*/ 0 h 21600"/>
              <a:gd name="T2" fmla="*/ 948325475 w 21600"/>
              <a:gd name="T3" fmla="*/ 60692834 h 21600"/>
              <a:gd name="T4" fmla="*/ 0 w 21600"/>
              <a:gd name="T5" fmla="*/ 60692834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000000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28" name="Text Box 20"/>
          <p:cNvSpPr txBox="1">
            <a:spLocks noChangeArrowheads="1"/>
          </p:cNvSpPr>
          <p:nvPr/>
        </p:nvSpPr>
        <p:spPr bwMode="auto">
          <a:xfrm>
            <a:off x="4495800" y="54864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1400" b="1">
                <a:solidFill>
                  <a:srgbClr val="000000"/>
                </a:solidFill>
                <a:latin typeface="Arial" charset="0"/>
              </a:rPr>
              <a:t>PCr, Glyc, AGL</a:t>
            </a:r>
          </a:p>
        </p:txBody>
      </p:sp>
      <p:sp>
        <p:nvSpPr>
          <p:cNvPr id="2" name="Ellipse 1"/>
          <p:cNvSpPr/>
          <p:nvPr/>
        </p:nvSpPr>
        <p:spPr bwMode="auto">
          <a:xfrm>
            <a:off x="5448300" y="3068960"/>
            <a:ext cx="3516188" cy="3168352"/>
          </a:xfrm>
          <a:prstGeom prst="ellipse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 rot="21303821">
            <a:off x="3360068" y="4722566"/>
            <a:ext cx="2088232" cy="263973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2634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895C-0FBB-4B55-9929-DE3B6881D7DE}" type="slidenum">
              <a:rPr lang="fr-FR"/>
              <a:pPr/>
              <a:t>90</a:t>
            </a:fld>
            <a:endParaRPr lang="fr-FR"/>
          </a:p>
        </p:txBody>
      </p:sp>
      <p:pic>
        <p:nvPicPr>
          <p:cNvPr id="17410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r="14894"/>
          <a:stretch>
            <a:fillRect/>
          </a:stretch>
        </p:blipFill>
        <p:spPr bwMode="auto">
          <a:xfrm>
            <a:off x="914400" y="2362200"/>
            <a:ext cx="2819400" cy="426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608263" y="76200"/>
            <a:ext cx="2605521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fr-FR" dirty="0">
                <a:solidFill>
                  <a:schemeClr val="tx2"/>
                </a:solidFill>
                <a:latin typeface="Arial" charset="0"/>
              </a:rPr>
              <a:t>DETENTE VERTICALE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143000" y="533400"/>
            <a:ext cx="7315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fr-FR" u="sng">
                <a:latin typeface="Arial" charset="0"/>
              </a:rPr>
              <a:t>Puissance musculaire des membres inférieurs</a:t>
            </a:r>
            <a:r>
              <a:rPr lang="fr-FR">
                <a:latin typeface="Arial" charset="0"/>
              </a:rPr>
              <a:t> : Détente verticale + formule de Lewis (Sargent-test, Abalakov ou test de Bosco).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143000" y="1752600"/>
            <a:ext cx="6218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>
                <a:latin typeface="Arial" charset="0"/>
              </a:rPr>
              <a:t>Mesure de la hauteur de la tête (front-balle) .</a:t>
            </a:r>
          </a:p>
        </p:txBody>
      </p:sp>
      <p:graphicFrame>
        <p:nvGraphicFramePr>
          <p:cNvPr id="17414" name="Object 6"/>
          <p:cNvGraphicFramePr>
            <a:graphicFrameLocks noChangeAspect="1"/>
          </p:cNvGraphicFramePr>
          <p:nvPr/>
        </p:nvGraphicFramePr>
        <p:xfrm>
          <a:off x="4724400" y="2362200"/>
          <a:ext cx="284480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Picture Publisher Image" r:id="rId5" imgW="5334120" imgH="8001000" progId="PictPub.Image.7">
                  <p:embed/>
                </p:oleObj>
              </mc:Choice>
              <mc:Fallback>
                <p:oleObj name="Picture Publisher Image" r:id="rId5" imgW="5334120" imgH="8001000" progId="PictPub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2362200"/>
                        <a:ext cx="284480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676470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autoUpdateAnimBg="0"/>
      <p:bldP spid="17412" grpId="0" autoUpdateAnimBg="0"/>
      <p:bldP spid="17413" grpId="0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5A23-12A6-4EBD-936B-414997DF85DF}" type="slidenum">
              <a:rPr lang="fr-FR"/>
              <a:pPr/>
              <a:t>91</a:t>
            </a:fld>
            <a:endParaRPr lang="fr-FR"/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85800" y="793750"/>
            <a:ext cx="7620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CL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PARTIR DE  L’EQUATION DE LEWIS IL EST POSSIBLE D’EVALUER LA PUISSANCE DES MEMBRES INFERIEURS </a:t>
            </a:r>
            <a:endParaRPr lang="es-CL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114550" y="3378200"/>
            <a:ext cx="602297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s-CL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 ( w/kg ) = 21.72 </a:t>
            </a:r>
            <a:r>
              <a:rPr lang="es-CL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 pitchFamily="18" charset="2"/>
              </a:rPr>
              <a:t> DV (m )</a:t>
            </a:r>
          </a:p>
          <a:p>
            <a:pPr eaLnBrk="0" hangingPunct="0"/>
            <a:endParaRPr lang="es-CL" sz="28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sym typeface="Symbol" pitchFamily="18" charset="2"/>
            </a:endParaRPr>
          </a:p>
          <a:p>
            <a:pPr eaLnBrk="0" hangingPunct="0"/>
            <a:r>
              <a:rPr lang="es-CL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 pitchFamily="18" charset="2"/>
              </a:rPr>
              <a:t>P (w) = 21.72 x POIDS (kg)  DV (m)</a:t>
            </a:r>
            <a:endParaRPr lang="es-CL" sz="28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>
            <a:off x="5257800" y="3429000"/>
            <a:ext cx="1219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6858000" y="4267200"/>
            <a:ext cx="1066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736024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utoUpdateAnimBg="0"/>
      <p:bldP spid="22531" grpId="0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B5C75-0280-41EF-8260-AB77783EBCC4}" type="slidenum">
              <a:rPr lang="fr-FR"/>
              <a:pPr/>
              <a:t>92</a:t>
            </a:fld>
            <a:endParaRPr lang="fr-FR"/>
          </a:p>
        </p:txBody>
      </p:sp>
      <p:pic>
        <p:nvPicPr>
          <p:cNvPr id="8194" name="Picture 2" descr="Margaria-Kalaman"/>
          <p:cNvPicPr>
            <a:picLocks noChangeAspect="1" noChangeArrowheads="1"/>
          </p:cNvPicPr>
          <p:nvPr/>
        </p:nvPicPr>
        <p:blipFill>
          <a:blip r:embed="rId2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6"/>
          <a:stretch>
            <a:fillRect/>
          </a:stretch>
        </p:blipFill>
        <p:spPr bwMode="auto">
          <a:xfrm>
            <a:off x="1219200" y="1073150"/>
            <a:ext cx="7162800" cy="51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403648" y="1196752"/>
            <a:ext cx="5040560" cy="57606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nl-NL" sz="16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cs typeface="Arial" pitchFamily="34" charset="0"/>
              </a:rPr>
              <a:t>P (kg.m-1.s-1) = </a:t>
            </a:r>
            <a:r>
              <a:rPr kumimoji="0" lang="nl-NL" sz="1600" b="0" i="0" u="sng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cs typeface="Arial" pitchFamily="34" charset="0"/>
              </a:rPr>
              <a:t>p (</a:t>
            </a:r>
            <a:r>
              <a:rPr kumimoji="0" lang="nl-NL" sz="1600" b="0" i="0" u="sng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cs typeface="Arial" pitchFamily="34" charset="0"/>
              </a:rPr>
              <a:t>poids</a:t>
            </a:r>
            <a:r>
              <a:rPr kumimoji="0" lang="nl-NL" sz="1600" b="0" i="0" u="sng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cs typeface="Arial" pitchFamily="34" charset="0"/>
              </a:rPr>
              <a:t> en kg) x  h (</a:t>
            </a:r>
            <a:r>
              <a:rPr kumimoji="0" lang="nl-NL" sz="1600" b="0" i="0" u="sng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cs typeface="Arial" pitchFamily="34" charset="0"/>
              </a:rPr>
              <a:t>hauteur</a:t>
            </a:r>
            <a:r>
              <a:rPr kumimoji="0" lang="nl-NL" sz="1600" b="0" i="0" u="sng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cs typeface="Arial" pitchFamily="34" charset="0"/>
              </a:rPr>
              <a:t> en m</a:t>
            </a:r>
            <a:r>
              <a:rPr kumimoji="0" lang="nl-NL" sz="16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cs typeface="Arial" pitchFamily="34" charset="0"/>
              </a:rPr>
              <a:t>                                            t ( temps en s)</a:t>
            </a:r>
          </a:p>
        </p:txBody>
      </p:sp>
    </p:spTree>
    <p:extLst>
      <p:ext uri="{BB962C8B-B14F-4D97-AF65-F5344CB8AC3E}">
        <p14:creationId xmlns:p14="http://schemas.microsoft.com/office/powerpoint/2010/main" val="34156961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28688"/>
            <a:ext cx="4343400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835696" y="188640"/>
            <a:ext cx="5976664" cy="52386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fr-FR" sz="2800" b="1" dirty="0">
                <a:solidFill>
                  <a:schemeClr val="tx2"/>
                </a:solidFill>
                <a:latin typeface="Bookman Old Style" pitchFamily="18" charset="0"/>
              </a:rPr>
              <a:t>Evaluation de la vitesse </a:t>
            </a:r>
          </a:p>
        </p:txBody>
      </p:sp>
      <p:pic>
        <p:nvPicPr>
          <p:cNvPr id="62468" name="Picture 4" descr="09290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143250"/>
            <a:ext cx="4343400" cy="3257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0" y="4286250"/>
            <a:ext cx="493204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tx2"/>
                </a:solidFill>
                <a:latin typeface="Arial" charset="0"/>
              </a:rPr>
              <a:t>5m, 10m départ arrêté  = « explosivité »</a:t>
            </a:r>
          </a:p>
          <a:p>
            <a:pPr eaLnBrk="1" hangingPunct="1"/>
            <a:endParaRPr lang="fr-FR" sz="2000" dirty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fr-FR" sz="2000" dirty="0">
                <a:solidFill>
                  <a:srgbClr val="FFFF00"/>
                </a:solidFill>
                <a:latin typeface="Arial" charset="0"/>
              </a:rPr>
              <a:t>20m départ arrêté = « explosivité + vélocité » : vitesse spécifique football</a:t>
            </a:r>
          </a:p>
          <a:p>
            <a:pPr eaLnBrk="1" hangingPunct="1"/>
            <a:endParaRPr lang="fr-FR" sz="2000" dirty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fr-FR" sz="2000" dirty="0">
                <a:solidFill>
                  <a:srgbClr val="FFFF00"/>
                </a:solidFill>
                <a:latin typeface="Arial" charset="0"/>
              </a:rPr>
              <a:t>30m lancé (10m)  = « vélocité » : vitesse étalon ou référence (100%)</a:t>
            </a:r>
          </a:p>
        </p:txBody>
      </p:sp>
    </p:spTree>
    <p:extLst>
      <p:ext uri="{BB962C8B-B14F-4D97-AF65-F5344CB8AC3E}">
        <p14:creationId xmlns:p14="http://schemas.microsoft.com/office/powerpoint/2010/main" val="219894388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38E5-A384-4D1C-A765-3F0A07DD8B7D}" type="slidenum">
              <a:rPr lang="fr-FR"/>
              <a:pPr/>
              <a:t>94</a:t>
            </a:fld>
            <a:endParaRPr lang="fr-FR"/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65113" y="2260600"/>
            <a:ext cx="86995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200000"/>
              </a:lnSpc>
            </a:pPr>
            <a:r>
              <a:rPr lang="fr-FR" sz="2800" b="1">
                <a:latin typeface="Arial" charset="0"/>
              </a:rPr>
              <a:t>COMMENT CALCULER LA PUISSANCE A PARTIR </a:t>
            </a:r>
          </a:p>
          <a:p>
            <a:pPr algn="ctr" eaLnBrk="0" hangingPunct="0">
              <a:lnSpc>
                <a:spcPct val="200000"/>
              </a:lnSpc>
            </a:pPr>
            <a:r>
              <a:rPr lang="fr-FR" sz="2800" b="1">
                <a:latin typeface="Arial" charset="0"/>
              </a:rPr>
              <a:t>DE LA CONNAISSANCE DE LA VITESSE</a:t>
            </a:r>
            <a:endParaRPr lang="es-CL" sz="2800" b="1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2363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8E87-B598-4F94-A020-B68E13268A53}" type="slidenum">
              <a:rPr lang="fr-FR"/>
              <a:pPr/>
              <a:t>95</a:t>
            </a:fld>
            <a:endParaRPr lang="fr-FR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4724400"/>
            <a:ext cx="8686800" cy="1600200"/>
          </a:xfrm>
        </p:spPr>
        <p:txBody>
          <a:bodyPr/>
          <a:lstStyle/>
          <a:p>
            <a:pPr algn="just">
              <a:buFontTx/>
              <a:buNone/>
            </a:pPr>
            <a:r>
              <a:rPr lang="fr-FR" sz="2800">
                <a:solidFill>
                  <a:srgbClr val="FFFF00"/>
                </a:solidFill>
                <a:latin typeface="Arial" charset="0"/>
                <a:cs typeface="Arial" charset="0"/>
              </a:rPr>
              <a:t>   </a:t>
            </a:r>
            <a:r>
              <a:rPr lang="es-CL" sz="2800">
                <a:solidFill>
                  <a:srgbClr val="FFFF00"/>
                </a:solidFill>
                <a:latin typeface="Arial" charset="0"/>
                <a:cs typeface="Arial" charset="0"/>
              </a:rPr>
              <a:t>Comme la puissance (P) est égale au produit de la</a:t>
            </a:r>
            <a:r>
              <a:rPr lang="fr-FR" sz="280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s-CL" sz="2800">
                <a:solidFill>
                  <a:srgbClr val="FFFF00"/>
                </a:solidFill>
                <a:latin typeface="Arial" charset="0"/>
                <a:cs typeface="Arial" charset="0"/>
              </a:rPr>
              <a:t>force par la vitesse : </a:t>
            </a:r>
            <a:r>
              <a:rPr lang="fr-FR" sz="280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endParaRPr lang="es-CL" sz="2800">
              <a:solidFill>
                <a:srgbClr val="FFFF00"/>
              </a:solidFill>
              <a:cs typeface="Times New Roman" pitchFamily="18" charset="0"/>
            </a:endParaRPr>
          </a:p>
          <a:p>
            <a:pPr algn="just">
              <a:buFontTx/>
              <a:buNone/>
            </a:pPr>
            <a:r>
              <a:rPr lang="en-GB" sz="2800">
                <a:solidFill>
                  <a:srgbClr val="FFFF00"/>
                </a:solidFill>
                <a:latin typeface="Arial" charset="0"/>
                <a:cs typeface="Arial" charset="0"/>
              </a:rPr>
              <a:t>    P = F . v                               (4)</a:t>
            </a:r>
            <a:endParaRPr lang="es-CL" sz="2800">
              <a:solidFill>
                <a:srgbClr val="FFFF00"/>
              </a:solidFill>
              <a:cs typeface="Times New Roman" pitchFamily="18" charset="0"/>
            </a:endParaRPr>
          </a:p>
          <a:p>
            <a:endParaRPr lang="es-CL" sz="2800">
              <a:solidFill>
                <a:srgbClr val="FFFF00"/>
              </a:solidFill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33363" y="44450"/>
            <a:ext cx="8910637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fr-FR" sz="2800">
                <a:solidFill>
                  <a:srgbClr val="FFFF00"/>
                </a:solidFill>
                <a:latin typeface="Arial" charset="0"/>
                <a:cs typeface="Arial" charset="0"/>
              </a:rPr>
              <a:t>Pour une </a:t>
            </a:r>
            <a:r>
              <a:rPr lang="es-CL" sz="2800">
                <a:solidFill>
                  <a:srgbClr val="FFFF00"/>
                </a:solidFill>
                <a:latin typeface="Arial" charset="0"/>
                <a:cs typeface="Arial" charset="0"/>
              </a:rPr>
              <a:t>distance donnée (d), il est possible d’estimer </a:t>
            </a:r>
            <a:r>
              <a:rPr lang="fr-FR" sz="2800">
                <a:solidFill>
                  <a:srgbClr val="FFFF00"/>
                </a:solidFill>
                <a:latin typeface="Arial" charset="0"/>
                <a:cs typeface="Arial" charset="0"/>
              </a:rPr>
              <a:t>    </a:t>
            </a:r>
            <a:r>
              <a:rPr lang="es-CL" sz="2800">
                <a:solidFill>
                  <a:srgbClr val="FFFF00"/>
                </a:solidFill>
                <a:latin typeface="Arial" charset="0"/>
                <a:cs typeface="Arial" charset="0"/>
              </a:rPr>
              <a:t>l’accélération horizontale moyenne (a) d’après la formule suivante : </a:t>
            </a:r>
            <a:endParaRPr lang="es-CL" sz="2800">
              <a:solidFill>
                <a:srgbClr val="FFFF00"/>
              </a:solidFill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fr-FR" sz="280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s-CL" sz="2800">
                <a:solidFill>
                  <a:srgbClr val="FFFF00"/>
                </a:solidFill>
                <a:latin typeface="Arial" charset="0"/>
                <a:cs typeface="Arial" charset="0"/>
              </a:rPr>
              <a:t>d = ½ a t</a:t>
            </a:r>
            <a:r>
              <a:rPr lang="es-CL" sz="2800" baseline="30000">
                <a:solidFill>
                  <a:srgbClr val="FFFF00"/>
                </a:solidFill>
                <a:latin typeface="Arial" charset="0"/>
                <a:cs typeface="Arial" charset="0"/>
              </a:rPr>
              <a:t>2                                           </a:t>
            </a:r>
            <a:r>
              <a:rPr lang="es-CL" sz="2800">
                <a:solidFill>
                  <a:srgbClr val="FFFF00"/>
                </a:solidFill>
                <a:latin typeface="Arial" charset="0"/>
                <a:cs typeface="Arial" charset="0"/>
              </a:rPr>
              <a:t>(1) 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28600" y="1905000"/>
            <a:ext cx="6032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80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s-CL" sz="2800">
                <a:solidFill>
                  <a:srgbClr val="FFFF00"/>
                </a:solidFill>
                <a:latin typeface="Arial" charset="0"/>
                <a:cs typeface="Arial" charset="0"/>
              </a:rPr>
              <a:t>donc a = 2d / t</a:t>
            </a:r>
            <a:r>
              <a:rPr lang="es-CL" sz="2800" baseline="30000">
                <a:solidFill>
                  <a:srgbClr val="FFFF00"/>
                </a:solidFill>
                <a:latin typeface="Arial" charset="0"/>
                <a:cs typeface="Arial" charset="0"/>
              </a:rPr>
              <a:t>2</a:t>
            </a:r>
            <a:r>
              <a:rPr lang="es-CL" sz="2800">
                <a:solidFill>
                  <a:srgbClr val="FFFF00"/>
                </a:solidFill>
                <a:latin typeface="Arial" charset="0"/>
                <a:cs typeface="Arial" charset="0"/>
              </a:rPr>
              <a:t>                    (2) </a:t>
            </a:r>
            <a:endParaRPr lang="es-CL" sz="2800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-533400" y="2514600"/>
            <a:ext cx="967740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800">
                <a:solidFill>
                  <a:srgbClr val="FFFF00"/>
                </a:solidFill>
                <a:latin typeface="Arial" charset="0"/>
                <a:cs typeface="Arial" charset="0"/>
              </a:rPr>
              <a:t>         </a:t>
            </a:r>
            <a:r>
              <a:rPr lang="es-CL" sz="2800">
                <a:solidFill>
                  <a:srgbClr val="FFFF00"/>
                </a:solidFill>
                <a:latin typeface="Arial" charset="0"/>
                <a:cs typeface="Arial" charset="0"/>
              </a:rPr>
              <a:t>Connaissant l’accélération, la force moyenne de</a:t>
            </a:r>
            <a:r>
              <a:rPr lang="fr-FR" sz="2800">
                <a:solidFill>
                  <a:srgbClr val="FFFF00"/>
                </a:solidFill>
                <a:latin typeface="Arial" charset="0"/>
                <a:cs typeface="Arial" charset="0"/>
              </a:rPr>
              <a:t>    	</a:t>
            </a:r>
            <a:r>
              <a:rPr lang="es-CL" sz="2800">
                <a:solidFill>
                  <a:srgbClr val="FFFF00"/>
                </a:solidFill>
                <a:latin typeface="Arial" charset="0"/>
                <a:cs typeface="Arial" charset="0"/>
              </a:rPr>
              <a:t>propulsion horizontale (F</a:t>
            </a:r>
            <a:r>
              <a:rPr lang="es-CL" sz="2800" baseline="-30000">
                <a:solidFill>
                  <a:srgbClr val="FFFF00"/>
                </a:solidFill>
                <a:latin typeface="Arial" charset="0"/>
                <a:cs typeface="Arial" charset="0"/>
              </a:rPr>
              <a:t>h</a:t>
            </a:r>
            <a:r>
              <a:rPr lang="es-CL" sz="2800">
                <a:solidFill>
                  <a:srgbClr val="FFFF00"/>
                </a:solidFill>
                <a:latin typeface="Arial" charset="0"/>
                <a:cs typeface="Arial" charset="0"/>
              </a:rPr>
              <a:t> ) peut alors être calculée </a:t>
            </a:r>
            <a:endParaRPr lang="fr-FR" sz="280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</a:pPr>
            <a:r>
              <a:rPr lang="fr-FR" sz="2800">
                <a:solidFill>
                  <a:srgbClr val="FFFF00"/>
                </a:solidFill>
                <a:latin typeface="Arial" charset="0"/>
                <a:cs typeface="Arial" charset="0"/>
              </a:rPr>
              <a:t>         </a:t>
            </a:r>
            <a:r>
              <a:rPr lang="es-CL" sz="2800">
                <a:solidFill>
                  <a:srgbClr val="FFFF00"/>
                </a:solidFill>
                <a:latin typeface="Arial" charset="0"/>
                <a:cs typeface="Arial" charset="0"/>
              </a:rPr>
              <a:t>en utilisant la deuxième loi du mouvement de Newton</a:t>
            </a:r>
            <a:r>
              <a:rPr lang="fr-FR" sz="2800">
                <a:solidFill>
                  <a:srgbClr val="FFFF00"/>
                </a:solidFill>
                <a:latin typeface="Arial" charset="0"/>
                <a:cs typeface="Arial" charset="0"/>
              </a:rPr>
              <a:t>:</a:t>
            </a:r>
            <a:endParaRPr lang="es-CL" sz="2800">
              <a:solidFill>
                <a:srgbClr val="FFFF00"/>
              </a:solidFill>
              <a:cs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en-GB" sz="2800">
                <a:solidFill>
                  <a:srgbClr val="FFFF00"/>
                </a:solidFill>
                <a:latin typeface="Arial" charset="0"/>
                <a:cs typeface="Arial" charset="0"/>
              </a:rPr>
              <a:t>         F</a:t>
            </a:r>
            <a:r>
              <a:rPr lang="en-GB" sz="2800" baseline="-30000">
                <a:solidFill>
                  <a:srgbClr val="FFFF00"/>
                </a:solidFill>
                <a:latin typeface="Arial" charset="0"/>
                <a:cs typeface="Arial" charset="0"/>
              </a:rPr>
              <a:t>h </a:t>
            </a:r>
            <a:r>
              <a:rPr lang="en-GB" sz="2800">
                <a:solidFill>
                  <a:srgbClr val="FFFF00"/>
                </a:solidFill>
                <a:latin typeface="Arial" charset="0"/>
                <a:cs typeface="Arial" charset="0"/>
              </a:rPr>
              <a:t>= m . a                              (3) </a:t>
            </a:r>
            <a:endParaRPr lang="es-CL" sz="280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65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300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uild="p" autoUpdateAnimBg="0"/>
      <p:bldP spid="14339" grpId="0" autoUpdateAnimBg="0"/>
      <p:bldP spid="14340" grpId="0" autoUpdateAnimBg="0"/>
      <p:bldP spid="14341" grpId="0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58AD-840D-4A42-90A8-18F702064674}" type="slidenum">
              <a:rPr lang="fr-FR"/>
              <a:pPr/>
              <a:t>96</a:t>
            </a:fld>
            <a:endParaRPr lang="fr-FR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228600"/>
            <a:ext cx="8839200" cy="6248400"/>
          </a:xfrm>
        </p:spPr>
        <p:txBody>
          <a:bodyPr/>
          <a:lstStyle/>
          <a:p>
            <a:pPr algn="just"/>
            <a:r>
              <a:rPr lang="es-CL" sz="2400">
                <a:solidFill>
                  <a:srgbClr val="FFFF00"/>
                </a:solidFill>
                <a:latin typeface="Arial" charset="0"/>
                <a:cs typeface="Arial" charset="0"/>
              </a:rPr>
              <a:t>Prenons l’exemple d’un sportif qui pèse 80kg et qui parcourt 20m lancé en 3s. </a:t>
            </a:r>
            <a:endParaRPr lang="fr-FR" sz="240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algn="just">
              <a:buFontTx/>
              <a:buNone/>
            </a:pPr>
            <a:r>
              <a:rPr lang="fr-FR" sz="2400">
                <a:solidFill>
                  <a:srgbClr val="FFFF00"/>
                </a:solidFill>
                <a:latin typeface="Arial" charset="0"/>
                <a:cs typeface="Arial" charset="0"/>
              </a:rPr>
              <a:t>   </a:t>
            </a:r>
            <a:r>
              <a:rPr lang="es-CL" sz="2400">
                <a:solidFill>
                  <a:srgbClr val="FFFF00"/>
                </a:solidFill>
                <a:latin typeface="Arial" charset="0"/>
                <a:cs typeface="Arial" charset="0"/>
              </a:rPr>
              <a:t>En utilisant l’équation (2), son accélération moyenne</a:t>
            </a:r>
            <a:r>
              <a:rPr lang="fr-FR" sz="240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s-CL" sz="2400">
                <a:solidFill>
                  <a:srgbClr val="FFFF00"/>
                </a:solidFill>
                <a:latin typeface="Arial" charset="0"/>
                <a:cs typeface="Arial" charset="0"/>
              </a:rPr>
              <a:t>horizontale est : </a:t>
            </a:r>
            <a:r>
              <a:rPr lang="fr-FR" sz="240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s-CL" sz="2400">
                <a:solidFill>
                  <a:srgbClr val="FFFF00"/>
                </a:solidFill>
                <a:latin typeface="Arial" charset="0"/>
                <a:cs typeface="Arial" charset="0"/>
              </a:rPr>
              <a:t>(2 x 20m) ÷ (3s)</a:t>
            </a:r>
            <a:r>
              <a:rPr lang="es-CL" sz="2400" baseline="30000">
                <a:solidFill>
                  <a:srgbClr val="FFFF00"/>
                </a:solidFill>
                <a:latin typeface="Arial" charset="0"/>
                <a:cs typeface="Arial" charset="0"/>
              </a:rPr>
              <a:t>2  </a:t>
            </a:r>
            <a:r>
              <a:rPr lang="es-CL" sz="2400">
                <a:solidFill>
                  <a:srgbClr val="FFFF00"/>
                </a:solidFill>
                <a:latin typeface="Arial" charset="0"/>
                <a:cs typeface="Arial" charset="0"/>
              </a:rPr>
              <a:t> = 4.44 m/s</a:t>
            </a:r>
            <a:r>
              <a:rPr lang="es-CL" sz="2400" baseline="30000">
                <a:solidFill>
                  <a:srgbClr val="FFFF00"/>
                </a:solidFill>
                <a:latin typeface="Arial" charset="0"/>
                <a:cs typeface="Arial" charset="0"/>
              </a:rPr>
              <a:t>2 </a:t>
            </a:r>
            <a:r>
              <a:rPr lang="es-CL" sz="2400">
                <a:solidFill>
                  <a:srgbClr val="FFFF00"/>
                </a:solidFill>
                <a:latin typeface="Arial" charset="0"/>
                <a:cs typeface="Arial" charset="0"/>
              </a:rPr>
              <a:t>. </a:t>
            </a:r>
            <a:endParaRPr lang="fr-FR" sz="240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algn="just"/>
            <a:r>
              <a:rPr lang="fr-FR" sz="240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s-CL" sz="2400">
                <a:solidFill>
                  <a:srgbClr val="FFFF00"/>
                </a:solidFill>
                <a:latin typeface="Arial" charset="0"/>
                <a:cs typeface="Arial" charset="0"/>
              </a:rPr>
              <a:t>La force horizontale moyenne qu’il utilise est donc</a:t>
            </a:r>
            <a:r>
              <a:rPr lang="fr-FR" sz="2400">
                <a:solidFill>
                  <a:srgbClr val="FFFF00"/>
                </a:solidFill>
                <a:latin typeface="Arial" charset="0"/>
                <a:cs typeface="Arial" charset="0"/>
              </a:rPr>
              <a:t> :</a:t>
            </a:r>
            <a:r>
              <a:rPr lang="es-CL" sz="240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endParaRPr lang="fr-FR" sz="240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algn="just">
              <a:buFontTx/>
              <a:buNone/>
            </a:pPr>
            <a:r>
              <a:rPr lang="fr-FR" sz="2400">
                <a:solidFill>
                  <a:srgbClr val="FFFF00"/>
                </a:solidFill>
                <a:latin typeface="Arial" charset="0"/>
                <a:cs typeface="Arial" charset="0"/>
              </a:rPr>
              <a:t>   </a:t>
            </a:r>
            <a:r>
              <a:rPr lang="es-CL" sz="2400">
                <a:solidFill>
                  <a:srgbClr val="FFFF00"/>
                </a:solidFill>
                <a:latin typeface="Arial" charset="0"/>
                <a:cs typeface="Arial" charset="0"/>
              </a:rPr>
              <a:t>(équation 3) : 80kg x 4.44m/s</a:t>
            </a:r>
            <a:r>
              <a:rPr lang="es-CL" sz="2400" baseline="30000">
                <a:solidFill>
                  <a:srgbClr val="FFFF00"/>
                </a:solidFill>
                <a:latin typeface="Arial" charset="0"/>
                <a:cs typeface="Arial" charset="0"/>
              </a:rPr>
              <a:t>2</a:t>
            </a:r>
            <a:r>
              <a:rPr lang="es-CL" sz="2400">
                <a:solidFill>
                  <a:srgbClr val="FFFF00"/>
                </a:solidFill>
                <a:latin typeface="Arial" charset="0"/>
                <a:cs typeface="Arial" charset="0"/>
              </a:rPr>
              <a:t> = 355.2N. </a:t>
            </a:r>
            <a:endParaRPr lang="fr-FR" sz="240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algn="just"/>
            <a:r>
              <a:rPr lang="fr-FR" sz="240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s-CL" sz="2400">
                <a:solidFill>
                  <a:srgbClr val="FFFF00"/>
                </a:solidFill>
                <a:latin typeface="Arial" charset="0"/>
                <a:cs typeface="Arial" charset="0"/>
              </a:rPr>
              <a:t>Le travail moyen qu’il réalise est : </a:t>
            </a:r>
            <a:endParaRPr lang="fr-FR" sz="240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algn="just">
              <a:buFontTx/>
              <a:buNone/>
            </a:pPr>
            <a:r>
              <a:rPr lang="fr-FR" sz="2400">
                <a:solidFill>
                  <a:srgbClr val="FFFF00"/>
                </a:solidFill>
                <a:latin typeface="Arial" charset="0"/>
                <a:cs typeface="Arial" charset="0"/>
              </a:rPr>
              <a:t>   </a:t>
            </a:r>
            <a:r>
              <a:rPr lang="es-CL" sz="2400">
                <a:solidFill>
                  <a:srgbClr val="FFFF00"/>
                </a:solidFill>
                <a:latin typeface="Arial" charset="0"/>
                <a:cs typeface="Arial" charset="0"/>
              </a:rPr>
              <a:t>355.2N x 20m = 7104 J ce qui permet de calculer </a:t>
            </a:r>
            <a:endParaRPr lang="fr-FR" sz="240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algn="just"/>
            <a:r>
              <a:rPr lang="es-CL" sz="2400">
                <a:solidFill>
                  <a:srgbClr val="FFFF00"/>
                </a:solidFill>
                <a:latin typeface="Arial" charset="0"/>
                <a:cs typeface="Arial" charset="0"/>
              </a:rPr>
              <a:t>la puissance mécanique moyenne développée : </a:t>
            </a:r>
            <a:endParaRPr lang="fr-FR" sz="240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algn="just">
              <a:buFontTx/>
              <a:buNone/>
            </a:pPr>
            <a:r>
              <a:rPr lang="fr-FR" sz="2400">
                <a:solidFill>
                  <a:srgbClr val="FFFF00"/>
                </a:solidFill>
                <a:latin typeface="Arial" charset="0"/>
                <a:cs typeface="Arial" charset="0"/>
              </a:rPr>
              <a:t>   </a:t>
            </a:r>
            <a:r>
              <a:rPr lang="es-CL" sz="2400">
                <a:solidFill>
                  <a:srgbClr val="FFFF00"/>
                </a:solidFill>
                <a:latin typeface="Arial" charset="0"/>
                <a:cs typeface="Arial" charset="0"/>
              </a:rPr>
              <a:t>7104 </a:t>
            </a:r>
            <a:r>
              <a:rPr lang="fr-FR" sz="2400">
                <a:solidFill>
                  <a:srgbClr val="FFFF00"/>
                </a:solidFill>
                <a:latin typeface="Arial" charset="0"/>
                <a:cs typeface="Arial" charset="0"/>
              </a:rPr>
              <a:t>J</a:t>
            </a:r>
            <a:r>
              <a:rPr lang="es-CL" sz="2400">
                <a:solidFill>
                  <a:srgbClr val="FFFF00"/>
                </a:solidFill>
                <a:latin typeface="Arial" charset="0"/>
                <a:cs typeface="Arial" charset="0"/>
              </a:rPr>
              <a:t> ÷ 3s = 2368 W ou par kg de masse corporelle : 2368 W ÷ 80kg = 29.6 W/kg.</a:t>
            </a:r>
            <a:endParaRPr lang="fr-FR" sz="240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algn="just">
              <a:buFontTx/>
              <a:buNone/>
            </a:pPr>
            <a:r>
              <a:rPr lang="fr-FR" sz="2400">
                <a:solidFill>
                  <a:srgbClr val="FFFF00"/>
                </a:solidFill>
                <a:latin typeface="Arial" charset="0"/>
                <a:cs typeface="Arial" charset="0"/>
              </a:rPr>
              <a:t>  </a:t>
            </a:r>
          </a:p>
          <a:p>
            <a:pPr algn="just">
              <a:buFontTx/>
              <a:buNone/>
            </a:pPr>
            <a:r>
              <a:rPr lang="fr-FR" sz="2400">
                <a:solidFill>
                  <a:srgbClr val="FFFF00"/>
                </a:solidFill>
                <a:latin typeface="Arial" charset="0"/>
                <a:cs typeface="Arial" charset="0"/>
              </a:rPr>
              <a:t>   </a:t>
            </a:r>
            <a:r>
              <a:rPr lang="es-CL" sz="2400">
                <a:solidFill>
                  <a:srgbClr val="FFFF00"/>
                </a:solidFill>
                <a:latin typeface="Arial" charset="0"/>
                <a:cs typeface="Arial" charset="0"/>
              </a:rPr>
              <a:t> Connaissant le nombre de foulées sur 20m, il est même possible de calculer la puissance moyenne développée par foulée.</a:t>
            </a:r>
            <a:endParaRPr lang="es-CL" sz="2400">
              <a:solidFill>
                <a:srgbClr val="FFFF00"/>
              </a:solidFill>
              <a:cs typeface="Times New Roman" pitchFamily="18" charset="0"/>
            </a:endParaRPr>
          </a:p>
          <a:p>
            <a:endParaRPr lang="es-CL" sz="24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6772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9B6E6F3-1B49-42BE-B98A-C8557C5B5208}" type="slidenum">
              <a:rPr lang="fr-FR" sz="1400" smtClean="0"/>
              <a:pPr/>
              <a:t>97</a:t>
            </a:fld>
            <a:endParaRPr lang="fr-FR" sz="1400"/>
          </a:p>
        </p:txBody>
      </p:sp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152400" y="2057400"/>
            <a:ext cx="8991600" cy="2667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fr-FR" sz="1400" b="1">
              <a:latin typeface="Arial" charset="0"/>
            </a:endParaRPr>
          </a:p>
        </p:txBody>
      </p:sp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152400" y="2057400"/>
            <a:ext cx="12366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</a:rPr>
              <a:t>SOURCE</a:t>
            </a:r>
            <a:br>
              <a:rPr lang="en-US" sz="1400" b="1">
                <a:latin typeface="Arial" charset="0"/>
              </a:rPr>
            </a:br>
            <a:r>
              <a:rPr lang="en-US" sz="1400" b="1">
                <a:latin typeface="Arial" charset="0"/>
              </a:rPr>
              <a:t>D’ENERGIE  </a:t>
            </a:r>
          </a:p>
        </p:txBody>
      </p:sp>
      <p:sp>
        <p:nvSpPr>
          <p:cNvPr id="47109" name="Text Box 4"/>
          <p:cNvSpPr txBox="1">
            <a:spLocks noChangeArrowheads="1"/>
          </p:cNvSpPr>
          <p:nvPr/>
        </p:nvSpPr>
        <p:spPr bwMode="auto">
          <a:xfrm>
            <a:off x="1524000" y="2057400"/>
            <a:ext cx="12715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</a:rPr>
              <a:t>SUBSTRATS</a:t>
            </a:r>
          </a:p>
        </p:txBody>
      </p:sp>
      <p:sp>
        <p:nvSpPr>
          <p:cNvPr id="47110" name="Text Box 5"/>
          <p:cNvSpPr txBox="1">
            <a:spLocks noChangeArrowheads="1"/>
          </p:cNvSpPr>
          <p:nvPr/>
        </p:nvSpPr>
        <p:spPr bwMode="auto">
          <a:xfrm>
            <a:off x="2743200" y="2057400"/>
            <a:ext cx="13795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</a:rPr>
              <a:t>PRODUCTION</a:t>
            </a:r>
            <a:br>
              <a:rPr lang="en-US" sz="1400" b="1">
                <a:latin typeface="Arial" charset="0"/>
              </a:rPr>
            </a:br>
            <a:r>
              <a:rPr lang="en-US" sz="1400" b="1">
                <a:latin typeface="Arial" charset="0"/>
              </a:rPr>
              <a:t>       D’ATP</a:t>
            </a:r>
          </a:p>
        </p:txBody>
      </p:sp>
      <p:sp>
        <p:nvSpPr>
          <p:cNvPr id="47111" name="Text Box 6"/>
          <p:cNvSpPr txBox="1">
            <a:spLocks noChangeArrowheads="1"/>
          </p:cNvSpPr>
          <p:nvPr/>
        </p:nvSpPr>
        <p:spPr bwMode="auto">
          <a:xfrm>
            <a:off x="4038600" y="2057400"/>
            <a:ext cx="13795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</a:rPr>
              <a:t>   DELAI DE</a:t>
            </a:r>
            <a:br>
              <a:rPr lang="en-US" sz="1400" b="1">
                <a:latin typeface="Arial" charset="0"/>
              </a:rPr>
            </a:br>
            <a:r>
              <a:rPr lang="en-US" sz="1400" b="1">
                <a:latin typeface="Arial" charset="0"/>
              </a:rPr>
              <a:t>PRODUCTION</a:t>
            </a:r>
            <a:br>
              <a:rPr lang="en-US" sz="1400" b="1">
                <a:latin typeface="Arial" charset="0"/>
              </a:rPr>
            </a:br>
            <a:r>
              <a:rPr lang="en-US" sz="1400" b="1">
                <a:latin typeface="Arial" charset="0"/>
              </a:rPr>
              <a:t>   OPTIMALE</a:t>
            </a:r>
          </a:p>
        </p:txBody>
      </p:sp>
      <p:sp>
        <p:nvSpPr>
          <p:cNvPr id="47112" name="Text Box 7"/>
          <p:cNvSpPr txBox="1">
            <a:spLocks noChangeArrowheads="1"/>
          </p:cNvSpPr>
          <p:nvPr/>
        </p:nvSpPr>
        <p:spPr bwMode="auto">
          <a:xfrm>
            <a:off x="5334000" y="2057400"/>
            <a:ext cx="1192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</a:rPr>
              <a:t>  CAPACITE</a:t>
            </a:r>
          </a:p>
        </p:txBody>
      </p:sp>
      <p:sp>
        <p:nvSpPr>
          <p:cNvPr id="47113" name="Text Box 8"/>
          <p:cNvSpPr txBox="1">
            <a:spLocks noChangeArrowheads="1"/>
          </p:cNvSpPr>
          <p:nvPr/>
        </p:nvSpPr>
        <p:spPr bwMode="auto">
          <a:xfrm>
            <a:off x="6400800" y="2057400"/>
            <a:ext cx="13223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</a:rPr>
              <a:t>  PUISSANCE</a:t>
            </a:r>
          </a:p>
        </p:txBody>
      </p:sp>
      <p:sp>
        <p:nvSpPr>
          <p:cNvPr id="47114" name="Text Box 9"/>
          <p:cNvSpPr txBox="1">
            <a:spLocks noChangeArrowheads="1"/>
          </p:cNvSpPr>
          <p:nvPr/>
        </p:nvSpPr>
        <p:spPr bwMode="auto">
          <a:xfrm>
            <a:off x="7620000" y="2057400"/>
            <a:ext cx="1420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</a:rPr>
              <a:t>  ENDURANCE</a:t>
            </a:r>
          </a:p>
        </p:txBody>
      </p:sp>
      <p:sp>
        <p:nvSpPr>
          <p:cNvPr id="47115" name="Text Box 10"/>
          <p:cNvSpPr txBox="1">
            <a:spLocks noChangeArrowheads="1"/>
          </p:cNvSpPr>
          <p:nvPr/>
        </p:nvSpPr>
        <p:spPr bwMode="auto">
          <a:xfrm>
            <a:off x="152400" y="3048000"/>
            <a:ext cx="14430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</a:rPr>
              <a:t>IMMEDIATE</a:t>
            </a:r>
          </a:p>
          <a:p>
            <a:r>
              <a:rPr lang="en-US" sz="1400" b="1" i="1">
                <a:latin typeface="Arial" charset="0"/>
              </a:rPr>
              <a:t>Phosphagènes</a:t>
            </a:r>
            <a:endParaRPr lang="en-US" sz="1400" b="1">
              <a:latin typeface="Arial" charset="0"/>
            </a:endParaRPr>
          </a:p>
        </p:txBody>
      </p:sp>
      <p:sp>
        <p:nvSpPr>
          <p:cNvPr id="47116" name="Text Box 11"/>
          <p:cNvSpPr txBox="1">
            <a:spLocks noChangeArrowheads="1"/>
          </p:cNvSpPr>
          <p:nvPr/>
        </p:nvSpPr>
        <p:spPr bwMode="auto">
          <a:xfrm>
            <a:off x="1600200" y="3276600"/>
            <a:ext cx="1058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</a:rPr>
              <a:t>ATP + PCr</a:t>
            </a:r>
          </a:p>
          <a:p>
            <a:endParaRPr lang="en-US" sz="1400" b="1">
              <a:latin typeface="Arial" charset="0"/>
            </a:endParaRPr>
          </a:p>
        </p:txBody>
      </p:sp>
      <p:sp>
        <p:nvSpPr>
          <p:cNvPr id="47117" name="Text Box 12"/>
          <p:cNvSpPr txBox="1">
            <a:spLocks noChangeArrowheads="1"/>
          </p:cNvSpPr>
          <p:nvPr/>
        </p:nvSpPr>
        <p:spPr bwMode="auto">
          <a:xfrm>
            <a:off x="2743200" y="3276600"/>
            <a:ext cx="13541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</a:rPr>
              <a:t>TRES FAIBLE</a:t>
            </a:r>
          </a:p>
          <a:p>
            <a:r>
              <a:rPr lang="en-US" sz="1400" b="1">
                <a:latin typeface="Arial" charset="0"/>
              </a:rPr>
              <a:t>1 PCr = 1 ATP</a:t>
            </a:r>
          </a:p>
        </p:txBody>
      </p:sp>
      <p:sp>
        <p:nvSpPr>
          <p:cNvPr id="47118" name="Text Box 13"/>
          <p:cNvSpPr txBox="1">
            <a:spLocks noChangeArrowheads="1"/>
          </p:cNvSpPr>
          <p:nvPr/>
        </p:nvSpPr>
        <p:spPr bwMode="auto">
          <a:xfrm>
            <a:off x="4343400" y="3276600"/>
            <a:ext cx="549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</a:rPr>
              <a:t>NUL</a:t>
            </a:r>
          </a:p>
        </p:txBody>
      </p:sp>
      <p:sp>
        <p:nvSpPr>
          <p:cNvPr id="47119" name="Text Box 14"/>
          <p:cNvSpPr txBox="1">
            <a:spLocks noChangeArrowheads="1"/>
          </p:cNvSpPr>
          <p:nvPr/>
        </p:nvSpPr>
        <p:spPr bwMode="auto">
          <a:xfrm>
            <a:off x="5410200" y="3200400"/>
            <a:ext cx="9810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</a:rPr>
              <a:t>TRES </a:t>
            </a:r>
          </a:p>
          <a:p>
            <a:r>
              <a:rPr lang="en-US" sz="1400" b="1">
                <a:latin typeface="Arial" charset="0"/>
              </a:rPr>
              <a:t>FAIBLE</a:t>
            </a:r>
          </a:p>
          <a:p>
            <a:r>
              <a:rPr lang="en-US" sz="1400" b="1">
                <a:latin typeface="Arial" charset="0"/>
              </a:rPr>
              <a:t>20 - 60 kJ</a:t>
            </a:r>
          </a:p>
          <a:p>
            <a:r>
              <a:rPr lang="en-US" sz="1400" b="1">
                <a:latin typeface="Arial" charset="0"/>
              </a:rPr>
              <a:t>65kJ (*)</a:t>
            </a:r>
          </a:p>
        </p:txBody>
      </p:sp>
      <p:sp>
        <p:nvSpPr>
          <p:cNvPr id="47120" name="Text Box 15"/>
          <p:cNvSpPr txBox="1">
            <a:spLocks noChangeArrowheads="1"/>
          </p:cNvSpPr>
          <p:nvPr/>
        </p:nvSpPr>
        <p:spPr bwMode="auto">
          <a:xfrm>
            <a:off x="6477000" y="3200400"/>
            <a:ext cx="12477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</a:rPr>
              <a:t>TRES </a:t>
            </a:r>
          </a:p>
          <a:p>
            <a:r>
              <a:rPr lang="en-US" sz="1400" b="1">
                <a:latin typeface="Arial" charset="0"/>
              </a:rPr>
              <a:t>ELEVEE:</a:t>
            </a:r>
          </a:p>
          <a:p>
            <a:r>
              <a:rPr lang="en-US" sz="1400" b="1">
                <a:latin typeface="Arial" charset="0"/>
              </a:rPr>
              <a:t>250 à </a:t>
            </a:r>
          </a:p>
          <a:p>
            <a:r>
              <a:rPr lang="en-US" sz="1400" b="1">
                <a:latin typeface="Arial" charset="0"/>
              </a:rPr>
              <a:t>530 kJ.min-1</a:t>
            </a:r>
          </a:p>
          <a:p>
            <a:r>
              <a:rPr lang="en-US" sz="1400" b="1">
                <a:latin typeface="Arial" charset="0"/>
              </a:rPr>
              <a:t>750 kJ (*)</a:t>
            </a:r>
          </a:p>
          <a:p>
            <a:r>
              <a:rPr lang="en-US" sz="1400" b="1">
                <a:latin typeface="Arial" charset="0"/>
              </a:rPr>
              <a:t>1 à 3 - 4 s</a:t>
            </a:r>
          </a:p>
        </p:txBody>
      </p:sp>
      <p:sp>
        <p:nvSpPr>
          <p:cNvPr id="47121" name="Text Box 16"/>
          <p:cNvSpPr txBox="1">
            <a:spLocks noChangeArrowheads="1"/>
          </p:cNvSpPr>
          <p:nvPr/>
        </p:nvSpPr>
        <p:spPr bwMode="auto">
          <a:xfrm>
            <a:off x="7696200" y="2971800"/>
            <a:ext cx="15144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  <a:sym typeface="Symbol" pitchFamily="18" charset="2"/>
              </a:rPr>
              <a:t> 15 - 20s</a:t>
            </a:r>
          </a:p>
          <a:p>
            <a:r>
              <a:rPr lang="en-US" sz="1400" b="1">
                <a:latin typeface="Arial" charset="0"/>
                <a:sym typeface="Symbol" pitchFamily="18" charset="2"/>
              </a:rPr>
              <a:t>dépend du %</a:t>
            </a:r>
          </a:p>
          <a:p>
            <a:r>
              <a:rPr lang="en-US" sz="1400" b="1">
                <a:latin typeface="Arial" charset="0"/>
                <a:sym typeface="Symbol" pitchFamily="18" charset="2"/>
              </a:rPr>
              <a:t>de puissance</a:t>
            </a:r>
          </a:p>
          <a:p>
            <a:r>
              <a:rPr lang="en-US" sz="1400" b="1">
                <a:latin typeface="Arial" charset="0"/>
                <a:sym typeface="Symbol" pitchFamily="18" charset="2"/>
              </a:rPr>
              <a:t> max (jamais</a:t>
            </a:r>
          </a:p>
          <a:p>
            <a:r>
              <a:rPr lang="en-US" sz="1400" b="1">
                <a:latin typeface="Arial" charset="0"/>
                <a:sym typeface="Symbol" pitchFamily="18" charset="2"/>
              </a:rPr>
              <a:t>inférieur à 95% </a:t>
            </a:r>
          </a:p>
          <a:p>
            <a:r>
              <a:rPr lang="en-US" sz="1400" b="1">
                <a:latin typeface="Arial" charset="0"/>
                <a:sym typeface="Symbol" pitchFamily="18" charset="2"/>
              </a:rPr>
              <a:t>de la puissance</a:t>
            </a:r>
          </a:p>
          <a:p>
            <a:r>
              <a:rPr lang="en-US" sz="1400" b="1">
                <a:latin typeface="Arial" charset="0"/>
                <a:sym typeface="Symbol" pitchFamily="18" charset="2"/>
              </a:rPr>
              <a:t>maximale)</a:t>
            </a:r>
            <a:endParaRPr lang="en-US" sz="1400" b="1">
              <a:latin typeface="Arial" charset="0"/>
            </a:endParaRPr>
          </a:p>
        </p:txBody>
      </p:sp>
      <p:sp>
        <p:nvSpPr>
          <p:cNvPr id="47122" name="Line 17"/>
          <p:cNvSpPr>
            <a:spLocks noChangeShapeType="1"/>
          </p:cNvSpPr>
          <p:nvPr/>
        </p:nvSpPr>
        <p:spPr bwMode="auto">
          <a:xfrm>
            <a:off x="1600200" y="2057400"/>
            <a:ext cx="0" cy="2667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23" name="Line 18"/>
          <p:cNvSpPr>
            <a:spLocks noChangeShapeType="1"/>
          </p:cNvSpPr>
          <p:nvPr/>
        </p:nvSpPr>
        <p:spPr bwMode="auto">
          <a:xfrm>
            <a:off x="2743200" y="2057400"/>
            <a:ext cx="0" cy="2667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24" name="Line 19"/>
          <p:cNvSpPr>
            <a:spLocks noChangeShapeType="1"/>
          </p:cNvSpPr>
          <p:nvPr/>
        </p:nvSpPr>
        <p:spPr bwMode="auto">
          <a:xfrm>
            <a:off x="4114800" y="2057400"/>
            <a:ext cx="0" cy="2667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25" name="Line 20"/>
          <p:cNvSpPr>
            <a:spLocks noChangeShapeType="1"/>
          </p:cNvSpPr>
          <p:nvPr/>
        </p:nvSpPr>
        <p:spPr bwMode="auto">
          <a:xfrm>
            <a:off x="5410200" y="2057400"/>
            <a:ext cx="0" cy="2667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26" name="Line 21"/>
          <p:cNvSpPr>
            <a:spLocks noChangeShapeType="1"/>
          </p:cNvSpPr>
          <p:nvPr/>
        </p:nvSpPr>
        <p:spPr bwMode="auto">
          <a:xfrm>
            <a:off x="6477000" y="2057400"/>
            <a:ext cx="0" cy="2667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27" name="Line 22"/>
          <p:cNvSpPr>
            <a:spLocks noChangeShapeType="1"/>
          </p:cNvSpPr>
          <p:nvPr/>
        </p:nvSpPr>
        <p:spPr bwMode="auto">
          <a:xfrm>
            <a:off x="7696200" y="2057400"/>
            <a:ext cx="0" cy="2667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28" name="Line 23"/>
          <p:cNvSpPr>
            <a:spLocks noChangeShapeType="1"/>
          </p:cNvSpPr>
          <p:nvPr/>
        </p:nvSpPr>
        <p:spPr bwMode="auto">
          <a:xfrm>
            <a:off x="152400" y="2895600"/>
            <a:ext cx="89916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29" name="Text Box 24"/>
          <p:cNvSpPr txBox="1">
            <a:spLocks noChangeArrowheads="1"/>
          </p:cNvSpPr>
          <p:nvPr/>
        </p:nvSpPr>
        <p:spPr bwMode="auto">
          <a:xfrm>
            <a:off x="2057400" y="4953000"/>
            <a:ext cx="4819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b="1">
                <a:latin typeface="Arial" charset="0"/>
              </a:rPr>
              <a:t>(*) Sportif spécialiste entraîné et de haut niveau</a:t>
            </a:r>
            <a:r>
              <a:rPr lang="en-US" sz="1400"/>
              <a:t> </a:t>
            </a:r>
          </a:p>
        </p:txBody>
      </p:sp>
      <p:sp>
        <p:nvSpPr>
          <p:cNvPr id="47130" name="Text Box 25"/>
          <p:cNvSpPr txBox="1">
            <a:spLocks noChangeArrowheads="1"/>
          </p:cNvSpPr>
          <p:nvPr/>
        </p:nvSpPr>
        <p:spPr bwMode="auto">
          <a:xfrm>
            <a:off x="3352800" y="914400"/>
            <a:ext cx="200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b="1">
                <a:latin typeface="Arial" charset="0"/>
              </a:rPr>
              <a:t>RECAPITULATIF</a:t>
            </a:r>
            <a:endParaRPr lang="en-US" sz="1400"/>
          </a:p>
        </p:txBody>
      </p:sp>
      <p:sp>
        <p:nvSpPr>
          <p:cNvPr id="47131" name="Text Box 26"/>
          <p:cNvSpPr txBox="1">
            <a:spLocks noChangeArrowheads="1"/>
          </p:cNvSpPr>
          <p:nvPr/>
        </p:nvSpPr>
        <p:spPr bwMode="auto">
          <a:xfrm>
            <a:off x="158750" y="3775075"/>
            <a:ext cx="12525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  <a:cs typeface="Arial" charset="0"/>
              </a:rPr>
              <a:t>ANAEROBIE</a:t>
            </a:r>
            <a:br>
              <a:rPr lang="en-US" sz="1400" b="1">
                <a:latin typeface="Arial" charset="0"/>
                <a:cs typeface="Arial" charset="0"/>
              </a:rPr>
            </a:br>
            <a:r>
              <a:rPr lang="en-US" sz="1400" b="1">
                <a:latin typeface="Arial" charset="0"/>
                <a:cs typeface="Arial" charset="0"/>
              </a:rPr>
              <a:t>ALACTIQUE</a:t>
            </a:r>
            <a:endParaRPr lang="fr-FR" sz="1400">
              <a:latin typeface="Arial" charset="0"/>
              <a:cs typeface="Arial" charset="0"/>
            </a:endParaRPr>
          </a:p>
        </p:txBody>
      </p:sp>
      <p:sp>
        <p:nvSpPr>
          <p:cNvPr id="47132" name="Line 27"/>
          <p:cNvSpPr>
            <a:spLocks noChangeShapeType="1"/>
          </p:cNvSpPr>
          <p:nvPr/>
        </p:nvSpPr>
        <p:spPr bwMode="auto">
          <a:xfrm flipV="1">
            <a:off x="252413" y="3644900"/>
            <a:ext cx="1079500" cy="792163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33" name="Line 28"/>
          <p:cNvSpPr>
            <a:spLocks noChangeShapeType="1"/>
          </p:cNvSpPr>
          <p:nvPr/>
        </p:nvSpPr>
        <p:spPr bwMode="auto">
          <a:xfrm>
            <a:off x="252413" y="3644900"/>
            <a:ext cx="1006475" cy="792163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4695875"/>
      </p:ext>
    </p:extLst>
  </p:cSld>
  <p:clrMapOvr>
    <a:masterClrMapping/>
  </p:clrMapOvr>
  <p:transition spd="slow">
    <p:split orient="vert" dir="in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447800" y="231775"/>
            <a:ext cx="65881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fr-FR" sz="2000" b="1">
                <a:solidFill>
                  <a:srgbClr val="FFFFFF"/>
                </a:solidFill>
                <a:latin typeface="Bookman Old Style" pitchFamily="18" charset="0"/>
              </a:rPr>
              <a:t>Tableau récapitulatif de la nature et de la durée </a:t>
            </a:r>
          </a:p>
          <a:p>
            <a:r>
              <a:rPr lang="fr-FR" altLang="fr-FR" sz="2000" b="1">
                <a:solidFill>
                  <a:srgbClr val="FFFFFF"/>
                </a:solidFill>
                <a:latin typeface="Bookman Old Style" pitchFamily="18" charset="0"/>
              </a:rPr>
              <a:t>de la récupération en fonction de l’exercice</a:t>
            </a:r>
            <a:endParaRPr lang="fr-FR" altLang="fr-FR" sz="2000">
              <a:solidFill>
                <a:srgbClr val="FFFFFF"/>
              </a:solidFill>
              <a:latin typeface="Bookman Old Style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28625" y="1285875"/>
            <a:ext cx="8382000" cy="52435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fr-FR" altLang="fr-FR" sz="1400">
              <a:solidFill>
                <a:srgbClr val="FFFFFF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33400" y="2463800"/>
            <a:ext cx="18415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fr-FR" sz="2000" b="1" dirty="0" err="1">
                <a:solidFill>
                  <a:srgbClr val="FFFFFF"/>
                </a:solidFill>
                <a:latin typeface="Calibri" pitchFamily="34" charset="0"/>
              </a:rPr>
              <a:t>Oxygène</a:t>
            </a:r>
            <a:r>
              <a:rPr lang="en-US" altLang="fr-FR" sz="2000" b="1" dirty="0">
                <a:solidFill>
                  <a:srgbClr val="FFFFFF"/>
                </a:solidFill>
                <a:latin typeface="Calibri" pitchFamily="34" charset="0"/>
              </a:rPr>
              <a:t>..........</a:t>
            </a:r>
          </a:p>
          <a:p>
            <a:endParaRPr lang="en-US" altLang="fr-FR" sz="2000" b="1" dirty="0">
              <a:solidFill>
                <a:srgbClr val="FFFFFF"/>
              </a:solidFill>
              <a:latin typeface="Calibri" pitchFamily="34" charset="0"/>
            </a:endParaRPr>
          </a:p>
          <a:p>
            <a:r>
              <a:rPr lang="en-US" altLang="fr-FR" sz="2000" b="1" dirty="0">
                <a:solidFill>
                  <a:srgbClr val="FFFFFF"/>
                </a:solidFill>
                <a:latin typeface="Calibri" pitchFamily="34" charset="0"/>
              </a:rPr>
              <a:t>ATP-</a:t>
            </a:r>
            <a:r>
              <a:rPr lang="en-US" altLang="fr-FR" sz="2000" b="1" dirty="0" err="1">
                <a:solidFill>
                  <a:srgbClr val="FFFFFF"/>
                </a:solidFill>
                <a:latin typeface="Calibri" pitchFamily="34" charset="0"/>
              </a:rPr>
              <a:t>PCr</a:t>
            </a:r>
            <a:r>
              <a:rPr lang="en-US" altLang="fr-FR" sz="2000" b="1" dirty="0">
                <a:solidFill>
                  <a:srgbClr val="FFFFFF"/>
                </a:solidFill>
                <a:latin typeface="Calibri" pitchFamily="34" charset="0"/>
              </a:rPr>
              <a:t>.........</a:t>
            </a:r>
          </a:p>
          <a:p>
            <a:endParaRPr lang="en-US" altLang="fr-FR" sz="2000" b="1" dirty="0">
              <a:solidFill>
                <a:srgbClr val="FFFFFF"/>
              </a:solidFill>
              <a:latin typeface="Calibri" pitchFamily="34" charset="0"/>
            </a:endParaRPr>
          </a:p>
          <a:p>
            <a:r>
              <a:rPr lang="en-US" altLang="fr-FR" sz="2000" b="1" dirty="0" err="1">
                <a:solidFill>
                  <a:schemeClr val="accent3">
                    <a:lumMod val="25000"/>
                  </a:schemeClr>
                </a:solidFill>
                <a:latin typeface="Calibri" pitchFamily="34" charset="0"/>
              </a:rPr>
              <a:t>Glycogène</a:t>
            </a:r>
            <a:r>
              <a:rPr lang="en-US" altLang="fr-FR" sz="2000" b="1" dirty="0">
                <a:solidFill>
                  <a:schemeClr val="accent3">
                    <a:lumMod val="25000"/>
                  </a:schemeClr>
                </a:solidFill>
                <a:latin typeface="Calibri" pitchFamily="34" charset="0"/>
              </a:rPr>
              <a:t>........</a:t>
            </a:r>
          </a:p>
          <a:p>
            <a:endParaRPr lang="en-US" altLang="fr-FR" sz="2000" b="1" dirty="0">
              <a:solidFill>
                <a:schemeClr val="accent3">
                  <a:lumMod val="25000"/>
                </a:schemeClr>
              </a:solidFill>
              <a:latin typeface="Calibri" pitchFamily="34" charset="0"/>
            </a:endParaRPr>
          </a:p>
          <a:p>
            <a:r>
              <a:rPr lang="en-US" altLang="fr-FR" sz="2000" b="1" dirty="0">
                <a:solidFill>
                  <a:schemeClr val="accent3">
                    <a:lumMod val="25000"/>
                  </a:schemeClr>
                </a:solidFill>
                <a:latin typeface="Calibri" pitchFamily="34" charset="0"/>
              </a:rPr>
              <a:t>       </a:t>
            </a:r>
          </a:p>
          <a:p>
            <a:r>
              <a:rPr lang="en-US" altLang="fr-FR" sz="2000" b="1" dirty="0">
                <a:solidFill>
                  <a:schemeClr val="accent3">
                    <a:lumMod val="25000"/>
                  </a:schemeClr>
                </a:solidFill>
                <a:latin typeface="Calibri" pitchFamily="34" charset="0"/>
              </a:rPr>
              <a:t> et</a:t>
            </a:r>
          </a:p>
          <a:p>
            <a:endParaRPr lang="en-US" altLang="fr-FR" b="1" dirty="0">
              <a:solidFill>
                <a:schemeClr val="accent3">
                  <a:lumMod val="25000"/>
                </a:schemeClr>
              </a:solidFill>
            </a:endParaRPr>
          </a:p>
          <a:p>
            <a:r>
              <a:rPr lang="en-US" altLang="fr-FR" sz="2000" b="1" dirty="0" err="1">
                <a:solidFill>
                  <a:schemeClr val="accent3">
                    <a:lumMod val="25000"/>
                  </a:schemeClr>
                </a:solidFill>
                <a:latin typeface="Calibri" pitchFamily="34" charset="0"/>
              </a:rPr>
              <a:t>métabolisme</a:t>
            </a:r>
            <a:endParaRPr lang="en-US" altLang="fr-FR" sz="2000" b="1" dirty="0">
              <a:solidFill>
                <a:schemeClr val="accent3">
                  <a:lumMod val="25000"/>
                </a:schemeClr>
              </a:solidFill>
              <a:latin typeface="Calibri" pitchFamily="34" charset="0"/>
            </a:endParaRPr>
          </a:p>
          <a:p>
            <a:r>
              <a:rPr lang="en-US" altLang="fr-FR" sz="2000" b="1" dirty="0">
                <a:solidFill>
                  <a:schemeClr val="accent3">
                    <a:lumMod val="25000"/>
                  </a:schemeClr>
                </a:solidFill>
                <a:latin typeface="Calibri" pitchFamily="34" charset="0"/>
              </a:rPr>
              <a:t>du lactate</a:t>
            </a:r>
            <a:endParaRPr lang="en-US" altLang="fr-FR" sz="2000" dirty="0">
              <a:solidFill>
                <a:schemeClr val="accent3">
                  <a:lumMod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33400" y="1320800"/>
            <a:ext cx="23288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fr-FR" b="1">
                <a:solidFill>
                  <a:srgbClr val="FFFFFF"/>
                </a:solidFill>
                <a:latin typeface="Calibri" pitchFamily="34" charset="0"/>
              </a:rPr>
              <a:t>Reconstitution</a:t>
            </a:r>
            <a:r>
              <a:rPr lang="en-US" altLang="fr-FR" b="1">
                <a:solidFill>
                  <a:srgbClr val="FFFFFF"/>
                </a:solidFill>
              </a:rPr>
              <a:t> </a:t>
            </a:r>
          </a:p>
          <a:p>
            <a:r>
              <a:rPr lang="en-US" altLang="fr-FR" b="1">
                <a:solidFill>
                  <a:srgbClr val="FFFFFF"/>
                </a:solidFill>
                <a:latin typeface="Calibri" pitchFamily="34" charset="0"/>
              </a:rPr>
              <a:t>des réserves </a:t>
            </a:r>
            <a:r>
              <a:rPr lang="en-US" altLang="fr-FR" sz="2000" b="1">
                <a:solidFill>
                  <a:srgbClr val="FFFFFF"/>
                </a:solidFill>
                <a:latin typeface="Calibri" pitchFamily="34" charset="0"/>
              </a:rPr>
              <a:t>en</a:t>
            </a:r>
            <a:r>
              <a:rPr lang="en-US" altLang="fr-FR" b="1">
                <a:solidFill>
                  <a:srgbClr val="FFFFFF"/>
                </a:solidFill>
                <a:latin typeface="Calibri" pitchFamily="34" charset="0"/>
              </a:rPr>
              <a:t> :</a:t>
            </a:r>
            <a:endParaRPr lang="en-US" altLang="fr-FR" sz="14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728913" y="1331913"/>
            <a:ext cx="265747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fr-FR" sz="2000" b="1" dirty="0" err="1">
                <a:solidFill>
                  <a:srgbClr val="FFFFFF"/>
                </a:solidFill>
                <a:latin typeface="Calibri" pitchFamily="34" charset="0"/>
              </a:rPr>
              <a:t>Récupération</a:t>
            </a:r>
            <a:r>
              <a:rPr lang="en-US" altLang="fr-FR" sz="2000" b="1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altLang="fr-FR" sz="2000" b="1" dirty="0" err="1">
                <a:solidFill>
                  <a:srgbClr val="FFFFFF"/>
                </a:solidFill>
                <a:latin typeface="Calibri" pitchFamily="34" charset="0"/>
              </a:rPr>
              <a:t>complète</a:t>
            </a:r>
            <a:endParaRPr lang="en-US" altLang="fr-FR" sz="2000" b="1" dirty="0">
              <a:solidFill>
                <a:srgbClr val="FFFFFF"/>
              </a:solidFill>
              <a:latin typeface="Calibri" pitchFamily="34" charset="0"/>
            </a:endParaRPr>
          </a:p>
          <a:p>
            <a:endParaRPr lang="en-US" altLang="fr-FR" sz="2000" b="1" dirty="0">
              <a:solidFill>
                <a:srgbClr val="FFFFFF"/>
              </a:solidFill>
              <a:latin typeface="Calibri" pitchFamily="34" charset="0"/>
            </a:endParaRPr>
          </a:p>
          <a:p>
            <a:r>
              <a:rPr lang="en-US" altLang="fr-FR" sz="2000" b="1" dirty="0">
                <a:solidFill>
                  <a:srgbClr val="FFFFFF"/>
                </a:solidFill>
                <a:latin typeface="Calibri" pitchFamily="34" charset="0"/>
              </a:rPr>
              <a:t>Nature            </a:t>
            </a:r>
            <a:r>
              <a:rPr lang="en-US" altLang="fr-FR" sz="2000" b="1" dirty="0" err="1">
                <a:solidFill>
                  <a:srgbClr val="FFFFFF"/>
                </a:solidFill>
                <a:latin typeface="Calibri" pitchFamily="34" charset="0"/>
              </a:rPr>
              <a:t>Durées</a:t>
            </a:r>
            <a:endParaRPr lang="en-US" altLang="fr-FR" sz="2000" b="1" dirty="0">
              <a:solidFill>
                <a:srgbClr val="FFFFFF"/>
              </a:solidFill>
              <a:latin typeface="Calibri" pitchFamily="34" charset="0"/>
            </a:endParaRPr>
          </a:p>
          <a:p>
            <a:endParaRPr lang="en-US" altLang="fr-FR" sz="2000" b="1" dirty="0">
              <a:solidFill>
                <a:srgbClr val="FFFFFF"/>
              </a:solidFill>
              <a:latin typeface="Calibri" pitchFamily="34" charset="0"/>
            </a:endParaRPr>
          </a:p>
          <a:p>
            <a:r>
              <a:rPr lang="en-US" altLang="fr-FR" sz="2000" b="1" dirty="0">
                <a:solidFill>
                  <a:srgbClr val="FFFFFF"/>
                </a:solidFill>
                <a:latin typeface="Calibri" pitchFamily="34" charset="0"/>
              </a:rPr>
              <a:t>Passive         10 à 15 s</a:t>
            </a:r>
          </a:p>
          <a:p>
            <a:endParaRPr lang="en-US" altLang="fr-FR" sz="2000" b="1" dirty="0">
              <a:solidFill>
                <a:srgbClr val="FFFFFF"/>
              </a:solidFill>
              <a:latin typeface="Calibri" pitchFamily="34" charset="0"/>
            </a:endParaRPr>
          </a:p>
          <a:p>
            <a:r>
              <a:rPr lang="en-US" altLang="fr-FR" sz="2000" b="1" dirty="0">
                <a:solidFill>
                  <a:srgbClr val="FFFFFF"/>
                </a:solidFill>
                <a:latin typeface="Calibri" pitchFamily="34" charset="0"/>
              </a:rPr>
              <a:t>Passive         6 à 8 min</a:t>
            </a:r>
          </a:p>
          <a:p>
            <a:endParaRPr lang="en-US" altLang="fr-FR" sz="2000" b="1" dirty="0">
              <a:solidFill>
                <a:srgbClr val="FFFFFF"/>
              </a:solidFill>
              <a:latin typeface="Calibri" pitchFamily="34" charset="0"/>
            </a:endParaRPr>
          </a:p>
          <a:p>
            <a:r>
              <a:rPr lang="en-US" altLang="fr-FR" sz="2000" b="1" dirty="0">
                <a:solidFill>
                  <a:schemeClr val="accent3">
                    <a:lumMod val="25000"/>
                  </a:schemeClr>
                </a:solidFill>
                <a:latin typeface="Calibri" pitchFamily="34" charset="0"/>
              </a:rPr>
              <a:t>passive          24 à 48 h</a:t>
            </a:r>
          </a:p>
          <a:p>
            <a:endParaRPr lang="en-US" altLang="fr-FR" b="1" dirty="0">
              <a:solidFill>
                <a:schemeClr val="accent3">
                  <a:lumMod val="25000"/>
                </a:schemeClr>
              </a:solidFill>
              <a:latin typeface="Calibri" pitchFamily="34" charset="0"/>
            </a:endParaRPr>
          </a:p>
          <a:p>
            <a:endParaRPr lang="en-US" altLang="fr-FR" b="1" dirty="0">
              <a:solidFill>
                <a:schemeClr val="accent3">
                  <a:lumMod val="25000"/>
                </a:schemeClr>
              </a:solidFill>
              <a:latin typeface="Calibri" pitchFamily="34" charset="0"/>
            </a:endParaRPr>
          </a:p>
          <a:p>
            <a:endParaRPr lang="en-US" altLang="fr-FR" b="1" dirty="0">
              <a:solidFill>
                <a:schemeClr val="accent3">
                  <a:lumMod val="25000"/>
                </a:schemeClr>
              </a:solidFill>
              <a:latin typeface="Calibri" pitchFamily="34" charset="0"/>
            </a:endParaRPr>
          </a:p>
          <a:p>
            <a:r>
              <a:rPr lang="en-US" altLang="fr-FR" sz="2000" b="1" dirty="0">
                <a:solidFill>
                  <a:schemeClr val="accent3">
                    <a:lumMod val="25000"/>
                  </a:schemeClr>
                </a:solidFill>
                <a:latin typeface="Calibri" pitchFamily="34" charset="0"/>
              </a:rPr>
              <a:t>Passive           1 h 30</a:t>
            </a:r>
          </a:p>
          <a:p>
            <a:r>
              <a:rPr lang="en-US" altLang="fr-FR" sz="2000" b="1" dirty="0">
                <a:solidFill>
                  <a:schemeClr val="accent3">
                    <a:lumMod val="25000"/>
                  </a:schemeClr>
                </a:solidFill>
                <a:latin typeface="Calibri" pitchFamily="34" charset="0"/>
              </a:rPr>
              <a:t>Active             20 </a:t>
            </a:r>
            <a:r>
              <a:rPr lang="en-US" altLang="fr-FR" b="1" dirty="0">
                <a:solidFill>
                  <a:schemeClr val="accent3">
                    <a:lumMod val="25000"/>
                  </a:schemeClr>
                </a:solidFill>
                <a:latin typeface="Calibri" pitchFamily="34" charset="0"/>
              </a:rPr>
              <a:t>min</a:t>
            </a:r>
            <a:endParaRPr lang="en-US" altLang="fr-FR" dirty="0">
              <a:solidFill>
                <a:schemeClr val="accent3">
                  <a:lumMod val="25000"/>
                </a:schemeClr>
              </a:solidFill>
              <a:latin typeface="Calibri" pitchFamily="34" charset="0"/>
            </a:endParaRPr>
          </a:p>
          <a:p>
            <a:endParaRPr lang="en-US" altLang="fr-FR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5334000" y="1295400"/>
            <a:ext cx="3505200" cy="4708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fr-FR" sz="2000" dirty="0">
                <a:solidFill>
                  <a:srgbClr val="FFFFFF"/>
                </a:solidFill>
                <a:latin typeface="Calibri" pitchFamily="34" charset="0"/>
              </a:rPr>
              <a:t>   </a:t>
            </a:r>
            <a:r>
              <a:rPr lang="en-US" altLang="fr-FR" sz="2000" b="1" dirty="0" err="1">
                <a:solidFill>
                  <a:srgbClr val="FFFFFF"/>
                </a:solidFill>
                <a:latin typeface="Calibri" pitchFamily="34" charset="0"/>
              </a:rPr>
              <a:t>Récupération</a:t>
            </a:r>
            <a:r>
              <a:rPr lang="en-US" altLang="fr-FR" sz="2000" b="1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altLang="fr-FR" sz="2000" b="1" dirty="0" err="1">
                <a:solidFill>
                  <a:srgbClr val="FFFFFF"/>
                </a:solidFill>
                <a:latin typeface="Calibri" pitchFamily="34" charset="0"/>
              </a:rPr>
              <a:t>incomplète</a:t>
            </a:r>
            <a:r>
              <a:rPr lang="en-US" altLang="fr-FR" sz="2000" b="1" dirty="0">
                <a:solidFill>
                  <a:srgbClr val="FFFFFF"/>
                </a:solidFill>
                <a:latin typeface="Calibri" pitchFamily="34" charset="0"/>
              </a:rPr>
              <a:t> (*)</a:t>
            </a:r>
          </a:p>
          <a:p>
            <a:r>
              <a:rPr lang="en-US" altLang="fr-FR" sz="2000" b="1" dirty="0">
                <a:solidFill>
                  <a:srgbClr val="FFFFFF"/>
                </a:solidFill>
                <a:latin typeface="Calibri" pitchFamily="34" charset="0"/>
              </a:rPr>
              <a:t> </a:t>
            </a:r>
          </a:p>
          <a:p>
            <a:r>
              <a:rPr lang="en-US" altLang="fr-FR" sz="2000" b="1" dirty="0">
                <a:solidFill>
                  <a:srgbClr val="FFFFFF"/>
                </a:solidFill>
                <a:latin typeface="Calibri" pitchFamily="34" charset="0"/>
              </a:rPr>
              <a:t>   Nature                      </a:t>
            </a:r>
            <a:r>
              <a:rPr lang="en-US" altLang="fr-FR" sz="2000" b="1" dirty="0" err="1">
                <a:solidFill>
                  <a:srgbClr val="FFFFFF"/>
                </a:solidFill>
                <a:latin typeface="Calibri" pitchFamily="34" charset="0"/>
              </a:rPr>
              <a:t>Durées</a:t>
            </a:r>
            <a:endParaRPr lang="en-US" altLang="fr-FR" sz="2000" b="1" dirty="0">
              <a:solidFill>
                <a:srgbClr val="FFFFFF"/>
              </a:solidFill>
              <a:latin typeface="Calibri" pitchFamily="34" charset="0"/>
            </a:endParaRPr>
          </a:p>
          <a:p>
            <a:r>
              <a:rPr lang="en-US" altLang="fr-FR" sz="2000" b="1" dirty="0">
                <a:solidFill>
                  <a:srgbClr val="FFFFFF"/>
                </a:solidFill>
                <a:latin typeface="Calibri" pitchFamily="34" charset="0"/>
              </a:rPr>
              <a:t> </a:t>
            </a:r>
          </a:p>
          <a:p>
            <a:r>
              <a:rPr lang="en-US" altLang="fr-FR" sz="2000" b="1" dirty="0">
                <a:solidFill>
                  <a:srgbClr val="FFFFFF"/>
                </a:solidFill>
                <a:latin typeface="Calibri" pitchFamily="34" charset="0"/>
              </a:rPr>
              <a:t>  Passive:                   10 à 15 s</a:t>
            </a:r>
          </a:p>
          <a:p>
            <a:endParaRPr lang="en-US" altLang="fr-FR" sz="2000" b="1" dirty="0">
              <a:solidFill>
                <a:srgbClr val="FFFFFF"/>
              </a:solidFill>
              <a:latin typeface="Calibri" pitchFamily="34" charset="0"/>
            </a:endParaRPr>
          </a:p>
          <a:p>
            <a:r>
              <a:rPr lang="en-US" altLang="fr-FR" sz="2000" b="1" dirty="0">
                <a:solidFill>
                  <a:srgbClr val="FFFFFF"/>
                </a:solidFill>
                <a:latin typeface="Calibri" pitchFamily="34" charset="0"/>
              </a:rPr>
              <a:t>  Passive :              30s à 3 min</a:t>
            </a:r>
          </a:p>
          <a:p>
            <a:endParaRPr lang="en-US" altLang="fr-FR" sz="2000" b="1" dirty="0">
              <a:solidFill>
                <a:srgbClr val="FFFFFF"/>
              </a:solidFill>
              <a:latin typeface="Calibri" pitchFamily="34" charset="0"/>
            </a:endParaRPr>
          </a:p>
          <a:p>
            <a:r>
              <a:rPr lang="en-US" altLang="fr-FR" sz="2000" b="1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altLang="fr-FR" sz="2000" b="1" dirty="0">
                <a:solidFill>
                  <a:schemeClr val="accent3">
                    <a:lumMod val="25000"/>
                  </a:schemeClr>
                </a:solidFill>
                <a:latin typeface="Calibri" pitchFamily="34" charset="0"/>
              </a:rPr>
              <a:t>Passive + </a:t>
            </a:r>
          </a:p>
          <a:p>
            <a:r>
              <a:rPr lang="en-US" altLang="fr-FR" sz="2000" b="1" dirty="0">
                <a:solidFill>
                  <a:schemeClr val="accent3">
                    <a:lumMod val="25000"/>
                  </a:schemeClr>
                </a:solidFill>
                <a:latin typeface="Calibri" pitchFamily="34" charset="0"/>
              </a:rPr>
              <a:t> augmentation de </a:t>
            </a:r>
          </a:p>
          <a:p>
            <a:r>
              <a:rPr lang="en-US" altLang="fr-FR" sz="2000" b="1" dirty="0" err="1">
                <a:solidFill>
                  <a:schemeClr val="accent3">
                    <a:lumMod val="25000"/>
                  </a:schemeClr>
                </a:solidFill>
                <a:latin typeface="Calibri" pitchFamily="34" charset="0"/>
              </a:rPr>
              <a:t>l’apport</a:t>
            </a:r>
            <a:r>
              <a:rPr lang="en-US" altLang="fr-FR" sz="2000" b="1" dirty="0">
                <a:solidFill>
                  <a:schemeClr val="accent3">
                    <a:lumMod val="25000"/>
                  </a:schemeClr>
                </a:solidFill>
                <a:latin typeface="Calibri" pitchFamily="34" charset="0"/>
              </a:rPr>
              <a:t> en </a:t>
            </a:r>
            <a:r>
              <a:rPr lang="en-US" altLang="fr-FR" sz="2000" b="1" dirty="0" err="1">
                <a:solidFill>
                  <a:schemeClr val="accent3">
                    <a:lumMod val="25000"/>
                  </a:schemeClr>
                </a:solidFill>
                <a:latin typeface="Calibri" pitchFamily="34" charset="0"/>
              </a:rPr>
              <a:t>glucides</a:t>
            </a:r>
            <a:r>
              <a:rPr lang="en-US" altLang="fr-FR" sz="2000" b="1" dirty="0">
                <a:solidFill>
                  <a:schemeClr val="accent3">
                    <a:lumMod val="25000"/>
                  </a:schemeClr>
                </a:solidFill>
                <a:latin typeface="Calibri" pitchFamily="34" charset="0"/>
              </a:rPr>
              <a:t> :     24 h</a:t>
            </a:r>
          </a:p>
          <a:p>
            <a:endParaRPr lang="en-US" altLang="fr-FR" sz="2000" b="1" dirty="0">
              <a:solidFill>
                <a:schemeClr val="accent3">
                  <a:lumMod val="25000"/>
                </a:schemeClr>
              </a:solidFill>
              <a:latin typeface="Calibri" pitchFamily="34" charset="0"/>
            </a:endParaRPr>
          </a:p>
          <a:p>
            <a:r>
              <a:rPr lang="en-US" altLang="fr-FR" sz="2000" b="1" dirty="0">
                <a:solidFill>
                  <a:schemeClr val="accent3">
                    <a:lumMod val="25000"/>
                  </a:schemeClr>
                </a:solidFill>
                <a:latin typeface="Calibri" pitchFamily="34" charset="0"/>
              </a:rPr>
              <a:t>  </a:t>
            </a:r>
          </a:p>
          <a:p>
            <a:r>
              <a:rPr lang="en-US" altLang="fr-FR" sz="2000" b="1" dirty="0">
                <a:solidFill>
                  <a:schemeClr val="accent3">
                    <a:lumMod val="25000"/>
                  </a:schemeClr>
                </a:solidFill>
                <a:latin typeface="Calibri" pitchFamily="34" charset="0"/>
              </a:rPr>
              <a:t>  Passive :               30 à 45 min</a:t>
            </a:r>
          </a:p>
          <a:p>
            <a:r>
              <a:rPr lang="en-US" altLang="fr-FR" sz="2000" b="1" dirty="0">
                <a:solidFill>
                  <a:schemeClr val="accent3">
                    <a:lumMod val="25000"/>
                  </a:schemeClr>
                </a:solidFill>
                <a:latin typeface="Calibri" pitchFamily="34" charset="0"/>
              </a:rPr>
              <a:t>  Active :                 6 à 8 min</a:t>
            </a:r>
            <a:r>
              <a:rPr lang="en-US" altLang="fr-FR" sz="2000" dirty="0">
                <a:solidFill>
                  <a:schemeClr val="accent3">
                    <a:lumMod val="25000"/>
                  </a:schemeClr>
                </a:solidFill>
                <a:latin typeface="Calibri" pitchFamily="34" charset="0"/>
              </a:rPr>
              <a:t>  </a:t>
            </a:r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2590800" y="1295400"/>
            <a:ext cx="0" cy="46482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>
            <a:off x="5410200" y="1295400"/>
            <a:ext cx="0" cy="46482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428625" y="2357438"/>
            <a:ext cx="83820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2590800" y="1752600"/>
            <a:ext cx="62484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428625" y="6027738"/>
            <a:ext cx="8382000" cy="4603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fr-FR">
                <a:solidFill>
                  <a:srgbClr val="FFFFFF"/>
                </a:solidFill>
              </a:rPr>
              <a:t>          </a:t>
            </a:r>
            <a:r>
              <a:rPr lang="en-US" altLang="fr-FR" sz="2000" b="1">
                <a:solidFill>
                  <a:srgbClr val="FFFFFF"/>
                </a:solidFill>
                <a:latin typeface="Calibri" pitchFamily="34" charset="0"/>
              </a:rPr>
              <a:t>(*) : Compatible avec la reprise d’exercices d’intensité élevée</a:t>
            </a:r>
            <a:endParaRPr lang="en-US" altLang="fr-FR" sz="20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66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2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2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3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8600"/>
                            </p:stCondLst>
                            <p:childTnLst>
                              <p:par>
                                <p:cTn id="4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3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3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3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utoUpdateAnimBg="0"/>
      <p:bldP spid="3075" grpId="0" animBg="1" autoUpdateAnimBg="0"/>
      <p:bldP spid="3076" grpId="0" autoUpdateAnimBg="0"/>
      <p:bldP spid="3077" grpId="0" autoUpdateAnimBg="0"/>
      <p:bldP spid="3078" grpId="0" autoUpdateAnimBg="0"/>
      <p:bldP spid="3079" grpId="0" animBg="1" autoUpdateAnimBg="0"/>
      <p:bldP spid="3080" grpId="0" animBg="1"/>
      <p:bldP spid="3081" grpId="0" animBg="1"/>
      <p:bldP spid="3082" grpId="0" animBg="1"/>
      <p:bldP spid="3083" grpId="0" animBg="1"/>
      <p:bldP spid="3084" grpId="0" animBg="1" autoUpdateAnimBg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Text Box 2"/>
          <p:cNvSpPr txBox="1">
            <a:spLocks noChangeArrowheads="1"/>
          </p:cNvSpPr>
          <p:nvPr/>
        </p:nvSpPr>
        <p:spPr bwMode="auto">
          <a:xfrm>
            <a:off x="717550" y="44450"/>
            <a:ext cx="76850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CONSTRUIRE UN EXERCICE PAR REPETITION DE SPRINTS</a:t>
            </a:r>
          </a:p>
          <a:p>
            <a:pPr algn="ctr" eaLnBrk="1" hangingPunct="1"/>
            <a:r>
              <a:rPr lang="fr-FR" altLang="fr-FR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fr-FR" altLang="fr-FR" baseline="3000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er</a:t>
            </a:r>
            <a:r>
              <a:rPr lang="fr-FR" altLang="fr-FR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objectif : développement de la vitesse</a:t>
            </a:r>
          </a:p>
          <a:p>
            <a:pPr algn="ctr" eaLnBrk="1" hangingPunct="1"/>
            <a:r>
              <a:rPr lang="fr-FR" altLang="fr-FR">
                <a:solidFill>
                  <a:srgbClr val="99CCFF"/>
                </a:solidFill>
                <a:latin typeface="Calibri" pitchFamily="34" charset="0"/>
                <a:cs typeface="Calibri" pitchFamily="34" charset="0"/>
              </a:rPr>
              <a:t>2éme objectif : développement de l’endurance de la vitesse </a:t>
            </a:r>
          </a:p>
          <a:p>
            <a:pPr algn="ctr" eaLnBrk="1" hangingPunct="1"/>
            <a:r>
              <a:rPr lang="fr-FR" altLang="fr-FR">
                <a:solidFill>
                  <a:srgbClr val="99CCFF"/>
                </a:solidFill>
                <a:latin typeface="Calibri" pitchFamily="34" charset="0"/>
                <a:cs typeface="Calibri" pitchFamily="34" charset="0"/>
              </a:rPr>
              <a:t>+ pouvoir oxydatif musculaire</a:t>
            </a:r>
          </a:p>
        </p:txBody>
      </p:sp>
      <p:sp>
        <p:nvSpPr>
          <p:cNvPr id="277507" name="Text Box 3"/>
          <p:cNvSpPr txBox="1">
            <a:spLocks noChangeArrowheads="1"/>
          </p:cNvSpPr>
          <p:nvPr/>
        </p:nvSpPr>
        <p:spPr bwMode="auto">
          <a:xfrm>
            <a:off x="228600" y="1670050"/>
            <a:ext cx="171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Quelle durée ?</a:t>
            </a:r>
          </a:p>
        </p:txBody>
      </p:sp>
      <p:sp>
        <p:nvSpPr>
          <p:cNvPr id="277508" name="Text Box 4"/>
          <p:cNvSpPr txBox="1">
            <a:spLocks noChangeArrowheads="1"/>
          </p:cNvSpPr>
          <p:nvPr/>
        </p:nvSpPr>
        <p:spPr bwMode="auto">
          <a:xfrm>
            <a:off x="2667000" y="1670050"/>
            <a:ext cx="1581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 Puissance : 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5211763" y="1628775"/>
            <a:ext cx="841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 à 6 s</a:t>
            </a:r>
          </a:p>
        </p:txBody>
      </p:sp>
      <p:sp>
        <p:nvSpPr>
          <p:cNvPr id="277510" name="Text Box 6"/>
          <p:cNvSpPr txBox="1">
            <a:spLocks noChangeArrowheads="1"/>
          </p:cNvSpPr>
          <p:nvPr/>
        </p:nvSpPr>
        <p:spPr bwMode="auto">
          <a:xfrm>
            <a:off x="2667000" y="2051050"/>
            <a:ext cx="1608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99CCFF"/>
                </a:solidFill>
                <a:latin typeface="Calibri" pitchFamily="34" charset="0"/>
                <a:cs typeface="Calibri" pitchFamily="34" charset="0"/>
              </a:rPr>
              <a:t>2 Endurance :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5243513" y="1974850"/>
            <a:ext cx="971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99CCFF"/>
                </a:solidFill>
                <a:latin typeface="Calibri" pitchFamily="34" charset="0"/>
                <a:cs typeface="Calibri" pitchFamily="34" charset="0"/>
              </a:rPr>
              <a:t>6 à 30 s</a:t>
            </a:r>
          </a:p>
        </p:txBody>
      </p:sp>
      <p:sp>
        <p:nvSpPr>
          <p:cNvPr id="277512" name="Text Box 8"/>
          <p:cNvSpPr txBox="1">
            <a:spLocks noChangeArrowheads="1"/>
          </p:cNvSpPr>
          <p:nvPr/>
        </p:nvSpPr>
        <p:spPr bwMode="auto">
          <a:xfrm>
            <a:off x="228600" y="2660650"/>
            <a:ext cx="2012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Quelle intensité ?</a:t>
            </a:r>
          </a:p>
        </p:txBody>
      </p:sp>
      <p:sp>
        <p:nvSpPr>
          <p:cNvPr id="277513" name="Text Box 9"/>
          <p:cNvSpPr txBox="1">
            <a:spLocks noChangeArrowheads="1"/>
          </p:cNvSpPr>
          <p:nvPr/>
        </p:nvSpPr>
        <p:spPr bwMode="auto">
          <a:xfrm>
            <a:off x="2532063" y="2619375"/>
            <a:ext cx="1581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 Puissance : </a:t>
            </a:r>
          </a:p>
        </p:txBody>
      </p:sp>
      <p:sp>
        <p:nvSpPr>
          <p:cNvPr id="277514" name="Text Box 10"/>
          <p:cNvSpPr txBox="1">
            <a:spLocks noChangeArrowheads="1"/>
          </p:cNvSpPr>
          <p:nvPr/>
        </p:nvSpPr>
        <p:spPr bwMode="auto">
          <a:xfrm>
            <a:off x="2532063" y="3000375"/>
            <a:ext cx="160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99CCFF"/>
                </a:solidFill>
                <a:latin typeface="Calibri" pitchFamily="34" charset="0"/>
                <a:cs typeface="Calibri" pitchFamily="34" charset="0"/>
              </a:rPr>
              <a:t>2 Endurance :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4356100" y="2584450"/>
            <a:ext cx="4392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Maximum et non &lt; à 98 % vitesse étalon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4356100" y="3000375"/>
            <a:ext cx="4330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99CCFF"/>
                </a:solidFill>
                <a:latin typeface="Calibri" pitchFamily="34" charset="0"/>
                <a:cs typeface="Calibri" pitchFamily="34" charset="0"/>
              </a:rPr>
              <a:t>Non &lt; à 96 % vitesse étalon (30m lancé)</a:t>
            </a:r>
          </a:p>
        </p:txBody>
      </p:sp>
      <p:sp>
        <p:nvSpPr>
          <p:cNvPr id="277517" name="Text Box 13"/>
          <p:cNvSpPr txBox="1">
            <a:spLocks noChangeArrowheads="1"/>
          </p:cNvSpPr>
          <p:nvPr/>
        </p:nvSpPr>
        <p:spPr bwMode="auto">
          <a:xfrm>
            <a:off x="290513" y="3575050"/>
            <a:ext cx="3779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Combien de répétitions par série ?</a:t>
            </a:r>
          </a:p>
        </p:txBody>
      </p:sp>
      <p:sp>
        <p:nvSpPr>
          <p:cNvPr id="277518" name="Text Box 14"/>
          <p:cNvSpPr txBox="1">
            <a:spLocks noChangeArrowheads="1"/>
          </p:cNvSpPr>
          <p:nvPr/>
        </p:nvSpPr>
        <p:spPr bwMode="auto">
          <a:xfrm>
            <a:off x="4356100" y="3609975"/>
            <a:ext cx="1581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 Puissance : </a:t>
            </a:r>
          </a:p>
        </p:txBody>
      </p:sp>
      <p:sp>
        <p:nvSpPr>
          <p:cNvPr id="277519" name="Text Box 15"/>
          <p:cNvSpPr txBox="1">
            <a:spLocks noChangeArrowheads="1"/>
          </p:cNvSpPr>
          <p:nvPr/>
        </p:nvSpPr>
        <p:spPr bwMode="auto">
          <a:xfrm>
            <a:off x="4356100" y="3990975"/>
            <a:ext cx="1608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99CCFF"/>
                </a:solidFill>
                <a:latin typeface="Calibri" pitchFamily="34" charset="0"/>
                <a:cs typeface="Calibri" pitchFamily="34" charset="0"/>
              </a:rPr>
              <a:t>2 Endurance :</a:t>
            </a:r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6202363" y="3575050"/>
            <a:ext cx="682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 à 6</a:t>
            </a:r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6203950" y="3990975"/>
            <a:ext cx="81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99CCFF"/>
                </a:solidFill>
                <a:latin typeface="Calibri" pitchFamily="34" charset="0"/>
                <a:cs typeface="Calibri" pitchFamily="34" charset="0"/>
              </a:rPr>
              <a:t>3 à 10</a:t>
            </a:r>
          </a:p>
        </p:txBody>
      </p:sp>
      <p:sp>
        <p:nvSpPr>
          <p:cNvPr id="277522" name="Text Box 18"/>
          <p:cNvSpPr txBox="1">
            <a:spLocks noChangeArrowheads="1"/>
          </p:cNvSpPr>
          <p:nvPr/>
        </p:nvSpPr>
        <p:spPr bwMode="auto">
          <a:xfrm>
            <a:off x="290513" y="4486275"/>
            <a:ext cx="309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Quel type de récupération ?</a:t>
            </a:r>
          </a:p>
        </p:txBody>
      </p:sp>
      <p:sp>
        <p:nvSpPr>
          <p:cNvPr id="21523" name="Text Box 19"/>
          <p:cNvSpPr txBox="1">
            <a:spLocks noChangeArrowheads="1"/>
          </p:cNvSpPr>
          <p:nvPr/>
        </p:nvSpPr>
        <p:spPr bwMode="auto">
          <a:xfrm>
            <a:off x="3636963" y="4445000"/>
            <a:ext cx="2119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Passive ou active ?</a:t>
            </a:r>
          </a:p>
        </p:txBody>
      </p:sp>
      <p:sp>
        <p:nvSpPr>
          <p:cNvPr id="277524" name="Text Box 20"/>
          <p:cNvSpPr txBox="1">
            <a:spLocks noChangeArrowheads="1"/>
          </p:cNvSpPr>
          <p:nvPr/>
        </p:nvSpPr>
        <p:spPr bwMode="auto">
          <a:xfrm>
            <a:off x="290513" y="5019675"/>
            <a:ext cx="3433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Quelle durée de récupération ?</a:t>
            </a:r>
          </a:p>
        </p:txBody>
      </p:sp>
      <p:sp>
        <p:nvSpPr>
          <p:cNvPr id="277525" name="Text Box 21"/>
          <p:cNvSpPr txBox="1">
            <a:spLocks noChangeArrowheads="1"/>
          </p:cNvSpPr>
          <p:nvPr/>
        </p:nvSpPr>
        <p:spPr bwMode="auto">
          <a:xfrm>
            <a:off x="3924300" y="5019675"/>
            <a:ext cx="2655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Entre chaque exercice : </a:t>
            </a:r>
          </a:p>
        </p:txBody>
      </p:sp>
      <p:sp>
        <p:nvSpPr>
          <p:cNvPr id="277526" name="Text Box 22"/>
          <p:cNvSpPr txBox="1">
            <a:spLocks noChangeArrowheads="1"/>
          </p:cNvSpPr>
          <p:nvPr/>
        </p:nvSpPr>
        <p:spPr bwMode="auto">
          <a:xfrm>
            <a:off x="3924300" y="5511800"/>
            <a:ext cx="2198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Entre chaque série:</a:t>
            </a:r>
          </a:p>
        </p:txBody>
      </p:sp>
      <p:sp>
        <p:nvSpPr>
          <p:cNvPr id="21527" name="Text Box 23"/>
          <p:cNvSpPr txBox="1">
            <a:spLocks noChangeArrowheads="1"/>
          </p:cNvSpPr>
          <p:nvPr/>
        </p:nvSpPr>
        <p:spPr bwMode="auto">
          <a:xfrm>
            <a:off x="6516688" y="5038725"/>
            <a:ext cx="2078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Passive: 2 à 6 min </a:t>
            </a:r>
          </a:p>
        </p:txBody>
      </p:sp>
      <p:sp>
        <p:nvSpPr>
          <p:cNvPr id="21528" name="Text Box 24"/>
          <p:cNvSpPr txBox="1">
            <a:spLocks noChangeArrowheads="1"/>
          </p:cNvSpPr>
          <p:nvPr/>
        </p:nvSpPr>
        <p:spPr bwMode="auto">
          <a:xfrm>
            <a:off x="6300788" y="5511800"/>
            <a:ext cx="19478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8 à 10 min active</a:t>
            </a:r>
          </a:p>
        </p:txBody>
      </p:sp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6084888" y="4437063"/>
            <a:ext cx="2125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Passive pourquoi ?</a:t>
            </a:r>
          </a:p>
        </p:txBody>
      </p:sp>
      <p:sp>
        <p:nvSpPr>
          <p:cNvPr id="277530" name="Text Box 26"/>
          <p:cNvSpPr txBox="1">
            <a:spLocks noChangeArrowheads="1"/>
          </p:cNvSpPr>
          <p:nvPr/>
        </p:nvSpPr>
        <p:spPr bwMode="auto">
          <a:xfrm>
            <a:off x="277813" y="5949950"/>
            <a:ext cx="4252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Combien de séries dans une séance ? : </a:t>
            </a:r>
          </a:p>
        </p:txBody>
      </p:sp>
      <p:sp>
        <p:nvSpPr>
          <p:cNvPr id="277531" name="Text Box 27"/>
          <p:cNvSpPr txBox="1">
            <a:spLocks noChangeArrowheads="1"/>
          </p:cNvSpPr>
          <p:nvPr/>
        </p:nvSpPr>
        <p:spPr bwMode="auto">
          <a:xfrm>
            <a:off x="233363" y="6375400"/>
            <a:ext cx="4257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Combien de séances par microcycle ? : </a:t>
            </a:r>
          </a:p>
        </p:txBody>
      </p:sp>
      <p:sp>
        <p:nvSpPr>
          <p:cNvPr id="21532" name="Text Box 28"/>
          <p:cNvSpPr txBox="1">
            <a:spLocks noChangeArrowheads="1"/>
          </p:cNvSpPr>
          <p:nvPr/>
        </p:nvSpPr>
        <p:spPr bwMode="auto">
          <a:xfrm>
            <a:off x="4840288" y="6375400"/>
            <a:ext cx="1870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Pas plus de trois</a:t>
            </a:r>
          </a:p>
        </p:txBody>
      </p:sp>
      <p:sp>
        <p:nvSpPr>
          <p:cNvPr id="21533" name="Text Box 29"/>
          <p:cNvSpPr txBox="1">
            <a:spLocks noChangeArrowheads="1"/>
          </p:cNvSpPr>
          <p:nvPr/>
        </p:nvSpPr>
        <p:spPr bwMode="auto">
          <a:xfrm>
            <a:off x="4932363" y="5943600"/>
            <a:ext cx="1347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2 à 6 séries</a:t>
            </a:r>
          </a:p>
        </p:txBody>
      </p:sp>
    </p:spTree>
    <p:extLst>
      <p:ext uri="{BB962C8B-B14F-4D97-AF65-F5344CB8AC3E}">
        <p14:creationId xmlns:p14="http://schemas.microsoft.com/office/powerpoint/2010/main" val="107380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utoUpdateAnimBg="0"/>
      <p:bldP spid="21511" grpId="0" autoUpdateAnimBg="0"/>
      <p:bldP spid="21515" grpId="0" autoUpdateAnimBg="0"/>
      <p:bldP spid="21516" grpId="0" autoUpdateAnimBg="0"/>
      <p:bldP spid="21520" grpId="0" autoUpdateAnimBg="0"/>
      <p:bldP spid="21521" grpId="0" autoUpdateAnimBg="0"/>
      <p:bldP spid="21523" grpId="0" autoUpdateAnimBg="0"/>
      <p:bldP spid="21527" grpId="0" autoUpdateAnimBg="0"/>
      <p:bldP spid="21528" grpId="0" autoUpdateAnimBg="0"/>
      <p:bldP spid="21529" grpId="0" autoUpdateAnimBg="0"/>
      <p:bldP spid="21532" grpId="0"/>
      <p:bldP spid="21533" grpId="0"/>
    </p:bldLst>
  </p:timing>
</p:sld>
</file>

<file path=ppt/theme/theme1.xml><?xml version="1.0" encoding="utf-8"?>
<a:theme xmlns:a="http://schemas.openxmlformats.org/drawingml/2006/main" name="SURENTRAINEMENT">
  <a:themeElements>
    <a:clrScheme name="">
      <a:dk1>
        <a:srgbClr val="000000"/>
      </a:dk1>
      <a:lt1>
        <a:srgbClr val="FFFF00"/>
      </a:lt1>
      <a:dk2>
        <a:srgbClr val="0000FF"/>
      </a:dk2>
      <a:lt2>
        <a:srgbClr val="FFFFFF"/>
      </a:lt2>
      <a:accent1>
        <a:srgbClr val="FF9900"/>
      </a:accent1>
      <a:accent2>
        <a:srgbClr val="00FFFF"/>
      </a:accent2>
      <a:accent3>
        <a:srgbClr val="AAAAFF"/>
      </a:accent3>
      <a:accent4>
        <a:srgbClr val="DADA00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SURENTRAINEMEN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URENTRAINEMEN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RENTRAINEME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RENTRAINEMEN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RENTRAINEMEN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RENTRAINEME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RENTRAINEME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RENTRAINEME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2986</TotalTime>
  <Words>4557</Words>
  <Application>Microsoft Office PowerPoint</Application>
  <PresentationFormat>Affichage à l'écran (4:3)</PresentationFormat>
  <Paragraphs>1271</Paragraphs>
  <Slides>100</Slides>
  <Notes>6</Notes>
  <HiddenSlides>0</HiddenSlides>
  <MMClips>2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4</vt:i4>
      </vt:variant>
      <vt:variant>
        <vt:lpstr>Titres des diapositives</vt:lpstr>
      </vt:variant>
      <vt:variant>
        <vt:i4>100</vt:i4>
      </vt:variant>
    </vt:vector>
  </HeadingPairs>
  <TitlesOfParts>
    <vt:vector size="111" baseType="lpstr">
      <vt:lpstr>Arial</vt:lpstr>
      <vt:lpstr>Bookman Old Style</vt:lpstr>
      <vt:lpstr>Calibri</vt:lpstr>
      <vt:lpstr>Symbol</vt:lpstr>
      <vt:lpstr>Times New Roman</vt:lpstr>
      <vt:lpstr>Wingdings</vt:lpstr>
      <vt:lpstr>SURENTRAINEMENT</vt:lpstr>
      <vt:lpstr>Document</vt:lpstr>
      <vt:lpstr>Graphique</vt:lpstr>
      <vt:lpstr>Picture Publisher Image</vt:lpstr>
      <vt:lpstr>Clip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Couplage électro-mécanique et besoins en ATP</vt:lpstr>
      <vt:lpstr>Mécanismes de la contraction musculaire</vt:lpstr>
      <vt:lpstr>Présentation PowerPoint</vt:lpstr>
      <vt:lpstr>Mécanismes de la contraction musculaire</vt:lpstr>
      <vt:lpstr>Notion de glissement des myofilaments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Georges Caz</dc:creator>
  <cp:lastModifiedBy>Laurent Delvalle</cp:lastModifiedBy>
  <cp:revision>94</cp:revision>
  <dcterms:created xsi:type="dcterms:W3CDTF">2014-12-08T14:10:30Z</dcterms:created>
  <dcterms:modified xsi:type="dcterms:W3CDTF">2018-08-16T08:50:04Z</dcterms:modified>
</cp:coreProperties>
</file>