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461" r:id="rId2"/>
    <p:sldId id="260" r:id="rId3"/>
    <p:sldId id="261" r:id="rId4"/>
    <p:sldId id="462" r:id="rId5"/>
    <p:sldId id="484" r:id="rId6"/>
    <p:sldId id="262" r:id="rId7"/>
    <p:sldId id="263" r:id="rId8"/>
    <p:sldId id="264" r:id="rId9"/>
    <p:sldId id="265" r:id="rId10"/>
    <p:sldId id="463" r:id="rId11"/>
    <p:sldId id="266" r:id="rId12"/>
    <p:sldId id="468" r:id="rId13"/>
    <p:sldId id="456" r:id="rId14"/>
    <p:sldId id="268" r:id="rId15"/>
    <p:sldId id="269" r:id="rId16"/>
    <p:sldId id="270" r:id="rId17"/>
    <p:sldId id="271" r:id="rId18"/>
    <p:sldId id="464" r:id="rId19"/>
    <p:sldId id="465" r:id="rId20"/>
    <p:sldId id="469" r:id="rId21"/>
    <p:sldId id="459" r:id="rId22"/>
    <p:sldId id="460" r:id="rId23"/>
    <p:sldId id="491" r:id="rId24"/>
    <p:sldId id="272" r:id="rId25"/>
    <p:sldId id="279" r:id="rId26"/>
    <p:sldId id="280" r:id="rId27"/>
    <p:sldId id="476" r:id="rId28"/>
    <p:sldId id="472" r:id="rId29"/>
    <p:sldId id="278" r:id="rId30"/>
    <p:sldId id="314" r:id="rId31"/>
    <p:sldId id="311" r:id="rId32"/>
    <p:sldId id="312" r:id="rId33"/>
    <p:sldId id="313" r:id="rId34"/>
    <p:sldId id="315" r:id="rId35"/>
    <p:sldId id="477" r:id="rId36"/>
    <p:sldId id="483" r:id="rId37"/>
    <p:sldId id="478" r:id="rId38"/>
    <p:sldId id="479" r:id="rId39"/>
    <p:sldId id="482" r:id="rId40"/>
    <p:sldId id="480" r:id="rId41"/>
    <p:sldId id="471" r:id="rId42"/>
    <p:sldId id="485" r:id="rId43"/>
    <p:sldId id="316" r:id="rId44"/>
    <p:sldId id="317" r:id="rId45"/>
    <p:sldId id="489" r:id="rId46"/>
    <p:sldId id="487" r:id="rId47"/>
    <p:sldId id="292" r:id="rId48"/>
    <p:sldId id="293" r:id="rId49"/>
    <p:sldId id="291" r:id="rId50"/>
    <p:sldId id="289" r:id="rId51"/>
    <p:sldId id="290" r:id="rId52"/>
    <p:sldId id="454" r:id="rId53"/>
    <p:sldId id="474" r:id="rId54"/>
    <p:sldId id="470" r:id="rId55"/>
    <p:sldId id="329" r:id="rId56"/>
    <p:sldId id="330" r:id="rId57"/>
    <p:sldId id="490" r:id="rId58"/>
    <p:sldId id="333" r:id="rId59"/>
    <p:sldId id="335" r:id="rId60"/>
    <p:sldId id="336" r:id="rId61"/>
    <p:sldId id="337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88" autoAdjust="0"/>
  </p:normalViewPr>
  <p:slideViewPr>
    <p:cSldViewPr>
      <p:cViewPr varScale="1">
        <p:scale>
          <a:sx n="79" d="100"/>
          <a:sy n="79" d="100"/>
        </p:scale>
        <p:origin x="-146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A55AE-DDA6-4496-B635-6CC80B002A1F}" type="datetimeFigureOut">
              <a:rPr lang="fr-FR" smtClean="0"/>
              <a:t>14/08/2017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A3839-E977-4E88-9648-E8D9CCF2C6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4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A3839-E977-4E88-9648-E8D9CCF2C60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31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2AA0AD-889A-400C-8CDD-A331A558C25E}" type="slidenum">
              <a:rPr lang="fr-FR" sz="1000"/>
              <a:pPr/>
              <a:t>25</a:t>
            </a:fld>
            <a:endParaRPr lang="fr-FR" sz="10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AF9524-FAA9-46B1-8669-E44F438F7F51}" type="slidenum">
              <a:rPr lang="fr-FR" sz="1000"/>
              <a:pPr/>
              <a:t>33</a:t>
            </a:fld>
            <a:endParaRPr lang="fr-FR" sz="100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749687-73DA-48D8-800F-913436F3955C}" type="slidenum">
              <a:rPr lang="fr-FR" sz="1000"/>
              <a:pPr/>
              <a:t>34</a:t>
            </a:fld>
            <a:endParaRPr lang="fr-FR" sz="100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359402-79CA-44D2-9891-22D1573A11BD}" type="slidenum">
              <a:rPr lang="fr-FR" sz="1000"/>
              <a:pPr/>
              <a:t>60</a:t>
            </a:fld>
            <a:endParaRPr lang="fr-FR" sz="100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smtClean="0"/>
              <a:t>Un des éléments clés de l’Avis : ce qui importe pour les personnes âgées, ce n’est pas tant l’espérance de vie que l’espérance de vie active</a:t>
            </a:r>
          </a:p>
          <a:p>
            <a:endParaRPr lang="en-CA" smtClean="0"/>
          </a:p>
          <a:p>
            <a:r>
              <a:rPr lang="en-CA" smtClean="0"/>
              <a:t>‘Je ne veut pas vivre vieux, je veux vivre jeune’ (un aîné)</a:t>
            </a:r>
          </a:p>
          <a:p>
            <a:endParaRPr lang="en-CA" smtClean="0"/>
          </a:p>
          <a:p>
            <a:r>
              <a:rPr lang="en-CA" smtClean="0"/>
              <a:t>En cette matière, l’activité physique, on en a maintenant la preuve, joue un rôle inégalé, irremplaçable (en anglais on dirait ‘unique’)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EA76E99-C50D-413E-8F15-9ABC703343E0}" type="slidenum">
              <a:rPr lang="fr-FR" sz="1000"/>
              <a:pPr/>
              <a:t>61</a:t>
            </a:fld>
            <a:endParaRPr lang="fr-FR" sz="100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dirty="0" smtClean="0"/>
              <a:t>On le </a:t>
            </a:r>
            <a:r>
              <a:rPr lang="en-CA" dirty="0" err="1" smtClean="0"/>
              <a:t>répète</a:t>
            </a:r>
            <a:r>
              <a:rPr lang="en-CA" dirty="0" smtClean="0"/>
              <a:t>, </a:t>
            </a:r>
            <a:r>
              <a:rPr lang="en-CA" dirty="0" err="1" smtClean="0"/>
              <a:t>l’activité</a:t>
            </a:r>
            <a:r>
              <a:rPr lang="en-CA" dirty="0" smtClean="0"/>
              <a:t> physique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irremplaçable</a:t>
            </a:r>
            <a:r>
              <a:rPr lang="en-CA" dirty="0" smtClean="0"/>
              <a:t> pour retarder le moment </a:t>
            </a:r>
            <a:r>
              <a:rPr lang="en-CA" dirty="0" err="1" smtClean="0"/>
              <a:t>où</a:t>
            </a:r>
            <a:r>
              <a:rPr lang="en-CA" dirty="0" smtClean="0"/>
              <a:t> on </a:t>
            </a:r>
            <a:r>
              <a:rPr lang="en-CA" dirty="0" err="1" smtClean="0"/>
              <a:t>devient</a:t>
            </a:r>
            <a:r>
              <a:rPr lang="en-CA" dirty="0" smtClean="0"/>
              <a:t> </a:t>
            </a:r>
            <a:r>
              <a:rPr lang="en-CA" dirty="0" err="1" smtClean="0"/>
              <a:t>dépendant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Image </a:t>
            </a:r>
            <a:r>
              <a:rPr lang="en-CA" smtClean="0"/>
              <a:t>: </a:t>
            </a:r>
            <a:endParaRPr lang="en-C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FBE-1BFB-4AB5-BE6C-9C62D60E097B}" type="datetimeFigureOut">
              <a:rPr lang="fr-FR" smtClean="0"/>
              <a:t>14/08/2017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1BCD-E9D0-4036-97BA-F295C85A3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38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FBE-1BFB-4AB5-BE6C-9C62D60E097B}" type="datetimeFigureOut">
              <a:rPr lang="fr-FR" smtClean="0"/>
              <a:t>14/08/2017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1BCD-E9D0-4036-97BA-F295C85A3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54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FBE-1BFB-4AB5-BE6C-9C62D60E097B}" type="datetimeFigureOut">
              <a:rPr lang="fr-FR" smtClean="0"/>
              <a:t>14/08/2017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1BCD-E9D0-4036-97BA-F295C85A3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74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893F-31D5-444C-ACEA-FD314E33AA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763490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FBE-1BFB-4AB5-BE6C-9C62D60E097B}" type="datetimeFigureOut">
              <a:rPr lang="fr-FR" smtClean="0"/>
              <a:t>14/08/2017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1BCD-E9D0-4036-97BA-F295C85A3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82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FBE-1BFB-4AB5-BE6C-9C62D60E097B}" type="datetimeFigureOut">
              <a:rPr lang="fr-FR" smtClean="0"/>
              <a:t>14/08/2017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1BCD-E9D0-4036-97BA-F295C85A3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89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FBE-1BFB-4AB5-BE6C-9C62D60E097B}" type="datetimeFigureOut">
              <a:rPr lang="fr-FR" smtClean="0"/>
              <a:t>14/08/2017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1BCD-E9D0-4036-97BA-F295C85A3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50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FBE-1BFB-4AB5-BE6C-9C62D60E097B}" type="datetimeFigureOut">
              <a:rPr lang="fr-FR" smtClean="0"/>
              <a:t>14/08/2017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1BCD-E9D0-4036-97BA-F295C85A3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42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FBE-1BFB-4AB5-BE6C-9C62D60E097B}" type="datetimeFigureOut">
              <a:rPr lang="fr-FR" smtClean="0"/>
              <a:t>14/08/2017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1BCD-E9D0-4036-97BA-F295C85A3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10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FBE-1BFB-4AB5-BE6C-9C62D60E097B}" type="datetimeFigureOut">
              <a:rPr lang="fr-FR" smtClean="0"/>
              <a:t>14/08/2017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1BCD-E9D0-4036-97BA-F295C85A3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18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FBE-1BFB-4AB5-BE6C-9C62D60E097B}" type="datetimeFigureOut">
              <a:rPr lang="fr-FR" smtClean="0"/>
              <a:t>14/08/2017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1BCD-E9D0-4036-97BA-F295C85A3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68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0FBE-1BFB-4AB5-BE6C-9C62D60E097B}" type="datetimeFigureOut">
              <a:rPr lang="fr-FR" smtClean="0"/>
              <a:t>14/08/2017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1BCD-E9D0-4036-97BA-F295C85A3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00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40FBE-1BFB-4AB5-BE6C-9C62D60E097B}" type="datetimeFigureOut">
              <a:rPr lang="fr-FR" smtClean="0"/>
              <a:t>14/08/2017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1BCD-E9D0-4036-97BA-F295C85A3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18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6095" r="16447" b="14647"/>
          <a:stretch/>
        </p:blipFill>
        <p:spPr bwMode="auto">
          <a:xfrm>
            <a:off x="35496" y="44624"/>
            <a:ext cx="9108504" cy="681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96" y="2708920"/>
            <a:ext cx="9108504" cy="169277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i="1" dirty="0" smtClean="0">
                <a:solidFill>
                  <a:srgbClr val="FFFF00"/>
                </a:solidFill>
              </a:rPr>
              <a:t> </a:t>
            </a:r>
            <a:r>
              <a:rPr lang="fr-FR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ESTANDAR Y CALIDAD DE VIDA DE POBLACIÓN DE TERCERA EDAD Y SU RELACIÓN CON ENFERMEDADES CRONICAS NO TRANSMISIBLES </a:t>
            </a:r>
            <a:endParaRPr lang="fr-FR" sz="1600" i="1" dirty="0">
              <a:latin typeface="Algerian" pitchFamily="82" charset="0"/>
            </a:endParaRPr>
          </a:p>
          <a:p>
            <a:pPr algn="ctr"/>
            <a:endParaRPr lang="fr-FR" sz="1600" i="1" dirty="0">
              <a:latin typeface="Algerian" pitchFamily="82" charset="0"/>
            </a:endParaRPr>
          </a:p>
          <a:p>
            <a:pPr algn="ctr"/>
            <a:r>
              <a:rPr lang="fr-FR" sz="1600" b="1" i="1" dirty="0">
                <a:solidFill>
                  <a:schemeClr val="bg1"/>
                </a:solidFill>
              </a:rPr>
              <a:t>Georges CAZORLA</a:t>
            </a:r>
          </a:p>
        </p:txBody>
      </p:sp>
      <p:sp>
        <p:nvSpPr>
          <p:cNvPr id="2" name="ZoneTexte 1"/>
          <p:cNvSpPr txBox="1"/>
          <p:nvPr/>
        </p:nvSpPr>
        <p:spPr>
          <a:xfrm rot="19514803">
            <a:off x="-152500" y="772644"/>
            <a:ext cx="274741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CONFERENCE EN FRANCAIS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9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2068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bg1"/>
                </a:solidFill>
              </a:rPr>
              <a:t>C’est ce que permet le maintien d’une pratique régulière d’activité physique adaptée aux capacités des personnes, même à des âges avancés. </a:t>
            </a:r>
          </a:p>
          <a:p>
            <a:pPr>
              <a:lnSpc>
                <a:spcPct val="150000"/>
              </a:lnSpc>
            </a:pPr>
            <a:endParaRPr lang="fr-FR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bg1"/>
                </a:solidFill>
              </a:rPr>
              <a:t>Au niveau du bien-être physique,  l’activité physique permet 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</a:rPr>
              <a:t>la </a:t>
            </a:r>
            <a:r>
              <a:rPr lang="fr-FR" sz="2400" dirty="0">
                <a:solidFill>
                  <a:schemeClr val="bg1"/>
                </a:solidFill>
              </a:rPr>
              <a:t>diminution de l’incidence et/ou des complications liées à certaines pathologies chroniques, </a:t>
            </a:r>
            <a:endParaRPr lang="fr-FR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d</a:t>
            </a:r>
            <a:r>
              <a:rPr lang="fr-FR" sz="2400" dirty="0" smtClean="0">
                <a:solidFill>
                  <a:schemeClr val="bg1"/>
                </a:solidFill>
              </a:rPr>
              <a:t>e prévenir </a:t>
            </a:r>
            <a:r>
              <a:rPr lang="fr-FR" sz="2400" dirty="0">
                <a:solidFill>
                  <a:schemeClr val="bg1"/>
                </a:solidFill>
              </a:rPr>
              <a:t>l’ostéoporose, les troubles du </a:t>
            </a:r>
            <a:r>
              <a:rPr lang="fr-FR" sz="2400" dirty="0" smtClean="0">
                <a:solidFill>
                  <a:schemeClr val="bg1"/>
                </a:solidFill>
              </a:rPr>
              <a:t>sommeil…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fr-FR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400" b="1" i="1" dirty="0" smtClean="0">
                <a:solidFill>
                  <a:srgbClr val="FFFF00"/>
                </a:solidFill>
              </a:rPr>
              <a:t>      ….ce qui améliore </a:t>
            </a:r>
            <a:r>
              <a:rPr lang="fr-FR" sz="2400" b="1" i="1" dirty="0">
                <a:solidFill>
                  <a:srgbClr val="FFFF00"/>
                </a:solidFill>
              </a:rPr>
              <a:t>la qualité de </a:t>
            </a:r>
            <a:r>
              <a:rPr lang="fr-FR" sz="2400" b="1" i="1" dirty="0" smtClean="0">
                <a:solidFill>
                  <a:srgbClr val="FFFF00"/>
                </a:solidFill>
              </a:rPr>
              <a:t>vie des personnes âgées.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endParaRPr lang="fr-F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7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674283" y="260648"/>
            <a:ext cx="81948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QUELQUES ASPECTS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MEDICO-PHYSIOLOGIQUES 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DU VIEILLISSEMENT 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ET RÔLES DE L’ACTIVITE PHYSIQUE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4" t="17371" r="35882" b="11177"/>
          <a:stretch/>
        </p:blipFill>
        <p:spPr bwMode="auto">
          <a:xfrm>
            <a:off x="2954869" y="2132856"/>
            <a:ext cx="3384376" cy="446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6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836712"/>
            <a:ext cx="820526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dirty="0" smtClean="0">
                <a:solidFill>
                  <a:schemeClr val="bg1"/>
                </a:solidFill>
              </a:rPr>
              <a:t>Le processus de vieillissement s’accompagne d’une baisse progressive </a:t>
            </a:r>
          </a:p>
          <a:p>
            <a:pPr algn="just">
              <a:lnSpc>
                <a:spcPct val="150000"/>
              </a:lnSpc>
            </a:pPr>
            <a:r>
              <a:rPr lang="fr-FR" sz="2200" dirty="0" smtClean="0">
                <a:solidFill>
                  <a:schemeClr val="bg1"/>
                </a:solidFill>
              </a:rPr>
              <a:t>des capacités d’adaptation de la personne et d’une diminution de </a:t>
            </a:r>
          </a:p>
          <a:p>
            <a:pPr algn="just">
              <a:lnSpc>
                <a:spcPct val="150000"/>
              </a:lnSpc>
            </a:pPr>
            <a:r>
              <a:rPr lang="fr-FR" sz="2200" dirty="0" smtClean="0">
                <a:solidFill>
                  <a:schemeClr val="bg1"/>
                </a:solidFill>
              </a:rPr>
              <a:t>l’efficacité des mécanismes de régulation, modifications qui peuvent </a:t>
            </a:r>
          </a:p>
          <a:p>
            <a:pPr algn="just">
              <a:lnSpc>
                <a:spcPct val="150000"/>
              </a:lnSpc>
            </a:pPr>
            <a:r>
              <a:rPr lang="fr-FR" sz="2200" dirty="0" smtClean="0">
                <a:solidFill>
                  <a:schemeClr val="bg1"/>
                </a:solidFill>
              </a:rPr>
              <a:t>à terme avoir des conséquences majeures sur son autonomie.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718" y="3573016"/>
            <a:ext cx="789969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Si </a:t>
            </a:r>
            <a:r>
              <a:rPr lang="en-CA" sz="22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l’activité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physique </a:t>
            </a:r>
            <a:r>
              <a:rPr lang="en-CA" sz="22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joue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un </a:t>
            </a:r>
            <a:r>
              <a:rPr lang="en-CA" sz="22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rôle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2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aussi</a:t>
            </a:r>
            <a:r>
              <a:rPr lang="en-CA" sz="2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important pour le </a:t>
            </a:r>
            <a:r>
              <a:rPr lang="en-CA" sz="22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bien-être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des </a:t>
            </a:r>
            <a:r>
              <a:rPr lang="en-CA" sz="22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personnes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2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âgées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de 65 </a:t>
            </a:r>
            <a:r>
              <a:rPr lang="en-CA" sz="22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ans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et plus, </a:t>
            </a:r>
            <a:r>
              <a:rPr lang="en-CA" sz="22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c’est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2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surtout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2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parce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2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qu’elle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2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retarde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le moment </a:t>
            </a:r>
            <a:r>
              <a:rPr lang="en-CA" sz="22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où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2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elles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2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deviendront</a:t>
            </a:r>
            <a:r>
              <a:rPr lang="en-CA" sz="2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2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dépendantes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des </a:t>
            </a:r>
            <a:r>
              <a:rPr lang="en-CA" sz="220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autres</a:t>
            </a:r>
            <a:r>
              <a:rPr lang="en-CA" sz="2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0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12966" y="142875"/>
            <a:ext cx="7156125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EFFETS 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UBIQUITAIRES 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DU VIEILLISSEMENT SUR LES </a:t>
            </a:r>
          </a:p>
          <a:p>
            <a:pPr algn="ctr">
              <a:lnSpc>
                <a:spcPct val="150000"/>
              </a:lnSpc>
              <a:defRPr/>
            </a:pP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ORGANES, LES SYSTEMES ET LES GRANDES FONCTIONS</a:t>
            </a:r>
            <a:endParaRPr lang="fr-F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1748" name="Picture 2" descr="Cerveau1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 bwMode="auto">
          <a:xfrm>
            <a:off x="4795473" y="1101469"/>
            <a:ext cx="1041400" cy="8731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3" descr="Coeu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668" y="3809259"/>
            <a:ext cx="6762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Poum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9786" y="4320434"/>
            <a:ext cx="674687" cy="977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 descr="Axes endocriniens"/>
          <p:cNvPicPr>
            <a:picLocks noChangeAspect="1" noChangeArrowheads="1"/>
          </p:cNvPicPr>
          <p:nvPr/>
        </p:nvPicPr>
        <p:blipFill>
          <a:blip r:embed="rId5">
            <a:lum bright="-48000" contrast="66000"/>
          </a:blip>
          <a:srcRect l="22554" t="44344" r="72890" b="39999"/>
          <a:stretch>
            <a:fillRect/>
          </a:stretch>
        </p:blipFill>
        <p:spPr bwMode="auto">
          <a:xfrm>
            <a:off x="5412874" y="2699287"/>
            <a:ext cx="38893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7" descr="Muscle cou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543" y="1844418"/>
            <a:ext cx="925512" cy="9429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 flipV="1">
            <a:off x="3438161" y="2089613"/>
            <a:ext cx="1321595" cy="115498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438161" y="2315906"/>
            <a:ext cx="2714625" cy="11430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3438161" y="3244595"/>
            <a:ext cx="1974713" cy="33496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418043" y="3656797"/>
            <a:ext cx="2968625" cy="61753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3437159" y="3880266"/>
            <a:ext cx="1397000" cy="9001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3438161" y="4101844"/>
            <a:ext cx="2032570" cy="180419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rot="5400000">
            <a:off x="2218961" y="4939125"/>
            <a:ext cx="1500188" cy="15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>
            <a:spLocks noChangeArrowheads="1"/>
          </p:cNvSpPr>
          <p:nvPr/>
        </p:nvSpPr>
        <p:spPr bwMode="auto">
          <a:xfrm>
            <a:off x="1835696" y="5623446"/>
            <a:ext cx="23383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>
                <a:solidFill>
                  <a:srgbClr val="FFFF00"/>
                </a:solidFill>
              </a:rPr>
              <a:t>Cancers,</a:t>
            </a:r>
          </a:p>
          <a:p>
            <a:pPr algn="ctr"/>
            <a:r>
              <a:rPr lang="fr-FR" dirty="0">
                <a:solidFill>
                  <a:srgbClr val="FFFF00"/>
                </a:solidFill>
              </a:rPr>
              <a:t>Système hormonal</a:t>
            </a:r>
          </a:p>
          <a:p>
            <a:pPr algn="ctr"/>
            <a:r>
              <a:rPr lang="fr-FR" dirty="0">
                <a:solidFill>
                  <a:srgbClr val="FFFF00"/>
                </a:solidFill>
              </a:rPr>
              <a:t>Système immunitaire</a:t>
            </a:r>
          </a:p>
          <a:p>
            <a:pPr algn="ctr"/>
            <a:r>
              <a:rPr lang="fr-FR" dirty="0">
                <a:solidFill>
                  <a:srgbClr val="FFFF00"/>
                </a:solidFill>
              </a:rPr>
              <a:t>…..</a:t>
            </a:r>
          </a:p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2979391"/>
            <a:ext cx="2158411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Le processus de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v</a:t>
            </a:r>
            <a:r>
              <a:rPr lang="fr-FR" dirty="0" smtClean="0">
                <a:solidFill>
                  <a:schemeClr val="bg1"/>
                </a:solidFill>
              </a:rPr>
              <a:t>ieillissement affecte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t</a:t>
            </a:r>
            <a:r>
              <a:rPr lang="fr-FR" dirty="0" smtClean="0">
                <a:solidFill>
                  <a:schemeClr val="bg1"/>
                </a:solidFill>
              </a:rPr>
              <a:t>ous les organes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e</a:t>
            </a:r>
            <a:r>
              <a:rPr lang="fr-FR" dirty="0" smtClean="0">
                <a:solidFill>
                  <a:schemeClr val="bg1"/>
                </a:solidFill>
              </a:rPr>
              <a:t>t grandes fonctions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39640" y="5852289"/>
            <a:ext cx="2370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Maladies métaboliques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4" name="Freeform 3"/>
          <p:cNvSpPr>
            <a:spLocks/>
          </p:cNvSpPr>
          <p:nvPr/>
        </p:nvSpPr>
        <p:spPr bwMode="auto">
          <a:xfrm>
            <a:off x="5538035" y="6184131"/>
            <a:ext cx="792088" cy="701253"/>
          </a:xfrm>
          <a:custGeom>
            <a:avLst/>
            <a:gdLst>
              <a:gd name="T0" fmla="*/ 54 w 705"/>
              <a:gd name="T1" fmla="*/ 478 h 528"/>
              <a:gd name="T2" fmla="*/ 104 w 705"/>
              <a:gd name="T3" fmla="*/ 66 h 528"/>
              <a:gd name="T4" fmla="*/ 680 w 705"/>
              <a:gd name="T5" fmla="*/ 80 h 528"/>
              <a:gd name="T6" fmla="*/ 253 w 705"/>
              <a:gd name="T7" fmla="*/ 315 h 528"/>
              <a:gd name="T8" fmla="*/ 260 w 705"/>
              <a:gd name="T9" fmla="*/ 251 h 528"/>
              <a:gd name="T10" fmla="*/ 248 w 705"/>
              <a:gd name="T11" fmla="*/ 368 h 528"/>
              <a:gd name="T12" fmla="*/ 54 w 705"/>
              <a:gd name="T13" fmla="*/ 47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5" h="528">
                <a:moveTo>
                  <a:pt x="54" y="478"/>
                </a:moveTo>
                <a:cubicBezTo>
                  <a:pt x="30" y="428"/>
                  <a:pt x="0" y="132"/>
                  <a:pt x="104" y="66"/>
                </a:cubicBezTo>
                <a:cubicBezTo>
                  <a:pt x="208" y="0"/>
                  <a:pt x="655" y="38"/>
                  <a:pt x="680" y="80"/>
                </a:cubicBezTo>
                <a:cubicBezTo>
                  <a:pt x="705" y="122"/>
                  <a:pt x="323" y="286"/>
                  <a:pt x="253" y="315"/>
                </a:cubicBezTo>
                <a:cubicBezTo>
                  <a:pt x="183" y="344"/>
                  <a:pt x="261" y="242"/>
                  <a:pt x="260" y="251"/>
                </a:cubicBezTo>
                <a:cubicBezTo>
                  <a:pt x="259" y="260"/>
                  <a:pt x="282" y="330"/>
                  <a:pt x="248" y="368"/>
                </a:cubicBezTo>
                <a:cubicBezTo>
                  <a:pt x="214" y="406"/>
                  <a:pt x="78" y="528"/>
                  <a:pt x="54" y="478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 rot="471913">
            <a:off x="7288496" y="6331503"/>
            <a:ext cx="635251" cy="334229"/>
          </a:xfrm>
          <a:custGeom>
            <a:avLst/>
            <a:gdLst>
              <a:gd name="T0" fmla="*/ 1032 w 2560"/>
              <a:gd name="T1" fmla="*/ 984 h 1952"/>
              <a:gd name="T2" fmla="*/ 888 w 2560"/>
              <a:gd name="T3" fmla="*/ 1128 h 1952"/>
              <a:gd name="T4" fmla="*/ 792 w 2560"/>
              <a:gd name="T5" fmla="*/ 1608 h 1952"/>
              <a:gd name="T6" fmla="*/ 600 w 2560"/>
              <a:gd name="T7" fmla="*/ 1800 h 1952"/>
              <a:gd name="T8" fmla="*/ 216 w 2560"/>
              <a:gd name="T9" fmla="*/ 1800 h 1952"/>
              <a:gd name="T10" fmla="*/ 24 w 2560"/>
              <a:gd name="T11" fmla="*/ 888 h 1952"/>
              <a:gd name="T12" fmla="*/ 360 w 2560"/>
              <a:gd name="T13" fmla="*/ 456 h 1952"/>
              <a:gd name="T14" fmla="*/ 1416 w 2560"/>
              <a:gd name="T15" fmla="*/ 360 h 1952"/>
              <a:gd name="T16" fmla="*/ 2088 w 2560"/>
              <a:gd name="T17" fmla="*/ 168 h 1952"/>
              <a:gd name="T18" fmla="*/ 2424 w 2560"/>
              <a:gd name="T19" fmla="*/ 24 h 1952"/>
              <a:gd name="T20" fmla="*/ 2424 w 2560"/>
              <a:gd name="T21" fmla="*/ 312 h 1952"/>
              <a:gd name="T22" fmla="*/ 1608 w 2560"/>
              <a:gd name="T23" fmla="*/ 696 h 1952"/>
              <a:gd name="T24" fmla="*/ 1464 w 2560"/>
              <a:gd name="T25" fmla="*/ 936 h 1952"/>
              <a:gd name="T26" fmla="*/ 1080 w 2560"/>
              <a:gd name="T27" fmla="*/ 984 h 1952"/>
              <a:gd name="T28" fmla="*/ 1032 w 2560"/>
              <a:gd name="T29" fmla="*/ 936 h 1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60" h="1952">
                <a:moveTo>
                  <a:pt x="1032" y="984"/>
                </a:moveTo>
                <a:cubicBezTo>
                  <a:pt x="980" y="1004"/>
                  <a:pt x="928" y="1024"/>
                  <a:pt x="888" y="1128"/>
                </a:cubicBezTo>
                <a:cubicBezTo>
                  <a:pt x="848" y="1232"/>
                  <a:pt x="840" y="1496"/>
                  <a:pt x="792" y="1608"/>
                </a:cubicBezTo>
                <a:cubicBezTo>
                  <a:pt x="744" y="1720"/>
                  <a:pt x="696" y="1768"/>
                  <a:pt x="600" y="1800"/>
                </a:cubicBezTo>
                <a:cubicBezTo>
                  <a:pt x="504" y="1832"/>
                  <a:pt x="312" y="1952"/>
                  <a:pt x="216" y="1800"/>
                </a:cubicBezTo>
                <a:cubicBezTo>
                  <a:pt x="120" y="1648"/>
                  <a:pt x="0" y="1112"/>
                  <a:pt x="24" y="888"/>
                </a:cubicBezTo>
                <a:cubicBezTo>
                  <a:pt x="48" y="664"/>
                  <a:pt x="128" y="544"/>
                  <a:pt x="360" y="456"/>
                </a:cubicBezTo>
                <a:cubicBezTo>
                  <a:pt x="592" y="368"/>
                  <a:pt x="1128" y="408"/>
                  <a:pt x="1416" y="360"/>
                </a:cubicBezTo>
                <a:cubicBezTo>
                  <a:pt x="1704" y="312"/>
                  <a:pt x="1920" y="224"/>
                  <a:pt x="2088" y="168"/>
                </a:cubicBezTo>
                <a:cubicBezTo>
                  <a:pt x="2256" y="112"/>
                  <a:pt x="2368" y="0"/>
                  <a:pt x="2424" y="24"/>
                </a:cubicBezTo>
                <a:cubicBezTo>
                  <a:pt x="2480" y="48"/>
                  <a:pt x="2560" y="200"/>
                  <a:pt x="2424" y="312"/>
                </a:cubicBezTo>
                <a:cubicBezTo>
                  <a:pt x="2288" y="424"/>
                  <a:pt x="1768" y="592"/>
                  <a:pt x="1608" y="696"/>
                </a:cubicBezTo>
                <a:cubicBezTo>
                  <a:pt x="1448" y="800"/>
                  <a:pt x="1552" y="888"/>
                  <a:pt x="1464" y="936"/>
                </a:cubicBezTo>
                <a:cubicBezTo>
                  <a:pt x="1376" y="984"/>
                  <a:pt x="1152" y="984"/>
                  <a:pt x="1080" y="984"/>
                </a:cubicBezTo>
                <a:cubicBezTo>
                  <a:pt x="1008" y="984"/>
                  <a:pt x="1040" y="944"/>
                  <a:pt x="1032" y="936"/>
                </a:cubicBezTo>
              </a:path>
            </a:pathLst>
          </a:custGeom>
          <a:gradFill rotWithShape="0">
            <a:gsLst>
              <a:gs pos="0">
                <a:srgbClr val="969696"/>
              </a:gs>
              <a:gs pos="100000">
                <a:srgbClr val="969696">
                  <a:gamma/>
                  <a:shade val="72549"/>
                  <a:invGamma/>
                </a:srgbClr>
              </a:gs>
            </a:gsLst>
            <a:path path="rect">
              <a:fillToRect l="50000" t="50000" r="50000" b="50000"/>
            </a:path>
          </a:gradFill>
          <a:ln w="28575" cmpd="sng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6" name="Picture 17" descr="Circul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314" y="6289610"/>
            <a:ext cx="557353" cy="4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7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erveau1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8913"/>
            <a:ext cx="23050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78077" y="2141845"/>
            <a:ext cx="8714403" cy="35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>
                <a:solidFill>
                  <a:srgbClr val="FFFF00"/>
                </a:solidFill>
                <a:latin typeface="+mn-lt"/>
              </a:rPr>
              <a:t>Le système nerveux central présente une </a:t>
            </a:r>
            <a:r>
              <a:rPr lang="fr-FR" sz="2000" dirty="0" smtClean="0">
                <a:solidFill>
                  <a:srgbClr val="FFFF00"/>
                </a:solidFill>
                <a:latin typeface="+mn-lt"/>
              </a:rPr>
              <a:t>vitesse de </a:t>
            </a:r>
            <a:r>
              <a:rPr lang="fr-FR" sz="2000" dirty="0">
                <a:solidFill>
                  <a:srgbClr val="FFFF00"/>
                </a:solidFill>
                <a:latin typeface="+mn-lt"/>
              </a:rPr>
              <a:t>régression de 0,5 % par an à partir de 30 ans :</a:t>
            </a:r>
          </a:p>
          <a:p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perte des neurones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diminution de la production de neurotransmetteurs,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diminution de 37 % des axones médullaires,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diminution de 10 % de la vitesse de conduction nerveuse,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perte significative de l’élasticité des tissus de soutien,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diminution de l’aptitude à détecter un stimulus,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 diminution de l’aptitude à analyser l’information en vue de la réponse   </a:t>
            </a:r>
          </a:p>
        </p:txBody>
      </p:sp>
    </p:spTree>
    <p:extLst>
      <p:ext uri="{BB962C8B-B14F-4D97-AF65-F5344CB8AC3E}">
        <p14:creationId xmlns:p14="http://schemas.microsoft.com/office/powerpoint/2010/main" val="9154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547813" y="2190750"/>
            <a:ext cx="6553200" cy="28797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042988" y="1908175"/>
            <a:ext cx="692150" cy="3419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70000"/>
              </a:lnSpc>
            </a:pPr>
            <a:r>
              <a:rPr lang="fr-FR" sz="1600">
                <a:solidFill>
                  <a:schemeClr val="bg1"/>
                </a:solidFill>
              </a:rPr>
              <a:t>250 -</a:t>
            </a:r>
          </a:p>
          <a:p>
            <a:pPr>
              <a:lnSpc>
                <a:spcPct val="170000"/>
              </a:lnSpc>
            </a:pPr>
            <a:r>
              <a:rPr lang="fr-FR" sz="1600">
                <a:solidFill>
                  <a:schemeClr val="bg1"/>
                </a:solidFill>
              </a:rPr>
              <a:t>230 –</a:t>
            </a:r>
          </a:p>
          <a:p>
            <a:pPr>
              <a:lnSpc>
                <a:spcPct val="170000"/>
              </a:lnSpc>
            </a:pPr>
            <a:r>
              <a:rPr lang="fr-FR" sz="1600">
                <a:solidFill>
                  <a:schemeClr val="bg1"/>
                </a:solidFill>
              </a:rPr>
              <a:t>210 – </a:t>
            </a:r>
          </a:p>
          <a:p>
            <a:pPr>
              <a:lnSpc>
                <a:spcPct val="170000"/>
              </a:lnSpc>
            </a:pPr>
            <a:r>
              <a:rPr lang="fr-FR" sz="1600">
                <a:solidFill>
                  <a:schemeClr val="bg1"/>
                </a:solidFill>
              </a:rPr>
              <a:t>190 –</a:t>
            </a:r>
          </a:p>
          <a:p>
            <a:pPr>
              <a:lnSpc>
                <a:spcPct val="170000"/>
              </a:lnSpc>
            </a:pPr>
            <a:r>
              <a:rPr lang="fr-FR" sz="1600">
                <a:solidFill>
                  <a:schemeClr val="bg1"/>
                </a:solidFill>
              </a:rPr>
              <a:t>170 –</a:t>
            </a:r>
          </a:p>
          <a:p>
            <a:pPr>
              <a:lnSpc>
                <a:spcPct val="170000"/>
              </a:lnSpc>
            </a:pPr>
            <a:r>
              <a:rPr lang="fr-FR" sz="1600">
                <a:solidFill>
                  <a:schemeClr val="bg1"/>
                </a:solidFill>
              </a:rPr>
              <a:t>150 –</a:t>
            </a:r>
          </a:p>
          <a:p>
            <a:pPr>
              <a:lnSpc>
                <a:spcPct val="170000"/>
              </a:lnSpc>
            </a:pPr>
            <a:r>
              <a:rPr lang="fr-FR" sz="1600">
                <a:solidFill>
                  <a:schemeClr val="bg1"/>
                </a:solidFill>
              </a:rPr>
              <a:t>130 –</a:t>
            </a:r>
          </a:p>
          <a:p>
            <a:pPr>
              <a:lnSpc>
                <a:spcPct val="170000"/>
              </a:lnSpc>
            </a:pPr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476375" y="2262188"/>
            <a:ext cx="2778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2051050" y="2335213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627313" y="2262188"/>
            <a:ext cx="277812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3276600" y="2335213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3924300" y="2243138"/>
            <a:ext cx="288925" cy="366712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4572000" y="2478088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5292725" y="2335213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5940425" y="2190750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6588125" y="2478088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7235825" y="2262188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3326" name="Text Box 17"/>
          <p:cNvSpPr txBox="1">
            <a:spLocks noChangeArrowheads="1"/>
          </p:cNvSpPr>
          <p:nvPr/>
        </p:nvSpPr>
        <p:spPr bwMode="auto">
          <a:xfrm>
            <a:off x="1476375" y="4999038"/>
            <a:ext cx="6147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           I            I            I            I            I            I            I            I            I  </a:t>
            </a:r>
          </a:p>
          <a:p>
            <a:r>
              <a:rPr lang="fr-F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1           2           3          4            5           6           7           8           9          10</a:t>
            </a:r>
          </a:p>
        </p:txBody>
      </p:sp>
      <p:sp>
        <p:nvSpPr>
          <p:cNvPr id="13327" name="Line 18"/>
          <p:cNvSpPr>
            <a:spLocks noChangeShapeType="1"/>
          </p:cNvSpPr>
          <p:nvPr/>
        </p:nvSpPr>
        <p:spPr bwMode="auto">
          <a:xfrm>
            <a:off x="1619250" y="2406650"/>
            <a:ext cx="576263" cy="71438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28" name="Line 19"/>
          <p:cNvSpPr>
            <a:spLocks noChangeShapeType="1"/>
          </p:cNvSpPr>
          <p:nvPr/>
        </p:nvSpPr>
        <p:spPr bwMode="auto">
          <a:xfrm flipV="1">
            <a:off x="2268538" y="2406650"/>
            <a:ext cx="503237" cy="71438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29" name="Line 20"/>
          <p:cNvSpPr>
            <a:spLocks noChangeShapeType="1"/>
          </p:cNvSpPr>
          <p:nvPr/>
        </p:nvSpPr>
        <p:spPr bwMode="auto">
          <a:xfrm>
            <a:off x="2771775" y="2406650"/>
            <a:ext cx="647700" cy="71438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30" name="Line 21"/>
          <p:cNvSpPr>
            <a:spLocks noChangeShapeType="1"/>
          </p:cNvSpPr>
          <p:nvPr/>
        </p:nvSpPr>
        <p:spPr bwMode="auto">
          <a:xfrm flipV="1">
            <a:off x="3419475" y="2406650"/>
            <a:ext cx="647700" cy="71438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31" name="Line 22"/>
          <p:cNvSpPr>
            <a:spLocks noChangeShapeType="1"/>
          </p:cNvSpPr>
          <p:nvPr/>
        </p:nvSpPr>
        <p:spPr bwMode="auto">
          <a:xfrm>
            <a:off x="4067175" y="2406650"/>
            <a:ext cx="649288" cy="2159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32" name="Line 23"/>
          <p:cNvSpPr>
            <a:spLocks noChangeShapeType="1"/>
          </p:cNvSpPr>
          <p:nvPr/>
        </p:nvSpPr>
        <p:spPr bwMode="auto">
          <a:xfrm flipV="1">
            <a:off x="4716463" y="2478088"/>
            <a:ext cx="719137" cy="144462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33" name="Line 24"/>
          <p:cNvSpPr>
            <a:spLocks noChangeShapeType="1"/>
          </p:cNvSpPr>
          <p:nvPr/>
        </p:nvSpPr>
        <p:spPr bwMode="auto">
          <a:xfrm flipV="1">
            <a:off x="5435600" y="2335213"/>
            <a:ext cx="649288" cy="142875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34" name="Line 25"/>
          <p:cNvSpPr>
            <a:spLocks noChangeShapeType="1"/>
          </p:cNvSpPr>
          <p:nvPr/>
        </p:nvSpPr>
        <p:spPr bwMode="auto">
          <a:xfrm>
            <a:off x="6084888" y="2335213"/>
            <a:ext cx="647700" cy="287337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35" name="Line 26"/>
          <p:cNvSpPr>
            <a:spLocks noChangeShapeType="1"/>
          </p:cNvSpPr>
          <p:nvPr/>
        </p:nvSpPr>
        <p:spPr bwMode="auto">
          <a:xfrm flipV="1">
            <a:off x="6732588" y="2406650"/>
            <a:ext cx="647700" cy="2159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36" name="Text Box 27"/>
          <p:cNvSpPr txBox="1">
            <a:spLocks noChangeArrowheads="1"/>
          </p:cNvSpPr>
          <p:nvPr/>
        </p:nvSpPr>
        <p:spPr bwMode="auto">
          <a:xfrm>
            <a:off x="7451725" y="2286000"/>
            <a:ext cx="568325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V.S.</a:t>
            </a:r>
          </a:p>
        </p:txBody>
      </p:sp>
      <p:sp>
        <p:nvSpPr>
          <p:cNvPr id="13337" name="Text Box 28"/>
          <p:cNvSpPr txBox="1">
            <a:spLocks noChangeArrowheads="1"/>
          </p:cNvSpPr>
          <p:nvPr/>
        </p:nvSpPr>
        <p:spPr bwMode="auto">
          <a:xfrm>
            <a:off x="1476375" y="3775075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3338" name="Text Box 29"/>
          <p:cNvSpPr txBox="1">
            <a:spLocks noChangeArrowheads="1"/>
          </p:cNvSpPr>
          <p:nvPr/>
        </p:nvSpPr>
        <p:spPr bwMode="auto">
          <a:xfrm>
            <a:off x="2076450" y="3990975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3339" name="Text Box 30"/>
          <p:cNvSpPr txBox="1">
            <a:spLocks noChangeArrowheads="1"/>
          </p:cNvSpPr>
          <p:nvPr/>
        </p:nvSpPr>
        <p:spPr bwMode="auto">
          <a:xfrm>
            <a:off x="2581275" y="37020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3340" name="Text Box 31"/>
          <p:cNvSpPr txBox="1">
            <a:spLocks noChangeArrowheads="1"/>
          </p:cNvSpPr>
          <p:nvPr/>
        </p:nvSpPr>
        <p:spPr bwMode="auto">
          <a:xfrm>
            <a:off x="3348038" y="3919538"/>
            <a:ext cx="334962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3341" name="Text Box 32"/>
          <p:cNvSpPr txBox="1">
            <a:spLocks noChangeArrowheads="1"/>
          </p:cNvSpPr>
          <p:nvPr/>
        </p:nvSpPr>
        <p:spPr bwMode="auto">
          <a:xfrm>
            <a:off x="4021138" y="3990975"/>
            <a:ext cx="334962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3342" name="Text Box 33"/>
          <p:cNvSpPr txBox="1">
            <a:spLocks noChangeArrowheads="1"/>
          </p:cNvSpPr>
          <p:nvPr/>
        </p:nvSpPr>
        <p:spPr bwMode="auto">
          <a:xfrm>
            <a:off x="4643438" y="3919538"/>
            <a:ext cx="334962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3343" name="Text Box 34"/>
          <p:cNvSpPr txBox="1">
            <a:spLocks noChangeArrowheads="1"/>
          </p:cNvSpPr>
          <p:nvPr/>
        </p:nvSpPr>
        <p:spPr bwMode="auto">
          <a:xfrm>
            <a:off x="5245100" y="3846513"/>
            <a:ext cx="33496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3344" name="Text Box 35"/>
          <p:cNvSpPr txBox="1">
            <a:spLocks noChangeArrowheads="1"/>
          </p:cNvSpPr>
          <p:nvPr/>
        </p:nvSpPr>
        <p:spPr bwMode="auto">
          <a:xfrm>
            <a:off x="5867400" y="3846513"/>
            <a:ext cx="33496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3345" name="Text Box 36"/>
          <p:cNvSpPr txBox="1">
            <a:spLocks noChangeArrowheads="1"/>
          </p:cNvSpPr>
          <p:nvPr/>
        </p:nvSpPr>
        <p:spPr bwMode="auto">
          <a:xfrm>
            <a:off x="6588125" y="3919538"/>
            <a:ext cx="33496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3346" name="Text Box 37"/>
          <p:cNvSpPr txBox="1">
            <a:spLocks noChangeArrowheads="1"/>
          </p:cNvSpPr>
          <p:nvPr/>
        </p:nvSpPr>
        <p:spPr bwMode="auto">
          <a:xfrm>
            <a:off x="7164388" y="3846513"/>
            <a:ext cx="334962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3347" name="Line 38"/>
          <p:cNvSpPr>
            <a:spLocks noChangeShapeType="1"/>
          </p:cNvSpPr>
          <p:nvPr/>
        </p:nvSpPr>
        <p:spPr bwMode="auto">
          <a:xfrm>
            <a:off x="1619250" y="3919538"/>
            <a:ext cx="576263" cy="215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48" name="Line 39"/>
          <p:cNvSpPr>
            <a:spLocks noChangeShapeType="1"/>
          </p:cNvSpPr>
          <p:nvPr/>
        </p:nvSpPr>
        <p:spPr bwMode="auto">
          <a:xfrm flipV="1">
            <a:off x="2268538" y="3846513"/>
            <a:ext cx="431800" cy="288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49" name="Line 40"/>
          <p:cNvSpPr>
            <a:spLocks noChangeShapeType="1"/>
          </p:cNvSpPr>
          <p:nvPr/>
        </p:nvSpPr>
        <p:spPr bwMode="auto">
          <a:xfrm>
            <a:off x="2771775" y="3846513"/>
            <a:ext cx="647700" cy="215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50" name="Line 41"/>
          <p:cNvSpPr>
            <a:spLocks noChangeShapeType="1"/>
          </p:cNvSpPr>
          <p:nvPr/>
        </p:nvSpPr>
        <p:spPr bwMode="auto">
          <a:xfrm>
            <a:off x="3419475" y="4062413"/>
            <a:ext cx="720725" cy="730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51" name="Line 42"/>
          <p:cNvSpPr>
            <a:spLocks noChangeShapeType="1"/>
          </p:cNvSpPr>
          <p:nvPr/>
        </p:nvSpPr>
        <p:spPr bwMode="auto">
          <a:xfrm flipV="1">
            <a:off x="4211638" y="4062413"/>
            <a:ext cx="576262" cy="730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52" name="Line 43"/>
          <p:cNvSpPr>
            <a:spLocks noChangeShapeType="1"/>
          </p:cNvSpPr>
          <p:nvPr/>
        </p:nvSpPr>
        <p:spPr bwMode="auto">
          <a:xfrm flipV="1">
            <a:off x="4787900" y="3990975"/>
            <a:ext cx="576263" cy="71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53" name="Line 44"/>
          <p:cNvSpPr>
            <a:spLocks noChangeShapeType="1"/>
          </p:cNvSpPr>
          <p:nvPr/>
        </p:nvSpPr>
        <p:spPr bwMode="auto">
          <a:xfrm>
            <a:off x="5364163" y="3990975"/>
            <a:ext cx="647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54" name="Line 45"/>
          <p:cNvSpPr>
            <a:spLocks noChangeShapeType="1"/>
          </p:cNvSpPr>
          <p:nvPr/>
        </p:nvSpPr>
        <p:spPr bwMode="auto">
          <a:xfrm>
            <a:off x="6011863" y="3990975"/>
            <a:ext cx="720725" cy="71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55" name="Line 46"/>
          <p:cNvSpPr>
            <a:spLocks noChangeShapeType="1"/>
          </p:cNvSpPr>
          <p:nvPr/>
        </p:nvSpPr>
        <p:spPr bwMode="auto">
          <a:xfrm flipV="1">
            <a:off x="6804025" y="3990975"/>
            <a:ext cx="504825" cy="71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56" name="Text Box 47"/>
          <p:cNvSpPr txBox="1">
            <a:spLocks noChangeArrowheads="1"/>
          </p:cNvSpPr>
          <p:nvPr/>
        </p:nvSpPr>
        <p:spPr bwMode="auto">
          <a:xfrm>
            <a:off x="7451725" y="3702050"/>
            <a:ext cx="5349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J.S.</a:t>
            </a:r>
          </a:p>
        </p:txBody>
      </p:sp>
      <p:sp>
        <p:nvSpPr>
          <p:cNvPr id="13357" name="Text Box 48"/>
          <p:cNvSpPr txBox="1">
            <a:spLocks noChangeArrowheads="1"/>
          </p:cNvSpPr>
          <p:nvPr/>
        </p:nvSpPr>
        <p:spPr bwMode="auto">
          <a:xfrm>
            <a:off x="1441450" y="4200525"/>
            <a:ext cx="3222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3358" name="Text Box 49"/>
          <p:cNvSpPr txBox="1">
            <a:spLocks noChangeArrowheads="1"/>
          </p:cNvSpPr>
          <p:nvPr/>
        </p:nvSpPr>
        <p:spPr bwMode="auto">
          <a:xfrm>
            <a:off x="2051050" y="4062413"/>
            <a:ext cx="322263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3359" name="Text Box 50"/>
          <p:cNvSpPr txBox="1">
            <a:spLocks noChangeArrowheads="1"/>
          </p:cNvSpPr>
          <p:nvPr/>
        </p:nvSpPr>
        <p:spPr bwMode="auto">
          <a:xfrm>
            <a:off x="2627313" y="4135438"/>
            <a:ext cx="3222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/>
        </p:nvSpPr>
        <p:spPr bwMode="auto">
          <a:xfrm>
            <a:off x="3348038" y="4135438"/>
            <a:ext cx="3222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3361" name="Text Box 52"/>
          <p:cNvSpPr txBox="1">
            <a:spLocks noChangeArrowheads="1"/>
          </p:cNvSpPr>
          <p:nvPr/>
        </p:nvSpPr>
        <p:spPr bwMode="auto">
          <a:xfrm>
            <a:off x="3995738" y="4135438"/>
            <a:ext cx="3222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3362" name="Text Box 53"/>
          <p:cNvSpPr txBox="1">
            <a:spLocks noChangeArrowheads="1"/>
          </p:cNvSpPr>
          <p:nvPr/>
        </p:nvSpPr>
        <p:spPr bwMode="auto">
          <a:xfrm>
            <a:off x="4643438" y="4278313"/>
            <a:ext cx="3222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3363" name="Text Box 54"/>
          <p:cNvSpPr txBox="1">
            <a:spLocks noChangeArrowheads="1"/>
          </p:cNvSpPr>
          <p:nvPr/>
        </p:nvSpPr>
        <p:spPr bwMode="auto">
          <a:xfrm>
            <a:off x="5257800" y="4206875"/>
            <a:ext cx="3222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3364" name="Text Box 55"/>
          <p:cNvSpPr txBox="1">
            <a:spLocks noChangeArrowheads="1"/>
          </p:cNvSpPr>
          <p:nvPr/>
        </p:nvSpPr>
        <p:spPr bwMode="auto">
          <a:xfrm>
            <a:off x="5867400" y="4206875"/>
            <a:ext cx="3222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3365" name="Text Box 56"/>
          <p:cNvSpPr txBox="1">
            <a:spLocks noChangeArrowheads="1"/>
          </p:cNvSpPr>
          <p:nvPr/>
        </p:nvSpPr>
        <p:spPr bwMode="auto">
          <a:xfrm>
            <a:off x="6588125" y="4062413"/>
            <a:ext cx="322263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3366" name="Text Box 57"/>
          <p:cNvSpPr txBox="1">
            <a:spLocks noChangeArrowheads="1"/>
          </p:cNvSpPr>
          <p:nvPr/>
        </p:nvSpPr>
        <p:spPr bwMode="auto">
          <a:xfrm>
            <a:off x="7202488" y="4135438"/>
            <a:ext cx="3222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3367" name="Line 59"/>
          <p:cNvSpPr>
            <a:spLocks noChangeShapeType="1"/>
          </p:cNvSpPr>
          <p:nvPr/>
        </p:nvSpPr>
        <p:spPr bwMode="auto">
          <a:xfrm flipV="1">
            <a:off x="1547813" y="4278313"/>
            <a:ext cx="647700" cy="1444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68" name="Line 60"/>
          <p:cNvSpPr>
            <a:spLocks noChangeShapeType="1"/>
          </p:cNvSpPr>
          <p:nvPr/>
        </p:nvSpPr>
        <p:spPr bwMode="auto">
          <a:xfrm>
            <a:off x="2195513" y="4278313"/>
            <a:ext cx="504825" cy="730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69" name="Line 61"/>
          <p:cNvSpPr>
            <a:spLocks noChangeShapeType="1"/>
          </p:cNvSpPr>
          <p:nvPr/>
        </p:nvSpPr>
        <p:spPr bwMode="auto">
          <a:xfrm>
            <a:off x="2771775" y="4351338"/>
            <a:ext cx="647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70" name="Line 62"/>
          <p:cNvSpPr>
            <a:spLocks noChangeShapeType="1"/>
          </p:cNvSpPr>
          <p:nvPr/>
        </p:nvSpPr>
        <p:spPr bwMode="auto">
          <a:xfrm>
            <a:off x="3419475" y="4351338"/>
            <a:ext cx="647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71" name="Line 63"/>
          <p:cNvSpPr>
            <a:spLocks noChangeShapeType="1"/>
          </p:cNvSpPr>
          <p:nvPr/>
        </p:nvSpPr>
        <p:spPr bwMode="auto">
          <a:xfrm>
            <a:off x="4140200" y="4351338"/>
            <a:ext cx="576263" cy="1428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72" name="Line 64"/>
          <p:cNvSpPr>
            <a:spLocks noChangeShapeType="1"/>
          </p:cNvSpPr>
          <p:nvPr/>
        </p:nvSpPr>
        <p:spPr bwMode="auto">
          <a:xfrm flipV="1">
            <a:off x="4787900" y="4422775"/>
            <a:ext cx="576263" cy="71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73" name="Line 65"/>
          <p:cNvSpPr>
            <a:spLocks noChangeShapeType="1"/>
          </p:cNvSpPr>
          <p:nvPr/>
        </p:nvSpPr>
        <p:spPr bwMode="auto">
          <a:xfrm>
            <a:off x="5364163" y="4422775"/>
            <a:ext cx="57626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74" name="Line 66"/>
          <p:cNvSpPr>
            <a:spLocks noChangeShapeType="1"/>
          </p:cNvSpPr>
          <p:nvPr/>
        </p:nvSpPr>
        <p:spPr bwMode="auto">
          <a:xfrm flipV="1">
            <a:off x="6011863" y="4278313"/>
            <a:ext cx="720725" cy="1444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75" name="Line 67"/>
          <p:cNvSpPr>
            <a:spLocks noChangeShapeType="1"/>
          </p:cNvSpPr>
          <p:nvPr/>
        </p:nvSpPr>
        <p:spPr bwMode="auto">
          <a:xfrm>
            <a:off x="6732588" y="4278313"/>
            <a:ext cx="576262" cy="730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76" name="Text Box 68"/>
          <p:cNvSpPr txBox="1">
            <a:spLocks noChangeArrowheads="1"/>
          </p:cNvSpPr>
          <p:nvPr/>
        </p:nvSpPr>
        <p:spPr bwMode="auto">
          <a:xfrm>
            <a:off x="7475538" y="4217988"/>
            <a:ext cx="69691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V.A.</a:t>
            </a:r>
          </a:p>
        </p:txBody>
      </p:sp>
      <p:sp>
        <p:nvSpPr>
          <p:cNvPr id="13377" name="Text Box 69"/>
          <p:cNvSpPr txBox="1">
            <a:spLocks noChangeArrowheads="1"/>
          </p:cNvSpPr>
          <p:nvPr/>
        </p:nvSpPr>
        <p:spPr bwMode="auto">
          <a:xfrm>
            <a:off x="1476375" y="4567238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3378" name="Text Box 70"/>
          <p:cNvSpPr txBox="1">
            <a:spLocks noChangeArrowheads="1"/>
          </p:cNvSpPr>
          <p:nvPr/>
        </p:nvSpPr>
        <p:spPr bwMode="auto">
          <a:xfrm>
            <a:off x="2051050" y="4422775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3379" name="Text Box 71"/>
          <p:cNvSpPr txBox="1">
            <a:spLocks noChangeArrowheads="1"/>
          </p:cNvSpPr>
          <p:nvPr/>
        </p:nvSpPr>
        <p:spPr bwMode="auto">
          <a:xfrm>
            <a:off x="2700338" y="4783138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3380" name="Text Box 72"/>
          <p:cNvSpPr txBox="1">
            <a:spLocks noChangeArrowheads="1"/>
          </p:cNvSpPr>
          <p:nvPr/>
        </p:nvSpPr>
        <p:spPr bwMode="auto">
          <a:xfrm>
            <a:off x="3348038" y="4567238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3381" name="Text Box 73"/>
          <p:cNvSpPr txBox="1">
            <a:spLocks noChangeArrowheads="1"/>
          </p:cNvSpPr>
          <p:nvPr/>
        </p:nvSpPr>
        <p:spPr bwMode="auto">
          <a:xfrm>
            <a:off x="3995738" y="4494213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3382" name="Text Box 74"/>
          <p:cNvSpPr txBox="1">
            <a:spLocks noChangeArrowheads="1"/>
          </p:cNvSpPr>
          <p:nvPr/>
        </p:nvSpPr>
        <p:spPr bwMode="auto">
          <a:xfrm>
            <a:off x="4643438" y="4567238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3383" name="Text Box 75"/>
          <p:cNvSpPr txBox="1">
            <a:spLocks noChangeArrowheads="1"/>
          </p:cNvSpPr>
          <p:nvPr/>
        </p:nvSpPr>
        <p:spPr bwMode="auto">
          <a:xfrm>
            <a:off x="5286375" y="4494213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3384" name="Text Box 76"/>
          <p:cNvSpPr txBox="1">
            <a:spLocks noChangeArrowheads="1"/>
          </p:cNvSpPr>
          <p:nvPr/>
        </p:nvSpPr>
        <p:spPr bwMode="auto">
          <a:xfrm>
            <a:off x="5867400" y="4710113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3385" name="Text Box 77"/>
          <p:cNvSpPr txBox="1">
            <a:spLocks noChangeArrowheads="1"/>
          </p:cNvSpPr>
          <p:nvPr/>
        </p:nvSpPr>
        <p:spPr bwMode="auto">
          <a:xfrm>
            <a:off x="6516688" y="4638675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3386" name="Text Box 78"/>
          <p:cNvSpPr txBox="1">
            <a:spLocks noChangeArrowheads="1"/>
          </p:cNvSpPr>
          <p:nvPr/>
        </p:nvSpPr>
        <p:spPr bwMode="auto">
          <a:xfrm>
            <a:off x="7164388" y="4638675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3387" name="Line 79"/>
          <p:cNvSpPr>
            <a:spLocks noChangeShapeType="1"/>
          </p:cNvSpPr>
          <p:nvPr/>
        </p:nvSpPr>
        <p:spPr bwMode="auto">
          <a:xfrm flipV="1">
            <a:off x="1619250" y="4567238"/>
            <a:ext cx="576263" cy="1428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88" name="Line 80"/>
          <p:cNvSpPr>
            <a:spLocks noChangeShapeType="1"/>
          </p:cNvSpPr>
          <p:nvPr/>
        </p:nvSpPr>
        <p:spPr bwMode="auto">
          <a:xfrm>
            <a:off x="2195513" y="4567238"/>
            <a:ext cx="647700" cy="3603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89" name="Line 81"/>
          <p:cNvSpPr>
            <a:spLocks noChangeShapeType="1"/>
          </p:cNvSpPr>
          <p:nvPr/>
        </p:nvSpPr>
        <p:spPr bwMode="auto">
          <a:xfrm flipV="1">
            <a:off x="2843213" y="4710113"/>
            <a:ext cx="649287" cy="2174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90" name="Line 82"/>
          <p:cNvSpPr>
            <a:spLocks noChangeShapeType="1"/>
          </p:cNvSpPr>
          <p:nvPr/>
        </p:nvSpPr>
        <p:spPr bwMode="auto">
          <a:xfrm flipV="1">
            <a:off x="3492500" y="4638675"/>
            <a:ext cx="647700" cy="71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91" name="Line 83"/>
          <p:cNvSpPr>
            <a:spLocks noChangeShapeType="1"/>
          </p:cNvSpPr>
          <p:nvPr/>
        </p:nvSpPr>
        <p:spPr bwMode="auto">
          <a:xfrm>
            <a:off x="4140200" y="4638675"/>
            <a:ext cx="647700" cy="71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92" name="Line 84"/>
          <p:cNvSpPr>
            <a:spLocks noChangeShapeType="1"/>
          </p:cNvSpPr>
          <p:nvPr/>
        </p:nvSpPr>
        <p:spPr bwMode="auto">
          <a:xfrm flipV="1">
            <a:off x="4787900" y="4638675"/>
            <a:ext cx="647700" cy="71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93" name="Line 85"/>
          <p:cNvSpPr>
            <a:spLocks noChangeShapeType="1"/>
          </p:cNvSpPr>
          <p:nvPr/>
        </p:nvSpPr>
        <p:spPr bwMode="auto">
          <a:xfrm>
            <a:off x="5435600" y="4638675"/>
            <a:ext cx="576263" cy="215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94" name="Line 86"/>
          <p:cNvSpPr>
            <a:spLocks noChangeShapeType="1"/>
          </p:cNvSpPr>
          <p:nvPr/>
        </p:nvSpPr>
        <p:spPr bwMode="auto">
          <a:xfrm>
            <a:off x="6084888" y="4854575"/>
            <a:ext cx="5746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95" name="Line 87"/>
          <p:cNvSpPr>
            <a:spLocks noChangeShapeType="1"/>
          </p:cNvSpPr>
          <p:nvPr/>
        </p:nvSpPr>
        <p:spPr bwMode="auto">
          <a:xfrm flipV="1">
            <a:off x="6732588" y="4783138"/>
            <a:ext cx="576262" cy="714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96" name="Text Box 88"/>
          <p:cNvSpPr txBox="1">
            <a:spLocks noChangeArrowheads="1"/>
          </p:cNvSpPr>
          <p:nvPr/>
        </p:nvSpPr>
        <p:spPr bwMode="auto">
          <a:xfrm>
            <a:off x="7451725" y="4649788"/>
            <a:ext cx="5349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J.A.</a:t>
            </a:r>
          </a:p>
        </p:txBody>
      </p:sp>
      <p:sp>
        <p:nvSpPr>
          <p:cNvPr id="13397" name="Text Box 89"/>
          <p:cNvSpPr txBox="1">
            <a:spLocks noChangeArrowheads="1"/>
          </p:cNvSpPr>
          <p:nvPr/>
        </p:nvSpPr>
        <p:spPr bwMode="auto">
          <a:xfrm>
            <a:off x="755650" y="1125538"/>
            <a:ext cx="7885113" cy="4699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b="1" dirty="0">
                <a:solidFill>
                  <a:srgbClr val="FFFF00"/>
                </a:solidFill>
                <a:latin typeface="Bookman Old Style" pitchFamily="18" charset="0"/>
              </a:rPr>
              <a:t>Temps de la réponse motrice à une tâche simple</a:t>
            </a:r>
          </a:p>
        </p:txBody>
      </p:sp>
      <p:sp>
        <p:nvSpPr>
          <p:cNvPr id="13398" name="Text Box 90"/>
          <p:cNvSpPr txBox="1">
            <a:spLocks noChangeArrowheads="1"/>
          </p:cNvSpPr>
          <p:nvPr/>
        </p:nvSpPr>
        <p:spPr bwMode="auto">
          <a:xfrm>
            <a:off x="1979613" y="5919788"/>
            <a:ext cx="59779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V.S. : Vieux sédentaires ;   V.A. : Vieux actifs</a:t>
            </a:r>
          </a:p>
          <a:p>
            <a:r>
              <a:rPr lang="fr-FR">
                <a:solidFill>
                  <a:schemeClr val="bg1"/>
                </a:solidFill>
              </a:rPr>
              <a:t>J.S. : Jeunes sédentaires ;    J.A.  : Jeunes actifs</a:t>
            </a:r>
          </a:p>
        </p:txBody>
      </p:sp>
      <p:sp>
        <p:nvSpPr>
          <p:cNvPr id="13399" name="Text Box 91"/>
          <p:cNvSpPr txBox="1">
            <a:spLocks noChangeArrowheads="1"/>
          </p:cNvSpPr>
          <p:nvPr/>
        </p:nvSpPr>
        <p:spPr bwMode="auto">
          <a:xfrm>
            <a:off x="3549650" y="5510213"/>
            <a:ext cx="188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Nombre d’essais</a:t>
            </a:r>
          </a:p>
        </p:txBody>
      </p:sp>
      <p:sp>
        <p:nvSpPr>
          <p:cNvPr id="13400" name="Text Box 92"/>
          <p:cNvSpPr txBox="1">
            <a:spLocks noChangeArrowheads="1"/>
          </p:cNvSpPr>
          <p:nvPr/>
        </p:nvSpPr>
        <p:spPr bwMode="auto">
          <a:xfrm rot="-5400000">
            <a:off x="-686594" y="3377407"/>
            <a:ext cx="264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Temps de la réponse (mils)</a:t>
            </a:r>
          </a:p>
        </p:txBody>
      </p:sp>
      <p:sp>
        <p:nvSpPr>
          <p:cNvPr id="13401" name="Text Box 93"/>
          <p:cNvSpPr txBox="1">
            <a:spLocks noChangeArrowheads="1"/>
          </p:cNvSpPr>
          <p:nvPr/>
        </p:nvSpPr>
        <p:spPr bwMode="auto">
          <a:xfrm>
            <a:off x="2339975" y="260350"/>
            <a:ext cx="4264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D’après Spirduso : J. Gerontol, 30: 435, 1975</a:t>
            </a:r>
          </a:p>
        </p:txBody>
      </p:sp>
    </p:spTree>
    <p:extLst>
      <p:ext uri="{BB962C8B-B14F-4D97-AF65-F5344CB8AC3E}">
        <p14:creationId xmlns:p14="http://schemas.microsoft.com/office/powerpoint/2010/main" val="248157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547813" y="2133600"/>
            <a:ext cx="6553200" cy="28797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042988" y="1935163"/>
            <a:ext cx="681597" cy="31947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80000"/>
              </a:lnSpc>
            </a:pPr>
            <a:r>
              <a:rPr lang="fr-F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300 -</a:t>
            </a:r>
          </a:p>
          <a:p>
            <a:pPr>
              <a:lnSpc>
                <a:spcPct val="180000"/>
              </a:lnSpc>
            </a:pPr>
            <a:r>
              <a:rPr lang="fr-F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280 –</a:t>
            </a:r>
          </a:p>
          <a:p>
            <a:pPr>
              <a:lnSpc>
                <a:spcPct val="180000"/>
              </a:lnSpc>
            </a:pPr>
            <a:r>
              <a:rPr lang="fr-F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260 – </a:t>
            </a:r>
          </a:p>
          <a:p>
            <a:pPr>
              <a:lnSpc>
                <a:spcPct val="180000"/>
              </a:lnSpc>
            </a:pPr>
            <a:r>
              <a:rPr lang="fr-F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240 –</a:t>
            </a:r>
          </a:p>
          <a:p>
            <a:pPr>
              <a:lnSpc>
                <a:spcPct val="180000"/>
              </a:lnSpc>
            </a:pPr>
            <a:r>
              <a:rPr lang="fr-F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220 –</a:t>
            </a:r>
          </a:p>
          <a:p>
            <a:pPr>
              <a:lnSpc>
                <a:spcPct val="180000"/>
              </a:lnSpc>
            </a:pPr>
            <a:r>
              <a:rPr lang="fr-F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 –</a:t>
            </a:r>
          </a:p>
          <a:p>
            <a:pPr>
              <a:lnSpc>
                <a:spcPct val="180000"/>
              </a:lnSpc>
            </a:pPr>
            <a:r>
              <a:rPr lang="fr-F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180 –</a:t>
            </a:r>
          </a:p>
          <a:p>
            <a:pPr>
              <a:lnSpc>
                <a:spcPct val="180000"/>
              </a:lnSpc>
            </a:pPr>
            <a:endParaRPr lang="fr-FR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403648" y="3380482"/>
            <a:ext cx="2778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 dirty="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2051050" y="3454400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2709863" y="2997200"/>
            <a:ext cx="277812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3430588" y="2924175"/>
            <a:ext cx="277812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3924300" y="3362325"/>
            <a:ext cx="288925" cy="366713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4572000" y="3429000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5292725" y="3454400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5940425" y="3068638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6588125" y="3357563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7235825" y="2997200"/>
            <a:ext cx="277813" cy="3365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14350" name="Text Box 16"/>
          <p:cNvSpPr txBox="1">
            <a:spLocks noChangeArrowheads="1"/>
          </p:cNvSpPr>
          <p:nvPr/>
        </p:nvSpPr>
        <p:spPr bwMode="auto">
          <a:xfrm>
            <a:off x="1547813" y="4927600"/>
            <a:ext cx="6147837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1           2           3          4            5           6           7           8           9          10</a:t>
            </a:r>
          </a:p>
        </p:txBody>
      </p:sp>
      <p:sp>
        <p:nvSpPr>
          <p:cNvPr id="14351" name="Line 17"/>
          <p:cNvSpPr>
            <a:spLocks noChangeShapeType="1"/>
          </p:cNvSpPr>
          <p:nvPr/>
        </p:nvSpPr>
        <p:spPr bwMode="auto">
          <a:xfrm>
            <a:off x="1619250" y="3525838"/>
            <a:ext cx="576263" cy="714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52" name="Line 18"/>
          <p:cNvSpPr>
            <a:spLocks noChangeShapeType="1"/>
          </p:cNvSpPr>
          <p:nvPr/>
        </p:nvSpPr>
        <p:spPr bwMode="auto">
          <a:xfrm flipV="1">
            <a:off x="2195513" y="3141663"/>
            <a:ext cx="647700" cy="431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53" name="Line 19"/>
          <p:cNvSpPr>
            <a:spLocks noChangeShapeType="1"/>
          </p:cNvSpPr>
          <p:nvPr/>
        </p:nvSpPr>
        <p:spPr bwMode="auto">
          <a:xfrm flipV="1">
            <a:off x="2844800" y="3068638"/>
            <a:ext cx="719138" cy="730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54" name="Line 20"/>
          <p:cNvSpPr>
            <a:spLocks noChangeShapeType="1"/>
          </p:cNvSpPr>
          <p:nvPr/>
        </p:nvSpPr>
        <p:spPr bwMode="auto">
          <a:xfrm>
            <a:off x="3563938" y="3068638"/>
            <a:ext cx="503237" cy="457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>
            <a:off x="4067175" y="3525838"/>
            <a:ext cx="649288" cy="47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56" name="Line 22"/>
          <p:cNvSpPr>
            <a:spLocks noChangeShapeType="1"/>
          </p:cNvSpPr>
          <p:nvPr/>
        </p:nvSpPr>
        <p:spPr bwMode="auto">
          <a:xfrm>
            <a:off x="4716463" y="3573463"/>
            <a:ext cx="719137" cy="238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57" name="Line 23"/>
          <p:cNvSpPr>
            <a:spLocks noChangeShapeType="1"/>
          </p:cNvSpPr>
          <p:nvPr/>
        </p:nvSpPr>
        <p:spPr bwMode="auto">
          <a:xfrm flipV="1">
            <a:off x="5435600" y="3213100"/>
            <a:ext cx="649288" cy="3841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58" name="Line 24"/>
          <p:cNvSpPr>
            <a:spLocks noChangeShapeType="1"/>
          </p:cNvSpPr>
          <p:nvPr/>
        </p:nvSpPr>
        <p:spPr bwMode="auto">
          <a:xfrm>
            <a:off x="6084888" y="3213100"/>
            <a:ext cx="647700" cy="2873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59" name="Line 25"/>
          <p:cNvSpPr>
            <a:spLocks noChangeShapeType="1"/>
          </p:cNvSpPr>
          <p:nvPr/>
        </p:nvSpPr>
        <p:spPr bwMode="auto">
          <a:xfrm flipV="1">
            <a:off x="6732588" y="3141663"/>
            <a:ext cx="647700" cy="3587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60" name="Text Box 26"/>
          <p:cNvSpPr txBox="1">
            <a:spLocks noChangeArrowheads="1"/>
          </p:cNvSpPr>
          <p:nvPr/>
        </p:nvSpPr>
        <p:spPr bwMode="auto">
          <a:xfrm>
            <a:off x="7451725" y="2852738"/>
            <a:ext cx="553741" cy="338554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V.S.</a:t>
            </a:r>
            <a:endParaRPr lang="fr-FR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61" name="Text Box 27"/>
          <p:cNvSpPr txBox="1">
            <a:spLocks noChangeArrowheads="1"/>
          </p:cNvSpPr>
          <p:nvPr/>
        </p:nvSpPr>
        <p:spPr bwMode="auto">
          <a:xfrm>
            <a:off x="1476375" y="429260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4362" name="Text Box 28"/>
          <p:cNvSpPr txBox="1">
            <a:spLocks noChangeArrowheads="1"/>
          </p:cNvSpPr>
          <p:nvPr/>
        </p:nvSpPr>
        <p:spPr bwMode="auto">
          <a:xfrm>
            <a:off x="2076450" y="4306888"/>
            <a:ext cx="33496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4363" name="Text Box 29"/>
          <p:cNvSpPr txBox="1">
            <a:spLocks noChangeArrowheads="1"/>
          </p:cNvSpPr>
          <p:nvPr/>
        </p:nvSpPr>
        <p:spPr bwMode="auto">
          <a:xfrm>
            <a:off x="2797175" y="3871913"/>
            <a:ext cx="33496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444875" y="364490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4365" name="Text Box 31"/>
          <p:cNvSpPr txBox="1">
            <a:spLocks noChangeArrowheads="1"/>
          </p:cNvSpPr>
          <p:nvPr/>
        </p:nvSpPr>
        <p:spPr bwMode="auto">
          <a:xfrm>
            <a:off x="4021138" y="4162425"/>
            <a:ext cx="334962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4643438" y="4162425"/>
            <a:ext cx="334962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5316538" y="4160838"/>
            <a:ext cx="334962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4368" name="Text Box 34"/>
          <p:cNvSpPr txBox="1">
            <a:spLocks noChangeArrowheads="1"/>
          </p:cNvSpPr>
          <p:nvPr/>
        </p:nvSpPr>
        <p:spPr bwMode="auto">
          <a:xfrm>
            <a:off x="5965825" y="386080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4369" name="Text Box 35"/>
          <p:cNvSpPr txBox="1">
            <a:spLocks noChangeArrowheads="1"/>
          </p:cNvSpPr>
          <p:nvPr/>
        </p:nvSpPr>
        <p:spPr bwMode="auto">
          <a:xfrm>
            <a:off x="6588125" y="4233863"/>
            <a:ext cx="33496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4370" name="Text Box 36"/>
          <p:cNvSpPr txBox="1">
            <a:spLocks noChangeArrowheads="1"/>
          </p:cNvSpPr>
          <p:nvPr/>
        </p:nvSpPr>
        <p:spPr bwMode="auto">
          <a:xfrm>
            <a:off x="7164388" y="3933825"/>
            <a:ext cx="334962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>
                <a:solidFill>
                  <a:schemeClr val="bg1"/>
                </a:solidFill>
                <a:latin typeface="Arial Narrow" pitchFamily="34" charset="0"/>
              </a:rPr>
              <a:t>▼</a:t>
            </a:r>
          </a:p>
        </p:txBody>
      </p:sp>
      <p:sp>
        <p:nvSpPr>
          <p:cNvPr id="14371" name="Line 37"/>
          <p:cNvSpPr>
            <a:spLocks noChangeShapeType="1"/>
          </p:cNvSpPr>
          <p:nvPr/>
        </p:nvSpPr>
        <p:spPr bwMode="auto">
          <a:xfrm>
            <a:off x="1619250" y="4437063"/>
            <a:ext cx="576263" cy="142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72" name="Line 38"/>
          <p:cNvSpPr>
            <a:spLocks noChangeShapeType="1"/>
          </p:cNvSpPr>
          <p:nvPr/>
        </p:nvSpPr>
        <p:spPr bwMode="auto">
          <a:xfrm flipV="1">
            <a:off x="2268538" y="4005263"/>
            <a:ext cx="647700" cy="431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73" name="Line 39"/>
          <p:cNvSpPr>
            <a:spLocks noChangeShapeType="1"/>
          </p:cNvSpPr>
          <p:nvPr/>
        </p:nvSpPr>
        <p:spPr bwMode="auto">
          <a:xfrm flipV="1">
            <a:off x="2916238" y="3789363"/>
            <a:ext cx="647700" cy="215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74" name="Line 40"/>
          <p:cNvSpPr>
            <a:spLocks noChangeShapeType="1"/>
          </p:cNvSpPr>
          <p:nvPr/>
        </p:nvSpPr>
        <p:spPr bwMode="auto">
          <a:xfrm>
            <a:off x="3563938" y="3789363"/>
            <a:ext cx="576262" cy="5032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75" name="Line 41"/>
          <p:cNvSpPr>
            <a:spLocks noChangeShapeType="1"/>
          </p:cNvSpPr>
          <p:nvPr/>
        </p:nvSpPr>
        <p:spPr bwMode="auto">
          <a:xfrm flipV="1">
            <a:off x="4140200" y="4292600"/>
            <a:ext cx="647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76" name="Line 42"/>
          <p:cNvSpPr>
            <a:spLocks noChangeShapeType="1"/>
          </p:cNvSpPr>
          <p:nvPr/>
        </p:nvSpPr>
        <p:spPr bwMode="auto">
          <a:xfrm>
            <a:off x="4859338" y="4292600"/>
            <a:ext cx="504825" cy="12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77" name="Line 43"/>
          <p:cNvSpPr>
            <a:spLocks noChangeShapeType="1"/>
          </p:cNvSpPr>
          <p:nvPr/>
        </p:nvSpPr>
        <p:spPr bwMode="auto">
          <a:xfrm flipV="1">
            <a:off x="5364163" y="4005263"/>
            <a:ext cx="720725" cy="3000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78" name="Line 44"/>
          <p:cNvSpPr>
            <a:spLocks noChangeShapeType="1"/>
          </p:cNvSpPr>
          <p:nvPr/>
        </p:nvSpPr>
        <p:spPr bwMode="auto">
          <a:xfrm>
            <a:off x="6084888" y="4005263"/>
            <a:ext cx="647700" cy="371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79" name="Line 45"/>
          <p:cNvSpPr>
            <a:spLocks noChangeShapeType="1"/>
          </p:cNvSpPr>
          <p:nvPr/>
        </p:nvSpPr>
        <p:spPr bwMode="auto">
          <a:xfrm flipV="1">
            <a:off x="6732588" y="4076700"/>
            <a:ext cx="576262" cy="2889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80" name="Text Box 46"/>
          <p:cNvSpPr txBox="1">
            <a:spLocks noChangeArrowheads="1"/>
          </p:cNvSpPr>
          <p:nvPr/>
        </p:nvSpPr>
        <p:spPr bwMode="auto">
          <a:xfrm>
            <a:off x="7451725" y="3789363"/>
            <a:ext cx="5349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J.S.</a:t>
            </a:r>
          </a:p>
        </p:txBody>
      </p:sp>
      <p:sp>
        <p:nvSpPr>
          <p:cNvPr id="14381" name="Text Box 47"/>
          <p:cNvSpPr txBox="1">
            <a:spLocks noChangeArrowheads="1"/>
          </p:cNvSpPr>
          <p:nvPr/>
        </p:nvSpPr>
        <p:spPr bwMode="auto">
          <a:xfrm>
            <a:off x="1512888" y="4357688"/>
            <a:ext cx="3222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4382" name="Text Box 48"/>
          <p:cNvSpPr txBox="1">
            <a:spLocks noChangeArrowheads="1"/>
          </p:cNvSpPr>
          <p:nvPr/>
        </p:nvSpPr>
        <p:spPr bwMode="auto">
          <a:xfrm>
            <a:off x="2124075" y="4365625"/>
            <a:ext cx="3222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4383" name="Text Box 49"/>
          <p:cNvSpPr txBox="1">
            <a:spLocks noChangeArrowheads="1"/>
          </p:cNvSpPr>
          <p:nvPr/>
        </p:nvSpPr>
        <p:spPr bwMode="auto">
          <a:xfrm>
            <a:off x="2736850" y="4149725"/>
            <a:ext cx="3222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4384" name="Text Box 50"/>
          <p:cNvSpPr txBox="1">
            <a:spLocks noChangeArrowheads="1"/>
          </p:cNvSpPr>
          <p:nvPr/>
        </p:nvSpPr>
        <p:spPr bwMode="auto">
          <a:xfrm>
            <a:off x="3386138" y="4076700"/>
            <a:ext cx="32226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4385" name="Text Box 51"/>
          <p:cNvSpPr txBox="1">
            <a:spLocks noChangeArrowheads="1"/>
          </p:cNvSpPr>
          <p:nvPr/>
        </p:nvSpPr>
        <p:spPr bwMode="auto">
          <a:xfrm>
            <a:off x="4033838" y="4292600"/>
            <a:ext cx="32226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4386" name="Text Box 52"/>
          <p:cNvSpPr txBox="1">
            <a:spLocks noChangeArrowheads="1"/>
          </p:cNvSpPr>
          <p:nvPr/>
        </p:nvSpPr>
        <p:spPr bwMode="auto">
          <a:xfrm>
            <a:off x="4681538" y="4292600"/>
            <a:ext cx="32226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4387" name="Text Box 53"/>
          <p:cNvSpPr txBox="1">
            <a:spLocks noChangeArrowheads="1"/>
          </p:cNvSpPr>
          <p:nvPr/>
        </p:nvSpPr>
        <p:spPr bwMode="auto">
          <a:xfrm>
            <a:off x="5329238" y="4221163"/>
            <a:ext cx="32226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4388" name="Text Box 54"/>
          <p:cNvSpPr txBox="1">
            <a:spLocks noChangeArrowheads="1"/>
          </p:cNvSpPr>
          <p:nvPr/>
        </p:nvSpPr>
        <p:spPr bwMode="auto">
          <a:xfrm>
            <a:off x="5940425" y="4076700"/>
            <a:ext cx="3222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4389" name="Text Box 55"/>
          <p:cNvSpPr txBox="1">
            <a:spLocks noChangeArrowheads="1"/>
          </p:cNvSpPr>
          <p:nvPr/>
        </p:nvSpPr>
        <p:spPr bwMode="auto">
          <a:xfrm>
            <a:off x="6659563" y="4286250"/>
            <a:ext cx="32226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4390" name="Text Box 56"/>
          <p:cNvSpPr txBox="1">
            <a:spLocks noChangeArrowheads="1"/>
          </p:cNvSpPr>
          <p:nvPr/>
        </p:nvSpPr>
        <p:spPr bwMode="auto">
          <a:xfrm>
            <a:off x="7235825" y="4076700"/>
            <a:ext cx="3222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14391" name="Line 57"/>
          <p:cNvSpPr>
            <a:spLocks noChangeShapeType="1"/>
          </p:cNvSpPr>
          <p:nvPr/>
        </p:nvSpPr>
        <p:spPr bwMode="auto">
          <a:xfrm flipV="1">
            <a:off x="1619250" y="4581525"/>
            <a:ext cx="6492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92" name="Line 58"/>
          <p:cNvSpPr>
            <a:spLocks noChangeShapeType="1"/>
          </p:cNvSpPr>
          <p:nvPr/>
        </p:nvSpPr>
        <p:spPr bwMode="auto">
          <a:xfrm flipV="1">
            <a:off x="2195513" y="4365625"/>
            <a:ext cx="576262" cy="215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93" name="Line 59"/>
          <p:cNvSpPr>
            <a:spLocks noChangeShapeType="1"/>
          </p:cNvSpPr>
          <p:nvPr/>
        </p:nvSpPr>
        <p:spPr bwMode="auto">
          <a:xfrm flipV="1">
            <a:off x="2771775" y="4292600"/>
            <a:ext cx="792163" cy="730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94" name="Line 60"/>
          <p:cNvSpPr>
            <a:spLocks noChangeShapeType="1"/>
          </p:cNvSpPr>
          <p:nvPr/>
        </p:nvSpPr>
        <p:spPr bwMode="auto">
          <a:xfrm>
            <a:off x="3563938" y="4292600"/>
            <a:ext cx="574675" cy="215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95" name="Line 61"/>
          <p:cNvSpPr>
            <a:spLocks noChangeShapeType="1"/>
          </p:cNvSpPr>
          <p:nvPr/>
        </p:nvSpPr>
        <p:spPr bwMode="auto">
          <a:xfrm>
            <a:off x="4067175" y="4508500"/>
            <a:ext cx="7207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96" name="Line 62"/>
          <p:cNvSpPr>
            <a:spLocks noChangeShapeType="1"/>
          </p:cNvSpPr>
          <p:nvPr/>
        </p:nvSpPr>
        <p:spPr bwMode="auto">
          <a:xfrm flipV="1">
            <a:off x="4859338" y="4437063"/>
            <a:ext cx="504825" cy="714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97" name="Line 63"/>
          <p:cNvSpPr>
            <a:spLocks noChangeShapeType="1"/>
          </p:cNvSpPr>
          <p:nvPr/>
        </p:nvSpPr>
        <p:spPr bwMode="auto">
          <a:xfrm flipV="1">
            <a:off x="5364163" y="4292600"/>
            <a:ext cx="647700" cy="1444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98" name="Line 64"/>
          <p:cNvSpPr>
            <a:spLocks noChangeShapeType="1"/>
          </p:cNvSpPr>
          <p:nvPr/>
        </p:nvSpPr>
        <p:spPr bwMode="auto">
          <a:xfrm>
            <a:off x="6084888" y="4292600"/>
            <a:ext cx="719137" cy="215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399" name="Line 65"/>
          <p:cNvSpPr>
            <a:spLocks noChangeShapeType="1"/>
          </p:cNvSpPr>
          <p:nvPr/>
        </p:nvSpPr>
        <p:spPr bwMode="auto">
          <a:xfrm flipV="1">
            <a:off x="6804025" y="4292600"/>
            <a:ext cx="576263" cy="215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400" name="Text Box 66"/>
          <p:cNvSpPr txBox="1">
            <a:spLocks noChangeArrowheads="1"/>
          </p:cNvSpPr>
          <p:nvPr/>
        </p:nvSpPr>
        <p:spPr bwMode="auto">
          <a:xfrm>
            <a:off x="7451725" y="4076700"/>
            <a:ext cx="6969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V.A.</a:t>
            </a:r>
          </a:p>
        </p:txBody>
      </p:sp>
      <p:sp>
        <p:nvSpPr>
          <p:cNvPr id="14401" name="Text Box 67"/>
          <p:cNvSpPr txBox="1">
            <a:spLocks noChangeArrowheads="1"/>
          </p:cNvSpPr>
          <p:nvPr/>
        </p:nvSpPr>
        <p:spPr bwMode="auto">
          <a:xfrm>
            <a:off x="1476375" y="4508500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4402" name="Text Box 68"/>
          <p:cNvSpPr txBox="1">
            <a:spLocks noChangeArrowheads="1"/>
          </p:cNvSpPr>
          <p:nvPr/>
        </p:nvSpPr>
        <p:spPr bwMode="auto">
          <a:xfrm>
            <a:off x="2122488" y="4579938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4403" name="Text Box 69"/>
          <p:cNvSpPr txBox="1">
            <a:spLocks noChangeArrowheads="1"/>
          </p:cNvSpPr>
          <p:nvPr/>
        </p:nvSpPr>
        <p:spPr bwMode="auto">
          <a:xfrm>
            <a:off x="2771775" y="4437063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4404" name="Text Box 70"/>
          <p:cNvSpPr txBox="1">
            <a:spLocks noChangeArrowheads="1"/>
          </p:cNvSpPr>
          <p:nvPr/>
        </p:nvSpPr>
        <p:spPr bwMode="auto">
          <a:xfrm>
            <a:off x="3414713" y="4292600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4405" name="Text Box 71"/>
          <p:cNvSpPr txBox="1">
            <a:spLocks noChangeArrowheads="1"/>
          </p:cNvSpPr>
          <p:nvPr/>
        </p:nvSpPr>
        <p:spPr bwMode="auto">
          <a:xfrm>
            <a:off x="4067175" y="4508500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4406" name="Text Box 72"/>
          <p:cNvSpPr txBox="1">
            <a:spLocks noChangeArrowheads="1"/>
          </p:cNvSpPr>
          <p:nvPr/>
        </p:nvSpPr>
        <p:spPr bwMode="auto">
          <a:xfrm>
            <a:off x="4714875" y="4581525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4407" name="Text Box 73"/>
          <p:cNvSpPr txBox="1">
            <a:spLocks noChangeArrowheads="1"/>
          </p:cNvSpPr>
          <p:nvPr/>
        </p:nvSpPr>
        <p:spPr bwMode="auto">
          <a:xfrm>
            <a:off x="5357813" y="4581525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4408" name="Text Box 74"/>
          <p:cNvSpPr txBox="1">
            <a:spLocks noChangeArrowheads="1"/>
          </p:cNvSpPr>
          <p:nvPr/>
        </p:nvSpPr>
        <p:spPr bwMode="auto">
          <a:xfrm>
            <a:off x="5938838" y="4365625"/>
            <a:ext cx="2936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4409" name="Text Box 75"/>
          <p:cNvSpPr txBox="1">
            <a:spLocks noChangeArrowheads="1"/>
          </p:cNvSpPr>
          <p:nvPr/>
        </p:nvSpPr>
        <p:spPr bwMode="auto">
          <a:xfrm>
            <a:off x="6654800" y="4508500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4410" name="Text Box 76"/>
          <p:cNvSpPr txBox="1">
            <a:spLocks noChangeArrowheads="1"/>
          </p:cNvSpPr>
          <p:nvPr/>
        </p:nvSpPr>
        <p:spPr bwMode="auto">
          <a:xfrm>
            <a:off x="7235825" y="4365625"/>
            <a:ext cx="2936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>
                <a:solidFill>
                  <a:schemeClr val="bg1"/>
                </a:solidFill>
                <a:sym typeface="Symbol" pitchFamily="18" charset="2"/>
              </a:rPr>
              <a:t></a:t>
            </a:r>
          </a:p>
        </p:txBody>
      </p:sp>
      <p:sp>
        <p:nvSpPr>
          <p:cNvPr id="14411" name="Line 77"/>
          <p:cNvSpPr>
            <a:spLocks noChangeShapeType="1"/>
          </p:cNvSpPr>
          <p:nvPr/>
        </p:nvSpPr>
        <p:spPr bwMode="auto">
          <a:xfrm>
            <a:off x="1619250" y="4652963"/>
            <a:ext cx="647700" cy="714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412" name="Line 78"/>
          <p:cNvSpPr>
            <a:spLocks noChangeShapeType="1"/>
          </p:cNvSpPr>
          <p:nvPr/>
        </p:nvSpPr>
        <p:spPr bwMode="auto">
          <a:xfrm flipV="1">
            <a:off x="2266950" y="4581525"/>
            <a:ext cx="649288" cy="1428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413" name="Line 79"/>
          <p:cNvSpPr>
            <a:spLocks noChangeShapeType="1"/>
          </p:cNvSpPr>
          <p:nvPr/>
        </p:nvSpPr>
        <p:spPr bwMode="auto">
          <a:xfrm flipV="1">
            <a:off x="2916238" y="4437063"/>
            <a:ext cx="647700" cy="1460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414" name="Line 80"/>
          <p:cNvSpPr>
            <a:spLocks noChangeShapeType="1"/>
          </p:cNvSpPr>
          <p:nvPr/>
        </p:nvSpPr>
        <p:spPr bwMode="auto">
          <a:xfrm>
            <a:off x="3563938" y="4508500"/>
            <a:ext cx="647700" cy="215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415" name="Line 81"/>
          <p:cNvSpPr>
            <a:spLocks noChangeShapeType="1"/>
          </p:cNvSpPr>
          <p:nvPr/>
        </p:nvSpPr>
        <p:spPr bwMode="auto">
          <a:xfrm>
            <a:off x="4211638" y="4724400"/>
            <a:ext cx="647700" cy="71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416" name="Line 82"/>
          <p:cNvSpPr>
            <a:spLocks noChangeShapeType="1"/>
          </p:cNvSpPr>
          <p:nvPr/>
        </p:nvSpPr>
        <p:spPr bwMode="auto">
          <a:xfrm flipV="1">
            <a:off x="4859338" y="4797425"/>
            <a:ext cx="6492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417" name="Line 83"/>
          <p:cNvSpPr>
            <a:spLocks noChangeShapeType="1"/>
          </p:cNvSpPr>
          <p:nvPr/>
        </p:nvSpPr>
        <p:spPr bwMode="auto">
          <a:xfrm flipV="1">
            <a:off x="5507038" y="4581525"/>
            <a:ext cx="577850" cy="2143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418" name="Line 84"/>
          <p:cNvSpPr>
            <a:spLocks noChangeShapeType="1"/>
          </p:cNvSpPr>
          <p:nvPr/>
        </p:nvSpPr>
        <p:spPr bwMode="auto">
          <a:xfrm>
            <a:off x="6084888" y="4581525"/>
            <a:ext cx="719137" cy="71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419" name="Line 85"/>
          <p:cNvSpPr>
            <a:spLocks noChangeShapeType="1"/>
          </p:cNvSpPr>
          <p:nvPr/>
        </p:nvSpPr>
        <p:spPr bwMode="auto">
          <a:xfrm flipV="1">
            <a:off x="6804025" y="4581525"/>
            <a:ext cx="576263" cy="714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4420" name="Text Box 86"/>
          <p:cNvSpPr txBox="1">
            <a:spLocks noChangeArrowheads="1"/>
          </p:cNvSpPr>
          <p:nvPr/>
        </p:nvSpPr>
        <p:spPr bwMode="auto">
          <a:xfrm>
            <a:off x="7421563" y="4365625"/>
            <a:ext cx="5349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J.A.</a:t>
            </a:r>
          </a:p>
        </p:txBody>
      </p:sp>
      <p:sp>
        <p:nvSpPr>
          <p:cNvPr id="14421" name="Text Box 87"/>
          <p:cNvSpPr txBox="1">
            <a:spLocks noChangeArrowheads="1"/>
          </p:cNvSpPr>
          <p:nvPr/>
        </p:nvSpPr>
        <p:spPr bwMode="auto">
          <a:xfrm>
            <a:off x="468313" y="1125538"/>
            <a:ext cx="8340725" cy="4699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b="1" dirty="0">
                <a:solidFill>
                  <a:srgbClr val="FFFF00"/>
                </a:solidFill>
                <a:latin typeface="Bookman Old Style" pitchFamily="18" charset="0"/>
              </a:rPr>
              <a:t>Temps de la réponse motrice à une tâche complexe</a:t>
            </a:r>
          </a:p>
        </p:txBody>
      </p:sp>
      <p:sp>
        <p:nvSpPr>
          <p:cNvPr id="14422" name="Text Box 88"/>
          <p:cNvSpPr txBox="1">
            <a:spLocks noChangeArrowheads="1"/>
          </p:cNvSpPr>
          <p:nvPr/>
        </p:nvSpPr>
        <p:spPr bwMode="auto">
          <a:xfrm>
            <a:off x="1979613" y="5919788"/>
            <a:ext cx="5977919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dirty="0">
                <a:solidFill>
                  <a:srgbClr val="FFFF00"/>
                </a:solidFill>
              </a:rPr>
              <a:t>V.S. : Vieux sédentaires </a:t>
            </a:r>
            <a:r>
              <a:rPr lang="fr-FR" dirty="0">
                <a:solidFill>
                  <a:schemeClr val="bg1"/>
                </a:solidFill>
              </a:rPr>
              <a:t>;   </a:t>
            </a:r>
            <a:r>
              <a:rPr lang="fr-FR" dirty="0">
                <a:solidFill>
                  <a:srgbClr val="FFFF00"/>
                </a:solidFill>
              </a:rPr>
              <a:t>V.A. : Vieux actifs</a:t>
            </a:r>
          </a:p>
          <a:p>
            <a:r>
              <a:rPr lang="fr-FR" dirty="0">
                <a:solidFill>
                  <a:schemeClr val="bg1"/>
                </a:solidFill>
              </a:rPr>
              <a:t>J.S. : Jeunes sédentaires ;    J.A.  : Jeunes actifs</a:t>
            </a:r>
          </a:p>
        </p:txBody>
      </p:sp>
      <p:sp>
        <p:nvSpPr>
          <p:cNvPr id="14423" name="Text Box 89"/>
          <p:cNvSpPr txBox="1">
            <a:spLocks noChangeArrowheads="1"/>
          </p:cNvSpPr>
          <p:nvPr/>
        </p:nvSpPr>
        <p:spPr bwMode="auto">
          <a:xfrm rot="-5400000">
            <a:off x="-686594" y="3377407"/>
            <a:ext cx="26463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Temps de la réponse (mils)</a:t>
            </a:r>
          </a:p>
        </p:txBody>
      </p:sp>
      <p:sp>
        <p:nvSpPr>
          <p:cNvPr id="14424" name="Text Box 90"/>
          <p:cNvSpPr txBox="1">
            <a:spLocks noChangeArrowheads="1"/>
          </p:cNvSpPr>
          <p:nvPr/>
        </p:nvSpPr>
        <p:spPr bwMode="auto">
          <a:xfrm>
            <a:off x="3327400" y="5367338"/>
            <a:ext cx="1885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Nombre d’essais</a:t>
            </a:r>
          </a:p>
        </p:txBody>
      </p:sp>
      <p:sp>
        <p:nvSpPr>
          <p:cNvPr id="14425" name="Text Box 91"/>
          <p:cNvSpPr txBox="1">
            <a:spLocks noChangeArrowheads="1"/>
          </p:cNvSpPr>
          <p:nvPr/>
        </p:nvSpPr>
        <p:spPr bwMode="auto">
          <a:xfrm>
            <a:off x="2339975" y="260350"/>
            <a:ext cx="4264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D’après </a:t>
            </a:r>
            <a:r>
              <a:rPr lang="fr-FR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Spirduso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: J. </a:t>
            </a:r>
            <a:r>
              <a:rPr lang="fr-FR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Gerontol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30: 435, 1975</a:t>
            </a:r>
          </a:p>
        </p:txBody>
      </p:sp>
    </p:spTree>
    <p:extLst>
      <p:ext uri="{BB962C8B-B14F-4D97-AF65-F5344CB8AC3E}">
        <p14:creationId xmlns:p14="http://schemas.microsoft.com/office/powerpoint/2010/main" val="25865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27584" y="476672"/>
            <a:ext cx="748883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FFFF00"/>
                </a:solidFill>
                <a:latin typeface="+mn-lt"/>
              </a:rPr>
              <a:t>Dans tous les cas, les individus physiquement </a:t>
            </a:r>
            <a:r>
              <a:rPr lang="fr-FR" dirty="0" smtClean="0">
                <a:solidFill>
                  <a:srgbClr val="FFFF00"/>
                </a:solidFill>
                <a:latin typeface="+mn-lt"/>
              </a:rPr>
              <a:t>actifs</a:t>
            </a:r>
            <a:r>
              <a:rPr lang="fr-FR" dirty="0">
                <a:solidFill>
                  <a:srgbClr val="FFFF00"/>
                </a:solidFill>
                <a:latin typeface="+mn-lt"/>
              </a:rPr>
              <a:t>, jeunes ou vieux, réagissent plus vite que </a:t>
            </a:r>
            <a:r>
              <a:rPr lang="fr-FR" dirty="0" smtClean="0">
                <a:solidFill>
                  <a:srgbClr val="FFFF00"/>
                </a:solidFill>
                <a:latin typeface="+mn-lt"/>
              </a:rPr>
              <a:t>leurs </a:t>
            </a:r>
            <a:r>
              <a:rPr lang="fr-FR" dirty="0">
                <a:solidFill>
                  <a:srgbClr val="FFFF00"/>
                </a:solidFill>
                <a:latin typeface="+mn-lt"/>
              </a:rPr>
              <a:t>congénères sédentaires.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35013" y="2636838"/>
            <a:ext cx="764837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FF00"/>
                </a:solidFill>
                <a:latin typeface="+mn-lt"/>
              </a:rPr>
              <a:t>Conclusions :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+mn-lt"/>
              </a:rPr>
              <a:t>1) Un mode de vie actif peut modifier significativement et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+mn-lt"/>
              </a:rPr>
              <a:t>positivement la fonction neuro-motrice </a:t>
            </a:r>
            <a:r>
              <a:rPr lang="fr-FR" i="1" dirty="0">
                <a:solidFill>
                  <a:srgbClr val="FFFF00"/>
                </a:solidFill>
                <a:latin typeface="+mn-lt"/>
              </a:rPr>
              <a:t>A TOUS ÂGES.</a:t>
            </a:r>
          </a:p>
          <a:p>
            <a:pPr>
              <a:lnSpc>
                <a:spcPct val="150000"/>
              </a:lnSpc>
            </a:pPr>
            <a:endParaRPr lang="fr-FR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+mn-lt"/>
              </a:rPr>
              <a:t>2) Le vieillissement biologique de certaines fonctions neuro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+mn-lt"/>
              </a:rPr>
              <a:t>musculaires est probablement retardé par une participation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+mn-lt"/>
              </a:rPr>
              <a:t>régulière à des exercices physiques.</a:t>
            </a:r>
          </a:p>
        </p:txBody>
      </p:sp>
    </p:spTree>
    <p:extLst>
      <p:ext uri="{BB962C8B-B14F-4D97-AF65-F5344CB8AC3E}">
        <p14:creationId xmlns:p14="http://schemas.microsoft.com/office/powerpoint/2010/main" val="14648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6274" y="2204864"/>
            <a:ext cx="7848752" cy="1384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 smtClean="0">
                <a:solidFill>
                  <a:srgbClr val="FFFF00"/>
                </a:solidFill>
              </a:rPr>
              <a:t>La dégénérescence du système nerveux peut </a:t>
            </a:r>
          </a:p>
          <a:p>
            <a:pPr algn="ctr">
              <a:lnSpc>
                <a:spcPct val="150000"/>
              </a:lnSpc>
            </a:pPr>
            <a:r>
              <a:rPr lang="fr-FR" sz="2800" dirty="0">
                <a:solidFill>
                  <a:srgbClr val="FFFF00"/>
                </a:solidFill>
              </a:rPr>
              <a:t>a</a:t>
            </a:r>
            <a:r>
              <a:rPr lang="fr-FR" sz="2800" dirty="0" smtClean="0">
                <a:solidFill>
                  <a:srgbClr val="FFFF00"/>
                </a:solidFill>
              </a:rPr>
              <a:t>mener à la démence, voire à la maladie d’Alzheimer</a:t>
            </a:r>
            <a:endParaRPr lang="fr-F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/>
          <a:srcRect l="37919" t="19332" r="20757" b="22406"/>
          <a:stretch/>
        </p:blipFill>
        <p:spPr bwMode="auto">
          <a:xfrm>
            <a:off x="323528" y="755411"/>
            <a:ext cx="4824536" cy="4544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 descr="Image d'écheveaux et de plaques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3" t="11596" r="7332" b="11716"/>
          <a:stretch/>
        </p:blipFill>
        <p:spPr bwMode="auto">
          <a:xfrm>
            <a:off x="5508104" y="1556792"/>
            <a:ext cx="3082834" cy="2429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6228184" y="1124744"/>
            <a:ext cx="216024" cy="1008112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430776" y="755412"/>
            <a:ext cx="315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Plaques de protéines amyloïdes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7049521" y="3356992"/>
            <a:ext cx="402799" cy="1296144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861631" y="4653136"/>
            <a:ext cx="2553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Dépôt de protéines Tau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</a:t>
            </a:r>
            <a:r>
              <a:rPr lang="fr-FR" dirty="0" smtClean="0">
                <a:solidFill>
                  <a:schemeClr val="bg1"/>
                </a:solidFill>
              </a:rPr>
              <a:t>ans le soma du neurone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700338" y="500063"/>
            <a:ext cx="49577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3200" b="1" dirty="0">
                <a:solidFill>
                  <a:srgbClr val="FFFF00"/>
                </a:solidFill>
                <a:latin typeface="Bookman Old Style" pitchFamily="18" charset="0"/>
              </a:rPr>
              <a:t>Quelques définitions…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23850" y="1336675"/>
            <a:ext cx="861017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rgbClr val="FFFF00"/>
                </a:solidFill>
                <a:latin typeface="Bookman Old Style" pitchFamily="18" charset="0"/>
              </a:rPr>
              <a:t>Qu’est-ce qu’une personne âgée ?</a:t>
            </a:r>
            <a:r>
              <a:rPr lang="fr-FR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+mj-lt"/>
              </a:rPr>
              <a:t>ou autres appellations  communes : vieillesse, sénescence, sénior ? 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31775" y="3074988"/>
            <a:ext cx="8661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FFFF00"/>
                </a:solidFill>
                <a:latin typeface="Bookman Old Style" pitchFamily="18" charset="0"/>
              </a:rPr>
              <a:t>Selon </a:t>
            </a:r>
            <a:r>
              <a:rPr lang="fr-FR" b="1" dirty="0" smtClean="0">
                <a:solidFill>
                  <a:srgbClr val="FFFF00"/>
                </a:solidFill>
                <a:latin typeface="Bookman Old Style" pitchFamily="18" charset="0"/>
              </a:rPr>
              <a:t>le dictionnaire:</a:t>
            </a:r>
            <a:endParaRPr lang="fr-FR" b="1" dirty="0">
              <a:solidFill>
                <a:srgbClr val="FFFF00"/>
              </a:solidFill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FFFF00"/>
                </a:solidFill>
                <a:latin typeface="+mn-lt"/>
              </a:rPr>
              <a:t>1) Vieillesse</a:t>
            </a:r>
            <a:r>
              <a:rPr lang="fr-FR" dirty="0">
                <a:solidFill>
                  <a:srgbClr val="FFFF00"/>
                </a:solidFill>
                <a:latin typeface="+mn-lt"/>
              </a:rPr>
              <a:t> : </a:t>
            </a:r>
            <a:r>
              <a:rPr lang="fr-FR" dirty="0">
                <a:solidFill>
                  <a:schemeClr val="bg1"/>
                </a:solidFill>
                <a:latin typeface="+mn-lt"/>
              </a:rPr>
              <a:t>« Dernière période de la vie normale qui succède à la maturité, caractérisée par un affaiblissement global des fonctions physiologiques et des facultés mentales, et par des modifications atrophiques des tissus et des organes ».</a:t>
            </a:r>
          </a:p>
        </p:txBody>
      </p:sp>
    </p:spTree>
    <p:extLst>
      <p:ext uri="{BB962C8B-B14F-4D97-AF65-F5344CB8AC3E}">
        <p14:creationId xmlns:p14="http://schemas.microsoft.com/office/powerpoint/2010/main" val="1488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2031634"/>
            <a:ext cx="6870662" cy="19389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peut apporter la pratique régulière </a:t>
            </a:r>
          </a:p>
          <a:p>
            <a:pPr algn="ctr"/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d’une activité physique ?</a:t>
            </a:r>
          </a:p>
          <a:p>
            <a:pPr algn="ctr"/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(modèle animal)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4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214313" y="357188"/>
            <a:ext cx="8848725" cy="4619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FF00"/>
                </a:solidFill>
              </a:rPr>
              <a:t>Effets des AP sur les fonctions cérébrales et le système nerveux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48163" y="1268760"/>
            <a:ext cx="8189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             - </a:t>
            </a:r>
            <a:r>
              <a:rPr lang="fr-FR" b="1">
                <a:solidFill>
                  <a:srgbClr val="FFFF00"/>
                </a:solidFill>
                <a:sym typeface="Symbol" pitchFamily="18" charset="2"/>
              </a:rPr>
              <a:t> du BDNF +  NGF </a:t>
            </a:r>
            <a:r>
              <a:rPr lang="fr-FR">
                <a:solidFill>
                  <a:schemeClr val="bg1"/>
                </a:solidFill>
                <a:sym typeface="Symbol" pitchFamily="18" charset="2"/>
              </a:rPr>
              <a:t>  plasticité synaptique ( synaptogénèse) + </a:t>
            </a:r>
          </a:p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                neurogénèse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11750" y="1916460"/>
            <a:ext cx="8099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00"/>
                </a:solidFill>
                <a:sym typeface="Symbol" pitchFamily="18" charset="2"/>
              </a:rPr>
              <a:t> -  </a:t>
            </a:r>
            <a:r>
              <a:rPr lang="fr-FR" b="1" dirty="0">
                <a:solidFill>
                  <a:srgbClr val="FFFF00"/>
                </a:solidFill>
                <a:sym typeface="Symbol" pitchFamily="18" charset="2"/>
              </a:rPr>
              <a:t>IGF-1 </a:t>
            </a:r>
            <a:r>
              <a:rPr lang="fr-FR" dirty="0">
                <a:solidFill>
                  <a:schemeClr val="bg1"/>
                </a:solidFill>
                <a:sym typeface="Symbol" pitchFamily="18" charset="2"/>
              </a:rPr>
              <a:t> Effets médiateurs :  l’entrée du calcium, du glucose au cours de</a:t>
            </a:r>
          </a:p>
          <a:p>
            <a:r>
              <a:rPr lang="fr-FR" dirty="0">
                <a:solidFill>
                  <a:schemeClr val="bg1"/>
                </a:solidFill>
                <a:sym typeface="Symbol" pitchFamily="18" charset="2"/>
              </a:rPr>
              <a:t>    l’exercice musculaire , </a:t>
            </a:r>
            <a:r>
              <a:rPr lang="fr-FR" dirty="0" err="1">
                <a:solidFill>
                  <a:schemeClr val="bg1"/>
                </a:solidFill>
                <a:sym typeface="Symbol" pitchFamily="18" charset="2"/>
              </a:rPr>
              <a:t>angiogénèse</a:t>
            </a:r>
            <a:r>
              <a:rPr lang="fr-FR" dirty="0">
                <a:solidFill>
                  <a:schemeClr val="bg1"/>
                </a:solidFill>
                <a:sym typeface="Symbol" pitchFamily="18" charset="2"/>
              </a:rPr>
              <a:t>  ++ O2;</a:t>
            </a:r>
          </a:p>
          <a:p>
            <a:r>
              <a:rPr lang="fr-FR" dirty="0">
                <a:solidFill>
                  <a:schemeClr val="bg1"/>
                </a:solidFill>
                <a:sym typeface="Symbol" pitchFamily="18" charset="2"/>
              </a:rPr>
              <a:t> -  Abaisse le seuil d’induction de </a:t>
            </a:r>
            <a:r>
              <a:rPr lang="fr-FR" dirty="0">
                <a:solidFill>
                  <a:srgbClr val="FFFF00"/>
                </a:solidFill>
                <a:sym typeface="Symbol" pitchFamily="18" charset="2"/>
              </a:rPr>
              <a:t>la LPT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67188" y="1697385"/>
            <a:ext cx="995362" cy="4619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FF00"/>
                </a:solidFill>
              </a:rPr>
              <a:t>AP </a:t>
            </a:r>
            <a:r>
              <a:rPr lang="fr-FR" sz="2400">
                <a:solidFill>
                  <a:schemeClr val="bg1"/>
                </a:solidFill>
                <a:sym typeface="Symbol" pitchFamily="18" charset="2"/>
              </a:rPr>
              <a:t></a:t>
            </a:r>
            <a:endParaRPr lang="fr-FR" sz="2400" b="1">
              <a:solidFill>
                <a:srgbClr val="FFFF00"/>
              </a:solidFill>
            </a:endParaRPr>
          </a:p>
        </p:txBody>
      </p:sp>
      <p:sp>
        <p:nvSpPr>
          <p:cNvPr id="35855" name="ZoneTexte 15"/>
          <p:cNvSpPr txBox="1">
            <a:spLocks noChangeArrowheads="1"/>
          </p:cNvSpPr>
          <p:nvPr/>
        </p:nvSpPr>
        <p:spPr bwMode="auto">
          <a:xfrm>
            <a:off x="142875" y="5905500"/>
            <a:ext cx="84693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solidFill>
                  <a:schemeClr val="bg1"/>
                </a:solidFill>
              </a:rPr>
              <a:t>Références :</a:t>
            </a:r>
          </a:p>
          <a:p>
            <a:r>
              <a:rPr lang="fr-FR" sz="1400" i="1">
                <a:solidFill>
                  <a:schemeClr val="bg1"/>
                </a:solidFill>
              </a:rPr>
              <a:t>Marty, 2003; Vaynman, 2004, 2006; Van Praag et al. 1999; Carro et al., 2000; 2001; Farmer et al., 2004; </a:t>
            </a:r>
          </a:p>
          <a:p>
            <a:r>
              <a:rPr lang="fr-FR" sz="1400" i="1">
                <a:solidFill>
                  <a:schemeClr val="bg1"/>
                </a:solidFill>
              </a:rPr>
              <a:t>Gomez-Pinilla et al., 2001; Ploughman et al. 2007.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595438" y="3766890"/>
            <a:ext cx="1762125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Neurotrophines</a:t>
            </a: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3367088" y="3193802"/>
            <a:ext cx="576262" cy="576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995738" y="2996952"/>
            <a:ext cx="3546475" cy="3762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BDNF </a:t>
            </a:r>
            <a:r>
              <a:rPr lang="fr-FR" sz="1400" i="1">
                <a:solidFill>
                  <a:srgbClr val="FFFF00"/>
                </a:solidFill>
              </a:rPr>
              <a:t>(brain derived neurotrophic factor)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016375" y="3481140"/>
            <a:ext cx="2373313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NGF</a:t>
            </a:r>
            <a:r>
              <a:rPr lang="fr-FR"/>
              <a:t> </a:t>
            </a:r>
            <a:r>
              <a:rPr lang="fr-FR" sz="1400" i="1">
                <a:solidFill>
                  <a:schemeClr val="bg1"/>
                </a:solidFill>
              </a:rPr>
              <a:t>(nerve growth factor)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V="1">
            <a:off x="3367088" y="3697040"/>
            <a:ext cx="576262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995738" y="3985965"/>
            <a:ext cx="2122487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NT-3 </a:t>
            </a:r>
            <a:r>
              <a:rPr lang="fr-FR" sz="1400" i="1">
                <a:solidFill>
                  <a:schemeClr val="bg1"/>
                </a:solidFill>
              </a:rPr>
              <a:t>(neurotrophine 3)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016375" y="4473327"/>
            <a:ext cx="246062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NT-4/5 </a:t>
            </a:r>
            <a:r>
              <a:rPr lang="fr-FR" sz="1400" i="1">
                <a:solidFill>
                  <a:schemeClr val="bg1"/>
                </a:solidFill>
              </a:rPr>
              <a:t>(neurotrophine 4/5)</a:t>
            </a: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3367088" y="4057402"/>
            <a:ext cx="576262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3367088" y="4128840"/>
            <a:ext cx="576262" cy="504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643063" y="4997202"/>
            <a:ext cx="2935287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IGF-1 : </a:t>
            </a:r>
            <a:r>
              <a:rPr lang="fr-FR" sz="1400" i="1">
                <a:solidFill>
                  <a:schemeClr val="bg1"/>
                </a:solidFill>
                <a:sym typeface="Symbol" pitchFamily="18" charset="2"/>
              </a:rPr>
              <a:t>(Insuline growth factor 1)</a:t>
            </a:r>
            <a:endParaRPr lang="fr-FR" sz="1400" i="1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1643063" y="5568702"/>
            <a:ext cx="263525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LPT : </a:t>
            </a:r>
            <a:r>
              <a:rPr lang="fr-FR" sz="1400" i="1">
                <a:solidFill>
                  <a:schemeClr val="bg1"/>
                </a:solidFill>
              </a:rPr>
              <a:t>(long term potentiation)</a:t>
            </a:r>
          </a:p>
        </p:txBody>
      </p:sp>
    </p:spTree>
    <p:extLst>
      <p:ext uri="{BB962C8B-B14F-4D97-AF65-F5344CB8AC3E}">
        <p14:creationId xmlns:p14="http://schemas.microsoft.com/office/powerpoint/2010/main" val="701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14" grpId="0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5867400" y="2949575"/>
            <a:ext cx="2725738" cy="47625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b="1">
                <a:solidFill>
                  <a:srgbClr val="FFFF00"/>
                </a:solidFill>
              </a:rPr>
              <a:t>Activité physique</a:t>
            </a:r>
          </a:p>
        </p:txBody>
      </p:sp>
      <p:sp>
        <p:nvSpPr>
          <p:cNvPr id="36867" name="Arc 7"/>
          <p:cNvSpPr>
            <a:spLocks/>
          </p:cNvSpPr>
          <p:nvPr/>
        </p:nvSpPr>
        <p:spPr bwMode="auto">
          <a:xfrm>
            <a:off x="1935163" y="2844800"/>
            <a:ext cx="1139825" cy="541338"/>
          </a:xfrm>
          <a:custGeom>
            <a:avLst/>
            <a:gdLst>
              <a:gd name="T0" fmla="*/ 2147483647 w 43200"/>
              <a:gd name="T1" fmla="*/ 2147483647 h 43195"/>
              <a:gd name="T2" fmla="*/ 2147483647 w 43200"/>
              <a:gd name="T3" fmla="*/ 2147483647 h 43195"/>
              <a:gd name="T4" fmla="*/ 2147483647 w 43200"/>
              <a:gd name="T5" fmla="*/ 2147483647 h 43195"/>
              <a:gd name="T6" fmla="*/ 0 60000 65536"/>
              <a:gd name="T7" fmla="*/ 0 60000 65536"/>
              <a:gd name="T8" fmla="*/ 0 60000 65536"/>
              <a:gd name="T9" fmla="*/ 0 w 43200"/>
              <a:gd name="T10" fmla="*/ 0 h 43195"/>
              <a:gd name="T11" fmla="*/ 43200 w 43200"/>
              <a:gd name="T12" fmla="*/ 43195 h 43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95" fill="none" extrusionOk="0">
                <a:moveTo>
                  <a:pt x="15380" y="42285"/>
                </a:moveTo>
                <a:cubicBezTo>
                  <a:pt x="6250" y="39540"/>
                  <a:pt x="0" y="311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3"/>
                  <a:pt x="33817" y="42935"/>
                  <a:pt x="22075" y="43194"/>
                </a:cubicBezTo>
              </a:path>
              <a:path w="43200" h="43195" stroke="0" extrusionOk="0">
                <a:moveTo>
                  <a:pt x="15380" y="42285"/>
                </a:moveTo>
                <a:cubicBezTo>
                  <a:pt x="6250" y="39540"/>
                  <a:pt x="0" y="311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343"/>
                  <a:pt x="33817" y="42935"/>
                  <a:pt x="22075" y="43194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68" name="Freeform 8"/>
          <p:cNvSpPr>
            <a:spLocks/>
          </p:cNvSpPr>
          <p:nvPr/>
        </p:nvSpPr>
        <p:spPr bwMode="auto">
          <a:xfrm>
            <a:off x="2381250" y="3225800"/>
            <a:ext cx="153988" cy="203200"/>
          </a:xfrm>
          <a:custGeom>
            <a:avLst/>
            <a:gdLst>
              <a:gd name="T0" fmla="*/ 2147483647 w 96"/>
              <a:gd name="T1" fmla="*/ 2147483647 h 144"/>
              <a:gd name="T2" fmla="*/ 2147483647 w 96"/>
              <a:gd name="T3" fmla="*/ 0 h 144"/>
              <a:gd name="T4" fmla="*/ 0 w 96"/>
              <a:gd name="T5" fmla="*/ 2147483647 h 144"/>
              <a:gd name="T6" fmla="*/ 0 60000 65536"/>
              <a:gd name="T7" fmla="*/ 0 60000 65536"/>
              <a:gd name="T8" fmla="*/ 0 60000 65536"/>
              <a:gd name="T9" fmla="*/ 0 w 96"/>
              <a:gd name="T10" fmla="*/ 0 h 144"/>
              <a:gd name="T11" fmla="*/ 96 w 9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44">
                <a:moveTo>
                  <a:pt x="96" y="144"/>
                </a:moveTo>
                <a:cubicBezTo>
                  <a:pt x="80" y="72"/>
                  <a:pt x="64" y="0"/>
                  <a:pt x="48" y="0"/>
                </a:cubicBezTo>
                <a:cubicBezTo>
                  <a:pt x="32" y="0"/>
                  <a:pt x="8" y="120"/>
                  <a:pt x="0" y="144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9" name="Freeform 9"/>
          <p:cNvSpPr>
            <a:spLocks/>
          </p:cNvSpPr>
          <p:nvPr/>
        </p:nvSpPr>
        <p:spPr bwMode="auto">
          <a:xfrm>
            <a:off x="2076450" y="2921000"/>
            <a:ext cx="766763" cy="361950"/>
          </a:xfrm>
          <a:custGeom>
            <a:avLst/>
            <a:gdLst>
              <a:gd name="T0" fmla="*/ 2147483647 w 624"/>
              <a:gd name="T1" fmla="*/ 2147483647 h 416"/>
              <a:gd name="T2" fmla="*/ 2147483647 w 624"/>
              <a:gd name="T3" fmla="*/ 2147483647 h 416"/>
              <a:gd name="T4" fmla="*/ 2147483647 w 624"/>
              <a:gd name="T5" fmla="*/ 2147483647 h 416"/>
              <a:gd name="T6" fmla="*/ 2147483647 w 624"/>
              <a:gd name="T7" fmla="*/ 2147483647 h 416"/>
              <a:gd name="T8" fmla="*/ 2147483647 w 624"/>
              <a:gd name="T9" fmla="*/ 2147483647 h 416"/>
              <a:gd name="T10" fmla="*/ 2147483647 w 624"/>
              <a:gd name="T11" fmla="*/ 2147483647 h 416"/>
              <a:gd name="T12" fmla="*/ 2147483647 w 624"/>
              <a:gd name="T13" fmla="*/ 2147483647 h 416"/>
              <a:gd name="T14" fmla="*/ 2147483647 w 624"/>
              <a:gd name="T15" fmla="*/ 2147483647 h 416"/>
              <a:gd name="T16" fmla="*/ 2147483647 w 624"/>
              <a:gd name="T17" fmla="*/ 2147483647 h 416"/>
              <a:gd name="T18" fmla="*/ 2147483647 w 624"/>
              <a:gd name="T19" fmla="*/ 2147483647 h 416"/>
              <a:gd name="T20" fmla="*/ 2147483647 w 624"/>
              <a:gd name="T21" fmla="*/ 2147483647 h 416"/>
              <a:gd name="T22" fmla="*/ 2147483647 w 624"/>
              <a:gd name="T23" fmla="*/ 2147483647 h 416"/>
              <a:gd name="T24" fmla="*/ 2147483647 w 624"/>
              <a:gd name="T25" fmla="*/ 2147483647 h 416"/>
              <a:gd name="T26" fmla="*/ 2147483647 w 624"/>
              <a:gd name="T27" fmla="*/ 2147483647 h 416"/>
              <a:gd name="T28" fmla="*/ 2147483647 w 624"/>
              <a:gd name="T29" fmla="*/ 2147483647 h 416"/>
              <a:gd name="T30" fmla="*/ 2147483647 w 624"/>
              <a:gd name="T31" fmla="*/ 2147483647 h 416"/>
              <a:gd name="T32" fmla="*/ 2147483647 w 624"/>
              <a:gd name="T33" fmla="*/ 2147483647 h 416"/>
              <a:gd name="T34" fmla="*/ 2147483647 w 624"/>
              <a:gd name="T35" fmla="*/ 2147483647 h 4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24"/>
              <a:gd name="T55" fmla="*/ 0 h 416"/>
              <a:gd name="T56" fmla="*/ 624 w 624"/>
              <a:gd name="T57" fmla="*/ 416 h 4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24" h="416">
                <a:moveTo>
                  <a:pt x="24" y="64"/>
                </a:moveTo>
                <a:cubicBezTo>
                  <a:pt x="24" y="80"/>
                  <a:pt x="104" y="128"/>
                  <a:pt x="120" y="160"/>
                </a:cubicBezTo>
                <a:cubicBezTo>
                  <a:pt x="136" y="192"/>
                  <a:pt x="136" y="232"/>
                  <a:pt x="120" y="256"/>
                </a:cubicBezTo>
                <a:cubicBezTo>
                  <a:pt x="104" y="280"/>
                  <a:pt x="40" y="280"/>
                  <a:pt x="24" y="304"/>
                </a:cubicBezTo>
                <a:cubicBezTo>
                  <a:pt x="8" y="328"/>
                  <a:pt x="0" y="384"/>
                  <a:pt x="24" y="400"/>
                </a:cubicBezTo>
                <a:cubicBezTo>
                  <a:pt x="48" y="416"/>
                  <a:pt x="136" y="416"/>
                  <a:pt x="168" y="400"/>
                </a:cubicBezTo>
                <a:cubicBezTo>
                  <a:pt x="200" y="384"/>
                  <a:pt x="192" y="328"/>
                  <a:pt x="216" y="304"/>
                </a:cubicBezTo>
                <a:cubicBezTo>
                  <a:pt x="240" y="280"/>
                  <a:pt x="280" y="248"/>
                  <a:pt x="312" y="256"/>
                </a:cubicBezTo>
                <a:cubicBezTo>
                  <a:pt x="344" y="264"/>
                  <a:pt x="384" y="328"/>
                  <a:pt x="408" y="352"/>
                </a:cubicBezTo>
                <a:cubicBezTo>
                  <a:pt x="432" y="376"/>
                  <a:pt x="432" y="392"/>
                  <a:pt x="456" y="400"/>
                </a:cubicBezTo>
                <a:cubicBezTo>
                  <a:pt x="480" y="408"/>
                  <a:pt x="528" y="416"/>
                  <a:pt x="552" y="400"/>
                </a:cubicBezTo>
                <a:cubicBezTo>
                  <a:pt x="576" y="384"/>
                  <a:pt x="624" y="336"/>
                  <a:pt x="600" y="304"/>
                </a:cubicBezTo>
                <a:cubicBezTo>
                  <a:pt x="576" y="272"/>
                  <a:pt x="416" y="256"/>
                  <a:pt x="408" y="208"/>
                </a:cubicBezTo>
                <a:cubicBezTo>
                  <a:pt x="400" y="160"/>
                  <a:pt x="560" y="32"/>
                  <a:pt x="552" y="16"/>
                </a:cubicBezTo>
                <a:cubicBezTo>
                  <a:pt x="544" y="0"/>
                  <a:pt x="408" y="88"/>
                  <a:pt x="360" y="112"/>
                </a:cubicBezTo>
                <a:cubicBezTo>
                  <a:pt x="312" y="136"/>
                  <a:pt x="304" y="168"/>
                  <a:pt x="264" y="160"/>
                </a:cubicBezTo>
                <a:cubicBezTo>
                  <a:pt x="224" y="152"/>
                  <a:pt x="160" y="88"/>
                  <a:pt x="120" y="64"/>
                </a:cubicBezTo>
                <a:cubicBezTo>
                  <a:pt x="80" y="40"/>
                  <a:pt x="24" y="48"/>
                  <a:pt x="24" y="64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0" name="Arc 10"/>
          <p:cNvSpPr>
            <a:spLocks/>
          </p:cNvSpPr>
          <p:nvPr/>
        </p:nvSpPr>
        <p:spPr bwMode="auto">
          <a:xfrm>
            <a:off x="1935163" y="2844800"/>
            <a:ext cx="1143000" cy="609600"/>
          </a:xfrm>
          <a:custGeom>
            <a:avLst/>
            <a:gdLst>
              <a:gd name="T0" fmla="*/ 2147483647 w 43200"/>
              <a:gd name="T1" fmla="*/ 2147483647 h 43181"/>
              <a:gd name="T2" fmla="*/ 2147483647 w 43200"/>
              <a:gd name="T3" fmla="*/ 2147483647 h 43181"/>
              <a:gd name="T4" fmla="*/ 2147483647 w 43200"/>
              <a:gd name="T5" fmla="*/ 2147483647 h 43181"/>
              <a:gd name="T6" fmla="*/ 0 60000 65536"/>
              <a:gd name="T7" fmla="*/ 0 60000 65536"/>
              <a:gd name="T8" fmla="*/ 0 60000 65536"/>
              <a:gd name="T9" fmla="*/ 0 w 43200"/>
              <a:gd name="T10" fmla="*/ 0 h 43181"/>
              <a:gd name="T11" fmla="*/ 43200 w 43200"/>
              <a:gd name="T12" fmla="*/ 43181 h 43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81" fill="none" extrusionOk="0">
                <a:moveTo>
                  <a:pt x="15380" y="42285"/>
                </a:moveTo>
                <a:cubicBezTo>
                  <a:pt x="6250" y="39540"/>
                  <a:pt x="0" y="311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76"/>
                  <a:pt x="34073" y="42694"/>
                  <a:pt x="22506" y="43180"/>
                </a:cubicBezTo>
              </a:path>
              <a:path w="43200" h="43181" stroke="0" extrusionOk="0">
                <a:moveTo>
                  <a:pt x="15380" y="42285"/>
                </a:moveTo>
                <a:cubicBezTo>
                  <a:pt x="6250" y="39540"/>
                  <a:pt x="0" y="3113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176"/>
                  <a:pt x="34073" y="42694"/>
                  <a:pt x="22506" y="4318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71" name="Line 11"/>
          <p:cNvSpPr>
            <a:spLocks noChangeShapeType="1"/>
          </p:cNvSpPr>
          <p:nvPr/>
        </p:nvSpPr>
        <p:spPr bwMode="auto">
          <a:xfrm>
            <a:off x="2468563" y="2844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2" name="Line 12"/>
          <p:cNvSpPr>
            <a:spLocks noChangeShapeType="1"/>
          </p:cNvSpPr>
          <p:nvPr/>
        </p:nvSpPr>
        <p:spPr bwMode="auto">
          <a:xfrm>
            <a:off x="2609850" y="1930400"/>
            <a:ext cx="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873" name="Line 13"/>
          <p:cNvSpPr>
            <a:spLocks noChangeShapeType="1"/>
          </p:cNvSpPr>
          <p:nvPr/>
        </p:nvSpPr>
        <p:spPr bwMode="auto">
          <a:xfrm flipH="1">
            <a:off x="2595563" y="3302000"/>
            <a:ext cx="14287" cy="15208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4" name="Line 14"/>
          <p:cNvSpPr>
            <a:spLocks noChangeShapeType="1"/>
          </p:cNvSpPr>
          <p:nvPr/>
        </p:nvSpPr>
        <p:spPr bwMode="auto">
          <a:xfrm flipH="1">
            <a:off x="2457450" y="4827588"/>
            <a:ext cx="15240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5" name="Line 15"/>
          <p:cNvSpPr>
            <a:spLocks noChangeShapeType="1"/>
          </p:cNvSpPr>
          <p:nvPr/>
        </p:nvSpPr>
        <p:spPr bwMode="auto">
          <a:xfrm flipH="1">
            <a:off x="2533650" y="4827588"/>
            <a:ext cx="7620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6" name="Line 16"/>
          <p:cNvSpPr>
            <a:spLocks noChangeShapeType="1"/>
          </p:cNvSpPr>
          <p:nvPr/>
        </p:nvSpPr>
        <p:spPr bwMode="auto">
          <a:xfrm>
            <a:off x="2609850" y="4827588"/>
            <a:ext cx="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7" name="Line 17"/>
          <p:cNvSpPr>
            <a:spLocks noChangeShapeType="1"/>
          </p:cNvSpPr>
          <p:nvPr/>
        </p:nvSpPr>
        <p:spPr bwMode="auto">
          <a:xfrm>
            <a:off x="2609850" y="4903788"/>
            <a:ext cx="762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8" name="Line 18"/>
          <p:cNvSpPr>
            <a:spLocks noChangeShapeType="1"/>
          </p:cNvSpPr>
          <p:nvPr/>
        </p:nvSpPr>
        <p:spPr bwMode="auto">
          <a:xfrm>
            <a:off x="2609850" y="4903788"/>
            <a:ext cx="2286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9" name="Line 19"/>
          <p:cNvSpPr>
            <a:spLocks noChangeShapeType="1"/>
          </p:cNvSpPr>
          <p:nvPr/>
        </p:nvSpPr>
        <p:spPr bwMode="auto">
          <a:xfrm>
            <a:off x="2686050" y="3225800"/>
            <a:ext cx="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80" name="Line 20"/>
          <p:cNvSpPr>
            <a:spLocks noChangeShapeType="1"/>
          </p:cNvSpPr>
          <p:nvPr/>
        </p:nvSpPr>
        <p:spPr bwMode="auto">
          <a:xfrm flipH="1">
            <a:off x="2740025" y="3225800"/>
            <a:ext cx="22225" cy="10207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81" name="Line 21"/>
          <p:cNvSpPr>
            <a:spLocks noChangeShapeType="1"/>
          </p:cNvSpPr>
          <p:nvPr/>
        </p:nvSpPr>
        <p:spPr bwMode="auto">
          <a:xfrm>
            <a:off x="2533650" y="3149600"/>
            <a:ext cx="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82" name="Freeform 22"/>
          <p:cNvSpPr>
            <a:spLocks/>
          </p:cNvSpPr>
          <p:nvPr/>
        </p:nvSpPr>
        <p:spPr bwMode="auto">
          <a:xfrm>
            <a:off x="1619250" y="4979988"/>
            <a:ext cx="2019300" cy="304800"/>
          </a:xfrm>
          <a:custGeom>
            <a:avLst/>
            <a:gdLst>
              <a:gd name="T0" fmla="*/ 2147483647 w 2142"/>
              <a:gd name="T1" fmla="*/ 2147483647 h 312"/>
              <a:gd name="T2" fmla="*/ 2147483647 w 2142"/>
              <a:gd name="T3" fmla="*/ 2147483647 h 312"/>
              <a:gd name="T4" fmla="*/ 2147483647 w 2142"/>
              <a:gd name="T5" fmla="*/ 2147483647 h 312"/>
              <a:gd name="T6" fmla="*/ 2147483647 w 2142"/>
              <a:gd name="T7" fmla="*/ 2147483647 h 312"/>
              <a:gd name="T8" fmla="*/ 2147483647 w 2142"/>
              <a:gd name="T9" fmla="*/ 2147483647 h 312"/>
              <a:gd name="T10" fmla="*/ 0 w 2142"/>
              <a:gd name="T11" fmla="*/ 2147483647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42"/>
              <a:gd name="T19" fmla="*/ 0 h 312"/>
              <a:gd name="T20" fmla="*/ 2142 w 2142"/>
              <a:gd name="T21" fmla="*/ 312 h 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42" h="312">
                <a:moveTo>
                  <a:pt x="2142" y="312"/>
                </a:moveTo>
                <a:cubicBezTo>
                  <a:pt x="2086" y="301"/>
                  <a:pt x="1939" y="296"/>
                  <a:pt x="1804" y="249"/>
                </a:cubicBezTo>
                <a:cubicBezTo>
                  <a:pt x="1669" y="202"/>
                  <a:pt x="1492" y="60"/>
                  <a:pt x="1334" y="30"/>
                </a:cubicBezTo>
                <a:cubicBezTo>
                  <a:pt x="1176" y="0"/>
                  <a:pt x="1004" y="32"/>
                  <a:pt x="855" y="71"/>
                </a:cubicBezTo>
                <a:cubicBezTo>
                  <a:pt x="706" y="110"/>
                  <a:pt x="584" y="226"/>
                  <a:pt x="442" y="265"/>
                </a:cubicBezTo>
                <a:cubicBezTo>
                  <a:pt x="300" y="304"/>
                  <a:pt x="92" y="298"/>
                  <a:pt x="0" y="30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83" name="Freeform 23"/>
          <p:cNvSpPr>
            <a:spLocks/>
          </p:cNvSpPr>
          <p:nvPr/>
        </p:nvSpPr>
        <p:spPr bwMode="auto">
          <a:xfrm>
            <a:off x="1657350" y="5360988"/>
            <a:ext cx="2019300" cy="254000"/>
          </a:xfrm>
          <a:custGeom>
            <a:avLst/>
            <a:gdLst>
              <a:gd name="T0" fmla="*/ 2147483647 w 2122"/>
              <a:gd name="T1" fmla="*/ 2147483647 h 249"/>
              <a:gd name="T2" fmla="*/ 2147483647 w 2122"/>
              <a:gd name="T3" fmla="*/ 2147483647 h 249"/>
              <a:gd name="T4" fmla="*/ 2147483647 w 2122"/>
              <a:gd name="T5" fmla="*/ 2147483647 h 249"/>
              <a:gd name="T6" fmla="*/ 2147483647 w 2122"/>
              <a:gd name="T7" fmla="*/ 2147483647 h 249"/>
              <a:gd name="T8" fmla="*/ 2147483647 w 2122"/>
              <a:gd name="T9" fmla="*/ 2147483647 h 249"/>
              <a:gd name="T10" fmla="*/ 0 w 2122"/>
              <a:gd name="T11" fmla="*/ 0 h 2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2"/>
              <a:gd name="T19" fmla="*/ 0 h 249"/>
              <a:gd name="T20" fmla="*/ 2122 w 2122"/>
              <a:gd name="T21" fmla="*/ 249 h 2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2" h="249">
                <a:moveTo>
                  <a:pt x="2122" y="31"/>
                </a:moveTo>
                <a:cubicBezTo>
                  <a:pt x="2062" y="34"/>
                  <a:pt x="1892" y="23"/>
                  <a:pt x="1759" y="52"/>
                </a:cubicBezTo>
                <a:cubicBezTo>
                  <a:pt x="1626" y="81"/>
                  <a:pt x="1468" y="178"/>
                  <a:pt x="1321" y="206"/>
                </a:cubicBezTo>
                <a:cubicBezTo>
                  <a:pt x="1174" y="234"/>
                  <a:pt x="1026" y="249"/>
                  <a:pt x="875" y="222"/>
                </a:cubicBezTo>
                <a:cubicBezTo>
                  <a:pt x="724" y="195"/>
                  <a:pt x="559" y="81"/>
                  <a:pt x="413" y="44"/>
                </a:cubicBezTo>
                <a:cubicBezTo>
                  <a:pt x="267" y="7"/>
                  <a:pt x="86" y="9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6884" name="Picture 57" descr="Cerveau1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 bwMode="auto">
          <a:xfrm>
            <a:off x="1803400" y="214313"/>
            <a:ext cx="23050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5" name="Line 59"/>
          <p:cNvSpPr>
            <a:spLocks noChangeShapeType="1"/>
          </p:cNvSpPr>
          <p:nvPr/>
        </p:nvSpPr>
        <p:spPr bwMode="auto">
          <a:xfrm flipH="1">
            <a:off x="2700338" y="3454400"/>
            <a:ext cx="3095625" cy="14398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886" name="Line 60"/>
          <p:cNvSpPr>
            <a:spLocks noChangeShapeType="1"/>
          </p:cNvSpPr>
          <p:nvPr/>
        </p:nvSpPr>
        <p:spPr bwMode="auto">
          <a:xfrm flipH="1">
            <a:off x="3132138" y="3167063"/>
            <a:ext cx="27352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887" name="Line 61"/>
          <p:cNvSpPr>
            <a:spLocks noChangeShapeType="1"/>
          </p:cNvSpPr>
          <p:nvPr/>
        </p:nvSpPr>
        <p:spPr bwMode="auto">
          <a:xfrm flipH="1" flipV="1">
            <a:off x="4140200" y="1725613"/>
            <a:ext cx="1727200" cy="12969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888" name="Rectangle 62"/>
          <p:cNvSpPr>
            <a:spLocks noChangeArrowheads="1"/>
          </p:cNvSpPr>
          <p:nvPr/>
        </p:nvSpPr>
        <p:spPr bwMode="auto">
          <a:xfrm>
            <a:off x="4284663" y="1150938"/>
            <a:ext cx="454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 du BDNF + </a:t>
            </a:r>
            <a:r>
              <a:rPr lang="fr-FR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⇘ </a:t>
            </a:r>
            <a:r>
              <a:rPr lang="fr-FR" i="1">
                <a:solidFill>
                  <a:schemeClr val="bg1"/>
                </a:solidFill>
              </a:rPr>
              <a:t>seuil d’induction de la LTP</a:t>
            </a:r>
            <a:r>
              <a:rPr lang="fr-FR">
                <a:solidFill>
                  <a:schemeClr val="bg1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36889" name="Rectangle 63"/>
          <p:cNvSpPr>
            <a:spLocks noChangeArrowheads="1"/>
          </p:cNvSpPr>
          <p:nvPr/>
        </p:nvSpPr>
        <p:spPr bwMode="auto">
          <a:xfrm>
            <a:off x="5143500" y="1738313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chemeClr val="bg1"/>
                </a:solidFill>
              </a:rPr>
              <a:t>[ BDNF </a:t>
            </a:r>
            <a:r>
              <a:rPr lang="fr-FR" sz="1400" i="1">
                <a:solidFill>
                  <a:schemeClr val="bg1"/>
                </a:solidFill>
              </a:rPr>
              <a:t>(brain derived neurotrophic factor)</a:t>
            </a:r>
          </a:p>
          <a:p>
            <a:r>
              <a:rPr lang="fr-FR" sz="1400">
                <a:solidFill>
                  <a:schemeClr val="bg1"/>
                </a:solidFill>
              </a:rPr>
              <a:t>LTP :  </a:t>
            </a:r>
            <a:r>
              <a:rPr lang="fr-FR" sz="1400" i="1">
                <a:solidFill>
                  <a:schemeClr val="bg1"/>
                </a:solidFill>
              </a:rPr>
              <a:t>(long term potentiation)</a:t>
            </a:r>
            <a:r>
              <a:rPr lang="fr-FR" sz="1400">
                <a:solidFill>
                  <a:schemeClr val="bg1"/>
                </a:solidFill>
              </a:rPr>
              <a:t> ]</a:t>
            </a:r>
          </a:p>
        </p:txBody>
      </p:sp>
      <p:sp>
        <p:nvSpPr>
          <p:cNvPr id="36890" name="Rectangle 64"/>
          <p:cNvSpPr>
            <a:spLocks noChangeArrowheads="1"/>
          </p:cNvSpPr>
          <p:nvPr/>
        </p:nvSpPr>
        <p:spPr bwMode="auto">
          <a:xfrm>
            <a:off x="3203575" y="2662238"/>
            <a:ext cx="1325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 du BDNF</a:t>
            </a:r>
          </a:p>
        </p:txBody>
      </p:sp>
      <p:sp>
        <p:nvSpPr>
          <p:cNvPr id="36891" name="Rectangle 65"/>
          <p:cNvSpPr>
            <a:spLocks noChangeArrowheads="1"/>
          </p:cNvSpPr>
          <p:nvPr/>
        </p:nvSpPr>
        <p:spPr bwMode="auto">
          <a:xfrm>
            <a:off x="1187450" y="4391025"/>
            <a:ext cx="132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 du BDNF</a:t>
            </a:r>
          </a:p>
        </p:txBody>
      </p:sp>
      <p:sp>
        <p:nvSpPr>
          <p:cNvPr id="36892" name="ZoneTexte 27"/>
          <p:cNvSpPr txBox="1">
            <a:spLocks noChangeArrowheads="1"/>
          </p:cNvSpPr>
          <p:nvPr/>
        </p:nvSpPr>
        <p:spPr bwMode="auto">
          <a:xfrm>
            <a:off x="79375" y="5643563"/>
            <a:ext cx="84105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FF00"/>
                </a:solidFill>
              </a:rPr>
              <a:t>Au total </a:t>
            </a:r>
            <a:r>
              <a:rPr lang="fr-FR" dirty="0">
                <a:solidFill>
                  <a:schemeClr val="bg1"/>
                </a:solidFill>
              </a:rPr>
              <a:t>= Amélioration des capacités cognitives, de la capacité d’apprentissage et </a:t>
            </a:r>
          </a:p>
          <a:p>
            <a:r>
              <a:rPr lang="fr-FR" dirty="0">
                <a:solidFill>
                  <a:schemeClr val="bg1"/>
                </a:solidFill>
              </a:rPr>
              <a:t>de mémoire, des commandes neuro-motrices. Préventions primaire et secondaire de la </a:t>
            </a:r>
          </a:p>
          <a:p>
            <a:r>
              <a:rPr lang="fr-FR" dirty="0">
                <a:solidFill>
                  <a:schemeClr val="bg1"/>
                </a:solidFill>
              </a:rPr>
              <a:t>maladie </a:t>
            </a:r>
            <a:r>
              <a:rPr lang="fr-FR" dirty="0" smtClean="0">
                <a:solidFill>
                  <a:schemeClr val="bg1"/>
                </a:solidFill>
              </a:rPr>
              <a:t>d’Alzheimer…?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6893" name="Rectangle 28"/>
          <p:cNvSpPr>
            <a:spLocks noChangeArrowheads="1"/>
          </p:cNvSpPr>
          <p:nvPr/>
        </p:nvSpPr>
        <p:spPr bwMode="auto">
          <a:xfrm>
            <a:off x="4308475" y="1428750"/>
            <a:ext cx="97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IGF-1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36894" name="Rectangle 29"/>
          <p:cNvSpPr>
            <a:spLocks noChangeArrowheads="1"/>
          </p:cNvSpPr>
          <p:nvPr/>
        </p:nvSpPr>
        <p:spPr bwMode="auto">
          <a:xfrm>
            <a:off x="1214438" y="4702175"/>
            <a:ext cx="97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  <a:sym typeface="Symbol" pitchFamily="18" charset="2"/>
              </a:rPr>
              <a:t>IGF-1 </a:t>
            </a:r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91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7"/>
          <p:cNvSpPr txBox="1">
            <a:spLocks noChangeArrowheads="1"/>
          </p:cNvSpPr>
          <p:nvPr/>
        </p:nvSpPr>
        <p:spPr bwMode="auto">
          <a:xfrm>
            <a:off x="395536" y="2564904"/>
            <a:ext cx="8410572" cy="143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FFFF00"/>
                </a:solidFill>
              </a:rPr>
              <a:t>Au total </a:t>
            </a:r>
            <a:r>
              <a:rPr lang="fr-FR" dirty="0">
                <a:solidFill>
                  <a:schemeClr val="bg1"/>
                </a:solidFill>
              </a:rPr>
              <a:t>= Amélioration des capacités cognitives, de la capacité d’apprentissage et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</a:rPr>
              <a:t>de mémoire, des commandes neuro-motrices. Préventions primaire et secondaire de la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</a:rPr>
              <a:t>maladie </a:t>
            </a:r>
            <a:r>
              <a:rPr lang="fr-FR" dirty="0" smtClean="0">
                <a:solidFill>
                  <a:schemeClr val="bg1"/>
                </a:solidFill>
              </a:rPr>
              <a:t>d’Alzheimer…?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16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asic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r="8479" b="5495"/>
          <a:stretch>
            <a:fillRect/>
          </a:stretch>
        </p:blipFill>
        <p:spPr bwMode="auto">
          <a:xfrm>
            <a:off x="2411413" y="1700808"/>
            <a:ext cx="3462337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042988" y="211138"/>
            <a:ext cx="7158037" cy="531812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800" b="1" dirty="0">
                <a:solidFill>
                  <a:srgbClr val="FFFF00"/>
                </a:solidFill>
                <a:latin typeface="Bookman Old Style" pitchFamily="18" charset="0"/>
                <a:cs typeface="Arial" pitchFamily="34" charset="0"/>
              </a:rPr>
              <a:t>Vieillissement et fonction musculaire</a:t>
            </a:r>
          </a:p>
        </p:txBody>
      </p:sp>
    </p:spTree>
    <p:extLst>
      <p:ext uri="{BB962C8B-B14F-4D97-AF65-F5344CB8AC3E}">
        <p14:creationId xmlns:p14="http://schemas.microsoft.com/office/powerpoint/2010/main" val="42718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268760"/>
            <a:ext cx="8893175" cy="53292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</a:t>
            </a:r>
            <a:r>
              <a:rPr lang="fr-FR" sz="2000" dirty="0" smtClean="0">
                <a:solidFill>
                  <a:schemeClr val="bg1"/>
                </a:solidFill>
                <a:cs typeface="Arial" charset="0"/>
                <a:sym typeface="Symbol" pitchFamily="18" charset="2"/>
              </a:rPr>
              <a:t> 30 à 60 % de la masse musculaire  entre l’âge de 30 et 80 ans</a:t>
            </a: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2000" dirty="0" smtClean="0">
              <a:solidFill>
                <a:schemeClr val="bg1"/>
              </a:solidFill>
              <a:cs typeface="Arial" charset="0"/>
              <a:sym typeface="Symbol" pitchFamily="18" charset="2"/>
            </a:endParaRP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</a:t>
            </a:r>
            <a:r>
              <a:rPr lang="fr-FR" sz="2000" dirty="0" smtClean="0">
                <a:solidFill>
                  <a:schemeClr val="bg1"/>
                </a:solidFill>
                <a:cs typeface="Arial" charset="0"/>
                <a:sym typeface="Symbol" pitchFamily="18" charset="2"/>
              </a:rPr>
              <a:t> force et endurance musculaires de 10 à 15 % par décennie après 50 ans</a:t>
            </a: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fr-FR" sz="2000" dirty="0" smtClean="0">
              <a:solidFill>
                <a:schemeClr val="bg1"/>
              </a:solidFill>
              <a:cs typeface="Arial" charset="0"/>
              <a:sym typeface="Symbol" pitchFamily="18" charset="2"/>
            </a:endParaRP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 de la surface du vaste externe de 40 % entre 20 et 80 ans</a:t>
            </a: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Symbol" pitchFamily="18" charset="2"/>
            </a:endParaRP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Perte de fibres et r</a:t>
            </a:r>
            <a:r>
              <a:rPr lang="fr-FR" sz="2000" dirty="0" smtClean="0">
                <a:solidFill>
                  <a:schemeClr val="bg1"/>
                </a:solidFill>
                <a:cs typeface="Arial" charset="0"/>
                <a:sym typeface="Symbol" pitchFamily="18" charset="2"/>
              </a:rPr>
              <a:t>éduction du volume des fibres </a:t>
            </a:r>
            <a:r>
              <a:rPr lang="fr-F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surtout de type II</a:t>
            </a: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Symbol" pitchFamily="18" charset="2"/>
            </a:endParaRP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Diminution du nombre d’unités motrices </a:t>
            </a:r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(</a:t>
            </a:r>
            <a:r>
              <a:rPr lang="fr-F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McComas</a:t>
            </a:r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, 1996; Chan et al.,2001)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</a:t>
            </a: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Symbol" pitchFamily="18" charset="2"/>
            </a:endParaRP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</a:t>
            </a:r>
            <a:r>
              <a:rPr lang="fr-FR" sz="2000" dirty="0" smtClean="0">
                <a:solidFill>
                  <a:schemeClr val="bg1"/>
                </a:solidFill>
                <a:cs typeface="Arial" charset="0"/>
                <a:sym typeface="Symbol" pitchFamily="18" charset="2"/>
              </a:rPr>
              <a:t> de la synthèse protéique</a:t>
            </a: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2000" dirty="0" smtClean="0">
              <a:solidFill>
                <a:schemeClr val="bg1"/>
              </a:solidFill>
              <a:cs typeface="Arial" charset="0"/>
              <a:sym typeface="Symbol" pitchFamily="18" charset="2"/>
            </a:endParaRP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sz="2000" dirty="0" smtClean="0">
                <a:solidFill>
                  <a:schemeClr val="bg1"/>
                </a:solidFill>
                <a:cs typeface="Arial" charset="0"/>
                <a:sym typeface="Symbol" pitchFamily="18" charset="2"/>
              </a:rPr>
              <a:t> Déclin à partir de 30 ans et plus dramatique après 70 ans</a:t>
            </a: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2000" dirty="0" smtClean="0">
              <a:solidFill>
                <a:schemeClr val="bg1"/>
              </a:solidFill>
              <a:cs typeface="Arial" charset="0"/>
              <a:sym typeface="Symbol" pitchFamily="18" charset="2"/>
            </a:endParaRP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sz="2000" u="sng" dirty="0" smtClean="0">
                <a:solidFill>
                  <a:srgbClr val="FFFF00"/>
                </a:solidFill>
                <a:cs typeface="Arial" charset="0"/>
                <a:sym typeface="Symbol" pitchFamily="18" charset="2"/>
              </a:rPr>
              <a:t> Davantage expliqué par l’inactivité que par le vieillissement</a:t>
            </a: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1908175" y="116632"/>
            <a:ext cx="52038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charset="0"/>
              </a:rPr>
              <a:t>S a r c o p é n i e</a:t>
            </a:r>
          </a:p>
          <a:p>
            <a:pPr algn="ctr"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charset="0"/>
              </a:rPr>
              <a:t>«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charset="0"/>
              </a:rPr>
              <a:t>Sarkos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charset="0"/>
              </a:rPr>
              <a:t> = chair », «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charset="0"/>
              </a:rPr>
              <a:t>penia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Arial" charset="0"/>
              </a:rPr>
              <a:t> = pauvreté »</a:t>
            </a:r>
            <a:endParaRPr lang="en-C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6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835696" y="260648"/>
            <a:ext cx="583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3600" b="1" dirty="0">
                <a:solidFill>
                  <a:srgbClr val="FFFF00"/>
                </a:solidFill>
                <a:latin typeface="Bookman Old Style" pitchFamily="18" charset="0"/>
              </a:rPr>
              <a:t>Causes de la </a:t>
            </a:r>
            <a:r>
              <a:rPr lang="fr-FR" sz="3600" b="1" dirty="0" err="1">
                <a:solidFill>
                  <a:srgbClr val="FFFF00"/>
                </a:solidFill>
                <a:latin typeface="Bookman Old Style" pitchFamily="18" charset="0"/>
              </a:rPr>
              <a:t>sarcopénie</a:t>
            </a:r>
            <a:endParaRPr lang="fr-FR" sz="3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971600" y="1238250"/>
            <a:ext cx="7268144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chemeClr val="bg1"/>
                </a:solidFill>
              </a:rPr>
              <a:t>Causes multiples et inter actives </a:t>
            </a:r>
            <a:r>
              <a:rPr lang="fr-FR" sz="1600" i="1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(</a:t>
            </a:r>
            <a:r>
              <a:rPr lang="fr-FR" sz="1600" i="1" dirty="0" err="1">
                <a:solidFill>
                  <a:schemeClr val="bg1"/>
                </a:solidFill>
                <a:cs typeface="Arial" charset="0"/>
                <a:sym typeface="Symbol" pitchFamily="18" charset="2"/>
              </a:rPr>
              <a:t>Hammeed</a:t>
            </a:r>
            <a:r>
              <a:rPr lang="fr-FR" sz="1600" i="1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 2002)</a:t>
            </a:r>
            <a:r>
              <a:rPr lang="fr-FR" sz="16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fr-FR" sz="2800" dirty="0" smtClean="0">
                <a:solidFill>
                  <a:schemeClr val="bg1"/>
                </a:solidFill>
              </a:rPr>
              <a:t>:</a:t>
            </a:r>
            <a:endParaRPr lang="fr-FR" sz="2800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2000" dirty="0">
              <a:solidFill>
                <a:schemeClr val="bg1"/>
              </a:solidFill>
              <a:cs typeface="Arial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r-FR" sz="2000" dirty="0">
                <a:solidFill>
                  <a:schemeClr val="bg1"/>
                </a:solidFill>
                <a:cs typeface="Arial" charset="0"/>
              </a:rPr>
              <a:t>   </a:t>
            </a: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Inactivité physique</a:t>
            </a:r>
          </a:p>
          <a:p>
            <a:pPr>
              <a:buFont typeface="Wingdings" pitchFamily="2" charset="2"/>
              <a:buNone/>
              <a:defRPr/>
            </a:pPr>
            <a:endParaRPr lang="fr-FR" sz="2000" dirty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fr-FR" sz="2000" dirty="0">
                <a:solidFill>
                  <a:schemeClr val="bg1"/>
                </a:solidFill>
                <a:cs typeface="Arial" charset="0"/>
              </a:rPr>
              <a:t>   Diminution d’hormones anabolisantes (testostérone,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r-FR" sz="2000" dirty="0">
                <a:solidFill>
                  <a:schemeClr val="bg1"/>
                </a:solidFill>
                <a:cs typeface="Arial" charset="0"/>
              </a:rPr>
              <a:t>      </a:t>
            </a:r>
            <a:r>
              <a:rPr lang="fr-FR" sz="2000" dirty="0" err="1">
                <a:solidFill>
                  <a:schemeClr val="bg1"/>
                </a:solidFill>
                <a:cs typeface="Arial" charset="0"/>
              </a:rPr>
              <a:t>déhydroépiandostérone</a:t>
            </a:r>
            <a:r>
              <a:rPr lang="fr-FR" sz="2000" dirty="0">
                <a:solidFill>
                  <a:schemeClr val="bg1"/>
                </a:solidFill>
                <a:cs typeface="Arial" charset="0"/>
              </a:rPr>
              <a:t> (DHEA), hormone de croissance,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r-FR" sz="2000" dirty="0">
                <a:solidFill>
                  <a:schemeClr val="bg1"/>
                </a:solidFill>
                <a:cs typeface="Arial" charset="0"/>
              </a:rPr>
              <a:t>      </a:t>
            </a:r>
            <a:r>
              <a:rPr lang="fr-FR" sz="2000" dirty="0" err="1">
                <a:solidFill>
                  <a:schemeClr val="bg1"/>
                </a:solidFill>
                <a:cs typeface="Arial" charset="0"/>
              </a:rPr>
              <a:t>insulin-like-growth</a:t>
            </a:r>
            <a:r>
              <a:rPr lang="fr-FR" sz="2000" dirty="0">
                <a:solidFill>
                  <a:schemeClr val="bg1"/>
                </a:solidFill>
                <a:cs typeface="Arial" charset="0"/>
              </a:rPr>
              <a:t> factor-1)</a:t>
            </a:r>
          </a:p>
          <a:p>
            <a:pPr>
              <a:buFont typeface="Wingdings" pitchFamily="2" charset="2"/>
              <a:buNone/>
              <a:defRPr/>
            </a:pPr>
            <a:endParaRPr lang="fr-FR" sz="2000" dirty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fr-FR" sz="2000" dirty="0">
                <a:solidFill>
                  <a:schemeClr val="bg1"/>
                </a:solidFill>
                <a:cs typeface="Arial" charset="0"/>
              </a:rPr>
              <a:t>   Augmentation de l’activité des cytokines de type inflammatoires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r-FR" sz="2000" dirty="0">
                <a:solidFill>
                  <a:schemeClr val="bg1"/>
                </a:solidFill>
                <a:cs typeface="Arial" charset="0"/>
              </a:rPr>
              <a:t>      à effet catabolique sur le tissu musculaire (interleukines 1 et 6,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r-FR" sz="2000" dirty="0">
                <a:solidFill>
                  <a:schemeClr val="bg1"/>
                </a:solidFill>
                <a:cs typeface="Arial" charset="0"/>
              </a:rPr>
              <a:t>      </a:t>
            </a:r>
            <a:r>
              <a:rPr lang="fr-FR" sz="2000" dirty="0" err="1">
                <a:solidFill>
                  <a:schemeClr val="bg1"/>
                </a:solidFill>
                <a:cs typeface="Arial" charset="0"/>
              </a:rPr>
              <a:t>tumor-necrosis</a:t>
            </a:r>
            <a:r>
              <a:rPr lang="fr-FR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cs typeface="Arial" charset="0"/>
              </a:rPr>
              <a:t>fator</a:t>
            </a:r>
            <a:r>
              <a:rPr lang="fr-FR" sz="200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fr-FR" sz="20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)</a:t>
            </a:r>
          </a:p>
          <a:p>
            <a:pPr>
              <a:buFont typeface="Wingdings" pitchFamily="2" charset="2"/>
              <a:buNone/>
              <a:defRPr/>
            </a:pPr>
            <a:endParaRPr lang="fr-FR" sz="2000" dirty="0">
              <a:solidFill>
                <a:schemeClr val="bg1"/>
              </a:solidFill>
              <a:cs typeface="Arial" charset="0"/>
              <a:sym typeface="Symbol" pitchFamily="18" charset="2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r-FR" sz="20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   Perte d’appétit et refus progressif du stress physique</a:t>
            </a:r>
          </a:p>
          <a:p>
            <a:pPr>
              <a:buFont typeface="Wingdings" pitchFamily="2" charset="2"/>
              <a:buChar char="q"/>
              <a:defRPr/>
            </a:pPr>
            <a:endParaRPr lang="fr-FR" sz="2000" dirty="0">
              <a:solidFill>
                <a:schemeClr val="bg1"/>
              </a:solidFill>
              <a:cs typeface="Arial" charset="0"/>
              <a:sym typeface="Symbol" pitchFamily="18" charset="2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r-FR" sz="2000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   Diminution de la production musculaire </a:t>
            </a:r>
            <a:r>
              <a:rPr lang="fr-FR" sz="2000" dirty="0" smtClean="0">
                <a:solidFill>
                  <a:schemeClr val="bg1"/>
                </a:solidFill>
                <a:cs typeface="Arial" charset="0"/>
                <a:sym typeface="Symbol" pitchFamily="18" charset="2"/>
              </a:rPr>
              <a:t>d’IGF-1</a:t>
            </a:r>
            <a:endParaRPr lang="fr-FR" dirty="0">
              <a:solidFill>
                <a:schemeClr val="bg1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949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332656"/>
            <a:ext cx="7811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Conséquences de la </a:t>
            </a:r>
            <a:r>
              <a:rPr lang="fr-FR" sz="3200" dirty="0" err="1" smtClean="0">
                <a:solidFill>
                  <a:srgbClr val="FFFF00"/>
                </a:solidFill>
              </a:rPr>
              <a:t>sarcopénie</a:t>
            </a:r>
            <a:r>
              <a:rPr lang="fr-FR" sz="3200" dirty="0" smtClean="0">
                <a:solidFill>
                  <a:srgbClr val="FFFF00"/>
                </a:solidFill>
              </a:rPr>
              <a:t> et de la perte </a:t>
            </a:r>
          </a:p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de la force au cours du vieillissement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8815" y="1772816"/>
            <a:ext cx="7637732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Une faiblesse musculaire est souvent associée :</a:t>
            </a: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</a:rPr>
              <a:t>Une mobilité réduite (</a:t>
            </a:r>
            <a:r>
              <a:rPr lang="fr-FR" sz="2000" dirty="0" err="1" smtClean="0">
                <a:solidFill>
                  <a:schemeClr val="bg1"/>
                </a:solidFill>
              </a:rPr>
              <a:t>Bucner</a:t>
            </a:r>
            <a:r>
              <a:rPr lang="fr-FR" sz="2000" dirty="0" smtClean="0">
                <a:solidFill>
                  <a:schemeClr val="bg1"/>
                </a:solidFill>
              </a:rPr>
              <a:t>, 1997),</a:t>
            </a:r>
          </a:p>
          <a:p>
            <a:pPr marL="285750" indent="-285750">
              <a:buFontTx/>
              <a:buChar char="-"/>
            </a:pP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</a:rPr>
              <a:t>Un risque accru d’incapacité (</a:t>
            </a:r>
            <a:r>
              <a:rPr lang="fr-FR" sz="2000" dirty="0" err="1" smtClean="0">
                <a:solidFill>
                  <a:schemeClr val="bg1"/>
                </a:solidFill>
              </a:rPr>
              <a:t>Guralnik</a:t>
            </a:r>
            <a:r>
              <a:rPr lang="fr-FR" sz="2000" dirty="0" smtClean="0">
                <a:solidFill>
                  <a:schemeClr val="bg1"/>
                </a:solidFill>
              </a:rPr>
              <a:t> et al. 1995)</a:t>
            </a:r>
          </a:p>
          <a:p>
            <a:pPr marL="285750" indent="-285750">
              <a:buFontTx/>
              <a:buChar char="-"/>
            </a:pP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</a:rPr>
              <a:t>A des chutes (</a:t>
            </a:r>
            <a:r>
              <a:rPr lang="fr-FR" sz="2000" dirty="0" err="1" smtClean="0">
                <a:solidFill>
                  <a:schemeClr val="bg1"/>
                </a:solidFill>
              </a:rPr>
              <a:t>Tinetti</a:t>
            </a:r>
            <a:r>
              <a:rPr lang="fr-FR" sz="2000" dirty="0" smtClean="0">
                <a:solidFill>
                  <a:schemeClr val="bg1"/>
                </a:solidFill>
              </a:rPr>
              <a:t> et al., 1986)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</a:rPr>
              <a:t>A l’incapacité à réaliser des tâches quotidiennes (Hunter et al., 1995)</a:t>
            </a:r>
          </a:p>
          <a:p>
            <a:pPr marL="285750" indent="-285750">
              <a:buFontTx/>
              <a:buChar char="-"/>
            </a:pP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</a:rPr>
              <a:t>A une augmentation de la dépendance des personnes âgées</a:t>
            </a:r>
          </a:p>
          <a:p>
            <a:pPr marL="285750" indent="-285750">
              <a:buFontTx/>
              <a:buChar char="-"/>
            </a:pPr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i="1" dirty="0" smtClean="0">
                <a:solidFill>
                  <a:srgbClr val="FFFF00"/>
                </a:solidFill>
              </a:rPr>
              <a:t>in fine </a:t>
            </a:r>
            <a:r>
              <a:rPr lang="fr-FR" sz="2400" dirty="0" smtClean="0">
                <a:solidFill>
                  <a:srgbClr val="FFFF00"/>
                </a:solidFill>
              </a:rPr>
              <a:t>à une perte de qualité de vie</a:t>
            </a:r>
          </a:p>
          <a:p>
            <a:pPr marL="285750" indent="-285750">
              <a:buFontTx/>
              <a:buChar char="-"/>
            </a:pP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67963" y="2031634"/>
            <a:ext cx="7909986" cy="149335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peut apporter la pratique régulière d’une </a:t>
            </a: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physique : aérobie et/ou musculation?</a:t>
            </a:r>
          </a:p>
        </p:txBody>
      </p:sp>
    </p:spTree>
    <p:extLst>
      <p:ext uri="{BB962C8B-B14F-4D97-AF65-F5344CB8AC3E}">
        <p14:creationId xmlns:p14="http://schemas.microsoft.com/office/powerpoint/2010/main" val="19249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11"/>
          <p:cNvSpPr>
            <a:spLocks noChangeShapeType="1"/>
          </p:cNvSpPr>
          <p:nvPr/>
        </p:nvSpPr>
        <p:spPr bwMode="auto">
          <a:xfrm>
            <a:off x="1835150" y="296863"/>
            <a:ext cx="0" cy="48244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1835150" y="5121275"/>
            <a:ext cx="66976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1676006" y="5066020"/>
            <a:ext cx="694292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                 </a:t>
            </a:r>
            <a:r>
              <a:rPr lang="fr-FR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              </a:t>
            </a: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30               40               50               60               70               80               90</a:t>
            </a:r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1266653" y="171126"/>
            <a:ext cx="641522" cy="500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 –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180 –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160 –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140 –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120 –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–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80 –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60 –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40 –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</a:t>
            </a:r>
          </a:p>
          <a:p>
            <a:pPr>
              <a:lnSpc>
                <a:spcPct val="12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20 –</a:t>
            </a:r>
          </a:p>
        </p:txBody>
      </p:sp>
      <p:sp>
        <p:nvSpPr>
          <p:cNvPr id="22534" name="Text Box 15"/>
          <p:cNvSpPr txBox="1">
            <a:spLocks noChangeArrowheads="1"/>
          </p:cNvSpPr>
          <p:nvPr/>
        </p:nvSpPr>
        <p:spPr bwMode="auto">
          <a:xfrm>
            <a:off x="1763713" y="657225"/>
            <a:ext cx="368300" cy="457200"/>
          </a:xfrm>
          <a:prstGeom prst="rect">
            <a:avLst/>
          </a:prstGeom>
          <a:noFill/>
          <a:ln w="28575">
            <a:noFill/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2627313" y="512763"/>
            <a:ext cx="368300" cy="457200"/>
          </a:xfrm>
          <a:prstGeom prst="rect">
            <a:avLst/>
          </a:prstGeom>
          <a:noFill/>
          <a:ln w="28575">
            <a:noFill/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22536" name="Text Box 17"/>
          <p:cNvSpPr txBox="1">
            <a:spLocks noChangeArrowheads="1"/>
          </p:cNvSpPr>
          <p:nvPr/>
        </p:nvSpPr>
        <p:spPr bwMode="auto">
          <a:xfrm>
            <a:off x="3492500" y="585788"/>
            <a:ext cx="368300" cy="457200"/>
          </a:xfrm>
          <a:prstGeom prst="rect">
            <a:avLst/>
          </a:prstGeom>
          <a:noFill/>
          <a:ln w="28575">
            <a:noFill/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22537" name="Text Box 18"/>
          <p:cNvSpPr txBox="1">
            <a:spLocks noChangeArrowheads="1"/>
          </p:cNvSpPr>
          <p:nvPr/>
        </p:nvSpPr>
        <p:spPr bwMode="auto">
          <a:xfrm>
            <a:off x="4427538" y="657225"/>
            <a:ext cx="368300" cy="457200"/>
          </a:xfrm>
          <a:prstGeom prst="rect">
            <a:avLst/>
          </a:prstGeom>
          <a:noFill/>
          <a:ln w="28575">
            <a:noFill/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22538" name="Text Box 19"/>
          <p:cNvSpPr txBox="1">
            <a:spLocks noChangeArrowheads="1"/>
          </p:cNvSpPr>
          <p:nvPr/>
        </p:nvSpPr>
        <p:spPr bwMode="auto">
          <a:xfrm>
            <a:off x="5508625" y="801688"/>
            <a:ext cx="368300" cy="457200"/>
          </a:xfrm>
          <a:prstGeom prst="rect">
            <a:avLst/>
          </a:prstGeom>
          <a:noFill/>
          <a:ln w="28575">
            <a:noFill/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22539" name="Text Box 20"/>
          <p:cNvSpPr txBox="1">
            <a:spLocks noChangeArrowheads="1"/>
          </p:cNvSpPr>
          <p:nvPr/>
        </p:nvSpPr>
        <p:spPr bwMode="auto">
          <a:xfrm>
            <a:off x="6516688" y="1304925"/>
            <a:ext cx="368300" cy="457200"/>
          </a:xfrm>
          <a:prstGeom prst="rect">
            <a:avLst/>
          </a:prstGeom>
          <a:noFill/>
          <a:ln w="28575">
            <a:noFill/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22540" name="Text Box 21"/>
          <p:cNvSpPr txBox="1">
            <a:spLocks noChangeArrowheads="1"/>
          </p:cNvSpPr>
          <p:nvPr/>
        </p:nvSpPr>
        <p:spPr bwMode="auto">
          <a:xfrm>
            <a:off x="7451725" y="1700808"/>
            <a:ext cx="368300" cy="457200"/>
          </a:xfrm>
          <a:prstGeom prst="rect">
            <a:avLst/>
          </a:prstGeom>
          <a:noFill/>
          <a:ln w="28575">
            <a:noFill/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b="1">
                <a:solidFill>
                  <a:schemeClr val="bg1"/>
                </a:solidFill>
                <a:latin typeface="Arial Narrow" pitchFamily="34" charset="0"/>
              </a:rPr>
              <a:t>○</a:t>
            </a:r>
          </a:p>
        </p:txBody>
      </p:sp>
      <p:sp>
        <p:nvSpPr>
          <p:cNvPr id="22541" name="Line 22"/>
          <p:cNvSpPr>
            <a:spLocks noChangeShapeType="1"/>
          </p:cNvSpPr>
          <p:nvPr/>
        </p:nvSpPr>
        <p:spPr bwMode="auto">
          <a:xfrm flipV="1">
            <a:off x="1908175" y="728663"/>
            <a:ext cx="935038" cy="144462"/>
          </a:xfrm>
          <a:prstGeom prst="line">
            <a:avLst/>
          </a:prstGeom>
          <a:noFill/>
          <a:ln w="28575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22542" name="Line 23"/>
          <p:cNvSpPr>
            <a:spLocks noChangeShapeType="1"/>
          </p:cNvSpPr>
          <p:nvPr/>
        </p:nvSpPr>
        <p:spPr bwMode="auto">
          <a:xfrm>
            <a:off x="2843213" y="728663"/>
            <a:ext cx="792162" cy="73025"/>
          </a:xfrm>
          <a:prstGeom prst="line">
            <a:avLst/>
          </a:prstGeom>
          <a:noFill/>
          <a:ln w="28575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22543" name="Line 24"/>
          <p:cNvSpPr>
            <a:spLocks noChangeShapeType="1"/>
          </p:cNvSpPr>
          <p:nvPr/>
        </p:nvSpPr>
        <p:spPr bwMode="auto">
          <a:xfrm>
            <a:off x="3708400" y="801688"/>
            <a:ext cx="935038" cy="142875"/>
          </a:xfrm>
          <a:prstGeom prst="line">
            <a:avLst/>
          </a:prstGeom>
          <a:noFill/>
          <a:ln w="28575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22544" name="Line 25"/>
          <p:cNvSpPr>
            <a:spLocks noChangeShapeType="1"/>
          </p:cNvSpPr>
          <p:nvPr/>
        </p:nvSpPr>
        <p:spPr bwMode="auto">
          <a:xfrm>
            <a:off x="4643438" y="944563"/>
            <a:ext cx="1008062" cy="144462"/>
          </a:xfrm>
          <a:prstGeom prst="line">
            <a:avLst/>
          </a:prstGeom>
          <a:noFill/>
          <a:ln w="28575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22545" name="Line 26"/>
          <p:cNvSpPr>
            <a:spLocks noChangeShapeType="1"/>
          </p:cNvSpPr>
          <p:nvPr/>
        </p:nvSpPr>
        <p:spPr bwMode="auto">
          <a:xfrm>
            <a:off x="5724525" y="1089025"/>
            <a:ext cx="935038" cy="431800"/>
          </a:xfrm>
          <a:prstGeom prst="line">
            <a:avLst/>
          </a:prstGeom>
          <a:noFill/>
          <a:ln w="28575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22546" name="Line 27"/>
          <p:cNvSpPr>
            <a:spLocks noChangeShapeType="1"/>
          </p:cNvSpPr>
          <p:nvPr/>
        </p:nvSpPr>
        <p:spPr bwMode="auto">
          <a:xfrm>
            <a:off x="6659563" y="1520825"/>
            <a:ext cx="865187" cy="431800"/>
          </a:xfrm>
          <a:prstGeom prst="line">
            <a:avLst/>
          </a:prstGeom>
          <a:noFill/>
          <a:ln w="28575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22547" name="Text Box 28"/>
          <p:cNvSpPr txBox="1">
            <a:spLocks noChangeArrowheads="1"/>
          </p:cNvSpPr>
          <p:nvPr/>
        </p:nvSpPr>
        <p:spPr bwMode="auto">
          <a:xfrm>
            <a:off x="1671638" y="1671638"/>
            <a:ext cx="379412" cy="641350"/>
          </a:xfrm>
          <a:prstGeom prst="rect">
            <a:avLst/>
          </a:prstGeom>
          <a:noFill/>
          <a:ln w="28575">
            <a:noFill/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22548" name="Text Box 29"/>
          <p:cNvSpPr txBox="1">
            <a:spLocks noChangeArrowheads="1"/>
          </p:cNvSpPr>
          <p:nvPr/>
        </p:nvSpPr>
        <p:spPr bwMode="auto">
          <a:xfrm>
            <a:off x="2555875" y="1665288"/>
            <a:ext cx="379413" cy="641350"/>
          </a:xfrm>
          <a:prstGeom prst="rect">
            <a:avLst/>
          </a:prstGeom>
          <a:noFill/>
          <a:ln w="28575">
            <a:noFill/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22549" name="Text Box 30"/>
          <p:cNvSpPr txBox="1">
            <a:spLocks noChangeArrowheads="1"/>
          </p:cNvSpPr>
          <p:nvPr/>
        </p:nvSpPr>
        <p:spPr bwMode="auto">
          <a:xfrm>
            <a:off x="3492500" y="1881188"/>
            <a:ext cx="379413" cy="641350"/>
          </a:xfrm>
          <a:prstGeom prst="rect">
            <a:avLst/>
          </a:prstGeom>
          <a:noFill/>
          <a:ln w="28575">
            <a:noFill/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22550" name="Text Box 31"/>
          <p:cNvSpPr txBox="1">
            <a:spLocks noChangeArrowheads="1"/>
          </p:cNvSpPr>
          <p:nvPr/>
        </p:nvSpPr>
        <p:spPr bwMode="auto">
          <a:xfrm>
            <a:off x="4500563" y="2168525"/>
            <a:ext cx="379412" cy="641350"/>
          </a:xfrm>
          <a:prstGeom prst="rect">
            <a:avLst/>
          </a:prstGeom>
          <a:noFill/>
          <a:ln w="28575">
            <a:noFill/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22551" name="Text Box 32"/>
          <p:cNvSpPr txBox="1">
            <a:spLocks noChangeArrowheads="1"/>
          </p:cNvSpPr>
          <p:nvPr/>
        </p:nvSpPr>
        <p:spPr bwMode="auto">
          <a:xfrm>
            <a:off x="5435600" y="2673350"/>
            <a:ext cx="379413" cy="641350"/>
          </a:xfrm>
          <a:prstGeom prst="rect">
            <a:avLst/>
          </a:prstGeom>
          <a:noFill/>
          <a:ln w="28575">
            <a:noFill/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22552" name="Text Box 33"/>
          <p:cNvSpPr txBox="1">
            <a:spLocks noChangeArrowheads="1"/>
          </p:cNvSpPr>
          <p:nvPr/>
        </p:nvSpPr>
        <p:spPr bwMode="auto">
          <a:xfrm>
            <a:off x="6372225" y="3321050"/>
            <a:ext cx="379413" cy="641350"/>
          </a:xfrm>
          <a:prstGeom prst="rect">
            <a:avLst/>
          </a:prstGeom>
          <a:noFill/>
          <a:ln w="12700">
            <a:noFill/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22553" name="Text Box 34"/>
          <p:cNvSpPr txBox="1">
            <a:spLocks noChangeArrowheads="1"/>
          </p:cNvSpPr>
          <p:nvPr/>
        </p:nvSpPr>
        <p:spPr bwMode="auto">
          <a:xfrm>
            <a:off x="7235825" y="3968750"/>
            <a:ext cx="379413" cy="641350"/>
          </a:xfrm>
          <a:prstGeom prst="rect">
            <a:avLst/>
          </a:prstGeom>
          <a:noFill/>
          <a:ln w="28575">
            <a:noFill/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Matura MT Script Capitals" pitchFamily="66" charset="0"/>
              </a:rPr>
              <a:t>•</a:t>
            </a:r>
          </a:p>
        </p:txBody>
      </p:sp>
      <p:sp>
        <p:nvSpPr>
          <p:cNvPr id="22554" name="Line 36"/>
          <p:cNvSpPr>
            <a:spLocks noChangeShapeType="1"/>
          </p:cNvSpPr>
          <p:nvPr/>
        </p:nvSpPr>
        <p:spPr bwMode="auto">
          <a:xfrm>
            <a:off x="1835150" y="1952625"/>
            <a:ext cx="936625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22555" name="Line 37"/>
          <p:cNvSpPr>
            <a:spLocks noChangeShapeType="1"/>
          </p:cNvSpPr>
          <p:nvPr/>
        </p:nvSpPr>
        <p:spPr bwMode="auto">
          <a:xfrm>
            <a:off x="2771775" y="1952625"/>
            <a:ext cx="863600" cy="21590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22556" name="Line 38"/>
          <p:cNvSpPr>
            <a:spLocks noChangeShapeType="1"/>
          </p:cNvSpPr>
          <p:nvPr/>
        </p:nvSpPr>
        <p:spPr bwMode="auto">
          <a:xfrm>
            <a:off x="3708400" y="2168525"/>
            <a:ext cx="935038" cy="21590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22557" name="Line 39"/>
          <p:cNvSpPr>
            <a:spLocks noChangeShapeType="1"/>
          </p:cNvSpPr>
          <p:nvPr/>
        </p:nvSpPr>
        <p:spPr bwMode="auto">
          <a:xfrm>
            <a:off x="4716463" y="2457450"/>
            <a:ext cx="935037" cy="503238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22558" name="Line 40"/>
          <p:cNvSpPr>
            <a:spLocks noChangeShapeType="1"/>
          </p:cNvSpPr>
          <p:nvPr/>
        </p:nvSpPr>
        <p:spPr bwMode="auto">
          <a:xfrm>
            <a:off x="5651500" y="2960688"/>
            <a:ext cx="936625" cy="649287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22559" name="Line 41"/>
          <p:cNvSpPr>
            <a:spLocks noChangeShapeType="1"/>
          </p:cNvSpPr>
          <p:nvPr/>
        </p:nvSpPr>
        <p:spPr bwMode="auto">
          <a:xfrm>
            <a:off x="6588125" y="3609975"/>
            <a:ext cx="863600" cy="647700"/>
          </a:xfrm>
          <a:prstGeom prst="line">
            <a:avLst/>
          </a:prstGeom>
          <a:noFill/>
          <a:ln w="28575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22560" name="Text Box 42"/>
          <p:cNvSpPr txBox="1">
            <a:spLocks noChangeArrowheads="1"/>
          </p:cNvSpPr>
          <p:nvPr/>
        </p:nvSpPr>
        <p:spPr bwMode="auto">
          <a:xfrm>
            <a:off x="6769100" y="4402138"/>
            <a:ext cx="1619250" cy="366712"/>
          </a:xfrm>
          <a:prstGeom prst="rect">
            <a:avLst/>
          </a:prstGeom>
          <a:noFill/>
          <a:ln w="12700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 entraînés</a:t>
            </a:r>
          </a:p>
        </p:txBody>
      </p:sp>
      <p:sp>
        <p:nvSpPr>
          <p:cNvPr id="22561" name="Text Box 43"/>
          <p:cNvSpPr txBox="1">
            <a:spLocks noChangeArrowheads="1"/>
          </p:cNvSpPr>
          <p:nvPr/>
        </p:nvSpPr>
        <p:spPr bwMode="auto">
          <a:xfrm>
            <a:off x="6946900" y="2097088"/>
            <a:ext cx="1225550" cy="366712"/>
          </a:xfrm>
          <a:prstGeom prst="rect">
            <a:avLst/>
          </a:prstGeom>
          <a:noFill/>
          <a:ln w="28575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Entraînés</a:t>
            </a:r>
          </a:p>
        </p:txBody>
      </p:sp>
      <p:sp>
        <p:nvSpPr>
          <p:cNvPr id="22562" name="Text Box 44"/>
          <p:cNvSpPr txBox="1">
            <a:spLocks noChangeArrowheads="1"/>
          </p:cNvSpPr>
          <p:nvPr/>
        </p:nvSpPr>
        <p:spPr bwMode="auto">
          <a:xfrm>
            <a:off x="768350" y="6088063"/>
            <a:ext cx="841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Évolution avec l’âge de la force maximale d’extension du genou chez les </a:t>
            </a:r>
          </a:p>
          <a:p>
            <a:r>
              <a:rPr lang="fr-FR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hommes entraînés et non entraînés. </a:t>
            </a:r>
            <a:r>
              <a:rPr lang="fr-FR" sz="18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D’après Wilmore et Costill, 1998</a:t>
            </a:r>
          </a:p>
        </p:txBody>
      </p:sp>
      <p:sp>
        <p:nvSpPr>
          <p:cNvPr id="22563" name="Text Box 45"/>
          <p:cNvSpPr txBox="1">
            <a:spLocks noChangeArrowheads="1"/>
          </p:cNvSpPr>
          <p:nvPr/>
        </p:nvSpPr>
        <p:spPr bwMode="auto">
          <a:xfrm>
            <a:off x="3327400" y="553720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Âges (années)</a:t>
            </a:r>
          </a:p>
        </p:txBody>
      </p:sp>
      <p:sp>
        <p:nvSpPr>
          <p:cNvPr id="22564" name="Text Box 46"/>
          <p:cNvSpPr txBox="1">
            <a:spLocks noChangeArrowheads="1"/>
          </p:cNvSpPr>
          <p:nvPr/>
        </p:nvSpPr>
        <p:spPr bwMode="auto">
          <a:xfrm rot="-5400000">
            <a:off x="-1138238" y="3090863"/>
            <a:ext cx="412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Force maximale d’extension du genou (Nm)</a:t>
            </a:r>
          </a:p>
        </p:txBody>
      </p:sp>
      <p:sp>
        <p:nvSpPr>
          <p:cNvPr id="22565" name="Text Box 47"/>
          <p:cNvSpPr txBox="1">
            <a:spLocks noChangeArrowheads="1"/>
          </p:cNvSpPr>
          <p:nvPr/>
        </p:nvSpPr>
        <p:spPr bwMode="auto">
          <a:xfrm>
            <a:off x="2114550" y="3863529"/>
            <a:ext cx="3738524" cy="107721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force isocinétique des extenseurs </a:t>
            </a:r>
          </a:p>
          <a:p>
            <a:r>
              <a:rPr lang="fr-F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 genou (quadriceps) diminue </a:t>
            </a:r>
            <a:r>
              <a:rPr lang="fr-FR" sz="1600">
                <a:solidFill>
                  <a:schemeClr val="bg1"/>
                </a:solidFill>
                <a:latin typeface="Matura MT Script Capitals" pitchFamily="66" charset="0"/>
                <a:cs typeface="Arial" pitchFamily="34" charset="0"/>
              </a:rPr>
              <a:t>≈ </a:t>
            </a:r>
            <a:r>
              <a:rPr lang="fr-F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14 %</a:t>
            </a:r>
          </a:p>
          <a:p>
            <a:r>
              <a:rPr lang="fr-F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 décennie chez l’homme comme </a:t>
            </a:r>
          </a:p>
          <a:p>
            <a:r>
              <a:rPr lang="fr-FR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chez la femme  </a:t>
            </a:r>
            <a:r>
              <a:rPr lang="fr-FR" sz="16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(Hughes et al. 2001)</a:t>
            </a:r>
          </a:p>
        </p:txBody>
      </p:sp>
    </p:spTree>
    <p:extLst>
      <p:ext uri="{BB962C8B-B14F-4D97-AF65-F5344CB8AC3E}">
        <p14:creationId xmlns:p14="http://schemas.microsoft.com/office/powerpoint/2010/main" val="10471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9388" y="692696"/>
            <a:ext cx="9083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800" b="1" dirty="0">
                <a:solidFill>
                  <a:srgbClr val="FFFF00"/>
                </a:solidFill>
                <a:latin typeface="+mn-lt"/>
              </a:rPr>
              <a:t>2) Sénescence :</a:t>
            </a:r>
            <a:r>
              <a:rPr lang="fr-FR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fr-FR" sz="2800" dirty="0">
                <a:solidFill>
                  <a:schemeClr val="bg1"/>
                </a:solidFill>
                <a:latin typeface="+mn-lt"/>
              </a:rPr>
              <a:t>« Processus physiologique du vieillissement »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79388" y="1988840"/>
            <a:ext cx="6881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800" b="1" dirty="0">
                <a:solidFill>
                  <a:srgbClr val="FFFF00"/>
                </a:solidFill>
                <a:latin typeface="+mn-lt"/>
              </a:rPr>
              <a:t>3) Sénior :</a:t>
            </a:r>
            <a:r>
              <a:rPr lang="fr-FR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fr-FR" sz="2800" dirty="0">
                <a:solidFill>
                  <a:schemeClr val="bg1"/>
                </a:solidFill>
                <a:latin typeface="+mn-lt"/>
              </a:rPr>
              <a:t>Personne âgée de plus de 50 ans ».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43000" y="2983592"/>
            <a:ext cx="9001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fr-FR" sz="2800" b="1" dirty="0" smtClean="0">
                <a:solidFill>
                  <a:srgbClr val="FFFF00"/>
                </a:solidFill>
                <a:latin typeface="+mn-lt"/>
              </a:rPr>
              <a:t>4) Le </a:t>
            </a:r>
            <a:r>
              <a:rPr lang="fr-FR" sz="2800" b="1" dirty="0">
                <a:solidFill>
                  <a:srgbClr val="FFFF00"/>
                </a:solidFill>
                <a:latin typeface="+mn-lt"/>
              </a:rPr>
              <a:t>troisième âge</a:t>
            </a:r>
            <a:r>
              <a:rPr lang="fr-FR" sz="2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fr-FR" sz="2800" dirty="0">
                <a:solidFill>
                  <a:schemeClr val="bg1"/>
                </a:solidFill>
                <a:latin typeface="+mn-lt"/>
              </a:rPr>
              <a:t>commencerait à 60 ans, </a:t>
            </a:r>
            <a:endParaRPr lang="fr-FR" sz="2800" dirty="0" smtClean="0">
              <a:solidFill>
                <a:schemeClr val="bg1"/>
              </a:solidFill>
              <a:latin typeface="+mn-lt"/>
            </a:endParaRPr>
          </a:p>
          <a:p>
            <a:pPr algn="just"/>
            <a:endParaRPr lang="fr-FR" sz="2800" b="1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fr-FR" sz="2800" b="1" dirty="0" smtClean="0">
                <a:solidFill>
                  <a:srgbClr val="FFFF00"/>
                </a:solidFill>
                <a:latin typeface="+mn-lt"/>
              </a:rPr>
              <a:t>5) le </a:t>
            </a:r>
            <a:r>
              <a:rPr lang="fr-FR" sz="2800" b="1" dirty="0">
                <a:solidFill>
                  <a:srgbClr val="FFFF00"/>
                </a:solidFill>
                <a:latin typeface="+mn-lt"/>
              </a:rPr>
              <a:t>quatrième </a:t>
            </a:r>
            <a:r>
              <a:rPr lang="fr-FR" sz="2800" b="1" dirty="0" smtClean="0">
                <a:solidFill>
                  <a:srgbClr val="FFFF00"/>
                </a:solidFill>
                <a:latin typeface="+mn-lt"/>
              </a:rPr>
              <a:t>âge</a:t>
            </a:r>
            <a:r>
              <a:rPr lang="fr-FR" sz="2800" dirty="0" smtClean="0">
                <a:solidFill>
                  <a:srgbClr val="FFFF00"/>
                </a:solidFill>
                <a:latin typeface="+mn-lt"/>
              </a:rPr>
              <a:t> : </a:t>
            </a:r>
            <a:r>
              <a:rPr lang="fr-FR" sz="2800" dirty="0" smtClean="0">
                <a:solidFill>
                  <a:schemeClr val="bg1"/>
                </a:solidFill>
                <a:latin typeface="+mn-lt"/>
              </a:rPr>
              <a:t>au-delà 75 ans</a:t>
            </a:r>
            <a:endParaRPr lang="fr-FR" sz="2800" dirty="0">
              <a:solidFill>
                <a:schemeClr val="bg1"/>
              </a:solidFill>
              <a:latin typeface="+mn-lt"/>
            </a:endParaRPr>
          </a:p>
          <a:p>
            <a:pPr algn="just"/>
            <a:endParaRPr lang="fr-FR" sz="2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10639" y="5052332"/>
            <a:ext cx="82280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bg1"/>
                </a:solidFill>
                <a:latin typeface="+mn-lt"/>
              </a:rPr>
              <a:t>Pour ne vexer personne…un nouveau concept : </a:t>
            </a:r>
          </a:p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rgbClr val="FFFF00"/>
                </a:solidFill>
                <a:latin typeface="+mn-lt"/>
              </a:rPr>
              <a:t>                              la </a:t>
            </a:r>
            <a:r>
              <a:rPr lang="fr-FR" sz="2800" b="1" dirty="0" err="1">
                <a:solidFill>
                  <a:srgbClr val="FFFF00"/>
                </a:solidFill>
                <a:latin typeface="+mn-lt"/>
              </a:rPr>
              <a:t>maturescence</a:t>
            </a:r>
            <a:r>
              <a:rPr lang="fr-FR" sz="2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fr-FR" sz="2800" b="1" dirty="0" smtClean="0">
                <a:solidFill>
                  <a:srgbClr val="FFFF00"/>
                </a:solidFill>
                <a:latin typeface="+mn-lt"/>
              </a:rPr>
              <a:t>!!</a:t>
            </a:r>
            <a:r>
              <a:rPr lang="fr-FR" sz="2800" dirty="0">
                <a:solidFill>
                  <a:schemeClr val="bg1"/>
                </a:solidFill>
                <a:latin typeface="+mn-lt"/>
              </a:rPr>
              <a:t> </a:t>
            </a:r>
            <a:endParaRPr lang="fr-FR" sz="28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12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88913"/>
            <a:ext cx="60991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pers âgée musc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44675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 descr="MUSC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31686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3612599" y="333375"/>
            <a:ext cx="48413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b="1" dirty="0">
                <a:solidFill>
                  <a:schemeClr val="bg1"/>
                </a:solidFill>
                <a:latin typeface="Bookman Old Style" pitchFamily="18" charset="0"/>
              </a:rPr>
              <a:t>Musculation : </a:t>
            </a:r>
            <a:r>
              <a:rPr lang="fr-FR" b="1" dirty="0" smtClean="0">
                <a:solidFill>
                  <a:schemeClr val="bg1"/>
                </a:solidFill>
                <a:latin typeface="Bookman Old Style" pitchFamily="18" charset="0"/>
              </a:rPr>
              <a:t>augmentation </a:t>
            </a:r>
            <a:endParaRPr lang="fr-FR" b="1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Bookman Old Style" pitchFamily="18" charset="0"/>
              </a:rPr>
              <a:t>de la force et de l’endurance 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Bookman Old Style" pitchFamily="18" charset="0"/>
              </a:rPr>
              <a:t>musculaire </a:t>
            </a:r>
          </a:p>
        </p:txBody>
      </p:sp>
    </p:spTree>
    <p:extLst>
      <p:ext uri="{BB962C8B-B14F-4D97-AF65-F5344CB8AC3E}">
        <p14:creationId xmlns:p14="http://schemas.microsoft.com/office/powerpoint/2010/main" val="33744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Grand âge-force-exerc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646238"/>
            <a:ext cx="8892480" cy="346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081"/>
            <a:ext cx="6227763" cy="43211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2951163" algn="l"/>
              </a:tabLst>
            </a:pPr>
            <a:r>
              <a:rPr lang="fr-F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Minimum 2 séances/semaine.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None/>
              <a:tabLst>
                <a:tab pos="2951163" algn="l"/>
              </a:tabLst>
            </a:pPr>
            <a:endParaRPr lang="fr-F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2951163" algn="l"/>
              </a:tabLst>
            </a:pPr>
            <a:r>
              <a:rPr lang="fr-F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60 à 100 % du 1 RM (intensité : facteur clé)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None/>
              <a:tabLst>
                <a:tab pos="2951163" algn="l"/>
              </a:tabLst>
            </a:pPr>
            <a:endParaRPr lang="fr-F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2951163" algn="l"/>
              </a:tabLst>
            </a:pPr>
            <a:r>
              <a:rPr lang="fr-F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12 - 16 semaines.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None/>
              <a:tabLst>
                <a:tab pos="2951163" algn="l"/>
              </a:tabLst>
            </a:pPr>
            <a:endParaRPr lang="fr-F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2951163" algn="l"/>
              </a:tabLst>
            </a:pPr>
            <a:r>
              <a:rPr lang="fr-F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Adaptation  &gt; 90 ans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None/>
              <a:tabLst>
                <a:tab pos="2951163" algn="l"/>
              </a:tabLst>
            </a:pPr>
            <a:endParaRPr lang="fr-F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2951163" algn="l"/>
              </a:tabLst>
            </a:pPr>
            <a:r>
              <a:rPr lang="fr-F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Fibres rapides: résistances  relativement élevées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None/>
              <a:tabLst>
                <a:tab pos="2951163" algn="l"/>
              </a:tabLst>
            </a:pPr>
            <a:endParaRPr lang="fr-F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2951163" algn="l"/>
              </a:tabLst>
            </a:pPr>
            <a:r>
              <a:rPr lang="fr-F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Bien toléré  &gt; 60 % du 1 RM</a:t>
            </a:r>
          </a:p>
        </p:txBody>
      </p:sp>
      <p:pic>
        <p:nvPicPr>
          <p:cNvPr id="58371" name="Picture 3" descr="Hand Grip Dynamome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1340768"/>
            <a:ext cx="2736304" cy="3419346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328300"/>
            <a:ext cx="8566512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RECOMMANDE DE MUSCULATION </a:t>
            </a:r>
            <a:endParaRPr lang="fr-F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1110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2275" y="1989138"/>
            <a:ext cx="8686800" cy="3733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1046163" algn="l"/>
                <a:tab pos="2092325" algn="l"/>
                <a:tab pos="3336925" algn="l"/>
                <a:tab pos="5815013" algn="l"/>
              </a:tabLst>
              <a:defRPr/>
            </a:pP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6 femmes, 4 hommes; </a:t>
            </a:r>
            <a:r>
              <a:rPr lang="fr-FR" sz="2800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86 à 96 ans</a:t>
            </a: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; 8 semaines.</a:t>
            </a: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tabLst>
                <a:tab pos="1046163" algn="l"/>
                <a:tab pos="2092325" algn="l"/>
                <a:tab pos="3336925" algn="l"/>
                <a:tab pos="5815013" algn="l"/>
              </a:tabLst>
              <a:defRPr/>
            </a:pPr>
            <a:endParaRPr lang="fr-FR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1046163" algn="l"/>
                <a:tab pos="2092325" algn="l"/>
                <a:tab pos="3336925" algn="l"/>
                <a:tab pos="5815013" algn="l"/>
              </a:tabLst>
              <a:defRPr/>
            </a:pP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80 % du 1 RM</a:t>
            </a: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tabLst>
                <a:tab pos="1046163" algn="l"/>
                <a:tab pos="2092325" algn="l"/>
                <a:tab pos="3336925" algn="l"/>
                <a:tab pos="5815013" algn="l"/>
              </a:tabLst>
              <a:defRPr/>
            </a:pP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</a:p>
          <a:p>
            <a:pPr marL="0" indent="0">
              <a:lnSpc>
                <a:spcPct val="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1046163" algn="l"/>
                <a:tab pos="2092325" algn="l"/>
                <a:tab pos="3336925" algn="l"/>
                <a:tab pos="5815013" algn="l"/>
              </a:tabLst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</a:t>
            </a: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Force : 174 %</a:t>
            </a:r>
          </a:p>
          <a:p>
            <a:pPr marL="0" indent="0">
              <a:lnSpc>
                <a:spcPct val="50000"/>
              </a:lnSpc>
              <a:buClr>
                <a:schemeClr val="tx1"/>
              </a:buClr>
              <a:buFont typeface="Wingdings" pitchFamily="2" charset="2"/>
              <a:buNone/>
              <a:tabLst>
                <a:tab pos="1046163" algn="l"/>
                <a:tab pos="2092325" algn="l"/>
                <a:tab pos="3336925" algn="l"/>
                <a:tab pos="5815013" algn="l"/>
              </a:tabLst>
              <a:defRPr/>
            </a:pPr>
            <a:endParaRPr lang="fr-FR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1046163" algn="l"/>
                <a:tab pos="2092325" algn="l"/>
                <a:tab pos="3336925" algn="l"/>
                <a:tab pos="5815013" algn="l"/>
              </a:tabLst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</a:t>
            </a: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 masse musculaire des cuisses : 9 %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tabLst>
                <a:tab pos="1046163" algn="l"/>
                <a:tab pos="2092325" algn="l"/>
                <a:tab pos="3336925" algn="l"/>
                <a:tab pos="5815013" algn="l"/>
              </a:tabLst>
              <a:defRPr/>
            </a:pPr>
            <a:endParaRPr lang="fr-FR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1046163" algn="l"/>
                <a:tab pos="2092325" algn="l"/>
                <a:tab pos="3336925" algn="l"/>
                <a:tab pos="5815013" algn="l"/>
              </a:tabLst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 </a:t>
            </a: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vitesse de marche : 48 %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tabLst>
                <a:tab pos="1046163" algn="l"/>
                <a:tab pos="2092325" algn="l"/>
                <a:tab pos="3336925" algn="l"/>
                <a:tab pos="5815013" algn="l"/>
              </a:tabLst>
              <a:defRPr/>
            </a:pPr>
            <a:endParaRPr lang="fr-FR" sz="2800" dirty="0" smtClean="0">
              <a:solidFill>
                <a:schemeClr val="bg1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1046163" algn="l"/>
                <a:tab pos="2092325" algn="l"/>
                <a:tab pos="3336925" algn="l"/>
                <a:tab pos="5815013" algn="l"/>
              </a:tabLst>
              <a:defRPr/>
            </a:pPr>
            <a:r>
              <a:rPr lang="fr-FR" sz="2800" dirty="0" smtClean="0">
                <a:solidFill>
                  <a:schemeClr val="bg1"/>
                </a:solidFill>
                <a:latin typeface="Arial" charset="0"/>
                <a:cs typeface="Arial" charset="0"/>
                <a:sym typeface="Symbol" pitchFamily="18" charset="2"/>
              </a:rPr>
              <a:t> Amélioration : hommes = femmes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95300" y="404813"/>
            <a:ext cx="8153400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Fiatarone</a:t>
            </a:r>
            <a:r>
              <a:rPr lang="fr-F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et al.</a:t>
            </a:r>
            <a:r>
              <a:rPr lang="fr-F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(1990) </a:t>
            </a:r>
            <a:r>
              <a:rPr lang="fr-FR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High-</a:t>
            </a:r>
            <a:r>
              <a:rPr lang="fr-FR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Intensity</a:t>
            </a:r>
            <a:r>
              <a:rPr lang="fr-FR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Strength</a:t>
            </a:r>
            <a:r>
              <a:rPr lang="fr-FR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Training in </a:t>
            </a:r>
            <a:r>
              <a:rPr lang="fr-FR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Nonagenarians</a:t>
            </a:r>
            <a:r>
              <a:rPr lang="fr-F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8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JAMA</a:t>
            </a:r>
            <a:r>
              <a:rPr lang="fr-FR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263:3029-34.</a:t>
            </a:r>
            <a:endParaRPr lang="en-CA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" t="7412" r="86691" b="67647"/>
          <a:stretch/>
        </p:blipFill>
        <p:spPr bwMode="auto">
          <a:xfrm>
            <a:off x="3131840" y="2852936"/>
            <a:ext cx="2583251" cy="325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75656" y="620688"/>
            <a:ext cx="6389441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OSTEOPOROSE ET RISQUE DE CHUTE </a:t>
            </a:r>
          </a:p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CHEZ LES PERSONNES ÂGEES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20688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FFFF00"/>
                </a:solidFill>
              </a:rPr>
              <a:t>L’</a:t>
            </a:r>
            <a:r>
              <a:rPr lang="fr-FR" sz="2000" b="1" dirty="0">
                <a:solidFill>
                  <a:srgbClr val="FFFF00"/>
                </a:solidFill>
              </a:rPr>
              <a:t>ostéoporose</a:t>
            </a:r>
            <a:r>
              <a:rPr lang="fr-FR" sz="2000" dirty="0">
                <a:solidFill>
                  <a:schemeClr val="bg1"/>
                </a:solidFill>
              </a:rPr>
              <a:t> est caractérisée par une perte de la résistance des os qui prédispose aux </a:t>
            </a:r>
            <a:r>
              <a:rPr lang="fr-FR" sz="2000" b="1" dirty="0">
                <a:solidFill>
                  <a:srgbClr val="FFFF00"/>
                </a:solidFill>
              </a:rPr>
              <a:t>fractures</a:t>
            </a:r>
            <a:r>
              <a:rPr lang="fr-FR" sz="2000" dirty="0">
                <a:solidFill>
                  <a:schemeClr val="bg1"/>
                </a:solidFill>
              </a:rPr>
              <a:t>. Dans la plupart des cas, les </a:t>
            </a:r>
            <a:r>
              <a:rPr lang="fr-FR" sz="2000" b="1" dirty="0">
                <a:solidFill>
                  <a:schemeClr val="bg1"/>
                </a:solidFill>
              </a:rPr>
              <a:t>os</a:t>
            </a:r>
            <a:r>
              <a:rPr lang="fr-FR" sz="2000" dirty="0">
                <a:solidFill>
                  <a:schemeClr val="bg1"/>
                </a:solidFill>
              </a:rPr>
              <a:t> se fragilisent en raison d’un </a:t>
            </a:r>
            <a:r>
              <a:rPr lang="fr-FR" sz="2000" dirty="0" smtClean="0">
                <a:solidFill>
                  <a:schemeClr val="bg1"/>
                </a:solidFill>
              </a:rPr>
              <a:t>manque de vitamine D, de soleil, de calcium, </a:t>
            </a:r>
            <a:r>
              <a:rPr lang="fr-FR" sz="2000" dirty="0">
                <a:solidFill>
                  <a:schemeClr val="bg1"/>
                </a:solidFill>
              </a:rPr>
              <a:t>de phosphore et d’autres </a:t>
            </a:r>
            <a:r>
              <a:rPr lang="fr-FR" sz="2000" dirty="0" smtClean="0">
                <a:solidFill>
                  <a:schemeClr val="bg1"/>
                </a:solidFill>
              </a:rPr>
              <a:t>minéraux et surtout d’activité musculaire imposant un stress mécanique.</a:t>
            </a:r>
          </a:p>
          <a:p>
            <a:pPr algn="just"/>
            <a:endParaRPr lang="fr-FR" sz="2000" dirty="0">
              <a:solidFill>
                <a:schemeClr val="bg1"/>
              </a:solidFill>
            </a:endParaRPr>
          </a:p>
          <a:p>
            <a:pPr algn="just"/>
            <a:r>
              <a:rPr lang="fr-FR" sz="2000" dirty="0">
                <a:solidFill>
                  <a:schemeClr val="bg1"/>
                </a:solidFill>
              </a:rPr>
              <a:t>Lorsque les os sont plus poreux, ils sont plus susceptibles de se fracturer lors d’une chute banale qui, en temps normal, aurait été sans conséquence. </a:t>
            </a:r>
            <a:endParaRPr lang="fr-FR" sz="2000" dirty="0" smtClean="0">
              <a:solidFill>
                <a:schemeClr val="bg1"/>
              </a:solidFill>
            </a:endParaRPr>
          </a:p>
          <a:p>
            <a:pPr algn="just"/>
            <a:endParaRPr lang="fr-FR" sz="2000" dirty="0">
              <a:solidFill>
                <a:schemeClr val="bg1"/>
              </a:solidFill>
            </a:endParaRPr>
          </a:p>
          <a:p>
            <a:pPr algn="just"/>
            <a:r>
              <a:rPr lang="fr-FR" sz="2000" dirty="0">
                <a:solidFill>
                  <a:schemeClr val="bg1"/>
                </a:solidFill>
              </a:rPr>
              <a:t>L’ostéoporose apparaît progressivement, avec l’âge. On estime </a:t>
            </a:r>
            <a:r>
              <a:rPr lang="fr-FR" sz="2000" dirty="0" smtClean="0">
                <a:solidFill>
                  <a:schemeClr val="bg1"/>
                </a:solidFill>
              </a:rPr>
              <a:t>que dans les pays d’Europe du nord et du Canada, </a:t>
            </a:r>
            <a:r>
              <a:rPr lang="fr-FR" sz="2000" b="1" dirty="0">
                <a:solidFill>
                  <a:srgbClr val="FFFF00"/>
                </a:solidFill>
              </a:rPr>
              <a:t>1 femme sur 4 </a:t>
            </a:r>
            <a:r>
              <a:rPr lang="fr-FR" sz="2000" dirty="0">
                <a:solidFill>
                  <a:schemeClr val="bg1"/>
                </a:solidFill>
              </a:rPr>
              <a:t>et </a:t>
            </a:r>
            <a:r>
              <a:rPr lang="fr-FR" sz="2000" b="1" dirty="0">
                <a:solidFill>
                  <a:srgbClr val="FFFF00"/>
                </a:solidFill>
              </a:rPr>
              <a:t>1 homme sur 8</a:t>
            </a:r>
            <a:r>
              <a:rPr lang="fr-FR" sz="2000" dirty="0">
                <a:solidFill>
                  <a:srgbClr val="FFFF00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en sont atteints. </a:t>
            </a:r>
            <a:endParaRPr lang="fr-FR" sz="2000" dirty="0" smtClean="0">
              <a:solidFill>
                <a:schemeClr val="bg1"/>
              </a:solidFill>
            </a:endParaRPr>
          </a:p>
          <a:p>
            <a:pPr algn="just"/>
            <a:endParaRPr lang="fr-FR" sz="2000" dirty="0">
              <a:solidFill>
                <a:schemeClr val="bg1"/>
              </a:solidFill>
            </a:endParaRPr>
          </a:p>
          <a:p>
            <a:pPr algn="just"/>
            <a:r>
              <a:rPr lang="fr-FR" sz="2000" dirty="0" smtClean="0">
                <a:solidFill>
                  <a:schemeClr val="bg1"/>
                </a:solidFill>
              </a:rPr>
              <a:t>Entre </a:t>
            </a:r>
            <a:r>
              <a:rPr lang="fr-FR" sz="2000" dirty="0">
                <a:solidFill>
                  <a:schemeClr val="bg1"/>
                </a:solidFill>
              </a:rPr>
              <a:t>l’âge de 50 ans et la fin de leur vie, 4 femmes caucasiennes sur 10 subiront une</a:t>
            </a:r>
            <a:r>
              <a:rPr lang="fr-FR" sz="2000" dirty="0">
                <a:solidFill>
                  <a:srgbClr val="FFFF00"/>
                </a:solidFill>
              </a:rPr>
              <a:t> </a:t>
            </a:r>
            <a:r>
              <a:rPr lang="fr-FR" sz="2000" b="1" dirty="0">
                <a:solidFill>
                  <a:srgbClr val="FFFF00"/>
                </a:solidFill>
              </a:rPr>
              <a:t>fracture</a:t>
            </a:r>
            <a:r>
              <a:rPr lang="fr-FR" sz="2000" dirty="0">
                <a:solidFill>
                  <a:srgbClr val="FFFF00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en raison de l'ostéoporose. </a:t>
            </a:r>
            <a:endParaRPr lang="fr-FR" sz="2000" dirty="0" smtClean="0">
              <a:solidFill>
                <a:schemeClr val="bg1"/>
              </a:solidFill>
            </a:endParaRPr>
          </a:p>
          <a:p>
            <a:pPr algn="just"/>
            <a:endParaRPr lang="fr-FR" sz="2000" dirty="0">
              <a:solidFill>
                <a:schemeClr val="bg1"/>
              </a:solidFill>
            </a:endParaRPr>
          </a:p>
          <a:p>
            <a:pPr algn="just"/>
            <a:r>
              <a:rPr lang="fr-FR" sz="2000" dirty="0">
                <a:solidFill>
                  <a:schemeClr val="bg1"/>
                </a:solidFill>
              </a:rPr>
              <a:t>Les os de la </a:t>
            </a:r>
            <a:r>
              <a:rPr lang="fr-FR" sz="2000" b="1" dirty="0">
                <a:solidFill>
                  <a:srgbClr val="FFFF00"/>
                </a:solidFill>
              </a:rPr>
              <a:t>hanche</a:t>
            </a:r>
            <a:r>
              <a:rPr lang="fr-FR" sz="2000" dirty="0">
                <a:solidFill>
                  <a:schemeClr val="bg1"/>
                </a:solidFill>
              </a:rPr>
              <a:t>, des </a:t>
            </a:r>
            <a:r>
              <a:rPr lang="fr-FR" sz="2000" b="1" dirty="0">
                <a:solidFill>
                  <a:srgbClr val="FFFF00"/>
                </a:solidFill>
              </a:rPr>
              <a:t>poignets</a:t>
            </a:r>
            <a:r>
              <a:rPr lang="fr-FR" sz="2000" dirty="0">
                <a:solidFill>
                  <a:srgbClr val="FFFF00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et de la </a:t>
            </a:r>
            <a:r>
              <a:rPr lang="fr-FR" sz="2000" b="1" dirty="0">
                <a:solidFill>
                  <a:srgbClr val="FFFF00"/>
                </a:solidFill>
              </a:rPr>
              <a:t>colonne vertébrale</a:t>
            </a:r>
            <a:r>
              <a:rPr lang="fr-FR" sz="2000" dirty="0">
                <a:solidFill>
                  <a:srgbClr val="FFFF00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sont ceux qui subissent le plus souvent une fracture attribuable à l’ostéoporose. </a:t>
            </a:r>
          </a:p>
        </p:txBody>
      </p:sp>
    </p:spTree>
    <p:extLst>
      <p:ext uri="{BB962C8B-B14F-4D97-AF65-F5344CB8AC3E}">
        <p14:creationId xmlns:p14="http://schemas.microsoft.com/office/powerpoint/2010/main" val="42906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8914" name="Picture 2" descr="figure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388424" cy="605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28184" y="6381328"/>
            <a:ext cx="2592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i="1" dirty="0" smtClean="0"/>
              <a:t> C</a:t>
            </a:r>
            <a:r>
              <a:rPr lang="fr-CA" sz="1400" i="1" dirty="0"/>
              <a:t>.</a:t>
            </a:r>
            <a:r>
              <a:rPr lang="fr-CA" sz="1400" i="1" dirty="0" smtClean="0"/>
              <a:t> Blanchet et G. Thibault 2008 </a:t>
            </a:r>
            <a:r>
              <a:rPr lang="fr-CA" sz="1400" b="1" i="1" dirty="0" smtClean="0">
                <a:effectLst>
                  <a:outerShdw blurRad="38100" dist="38100" dir="2700000" algn="tl">
                    <a:srgbClr val="000066"/>
                  </a:outerShdw>
                </a:effectLst>
              </a:rPr>
              <a:t> </a:t>
            </a:r>
            <a:endParaRPr lang="fr-CA" sz="1400" b="1" i="1" dirty="0">
              <a:effectLst>
                <a:outerShdw blurRad="38100" dist="38100" dir="2700000" algn="tl">
                  <a:srgbClr val="000066"/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96333" y="44624"/>
            <a:ext cx="4874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QUELLES EN SONT LES CAUSES ?</a:t>
            </a:r>
            <a:endParaRPr lang="fr-F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02" name="Picture 2" descr="figur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03" name="Text Box 3"/>
          <p:cNvSpPr txBox="1">
            <a:spLocks noChangeArrowheads="1"/>
          </p:cNvSpPr>
          <p:nvPr/>
        </p:nvSpPr>
        <p:spPr bwMode="auto">
          <a:xfrm>
            <a:off x="5272088" y="765175"/>
            <a:ext cx="3548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sz="3200"/>
              <a:t>Effet qui perdure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2200" y="6433591"/>
            <a:ext cx="2592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i="1" dirty="0" smtClean="0"/>
              <a:t> C</a:t>
            </a:r>
            <a:r>
              <a:rPr lang="fr-CA" sz="1400" i="1" dirty="0"/>
              <a:t>.</a:t>
            </a:r>
            <a:r>
              <a:rPr lang="fr-CA" sz="1400" i="1" dirty="0" smtClean="0"/>
              <a:t> Blanchet et G. Thibault 2008 </a:t>
            </a:r>
            <a:r>
              <a:rPr lang="fr-CA" sz="1400" b="1" i="1" dirty="0" smtClean="0">
                <a:effectLst>
                  <a:outerShdw blurRad="38100" dist="38100" dir="2700000" algn="tl">
                    <a:srgbClr val="000066"/>
                  </a:outerShdw>
                </a:effectLst>
              </a:rPr>
              <a:t> </a:t>
            </a:r>
            <a:endParaRPr lang="fr-CA" sz="1400" b="1" i="1" dirty="0">
              <a:effectLst>
                <a:outerShdw blurRad="38100" dist="38100" dir="2700000" algn="tl">
                  <a:srgbClr val="000066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3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0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764704"/>
            <a:ext cx="8712968" cy="61863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personnes en forme physiquement développent un meilleur équilibre et une meilleure coordination, </a:t>
            </a:r>
            <a:r>
              <a:rPr lang="fr-FR" b="1" i="1" dirty="0">
                <a:solidFill>
                  <a:srgbClr val="FFFF00"/>
                </a:solidFill>
              </a:rPr>
              <a:t>ce qui réduit leur risque de chute</a:t>
            </a:r>
            <a:r>
              <a:rPr lang="fr-FR" dirty="0">
                <a:solidFill>
                  <a:schemeClr val="bg1"/>
                </a:solidFill>
              </a:rPr>
              <a:t>. 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Il </a:t>
            </a:r>
            <a:r>
              <a:rPr lang="fr-FR" dirty="0">
                <a:solidFill>
                  <a:schemeClr val="bg1"/>
                </a:solidFill>
              </a:rPr>
              <a:t>est recommandé de pratiquer un minimum de </a:t>
            </a:r>
            <a:r>
              <a:rPr lang="fr-FR" b="1" dirty="0">
                <a:solidFill>
                  <a:srgbClr val="FFFF00"/>
                </a:solidFill>
              </a:rPr>
              <a:t>30 minutes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d’activité physique d’activité  </a:t>
            </a:r>
            <a:r>
              <a:rPr lang="fr-FR" dirty="0">
                <a:solidFill>
                  <a:schemeClr val="bg1"/>
                </a:solidFill>
              </a:rPr>
              <a:t>au moins </a:t>
            </a:r>
            <a:r>
              <a:rPr lang="fr-FR" b="1" dirty="0">
                <a:solidFill>
                  <a:schemeClr val="bg1"/>
                </a:solidFill>
              </a:rPr>
              <a:t>trois </a:t>
            </a:r>
            <a:r>
              <a:rPr lang="fr-FR" b="1" dirty="0">
                <a:solidFill>
                  <a:srgbClr val="FFFF00"/>
                </a:solidFill>
              </a:rPr>
              <a:t>fois par semaine</a:t>
            </a:r>
            <a:r>
              <a:rPr lang="fr-FR" dirty="0">
                <a:solidFill>
                  <a:schemeClr val="bg1"/>
                </a:solidFill>
              </a:rPr>
              <a:t>. 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Ce </a:t>
            </a:r>
            <a:r>
              <a:rPr lang="fr-FR" dirty="0">
                <a:solidFill>
                  <a:schemeClr val="bg1"/>
                </a:solidFill>
              </a:rPr>
              <a:t>qui importe le plus n’est pas la durée des séances, mais leur </a:t>
            </a:r>
            <a:r>
              <a:rPr lang="fr-FR" dirty="0" smtClean="0">
                <a:solidFill>
                  <a:schemeClr val="bg1"/>
                </a:solidFill>
              </a:rPr>
              <a:t>fréquence.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Les exercices qui agissent le plus sur la densité osseuse sont les exercices des articulations portantes et les exercices contre résistance 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</a:rPr>
              <a:t>Les </a:t>
            </a:r>
            <a:r>
              <a:rPr lang="fr-FR" b="1" dirty="0">
                <a:solidFill>
                  <a:schemeClr val="bg1"/>
                </a:solidFill>
              </a:rPr>
              <a:t>exercices des articulations portantes</a:t>
            </a:r>
            <a:r>
              <a:rPr lang="fr-FR" dirty="0">
                <a:solidFill>
                  <a:schemeClr val="bg1"/>
                </a:solidFill>
              </a:rPr>
              <a:t> - ou de mise en charge - ont un effet de gravité sur le squelette. Ils forcent le corps à soutenir le poids de l’ensemble de tout le corps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</a:rPr>
              <a:t>Les </a:t>
            </a:r>
            <a:r>
              <a:rPr lang="fr-FR" b="1" dirty="0">
                <a:solidFill>
                  <a:schemeClr val="bg1"/>
                </a:solidFill>
              </a:rPr>
              <a:t>exercices contre résistance</a:t>
            </a:r>
            <a:r>
              <a:rPr lang="fr-FR" dirty="0">
                <a:solidFill>
                  <a:schemeClr val="bg1"/>
                </a:solidFill>
              </a:rPr>
              <a:t> consistent à déplacer des objets ou son propre corps de sorte à produire une résistance. Ils s’effectuent avec des poids et haltères ou avec les appareils de musculation qu’on trouve dans les centres de </a:t>
            </a:r>
            <a:r>
              <a:rPr lang="fr-FR" dirty="0" smtClean="0">
                <a:solidFill>
                  <a:schemeClr val="bg1"/>
                </a:solidFill>
              </a:rPr>
              <a:t>fitness. On </a:t>
            </a:r>
            <a:r>
              <a:rPr lang="fr-FR" dirty="0">
                <a:solidFill>
                  <a:schemeClr val="bg1"/>
                </a:solidFill>
              </a:rPr>
              <a:t>obtient, cependant, les mêmes résultats en exécutant certains travaux quotidiens qui </a:t>
            </a:r>
            <a:r>
              <a:rPr lang="fr-FR" dirty="0" smtClean="0">
                <a:solidFill>
                  <a:schemeClr val="bg1"/>
                </a:solidFill>
              </a:rPr>
              <a:t> exigent </a:t>
            </a:r>
            <a:r>
              <a:rPr lang="fr-FR" dirty="0">
                <a:solidFill>
                  <a:schemeClr val="bg1"/>
                </a:solidFill>
              </a:rPr>
              <a:t>de manipuler ou de pousser des charges lourdes. Par exemple, pratiquer </a:t>
            </a:r>
            <a:r>
              <a:rPr lang="fr-FR" dirty="0" smtClean="0">
                <a:solidFill>
                  <a:schemeClr val="bg1"/>
                </a:solidFill>
              </a:rPr>
              <a:t>le bricolage et le </a:t>
            </a:r>
            <a:r>
              <a:rPr lang="fr-FR" dirty="0">
                <a:solidFill>
                  <a:schemeClr val="bg1"/>
                </a:solidFill>
              </a:rPr>
              <a:t>jardinage au moins une heure par semaine serait le deuxième meilleur exercice, après les poids et </a:t>
            </a:r>
            <a:r>
              <a:rPr lang="fr-FR" dirty="0" smtClean="0">
                <a:solidFill>
                  <a:schemeClr val="bg1"/>
                </a:solidFill>
              </a:rPr>
              <a:t>haltères</a:t>
            </a:r>
            <a:r>
              <a:rPr lang="fr-FR" baseline="30000" dirty="0" smtClean="0">
                <a:solidFill>
                  <a:schemeClr val="bg1"/>
                </a:solidFill>
              </a:rPr>
              <a:t>.</a:t>
            </a:r>
            <a:endParaRPr lang="fr-FR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224068"/>
            <a:ext cx="8086701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</a:rPr>
              <a:t>QU’APPORTE LA PRATIQUE DE L’ACTIVITE PHYSIQUE ? ET QUELS EXERCICES ?</a:t>
            </a:r>
            <a:endParaRPr lang="fr-F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2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55679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La qualité de vie se fonde largement sur la définition de l'OMS : </a:t>
            </a:r>
            <a:r>
              <a:rPr lang="fr-FR" sz="2000" i="1" dirty="0">
                <a:solidFill>
                  <a:srgbClr val="FFFF00"/>
                </a:solidFill>
              </a:rPr>
              <a:t>« La santé ce n’est pas seulement l’absence de maladie, c’est un état de complet bien-être, physique, psychique, affectif et social »</a:t>
            </a: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fr-FR" sz="2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32669" y="332656"/>
            <a:ext cx="7454285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b="1" i="1" u="sng" dirty="0" smtClean="0">
                <a:solidFill>
                  <a:srgbClr val="FFFF00"/>
                </a:solidFill>
                <a:latin typeface="Bookman Old Style" pitchFamily="18" charset="0"/>
              </a:rPr>
              <a:t>QU’EST-CE QU’UNE BONNE QUALITE DE VIE </a:t>
            </a:r>
          </a:p>
          <a:p>
            <a:pPr algn="ctr"/>
            <a:r>
              <a:rPr lang="fr-FR" sz="2400" b="1" dirty="0" smtClean="0">
                <a:solidFill>
                  <a:srgbClr val="FFFF00"/>
                </a:solidFill>
                <a:latin typeface="Bookman Old Style" pitchFamily="18" charset="0"/>
              </a:rPr>
              <a:t>CHEZ LES PERSONNES ÂGEES ?</a:t>
            </a:r>
            <a:endParaRPr lang="fr-FR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3212976"/>
            <a:ext cx="878497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Les problèmes  posés par le besoin d’une qualité de </a:t>
            </a: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</a:rPr>
              <a:t>vie la meilleure possible expliquent </a:t>
            </a: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l’intérêt particulier porté à l’étude de maintien le plus longtemps possible de la </a:t>
            </a:r>
            <a:r>
              <a:rPr lang="fr-FR" sz="2000" b="1" i="1" dirty="0" smtClean="0">
                <a:solidFill>
                  <a:srgbClr val="FFFF00"/>
                </a:solidFill>
              </a:rPr>
              <a:t>mobilité fonctionnelle</a:t>
            </a: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chez la personne âgée</a:t>
            </a: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</a:rPr>
              <a:t>. Tant qu’une personne âgée conserve sa mobilité, elle demeure autonome et a plus de chance d’apprécier la qualité de sa vie. </a:t>
            </a:r>
          </a:p>
          <a:p>
            <a:pPr algn="just">
              <a:lnSpc>
                <a:spcPct val="150000"/>
              </a:lnSpc>
            </a:pPr>
            <a:endParaRPr lang="fr-FR" sz="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</a:rPr>
              <a:t>La mobilité peut se définir comme </a:t>
            </a: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</a:rPr>
              <a:t>« </a:t>
            </a:r>
            <a:r>
              <a:rPr lang="fr-FR" sz="2000" i="1" dirty="0" smtClean="0">
                <a:solidFill>
                  <a:srgbClr val="FFFF00"/>
                </a:solidFill>
              </a:rPr>
              <a:t>l’habilité </a:t>
            </a:r>
            <a:r>
              <a:rPr lang="fr-FR" sz="2000" i="1" dirty="0">
                <a:solidFill>
                  <a:srgbClr val="FFFF00"/>
                </a:solidFill>
              </a:rPr>
              <a:t>de la personne âgée à se déplacer et à bouger d’un point à un autre de </a:t>
            </a:r>
            <a:r>
              <a:rPr lang="fr-FR" sz="2000" b="1" i="1" u="sng" dirty="0">
                <a:solidFill>
                  <a:srgbClr val="FFFF00"/>
                </a:solidFill>
              </a:rPr>
              <a:t>façon indépendante et </a:t>
            </a:r>
            <a:r>
              <a:rPr lang="fr-FR" sz="2000" b="1" i="1" u="sng" dirty="0" smtClean="0">
                <a:solidFill>
                  <a:srgbClr val="FFFF00"/>
                </a:solidFill>
              </a:rPr>
              <a:t>sûre</a:t>
            </a:r>
            <a:r>
              <a:rPr lang="fr-FR" sz="2000" i="1" dirty="0" smtClean="0">
                <a:solidFill>
                  <a:srgbClr val="FFFF00"/>
                </a:solidFill>
              </a:rPr>
              <a:t> » </a:t>
            </a:r>
            <a:endParaRPr lang="fr-FR" sz="2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298" name="Picture 2" descr="figur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4185"/>
            <a:ext cx="7992888" cy="57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299" name="Oval 3"/>
          <p:cNvSpPr>
            <a:spLocks noChangeArrowheads="1"/>
          </p:cNvSpPr>
          <p:nvPr/>
        </p:nvSpPr>
        <p:spPr bwMode="auto">
          <a:xfrm>
            <a:off x="1332037" y="5013176"/>
            <a:ext cx="3455987" cy="1728192"/>
          </a:xfrm>
          <a:prstGeom prst="ellipse">
            <a:avLst/>
          </a:prstGeom>
          <a:solidFill>
            <a:srgbClr val="F2EC00">
              <a:alpha val="0"/>
            </a:srgbClr>
          </a:solidFill>
          <a:ln w="889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940152" y="6289873"/>
            <a:ext cx="2592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i="1" dirty="0" smtClean="0"/>
              <a:t> C</a:t>
            </a:r>
            <a:r>
              <a:rPr lang="fr-CA" sz="1400" i="1" dirty="0"/>
              <a:t>.</a:t>
            </a:r>
            <a:r>
              <a:rPr lang="fr-CA" sz="1400" i="1" dirty="0" smtClean="0"/>
              <a:t> Blanchet et G. Thibault 2008 </a:t>
            </a:r>
            <a:r>
              <a:rPr lang="fr-CA" sz="1400" b="1" i="1" dirty="0" smtClean="0">
                <a:effectLst>
                  <a:outerShdw blurRad="38100" dist="38100" dir="2700000" algn="tl">
                    <a:srgbClr val="000066"/>
                  </a:outerShdw>
                </a:effectLst>
              </a:rPr>
              <a:t> </a:t>
            </a:r>
            <a:endParaRPr lang="fr-CA" sz="1400" b="1" i="1" dirty="0">
              <a:effectLst>
                <a:outerShdw blurRad="38100" dist="38100" dir="2700000" algn="tl">
                  <a:srgbClr val="000066"/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16094" y="260648"/>
            <a:ext cx="5420202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RISQUE DE CHUTE DE LA PERSONNE ÂGEE</a:t>
            </a:r>
            <a:endParaRPr lang="fr-F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29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628800"/>
            <a:ext cx="80648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bg1"/>
                </a:solidFill>
              </a:rPr>
              <a:t>La chute est à l’origine :</a:t>
            </a:r>
          </a:p>
          <a:p>
            <a:pPr algn="just"/>
            <a:endParaRPr lang="fr-FR" sz="20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</a:rPr>
              <a:t>d’une réduction de la mobilité,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sz="2000" dirty="0">
                <a:solidFill>
                  <a:schemeClr val="bg1"/>
                </a:solidFill>
              </a:rPr>
              <a:t>d</a:t>
            </a:r>
            <a:r>
              <a:rPr lang="fr-FR" sz="2000" dirty="0" smtClean="0">
                <a:solidFill>
                  <a:schemeClr val="bg1"/>
                </a:solidFill>
              </a:rPr>
              <a:t>e l’augmentation des handicaps fonctionnels, psychologiques et sociaux,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sz="2000" dirty="0">
                <a:solidFill>
                  <a:schemeClr val="bg1"/>
                </a:solidFill>
              </a:rPr>
              <a:t>d</a:t>
            </a:r>
            <a:r>
              <a:rPr lang="fr-FR" sz="2000" dirty="0" smtClean="0">
                <a:solidFill>
                  <a:schemeClr val="bg1"/>
                </a:solidFill>
              </a:rPr>
              <a:t>’une </a:t>
            </a:r>
            <a:r>
              <a:rPr lang="fr-FR" sz="2000" dirty="0" err="1" smtClean="0">
                <a:solidFill>
                  <a:schemeClr val="bg1"/>
                </a:solidFill>
              </a:rPr>
              <a:t>morbi</a:t>
            </a:r>
            <a:r>
              <a:rPr lang="fr-FR" sz="2000" dirty="0" smtClean="0">
                <a:solidFill>
                  <a:schemeClr val="bg1"/>
                </a:solidFill>
              </a:rPr>
              <a:t>-mortalité élevée contribuant à l’hospitalisation et à l’institutionnalisation des personnes âgées.</a:t>
            </a:r>
          </a:p>
          <a:p>
            <a:pPr marL="285750" indent="-285750" algn="just">
              <a:buFontTx/>
              <a:buChar char="-"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14190" y="214249"/>
            <a:ext cx="4323556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</a:rPr>
              <a:t>TYPE D’ENTRAÎNEMENT RECOMMANDE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850" y="980728"/>
            <a:ext cx="837762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rgbClr val="FFFF00"/>
                </a:solidFill>
              </a:rPr>
              <a:t>Un entraînement exercé dans certaines </a:t>
            </a:r>
            <a:r>
              <a:rPr lang="fr-FR" sz="2000" dirty="0" smtClean="0">
                <a:solidFill>
                  <a:srgbClr val="FFFF00"/>
                </a:solidFill>
              </a:rPr>
              <a:t>conditions :</a:t>
            </a:r>
            <a:endParaRPr lang="fr-FR" sz="2000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</a:rPr>
              <a:t>(extension </a:t>
            </a:r>
            <a:r>
              <a:rPr lang="fr-FR" dirty="0" smtClean="0">
                <a:solidFill>
                  <a:schemeClr val="bg1"/>
                </a:solidFill>
              </a:rPr>
              <a:t>et mouvements de </a:t>
            </a:r>
            <a:r>
              <a:rPr lang="fr-FR" dirty="0">
                <a:solidFill>
                  <a:schemeClr val="bg1"/>
                </a:solidFill>
              </a:rPr>
              <a:t>la </a:t>
            </a:r>
            <a:r>
              <a:rPr lang="fr-FR" dirty="0" smtClean="0">
                <a:solidFill>
                  <a:schemeClr val="bg1"/>
                </a:solidFill>
              </a:rPr>
              <a:t>tête dans les différents plans de l’espace, </a:t>
            </a:r>
            <a:r>
              <a:rPr lang="fr-FR" dirty="0">
                <a:solidFill>
                  <a:schemeClr val="bg1"/>
                </a:solidFill>
              </a:rPr>
              <a:t>exercices sur sols mous) améliore le contrôle </a:t>
            </a:r>
            <a:r>
              <a:rPr lang="fr-FR" dirty="0" smtClean="0">
                <a:solidFill>
                  <a:schemeClr val="bg1"/>
                </a:solidFill>
              </a:rPr>
              <a:t>postural et </a:t>
            </a:r>
            <a:r>
              <a:rPr lang="fr-FR" dirty="0">
                <a:solidFill>
                  <a:schemeClr val="bg1"/>
                </a:solidFill>
              </a:rPr>
              <a:t>la fonction d’équilibration en agissant sur ses différents composants (</a:t>
            </a:r>
            <a:r>
              <a:rPr lang="fr-FR" dirty="0" smtClean="0">
                <a:solidFill>
                  <a:schemeClr val="bg1"/>
                </a:solidFill>
              </a:rPr>
              <a:t>capteurs vestibulaires </a:t>
            </a:r>
            <a:r>
              <a:rPr lang="fr-FR" dirty="0">
                <a:solidFill>
                  <a:schemeClr val="bg1"/>
                </a:solidFill>
              </a:rPr>
              <a:t>et </a:t>
            </a:r>
            <a:r>
              <a:rPr lang="fr-FR" dirty="0" err="1">
                <a:solidFill>
                  <a:schemeClr val="bg1"/>
                </a:solidFill>
              </a:rPr>
              <a:t>somato</a:t>
            </a:r>
            <a:r>
              <a:rPr lang="fr-FR" dirty="0">
                <a:solidFill>
                  <a:schemeClr val="bg1"/>
                </a:solidFill>
              </a:rPr>
              <a:t>-sensoriels, capacités attentionnelles, effecteurs</a:t>
            </a:r>
            <a:r>
              <a:rPr lang="fr-FR" dirty="0" smtClean="0">
                <a:solidFill>
                  <a:schemeClr val="bg1"/>
                </a:solidFill>
              </a:rPr>
              <a:t>) (</a:t>
            </a:r>
            <a:r>
              <a:rPr lang="fr-FR" dirty="0">
                <a:solidFill>
                  <a:schemeClr val="bg1"/>
                </a:solidFill>
              </a:rPr>
              <a:t>Hu et </a:t>
            </a:r>
            <a:r>
              <a:rPr lang="fr-FR" dirty="0" err="1">
                <a:solidFill>
                  <a:schemeClr val="bg1"/>
                </a:solidFill>
              </a:rPr>
              <a:t>Woollacott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smtClean="0">
                <a:solidFill>
                  <a:schemeClr val="bg1"/>
                </a:solidFill>
              </a:rPr>
              <a:t>1994). 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solidFill>
                  <a:srgbClr val="FFFF00"/>
                </a:solidFill>
              </a:rPr>
              <a:t>L’entraînement </a:t>
            </a:r>
            <a:r>
              <a:rPr lang="fr-FR" dirty="0">
                <a:solidFill>
                  <a:srgbClr val="FFFF00"/>
                </a:solidFill>
              </a:rPr>
              <a:t>spécifique, à base </a:t>
            </a:r>
            <a:r>
              <a:rPr lang="fr-FR" dirty="0" smtClean="0">
                <a:solidFill>
                  <a:srgbClr val="FFFF00"/>
                </a:solidFill>
              </a:rPr>
              <a:t>d’exercices d’équilibre</a:t>
            </a:r>
            <a:r>
              <a:rPr lang="fr-FR" dirty="0">
                <a:solidFill>
                  <a:srgbClr val="FFFF00"/>
                </a:solidFill>
              </a:rPr>
              <a:t>, </a:t>
            </a:r>
            <a:r>
              <a:rPr lang="fr-FR" dirty="0" smtClean="0">
                <a:solidFill>
                  <a:srgbClr val="FFFF00"/>
                </a:solidFill>
              </a:rPr>
              <a:t>permet: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</a:rPr>
              <a:t>une </a:t>
            </a:r>
            <a:r>
              <a:rPr lang="fr-FR" dirty="0">
                <a:solidFill>
                  <a:schemeClr val="bg1"/>
                </a:solidFill>
              </a:rPr>
              <a:t>optimisation du contrôle postural dans les </a:t>
            </a:r>
            <a:r>
              <a:rPr lang="fr-FR" dirty="0" smtClean="0">
                <a:solidFill>
                  <a:schemeClr val="bg1"/>
                </a:solidFill>
              </a:rPr>
              <a:t>situations extrêmes </a:t>
            </a:r>
            <a:r>
              <a:rPr lang="fr-FR" dirty="0">
                <a:solidFill>
                  <a:schemeClr val="bg1"/>
                </a:solidFill>
              </a:rPr>
              <a:t>en </a:t>
            </a:r>
            <a:endParaRPr lang="fr-FR" dirty="0" smtClean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</a:rPr>
              <a:t>réduction </a:t>
            </a:r>
            <a:r>
              <a:rPr lang="fr-FR" dirty="0">
                <a:solidFill>
                  <a:schemeClr val="bg1"/>
                </a:solidFill>
              </a:rPr>
              <a:t>d</a:t>
            </a:r>
            <a:r>
              <a:rPr lang="fr-FR" dirty="0" smtClean="0">
                <a:solidFill>
                  <a:schemeClr val="bg1"/>
                </a:solidFill>
              </a:rPr>
              <a:t>es </a:t>
            </a:r>
            <a:r>
              <a:rPr lang="fr-FR" dirty="0">
                <a:solidFill>
                  <a:schemeClr val="bg1"/>
                </a:solidFill>
              </a:rPr>
              <a:t>temps de réaction,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bg1"/>
                </a:solidFill>
              </a:rPr>
              <a:t>u</a:t>
            </a:r>
            <a:r>
              <a:rPr lang="fr-FR" dirty="0" smtClean="0">
                <a:solidFill>
                  <a:schemeClr val="bg1"/>
                </a:solidFill>
              </a:rPr>
              <a:t>n développement de l’aptitude à </a:t>
            </a:r>
            <a:r>
              <a:rPr lang="fr-FR" dirty="0">
                <a:solidFill>
                  <a:schemeClr val="bg1"/>
                </a:solidFill>
              </a:rPr>
              <a:t>commuter d’un système sensoriel à l’autre et en renforçant l’usage </a:t>
            </a:r>
            <a:r>
              <a:rPr lang="fr-FR" dirty="0" smtClean="0">
                <a:solidFill>
                  <a:schemeClr val="bg1"/>
                </a:solidFill>
              </a:rPr>
              <a:t>préférentiel d’un </a:t>
            </a:r>
            <a:r>
              <a:rPr lang="fr-FR" dirty="0">
                <a:solidFill>
                  <a:schemeClr val="bg1"/>
                </a:solidFill>
              </a:rPr>
              <a:t>type particulier d’informations, ce qui permet une </a:t>
            </a:r>
            <a:r>
              <a:rPr lang="fr-FR" dirty="0" smtClean="0">
                <a:solidFill>
                  <a:schemeClr val="bg1"/>
                </a:solidFill>
              </a:rPr>
              <a:t>meilleure résolution </a:t>
            </a:r>
            <a:r>
              <a:rPr lang="fr-FR" dirty="0">
                <a:solidFill>
                  <a:schemeClr val="bg1"/>
                </a:solidFill>
              </a:rPr>
              <a:t>des conflits </a:t>
            </a:r>
            <a:r>
              <a:rPr lang="fr-FR" dirty="0" err="1">
                <a:solidFill>
                  <a:schemeClr val="bg1"/>
                </a:solidFill>
              </a:rPr>
              <a:t>intersensoriels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fr-FR" dirty="0" smtClean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fr-FR" sz="1600" i="1" dirty="0" smtClean="0">
                <a:solidFill>
                  <a:schemeClr val="bg1"/>
                </a:solidFill>
              </a:rPr>
              <a:t>Lire notamment : Chang et al., 2004; Sherrington et al., 2004, </a:t>
            </a:r>
            <a:r>
              <a:rPr lang="fr-FR" sz="1600" i="1" dirty="0" err="1" smtClean="0">
                <a:solidFill>
                  <a:schemeClr val="bg1"/>
                </a:solidFill>
              </a:rPr>
              <a:t>Means</a:t>
            </a:r>
            <a:r>
              <a:rPr lang="fr-FR" sz="1600" i="1" dirty="0" smtClean="0">
                <a:solidFill>
                  <a:schemeClr val="bg1"/>
                </a:solidFill>
              </a:rPr>
              <a:t> et al., 2005</a:t>
            </a:r>
            <a:endParaRPr lang="fr-FR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Age, arthrite-exercic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81936" cy="548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71800" y="260648"/>
            <a:ext cx="3746538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PATHOLOGIES ARTICULAIRES</a:t>
            </a:r>
            <a:endParaRPr lang="fr-F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Age-arthrite-exercic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5025"/>
            <a:ext cx="81534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4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994" y="2132856"/>
            <a:ext cx="7866833" cy="1384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DES FACTEURS PHYSIOLOGIQUES DE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CAPACITE AEROBIE CHEZ LES PERSONNES ÂGEES</a:t>
            </a:r>
            <a:endParaRPr lang="fr-F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9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107951" y="627856"/>
            <a:ext cx="1584325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CL" sz="1300" b="1">
                <a:solidFill>
                  <a:srgbClr val="000000"/>
                </a:solidFill>
                <a:latin typeface="Arial" charset="0"/>
              </a:rPr>
              <a:t>FREQUENCE </a:t>
            </a:r>
          </a:p>
          <a:p>
            <a:pPr algn="ctr" eaLnBrk="0" hangingPunct="0"/>
            <a:r>
              <a:rPr lang="es-CL" sz="1300" b="1">
                <a:solidFill>
                  <a:srgbClr val="000000"/>
                </a:solidFill>
                <a:latin typeface="Arial" charset="0"/>
              </a:rPr>
              <a:t>CARDIAQUE MAX</a:t>
            </a:r>
          </a:p>
          <a:p>
            <a:pPr algn="ctr" eaLnBrk="0" hangingPunct="0"/>
            <a:r>
              <a:rPr lang="es-CL" sz="1300" b="1">
                <a:solidFill>
                  <a:srgbClr val="000000"/>
                </a:solidFill>
                <a:latin typeface="Arial" charset="0"/>
              </a:rPr>
              <a:t>FC max</a:t>
            </a:r>
            <a:endParaRPr lang="es-CL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9891" name="Rectangle 3"/>
          <p:cNvSpPr>
            <a:spLocks noChangeArrowheads="1"/>
          </p:cNvSpPr>
          <p:nvPr/>
        </p:nvSpPr>
        <p:spPr bwMode="auto">
          <a:xfrm>
            <a:off x="1908177" y="627856"/>
            <a:ext cx="1800225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CL" sz="1300" b="1">
                <a:solidFill>
                  <a:srgbClr val="000000"/>
                </a:solidFill>
                <a:latin typeface="Arial" charset="0"/>
              </a:rPr>
              <a:t>VOLUME D’EJECTION</a:t>
            </a:r>
          </a:p>
          <a:p>
            <a:pPr algn="ctr" eaLnBrk="0" hangingPunct="0"/>
            <a:r>
              <a:rPr lang="es-CL" sz="1300" b="1">
                <a:solidFill>
                  <a:srgbClr val="000000"/>
                </a:solidFill>
                <a:latin typeface="Arial" charset="0"/>
              </a:rPr>
              <a:t>SYSTOLIQUE MAX</a:t>
            </a:r>
          </a:p>
          <a:p>
            <a:pPr algn="ctr" eaLnBrk="0" hangingPunct="0"/>
            <a:r>
              <a:rPr lang="es-CL" sz="1300" b="1">
                <a:solidFill>
                  <a:srgbClr val="000000"/>
                </a:solidFill>
                <a:latin typeface="Arial" charset="0"/>
              </a:rPr>
              <a:t>VS max</a:t>
            </a:r>
            <a:endParaRPr lang="es-CL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9892" name="Line 4"/>
          <p:cNvSpPr>
            <a:spLocks noChangeShapeType="1"/>
          </p:cNvSpPr>
          <p:nvPr/>
        </p:nvSpPr>
        <p:spPr bwMode="auto">
          <a:xfrm flipV="1">
            <a:off x="971551" y="1708944"/>
            <a:ext cx="2160588" cy="111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893" name="Line 5"/>
          <p:cNvSpPr>
            <a:spLocks noChangeShapeType="1"/>
          </p:cNvSpPr>
          <p:nvPr/>
        </p:nvSpPr>
        <p:spPr bwMode="auto">
          <a:xfrm>
            <a:off x="1835151" y="1780382"/>
            <a:ext cx="0" cy="7524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894" name="Rectangle 6"/>
          <p:cNvSpPr>
            <a:spLocks noChangeArrowheads="1"/>
          </p:cNvSpPr>
          <p:nvPr/>
        </p:nvSpPr>
        <p:spPr bwMode="auto">
          <a:xfrm>
            <a:off x="1143000" y="2532856"/>
            <a:ext cx="1752600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CL" sz="1400" b="1" dirty="0">
                <a:solidFill>
                  <a:srgbClr val="000000"/>
                </a:solidFill>
                <a:latin typeface="Arial" charset="0"/>
              </a:rPr>
              <a:t>DEBIT CARDIAQUE</a:t>
            </a:r>
            <a:br>
              <a:rPr lang="es-CL" sz="1400" b="1" dirty="0">
                <a:solidFill>
                  <a:srgbClr val="000000"/>
                </a:solidFill>
                <a:latin typeface="Arial" charset="0"/>
              </a:rPr>
            </a:br>
            <a:r>
              <a:rPr lang="es-CL" sz="1400" b="1" dirty="0">
                <a:solidFill>
                  <a:srgbClr val="000000"/>
                </a:solidFill>
                <a:latin typeface="Arial" charset="0"/>
              </a:rPr>
              <a:t>MAXIMAL :</a:t>
            </a:r>
          </a:p>
          <a:p>
            <a:pPr algn="ctr" eaLnBrk="0" hangingPunct="0"/>
            <a:endParaRPr lang="es-CL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9895" name="Rectangle 7"/>
          <p:cNvSpPr>
            <a:spLocks noChangeArrowheads="1"/>
          </p:cNvSpPr>
          <p:nvPr/>
        </p:nvSpPr>
        <p:spPr bwMode="auto">
          <a:xfrm>
            <a:off x="3276600" y="2532856"/>
            <a:ext cx="2209800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CL" sz="1400" b="1">
                <a:solidFill>
                  <a:srgbClr val="000000"/>
                </a:solidFill>
                <a:latin typeface="Arial" charset="0"/>
              </a:rPr>
              <a:t>DIFFERENCE ARTERIO-</a:t>
            </a:r>
          </a:p>
          <a:p>
            <a:pPr algn="ctr" eaLnBrk="0" hangingPunct="0"/>
            <a:r>
              <a:rPr lang="es-CL" sz="1400" b="1">
                <a:solidFill>
                  <a:srgbClr val="000000"/>
                </a:solidFill>
                <a:latin typeface="Arial" charset="0"/>
              </a:rPr>
              <a:t>VEINEUSE EN O</a:t>
            </a:r>
            <a:r>
              <a:rPr lang="es-CL" sz="16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s-CL" sz="1400" b="1">
                <a:solidFill>
                  <a:srgbClr val="000000"/>
                </a:solidFill>
                <a:latin typeface="Arial" charset="0"/>
              </a:rPr>
              <a:t> max </a:t>
            </a:r>
            <a:endParaRPr lang="es-CL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9896" name="Line 8"/>
          <p:cNvSpPr>
            <a:spLocks noChangeShapeType="1"/>
          </p:cNvSpPr>
          <p:nvPr/>
        </p:nvSpPr>
        <p:spPr bwMode="auto">
          <a:xfrm>
            <a:off x="2209800" y="3294856"/>
            <a:ext cx="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897" name="Line 9"/>
          <p:cNvSpPr>
            <a:spLocks noChangeShapeType="1"/>
          </p:cNvSpPr>
          <p:nvPr/>
        </p:nvSpPr>
        <p:spPr bwMode="auto">
          <a:xfrm>
            <a:off x="4343400" y="3294856"/>
            <a:ext cx="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898" name="Line 10"/>
          <p:cNvSpPr>
            <a:spLocks noChangeShapeType="1"/>
          </p:cNvSpPr>
          <p:nvPr/>
        </p:nvSpPr>
        <p:spPr bwMode="auto">
          <a:xfrm>
            <a:off x="2209800" y="3523456"/>
            <a:ext cx="2133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899" name="Line 11"/>
          <p:cNvSpPr>
            <a:spLocks noChangeShapeType="1"/>
          </p:cNvSpPr>
          <p:nvPr/>
        </p:nvSpPr>
        <p:spPr bwMode="auto">
          <a:xfrm>
            <a:off x="3276600" y="3523456"/>
            <a:ext cx="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900" name="Rectangle 12"/>
          <p:cNvSpPr>
            <a:spLocks noChangeArrowheads="1"/>
          </p:cNvSpPr>
          <p:nvPr/>
        </p:nvSpPr>
        <p:spPr bwMode="auto">
          <a:xfrm>
            <a:off x="1066800" y="3752056"/>
            <a:ext cx="32766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s-CL" sz="1400" b="1">
                <a:solidFill>
                  <a:srgbClr val="000000"/>
                </a:solidFill>
                <a:latin typeface="Arial" charset="0"/>
              </a:rPr>
              <a:t>CONSOMMATION MAX D’OXYGENE: </a:t>
            </a:r>
          </a:p>
          <a:p>
            <a:pPr eaLnBrk="0" hangingPunct="0"/>
            <a:r>
              <a:rPr lang="es-CL" sz="1400" b="1">
                <a:solidFill>
                  <a:srgbClr val="000000"/>
                </a:solidFill>
                <a:latin typeface="Arial" charset="0"/>
              </a:rPr>
              <a:t>	 VO</a:t>
            </a:r>
            <a:r>
              <a:rPr lang="es-CL" sz="16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s-CL" sz="1400" b="1">
                <a:solidFill>
                  <a:srgbClr val="000000"/>
                </a:solidFill>
                <a:latin typeface="Arial" charset="0"/>
              </a:rPr>
              <a:t> max</a:t>
            </a:r>
          </a:p>
          <a:p>
            <a:pPr eaLnBrk="0" hangingPunct="0"/>
            <a:r>
              <a:rPr lang="es-CL" sz="1400" b="1">
                <a:solidFill>
                  <a:srgbClr val="000000"/>
                </a:solidFill>
                <a:latin typeface="Arial" charset="0"/>
              </a:rPr>
              <a:t>(facteurs génétiques + entraînement)</a:t>
            </a:r>
          </a:p>
        </p:txBody>
      </p:sp>
      <p:sp>
        <p:nvSpPr>
          <p:cNvPr id="549901" name="Rectangle 13"/>
          <p:cNvSpPr>
            <a:spLocks noChangeArrowheads="1"/>
          </p:cNvSpPr>
          <p:nvPr/>
        </p:nvSpPr>
        <p:spPr bwMode="auto">
          <a:xfrm>
            <a:off x="3657600" y="1904206"/>
            <a:ext cx="13716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s-CL" sz="1400" b="1">
                <a:solidFill>
                  <a:srgbClr val="000000"/>
                </a:solidFill>
                <a:latin typeface="Arial" charset="0"/>
              </a:rPr>
              <a:t>[Hb]; % Sa O</a:t>
            </a:r>
            <a:r>
              <a:rPr lang="es-CL" sz="1600" b="1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s-CL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9902" name="Rectangle 14"/>
          <p:cNvSpPr>
            <a:spLocks noChangeArrowheads="1"/>
          </p:cNvSpPr>
          <p:nvPr/>
        </p:nvSpPr>
        <p:spPr bwMode="auto">
          <a:xfrm>
            <a:off x="3851275" y="627857"/>
            <a:ext cx="1081088" cy="792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CL" sz="1300" b="1" dirty="0">
                <a:solidFill>
                  <a:srgbClr val="FF0000"/>
                </a:solidFill>
                <a:latin typeface="Arial" charset="0"/>
              </a:rPr>
              <a:t>DENSITE</a:t>
            </a:r>
          </a:p>
          <a:p>
            <a:pPr algn="ctr" eaLnBrk="0" hangingPunct="0"/>
            <a:r>
              <a:rPr lang="es-CL" sz="1300" b="1" dirty="0">
                <a:solidFill>
                  <a:srgbClr val="FF0000"/>
                </a:solidFill>
                <a:latin typeface="Arial" charset="0"/>
              </a:rPr>
              <a:t>CAPILLAIRE</a:t>
            </a:r>
          </a:p>
        </p:txBody>
      </p:sp>
      <p:sp>
        <p:nvSpPr>
          <p:cNvPr id="549903" name="Rectangle 15"/>
          <p:cNvSpPr>
            <a:spLocks noChangeArrowheads="1"/>
          </p:cNvSpPr>
          <p:nvPr/>
        </p:nvSpPr>
        <p:spPr bwMode="auto">
          <a:xfrm>
            <a:off x="5003800" y="627857"/>
            <a:ext cx="1512888" cy="792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CL" sz="1300" b="1" dirty="0">
                <a:solidFill>
                  <a:srgbClr val="FF0000"/>
                </a:solidFill>
                <a:latin typeface="Arial" charset="0"/>
              </a:rPr>
              <a:t>MITOCHONDRIES</a:t>
            </a:r>
          </a:p>
          <a:p>
            <a:pPr algn="ctr" eaLnBrk="0" hangingPunct="0"/>
            <a:r>
              <a:rPr lang="es-CL" sz="1300" b="1" dirty="0">
                <a:solidFill>
                  <a:srgbClr val="FF0000"/>
                </a:solidFill>
                <a:latin typeface="Arial" charset="0"/>
              </a:rPr>
              <a:t>ENZYMES </a:t>
            </a:r>
            <a:br>
              <a:rPr lang="es-CL" sz="1300" b="1" dirty="0">
                <a:solidFill>
                  <a:srgbClr val="FF0000"/>
                </a:solidFill>
                <a:latin typeface="Arial" charset="0"/>
              </a:rPr>
            </a:br>
            <a:r>
              <a:rPr lang="es-CL" sz="1300" b="1" dirty="0">
                <a:solidFill>
                  <a:srgbClr val="FF0000"/>
                </a:solidFill>
                <a:latin typeface="Arial" charset="0"/>
              </a:rPr>
              <a:t>OXYDATIVES</a:t>
            </a:r>
          </a:p>
        </p:txBody>
      </p:sp>
      <p:sp>
        <p:nvSpPr>
          <p:cNvPr id="549904" name="Line 16"/>
          <p:cNvSpPr>
            <a:spLocks noChangeShapeType="1"/>
          </p:cNvSpPr>
          <p:nvPr/>
        </p:nvSpPr>
        <p:spPr bwMode="auto">
          <a:xfrm flipV="1">
            <a:off x="4427539" y="1708944"/>
            <a:ext cx="396081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905" name="Line 17"/>
          <p:cNvSpPr>
            <a:spLocks noChangeShapeType="1"/>
          </p:cNvSpPr>
          <p:nvPr/>
        </p:nvSpPr>
        <p:spPr bwMode="auto">
          <a:xfrm>
            <a:off x="5724525" y="1708945"/>
            <a:ext cx="0" cy="20161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906" name="Rectangle 18"/>
          <p:cNvSpPr>
            <a:spLocks noChangeArrowheads="1"/>
          </p:cNvSpPr>
          <p:nvPr/>
        </p:nvSpPr>
        <p:spPr bwMode="auto">
          <a:xfrm>
            <a:off x="4495800" y="3752056"/>
            <a:ext cx="22098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s-CL" sz="1400" b="1">
                <a:solidFill>
                  <a:srgbClr val="000000"/>
                </a:solidFill>
                <a:latin typeface="Arial" charset="0"/>
              </a:rPr>
              <a:t>ENDURANCE AEROBIE: </a:t>
            </a:r>
          </a:p>
          <a:p>
            <a:pPr eaLnBrk="0" hangingPunct="0"/>
            <a:r>
              <a:rPr lang="es-CL" sz="1400" b="1">
                <a:solidFill>
                  <a:srgbClr val="000000"/>
                </a:solidFill>
                <a:latin typeface="Arial" charset="0"/>
              </a:rPr>
              <a:t>        % de VO2 max :</a:t>
            </a:r>
          </a:p>
          <a:p>
            <a:pPr eaLnBrk="0" hangingPunct="0"/>
            <a:r>
              <a:rPr lang="es-CL" sz="1400" b="1">
                <a:solidFill>
                  <a:srgbClr val="000000"/>
                </a:solidFill>
                <a:latin typeface="Arial" charset="0"/>
              </a:rPr>
              <a:t>       (Entraînement)</a:t>
            </a:r>
          </a:p>
        </p:txBody>
      </p:sp>
      <p:sp>
        <p:nvSpPr>
          <p:cNvPr id="549907" name="Rectangle 19"/>
          <p:cNvSpPr>
            <a:spLocks noChangeArrowheads="1"/>
          </p:cNvSpPr>
          <p:nvPr/>
        </p:nvSpPr>
        <p:spPr bwMode="auto">
          <a:xfrm>
            <a:off x="6804025" y="3752056"/>
            <a:ext cx="16002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s-CL" sz="1400" b="1">
                <a:solidFill>
                  <a:srgbClr val="000000"/>
                </a:solidFill>
                <a:latin typeface="Arial" charset="0"/>
              </a:rPr>
              <a:t>ECONOMIE DE</a:t>
            </a:r>
          </a:p>
          <a:p>
            <a:pPr eaLnBrk="0" hangingPunct="0"/>
            <a:r>
              <a:rPr lang="es-CL" sz="1400" b="1">
                <a:solidFill>
                  <a:srgbClr val="000000"/>
                </a:solidFill>
                <a:latin typeface="Arial" charset="0"/>
              </a:rPr>
              <a:t>LOCOMOTION</a:t>
            </a:r>
          </a:p>
        </p:txBody>
      </p:sp>
      <p:sp>
        <p:nvSpPr>
          <p:cNvPr id="549908" name="Rectangle 20"/>
          <p:cNvSpPr>
            <a:spLocks noChangeArrowheads="1"/>
          </p:cNvSpPr>
          <p:nvPr/>
        </p:nvSpPr>
        <p:spPr bwMode="auto">
          <a:xfrm>
            <a:off x="6019800" y="2761456"/>
            <a:ext cx="13716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CL" sz="1400" b="1">
                <a:solidFill>
                  <a:srgbClr val="000000"/>
                </a:solidFill>
                <a:latin typeface="Arial" charset="0"/>
              </a:rPr>
              <a:t>MASSE</a:t>
            </a:r>
          </a:p>
          <a:p>
            <a:pPr algn="ctr" eaLnBrk="0" hangingPunct="0"/>
            <a:r>
              <a:rPr lang="es-CL" sz="1400" b="1">
                <a:solidFill>
                  <a:srgbClr val="000000"/>
                </a:solidFill>
                <a:latin typeface="Arial" charset="0"/>
              </a:rPr>
              <a:t>CORPORELLE</a:t>
            </a:r>
            <a:endParaRPr lang="es-CL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9909" name="Rectangle 21"/>
          <p:cNvSpPr>
            <a:spLocks noChangeArrowheads="1"/>
          </p:cNvSpPr>
          <p:nvPr/>
        </p:nvSpPr>
        <p:spPr bwMode="auto">
          <a:xfrm>
            <a:off x="7467600" y="2761456"/>
            <a:ext cx="16764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CL" sz="1400" b="1" dirty="0">
                <a:solidFill>
                  <a:srgbClr val="000000"/>
                </a:solidFill>
                <a:latin typeface="Arial" charset="0"/>
              </a:rPr>
              <a:t>SPECIALISATION</a:t>
            </a:r>
          </a:p>
          <a:p>
            <a:pPr algn="ctr" eaLnBrk="0" hangingPunct="0"/>
            <a:r>
              <a:rPr lang="es-CL" sz="1400" b="1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s-CL" sz="1400" b="1" dirty="0" err="1">
                <a:solidFill>
                  <a:srgbClr val="000000"/>
                </a:solidFill>
                <a:latin typeface="Arial" charset="0"/>
              </a:rPr>
              <a:t>Technique</a:t>
            </a:r>
            <a:r>
              <a:rPr lang="es-CL" sz="1400" b="1" dirty="0">
                <a:solidFill>
                  <a:srgbClr val="000000"/>
                </a:solidFill>
                <a:latin typeface="Arial" charset="0"/>
              </a:rPr>
              <a:t>)</a:t>
            </a:r>
            <a:endParaRPr lang="es-CL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9910" name="Line 22"/>
          <p:cNvSpPr>
            <a:spLocks noChangeShapeType="1"/>
          </p:cNvSpPr>
          <p:nvPr/>
        </p:nvSpPr>
        <p:spPr bwMode="auto">
          <a:xfrm>
            <a:off x="6781800" y="3294856"/>
            <a:ext cx="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911" name="Line 23"/>
          <p:cNvSpPr>
            <a:spLocks noChangeShapeType="1"/>
          </p:cNvSpPr>
          <p:nvPr/>
        </p:nvSpPr>
        <p:spPr bwMode="auto">
          <a:xfrm>
            <a:off x="8153400" y="3294856"/>
            <a:ext cx="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912" name="Line 24"/>
          <p:cNvSpPr>
            <a:spLocks noChangeShapeType="1"/>
          </p:cNvSpPr>
          <p:nvPr/>
        </p:nvSpPr>
        <p:spPr bwMode="auto">
          <a:xfrm>
            <a:off x="6781800" y="3447256"/>
            <a:ext cx="1371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913" name="Line 25"/>
          <p:cNvSpPr>
            <a:spLocks noChangeShapeType="1"/>
          </p:cNvSpPr>
          <p:nvPr/>
        </p:nvSpPr>
        <p:spPr bwMode="auto">
          <a:xfrm>
            <a:off x="7467600" y="3447256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914" name="Line 26"/>
          <p:cNvSpPr>
            <a:spLocks noChangeShapeType="1"/>
          </p:cNvSpPr>
          <p:nvPr/>
        </p:nvSpPr>
        <p:spPr bwMode="auto">
          <a:xfrm>
            <a:off x="3200400" y="4590256"/>
            <a:ext cx="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915" name="Line 27"/>
          <p:cNvSpPr>
            <a:spLocks noChangeShapeType="1"/>
          </p:cNvSpPr>
          <p:nvPr/>
        </p:nvSpPr>
        <p:spPr bwMode="auto">
          <a:xfrm>
            <a:off x="5867400" y="4590256"/>
            <a:ext cx="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916" name="Line 28"/>
          <p:cNvSpPr>
            <a:spLocks noChangeShapeType="1"/>
          </p:cNvSpPr>
          <p:nvPr/>
        </p:nvSpPr>
        <p:spPr bwMode="auto">
          <a:xfrm>
            <a:off x="7620000" y="4590256"/>
            <a:ext cx="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917" name="Line 29"/>
          <p:cNvSpPr>
            <a:spLocks noChangeShapeType="1"/>
          </p:cNvSpPr>
          <p:nvPr/>
        </p:nvSpPr>
        <p:spPr bwMode="auto">
          <a:xfrm>
            <a:off x="3200400" y="4971256"/>
            <a:ext cx="4419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918" name="Line 30"/>
          <p:cNvSpPr>
            <a:spLocks noChangeShapeType="1"/>
          </p:cNvSpPr>
          <p:nvPr/>
        </p:nvSpPr>
        <p:spPr bwMode="auto">
          <a:xfrm>
            <a:off x="4724400" y="4971256"/>
            <a:ext cx="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49919" name="Rectangle 31"/>
          <p:cNvSpPr>
            <a:spLocks noChangeArrowheads="1"/>
          </p:cNvSpPr>
          <p:nvPr/>
        </p:nvSpPr>
        <p:spPr bwMode="auto">
          <a:xfrm>
            <a:off x="2819400" y="5199856"/>
            <a:ext cx="41910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CL" sz="2000" b="1" dirty="0" smtClean="0">
                <a:solidFill>
                  <a:srgbClr val="000000"/>
                </a:solidFill>
                <a:latin typeface="Arial" charset="0"/>
              </a:rPr>
              <a:t>CAPACITE AEROBIE</a:t>
            </a:r>
            <a:endParaRPr lang="es-CL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9922" name="Line 34"/>
          <p:cNvSpPr>
            <a:spLocks noChangeShapeType="1"/>
          </p:cNvSpPr>
          <p:nvPr/>
        </p:nvSpPr>
        <p:spPr bwMode="auto">
          <a:xfrm flipH="1">
            <a:off x="4313237" y="3509169"/>
            <a:ext cx="1381125" cy="14287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49924" name="Line 36"/>
          <p:cNvSpPr>
            <a:spLocks noChangeShapeType="1"/>
          </p:cNvSpPr>
          <p:nvPr/>
        </p:nvSpPr>
        <p:spPr bwMode="auto">
          <a:xfrm>
            <a:off x="4356100" y="2285207"/>
            <a:ext cx="0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49925" name="Line 37"/>
          <p:cNvSpPr>
            <a:spLocks noChangeShapeType="1"/>
          </p:cNvSpPr>
          <p:nvPr/>
        </p:nvSpPr>
        <p:spPr bwMode="auto">
          <a:xfrm>
            <a:off x="3132139" y="1493045"/>
            <a:ext cx="0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49926" name="Line 38"/>
          <p:cNvSpPr>
            <a:spLocks noChangeShapeType="1"/>
          </p:cNvSpPr>
          <p:nvPr/>
        </p:nvSpPr>
        <p:spPr bwMode="auto">
          <a:xfrm>
            <a:off x="971551" y="1493045"/>
            <a:ext cx="0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49927" name="Rectangle 39"/>
          <p:cNvSpPr>
            <a:spLocks noChangeArrowheads="1"/>
          </p:cNvSpPr>
          <p:nvPr/>
        </p:nvSpPr>
        <p:spPr bwMode="auto">
          <a:xfrm>
            <a:off x="6552629" y="628203"/>
            <a:ext cx="2555875" cy="792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CL" sz="1300" b="1" dirty="0">
                <a:solidFill>
                  <a:srgbClr val="000000"/>
                </a:solidFill>
                <a:latin typeface="Arial" charset="0"/>
              </a:rPr>
              <a:t>RESERVES EN SUBSTRATS</a:t>
            </a:r>
          </a:p>
          <a:p>
            <a:pPr algn="ctr" eaLnBrk="0" hangingPunct="0"/>
            <a:r>
              <a:rPr lang="es-CL" sz="1300" b="1" dirty="0">
                <a:solidFill>
                  <a:srgbClr val="000000"/>
                </a:solidFill>
                <a:latin typeface="Arial" charset="0"/>
              </a:rPr>
              <a:t>ENERGETIQUES ET </a:t>
            </a:r>
            <a:r>
              <a:rPr lang="es-CL" sz="1300" b="1" dirty="0">
                <a:solidFill>
                  <a:srgbClr val="FF0000"/>
                </a:solidFill>
                <a:latin typeface="Arial" charset="0"/>
              </a:rPr>
              <a:t>QUALITE </a:t>
            </a:r>
          </a:p>
          <a:p>
            <a:pPr algn="ctr" eaLnBrk="0" hangingPunct="0"/>
            <a:r>
              <a:rPr lang="es-CL" sz="1300" b="1" dirty="0">
                <a:solidFill>
                  <a:srgbClr val="FF0000"/>
                </a:solidFill>
                <a:latin typeface="Arial" charset="0"/>
              </a:rPr>
              <a:t>DE LEUR UTILISATION</a:t>
            </a:r>
          </a:p>
        </p:txBody>
      </p:sp>
      <p:sp>
        <p:nvSpPr>
          <p:cNvPr id="549928" name="Line 40"/>
          <p:cNvSpPr>
            <a:spLocks noChangeShapeType="1"/>
          </p:cNvSpPr>
          <p:nvPr/>
        </p:nvSpPr>
        <p:spPr bwMode="auto">
          <a:xfrm>
            <a:off x="4427539" y="1493045"/>
            <a:ext cx="0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49929" name="Line 41"/>
          <p:cNvSpPr>
            <a:spLocks noChangeShapeType="1"/>
          </p:cNvSpPr>
          <p:nvPr/>
        </p:nvSpPr>
        <p:spPr bwMode="auto">
          <a:xfrm>
            <a:off x="5724525" y="1493045"/>
            <a:ext cx="0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49930" name="Line 42"/>
          <p:cNvSpPr>
            <a:spLocks noChangeShapeType="1"/>
          </p:cNvSpPr>
          <p:nvPr/>
        </p:nvSpPr>
        <p:spPr bwMode="auto">
          <a:xfrm>
            <a:off x="8388351" y="1493045"/>
            <a:ext cx="0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0" y="-27384"/>
            <a:ext cx="3995935" cy="34365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22288" y="5949280"/>
            <a:ext cx="8814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Capacité aérobie minimum nécessaire pour mener une vie indépendante : </a:t>
            </a:r>
            <a:r>
              <a:rPr lang="fr-FR" b="1" dirty="0" smtClean="0">
                <a:solidFill>
                  <a:srgbClr val="FFFF00"/>
                </a:solidFill>
              </a:rPr>
              <a:t>15-18 ml/min/kg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Une augmentation de </a:t>
            </a:r>
            <a:r>
              <a:rPr lang="fr-FR" b="1" dirty="0" smtClean="0">
                <a:solidFill>
                  <a:srgbClr val="FFFF00"/>
                </a:solidFill>
              </a:rPr>
              <a:t>3 à 4 ml/min/kg </a:t>
            </a:r>
            <a:r>
              <a:rPr lang="fr-FR" dirty="0" smtClean="0">
                <a:solidFill>
                  <a:schemeClr val="bg1"/>
                </a:solidFill>
              </a:rPr>
              <a:t>peut être atteinte (Huang et al., 2005) ce qui peut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Repousser l’âge d’entrée dans la dépendance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4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9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9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9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9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9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9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9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9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9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9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9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9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9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9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9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9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9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9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9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9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9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9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9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49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9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9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49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9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9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9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9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9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9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49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9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9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49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9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9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49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49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49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9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4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9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49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49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9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49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49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4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49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49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49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49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4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49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0" grpId="0" animBg="1"/>
      <p:bldP spid="549891" grpId="0" animBg="1"/>
      <p:bldP spid="549892" grpId="0" animBg="1"/>
      <p:bldP spid="549893" grpId="0" animBg="1"/>
      <p:bldP spid="549894" grpId="0" animBg="1"/>
      <p:bldP spid="549895" grpId="0" animBg="1"/>
      <p:bldP spid="549896" grpId="0" animBg="1"/>
      <p:bldP spid="549897" grpId="0" animBg="1"/>
      <p:bldP spid="549898" grpId="0" animBg="1"/>
      <p:bldP spid="549899" grpId="0" animBg="1"/>
      <p:bldP spid="549900" grpId="0" animBg="1"/>
      <p:bldP spid="549901" grpId="0" animBg="1"/>
      <p:bldP spid="549902" grpId="0" animBg="1"/>
      <p:bldP spid="549903" grpId="0" animBg="1"/>
      <p:bldP spid="549904" grpId="0" animBg="1"/>
      <p:bldP spid="549905" grpId="0" animBg="1"/>
      <p:bldP spid="549906" grpId="0" animBg="1"/>
      <p:bldP spid="549907" grpId="0" animBg="1"/>
      <p:bldP spid="549908" grpId="0" animBg="1"/>
      <p:bldP spid="549909" grpId="0" animBg="1"/>
      <p:bldP spid="549910" grpId="0" animBg="1"/>
      <p:bldP spid="549911" grpId="0" animBg="1"/>
      <p:bldP spid="549912" grpId="0" animBg="1"/>
      <p:bldP spid="549913" grpId="0" animBg="1"/>
      <p:bldP spid="549914" grpId="0" animBg="1"/>
      <p:bldP spid="549915" grpId="0" animBg="1"/>
      <p:bldP spid="549916" grpId="0" animBg="1"/>
      <p:bldP spid="549917" grpId="0" animBg="1"/>
      <p:bldP spid="549918" grpId="0" animBg="1"/>
      <p:bldP spid="549922" grpId="0" animBg="1"/>
      <p:bldP spid="549924" grpId="0" animBg="1"/>
      <p:bldP spid="549925" grpId="0" animBg="1"/>
      <p:bldP spid="549926" grpId="0" animBg="1"/>
      <p:bldP spid="549927" grpId="0" animBg="1"/>
      <p:bldP spid="549928" grpId="0" animBg="1"/>
      <p:bldP spid="549929" grpId="0" animBg="1"/>
      <p:bldP spid="549930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692275" y="727075"/>
            <a:ext cx="6229350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b="1" dirty="0">
                <a:solidFill>
                  <a:srgbClr val="FFFF00"/>
                </a:solidFill>
                <a:latin typeface="Bookman Old Style" pitchFamily="18" charset="0"/>
              </a:rPr>
              <a:t>Fréquence cardiaque et vieillissement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4925" y="2249488"/>
            <a:ext cx="913923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La fréquence cardiaque diminue avec l’âge (FC max = 220 – âge)</a:t>
            </a:r>
          </a:p>
          <a:p>
            <a:pPr>
              <a:buFont typeface="Wingdings" pitchFamily="2" charset="2"/>
              <a:buNone/>
            </a:pP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La baisse est identique chez le sédentaire et le sujet entraîné</a:t>
            </a:r>
          </a:p>
          <a:p>
            <a:pPr>
              <a:buFont typeface="Wingdings" pitchFamily="2" charset="2"/>
              <a:buNone/>
            </a:pP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Altérations morphologiques et </a:t>
            </a:r>
            <a:r>
              <a:rPr lang="fr-FR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électrophysiologiques</a:t>
            </a:r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du tissu de conduction </a:t>
            </a:r>
          </a:p>
          <a:p>
            <a:pPr>
              <a:buFont typeface="Wingdings" pitchFamily="2" charset="2"/>
              <a:buNone/>
            </a:pPr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cardiaque (nœud sinusal et </a:t>
            </a:r>
            <a:r>
              <a:rPr lang="fr-FR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faiseau</a:t>
            </a:r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</a:t>
            </a:r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Dow-régulation des récepteurs cardiaques bêta = diminution de la sensibilité</a:t>
            </a:r>
          </a:p>
          <a:p>
            <a:pPr>
              <a:buFont typeface="Wingdings" pitchFamily="2" charset="2"/>
              <a:buNone/>
            </a:pPr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du tissu myocardique à la stimulation par les catécholamines.   </a:t>
            </a:r>
          </a:p>
        </p:txBody>
      </p:sp>
      <p:pic>
        <p:nvPicPr>
          <p:cNvPr id="4" name="Picture 3" descr="Coeu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080120" cy="177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58750" y="1878980"/>
            <a:ext cx="8997950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b="1" dirty="0">
                <a:solidFill>
                  <a:srgbClr val="FFFF00"/>
                </a:solidFill>
                <a:latin typeface="Bookman Old Style" pitchFamily="18" charset="0"/>
              </a:rPr>
              <a:t>Modification du volume d’éjection systolique avec l’âge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84213" y="3036912"/>
            <a:ext cx="76231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Diminution due à l’augmentation des résistances périphériques</a:t>
            </a:r>
          </a:p>
          <a:p>
            <a:pPr>
              <a:buFont typeface="Wingdings" pitchFamily="2" charset="2"/>
              <a:buNone/>
            </a:pP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Diminution de la </a:t>
            </a:r>
            <a:r>
              <a:rPr lang="fr-FR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compliance</a:t>
            </a:r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Wingdings" pitchFamily="2" charset="2"/>
              <a:buNone/>
            </a:pP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Diminution de la puissance contractile</a:t>
            </a:r>
          </a:p>
          <a:p>
            <a:pPr>
              <a:buFont typeface="Wingdings" pitchFamily="2" charset="2"/>
              <a:buNone/>
            </a:pP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Effets inverses avec l’entraînement</a:t>
            </a:r>
            <a:r>
              <a:rPr lang="fr-F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3" descr="Coeu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954832" cy="15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8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4"/>
          <p:cNvSpPr>
            <a:spLocks noChangeShapeType="1"/>
          </p:cNvSpPr>
          <p:nvPr/>
        </p:nvSpPr>
        <p:spPr bwMode="auto">
          <a:xfrm>
            <a:off x="1619250" y="1052513"/>
            <a:ext cx="0" cy="460851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35843" name="Line 5"/>
          <p:cNvSpPr>
            <a:spLocks noChangeShapeType="1"/>
          </p:cNvSpPr>
          <p:nvPr/>
        </p:nvSpPr>
        <p:spPr bwMode="auto">
          <a:xfrm>
            <a:off x="1619250" y="5661025"/>
            <a:ext cx="72009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1050158" y="980728"/>
            <a:ext cx="641522" cy="49398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105 –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–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95 –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90 –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85 –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80 –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75 –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-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70 –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1547813" y="5589240"/>
            <a:ext cx="74895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  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20           25            30            35            40            45            50            55            60            65</a:t>
            </a:r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>
            <a:off x="1619250" y="1854200"/>
            <a:ext cx="7056438" cy="23764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35847" name="Line 9"/>
          <p:cNvSpPr>
            <a:spLocks noChangeShapeType="1"/>
          </p:cNvSpPr>
          <p:nvPr/>
        </p:nvSpPr>
        <p:spPr bwMode="auto">
          <a:xfrm>
            <a:off x="1619250" y="1844675"/>
            <a:ext cx="7056438" cy="2808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35848" name="Line 10"/>
          <p:cNvSpPr>
            <a:spLocks noChangeShapeType="1"/>
          </p:cNvSpPr>
          <p:nvPr/>
        </p:nvSpPr>
        <p:spPr bwMode="auto">
          <a:xfrm>
            <a:off x="1619250" y="1844675"/>
            <a:ext cx="7129463" cy="3313113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35849" name="Text Box 11"/>
          <p:cNvSpPr txBox="1">
            <a:spLocks noChangeArrowheads="1"/>
          </p:cNvSpPr>
          <p:nvPr/>
        </p:nvSpPr>
        <p:spPr bwMode="auto">
          <a:xfrm>
            <a:off x="5795963" y="2852738"/>
            <a:ext cx="2355850" cy="37941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Fréquence cardiaque</a:t>
            </a:r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4211638" y="3789363"/>
            <a:ext cx="1797050" cy="379412"/>
          </a:xfrm>
          <a:prstGeom prst="rect">
            <a:avLst/>
          </a:prstGeom>
          <a:noFill/>
          <a:ln w="12700">
            <a:solidFill>
              <a:srgbClr val="00CC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Débit cardiaque</a:t>
            </a:r>
          </a:p>
        </p:txBody>
      </p:sp>
      <p:sp>
        <p:nvSpPr>
          <p:cNvPr id="35851" name="Text Box 13"/>
          <p:cNvSpPr txBox="1">
            <a:spLocks noChangeArrowheads="1"/>
          </p:cNvSpPr>
          <p:nvPr/>
        </p:nvSpPr>
        <p:spPr bwMode="auto">
          <a:xfrm>
            <a:off x="5355185" y="4463256"/>
            <a:ext cx="3079750" cy="379413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Volume d’éjection systolique</a:t>
            </a:r>
          </a:p>
        </p:txBody>
      </p:sp>
      <p:sp>
        <p:nvSpPr>
          <p:cNvPr id="35852" name="Text Box 14"/>
          <p:cNvSpPr txBox="1">
            <a:spLocks noChangeArrowheads="1"/>
          </p:cNvSpPr>
          <p:nvPr/>
        </p:nvSpPr>
        <p:spPr bwMode="auto">
          <a:xfrm>
            <a:off x="1958975" y="327025"/>
            <a:ext cx="7024688" cy="71437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Effets de l’âge sur les valeurs maximales du débit cardiaque,</a:t>
            </a:r>
          </a:p>
          <a:p>
            <a:r>
              <a:rPr lang="fr-FR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du volume d’éjection systolique et de la fréquence cardiaque</a:t>
            </a:r>
          </a:p>
        </p:txBody>
      </p:sp>
      <p:sp>
        <p:nvSpPr>
          <p:cNvPr id="35853" name="Text Box 15"/>
          <p:cNvSpPr txBox="1">
            <a:spLocks noChangeArrowheads="1"/>
          </p:cNvSpPr>
          <p:nvPr/>
        </p:nvSpPr>
        <p:spPr bwMode="auto">
          <a:xfrm>
            <a:off x="4140200" y="6088063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Âge (années)</a:t>
            </a:r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 rot="-5400000">
            <a:off x="-1329530" y="3282156"/>
            <a:ext cx="3992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de la valeur maximale à 20 ans</a:t>
            </a:r>
          </a:p>
        </p:txBody>
      </p:sp>
    </p:spTree>
    <p:extLst>
      <p:ext uri="{BB962C8B-B14F-4D97-AF65-F5344CB8AC3E}">
        <p14:creationId xmlns:p14="http://schemas.microsoft.com/office/powerpoint/2010/main" val="166729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1384" y="1052736"/>
            <a:ext cx="81680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bg1"/>
                </a:solidFill>
              </a:rPr>
              <a:t>La mobilité fonctionnelle permet à la personne âgée de maintenir son indépendance et son autonomie le plus longtemps possible, ce qui contribue à son  « </a:t>
            </a:r>
            <a:r>
              <a:rPr lang="fr-FR" sz="2000" i="1" dirty="0" smtClean="0">
                <a:solidFill>
                  <a:srgbClr val="FFFF00"/>
                </a:solidFill>
              </a:rPr>
              <a:t>bien-être</a:t>
            </a:r>
            <a:r>
              <a:rPr lang="fr-FR" sz="2000" i="1" dirty="0">
                <a:solidFill>
                  <a:srgbClr val="FFFF00"/>
                </a:solidFill>
              </a:rPr>
              <a:t>, physique, psychique, </a:t>
            </a:r>
            <a:r>
              <a:rPr lang="fr-FR" sz="2000" i="1" dirty="0" smtClean="0">
                <a:solidFill>
                  <a:srgbClr val="FFFF00"/>
                </a:solidFill>
              </a:rPr>
              <a:t>affectif et social</a:t>
            </a:r>
            <a:r>
              <a:rPr lang="fr-FR" sz="2000" i="1" dirty="0">
                <a:solidFill>
                  <a:srgbClr val="FFFF00"/>
                </a:solidFill>
              </a:rPr>
              <a:t> </a:t>
            </a:r>
            <a:r>
              <a:rPr lang="fr-FR" sz="2000" i="1" dirty="0" smtClean="0">
                <a:solidFill>
                  <a:srgbClr val="FFFF00"/>
                </a:solidFill>
              </a:rPr>
              <a:t>» (OMS) et donc à la qualité de sa vie de la personne âgée</a:t>
            </a: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</a:rPr>
              <a:t>.  </a:t>
            </a:r>
          </a:p>
          <a:p>
            <a:pPr algn="just">
              <a:lnSpc>
                <a:spcPct val="150000"/>
              </a:lnSpc>
            </a:pPr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4005064"/>
            <a:ext cx="87904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bg1"/>
                </a:solidFill>
              </a:rPr>
              <a:t>Selon </a:t>
            </a:r>
            <a:r>
              <a:rPr lang="fr-FR" sz="2000" dirty="0" err="1" smtClean="0">
                <a:solidFill>
                  <a:schemeClr val="bg1"/>
                </a:solidFill>
              </a:rPr>
              <a:t>DiPietro</a:t>
            </a:r>
            <a:r>
              <a:rPr lang="fr-FR" sz="2000" dirty="0" smtClean="0">
                <a:solidFill>
                  <a:schemeClr val="bg1"/>
                </a:solidFill>
              </a:rPr>
              <a:t>, 1996), les standards de la mobilité peuvent se résumer  comme :</a:t>
            </a: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chemeClr val="bg1"/>
                </a:solidFill>
              </a:rPr>
              <a:t>P</a:t>
            </a:r>
            <a:r>
              <a:rPr lang="fr-FR" sz="2000" dirty="0" smtClean="0">
                <a:solidFill>
                  <a:schemeClr val="bg1"/>
                </a:solidFill>
              </a:rPr>
              <a:t>ouvoir marcher 800m sans aide,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</a:rPr>
              <a:t>Monter un étage à pied,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</a:rPr>
              <a:t>Soulever et porter une charge de 11,3 kg </a:t>
            </a:r>
          </a:p>
          <a:p>
            <a:endParaRPr lang="fr-FR" sz="2000" dirty="0" smtClean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71800" y="308261"/>
            <a:ext cx="3567387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MOBILITE FONCTIONNELLE</a:t>
            </a:r>
            <a:endParaRPr lang="fr-F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7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ntraîné-sédentaire-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05102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0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914400" y="3212976"/>
            <a:ext cx="7391400" cy="95410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LES EFFETS DE L’ÂGE SUR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LA FONCTION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VENTILATOIRE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4820" name="Picture 4" descr="Pou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6672"/>
            <a:ext cx="1579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0532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7391400" cy="127635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s-CL" sz="3600" i="0" dirty="0" smtClean="0">
                <a:solidFill>
                  <a:srgbClr val="FFFF00"/>
                </a:solidFill>
                <a:latin typeface="+mn-lt"/>
              </a:rPr>
              <a:t>1- LE SYSTEME PULMONAIRE...</a:t>
            </a:r>
            <a:endParaRPr lang="es-CL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5410200"/>
          </a:xfrm>
        </p:spPr>
        <p:txBody>
          <a:bodyPr/>
          <a:lstStyle/>
          <a:p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Le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vieillissement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sans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activité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physique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régulière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a une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action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négative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sur :</a:t>
            </a:r>
          </a:p>
          <a:p>
            <a:pPr>
              <a:buFont typeface="Monotype Sorts" pitchFamily="2" charset="2"/>
              <a:buNone/>
            </a:pPr>
            <a:endParaRPr lang="es-CL" sz="2400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CL" sz="2400" b="1" i="1" dirty="0" smtClean="0">
                <a:solidFill>
                  <a:srgbClr val="FFFF00"/>
                </a:solidFill>
                <a:latin typeface="Arial" pitchFamily="34" charset="0"/>
              </a:rPr>
              <a:t>les </a:t>
            </a:r>
            <a:r>
              <a:rPr lang="es-CL" sz="2400" b="1" i="1" dirty="0" err="1" smtClean="0">
                <a:solidFill>
                  <a:srgbClr val="FFFF00"/>
                </a:solidFill>
                <a:latin typeface="Arial" pitchFamily="34" charset="0"/>
              </a:rPr>
              <a:t>muscles</a:t>
            </a:r>
            <a:r>
              <a:rPr lang="es-CL" sz="2400" b="1" i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s-CL" sz="2400" b="1" i="1" dirty="0" err="1" smtClean="0">
                <a:solidFill>
                  <a:srgbClr val="FFFF00"/>
                </a:solidFill>
                <a:latin typeface="Arial" pitchFamily="34" charset="0"/>
              </a:rPr>
              <a:t>respiratoires</a:t>
            </a:r>
            <a:r>
              <a:rPr lang="es-CL" sz="24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qui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deviennent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moins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élastiques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et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moins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puissants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diminuant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ainsi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la capacité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ventilatoire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,</a:t>
            </a:r>
          </a:p>
          <a:p>
            <a:pPr>
              <a:buFont typeface="Wingdings" pitchFamily="2" charset="2"/>
              <a:buNone/>
            </a:pPr>
            <a:endParaRPr lang="es-CL" sz="2400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CL" sz="2400" b="1" i="1" dirty="0" smtClean="0">
                <a:solidFill>
                  <a:srgbClr val="FFFF00"/>
                </a:solidFill>
                <a:latin typeface="Arial" pitchFamily="34" charset="0"/>
              </a:rPr>
              <a:t>le nombre </a:t>
            </a:r>
            <a:r>
              <a:rPr lang="es-CL" sz="2400" b="1" i="1" dirty="0" err="1" smtClean="0">
                <a:solidFill>
                  <a:srgbClr val="FFFF00"/>
                </a:solidFill>
                <a:latin typeface="Arial" pitchFamily="34" charset="0"/>
              </a:rPr>
              <a:t>d’alvéoles</a:t>
            </a:r>
            <a:r>
              <a:rPr lang="es-CL" sz="2400" b="1" i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s-CL" sz="2400" b="1" i="1" dirty="0" err="1" smtClean="0">
                <a:solidFill>
                  <a:srgbClr val="FFFF00"/>
                </a:solidFill>
                <a:latin typeface="Arial" pitchFamily="34" charset="0"/>
              </a:rPr>
              <a:t>fonctionnelles</a:t>
            </a:r>
            <a:r>
              <a:rPr lang="es-CL" sz="24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qui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diminue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: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surface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d’échange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entre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l’environnement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et le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sang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plus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réduite</a:t>
            </a:r>
            <a:endParaRPr lang="es-CL" sz="2400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s-CL" sz="2400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CL" sz="2400" b="1" i="1" dirty="0" smtClean="0">
                <a:solidFill>
                  <a:srgbClr val="FFFF00"/>
                </a:solidFill>
                <a:latin typeface="Arial" pitchFamily="34" charset="0"/>
              </a:rPr>
              <a:t>le </a:t>
            </a:r>
            <a:r>
              <a:rPr lang="es-CL" sz="2400" b="1" i="1" dirty="0" err="1" smtClean="0">
                <a:solidFill>
                  <a:srgbClr val="FFFF00"/>
                </a:solidFill>
                <a:latin typeface="Arial" pitchFamily="34" charset="0"/>
              </a:rPr>
              <a:t>volume</a:t>
            </a:r>
            <a:r>
              <a:rPr lang="es-CL" sz="2400" b="1" i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s-CL" sz="2400" b="1" i="1" dirty="0" err="1" smtClean="0">
                <a:solidFill>
                  <a:srgbClr val="FFFF00"/>
                </a:solidFill>
                <a:latin typeface="Arial" pitchFamily="34" charset="0"/>
              </a:rPr>
              <a:t>sanguin</a:t>
            </a:r>
            <a:r>
              <a:rPr lang="es-CL" sz="2400" b="1" i="1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s-CL" sz="2400" b="1" i="1" dirty="0" err="1" smtClean="0">
                <a:solidFill>
                  <a:srgbClr val="FFFF00"/>
                </a:solidFill>
                <a:latin typeface="Arial" pitchFamily="34" charset="0"/>
              </a:rPr>
              <a:t>pulmonaire</a:t>
            </a:r>
            <a:r>
              <a:rPr lang="es-CL" sz="2400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qui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diminue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contribuant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ainsi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à une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circulation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moins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efficace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du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sang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dans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les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tissus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Arial" pitchFamily="34" charset="0"/>
              </a:rPr>
              <a:t>pulmonaires</a:t>
            </a:r>
            <a:r>
              <a:rPr lang="es-CL" sz="2400" dirty="0" smtClean="0">
                <a:solidFill>
                  <a:schemeClr val="bg1"/>
                </a:solidFill>
                <a:latin typeface="Arial" pitchFamily="34" charset="0"/>
              </a:rPr>
              <a:t>.</a:t>
            </a:r>
          </a:p>
          <a:p>
            <a:endParaRPr lang="es-CL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3" grpId="0" build="p" autoUpdateAnimBg="0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67965" y="2031634"/>
            <a:ext cx="7909986" cy="149335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peut apporter la pratique régulière d’une </a:t>
            </a: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physique  sur la fonction </a:t>
            </a:r>
            <a:r>
              <a:rPr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ventilatoire</a:t>
            </a: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91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23528" y="2094298"/>
            <a:ext cx="85689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­"/>
            </a:pPr>
            <a:r>
              <a:rPr lang="es-CL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  <a:sym typeface="Symbol" pitchFamily="18" charset="2"/>
              </a:rPr>
              <a:t> </a:t>
            </a:r>
            <a:r>
              <a:rPr lang="es-CL" sz="2400" dirty="0" err="1" smtClean="0">
                <a:solidFill>
                  <a:schemeClr val="bg1"/>
                </a:solidFill>
              </a:rPr>
              <a:t>Puissance</a:t>
            </a:r>
            <a:r>
              <a:rPr lang="es-CL" sz="2400" dirty="0" smtClean="0">
                <a:solidFill>
                  <a:schemeClr val="bg1"/>
                </a:solidFill>
              </a:rPr>
              <a:t> </a:t>
            </a:r>
            <a:r>
              <a:rPr lang="es-CL" sz="2400" dirty="0">
                <a:solidFill>
                  <a:schemeClr val="bg1"/>
                </a:solidFill>
              </a:rPr>
              <a:t>des </a:t>
            </a:r>
            <a:r>
              <a:rPr lang="es-CL" sz="2400" dirty="0" err="1">
                <a:solidFill>
                  <a:schemeClr val="bg1"/>
                </a:solidFill>
              </a:rPr>
              <a:t>muscles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>
                <a:solidFill>
                  <a:schemeClr val="bg1"/>
                </a:solidFill>
              </a:rPr>
              <a:t>respiratoires</a:t>
            </a:r>
            <a:r>
              <a:rPr lang="es-CL" sz="2400" dirty="0">
                <a:solidFill>
                  <a:schemeClr val="bg1"/>
                </a:solidFill>
              </a:rPr>
              <a:t>, </a:t>
            </a:r>
            <a:endParaRPr lang="es-CL" sz="2400" dirty="0" smtClean="0">
              <a:solidFill>
                <a:schemeClr val="bg1"/>
              </a:solidFill>
            </a:endParaRPr>
          </a:p>
          <a:p>
            <a:endParaRPr lang="es-CL" sz="2400" dirty="0" smtClean="0">
              <a:solidFill>
                <a:schemeClr val="bg1"/>
              </a:solidFill>
            </a:endParaRPr>
          </a:p>
          <a:p>
            <a:pPr>
              <a:buFont typeface="Symbol" pitchFamily="18" charset="2"/>
              <a:buChar char="­"/>
            </a:pPr>
            <a:r>
              <a:rPr lang="fr-FR" sz="2400" dirty="0" smtClean="0">
                <a:solidFill>
                  <a:schemeClr val="bg1"/>
                </a:solidFill>
                <a:sym typeface="Symbol" pitchFamily="18" charset="2"/>
              </a:rPr>
              <a:t> </a:t>
            </a:r>
            <a:r>
              <a:rPr lang="es-CL" sz="2400" dirty="0" smtClean="0">
                <a:solidFill>
                  <a:schemeClr val="bg1"/>
                </a:solidFill>
              </a:rPr>
              <a:t>nombre </a:t>
            </a:r>
            <a:r>
              <a:rPr lang="es-CL" sz="2400" dirty="0" err="1">
                <a:solidFill>
                  <a:schemeClr val="bg1"/>
                </a:solidFill>
              </a:rPr>
              <a:t>d’alvéoles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</a:rPr>
              <a:t>fonctionnelles</a:t>
            </a:r>
            <a:r>
              <a:rPr lang="es-CL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fr-FR" sz="24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endParaRPr lang="fr-FR" sz="2400" dirty="0">
              <a:solidFill>
                <a:schemeClr val="bg1"/>
              </a:solidFill>
              <a:sym typeface="Symbol" pitchFamily="18" charset="2"/>
            </a:endParaRPr>
          </a:p>
          <a:p>
            <a:pPr>
              <a:buFont typeface="Symbol" pitchFamily="18" charset="2"/>
              <a:buChar char="­"/>
            </a:pP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  <a:sym typeface="Symbol" pitchFamily="18" charset="2"/>
              </a:rPr>
              <a:t> </a:t>
            </a:r>
            <a:r>
              <a:rPr lang="fr-FR" sz="2400" dirty="0" smtClean="0">
                <a:solidFill>
                  <a:schemeClr val="bg1"/>
                </a:solidFill>
              </a:rPr>
              <a:t>rapport </a:t>
            </a:r>
            <a:r>
              <a:rPr lang="fr-FR" sz="2400" dirty="0">
                <a:solidFill>
                  <a:schemeClr val="bg1"/>
                </a:solidFill>
              </a:rPr>
              <a:t>ventilation/perfusion, </a:t>
            </a:r>
            <a:endParaRPr lang="fr-FR" sz="2400" dirty="0" smtClean="0">
              <a:solidFill>
                <a:schemeClr val="bg1"/>
              </a:solidFill>
            </a:endParaRP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pPr>
              <a:buFont typeface="Symbol" pitchFamily="18" charset="2"/>
              <a:buChar char="­"/>
            </a:pPr>
            <a:r>
              <a:rPr lang="fr-FR" sz="2400" dirty="0" smtClean="0">
                <a:solidFill>
                  <a:schemeClr val="bg1"/>
                </a:solidFill>
              </a:rPr>
              <a:t> amélioration </a:t>
            </a:r>
            <a:r>
              <a:rPr lang="fr-FR" sz="2400" dirty="0">
                <a:solidFill>
                  <a:schemeClr val="bg1"/>
                </a:solidFill>
              </a:rPr>
              <a:t>de la </a:t>
            </a:r>
            <a:r>
              <a:rPr lang="fr-FR" sz="2400" dirty="0" smtClean="0">
                <a:solidFill>
                  <a:schemeClr val="bg1"/>
                </a:solidFill>
              </a:rPr>
              <a:t>Broncho-Pneumopathie Chronique Obstructive </a:t>
            </a:r>
            <a:r>
              <a:rPr lang="fr-FR" sz="2400" dirty="0">
                <a:solidFill>
                  <a:schemeClr val="bg1"/>
                </a:solidFill>
              </a:rPr>
              <a:t>(BPCO), </a:t>
            </a:r>
            <a:endParaRPr lang="fr-FR" sz="2400" dirty="0" smtClean="0">
              <a:solidFill>
                <a:schemeClr val="bg1"/>
              </a:solidFill>
            </a:endParaRP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pPr>
              <a:buFont typeface="Symbol" pitchFamily="18" charset="2"/>
              <a:buChar char="­"/>
            </a:pP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amélioration de </a:t>
            </a:r>
            <a:r>
              <a:rPr lang="fr-FR" sz="2400" dirty="0">
                <a:solidFill>
                  <a:schemeClr val="bg1"/>
                </a:solidFill>
              </a:rPr>
              <a:t>l’asthme,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26342" y="620688"/>
            <a:ext cx="6603283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Effets de la pratique régulière d’une activité 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physique sur la fonction </a:t>
            </a:r>
            <a:r>
              <a:rPr lang="fr-FR" sz="2800" dirty="0" err="1" smtClean="0">
                <a:solidFill>
                  <a:srgbClr val="FFFF00"/>
                </a:solidFill>
              </a:rPr>
              <a:t>ventilatoire</a:t>
            </a:r>
            <a:endParaRPr lang="fr-F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Age, endormissement-exerc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905400" cy="575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332656"/>
            <a:ext cx="8755602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ENFIN….EFFET DE L’ACTIVITE PHYSIQUE SUR LE SOMMEIL DES PERSONNES ÂGEES</a:t>
            </a:r>
            <a:endParaRPr lang="fr-F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4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Age-sommeil-exerc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048275" cy="591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8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60648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Activités physiques recommandées pour les personnes âgées</a:t>
            </a:r>
          </a:p>
          <a:p>
            <a:pPr algn="ctr"/>
            <a:r>
              <a:rPr lang="fr-FR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(A ajuster en fonction de leur niveau d’autonomie)</a:t>
            </a: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Types d’activités physiques :</a:t>
            </a:r>
            <a:endParaRPr lang="fr-FR" sz="2400" dirty="0">
              <a:solidFill>
                <a:srgbClr val="FFFF00"/>
              </a:solidFill>
            </a:endParaRP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Travaux ménagers, bricolage, jardinage, </a:t>
            </a: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Exercices d’équilibre, de coordination, de renforcement musculaire des jambes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et surtout des chevilles (</a:t>
            </a:r>
            <a:r>
              <a:rPr lang="fr-FR" sz="2000" dirty="0">
                <a:solidFill>
                  <a:schemeClr val="bg1"/>
                </a:solidFill>
              </a:rPr>
              <a:t>prévention des chutes), </a:t>
            </a:r>
            <a:r>
              <a:rPr lang="fr-FR" sz="2000" dirty="0" smtClean="0">
                <a:solidFill>
                  <a:schemeClr val="bg1"/>
                </a:solidFill>
              </a:rPr>
              <a:t> gymnastique douce, </a:t>
            </a:r>
            <a:r>
              <a:rPr lang="fr-FR" sz="2000" dirty="0" err="1" smtClean="0">
                <a:solidFill>
                  <a:schemeClr val="bg1"/>
                </a:solidFill>
              </a:rPr>
              <a:t>taï</a:t>
            </a:r>
            <a:r>
              <a:rPr lang="fr-FR" sz="2000" dirty="0" smtClean="0">
                <a:solidFill>
                  <a:schemeClr val="bg1"/>
                </a:solidFill>
              </a:rPr>
              <a:t> chi,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exercices  de Souplesse et d’endurance (marche…jogging à allure modérée, voire cyclisme)</a:t>
            </a: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Fréquence :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Tous les jours par petites séquences de 5 min x 6 puis de 10 x 3 puis de 15 x 2 puis de 30 min…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rgbClr val="FFFF00"/>
                </a:solidFill>
              </a:rPr>
              <a:t>Intensité-progressivité :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Faible pour commencer (8 à 10 sur échelle de Borg) puis augmenter sensiblement chaque semaine pour arriver en 12 à 15 semaines à 14 à 15 sur échelle de Borg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2656"/>
            <a:ext cx="8991600" cy="12763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CL" sz="2800" i="0" dirty="0" smtClean="0">
                <a:solidFill>
                  <a:schemeClr val="bg1"/>
                </a:solidFill>
              </a:rPr>
              <a:t>À QUEL ÂGE COMMENCER UN PROGRAMME DE REMISE EN CONDITION PHYSIQUE ?</a:t>
            </a:r>
            <a:endParaRPr lang="es-CL" sz="2800" dirty="0" smtClean="0">
              <a:solidFill>
                <a:schemeClr val="bg1"/>
              </a:solidFill>
            </a:endParaRPr>
          </a:p>
        </p:txBody>
      </p:sp>
      <p:pic>
        <p:nvPicPr>
          <p:cNvPr id="78851" name="Picture 5" descr="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5194" r="3758"/>
          <a:stretch>
            <a:fillRect/>
          </a:stretch>
        </p:blipFill>
        <p:spPr>
          <a:xfrm>
            <a:off x="2971800" y="1676400"/>
            <a:ext cx="3548063" cy="5181600"/>
          </a:xfrm>
        </p:spPr>
      </p:pic>
    </p:spTree>
    <p:extLst>
      <p:ext uri="{BB962C8B-B14F-4D97-AF65-F5344CB8AC3E}">
        <p14:creationId xmlns:p14="http://schemas.microsoft.com/office/powerpoint/2010/main" val="320218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04813"/>
            <a:ext cx="8991600" cy="318135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CL" sz="2000" i="0" dirty="0" smtClean="0">
                <a:solidFill>
                  <a:schemeClr val="bg1"/>
                </a:solidFill>
                <a:latin typeface="Arial" charset="0"/>
              </a:rPr>
              <a:t>IL N’Y A PAS D’ÂGE POUR COMMENCER….L’ESSENTIEL EST DE VOULOIR DÉBUTER VOTRE PROGRAMME, DE CHANGER VOS HABITUDES SI CELLES-CI SONT TROP PROCHES DE LA SÉDENTARITÉ ET DE CONSERVER LE PLUS LONGTEMPS POSSIBLE VOTRE MOTIVATION POUR UNE PRATIQUE RÉGULIÈRE D’UNE ACTIVITÉ PHYSIQUE</a:t>
            </a:r>
            <a:endParaRPr lang="es-CL" sz="2000" dirty="0" smtClean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38600"/>
            <a:ext cx="8763000" cy="28194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s-CL" sz="2800" dirty="0" smtClean="0">
                <a:solidFill>
                  <a:srgbClr val="FFFF00"/>
                </a:solidFill>
                <a:latin typeface="Bookman Old Style" pitchFamily="18" charset="0"/>
              </a:rPr>
              <a:t>“</a:t>
            </a:r>
            <a:r>
              <a:rPr lang="es-CL" sz="2800" dirty="0" err="1" smtClean="0">
                <a:solidFill>
                  <a:srgbClr val="FFFF00"/>
                </a:solidFill>
                <a:latin typeface="Bookman Old Style" pitchFamily="18" charset="0"/>
              </a:rPr>
              <a:t>Pense</a:t>
            </a:r>
            <a:r>
              <a:rPr lang="es-CL" sz="2800" dirty="0" smtClean="0">
                <a:solidFill>
                  <a:srgbClr val="FFFF00"/>
                </a:solidFill>
                <a:latin typeface="Bookman Old Style" pitchFamily="18" charset="0"/>
              </a:rPr>
              <a:t> une </a:t>
            </a:r>
            <a:r>
              <a:rPr lang="es-CL" sz="2800" dirty="0" err="1" smtClean="0">
                <a:solidFill>
                  <a:srgbClr val="FFFF00"/>
                </a:solidFill>
                <a:latin typeface="Bookman Old Style" pitchFamily="18" charset="0"/>
              </a:rPr>
              <a:t>idée</a:t>
            </a:r>
            <a:r>
              <a:rPr lang="es-CL" sz="2800" dirty="0" smtClean="0">
                <a:solidFill>
                  <a:srgbClr val="FFFF00"/>
                </a:solidFill>
                <a:latin typeface="Bookman Old Style" pitchFamily="18" charset="0"/>
              </a:rPr>
              <a:t>, </a:t>
            </a:r>
            <a:r>
              <a:rPr lang="es-CL" sz="2800" dirty="0" err="1" smtClean="0">
                <a:solidFill>
                  <a:srgbClr val="FFFF00"/>
                </a:solidFill>
                <a:latin typeface="Bookman Old Style" pitchFamily="18" charset="0"/>
              </a:rPr>
              <a:t>récolte</a:t>
            </a:r>
            <a:r>
              <a:rPr lang="es-CL" sz="2800" dirty="0" smtClean="0">
                <a:solidFill>
                  <a:srgbClr val="FFFF00"/>
                </a:solidFill>
                <a:latin typeface="Bookman Old Style" pitchFamily="18" charset="0"/>
              </a:rPr>
              <a:t> une </a:t>
            </a:r>
            <a:r>
              <a:rPr lang="es-CL" sz="2800" dirty="0" err="1" smtClean="0">
                <a:solidFill>
                  <a:srgbClr val="FFFF00"/>
                </a:solidFill>
                <a:latin typeface="Bookman Old Style" pitchFamily="18" charset="0"/>
              </a:rPr>
              <a:t>action</a:t>
            </a:r>
            <a:endParaRPr lang="es-CL" sz="28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Font typeface="Monotype Sorts" pitchFamily="2" charset="2"/>
              <a:buNone/>
            </a:pPr>
            <a:r>
              <a:rPr lang="es-CL" sz="2800" dirty="0" err="1" smtClean="0">
                <a:solidFill>
                  <a:srgbClr val="FFFF00"/>
                </a:solidFill>
                <a:latin typeface="Bookman Old Style" pitchFamily="18" charset="0"/>
              </a:rPr>
              <a:t>Répète</a:t>
            </a:r>
            <a:r>
              <a:rPr lang="es-CL" sz="2800" dirty="0" smtClean="0">
                <a:solidFill>
                  <a:srgbClr val="FFFF00"/>
                </a:solidFill>
                <a:latin typeface="Bookman Old Style" pitchFamily="18" charset="0"/>
              </a:rPr>
              <a:t> une </a:t>
            </a:r>
            <a:r>
              <a:rPr lang="es-CL" sz="2800" dirty="0" err="1" smtClean="0">
                <a:solidFill>
                  <a:srgbClr val="FFFF00"/>
                </a:solidFill>
                <a:latin typeface="Bookman Old Style" pitchFamily="18" charset="0"/>
              </a:rPr>
              <a:t>action</a:t>
            </a:r>
            <a:r>
              <a:rPr lang="es-CL" sz="2800" dirty="0" smtClean="0">
                <a:solidFill>
                  <a:srgbClr val="FFFF00"/>
                </a:solidFill>
                <a:latin typeface="Bookman Old Style" pitchFamily="18" charset="0"/>
              </a:rPr>
              <a:t>, </a:t>
            </a:r>
            <a:r>
              <a:rPr lang="es-CL" sz="2800" dirty="0" err="1" smtClean="0">
                <a:solidFill>
                  <a:srgbClr val="FFFF00"/>
                </a:solidFill>
                <a:latin typeface="Bookman Old Style" pitchFamily="18" charset="0"/>
              </a:rPr>
              <a:t>récolte</a:t>
            </a:r>
            <a:r>
              <a:rPr lang="es-CL" sz="2800" dirty="0" smtClean="0">
                <a:solidFill>
                  <a:srgbClr val="FFFF00"/>
                </a:solidFill>
                <a:latin typeface="Bookman Old Style" pitchFamily="18" charset="0"/>
              </a:rPr>
              <a:t> une </a:t>
            </a:r>
            <a:r>
              <a:rPr lang="es-CL" sz="2800" dirty="0" err="1" smtClean="0">
                <a:solidFill>
                  <a:srgbClr val="FFFF00"/>
                </a:solidFill>
                <a:latin typeface="Bookman Old Style" pitchFamily="18" charset="0"/>
              </a:rPr>
              <a:t>habitude</a:t>
            </a:r>
            <a:endParaRPr lang="es-CL" sz="28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Font typeface="Monotype Sorts" pitchFamily="2" charset="2"/>
              <a:buNone/>
            </a:pPr>
            <a:r>
              <a:rPr lang="es-CL" sz="2800" dirty="0" err="1" smtClean="0">
                <a:solidFill>
                  <a:srgbClr val="FFFF00"/>
                </a:solidFill>
                <a:latin typeface="Bookman Old Style" pitchFamily="18" charset="0"/>
              </a:rPr>
              <a:t>Poursuis</a:t>
            </a:r>
            <a:r>
              <a:rPr lang="es-CL" sz="2800" dirty="0" smtClean="0">
                <a:solidFill>
                  <a:srgbClr val="FFFF00"/>
                </a:solidFill>
                <a:latin typeface="Bookman Old Style" pitchFamily="18" charset="0"/>
              </a:rPr>
              <a:t> une </a:t>
            </a:r>
            <a:r>
              <a:rPr lang="es-CL" sz="2800" dirty="0" err="1" smtClean="0">
                <a:solidFill>
                  <a:srgbClr val="FFFF00"/>
                </a:solidFill>
                <a:latin typeface="Bookman Old Style" pitchFamily="18" charset="0"/>
              </a:rPr>
              <a:t>habitude</a:t>
            </a:r>
            <a:r>
              <a:rPr lang="es-CL" sz="2800" dirty="0" smtClean="0">
                <a:solidFill>
                  <a:srgbClr val="FFFF00"/>
                </a:solidFill>
                <a:latin typeface="Bookman Old Style" pitchFamily="18" charset="0"/>
              </a:rPr>
              <a:t>, </a:t>
            </a:r>
            <a:r>
              <a:rPr lang="es-CL" sz="2800" dirty="0" err="1" smtClean="0">
                <a:solidFill>
                  <a:srgbClr val="FFFF00"/>
                </a:solidFill>
                <a:latin typeface="Bookman Old Style" pitchFamily="18" charset="0"/>
              </a:rPr>
              <a:t>récolte</a:t>
            </a:r>
            <a:r>
              <a:rPr lang="es-CL" sz="2800" dirty="0" smtClean="0">
                <a:solidFill>
                  <a:srgbClr val="FFFF00"/>
                </a:solidFill>
                <a:latin typeface="Bookman Old Style" pitchFamily="18" charset="0"/>
              </a:rPr>
              <a:t> un </a:t>
            </a:r>
            <a:r>
              <a:rPr lang="es-CL" sz="2800" dirty="0" err="1" smtClean="0">
                <a:solidFill>
                  <a:srgbClr val="FFFF00"/>
                </a:solidFill>
                <a:latin typeface="Bookman Old Style" pitchFamily="18" charset="0"/>
              </a:rPr>
              <a:t>trait</a:t>
            </a:r>
            <a:r>
              <a:rPr lang="es-CL" sz="2800" dirty="0" smtClean="0">
                <a:solidFill>
                  <a:srgbClr val="FFFF00"/>
                </a:solidFill>
                <a:latin typeface="Bookman Old Style" pitchFamily="18" charset="0"/>
              </a:rPr>
              <a:t> de </a:t>
            </a:r>
            <a:r>
              <a:rPr lang="es-CL" sz="2800" dirty="0" err="1" smtClean="0">
                <a:solidFill>
                  <a:srgbClr val="FFFF00"/>
                </a:solidFill>
                <a:latin typeface="Bookman Old Style" pitchFamily="18" charset="0"/>
              </a:rPr>
              <a:t>caractère</a:t>
            </a:r>
            <a:r>
              <a:rPr lang="es-CL" sz="2800" dirty="0" smtClean="0">
                <a:solidFill>
                  <a:srgbClr val="FFFF00"/>
                </a:solidFill>
                <a:latin typeface="Bookman Old Style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9801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15900" y="2042031"/>
            <a:ext cx="8640763" cy="327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Outre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la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mobilité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fonctionnelle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d’autres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standards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peuvent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aussi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permettre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juger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du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niveau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d’autonomie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en-CA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Plutôt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CA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cataloguer les </a:t>
            </a:r>
            <a:r>
              <a:rPr lang="en-CA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personnes</a:t>
            </a:r>
            <a:r>
              <a:rPr lang="en-CA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âgées</a:t>
            </a:r>
            <a:r>
              <a:rPr lang="en-CA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selon</a:t>
            </a:r>
            <a:r>
              <a:rPr lang="en-CA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leur</a:t>
            </a:r>
            <a:r>
              <a:rPr lang="en-CA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âge</a:t>
            </a:r>
            <a:r>
              <a:rPr lang="en-CA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CA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dans</a:t>
            </a:r>
            <a:r>
              <a:rPr lang="en-CA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 vie,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il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conviendrait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plutôt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distinguer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les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personnes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âgées</a:t>
            </a:r>
            <a:r>
              <a:rPr lang="en-CA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 </a:t>
            </a:r>
            <a:r>
              <a:rPr lang="en-CA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selon</a:t>
            </a:r>
            <a:r>
              <a:rPr lang="en-CA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qu’elles</a:t>
            </a:r>
            <a:r>
              <a:rPr lang="en-CA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peuvent</a:t>
            </a:r>
            <a:r>
              <a:rPr lang="en-CA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</a:t>
            </a:r>
            <a:r>
              <a:rPr lang="en-CA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non faire des </a:t>
            </a:r>
            <a:r>
              <a:rPr lang="en-CA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activités</a:t>
            </a:r>
            <a:r>
              <a:rPr lang="en-CA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physiques de base, </a:t>
            </a:r>
            <a:r>
              <a:rPr lang="en-CA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utilitaires</a:t>
            </a:r>
            <a:r>
              <a:rPr lang="en-CA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CA" sz="2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</a:t>
            </a:r>
            <a:r>
              <a:rPr lang="en-CA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avancées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activités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qui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contribuent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largement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à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leur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indépendance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et à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leur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qualité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vie.</a:t>
            </a:r>
            <a:endParaRPr lang="en-CA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6014" y="548799"/>
            <a:ext cx="8828571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AUTRES STANDARDS DE QUALITE DE VIE CHEZ LES PERSONNES ÂGEES</a:t>
            </a:r>
            <a:endParaRPr lang="fr-F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1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304800"/>
            <a:ext cx="9144000" cy="6553200"/>
            <a:chOff x="0" y="192"/>
            <a:chExt cx="5760" cy="4128"/>
          </a:xfrm>
        </p:grpSpPr>
        <p:graphicFrame>
          <p:nvGraphicFramePr>
            <p:cNvPr id="81924" name="Object 3"/>
            <p:cNvGraphicFramePr>
              <a:graphicFrameLocks noChangeAspect="1"/>
            </p:cNvGraphicFramePr>
            <p:nvPr/>
          </p:nvGraphicFramePr>
          <p:xfrm>
            <a:off x="2352" y="1778"/>
            <a:ext cx="3408" cy="2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Diapositive" r:id="rId4" imgW="4549874" imgH="3394541" progId="PowerPoint.Slide.8">
                    <p:embed/>
                  </p:oleObj>
                </mc:Choice>
                <mc:Fallback>
                  <p:oleObj name="Diapositive" r:id="rId4" imgW="4549874" imgH="3394541" progId="PowerPoint.Slid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1778"/>
                          <a:ext cx="3408" cy="25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1925" name="Picture 4" descr="GOLF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3552" cy="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-28930" y="3098800"/>
            <a:ext cx="61141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CA" sz="3200" b="1" dirty="0">
                <a:solidFill>
                  <a:srgbClr val="000000"/>
                </a:solidFill>
                <a:latin typeface="Comic Sans MS" pitchFamily="66" charset="0"/>
              </a:rPr>
              <a:t>« Je ne </a:t>
            </a:r>
            <a:r>
              <a:rPr lang="en-CA" sz="3200" b="1" dirty="0" err="1">
                <a:solidFill>
                  <a:srgbClr val="000000"/>
                </a:solidFill>
                <a:latin typeface="Comic Sans MS" pitchFamily="66" charset="0"/>
              </a:rPr>
              <a:t>veux</a:t>
            </a:r>
            <a:r>
              <a:rPr lang="en-CA" sz="3200" b="1" dirty="0">
                <a:solidFill>
                  <a:srgbClr val="000000"/>
                </a:solidFill>
                <a:latin typeface="Comic Sans MS" pitchFamily="66" charset="0"/>
              </a:rPr>
              <a:t> pas vivre </a:t>
            </a:r>
            <a:r>
              <a:rPr lang="en-CA" sz="3200" b="1" dirty="0" err="1">
                <a:solidFill>
                  <a:srgbClr val="000000"/>
                </a:solidFill>
                <a:latin typeface="Comic Sans MS" pitchFamily="66" charset="0"/>
              </a:rPr>
              <a:t>vieux</a:t>
            </a:r>
            <a:r>
              <a:rPr lang="en-CA" sz="3200" b="1" dirty="0">
                <a:solidFill>
                  <a:srgbClr val="000000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en-CA" sz="3200" b="1" dirty="0">
                <a:solidFill>
                  <a:srgbClr val="000000"/>
                </a:solidFill>
                <a:latin typeface="Comic Sans MS" pitchFamily="66" charset="0"/>
              </a:rPr>
              <a:t>je </a:t>
            </a:r>
            <a:r>
              <a:rPr lang="en-CA" sz="3200" b="1" dirty="0" err="1">
                <a:solidFill>
                  <a:srgbClr val="000000"/>
                </a:solidFill>
                <a:latin typeface="Comic Sans MS" pitchFamily="66" charset="0"/>
              </a:rPr>
              <a:t>veux</a:t>
            </a:r>
            <a:r>
              <a:rPr lang="en-CA" sz="3200" b="1" dirty="0">
                <a:solidFill>
                  <a:srgbClr val="000000"/>
                </a:solidFill>
                <a:latin typeface="Comic Sans MS" pitchFamily="66" charset="0"/>
              </a:rPr>
              <a:t> vivre </a:t>
            </a:r>
            <a:r>
              <a:rPr lang="en-CA" sz="3200" b="1" dirty="0" err="1" smtClean="0">
                <a:solidFill>
                  <a:srgbClr val="000000"/>
                </a:solidFill>
                <a:latin typeface="Comic Sans MS" pitchFamily="66" charset="0"/>
              </a:rPr>
              <a:t>mieux</a:t>
            </a:r>
            <a:r>
              <a:rPr lang="en-CA" sz="3200" b="1" dirty="0" smtClean="0">
                <a:solidFill>
                  <a:srgbClr val="000000"/>
                </a:solidFill>
                <a:latin typeface="Comic Sans MS" pitchFamily="66" charset="0"/>
              </a:rPr>
              <a:t>…»</a:t>
            </a:r>
            <a:endParaRPr lang="en-CA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USC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58938"/>
            <a:ext cx="6372225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TENN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394176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2852936"/>
            <a:ext cx="7890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latin typeface="Bookman Old Style" pitchFamily="18" charset="0"/>
              </a:rPr>
              <a:t>GRACIAS POR SU </a:t>
            </a:r>
            <a:r>
              <a:rPr lang="fr-FR" sz="4000" b="1" dirty="0" smtClean="0">
                <a:latin typeface="Bookman Old Style" pitchFamily="18" charset="0"/>
              </a:rPr>
              <a:t>ATENCIÓN</a:t>
            </a:r>
            <a:endParaRPr lang="fr-FR" sz="4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" y="333375"/>
            <a:ext cx="8640763" cy="6278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CA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             </a:t>
            </a:r>
            <a:r>
              <a:rPr lang="fr-CA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fr-CA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1- Activités </a:t>
            </a:r>
            <a:r>
              <a:rPr lang="fr-CA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 base de la vie quotidienne</a:t>
            </a:r>
            <a:endParaRPr lang="fr-CA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Manger et boire;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 laver </a:t>
            </a:r>
            <a:r>
              <a:rPr lang="fr-CA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complètement (</a:t>
            </a: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bain ou douche);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Faire sa toilette (soin des pieds, mains, cheveux, visage et dents);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Faire ses besoins;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 lever d’une chaise;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S’habiller;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 lever et se coucher dans son lit;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 déplacer dans la maison;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Monter et descendre les escaliers;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 déplacer à l’extérieur sur une surface plane.</a:t>
            </a:r>
          </a:p>
        </p:txBody>
      </p:sp>
    </p:spTree>
    <p:extLst>
      <p:ext uri="{BB962C8B-B14F-4D97-AF65-F5344CB8AC3E}">
        <p14:creationId xmlns:p14="http://schemas.microsoft.com/office/powerpoint/2010/main" val="30586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113" y="333375"/>
            <a:ext cx="7993062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CA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fr-CA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2- Activités </a:t>
            </a:r>
            <a:r>
              <a:rPr lang="fr-CA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utilitaires de la vie quotidienne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Faire le ménage;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Préparer les repas;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Faire son lit;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Faire le lavage et le repassage;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Faire ses courses;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Utiliser le téléphone;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Manipuler de l’argent (monnaie et billets);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Écrire, utiliser l’ordinateur,</a:t>
            </a:r>
            <a:endParaRPr lang="fr-CA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Ouvrir et fermer une porte avec une clé;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Prendre seul le taxi ou l’autobus</a:t>
            </a:r>
          </a:p>
        </p:txBody>
      </p:sp>
    </p:spTree>
    <p:extLst>
      <p:ext uri="{BB962C8B-B14F-4D97-AF65-F5344CB8AC3E}">
        <p14:creationId xmlns:p14="http://schemas.microsoft.com/office/powerpoint/2010/main" val="71818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338" y="549275"/>
            <a:ext cx="8856662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CA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fr-CA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3- Activités </a:t>
            </a:r>
            <a:r>
              <a:rPr lang="fr-CA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avancées</a:t>
            </a:r>
          </a:p>
          <a:p>
            <a:pPr>
              <a:lnSpc>
                <a:spcPct val="150000"/>
              </a:lnSpc>
              <a:defRPr/>
            </a:pPr>
            <a:endParaRPr lang="fr-CA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Avoir un emploi ou faire du bénévolat;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Voyager à l’étranger;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Pratiquer des activités physiques et récréatives (marche, golf, vélo, pêche, quilles, danse…);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Participer à des activités sociales;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Conduire une automobile;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Faire du jardinage;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CA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Faire de la menuiserie…</a:t>
            </a:r>
            <a:endParaRPr lang="en-CA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3169</Words>
  <Application>Microsoft Office PowerPoint</Application>
  <PresentationFormat>Affichage à l'écran (4:3)</PresentationFormat>
  <Paragraphs>580</Paragraphs>
  <Slides>61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3" baseType="lpstr">
      <vt:lpstr>Thème Office</vt:lpstr>
      <vt:lpstr>Diapositive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1- LE SYSTEME PULMONAIRE...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À QUEL ÂGE COMMENCER UN PROGRAMME DE REMISE EN CONDITION PHYSIQUE ?</vt:lpstr>
      <vt:lpstr>IL N’Y A PAS D’ÂGE POUR COMMENCER….L’ESSENTIEL EST DE VOULOIR DÉBUTER VOTRE PROGRAMME, DE CHANGER VOS HABITUDES SI CELLES-CI SONT TROP PROCHES DE LA SÉDENTARITÉ ET DE CONSERVER LE PLUS LONGTEMPS POSSIBLE VOTRE MOTIVATION POUR UNE PRATIQUE RÉGULIÈRE D’UNE ACTIVITÉ PHYSIQUE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Georges Caz</cp:lastModifiedBy>
  <cp:revision>74</cp:revision>
  <dcterms:created xsi:type="dcterms:W3CDTF">2010-07-20T07:48:03Z</dcterms:created>
  <dcterms:modified xsi:type="dcterms:W3CDTF">2017-08-14T15:30:38Z</dcterms:modified>
</cp:coreProperties>
</file>