
<file path=[Content_Types].xml><?xml version="1.0" encoding="utf-8"?>
<Types xmlns="http://schemas.openxmlformats.org/package/2006/content-types">
  <Default ContentType="image/png" Extension="png"/>
  <Default ContentType="video/mpeg" Extension="mpeg"/>
  <Default ContentType="video/mpeg" Extension="MPG"/>
  <Default ContentType="application/vnd.openxmlformats-officedocument.oleObject" Extension="bin"/>
  <Default ContentType="image/jpeg" Extension="jpeg"/>
  <Default ContentType="image/x-wmf" Extension="wmf"/>
  <Default ContentType="application/vnd.openxmlformats-package.relationships+xml" Extension="rels"/>
  <Default ContentType="application/xml" Extension="xml"/>
  <Default ContentType="image/gif" Extension="gif"/>
  <Default ContentType="video/avi" Extension="avi"/>
  <Default ContentType="application/vnd.openxmlformats-officedocument.vmlDrawing" Extension="vml"/>
  <Default ContentType="video/x-ms-wmv" Extension="wmv"/>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4"/>
  </p:notesMasterIdLst>
  <p:sldIdLst>
    <p:sldId id="354" r:id="rId3"/>
    <p:sldId id="360" r:id="rId4"/>
    <p:sldId id="256" r:id="rId5"/>
    <p:sldId id="257" r:id="rId6"/>
    <p:sldId id="258" r:id="rId7"/>
    <p:sldId id="259" r:id="rId8"/>
    <p:sldId id="260" r:id="rId9"/>
    <p:sldId id="261" r:id="rId10"/>
    <p:sldId id="361" r:id="rId11"/>
    <p:sldId id="262" r:id="rId12"/>
    <p:sldId id="263" r:id="rId13"/>
    <p:sldId id="264" r:id="rId14"/>
    <p:sldId id="265" r:id="rId15"/>
    <p:sldId id="266" r:id="rId16"/>
    <p:sldId id="362" r:id="rId17"/>
    <p:sldId id="267" r:id="rId18"/>
    <p:sldId id="268" r:id="rId19"/>
    <p:sldId id="269" r:id="rId20"/>
    <p:sldId id="270" r:id="rId21"/>
    <p:sldId id="271" r:id="rId22"/>
    <p:sldId id="272" r:id="rId23"/>
    <p:sldId id="273" r:id="rId24"/>
    <p:sldId id="274" r:id="rId25"/>
    <p:sldId id="275" r:id="rId26"/>
    <p:sldId id="363" r:id="rId27"/>
    <p:sldId id="277" r:id="rId28"/>
    <p:sldId id="276"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364" r:id="rId44"/>
    <p:sldId id="292" r:id="rId45"/>
    <p:sldId id="293" r:id="rId46"/>
    <p:sldId id="294" r:id="rId47"/>
    <p:sldId id="295" r:id="rId48"/>
    <p:sldId id="296" r:id="rId49"/>
    <p:sldId id="297" r:id="rId50"/>
    <p:sldId id="365" r:id="rId51"/>
    <p:sldId id="298" r:id="rId52"/>
    <p:sldId id="299" r:id="rId53"/>
    <p:sldId id="300" r:id="rId54"/>
    <p:sldId id="301" r:id="rId55"/>
    <p:sldId id="302" r:id="rId56"/>
    <p:sldId id="303" r:id="rId57"/>
    <p:sldId id="304" r:id="rId58"/>
    <p:sldId id="305" r:id="rId59"/>
    <p:sldId id="306" r:id="rId60"/>
    <p:sldId id="308" r:id="rId61"/>
    <p:sldId id="309" r:id="rId62"/>
    <p:sldId id="310" r:id="rId63"/>
    <p:sldId id="311" r:id="rId64"/>
    <p:sldId id="312" r:id="rId65"/>
    <p:sldId id="358" r:id="rId66"/>
    <p:sldId id="307" r:id="rId67"/>
    <p:sldId id="355" r:id="rId68"/>
    <p:sldId id="356" r:id="rId69"/>
    <p:sldId id="359" r:id="rId70"/>
    <p:sldId id="357" r:id="rId71"/>
    <p:sldId id="366" r:id="rId72"/>
    <p:sldId id="313" r:id="rId73"/>
    <p:sldId id="314" r:id="rId74"/>
    <p:sldId id="315" r:id="rId75"/>
    <p:sldId id="316" r:id="rId76"/>
    <p:sldId id="317" r:id="rId77"/>
    <p:sldId id="318" r:id="rId78"/>
    <p:sldId id="319" r:id="rId79"/>
    <p:sldId id="320" r:id="rId80"/>
    <p:sldId id="321" r:id="rId81"/>
    <p:sldId id="322" r:id="rId82"/>
    <p:sldId id="323" r:id="rId83"/>
    <p:sldId id="324" r:id="rId84"/>
    <p:sldId id="325" r:id="rId85"/>
    <p:sldId id="326" r:id="rId86"/>
    <p:sldId id="327" r:id="rId87"/>
    <p:sldId id="328" r:id="rId88"/>
    <p:sldId id="329" r:id="rId89"/>
    <p:sldId id="330" r:id="rId90"/>
    <p:sldId id="331" r:id="rId91"/>
    <p:sldId id="332" r:id="rId92"/>
    <p:sldId id="333" r:id="rId93"/>
    <p:sldId id="334" r:id="rId94"/>
    <p:sldId id="335" r:id="rId95"/>
    <p:sldId id="336" r:id="rId96"/>
    <p:sldId id="337" r:id="rId97"/>
    <p:sldId id="338" r:id="rId98"/>
    <p:sldId id="339" r:id="rId99"/>
    <p:sldId id="340" r:id="rId100"/>
    <p:sldId id="341" r:id="rId101"/>
    <p:sldId id="342" r:id="rId102"/>
    <p:sldId id="343" r:id="rId103"/>
    <p:sldId id="344" r:id="rId104"/>
    <p:sldId id="345" r:id="rId105"/>
    <p:sldId id="346" r:id="rId106"/>
    <p:sldId id="347" r:id="rId107"/>
    <p:sldId id="348" r:id="rId108"/>
    <p:sldId id="349" r:id="rId109"/>
    <p:sldId id="350" r:id="rId110"/>
    <p:sldId id="351" r:id="rId111"/>
    <p:sldId id="352" r:id="rId112"/>
    <p:sldId id="353" r:id="rId11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8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500" y="-90"/>
      </p:cViewPr>
      <p:guideLst>
        <p:guide orient="horz" pos="2160"/>
        <p:guide pos="2880"/>
      </p:guideLst>
    </p:cSldViewPr>
  </p:slideViewPr>
  <p:notesTextViewPr>
    <p:cViewPr>
      <p:scale>
        <a:sx n="1" d="1"/>
        <a:sy n="1" d="1"/>
      </p:scale>
      <p:origin x="0" y="0"/>
    </p:cViewPr>
  </p:notesTextViewPr>
  <p:sorterViewPr>
    <p:cViewPr>
      <p:scale>
        <a:sx n="100" d="100"/>
        <a:sy n="100" d="100"/>
      </p:scale>
      <p:origin x="0" y="420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heme" Target="theme/theme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0DAD83-44AB-49F8-8319-984BA2638933}" type="datetimeFigureOut">
              <a:rPr lang="fr-FR" smtClean="0"/>
              <a:t>29/06/2017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8987B0-BD2F-4479-8A54-DFB541090756}" type="slidenum">
              <a:rPr lang="fr-FR" smtClean="0"/>
              <a:t>‹N°›</a:t>
            </a:fld>
            <a:endParaRPr lang="fr-FR"/>
          </a:p>
        </p:txBody>
      </p:sp>
    </p:spTree>
    <p:extLst>
      <p:ext uri="{BB962C8B-B14F-4D97-AF65-F5344CB8AC3E}">
        <p14:creationId xmlns:p14="http://schemas.microsoft.com/office/powerpoint/2010/main" val="1083667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C54BA79-9E40-42D6-BFFC-EFE2075FD714}" type="slidenum">
              <a:rPr lang="fr-FR" smtClean="0">
                <a:solidFill>
                  <a:prstClr val="black"/>
                </a:solidFill>
              </a:rPr>
              <a:pPr/>
              <a:t>6</a:t>
            </a:fld>
            <a:endParaRPr lang="fr-FR">
              <a:solidFill>
                <a:prstClr val="black"/>
              </a:solidFill>
            </a:endParaRPr>
          </a:p>
        </p:txBody>
      </p:sp>
    </p:spTree>
    <p:extLst>
      <p:ext uri="{BB962C8B-B14F-4D97-AF65-F5344CB8AC3E}">
        <p14:creationId xmlns:p14="http://schemas.microsoft.com/office/powerpoint/2010/main" val="369550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C600ED1E-CD3B-4CA9-B287-D1EF2C33711F}" type="slidenum">
              <a:rPr lang="fr-FR" smtClean="0">
                <a:solidFill>
                  <a:prstClr val="black"/>
                </a:solidFill>
              </a:rPr>
              <a:pPr/>
              <a:t>84</a:t>
            </a:fld>
            <a:endParaRPr lang="fr-FR" smtClean="0">
              <a:solidFill>
                <a:prstClr val="black"/>
              </a:solidFill>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CC517877-2EF0-497E-816B-3F9FFC459A64}" type="slidenum">
              <a:rPr lang="fr-FR" smtClean="0">
                <a:solidFill>
                  <a:prstClr val="black"/>
                </a:solidFill>
              </a:rPr>
              <a:pPr/>
              <a:t>87</a:t>
            </a:fld>
            <a:endParaRPr lang="fr-FR" smtClean="0">
              <a:solidFill>
                <a:prstClr val="black"/>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481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3482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D73F681-63F9-4E47-AD34-9570A88E6909}" type="slidenum">
              <a:rPr lang="fr-FR" smtClean="0">
                <a:solidFill>
                  <a:prstClr val="black"/>
                </a:solidFill>
              </a:rPr>
              <a:pPr/>
              <a:t>91</a:t>
            </a:fld>
            <a:endParaRPr lang="fr-FR" smtClean="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4D11A292-A119-4D7E-9A9F-DB0283570937}" type="slidenum">
              <a:rPr lang="fr-FR" smtClean="0">
                <a:solidFill>
                  <a:prstClr val="black"/>
                </a:solidFill>
              </a:rPr>
              <a:pPr/>
              <a:t>97</a:t>
            </a:fld>
            <a:endParaRPr lang="fr-FR" smtClean="0">
              <a:solidFill>
                <a:prstClr val="black"/>
              </a:solidFill>
            </a:endParaRPr>
          </a:p>
        </p:txBody>
      </p:sp>
      <p:sp>
        <p:nvSpPr>
          <p:cNvPr id="64515" name="Rectangle 2"/>
          <p:cNvSpPr>
            <a:spLocks noGrp="1" noRot="1" noChangeAspect="1" noChangeArrowheads="1" noTextEdit="1"/>
          </p:cNvSpPr>
          <p:nvPr>
            <p:ph type="sldImg"/>
          </p:nvPr>
        </p:nvSpPr>
        <p:spPr>
          <a:xfrm>
            <a:off x="1152525" y="692150"/>
            <a:ext cx="4552950" cy="3416300"/>
          </a:xfrm>
          <a:ln/>
        </p:spPr>
      </p:sp>
      <p:sp>
        <p:nvSpPr>
          <p:cNvPr id="64516" name="Rectangle 3"/>
          <p:cNvSpPr>
            <a:spLocks noGrp="1" noChangeArrowheads="1"/>
          </p:cNvSpPr>
          <p:nvPr>
            <p:ph type="body" idx="1"/>
          </p:nvPr>
        </p:nvSpPr>
        <p:spPr>
          <a:xfrm>
            <a:off x="914400" y="4343400"/>
            <a:ext cx="5029200" cy="4114800"/>
          </a:xfrm>
          <a:noFill/>
          <a:ln/>
        </p:spPr>
        <p:txBody>
          <a:bodyPr/>
          <a:lstStyle/>
          <a:p>
            <a:pPr eaLnBrk="1" hangingPunct="1"/>
            <a:endParaRPr 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173461B9-7D8A-47CD-A363-64E5D650ED8B}" type="slidenum">
              <a:rPr lang="fr-FR" smtClean="0">
                <a:solidFill>
                  <a:prstClr val="black"/>
                </a:solidFill>
              </a:rPr>
              <a:pPr/>
              <a:t>99</a:t>
            </a:fld>
            <a:endParaRPr lang="fr-FR" smtClean="0">
              <a:solidFill>
                <a:prstClr val="black"/>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385F0768-E844-4A2C-9ABA-941EA2C4D548}" type="slidenum">
              <a:rPr lang="fr-FR" smtClean="0">
                <a:solidFill>
                  <a:prstClr val="black"/>
                </a:solidFill>
              </a:rPr>
              <a:pPr/>
              <a:t>100</a:t>
            </a:fld>
            <a:endParaRPr lang="fr-FR" smtClean="0">
              <a:solidFill>
                <a:prstClr val="black"/>
              </a:solidFill>
            </a:endParaRPr>
          </a:p>
        </p:txBody>
      </p:sp>
      <p:sp>
        <p:nvSpPr>
          <p:cNvPr id="66563" name="Rectangle 2"/>
          <p:cNvSpPr>
            <a:spLocks noGrp="1" noRot="1" noChangeAspect="1" noChangeArrowheads="1" noTextEdit="1"/>
          </p:cNvSpPr>
          <p:nvPr>
            <p:ph type="sldImg"/>
          </p:nvPr>
        </p:nvSpPr>
        <p:spPr>
          <a:xfrm>
            <a:off x="1152525" y="692150"/>
            <a:ext cx="4552950" cy="3416300"/>
          </a:xfrm>
          <a:ln/>
        </p:spPr>
      </p:sp>
      <p:sp>
        <p:nvSpPr>
          <p:cNvPr id="66564" name="Rectangle 3"/>
          <p:cNvSpPr>
            <a:spLocks noGrp="1" noChangeArrowheads="1"/>
          </p:cNvSpPr>
          <p:nvPr>
            <p:ph type="body" idx="1"/>
          </p:nvPr>
        </p:nvSpPr>
        <p:spPr>
          <a:xfrm>
            <a:off x="914400" y="4343400"/>
            <a:ext cx="5029200" cy="4114800"/>
          </a:xfrm>
          <a:noFill/>
          <a:ln/>
        </p:spPr>
        <p:txBody>
          <a:bodyPr/>
          <a:lstStyle/>
          <a:p>
            <a:pPr eaLnBrk="1" hangingPunct="1"/>
            <a:endParaRPr 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18FAFDB2-E770-427D-BFA9-C1557158FA0F}" type="slidenum">
              <a:rPr lang="fr-FR" smtClean="0">
                <a:solidFill>
                  <a:prstClr val="black"/>
                </a:solidFill>
              </a:rPr>
              <a:pPr/>
              <a:t>101</a:t>
            </a:fld>
            <a:endParaRPr lang="fr-FR" smtClean="0">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9450B5E6-262A-4123-ADBB-269B61F16B35}" type="slidenum">
              <a:rPr lang="fr-FR" smtClean="0">
                <a:solidFill>
                  <a:prstClr val="black"/>
                </a:solidFill>
              </a:rPr>
              <a:pPr/>
              <a:t>104</a:t>
            </a:fld>
            <a:endParaRPr lang="fr-FR" smtClean="0">
              <a:solidFill>
                <a:prstClr val="black"/>
              </a:solidFill>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488B13C5-1322-4FE9-8B74-FCCA4BD8180D}" type="slidenum">
              <a:rPr lang="fr-FR" smtClean="0">
                <a:solidFill>
                  <a:prstClr val="black"/>
                </a:solidFill>
              </a:rPr>
              <a:pPr/>
              <a:t>106</a:t>
            </a:fld>
            <a:endParaRPr lang="fr-FR" smtClean="0">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8A97D437-BEF2-46C1-A701-FEADB95C39B5}" type="slidenum">
              <a:rPr lang="fr-FR" smtClean="0">
                <a:solidFill>
                  <a:prstClr val="black"/>
                </a:solidFill>
              </a:rPr>
              <a:pPr/>
              <a:t>14</a:t>
            </a:fld>
            <a:endParaRPr lang="fr-FR" smtClean="0">
              <a:solidFill>
                <a:prstClr val="black"/>
              </a:solidFill>
            </a:endParaRPr>
          </a:p>
        </p:txBody>
      </p:sp>
      <p:sp>
        <p:nvSpPr>
          <p:cNvPr id="52227" name="Espace réservé de l'image des diapositives 1"/>
          <p:cNvSpPr>
            <a:spLocks noGrp="1" noRot="1" noChangeAspect="1" noTextEdit="1"/>
          </p:cNvSpPr>
          <p:nvPr>
            <p:ph type="sldImg"/>
          </p:nvPr>
        </p:nvSpPr>
        <p:spPr>
          <a:ln/>
        </p:spPr>
      </p:sp>
      <p:sp>
        <p:nvSpPr>
          <p:cNvPr id="52228" name="Espace réservé des commentaires 2"/>
          <p:cNvSpPr>
            <a:spLocks noGrp="1"/>
          </p:cNvSpPr>
          <p:nvPr>
            <p:ph type="body" idx="1"/>
          </p:nvPr>
        </p:nvSpPr>
        <p:spPr>
          <a:noFill/>
          <a:ln/>
        </p:spPr>
        <p:txBody>
          <a:bodyPr/>
          <a:lstStyle/>
          <a:p>
            <a:pPr eaLnBrk="1" hangingPunct="1">
              <a:spcBef>
                <a:spcPct val="0"/>
              </a:spcBef>
            </a:pPr>
            <a:endParaRPr lang="fr-FR" smtClean="0"/>
          </a:p>
        </p:txBody>
      </p:sp>
      <p:sp>
        <p:nvSpPr>
          <p:cNvPr id="52229" name="Espace réservé du numéro de diapositive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83076B6-776F-4D8E-BD1D-D34E66C1219E}" type="slidenum">
              <a:rPr lang="fr-FR" sz="1200">
                <a:solidFill>
                  <a:prstClr val="black"/>
                </a:solidFill>
              </a:rPr>
              <a:pPr algn="r"/>
              <a:t>14</a:t>
            </a:fld>
            <a:endParaRPr lang="fr-FR" sz="120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35C25297-5CDF-4CAB-9ED0-7E2531257F17}" type="slidenum">
              <a:rPr lang="fr-FR" smtClean="0">
                <a:solidFill>
                  <a:prstClr val="black"/>
                </a:solidFill>
              </a:rPr>
              <a:pPr/>
              <a:t>17</a:t>
            </a:fld>
            <a:endParaRPr lang="fr-FR" smtClean="0">
              <a:solidFill>
                <a:prstClr val="black"/>
              </a:solidFill>
            </a:endParaRPr>
          </a:p>
        </p:txBody>
      </p:sp>
      <p:sp>
        <p:nvSpPr>
          <p:cNvPr id="53251" name="Rectangle 2"/>
          <p:cNvSpPr>
            <a:spLocks noGrp="1" noRot="1" noChangeAspect="1" noChangeArrowheads="1" noTextEdit="1"/>
          </p:cNvSpPr>
          <p:nvPr>
            <p:ph type="sldImg"/>
          </p:nvPr>
        </p:nvSpPr>
        <p:spPr>
          <a:xfrm>
            <a:off x="1127125" y="711200"/>
            <a:ext cx="4605338" cy="3454400"/>
          </a:xfrm>
          <a:ln/>
        </p:spPr>
      </p:sp>
      <p:sp>
        <p:nvSpPr>
          <p:cNvPr id="53252" name="Rectangle 3"/>
          <p:cNvSpPr>
            <a:spLocks noGrp="1" noChangeArrowheads="1"/>
          </p:cNvSpPr>
          <p:nvPr>
            <p:ph type="body" idx="1"/>
          </p:nvPr>
        </p:nvSpPr>
        <p:spPr>
          <a:xfrm>
            <a:off x="914400" y="4368800"/>
            <a:ext cx="5029200" cy="4064000"/>
          </a:xfrm>
          <a:noFill/>
          <a:ln/>
        </p:spPr>
        <p:txBody>
          <a:bodyPr/>
          <a:lstStyle/>
          <a:p>
            <a:pPr eaLnBrk="1" hangingPunct="1"/>
            <a:endParaRPr lang="fr-CA"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F5B0B9D9-B0AC-45E3-B6FF-F154845387F5}" type="slidenum">
              <a:rPr lang="fr-FR" smtClean="0">
                <a:solidFill>
                  <a:prstClr val="black"/>
                </a:solidFill>
              </a:rPr>
              <a:pPr/>
              <a:t>18</a:t>
            </a:fld>
            <a:endParaRPr lang="fr-FR" smtClean="0">
              <a:solidFill>
                <a:prstClr val="black"/>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xfrm>
            <a:off x="914400" y="4343400"/>
            <a:ext cx="5029200" cy="4114800"/>
          </a:xfrm>
          <a:noFill/>
          <a:ln/>
        </p:spPr>
        <p:txBody>
          <a:bodyPr/>
          <a:lstStyle/>
          <a:p>
            <a:pPr eaLnBrk="1" hangingPunct="1"/>
            <a:r>
              <a:rPr lang="fr-CA" smtClean="0"/>
              <a:t>DÉRIVATION DES VALEURS DE CETTE DIAPO:</a:t>
            </a:r>
          </a:p>
          <a:p>
            <a:pPr eaLnBrk="1" hangingPunct="1"/>
            <a:r>
              <a:rPr lang="fr-CA" smtClean="0"/>
              <a:t>0.43%/an*20=8.6% pour 20 ans…..</a:t>
            </a:r>
          </a:p>
          <a:p>
            <a:pPr eaLnBrk="1" hangingPunct="1"/>
            <a:r>
              <a:rPr lang="fr-CA" smtClean="0"/>
              <a:t>Dans le fichier Excel regroupant toutes les donnée, la moyenne des 82 pays, tous les âges et genres est de 10.5 km/h:  -8.6%=(-X*100)/10.5; alors X=0.9 km/h pour 20 ans </a:t>
            </a:r>
          </a:p>
          <a:p>
            <a:pPr eaLnBrk="1" hangingPunct="1"/>
            <a:r>
              <a:rPr lang="fr-CA" smtClean="0"/>
              <a:t>Et l’âge moyen des 6 à 19 ans étant de 12.5 ans,</a:t>
            </a:r>
          </a:p>
          <a:p>
            <a:pPr eaLnBrk="1" hangingPunct="1"/>
            <a:r>
              <a:rPr lang="fr-CA" smtClean="0"/>
              <a:t>VO2max= 31.025+3.238*10.5-3.248*12.5+0.1536*12.5*10.5=44.58 </a:t>
            </a:r>
          </a:p>
          <a:p>
            <a:pPr eaLnBrk="1" hangingPunct="1"/>
            <a:r>
              <a:rPr lang="fr-CA" smtClean="0"/>
              <a:t>Et –0.086*44.58=3.84 ml o2</a:t>
            </a:r>
          </a:p>
          <a:p>
            <a:pPr eaLnBrk="1" hangingPunct="1"/>
            <a:r>
              <a:rPr lang="fr-CA" smtClean="0"/>
              <a:t>Ensuite comme 4 à 22 % représentent 8.6/4=2.15 fois moins et 22//8.6=2.5 fois plus que la moyenne 8.6, les valeurs de 0.9 et 3.84 furent divisées par 2.15 (=0.42 et 1.79) ou multipliées par 2.5 (=2.3 et 9.82)</a:t>
            </a:r>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4ABB8A5B-9512-42C9-8E8C-9921B8F5312B}" type="slidenum">
              <a:rPr lang="fr-FR" smtClean="0">
                <a:solidFill>
                  <a:prstClr val="black"/>
                </a:solidFill>
              </a:rPr>
              <a:pPr/>
              <a:t>27</a:t>
            </a:fld>
            <a:endParaRPr lang="fr-FR" smtClean="0">
              <a:solidFill>
                <a:prstClr val="black"/>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69A54440-E0F8-4299-97F8-0F55741BD320}" type="slidenum">
              <a:rPr lang="fr-FR" smtClean="0">
                <a:solidFill>
                  <a:prstClr val="black"/>
                </a:solidFill>
              </a:rPr>
              <a:pPr>
                <a:defRPr/>
              </a:pPr>
              <a:t>29</a:t>
            </a:fld>
            <a:endParaRPr lang="fr-FR">
              <a:solidFill>
                <a:prstClr val="black"/>
              </a:solidFill>
            </a:endParaRPr>
          </a:p>
        </p:txBody>
      </p:sp>
    </p:spTree>
    <p:extLst>
      <p:ext uri="{BB962C8B-B14F-4D97-AF65-F5344CB8AC3E}">
        <p14:creationId xmlns:p14="http://schemas.microsoft.com/office/powerpoint/2010/main" val="398885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A2C14FE-3274-4190-BEC2-FEF4541ABCDD}" type="slidenum">
              <a:rPr lang="fr-FR" smtClean="0">
                <a:solidFill>
                  <a:prstClr val="black"/>
                </a:solidFill>
              </a:rPr>
              <a:pPr/>
              <a:t>60</a:t>
            </a:fld>
            <a:endParaRPr lang="fr-FR">
              <a:solidFill>
                <a:prstClr val="black"/>
              </a:solidFill>
            </a:endParaRPr>
          </a:p>
        </p:txBody>
      </p:sp>
    </p:spTree>
    <p:extLst>
      <p:ext uri="{BB962C8B-B14F-4D97-AF65-F5344CB8AC3E}">
        <p14:creationId xmlns:p14="http://schemas.microsoft.com/office/powerpoint/2010/main" val="96389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B536A9-2154-4E64-B233-6C6C7588D5D7}" type="slidenum">
              <a:rPr lang="fr-FR" smtClean="0">
                <a:solidFill>
                  <a:prstClr val="black"/>
                </a:solidFill>
              </a:rPr>
              <a:pPr/>
              <a:t>82</a:t>
            </a:fld>
            <a:endParaRPr lang="fr-FR"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F9845F8A-4834-4991-BBA9-58A8260FDFD6}" type="slidenum">
              <a:rPr lang="fr-FR" smtClean="0">
                <a:solidFill>
                  <a:prstClr val="black"/>
                </a:solidFill>
              </a:rPr>
              <a:pPr/>
              <a:t>83</a:t>
            </a:fld>
            <a:endParaRPr lang="fr-FR" smtClean="0">
              <a:solidFill>
                <a:prstClr val="black"/>
              </a:solidFill>
            </a:endParaRPr>
          </a:p>
        </p:txBody>
      </p:sp>
      <p:sp>
        <p:nvSpPr>
          <p:cNvPr id="61443" name="Rectangle 2"/>
          <p:cNvSpPr>
            <a:spLocks noGrp="1" noRot="1" noChangeAspect="1" noChangeArrowheads="1" noTextEdit="1"/>
          </p:cNvSpPr>
          <p:nvPr>
            <p:ph type="sldImg"/>
          </p:nvPr>
        </p:nvSpPr>
        <p:spPr>
          <a:ln cap="flat"/>
        </p:spPr>
      </p:sp>
      <p:sp>
        <p:nvSpPr>
          <p:cNvPr id="61444" name="Rectangle 3"/>
          <p:cNvSpPr>
            <a:spLocks noGrp="1" noChangeArrowheads="1"/>
          </p:cNvSpPr>
          <p:nvPr>
            <p:ph type="body" idx="1"/>
          </p:nvPr>
        </p:nvSpPr>
        <p:spPr>
          <a:noFill/>
          <a:ln/>
        </p:spPr>
        <p:txBody>
          <a:bodyPr/>
          <a:lstStyle/>
          <a:p>
            <a:endParaRPr lang="es-CL"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00CC364B-9A3D-4BC9-BE39-888F6E489B2A}" type="datetimeFigureOut">
              <a:rPr lang="fr-FR" smtClean="0"/>
              <a:t>29/06/2017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8E50E2-7605-4A9A-8D7C-E72D8F55BD2C}" type="slidenum">
              <a:rPr lang="fr-FR" smtClean="0"/>
              <a:t>‹N°›</a:t>
            </a:fld>
            <a:endParaRPr lang="fr-FR"/>
          </a:p>
        </p:txBody>
      </p:sp>
    </p:spTree>
    <p:extLst>
      <p:ext uri="{BB962C8B-B14F-4D97-AF65-F5344CB8AC3E}">
        <p14:creationId xmlns:p14="http://schemas.microsoft.com/office/powerpoint/2010/main" val="2967666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0CC364B-9A3D-4BC9-BE39-888F6E489B2A}" type="datetimeFigureOut">
              <a:rPr lang="fr-FR" smtClean="0"/>
              <a:t>29/06/2017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8E50E2-7605-4A9A-8D7C-E72D8F55BD2C}" type="slidenum">
              <a:rPr lang="fr-FR" smtClean="0"/>
              <a:t>‹N°›</a:t>
            </a:fld>
            <a:endParaRPr lang="fr-FR"/>
          </a:p>
        </p:txBody>
      </p:sp>
    </p:spTree>
    <p:extLst>
      <p:ext uri="{BB962C8B-B14F-4D97-AF65-F5344CB8AC3E}">
        <p14:creationId xmlns:p14="http://schemas.microsoft.com/office/powerpoint/2010/main" val="53446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0CC364B-9A3D-4BC9-BE39-888F6E489B2A}" type="datetimeFigureOut">
              <a:rPr lang="fr-FR" smtClean="0"/>
              <a:t>29/06/2017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8E50E2-7605-4A9A-8D7C-E72D8F55BD2C}" type="slidenum">
              <a:rPr lang="fr-FR" smtClean="0"/>
              <a:t>‹N°›</a:t>
            </a:fld>
            <a:endParaRPr lang="fr-FR"/>
          </a:p>
        </p:txBody>
      </p:sp>
    </p:spTree>
    <p:extLst>
      <p:ext uri="{BB962C8B-B14F-4D97-AF65-F5344CB8AC3E}">
        <p14:creationId xmlns:p14="http://schemas.microsoft.com/office/powerpoint/2010/main" val="405996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6"/>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EA10B6-2DA8-49D8-A638-292D4E0E2735}"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393740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DD321E-60C6-4D7D-AF69-8DE74170B34D}"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1573923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C74D1D-2D84-40A5-AABF-EA2FA6655D54}"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2195040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BDA1B2-42E1-4FF0-8671-029D774CAA0F}"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883860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BC2182-A80A-4A7E-9493-3E2D13AFF0AD}"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3373341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B0AF31-8F3B-45F2-AB4D-5EB087696805}"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656835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BF032F9-07D5-4F53-8413-6E4A027D0807}"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983320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CC1420-198C-4247-8FFC-EF3E669AA856}"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2285783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0CC364B-9A3D-4BC9-BE39-888F6E489B2A}" type="datetimeFigureOut">
              <a:rPr lang="fr-FR" smtClean="0"/>
              <a:t>29/06/2017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8E50E2-7605-4A9A-8D7C-E72D8F55BD2C}" type="slidenum">
              <a:rPr lang="fr-FR" smtClean="0"/>
              <a:t>‹N°›</a:t>
            </a:fld>
            <a:endParaRPr lang="fr-FR"/>
          </a:p>
        </p:txBody>
      </p:sp>
    </p:spTree>
    <p:extLst>
      <p:ext uri="{BB962C8B-B14F-4D97-AF65-F5344CB8AC3E}">
        <p14:creationId xmlns:p14="http://schemas.microsoft.com/office/powerpoint/2010/main" val="3719927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47B5E9-B9AA-446C-BF67-A0F4E498D4E1}"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3821078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FAD680-EB2D-4118-B01D-77AF99BB589D}"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817257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1" y="609600"/>
            <a:ext cx="1943100"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1"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CL">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CL">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515FC9-4F17-45F6-B00D-80917945AA48}" type="slidenum">
              <a:rPr lang="es-CL">
                <a:solidFill>
                  <a:srgbClr val="FFFF00"/>
                </a:solidFill>
              </a:rPr>
              <a:pPr>
                <a:defRPr/>
              </a:pPr>
              <a:t>‹N°›</a:t>
            </a:fld>
            <a:endParaRPr lang="es-CL">
              <a:solidFill>
                <a:srgbClr val="FFFF00"/>
              </a:solidFill>
            </a:endParaRPr>
          </a:p>
        </p:txBody>
      </p:sp>
    </p:spTree>
    <p:extLst>
      <p:ext uri="{BB962C8B-B14F-4D97-AF65-F5344CB8AC3E}">
        <p14:creationId xmlns:p14="http://schemas.microsoft.com/office/powerpoint/2010/main" val="1144715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00CC364B-9A3D-4BC9-BE39-888F6E489B2A}" type="datetimeFigureOut">
              <a:rPr lang="fr-FR" smtClean="0"/>
              <a:t>29/06/2017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8E50E2-7605-4A9A-8D7C-E72D8F55BD2C}" type="slidenum">
              <a:rPr lang="fr-FR" smtClean="0"/>
              <a:t>‹N°›</a:t>
            </a:fld>
            <a:endParaRPr lang="fr-FR"/>
          </a:p>
        </p:txBody>
      </p:sp>
    </p:spTree>
    <p:extLst>
      <p:ext uri="{BB962C8B-B14F-4D97-AF65-F5344CB8AC3E}">
        <p14:creationId xmlns:p14="http://schemas.microsoft.com/office/powerpoint/2010/main" val="3482637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0CC364B-9A3D-4BC9-BE39-888F6E489B2A}" type="datetimeFigureOut">
              <a:rPr lang="fr-FR" smtClean="0"/>
              <a:t>29/06/2017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08E50E2-7605-4A9A-8D7C-E72D8F55BD2C}" type="slidenum">
              <a:rPr lang="fr-FR" smtClean="0"/>
              <a:t>‹N°›</a:t>
            </a:fld>
            <a:endParaRPr lang="fr-FR"/>
          </a:p>
        </p:txBody>
      </p:sp>
    </p:spTree>
    <p:extLst>
      <p:ext uri="{BB962C8B-B14F-4D97-AF65-F5344CB8AC3E}">
        <p14:creationId xmlns:p14="http://schemas.microsoft.com/office/powerpoint/2010/main" val="1403495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0CC364B-9A3D-4BC9-BE39-888F6E489B2A}" type="datetimeFigureOut">
              <a:rPr lang="fr-FR" smtClean="0"/>
              <a:t>29/06/2017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08E50E2-7605-4A9A-8D7C-E72D8F55BD2C}" type="slidenum">
              <a:rPr lang="fr-FR" smtClean="0"/>
              <a:t>‹N°›</a:t>
            </a:fld>
            <a:endParaRPr lang="fr-FR"/>
          </a:p>
        </p:txBody>
      </p:sp>
    </p:spTree>
    <p:extLst>
      <p:ext uri="{BB962C8B-B14F-4D97-AF65-F5344CB8AC3E}">
        <p14:creationId xmlns:p14="http://schemas.microsoft.com/office/powerpoint/2010/main" val="11428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00CC364B-9A3D-4BC9-BE39-888F6E489B2A}" type="datetimeFigureOut">
              <a:rPr lang="fr-FR" smtClean="0"/>
              <a:t>29/06/2017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08E50E2-7605-4A9A-8D7C-E72D8F55BD2C}" type="slidenum">
              <a:rPr lang="fr-FR" smtClean="0"/>
              <a:t>‹N°›</a:t>
            </a:fld>
            <a:endParaRPr lang="fr-FR"/>
          </a:p>
        </p:txBody>
      </p:sp>
    </p:spTree>
    <p:extLst>
      <p:ext uri="{BB962C8B-B14F-4D97-AF65-F5344CB8AC3E}">
        <p14:creationId xmlns:p14="http://schemas.microsoft.com/office/powerpoint/2010/main" val="3282831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0CC364B-9A3D-4BC9-BE39-888F6E489B2A}" type="datetimeFigureOut">
              <a:rPr lang="fr-FR" smtClean="0"/>
              <a:t>29/06/2017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08E50E2-7605-4A9A-8D7C-E72D8F55BD2C}" type="slidenum">
              <a:rPr lang="fr-FR" smtClean="0"/>
              <a:t>‹N°›</a:t>
            </a:fld>
            <a:endParaRPr lang="fr-FR"/>
          </a:p>
        </p:txBody>
      </p:sp>
    </p:spTree>
    <p:extLst>
      <p:ext uri="{BB962C8B-B14F-4D97-AF65-F5344CB8AC3E}">
        <p14:creationId xmlns:p14="http://schemas.microsoft.com/office/powerpoint/2010/main" val="2028505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0CC364B-9A3D-4BC9-BE39-888F6E489B2A}" type="datetimeFigureOut">
              <a:rPr lang="fr-FR" smtClean="0"/>
              <a:t>29/06/2017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08E50E2-7605-4A9A-8D7C-E72D8F55BD2C}" type="slidenum">
              <a:rPr lang="fr-FR" smtClean="0"/>
              <a:t>‹N°›</a:t>
            </a:fld>
            <a:endParaRPr lang="fr-FR"/>
          </a:p>
        </p:txBody>
      </p:sp>
    </p:spTree>
    <p:extLst>
      <p:ext uri="{BB962C8B-B14F-4D97-AF65-F5344CB8AC3E}">
        <p14:creationId xmlns:p14="http://schemas.microsoft.com/office/powerpoint/2010/main" val="1908150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0CC364B-9A3D-4BC9-BE39-888F6E489B2A}" type="datetimeFigureOut">
              <a:rPr lang="fr-FR" smtClean="0"/>
              <a:t>29/06/2017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08E50E2-7605-4A9A-8D7C-E72D8F55BD2C}" type="slidenum">
              <a:rPr lang="fr-FR" smtClean="0"/>
              <a:t>‹N°›</a:t>
            </a:fld>
            <a:endParaRPr lang="fr-FR"/>
          </a:p>
        </p:txBody>
      </p:sp>
    </p:spTree>
    <p:extLst>
      <p:ext uri="{BB962C8B-B14F-4D97-AF65-F5344CB8AC3E}">
        <p14:creationId xmlns:p14="http://schemas.microsoft.com/office/powerpoint/2010/main" val="3654273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C364B-9A3D-4BC9-BE39-888F6E489B2A}" type="datetimeFigureOut">
              <a:rPr lang="fr-FR" smtClean="0"/>
              <a:t>29/06/2017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8E50E2-7605-4A9A-8D7C-E72D8F55BD2C}" type="slidenum">
              <a:rPr lang="fr-FR" smtClean="0"/>
              <a:t>‹N°›</a:t>
            </a:fld>
            <a:endParaRPr lang="fr-FR"/>
          </a:p>
        </p:txBody>
      </p:sp>
    </p:spTree>
    <p:extLst>
      <p:ext uri="{BB962C8B-B14F-4D97-AF65-F5344CB8AC3E}">
        <p14:creationId xmlns:p14="http://schemas.microsoft.com/office/powerpoint/2010/main" val="382923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000099"/>
            </a:gs>
            <a:gs pos="100000">
              <a:srgbClr val="000000"/>
            </a:gs>
          </a:gsLst>
          <a:path path="shape">
            <a:fillToRect l="50000" t="50000" r="50000" b="50000"/>
          </a:path>
        </a:gra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CL" smtClean="0"/>
              <a:t>Cliquez pour modifier le style du titre du masque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CL" smtClean="0"/>
              <a:t>Cliquez pour modifier les styles du texte du masque</a:t>
            </a:r>
          </a:p>
          <a:p>
            <a:pPr lvl="1"/>
            <a:r>
              <a:rPr lang="es-CL" smtClean="0"/>
              <a:t>Deuxième niveau</a:t>
            </a:r>
          </a:p>
          <a:p>
            <a:pPr lvl="2"/>
            <a:r>
              <a:rPr lang="es-CL" smtClean="0"/>
              <a:t>Troisième niveau</a:t>
            </a:r>
          </a:p>
          <a:p>
            <a:pPr lvl="3"/>
            <a:r>
              <a:rPr lang="es-CL" smtClean="0"/>
              <a:t>Quatrième niveau</a:t>
            </a:r>
          </a:p>
          <a:p>
            <a:pPr lvl="4"/>
            <a:r>
              <a:rPr lang="es-CL" smtClean="0"/>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s-CL">
              <a:solidFill>
                <a:srgbClr val="FFFF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s-CL">
              <a:solidFill>
                <a:srgbClr val="FFFF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7D12F59-4408-47EE-A164-11F56C64D4F1}" type="slidenum">
              <a:rPr lang="es-CL">
                <a:solidFill>
                  <a:srgbClr val="FFFF00"/>
                </a:solidFill>
              </a:rPr>
              <a:pPr fontAlgn="base">
                <a:spcBef>
                  <a:spcPct val="0"/>
                </a:spcBef>
                <a:spcAft>
                  <a:spcPct val="0"/>
                </a:spcAft>
                <a:defRPr/>
              </a:pPr>
              <a:t>‹N°›</a:t>
            </a:fld>
            <a:endParaRPr lang="es-CL">
              <a:solidFill>
                <a:srgbClr val="FFFF00"/>
              </a:solidFill>
            </a:endParaRPr>
          </a:p>
        </p:txBody>
      </p:sp>
    </p:spTree>
    <p:extLst>
      <p:ext uri="{BB962C8B-B14F-4D97-AF65-F5344CB8AC3E}">
        <p14:creationId xmlns:p14="http://schemas.microsoft.com/office/powerpoint/2010/main" val="2211428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arget="../media/image60.jpeg" Type="http://schemas.openxmlformats.org/officeDocument/2006/relationships/image"/><Relationship Id="rId1" Target="../slideLayouts/slideLayout18.xml" Type="http://schemas.openxmlformats.org/officeDocument/2006/relationships/slideLayout"/></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arget="../media/image62.jpeg" Type="http://schemas.openxmlformats.org/officeDocument/2006/relationships/image"/><Relationship Id="rId1" Target="../slideLayouts/slideLayout13.xml" Type="http://schemas.openxmlformats.org/officeDocument/2006/relationships/slideLayout"/></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arget="../media/image63.jpeg" Type="http://schemas.openxmlformats.org/officeDocument/2006/relationships/image"/><Relationship Id="rId1" Target="../slideLayouts/slideLayout18.xml" Type="http://schemas.openxmlformats.org/officeDocument/2006/relationships/slideLayout"/></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arget="../media/image9.jpeg" Type="http://schemas.openxmlformats.org/officeDocument/2006/relationships/image"/><Relationship Id="rId3" Target="../media/image4.jpeg" Type="http://schemas.openxmlformats.org/officeDocument/2006/relationships/image"/><Relationship Id="rId7" Target="../media/image8.jpeg" Type="http://schemas.openxmlformats.org/officeDocument/2006/relationships/image"/><Relationship Id="rId2" Target="../media/image3.gif" Type="http://schemas.openxmlformats.org/officeDocument/2006/relationships/image"/><Relationship Id="rId1" Target="../slideLayouts/slideLayout18.xml" Type="http://schemas.openxmlformats.org/officeDocument/2006/relationships/slideLayout"/><Relationship Id="rId6" Target="../media/image7.jpeg" Type="http://schemas.openxmlformats.org/officeDocument/2006/relationships/image"/><Relationship Id="rId5" Target="../media/image6.png" Type="http://schemas.openxmlformats.org/officeDocument/2006/relationships/image"/><Relationship Id="rId4" Target="../media/image5.png" Type="http://schemas.openxmlformats.org/officeDocument/2006/relationships/image"/></Relationships>
</file>

<file path=ppt/slides/_rels/slide29.xml.rels><?xml version="1.0" encoding="UTF-8" standalone="yes" ?><Relationships xmlns="http://schemas.openxmlformats.org/package/2006/relationships"><Relationship Id="rId8" Target="../media/image10.jpeg" Type="http://schemas.openxmlformats.org/officeDocument/2006/relationships/image"/><Relationship Id="rId3" Target="../media/image4.jpeg" Type="http://schemas.openxmlformats.org/officeDocument/2006/relationships/image"/><Relationship Id="rId7" Target="../media/image8.jpeg" Type="http://schemas.openxmlformats.org/officeDocument/2006/relationships/image"/><Relationship Id="rId2" Target="../notesSlides/notesSlide6.xml" Type="http://schemas.openxmlformats.org/officeDocument/2006/relationships/notesSlide"/><Relationship Id="rId1" Target="../slideLayouts/slideLayout18.xml" Type="http://schemas.openxmlformats.org/officeDocument/2006/relationships/slideLayout"/><Relationship Id="rId6" Target="../media/image7.jpeg" Type="http://schemas.openxmlformats.org/officeDocument/2006/relationships/image"/><Relationship Id="rId5" Target="../media/image6.png" Type="http://schemas.openxmlformats.org/officeDocument/2006/relationships/image"/><Relationship Id="rId4" Target="../media/image5.png" Type="http://schemas.openxmlformats.org/officeDocument/2006/relationships/image"/></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arget="../media/image11.jpeg" Type="http://schemas.openxmlformats.org/officeDocument/2006/relationships/image"/><Relationship Id="rId1" Target="../slideLayouts/slideLayout18.xml" Type="http://schemas.openxmlformats.org/officeDocument/2006/relationships/slideLayout"/></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arget="../media/image12.jpeg" Type="http://schemas.openxmlformats.org/officeDocument/2006/relationships/image"/><Relationship Id="rId1" Target="../slideLayouts/slideLayout13.xml" Type="http://schemas.openxmlformats.org/officeDocument/2006/relationships/slideLayout"/></Relationships>
</file>

<file path=ppt/slides/_rels/slide41.xml.rels><?xml version="1.0" encoding="UTF-8" standalone="yes" ?><Relationships xmlns="http://schemas.openxmlformats.org/package/2006/relationships"><Relationship Id="rId3" Target="../media/image14.jpeg" Type="http://schemas.openxmlformats.org/officeDocument/2006/relationships/image"/><Relationship Id="rId2" Target="../media/image13.jpeg" Type="http://schemas.openxmlformats.org/officeDocument/2006/relationships/image"/><Relationship Id="rId1" Target="../slideLayouts/slideLayout13.xml" Type="http://schemas.openxmlformats.org/officeDocument/2006/relationships/slideLayout"/><Relationship Id="rId4" Target="../media/image15.jpeg" Type="http://schemas.openxmlformats.org/officeDocument/2006/relationships/image"/></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arget="../media/image16.jpeg" Type="http://schemas.openxmlformats.org/officeDocument/2006/relationships/image"/><Relationship Id="rId1" Target="../slideLayouts/slideLayout18.xml" Type="http://schemas.openxmlformats.org/officeDocument/2006/relationships/slideLayout"/></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arget="../media/media2.mpeg" Type="http://schemas.microsoft.com/office/2007/relationships/media"/><Relationship Id="rId7" Target="../media/image22.jpeg" Type="http://schemas.openxmlformats.org/officeDocument/2006/relationships/image"/><Relationship Id="rId2" Target="../media/media1.mpeg" Type="http://schemas.openxmlformats.org/officeDocument/2006/relationships/video"/><Relationship Id="rId1" Target="../media/media1.mpeg" Type="http://schemas.microsoft.com/office/2007/relationships/media"/><Relationship Id="rId6" Target="../media/image21.jpeg" Type="http://schemas.openxmlformats.org/officeDocument/2006/relationships/image"/><Relationship Id="rId5" Target="../slideLayouts/slideLayout18.xml" Type="http://schemas.openxmlformats.org/officeDocument/2006/relationships/slideLayout"/><Relationship Id="rId4" Target="../media/media2.mpeg" Type="http://schemas.openxmlformats.org/officeDocument/2006/relationships/video"/></Relationships>
</file>

<file path=ppt/slides/_rels/slide57.xml.rels><?xml version="1.0" encoding="UTF-8" standalone="yes" ?><Relationships xmlns="http://schemas.openxmlformats.org/package/2006/relationships"><Relationship Id="rId8" Target="../media/image23.jpeg" Type="http://schemas.openxmlformats.org/officeDocument/2006/relationships/image"/><Relationship Id="rId3" Target="../media/media4.MPG" Type="http://schemas.microsoft.com/office/2007/relationships/media"/><Relationship Id="rId7" Target="../slideLayouts/slideLayout18.xml" Type="http://schemas.openxmlformats.org/officeDocument/2006/relationships/slideLayout"/><Relationship Id="rId2" Target="../media/media3.MPG" Type="http://schemas.openxmlformats.org/officeDocument/2006/relationships/video"/><Relationship Id="rId1" Target="../media/media3.MPG" Type="http://schemas.microsoft.com/office/2007/relationships/media"/><Relationship Id="rId6" Target="../media/media5.MPG" Type="http://schemas.openxmlformats.org/officeDocument/2006/relationships/video"/><Relationship Id="rId5" Target="../media/media5.MPG" Type="http://schemas.microsoft.com/office/2007/relationships/media"/><Relationship Id="rId10" Target="../media/image25.jpeg" Type="http://schemas.openxmlformats.org/officeDocument/2006/relationships/image"/><Relationship Id="rId4" Target="../media/media4.MPG" Type="http://schemas.openxmlformats.org/officeDocument/2006/relationships/video"/><Relationship Id="rId9" Target="../media/image24.jpeg" Type="http://schemas.openxmlformats.org/officeDocument/2006/relationships/image"/></Relationships>
</file>

<file path=ppt/slides/_rels/slide58.xml.rels><?xml version="1.0" encoding="UTF-8" standalone="yes" ?><Relationships xmlns="http://schemas.openxmlformats.org/package/2006/relationships"><Relationship Id="rId8" Target="../media/image26.jpeg" Type="http://schemas.openxmlformats.org/officeDocument/2006/relationships/image"/><Relationship Id="rId3" Target="../media/media7.avi" Type="http://schemas.microsoft.com/office/2007/relationships/media"/><Relationship Id="rId7" Target="../slideLayouts/slideLayout18.xml" Type="http://schemas.openxmlformats.org/officeDocument/2006/relationships/slideLayout"/><Relationship Id="rId2" Target="../media/media6.MPG" Type="http://schemas.openxmlformats.org/officeDocument/2006/relationships/video"/><Relationship Id="rId1" Target="../media/media6.MPG" Type="http://schemas.microsoft.com/office/2007/relationships/media"/><Relationship Id="rId6" Target="../media/media8.wmv" Type="http://schemas.openxmlformats.org/officeDocument/2006/relationships/video"/><Relationship Id="rId5" Target="../media/media8.wmv" Type="http://schemas.microsoft.com/office/2007/relationships/media"/><Relationship Id="rId10" Target="../media/image28.jpeg" Type="http://schemas.openxmlformats.org/officeDocument/2006/relationships/image"/><Relationship Id="rId4" Target="../media/media7.avi" Type="http://schemas.openxmlformats.org/officeDocument/2006/relationships/video"/><Relationship Id="rId9" Target="../media/image27.jpeg" Type="http://schemas.openxmlformats.org/officeDocument/2006/relationships/image"/></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arget="../media/image29.jpeg" Type="http://schemas.openxmlformats.org/officeDocument/2006/relationships/image"/><Relationship Id="rId2" Target="../notesSlides/notesSlide7.xml" Type="http://schemas.openxmlformats.org/officeDocument/2006/relationships/notesSlide"/><Relationship Id="rId1" Target="../slideLayouts/slideLayout18.xml" Type="http://schemas.openxmlformats.org/officeDocument/2006/relationships/slideLayout"/><Relationship Id="rId4" Target="../media/image30.jpeg" Type="http://schemas.openxmlformats.org/officeDocument/2006/relationships/image"/></Relationships>
</file>

<file path=ppt/slides/_rels/slide6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image" Target="../media/image3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arget="../media/image36.jpeg" Type="http://schemas.openxmlformats.org/officeDocument/2006/relationships/image"/><Relationship Id="rId2" Target="../media/image35.jpeg" Type="http://schemas.openxmlformats.org/officeDocument/2006/relationships/image"/><Relationship Id="rId1" Target="../slideLayouts/slideLayout18.xml" Type="http://schemas.openxmlformats.org/officeDocument/2006/relationships/slideLayout"/><Relationship Id="rId5" Target="../media/image38.jpeg" Type="http://schemas.openxmlformats.org/officeDocument/2006/relationships/image"/><Relationship Id="rId4" Target="../media/image37.jpeg" Type="http://schemas.openxmlformats.org/officeDocument/2006/relationships/image"/></Relationships>
</file>

<file path=ppt/slides/_rels/slide64.xml.rels><?xml version="1.0" encoding="UTF-8" standalone="yes" ?><Relationships xmlns="http://schemas.openxmlformats.org/package/2006/relationships"><Relationship Id="rId3" Target="../slideLayouts/slideLayout18.xml" Type="http://schemas.openxmlformats.org/officeDocument/2006/relationships/slideLayout"/><Relationship Id="rId2" Target="../media/media9.wmv" Type="http://schemas.openxmlformats.org/officeDocument/2006/relationships/video"/><Relationship Id="rId1" Target="../media/media9.wmv" Type="http://schemas.microsoft.com/office/2007/relationships/media"/><Relationship Id="rId4" Target="../media/image39.jpeg" Type="http://schemas.openxmlformats.org/officeDocument/2006/relationships/image"/></Relationships>
</file>

<file path=ppt/slides/_rels/slide65.xml.rels><?xml version="1.0" encoding="UTF-8" standalone="yes" ?><Relationships xmlns="http://schemas.openxmlformats.org/package/2006/relationships"><Relationship Id="rId3" Target="../slideLayouts/slideLayout18.xml" Type="http://schemas.openxmlformats.org/officeDocument/2006/relationships/slideLayout"/><Relationship Id="rId2" Target="../media/media10.wmv" Type="http://schemas.openxmlformats.org/officeDocument/2006/relationships/video"/><Relationship Id="rId1" Target="../media/media10.wmv" Type="http://schemas.microsoft.com/office/2007/relationships/media"/><Relationship Id="rId4" Target="../media/image40.jpeg" Type="http://schemas.openxmlformats.org/officeDocument/2006/relationships/image"/></Relationships>
</file>

<file path=ppt/slides/_rels/slide66.xml.rels><?xml version="1.0" encoding="UTF-8" standalone="yes" ?><Relationships xmlns="http://schemas.openxmlformats.org/package/2006/relationships"><Relationship Id="rId3" Target="../slideLayouts/slideLayout18.xml" Type="http://schemas.openxmlformats.org/officeDocument/2006/relationships/slideLayout"/><Relationship Id="rId2" Target="../media/media11.wmv" Type="http://schemas.openxmlformats.org/officeDocument/2006/relationships/video"/><Relationship Id="rId1" Target="../media/media11.wmv" Type="http://schemas.microsoft.com/office/2007/relationships/media"/><Relationship Id="rId4" Target="../media/image41.jpeg" Type="http://schemas.openxmlformats.org/officeDocument/2006/relationships/image"/></Relationships>
</file>

<file path=ppt/slides/_rels/slide67.xml.rels><?xml version="1.0" encoding="UTF-8" standalone="yes" ?><Relationships xmlns="http://schemas.openxmlformats.org/package/2006/relationships"><Relationship Id="rId3" Target="../slideLayouts/slideLayout18.xml" Type="http://schemas.openxmlformats.org/officeDocument/2006/relationships/slideLayout"/><Relationship Id="rId2" Target="../media/media12.wmv" Type="http://schemas.openxmlformats.org/officeDocument/2006/relationships/video"/><Relationship Id="rId1" Target="../media/media12.wmv" Type="http://schemas.microsoft.com/office/2007/relationships/media"/><Relationship Id="rId4" Target="../media/image42.jpeg" Type="http://schemas.openxmlformats.org/officeDocument/2006/relationships/image"/></Relationships>
</file>

<file path=ppt/slides/_rels/slide68.xml.rels><?xml version="1.0" encoding="UTF-8" standalone="yes" ?><Relationships xmlns="http://schemas.openxmlformats.org/package/2006/relationships"><Relationship Id="rId3" Target="../slideLayouts/slideLayout18.xml" Type="http://schemas.openxmlformats.org/officeDocument/2006/relationships/slideLayout"/><Relationship Id="rId2" Target="../media/media13.wmv" Type="http://schemas.openxmlformats.org/officeDocument/2006/relationships/video"/><Relationship Id="rId1" Target="../media/media13.wmv" Type="http://schemas.microsoft.com/office/2007/relationships/media"/><Relationship Id="rId4" Target="../media/image43.jpeg" Type="http://schemas.openxmlformats.org/officeDocument/2006/relationships/image"/></Relationships>
</file>

<file path=ppt/slides/_rels/slide69.xml.rels><?xml version="1.0" encoding="UTF-8" standalone="yes" ?><Relationships xmlns="http://schemas.openxmlformats.org/package/2006/relationships"><Relationship Id="rId3" Target="../slideLayouts/slideLayout18.xml" Type="http://schemas.openxmlformats.org/officeDocument/2006/relationships/slideLayout"/><Relationship Id="rId2" Target="../media/media14.wmv" Type="http://schemas.openxmlformats.org/officeDocument/2006/relationships/video"/><Relationship Id="rId1" Target="../media/media14.wmv" Type="http://schemas.microsoft.com/office/2007/relationships/media"/><Relationship Id="rId4" Target="../media/image44.jpeg" Type="http://schemas.openxmlformats.org/officeDocument/2006/relationships/image"/></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oleObject" Target="../embeddings/oleObject4.bin"/><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image" Target="../media/image45.wmf"/></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image" Target="../media/image45.w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arget="../media/image47.jpeg" Type="http://schemas.openxmlformats.org/officeDocument/2006/relationships/image"/><Relationship Id="rId1" Target="../slideLayouts/slideLayout18.xml" Type="http://schemas.openxmlformats.org/officeDocument/2006/relationships/slideLayout"/></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91.xml.rels><?xml version="1.0" encoding="UTF-8" standalone="yes" ?><Relationships xmlns="http://schemas.openxmlformats.org/package/2006/relationships"><Relationship Id="rId3" Target="../media/image56.jpeg" Type="http://schemas.openxmlformats.org/officeDocument/2006/relationships/image"/><Relationship Id="rId2" Target="../notesSlides/notesSlide12.xml" Type="http://schemas.openxmlformats.org/officeDocument/2006/relationships/notesSlide"/><Relationship Id="rId1" Target="../slideLayouts/slideLayout18.xml" Type="http://schemas.openxmlformats.org/officeDocument/2006/relationships/slideLayout"/></Relationships>
</file>

<file path=ppt/slides/_rels/slide92.xml.rels><?xml version="1.0" encoding="UTF-8" standalone="yes" ?><Relationships xmlns="http://schemas.openxmlformats.org/package/2006/relationships"><Relationship Id="rId2" Target="../media/image57.jpeg" Type="http://schemas.openxmlformats.org/officeDocument/2006/relationships/image"/><Relationship Id="rId1" Target="../slideLayouts/slideLayout12.xml" Type="http://schemas.openxmlformats.org/officeDocument/2006/relationships/slideLayout"/></Relationships>
</file>

<file path=ppt/slides/_rels/slide9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arget="../media/image59.jpeg" Type="http://schemas.openxmlformats.org/officeDocument/2006/relationships/image"/><Relationship Id="rId1" Target="../slideLayouts/slideLayout18.xml" Type="http://schemas.openxmlformats.org/officeDocument/2006/relationships/slideLayout"/></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763688" y="332656"/>
            <a:ext cx="5719451" cy="461665"/>
          </a:xfrm>
          <a:prstGeom prst="rect">
            <a:avLst/>
          </a:prstGeom>
          <a:noFill/>
        </p:spPr>
        <p:txBody>
          <a:bodyPr wrap="none" rtlCol="0">
            <a:spAutoFit/>
          </a:bodyPr>
          <a:lstStyle/>
          <a:p>
            <a:r>
              <a:rPr lang="fr-FR" sz="2400" i="1" dirty="0" smtClean="0">
                <a:solidFill>
                  <a:prstClr val="white"/>
                </a:solidFill>
                <a:latin typeface="Calibri" pitchFamily="34" charset="0"/>
                <a:cs typeface="Calibri" pitchFamily="34" charset="0"/>
              </a:rPr>
              <a:t>Diplôme d’Université de Médecine du Sport </a:t>
            </a:r>
            <a:endParaRPr lang="fr-FR" sz="2400" i="1" dirty="0">
              <a:solidFill>
                <a:prstClr val="white"/>
              </a:solidFill>
              <a:latin typeface="Calibri" pitchFamily="34" charset="0"/>
              <a:cs typeface="Calibri" pitchFamily="34" charset="0"/>
            </a:endParaRPr>
          </a:p>
        </p:txBody>
      </p:sp>
      <p:sp>
        <p:nvSpPr>
          <p:cNvPr id="4" name="ZoneTexte 3"/>
          <p:cNvSpPr txBox="1"/>
          <p:nvPr/>
        </p:nvSpPr>
        <p:spPr>
          <a:xfrm>
            <a:off x="3058074" y="3419708"/>
            <a:ext cx="3129190" cy="461665"/>
          </a:xfrm>
          <a:prstGeom prst="rect">
            <a:avLst/>
          </a:prstGeom>
          <a:noFill/>
        </p:spPr>
        <p:txBody>
          <a:bodyPr wrap="none" rtlCol="0">
            <a:spAutoFit/>
          </a:bodyPr>
          <a:lstStyle/>
          <a:p>
            <a:r>
              <a:rPr lang="fr-FR" sz="2400" dirty="0" smtClean="0">
                <a:solidFill>
                  <a:prstClr val="white"/>
                </a:solidFill>
                <a:latin typeface="Calibri" pitchFamily="34" charset="0"/>
                <a:cs typeface="Calibri" pitchFamily="34" charset="0"/>
              </a:rPr>
              <a:t>Marrakech 12 mai 2017</a:t>
            </a:r>
            <a:endParaRPr lang="fr-FR" sz="2400" dirty="0">
              <a:solidFill>
                <a:prstClr val="white"/>
              </a:solidFill>
              <a:latin typeface="Calibri" pitchFamily="34" charset="0"/>
              <a:cs typeface="Calibri" pitchFamily="34" charset="0"/>
            </a:endParaRPr>
          </a:p>
        </p:txBody>
      </p:sp>
      <p:sp>
        <p:nvSpPr>
          <p:cNvPr id="5" name="ZoneTexte 4"/>
          <p:cNvSpPr txBox="1"/>
          <p:nvPr/>
        </p:nvSpPr>
        <p:spPr>
          <a:xfrm>
            <a:off x="2943523" y="4185577"/>
            <a:ext cx="3039615" cy="1015663"/>
          </a:xfrm>
          <a:prstGeom prst="rect">
            <a:avLst/>
          </a:prstGeom>
          <a:noFill/>
        </p:spPr>
        <p:txBody>
          <a:bodyPr wrap="none" rtlCol="0">
            <a:spAutoFit/>
          </a:bodyPr>
          <a:lstStyle/>
          <a:p>
            <a:pPr algn="ctr"/>
            <a:r>
              <a:rPr lang="fr-FR" sz="2000" dirty="0" smtClean="0">
                <a:solidFill>
                  <a:prstClr val="white"/>
                </a:solidFill>
                <a:latin typeface="Calibri" pitchFamily="34" charset="0"/>
                <a:cs typeface="Calibri" pitchFamily="34" charset="0"/>
              </a:rPr>
              <a:t>Georges CAZORLA</a:t>
            </a:r>
          </a:p>
          <a:p>
            <a:pPr algn="ctr"/>
            <a:endParaRPr lang="fr-FR" sz="2000" dirty="0">
              <a:solidFill>
                <a:prstClr val="white"/>
              </a:solidFill>
              <a:latin typeface="Calibri" pitchFamily="34" charset="0"/>
              <a:cs typeface="Calibri" pitchFamily="34" charset="0"/>
            </a:endParaRPr>
          </a:p>
          <a:p>
            <a:pPr algn="ctr"/>
            <a:r>
              <a:rPr lang="fr-FR" sz="2000" dirty="0" smtClean="0">
                <a:solidFill>
                  <a:prstClr val="white"/>
                </a:solidFill>
                <a:latin typeface="Calibri" pitchFamily="34" charset="0"/>
                <a:cs typeface="Calibri" pitchFamily="34" charset="0"/>
              </a:rPr>
              <a:t>cazorlageorges@gmail.com</a:t>
            </a:r>
            <a:endParaRPr lang="fr-FR" sz="2000" dirty="0">
              <a:solidFill>
                <a:prstClr val="white"/>
              </a:solidFill>
              <a:latin typeface="Calibri" pitchFamily="34" charset="0"/>
              <a:cs typeface="Calibri" pitchFamily="34" charset="0"/>
            </a:endParaRPr>
          </a:p>
        </p:txBody>
      </p:sp>
      <p:sp>
        <p:nvSpPr>
          <p:cNvPr id="6" name="ZoneTexte 5"/>
          <p:cNvSpPr txBox="1"/>
          <p:nvPr/>
        </p:nvSpPr>
        <p:spPr>
          <a:xfrm>
            <a:off x="511357" y="6021288"/>
            <a:ext cx="8224111" cy="1015663"/>
          </a:xfrm>
          <a:prstGeom prst="rect">
            <a:avLst/>
          </a:prstGeom>
          <a:noFill/>
        </p:spPr>
        <p:txBody>
          <a:bodyPr wrap="none" rtlCol="0">
            <a:spAutoFit/>
          </a:bodyPr>
          <a:lstStyle/>
          <a:p>
            <a:pPr algn="ctr"/>
            <a:r>
              <a:rPr lang="fr-FR" sz="2000" i="1" dirty="0" smtClean="0">
                <a:solidFill>
                  <a:prstClr val="white"/>
                </a:solidFill>
              </a:rPr>
              <a:t>Association pour la Rechercher et l’Evaluation en Activité physique et en Sport</a:t>
            </a:r>
          </a:p>
          <a:p>
            <a:pPr algn="ctr"/>
            <a:r>
              <a:rPr lang="fr-FR" sz="2000" i="1" dirty="0" smtClean="0">
                <a:solidFill>
                  <a:prstClr val="white"/>
                </a:solidFill>
              </a:rPr>
              <a:t>(areaps.org)</a:t>
            </a:r>
          </a:p>
          <a:p>
            <a:pPr algn="ctr"/>
            <a:endParaRPr lang="fr-FR" sz="2000" i="1" dirty="0">
              <a:solidFill>
                <a:prstClr val="white"/>
              </a:solidFill>
            </a:endParaRPr>
          </a:p>
        </p:txBody>
      </p:sp>
      <p:sp>
        <p:nvSpPr>
          <p:cNvPr id="7" name="ZoneTexte 1"/>
          <p:cNvSpPr txBox="1">
            <a:spLocks noChangeArrowheads="1"/>
          </p:cNvSpPr>
          <p:nvPr/>
        </p:nvSpPr>
        <p:spPr bwMode="auto">
          <a:xfrm>
            <a:off x="1232981" y="1412776"/>
            <a:ext cx="6822380" cy="1318181"/>
          </a:xfrm>
          <a:prstGeom prst="rect">
            <a:avLst/>
          </a:prstGeom>
          <a:solidFill>
            <a:schemeClr val="tx1"/>
          </a:solidFill>
          <a:ln w="9525">
            <a:solidFill>
              <a:srgbClr val="1F497D"/>
            </a:solidFill>
            <a:miter lim="800000"/>
            <a:headEnd/>
            <a:tailEnd/>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800" b="1" i="0" u="none" strike="noStrike" kern="0" cap="none" spc="0" normalizeH="0" baseline="0" noProof="0" dirty="0" smtClean="0">
                <a:ln>
                  <a:noFill/>
                </a:ln>
                <a:solidFill>
                  <a:prstClr val="black"/>
                </a:solidFill>
                <a:effectLst/>
                <a:uLnTx/>
                <a:uFillTx/>
                <a:latin typeface="Calibri" pitchFamily="34" charset="0"/>
                <a:cs typeface="Calibri" pitchFamily="34" charset="0"/>
              </a:rPr>
              <a:t>EFFETS de l’ACTIVITÉ </a:t>
            </a:r>
            <a:r>
              <a:rPr kumimoji="0" lang="fr-FR" sz="2800" b="1" i="0" u="none" strike="noStrike" kern="0" cap="none" spc="0" normalizeH="0" baseline="0" noProof="0" dirty="0">
                <a:ln>
                  <a:noFill/>
                </a:ln>
                <a:solidFill>
                  <a:prstClr val="black"/>
                </a:solidFill>
                <a:effectLst/>
                <a:uLnTx/>
                <a:uFillTx/>
                <a:latin typeface="Calibri" pitchFamily="34" charset="0"/>
                <a:cs typeface="Calibri" pitchFamily="34" charset="0"/>
              </a:rPr>
              <a:t>PHYSIQUE </a:t>
            </a:r>
            <a:r>
              <a:rPr kumimoji="0" lang="fr-FR" sz="2800" b="1" i="0" u="none" strike="noStrike" kern="0" cap="none" spc="0" normalizeH="0" baseline="0" noProof="0" dirty="0" smtClean="0">
                <a:ln>
                  <a:noFill/>
                </a:ln>
                <a:solidFill>
                  <a:prstClr val="black"/>
                </a:solidFill>
                <a:effectLst/>
                <a:uLnTx/>
                <a:uFillTx/>
                <a:latin typeface="Calibri" pitchFamily="34" charset="0"/>
                <a:cs typeface="Calibri" pitchFamily="34" charset="0"/>
              </a:rPr>
              <a:t>et du SPORT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800" b="1" i="0" u="none" strike="noStrike" kern="0" cap="none" spc="0" normalizeH="0" baseline="0" noProof="0" dirty="0" smtClean="0">
                <a:ln>
                  <a:noFill/>
                </a:ln>
                <a:solidFill>
                  <a:prstClr val="black"/>
                </a:solidFill>
                <a:effectLst/>
                <a:uLnTx/>
                <a:uFillTx/>
                <a:latin typeface="Calibri" pitchFamily="34" charset="0"/>
                <a:cs typeface="Calibri" pitchFamily="34" charset="0"/>
              </a:rPr>
              <a:t>CHEZ L’ADUTE NON COMPETITEUR </a:t>
            </a:r>
            <a:endParaRPr kumimoji="0" lang="fr-FR" sz="2800" b="1" i="0" u="none" strike="noStrike" kern="0" cap="none" spc="0" normalizeH="0" baseline="0" noProof="0" dirty="0">
              <a:ln>
                <a:noFill/>
              </a:ln>
              <a:solidFill>
                <a:prstClr val="black"/>
              </a:solidFill>
              <a:effectLst/>
              <a:uLnTx/>
              <a:uFillTx/>
              <a:latin typeface="Calibri" pitchFamily="34" charset="0"/>
              <a:cs typeface="Calibri" pitchFamily="34" charset="0"/>
            </a:endParaRPr>
          </a:p>
        </p:txBody>
      </p:sp>
    </p:spTree>
    <p:extLst>
      <p:ext uri="{BB962C8B-B14F-4D97-AF65-F5344CB8AC3E}">
        <p14:creationId xmlns:p14="http://schemas.microsoft.com/office/powerpoint/2010/main" val="8162852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373063" y="1143000"/>
            <a:ext cx="8770937" cy="646113"/>
          </a:xfrm>
          <a:prstGeom prst="rect">
            <a:avLst/>
          </a:prstGeom>
          <a:noFill/>
          <a:ln w="9525">
            <a:noFill/>
            <a:miter lim="800000"/>
            <a:headEnd/>
            <a:tailEnd/>
          </a:ln>
        </p:spPr>
        <p:txBody>
          <a:bodyPr wrap="none">
            <a:spAutoFit/>
          </a:bodyPr>
          <a:lstStyle/>
          <a:p>
            <a:r>
              <a:rPr lang="fr-FR" sz="3600" b="1">
                <a:solidFill>
                  <a:srgbClr val="FFFF00"/>
                </a:solidFill>
                <a:latin typeface="Bookman Old Style" pitchFamily="18" charset="0"/>
              </a:rPr>
              <a:t>« Le sport, c’est bon pour la santé » </a:t>
            </a:r>
          </a:p>
        </p:txBody>
      </p:sp>
      <p:sp>
        <p:nvSpPr>
          <p:cNvPr id="5" name="ZoneTexte 4"/>
          <p:cNvSpPr txBox="1"/>
          <p:nvPr/>
        </p:nvSpPr>
        <p:spPr>
          <a:xfrm>
            <a:off x="3929063" y="3071813"/>
            <a:ext cx="660758" cy="1323439"/>
          </a:xfrm>
          <a:prstGeom prst="rect">
            <a:avLst/>
          </a:prstGeom>
          <a:noFill/>
        </p:spPr>
        <p:txBody>
          <a:bodyPr wrap="none">
            <a:spAutoFit/>
          </a:bodyPr>
          <a:lstStyle/>
          <a:p>
            <a:pPr>
              <a:defRPr/>
            </a:pPr>
            <a:r>
              <a:rPr lang="fr-FR" sz="8000" dirty="0">
                <a:solidFill>
                  <a:srgbClr val="FFFF0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20987636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10" name="Group 2"/>
          <p:cNvGraphicFramePr>
            <a:graphicFrameLocks noGrp="1"/>
          </p:cNvGraphicFramePr>
          <p:nvPr>
            <p:extLst>
              <p:ext uri="{D42A27DB-BD31-4B8C-83A1-F6EECF244321}">
                <p14:modId xmlns:p14="http://schemas.microsoft.com/office/powerpoint/2010/main" val="4149788021"/>
              </p:ext>
            </p:extLst>
          </p:nvPr>
        </p:nvGraphicFramePr>
        <p:xfrm>
          <a:off x="990600" y="1466850"/>
          <a:ext cx="7467600" cy="4191000"/>
        </p:xfrm>
        <a:graphic>
          <a:graphicData uri="http://schemas.openxmlformats.org/drawingml/2006/table">
            <a:tbl>
              <a:tblPr/>
              <a:tblGrid>
                <a:gridCol w="1143000"/>
                <a:gridCol w="908050"/>
                <a:gridCol w="920750"/>
                <a:gridCol w="914400"/>
                <a:gridCol w="914400"/>
                <a:gridCol w="914400"/>
                <a:gridCol w="914400"/>
                <a:gridCol w="838200"/>
              </a:tblGrid>
              <a:tr h="419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L" sz="2400" b="0"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L" sz="2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L" sz="2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L" sz="2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L" sz="2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accent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L" sz="2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accent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L" sz="2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L" sz="2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tcPr>
                </a:tc>
              </a:tr>
            </a:tbl>
          </a:graphicData>
        </a:graphic>
      </p:graphicFrame>
      <p:sp>
        <p:nvSpPr>
          <p:cNvPr id="44056" name="Arc 24"/>
          <p:cNvSpPr>
            <a:spLocks/>
          </p:cNvSpPr>
          <p:nvPr/>
        </p:nvSpPr>
        <p:spPr bwMode="auto">
          <a:xfrm rot="-5125088">
            <a:off x="3439319" y="781844"/>
            <a:ext cx="3833813" cy="5521325"/>
          </a:xfrm>
          <a:custGeom>
            <a:avLst/>
            <a:gdLst>
              <a:gd name="T0" fmla="*/ 0 w 21600"/>
              <a:gd name="T1" fmla="*/ 0 h 22076"/>
              <a:gd name="T2" fmla="*/ 2147483647 w 21600"/>
              <a:gd name="T3" fmla="*/ 2147483647 h 22076"/>
              <a:gd name="T4" fmla="*/ 0 w 21600"/>
              <a:gd name="T5" fmla="*/ 2147483647 h 22076"/>
              <a:gd name="T6" fmla="*/ 0 60000 65536"/>
              <a:gd name="T7" fmla="*/ 0 60000 65536"/>
              <a:gd name="T8" fmla="*/ 0 60000 65536"/>
              <a:gd name="T9" fmla="*/ 0 w 21600"/>
              <a:gd name="T10" fmla="*/ 0 h 22076"/>
              <a:gd name="T11" fmla="*/ 21600 w 21600"/>
              <a:gd name="T12" fmla="*/ 22076 h 22076"/>
            </a:gdLst>
            <a:ahLst/>
            <a:cxnLst>
              <a:cxn ang="T6">
                <a:pos x="T0" y="T1"/>
              </a:cxn>
              <a:cxn ang="T7">
                <a:pos x="T2" y="T3"/>
              </a:cxn>
              <a:cxn ang="T8">
                <a:pos x="T4" y="T5"/>
              </a:cxn>
            </a:cxnLst>
            <a:rect l="T9" t="T10" r="T11" b="T12"/>
            <a:pathLst>
              <a:path w="21600" h="22076" fill="none" extrusionOk="0">
                <a:moveTo>
                  <a:pt x="-1" y="0"/>
                </a:moveTo>
                <a:cubicBezTo>
                  <a:pt x="11929" y="0"/>
                  <a:pt x="21600" y="9670"/>
                  <a:pt x="21600" y="21600"/>
                </a:cubicBezTo>
                <a:cubicBezTo>
                  <a:pt x="21600" y="21758"/>
                  <a:pt x="21598" y="21917"/>
                  <a:pt x="21594" y="22075"/>
                </a:cubicBezTo>
              </a:path>
              <a:path w="21600" h="22076" stroke="0" extrusionOk="0">
                <a:moveTo>
                  <a:pt x="-1" y="0"/>
                </a:moveTo>
                <a:cubicBezTo>
                  <a:pt x="11929" y="0"/>
                  <a:pt x="21600" y="9670"/>
                  <a:pt x="21600" y="21600"/>
                </a:cubicBezTo>
                <a:cubicBezTo>
                  <a:pt x="21600" y="21758"/>
                  <a:pt x="21598" y="21917"/>
                  <a:pt x="21594" y="22075"/>
                </a:cubicBezTo>
                <a:lnTo>
                  <a:pt x="0" y="21600"/>
                </a:lnTo>
                <a:close/>
              </a:path>
            </a:pathLst>
          </a:custGeom>
          <a:noFill/>
          <a:ln w="38100">
            <a:solidFill>
              <a:srgbClr val="000806"/>
            </a:solidFill>
            <a:round/>
            <a:headEnd type="none" w="sm" len="sm"/>
            <a:tailEnd type="none" w="sm" len="sm"/>
          </a:ln>
        </p:spPr>
        <p:txBody>
          <a:bodyPr wrap="none" anchor="ctr"/>
          <a:lstStyle/>
          <a:p>
            <a:endParaRPr lang="fr-FR">
              <a:solidFill>
                <a:srgbClr val="FFFFFF"/>
              </a:solidFill>
              <a:latin typeface="Calibri" pitchFamily="34" charset="0"/>
              <a:cs typeface="Calibri" pitchFamily="34" charset="0"/>
            </a:endParaRPr>
          </a:p>
        </p:txBody>
      </p:sp>
      <p:sp>
        <p:nvSpPr>
          <p:cNvPr id="44057" name="Arc 25"/>
          <p:cNvSpPr>
            <a:spLocks/>
          </p:cNvSpPr>
          <p:nvPr/>
        </p:nvSpPr>
        <p:spPr bwMode="auto">
          <a:xfrm rot="-5125088">
            <a:off x="3500437" y="938213"/>
            <a:ext cx="3660775" cy="5480050"/>
          </a:xfrm>
          <a:custGeom>
            <a:avLst/>
            <a:gdLst>
              <a:gd name="T0" fmla="*/ 2147483647 w 21600"/>
              <a:gd name="T1" fmla="*/ 0 h 21597"/>
              <a:gd name="T2" fmla="*/ 2147483647 w 21600"/>
              <a:gd name="T3" fmla="*/ 2147483647 h 21597"/>
              <a:gd name="T4" fmla="*/ 0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367" y="0"/>
                </a:moveTo>
                <a:cubicBezTo>
                  <a:pt x="12152" y="200"/>
                  <a:pt x="21600" y="9811"/>
                  <a:pt x="21600" y="21597"/>
                </a:cubicBezTo>
              </a:path>
              <a:path w="21600" h="21597" stroke="0" extrusionOk="0">
                <a:moveTo>
                  <a:pt x="367" y="0"/>
                </a:moveTo>
                <a:cubicBezTo>
                  <a:pt x="12152" y="200"/>
                  <a:pt x="21600" y="9811"/>
                  <a:pt x="21600" y="21597"/>
                </a:cubicBezTo>
                <a:lnTo>
                  <a:pt x="0" y="21597"/>
                </a:lnTo>
                <a:close/>
              </a:path>
            </a:pathLst>
          </a:custGeom>
          <a:noFill/>
          <a:ln w="38100">
            <a:solidFill>
              <a:srgbClr val="000806"/>
            </a:solidFill>
            <a:prstDash val="sysDot"/>
            <a:round/>
            <a:headEnd type="none" w="sm" len="sm"/>
            <a:tailEnd type="none" w="sm" len="sm"/>
          </a:ln>
        </p:spPr>
        <p:txBody>
          <a:bodyPr wrap="none" anchor="ctr"/>
          <a:lstStyle/>
          <a:p>
            <a:endParaRPr lang="fr-FR">
              <a:solidFill>
                <a:srgbClr val="FFFFFF"/>
              </a:solidFill>
              <a:latin typeface="Calibri" pitchFamily="34" charset="0"/>
              <a:cs typeface="Calibri" pitchFamily="34" charset="0"/>
            </a:endParaRPr>
          </a:p>
        </p:txBody>
      </p:sp>
      <p:sp>
        <p:nvSpPr>
          <p:cNvPr id="44058" name="Arc 26"/>
          <p:cNvSpPr>
            <a:spLocks/>
          </p:cNvSpPr>
          <p:nvPr/>
        </p:nvSpPr>
        <p:spPr bwMode="auto">
          <a:xfrm rot="-5125088">
            <a:off x="3402013" y="593725"/>
            <a:ext cx="3887787" cy="5510213"/>
          </a:xfrm>
          <a:custGeom>
            <a:avLst/>
            <a:gdLst>
              <a:gd name="T0" fmla="*/ 2147483647 w 21600"/>
              <a:gd name="T1" fmla="*/ 0 h 21683"/>
              <a:gd name="T2" fmla="*/ 2147483647 w 21600"/>
              <a:gd name="T3" fmla="*/ 2147483647 h 21683"/>
              <a:gd name="T4" fmla="*/ 0 w 21600"/>
              <a:gd name="T5" fmla="*/ 2147483647 h 21683"/>
              <a:gd name="T6" fmla="*/ 0 60000 65536"/>
              <a:gd name="T7" fmla="*/ 0 60000 65536"/>
              <a:gd name="T8" fmla="*/ 0 60000 65536"/>
              <a:gd name="T9" fmla="*/ 0 w 21600"/>
              <a:gd name="T10" fmla="*/ 0 h 21683"/>
              <a:gd name="T11" fmla="*/ 21600 w 21600"/>
              <a:gd name="T12" fmla="*/ 21683 h 21683"/>
            </a:gdLst>
            <a:ahLst/>
            <a:cxnLst>
              <a:cxn ang="T6">
                <a:pos x="T0" y="T1"/>
              </a:cxn>
              <a:cxn ang="T7">
                <a:pos x="T2" y="T3"/>
              </a:cxn>
              <a:cxn ang="T8">
                <a:pos x="T4" y="T5"/>
              </a:cxn>
            </a:cxnLst>
            <a:rect l="T9" t="T10" r="T11" b="T12"/>
            <a:pathLst>
              <a:path w="21600" h="21683" fill="none" extrusionOk="0">
                <a:moveTo>
                  <a:pt x="342" y="-1"/>
                </a:moveTo>
                <a:cubicBezTo>
                  <a:pt x="12136" y="186"/>
                  <a:pt x="21600" y="9800"/>
                  <a:pt x="21600" y="21597"/>
                </a:cubicBezTo>
                <a:cubicBezTo>
                  <a:pt x="21600" y="21625"/>
                  <a:pt x="21599" y="21654"/>
                  <a:pt x="21599" y="21682"/>
                </a:cubicBezTo>
              </a:path>
              <a:path w="21600" h="21683" stroke="0" extrusionOk="0">
                <a:moveTo>
                  <a:pt x="342" y="-1"/>
                </a:moveTo>
                <a:cubicBezTo>
                  <a:pt x="12136" y="186"/>
                  <a:pt x="21600" y="9800"/>
                  <a:pt x="21600" y="21597"/>
                </a:cubicBezTo>
                <a:cubicBezTo>
                  <a:pt x="21600" y="21625"/>
                  <a:pt x="21599" y="21654"/>
                  <a:pt x="21599" y="21682"/>
                </a:cubicBezTo>
                <a:lnTo>
                  <a:pt x="0" y="21597"/>
                </a:lnTo>
                <a:close/>
              </a:path>
            </a:pathLst>
          </a:custGeom>
          <a:noFill/>
          <a:ln w="38100">
            <a:solidFill>
              <a:srgbClr val="000806"/>
            </a:solidFill>
            <a:prstDash val="sysDot"/>
            <a:round/>
            <a:headEnd type="none" w="sm" len="sm"/>
            <a:tailEnd type="none" w="sm" len="sm"/>
          </a:ln>
        </p:spPr>
        <p:txBody>
          <a:bodyPr wrap="none" anchor="ctr"/>
          <a:lstStyle/>
          <a:p>
            <a:endParaRPr lang="fr-FR">
              <a:solidFill>
                <a:srgbClr val="FFFFFF"/>
              </a:solidFill>
              <a:latin typeface="Calibri" pitchFamily="34" charset="0"/>
              <a:cs typeface="Calibri" pitchFamily="34" charset="0"/>
            </a:endParaRPr>
          </a:p>
        </p:txBody>
      </p:sp>
      <p:sp>
        <p:nvSpPr>
          <p:cNvPr id="44059" name="Text Box 27"/>
          <p:cNvSpPr txBox="1">
            <a:spLocks noChangeArrowheads="1"/>
          </p:cNvSpPr>
          <p:nvPr/>
        </p:nvSpPr>
        <p:spPr bwMode="auto">
          <a:xfrm>
            <a:off x="349164" y="5718175"/>
            <a:ext cx="7016921" cy="978729"/>
          </a:xfrm>
          <a:prstGeom prst="rect">
            <a:avLst/>
          </a:prstGeom>
          <a:noFill/>
          <a:ln w="12700">
            <a:noFill/>
            <a:miter lim="800000"/>
            <a:headEnd type="none" w="sm" len="sm"/>
            <a:tailEnd type="none" w="sm" len="sm"/>
          </a:ln>
        </p:spPr>
        <p:txBody>
          <a:bodyPr wrap="none">
            <a:spAutoFit/>
          </a:bodyPr>
          <a:lstStyle/>
          <a:p>
            <a:pPr algn="ctr" eaLnBrk="0" hangingPunct="0">
              <a:lnSpc>
                <a:spcPct val="80000"/>
              </a:lnSpc>
            </a:pPr>
            <a:r>
              <a:rPr lang="fr-FR" sz="2000" b="1">
                <a:solidFill>
                  <a:srgbClr val="FFFF00"/>
                </a:solidFill>
                <a:latin typeface="Calibri" pitchFamily="34" charset="0"/>
                <a:cs typeface="Calibri" pitchFamily="34" charset="0"/>
              </a:rPr>
              <a:t>                Sédentaire       100       200       300       400       500       600</a:t>
            </a:r>
          </a:p>
          <a:p>
            <a:pPr algn="ctr" eaLnBrk="0" hangingPunct="0">
              <a:lnSpc>
                <a:spcPct val="80000"/>
              </a:lnSpc>
            </a:pPr>
            <a:endParaRPr lang="fr-FR" sz="2400">
              <a:solidFill>
                <a:srgbClr val="FFFF00"/>
              </a:solidFill>
              <a:latin typeface="Calibri" pitchFamily="34" charset="0"/>
              <a:cs typeface="Calibri" pitchFamily="34" charset="0"/>
            </a:endParaRPr>
          </a:p>
          <a:p>
            <a:pPr algn="ctr" eaLnBrk="0" hangingPunct="0">
              <a:lnSpc>
                <a:spcPct val="80000"/>
              </a:lnSpc>
            </a:pPr>
            <a:r>
              <a:rPr lang="fr-FR" sz="2800">
                <a:solidFill>
                  <a:srgbClr val="FFFF00"/>
                </a:solidFill>
                <a:latin typeface="Calibri" pitchFamily="34" charset="0"/>
                <a:cs typeface="Calibri" pitchFamily="34" charset="0"/>
              </a:rPr>
              <a:t>Durée hebdomadaire (en minutes)</a:t>
            </a:r>
            <a:endParaRPr lang="es-CL" sz="2800">
              <a:solidFill>
                <a:srgbClr val="FFFF00"/>
              </a:solidFill>
              <a:latin typeface="Calibri" pitchFamily="34" charset="0"/>
              <a:cs typeface="Calibri" pitchFamily="34" charset="0"/>
            </a:endParaRPr>
          </a:p>
        </p:txBody>
      </p:sp>
      <p:sp>
        <p:nvSpPr>
          <p:cNvPr id="44060" name="Text Box 28"/>
          <p:cNvSpPr txBox="1">
            <a:spLocks noChangeArrowheads="1"/>
          </p:cNvSpPr>
          <p:nvPr/>
        </p:nvSpPr>
        <p:spPr bwMode="auto">
          <a:xfrm rot="-5430503">
            <a:off x="-1198162" y="3212633"/>
            <a:ext cx="3567900" cy="523220"/>
          </a:xfrm>
          <a:prstGeom prst="rect">
            <a:avLst/>
          </a:prstGeom>
          <a:noFill/>
          <a:ln w="12700">
            <a:noFill/>
            <a:miter lim="800000"/>
            <a:headEnd type="none" w="sm" len="sm"/>
            <a:tailEnd type="none" w="sm" len="sm"/>
          </a:ln>
        </p:spPr>
        <p:txBody>
          <a:bodyPr wrap="none">
            <a:spAutoFit/>
          </a:bodyPr>
          <a:lstStyle/>
          <a:p>
            <a:pPr eaLnBrk="0" hangingPunct="0"/>
            <a:r>
              <a:rPr lang="fr-FR" sz="2800">
                <a:solidFill>
                  <a:srgbClr val="FFFFFF"/>
                </a:solidFill>
                <a:latin typeface="Calibri" pitchFamily="34" charset="0"/>
                <a:cs typeface="Calibri" pitchFamily="34" charset="0"/>
              </a:rPr>
              <a:t>Bénéfices pour la santé</a:t>
            </a:r>
            <a:endParaRPr lang="es-CL" sz="2800">
              <a:solidFill>
                <a:srgbClr val="FFFFFF"/>
              </a:solidFill>
              <a:latin typeface="Calibri" pitchFamily="34" charset="0"/>
              <a:cs typeface="Calibri" pitchFamily="34" charset="0"/>
            </a:endParaRPr>
          </a:p>
        </p:txBody>
      </p:sp>
      <p:sp>
        <p:nvSpPr>
          <p:cNvPr id="44061" name="Text Box 29"/>
          <p:cNvSpPr txBox="1">
            <a:spLocks noChangeArrowheads="1"/>
          </p:cNvSpPr>
          <p:nvPr/>
        </p:nvSpPr>
        <p:spPr bwMode="auto">
          <a:xfrm>
            <a:off x="304800" y="228600"/>
            <a:ext cx="8534400" cy="1006475"/>
          </a:xfrm>
          <a:prstGeom prst="rect">
            <a:avLst/>
          </a:prstGeom>
          <a:gradFill rotWithShape="0">
            <a:gsLst>
              <a:gs pos="0">
                <a:srgbClr val="99CCFF"/>
              </a:gs>
              <a:gs pos="50000">
                <a:srgbClr val="C1E0FF"/>
              </a:gs>
              <a:gs pos="100000">
                <a:srgbClr val="99CCFF"/>
              </a:gs>
            </a:gsLst>
            <a:lin ang="5400000" scaled="1"/>
          </a:gradFill>
          <a:ln w="12700">
            <a:noFill/>
            <a:miter lim="800000"/>
            <a:headEnd type="none" w="sm" len="sm"/>
            <a:tailEnd type="none" w="sm" len="sm"/>
          </a:ln>
        </p:spPr>
        <p:txBody>
          <a:bodyPr>
            <a:spAutoFit/>
          </a:bodyPr>
          <a:lstStyle/>
          <a:p>
            <a:pPr algn="ctr" eaLnBrk="0" hangingPunct="0"/>
            <a:r>
              <a:rPr lang="fr-FR" sz="2000" b="1" dirty="0">
                <a:solidFill>
                  <a:srgbClr val="000000"/>
                </a:solidFill>
                <a:latin typeface="Calibri" pitchFamily="34" charset="0"/>
                <a:cs typeface="Calibri" pitchFamily="34" charset="0"/>
              </a:rPr>
              <a:t>Relation entre la durée hebdomadaire de participation à des </a:t>
            </a:r>
          </a:p>
          <a:p>
            <a:pPr algn="ctr" eaLnBrk="0" hangingPunct="0"/>
            <a:r>
              <a:rPr lang="fr-FR" sz="2000" b="1" dirty="0">
                <a:solidFill>
                  <a:srgbClr val="000000"/>
                </a:solidFill>
                <a:latin typeface="Calibri" pitchFamily="34" charset="0"/>
                <a:cs typeface="Calibri" pitchFamily="34" charset="0"/>
              </a:rPr>
              <a:t>activités physiques et les bénéfices attendus pour la santé </a:t>
            </a:r>
          </a:p>
          <a:p>
            <a:pPr algn="ctr" eaLnBrk="0" hangingPunct="0"/>
            <a:r>
              <a:rPr lang="fr-FR" sz="2000" b="1" dirty="0">
                <a:solidFill>
                  <a:srgbClr val="000000"/>
                </a:solidFill>
                <a:latin typeface="Calibri" pitchFamily="34" charset="0"/>
                <a:cs typeface="Calibri" pitchFamily="34" charset="0"/>
              </a:rPr>
              <a:t>chez les personnes sédentaires (d’après Kino-Québec 1999)</a:t>
            </a:r>
            <a:endParaRPr lang="es-CL" sz="2000" b="1"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1606884185"/>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8770" name="Rectangle 2"/>
          <p:cNvSpPr>
            <a:spLocks noGrp="1" noChangeArrowheads="1"/>
          </p:cNvSpPr>
          <p:nvPr>
            <p:ph type="body" idx="1"/>
          </p:nvPr>
        </p:nvSpPr>
        <p:spPr>
          <a:xfrm>
            <a:off x="714375" y="71438"/>
            <a:ext cx="8153400" cy="6786562"/>
          </a:xfrm>
        </p:spPr>
        <p:txBody>
          <a:bodyPr/>
          <a:lstStyle/>
          <a:p>
            <a:pPr marL="0" indent="0">
              <a:spcAft>
                <a:spcPct val="45000"/>
              </a:spcAft>
              <a:buFont typeface="Monotype Sorts" pitchFamily="2" charset="2"/>
              <a:buNone/>
              <a:defRPr/>
            </a:pPr>
            <a:r>
              <a:rPr lang="fr-FR" b="1" i="1" dirty="0">
                <a:solidFill>
                  <a:schemeClr val="bg1"/>
                </a:solidFill>
                <a:latin typeface="Bookman Old Style" pitchFamily="18" charset="0"/>
              </a:rPr>
              <a:t>« P » de progressivité : </a:t>
            </a:r>
          </a:p>
          <a:p>
            <a:pPr marL="0" indent="0">
              <a:spcAft>
                <a:spcPct val="45000"/>
              </a:spcAft>
              <a:buFont typeface="Monotype Sorts" pitchFamily="2" charset="2"/>
              <a:buNone/>
              <a:defRPr/>
            </a:pPr>
            <a:r>
              <a:rPr lang="fr-FR" sz="2000" b="1" dirty="0">
                <a:latin typeface="Bookman Old Style" pitchFamily="18" charset="0"/>
              </a:rPr>
              <a:t>Une augmentation progressive, du volume et de l’intensité sont indispensables aux réactions </a:t>
            </a:r>
            <a:r>
              <a:rPr lang="fr-FR" sz="2000" b="1" dirty="0" smtClean="0">
                <a:latin typeface="Bookman Old Style" pitchFamily="18" charset="0"/>
              </a:rPr>
              <a:t>d’adaptations </a:t>
            </a:r>
            <a:r>
              <a:rPr lang="fr-FR" sz="2000" b="1" dirty="0">
                <a:latin typeface="Bookman Old Style" pitchFamily="18" charset="0"/>
              </a:rPr>
              <a:t>physiologiques recherchées. </a:t>
            </a:r>
            <a:endParaRPr lang="fr-FR" sz="2000" b="1" dirty="0" smtClean="0">
              <a:latin typeface="Bookman Old Style" pitchFamily="18" charset="0"/>
            </a:endParaRPr>
          </a:p>
          <a:p>
            <a:pPr>
              <a:lnSpc>
                <a:spcPct val="120000"/>
              </a:lnSpc>
              <a:buFontTx/>
              <a:buNone/>
              <a:defRPr/>
            </a:pPr>
            <a:r>
              <a:rPr lang="es-CL" sz="2000" b="1" dirty="0" err="1" smtClean="0">
                <a:latin typeface="Bookman Old Style" pitchFamily="18" charset="0"/>
              </a:rPr>
              <a:t>Entamer</a:t>
            </a:r>
            <a:r>
              <a:rPr lang="es-CL" sz="2000" b="1" dirty="0" smtClean="0">
                <a:latin typeface="Bookman Old Style" pitchFamily="18" charset="0"/>
              </a:rPr>
              <a:t> un </a:t>
            </a:r>
            <a:r>
              <a:rPr lang="es-CL" sz="2000" b="1" dirty="0" err="1" smtClean="0">
                <a:latin typeface="Bookman Old Style" pitchFamily="18" charset="0"/>
              </a:rPr>
              <a:t>programme</a:t>
            </a:r>
            <a:r>
              <a:rPr lang="es-CL" sz="2000" b="1" dirty="0" smtClean="0">
                <a:latin typeface="Bookman Old Style" pitchFamily="18" charset="0"/>
              </a:rPr>
              <a:t> de </a:t>
            </a:r>
            <a:r>
              <a:rPr lang="es-CL" sz="2000" b="1" dirty="0" err="1" smtClean="0">
                <a:latin typeface="Bookman Old Style" pitchFamily="18" charset="0"/>
              </a:rPr>
              <a:t>remise</a:t>
            </a:r>
            <a:r>
              <a:rPr lang="es-CL" sz="2000" b="1" dirty="0" smtClean="0">
                <a:latin typeface="Bookman Old Style" pitchFamily="18" charset="0"/>
              </a:rPr>
              <a:t> en </a:t>
            </a:r>
            <a:r>
              <a:rPr lang="es-CL" sz="2000" b="1" dirty="0" err="1" smtClean="0">
                <a:latin typeface="Bookman Old Style" pitchFamily="18" charset="0"/>
              </a:rPr>
              <a:t>condition</a:t>
            </a:r>
            <a:r>
              <a:rPr lang="es-CL" sz="2000" b="1" dirty="0" smtClean="0">
                <a:latin typeface="Bookman Old Style" pitchFamily="18" charset="0"/>
              </a:rPr>
              <a:t> </a:t>
            </a:r>
            <a:r>
              <a:rPr lang="es-CL" sz="2000" b="1" dirty="0" err="1" smtClean="0">
                <a:latin typeface="Bookman Old Style" pitchFamily="18" charset="0"/>
              </a:rPr>
              <a:t>physique</a:t>
            </a:r>
            <a:r>
              <a:rPr lang="es-CL" sz="2000" b="1" dirty="0" smtClean="0">
                <a:latin typeface="Bookman Old Style" pitchFamily="18" charset="0"/>
              </a:rPr>
              <a:t> en </a:t>
            </a:r>
            <a:r>
              <a:rPr lang="es-CL" sz="2000" b="1" dirty="0" err="1" smtClean="0">
                <a:latin typeface="Bookman Old Style" pitchFamily="18" charset="0"/>
              </a:rPr>
              <a:t>prenant</a:t>
            </a:r>
            <a:r>
              <a:rPr lang="es-CL" sz="2000" b="1" dirty="0" smtClean="0">
                <a:latin typeface="Bookman Old Style" pitchFamily="18" charset="0"/>
              </a:rPr>
              <a:t> la </a:t>
            </a:r>
            <a:r>
              <a:rPr lang="es-CL" sz="2000" b="1" dirty="0" err="1" smtClean="0">
                <a:latin typeface="Bookman Old Style" pitchFamily="18" charset="0"/>
              </a:rPr>
              <a:t>sage</a:t>
            </a:r>
            <a:r>
              <a:rPr lang="es-CL" sz="2000" b="1" dirty="0" smtClean="0">
                <a:latin typeface="Bookman Old Style" pitchFamily="18" charset="0"/>
              </a:rPr>
              <a:t> </a:t>
            </a:r>
            <a:r>
              <a:rPr lang="es-CL" sz="2000" b="1" dirty="0" err="1" smtClean="0">
                <a:latin typeface="Bookman Old Style" pitchFamily="18" charset="0"/>
              </a:rPr>
              <a:t>précaution</a:t>
            </a:r>
            <a:r>
              <a:rPr lang="es-CL" sz="2000" b="1" dirty="0" smtClean="0">
                <a:latin typeface="Bookman Old Style" pitchFamily="18" charset="0"/>
              </a:rPr>
              <a:t> de faire </a:t>
            </a:r>
            <a:r>
              <a:rPr lang="es-CL" sz="2000" b="1" dirty="0" err="1" smtClean="0">
                <a:latin typeface="Bookman Old Style" pitchFamily="18" charset="0"/>
              </a:rPr>
              <a:t>commencer</a:t>
            </a:r>
            <a:r>
              <a:rPr lang="es-CL" sz="2000" b="1" dirty="0" smtClean="0">
                <a:latin typeface="Bookman Old Style" pitchFamily="18" charset="0"/>
              </a:rPr>
              <a:t> les </a:t>
            </a:r>
            <a:r>
              <a:rPr lang="es-CL" sz="2000" b="1" dirty="0" err="1" smtClean="0">
                <a:latin typeface="Bookman Old Style" pitchFamily="18" charset="0"/>
              </a:rPr>
              <a:t>exercices</a:t>
            </a:r>
            <a:r>
              <a:rPr lang="es-CL" sz="2000" b="1" dirty="0" smtClean="0">
                <a:latin typeface="Bookman Old Style" pitchFamily="18" charset="0"/>
              </a:rPr>
              <a:t> à </a:t>
            </a:r>
            <a:r>
              <a:rPr lang="es-CL" sz="2000" b="1" dirty="0" err="1" smtClean="0">
                <a:latin typeface="Bookman Old Style" pitchFamily="18" charset="0"/>
              </a:rPr>
              <a:t>faible</a:t>
            </a:r>
            <a:r>
              <a:rPr lang="es-CL" sz="2000" b="1" dirty="0" smtClean="0">
                <a:latin typeface="Bookman Old Style" pitchFamily="18" charset="0"/>
              </a:rPr>
              <a:t> </a:t>
            </a:r>
            <a:r>
              <a:rPr lang="es-CL" sz="2000" b="1" dirty="0" err="1" smtClean="0">
                <a:latin typeface="Bookman Old Style" pitchFamily="18" charset="0"/>
              </a:rPr>
              <a:t>intensité</a:t>
            </a:r>
            <a:r>
              <a:rPr lang="es-CL" sz="2000" b="1" dirty="0" smtClean="0">
                <a:latin typeface="Bookman Old Style" pitchFamily="18" charset="0"/>
              </a:rPr>
              <a:t> et </a:t>
            </a:r>
            <a:r>
              <a:rPr lang="es-CL" sz="2000" b="1" dirty="0" err="1" smtClean="0">
                <a:latin typeface="Bookman Old Style" pitchFamily="18" charset="0"/>
              </a:rPr>
              <a:t>n’augmenter</a:t>
            </a:r>
            <a:r>
              <a:rPr lang="es-CL" sz="2000" b="1" dirty="0" smtClean="0">
                <a:latin typeface="Bookman Old Style" pitchFamily="18" charset="0"/>
              </a:rPr>
              <a:t> </a:t>
            </a:r>
            <a:r>
              <a:rPr lang="es-CL" sz="2000" b="1" dirty="0" err="1" smtClean="0">
                <a:latin typeface="Bookman Old Style" pitchFamily="18" charset="0"/>
              </a:rPr>
              <a:t>cette</a:t>
            </a:r>
            <a:r>
              <a:rPr lang="es-CL" sz="2000" b="1" dirty="0" smtClean="0">
                <a:latin typeface="Bookman Old Style" pitchFamily="18" charset="0"/>
              </a:rPr>
              <a:t> </a:t>
            </a:r>
            <a:r>
              <a:rPr lang="es-CL" sz="2000" b="1" dirty="0" err="1" smtClean="0">
                <a:latin typeface="Bookman Old Style" pitchFamily="18" charset="0"/>
              </a:rPr>
              <a:t>dernière</a:t>
            </a:r>
            <a:r>
              <a:rPr lang="es-CL" sz="2000" b="1" dirty="0" smtClean="0">
                <a:latin typeface="Bookman Old Style" pitchFamily="18" charset="0"/>
              </a:rPr>
              <a:t> que  </a:t>
            </a:r>
            <a:r>
              <a:rPr lang="es-CL" sz="2000" b="1" dirty="0" err="1" smtClean="0">
                <a:latin typeface="Bookman Old Style" pitchFamily="18" charset="0"/>
              </a:rPr>
              <a:t>très</a:t>
            </a:r>
            <a:r>
              <a:rPr lang="es-CL" sz="2000" b="1" dirty="0" smtClean="0">
                <a:latin typeface="Bookman Old Style" pitchFamily="18" charset="0"/>
              </a:rPr>
              <a:t> </a:t>
            </a:r>
            <a:r>
              <a:rPr lang="es-CL" sz="2000" b="1" dirty="0" err="1" smtClean="0">
                <a:latin typeface="Bookman Old Style" pitchFamily="18" charset="0"/>
              </a:rPr>
              <a:t>progressivement</a:t>
            </a:r>
            <a:r>
              <a:rPr lang="es-CL" sz="2000" b="1" dirty="0" smtClean="0">
                <a:latin typeface="Bookman Old Style" pitchFamily="18" charset="0"/>
              </a:rPr>
              <a:t>.</a:t>
            </a:r>
          </a:p>
          <a:p>
            <a:pPr>
              <a:buFont typeface="Monotype Sorts" charset="2"/>
              <a:buNone/>
              <a:defRPr/>
            </a:pPr>
            <a:endParaRPr lang="es-CL" sz="2000" b="1" dirty="0" smtClean="0">
              <a:latin typeface="Bookman Old Style" pitchFamily="18" charset="0"/>
            </a:endParaRPr>
          </a:p>
          <a:p>
            <a:pPr>
              <a:buFontTx/>
              <a:buNone/>
              <a:defRPr/>
            </a:pPr>
            <a:r>
              <a:rPr lang="es-CL" sz="2000" b="1" dirty="0" err="1" smtClean="0">
                <a:latin typeface="Bookman Old Style" pitchFamily="18" charset="0"/>
              </a:rPr>
              <a:t>Exemple</a:t>
            </a:r>
            <a:r>
              <a:rPr lang="es-CL" sz="2000" b="1" dirty="0" smtClean="0">
                <a:latin typeface="Bookman Old Style" pitchFamily="18" charset="0"/>
              </a:rPr>
              <a:t> des </a:t>
            </a:r>
            <a:r>
              <a:rPr lang="es-CL" sz="2000" b="1" dirty="0" err="1" smtClean="0">
                <a:latin typeface="Bookman Old Style" pitchFamily="18" charset="0"/>
              </a:rPr>
              <a:t>premières</a:t>
            </a:r>
            <a:r>
              <a:rPr lang="es-CL" sz="2000" b="1" dirty="0" smtClean="0">
                <a:latin typeface="Bookman Old Style" pitchFamily="18" charset="0"/>
              </a:rPr>
              <a:t> </a:t>
            </a:r>
            <a:r>
              <a:rPr lang="es-CL" sz="2000" b="1" dirty="0" err="1" smtClean="0">
                <a:latin typeface="Bookman Old Style" pitchFamily="18" charset="0"/>
              </a:rPr>
              <a:t>séances</a:t>
            </a:r>
            <a:r>
              <a:rPr lang="es-CL" sz="2000" b="1" dirty="0" smtClean="0">
                <a:latin typeface="Bookman Old Style" pitchFamily="18" charset="0"/>
              </a:rPr>
              <a:t> </a:t>
            </a:r>
            <a:r>
              <a:rPr lang="es-CL" sz="2000" b="1" dirty="0" err="1" smtClean="0">
                <a:latin typeface="Bookman Old Style" pitchFamily="18" charset="0"/>
              </a:rPr>
              <a:t>pour</a:t>
            </a:r>
            <a:r>
              <a:rPr lang="es-CL" sz="2000" b="1" dirty="0" smtClean="0">
                <a:latin typeface="Bookman Old Style" pitchFamily="18" charset="0"/>
              </a:rPr>
              <a:t> une </a:t>
            </a:r>
            <a:r>
              <a:rPr lang="es-CL" sz="2000" b="1" dirty="0" err="1" smtClean="0">
                <a:latin typeface="Bookman Old Style" pitchFamily="18" charset="0"/>
              </a:rPr>
              <a:t>personne</a:t>
            </a:r>
            <a:r>
              <a:rPr lang="es-CL" sz="2000" b="1" dirty="0" smtClean="0">
                <a:latin typeface="Bookman Old Style" pitchFamily="18" charset="0"/>
              </a:rPr>
              <a:t> </a:t>
            </a:r>
            <a:r>
              <a:rPr lang="es-CL" sz="2000" b="1" dirty="0" err="1" smtClean="0">
                <a:latin typeface="Bookman Old Style" pitchFamily="18" charset="0"/>
              </a:rPr>
              <a:t>adulte</a:t>
            </a:r>
            <a:r>
              <a:rPr lang="es-CL" sz="2000" b="1" dirty="0" smtClean="0">
                <a:latin typeface="Bookman Old Style" pitchFamily="18" charset="0"/>
              </a:rPr>
              <a:t> </a:t>
            </a:r>
            <a:r>
              <a:rPr lang="es-CL" sz="2000" b="1" dirty="0" err="1" smtClean="0">
                <a:latin typeface="Bookman Old Style" pitchFamily="18" charset="0"/>
              </a:rPr>
              <a:t>sédentaire</a:t>
            </a:r>
            <a:r>
              <a:rPr lang="es-CL" sz="2000" b="1" dirty="0" smtClean="0">
                <a:latin typeface="Bookman Old Style" pitchFamily="18" charset="0"/>
              </a:rPr>
              <a:t>: </a:t>
            </a:r>
            <a:r>
              <a:rPr lang="es-CL" sz="2000" b="1" dirty="0" err="1" smtClean="0">
                <a:latin typeface="Bookman Old Style" pitchFamily="18" charset="0"/>
              </a:rPr>
              <a:t>règle</a:t>
            </a:r>
            <a:r>
              <a:rPr lang="es-CL" sz="2000" b="1" dirty="0" smtClean="0">
                <a:latin typeface="Bookman Old Style" pitchFamily="18" charset="0"/>
              </a:rPr>
              <a:t> des 4-4-4 </a:t>
            </a:r>
            <a:r>
              <a:rPr lang="es-CL" sz="2000" b="1" dirty="0" err="1" smtClean="0">
                <a:latin typeface="Bookman Old Style" pitchFamily="18" charset="0"/>
              </a:rPr>
              <a:t>marcher</a:t>
            </a:r>
            <a:r>
              <a:rPr lang="es-CL" sz="2000" b="1" dirty="0" smtClean="0">
                <a:latin typeface="Bookman Old Style" pitchFamily="18" charset="0"/>
              </a:rPr>
              <a:t> 4 km à 4 km/h 4 </a:t>
            </a:r>
            <a:r>
              <a:rPr lang="es-CL" sz="2000" b="1" dirty="0" err="1" smtClean="0">
                <a:latin typeface="Bookman Old Style" pitchFamily="18" charset="0"/>
              </a:rPr>
              <a:t>fois</a:t>
            </a:r>
            <a:r>
              <a:rPr lang="es-CL" sz="2000" b="1" dirty="0" smtClean="0">
                <a:latin typeface="Bookman Old Style" pitchFamily="18" charset="0"/>
              </a:rPr>
              <a:t> par </a:t>
            </a:r>
            <a:r>
              <a:rPr lang="es-CL" sz="2000" b="1" dirty="0" err="1" smtClean="0">
                <a:latin typeface="Bookman Old Style" pitchFamily="18" charset="0"/>
              </a:rPr>
              <a:t>semaine</a:t>
            </a:r>
            <a:r>
              <a:rPr lang="es-CL" sz="2000" b="1" dirty="0" smtClean="0">
                <a:latin typeface="Bookman Old Style" pitchFamily="18" charset="0"/>
              </a:rPr>
              <a:t> et </a:t>
            </a:r>
            <a:r>
              <a:rPr lang="es-CL" sz="2000" b="1" dirty="0" err="1" smtClean="0">
                <a:latin typeface="Bookman Old Style" pitchFamily="18" charset="0"/>
              </a:rPr>
              <a:t>augmenter</a:t>
            </a:r>
            <a:r>
              <a:rPr lang="es-CL" sz="2000" b="1" dirty="0" smtClean="0">
                <a:latin typeface="Bookman Old Style" pitchFamily="18" charset="0"/>
              </a:rPr>
              <a:t> d’1 km/h par </a:t>
            </a:r>
            <a:r>
              <a:rPr lang="es-CL" sz="2000" b="1" dirty="0" err="1" smtClean="0">
                <a:latin typeface="Bookman Old Style" pitchFamily="18" charset="0"/>
              </a:rPr>
              <a:t>semaine</a:t>
            </a:r>
            <a:r>
              <a:rPr lang="es-CL" sz="2000" b="1" dirty="0" smtClean="0">
                <a:latin typeface="Bookman Old Style" pitchFamily="18" charset="0"/>
              </a:rPr>
              <a:t> </a:t>
            </a:r>
            <a:r>
              <a:rPr lang="es-CL" sz="2000" b="1" dirty="0" err="1" smtClean="0">
                <a:latin typeface="Bookman Old Style" pitchFamily="18" charset="0"/>
              </a:rPr>
              <a:t>pour</a:t>
            </a:r>
            <a:r>
              <a:rPr lang="es-CL" sz="2000" b="1" dirty="0" smtClean="0">
                <a:latin typeface="Bookman Old Style" pitchFamily="18" charset="0"/>
              </a:rPr>
              <a:t> </a:t>
            </a:r>
            <a:r>
              <a:rPr lang="es-CL" sz="2000" b="1" dirty="0" err="1" smtClean="0">
                <a:latin typeface="Bookman Old Style" pitchFamily="18" charset="0"/>
              </a:rPr>
              <a:t>atteindre</a:t>
            </a:r>
            <a:r>
              <a:rPr lang="es-CL" sz="2000" b="1" dirty="0" smtClean="0">
                <a:latin typeface="Bookman Old Style" pitchFamily="18" charset="0"/>
              </a:rPr>
              <a:t> 70 % de </a:t>
            </a:r>
            <a:r>
              <a:rPr lang="es-CL" sz="2000" b="1" dirty="0" err="1" smtClean="0">
                <a:latin typeface="Bookman Old Style" pitchFamily="18" charset="0"/>
              </a:rPr>
              <a:t>votre</a:t>
            </a:r>
            <a:r>
              <a:rPr lang="es-CL" sz="2000" b="1" dirty="0" smtClean="0">
                <a:latin typeface="Bookman Old Style" pitchFamily="18" charset="0"/>
              </a:rPr>
              <a:t> </a:t>
            </a:r>
            <a:r>
              <a:rPr lang="es-CL" sz="2000" b="1" dirty="0" err="1" smtClean="0">
                <a:latin typeface="Bookman Old Style" pitchFamily="18" charset="0"/>
              </a:rPr>
              <a:t>vitesse</a:t>
            </a:r>
            <a:r>
              <a:rPr lang="es-CL" sz="2000" b="1" dirty="0" smtClean="0">
                <a:latin typeface="Bookman Old Style" pitchFamily="18" charset="0"/>
              </a:rPr>
              <a:t> </a:t>
            </a:r>
            <a:r>
              <a:rPr lang="es-CL" sz="2000" b="1" dirty="0" err="1" smtClean="0">
                <a:latin typeface="Bookman Old Style" pitchFamily="18" charset="0"/>
              </a:rPr>
              <a:t>aérobie</a:t>
            </a:r>
            <a:r>
              <a:rPr lang="es-CL" sz="2000" b="1" dirty="0" smtClean="0">
                <a:latin typeface="Bookman Old Style" pitchFamily="18" charset="0"/>
              </a:rPr>
              <a:t> </a:t>
            </a:r>
            <a:r>
              <a:rPr lang="es-CL" sz="2000" b="1" dirty="0" err="1" smtClean="0">
                <a:latin typeface="Bookman Old Style" pitchFamily="18" charset="0"/>
              </a:rPr>
              <a:t>maximale</a:t>
            </a:r>
            <a:r>
              <a:rPr lang="es-CL" sz="2000" b="1" dirty="0" smtClean="0">
                <a:latin typeface="Bookman Old Style" pitchFamily="18" charset="0"/>
              </a:rPr>
              <a:t> </a:t>
            </a:r>
            <a:r>
              <a:rPr lang="es-CL" sz="2000" b="1" dirty="0" err="1" smtClean="0">
                <a:latin typeface="Bookman Old Style" pitchFamily="18" charset="0"/>
              </a:rPr>
              <a:t>pendant</a:t>
            </a:r>
            <a:r>
              <a:rPr lang="es-CL" sz="2000" b="1" dirty="0" smtClean="0">
                <a:latin typeface="Bookman Old Style" pitchFamily="18" charset="0"/>
              </a:rPr>
              <a:t> </a:t>
            </a:r>
            <a:r>
              <a:rPr lang="es-CL" sz="2000" b="1" dirty="0" err="1" smtClean="0">
                <a:latin typeface="Bookman Old Style" pitchFamily="18" charset="0"/>
              </a:rPr>
              <a:t>au</a:t>
            </a:r>
            <a:r>
              <a:rPr lang="es-CL" sz="2000" b="1" dirty="0" smtClean="0">
                <a:latin typeface="Bookman Old Style" pitchFamily="18" charset="0"/>
              </a:rPr>
              <a:t> </a:t>
            </a:r>
            <a:r>
              <a:rPr lang="es-CL" sz="2000" b="1" dirty="0" err="1" smtClean="0">
                <a:latin typeface="Bookman Old Style" pitchFamily="18" charset="0"/>
              </a:rPr>
              <a:t>moins</a:t>
            </a:r>
            <a:r>
              <a:rPr lang="es-CL" sz="2000" b="1" dirty="0" smtClean="0">
                <a:latin typeface="Bookman Old Style" pitchFamily="18" charset="0"/>
              </a:rPr>
              <a:t> 15 minutes. </a:t>
            </a:r>
          </a:p>
          <a:p>
            <a:pPr>
              <a:buFontTx/>
              <a:buNone/>
              <a:defRPr/>
            </a:pPr>
            <a:endParaRPr lang="es-CL" sz="2000" b="1" dirty="0" smtClean="0">
              <a:latin typeface="Bookman Old Style" pitchFamily="18" charset="0"/>
            </a:endParaRPr>
          </a:p>
          <a:p>
            <a:pPr>
              <a:buFontTx/>
              <a:buNone/>
              <a:defRPr/>
            </a:pPr>
            <a:r>
              <a:rPr lang="es-CL" sz="2000" b="1" dirty="0" err="1" smtClean="0">
                <a:latin typeface="Bookman Old Style" pitchFamily="18" charset="0"/>
              </a:rPr>
              <a:t>Pour</a:t>
            </a:r>
            <a:r>
              <a:rPr lang="es-CL" sz="2000" b="1" dirty="0" smtClean="0">
                <a:latin typeface="Bookman Old Style" pitchFamily="18" charset="0"/>
              </a:rPr>
              <a:t> </a:t>
            </a:r>
            <a:r>
              <a:rPr lang="es-CL" sz="2000" b="1" dirty="0" err="1" smtClean="0">
                <a:latin typeface="Bookman Old Style" pitchFamily="18" charset="0"/>
              </a:rPr>
              <a:t>obtenir</a:t>
            </a:r>
            <a:r>
              <a:rPr lang="es-CL" sz="2000" b="1" dirty="0" smtClean="0">
                <a:latin typeface="Bookman Old Style" pitchFamily="18" charset="0"/>
              </a:rPr>
              <a:t> un </a:t>
            </a:r>
            <a:r>
              <a:rPr lang="es-CL" sz="2000" b="1" dirty="0" err="1" smtClean="0">
                <a:latin typeface="Bookman Old Style" pitchFamily="18" charset="0"/>
              </a:rPr>
              <a:t>progrès</a:t>
            </a:r>
            <a:r>
              <a:rPr lang="es-CL" sz="2000" b="1" dirty="0" smtClean="0">
                <a:latin typeface="Bookman Old Style" pitchFamily="18" charset="0"/>
              </a:rPr>
              <a:t>,  </a:t>
            </a:r>
            <a:r>
              <a:rPr lang="es-CL" sz="2000" b="1" dirty="0" err="1" smtClean="0">
                <a:latin typeface="Bookman Old Style" pitchFamily="18" charset="0"/>
              </a:rPr>
              <a:t>ne</a:t>
            </a:r>
            <a:r>
              <a:rPr lang="es-CL" sz="2000" b="1" dirty="0" smtClean="0">
                <a:latin typeface="Bookman Old Style" pitchFamily="18" charset="0"/>
              </a:rPr>
              <a:t> </a:t>
            </a:r>
            <a:r>
              <a:rPr lang="es-CL" sz="2000" b="1" dirty="0" err="1" smtClean="0">
                <a:latin typeface="Bookman Old Style" pitchFamily="18" charset="0"/>
              </a:rPr>
              <a:t>pas</a:t>
            </a:r>
            <a:r>
              <a:rPr lang="es-CL" sz="2000" b="1" dirty="0" smtClean="0">
                <a:latin typeface="Bookman Old Style" pitchFamily="18" charset="0"/>
              </a:rPr>
              <a:t> </a:t>
            </a:r>
            <a:r>
              <a:rPr lang="es-CL" sz="2000" b="1" dirty="0" err="1" smtClean="0">
                <a:latin typeface="Bookman Old Style" pitchFamily="18" charset="0"/>
              </a:rPr>
              <a:t>rester</a:t>
            </a:r>
            <a:r>
              <a:rPr lang="es-CL" sz="2000" b="1" dirty="0" smtClean="0">
                <a:latin typeface="Bookman Old Style" pitchFamily="18" charset="0"/>
              </a:rPr>
              <a:t> ni à la </a:t>
            </a:r>
            <a:r>
              <a:rPr lang="es-CL" sz="2000" b="1" dirty="0" err="1" smtClean="0">
                <a:latin typeface="Bookman Old Style" pitchFamily="18" charset="0"/>
              </a:rPr>
              <a:t>même</a:t>
            </a:r>
            <a:r>
              <a:rPr lang="es-CL" sz="2000" b="1" dirty="0" smtClean="0">
                <a:latin typeface="Bookman Old Style" pitchFamily="18" charset="0"/>
              </a:rPr>
              <a:t> </a:t>
            </a:r>
            <a:r>
              <a:rPr lang="es-CL" sz="2000" b="1" dirty="0" err="1" smtClean="0">
                <a:latin typeface="Bookman Old Style" pitchFamily="18" charset="0"/>
              </a:rPr>
              <a:t>durée</a:t>
            </a:r>
            <a:r>
              <a:rPr lang="es-CL" sz="2000" b="1" dirty="0" smtClean="0">
                <a:latin typeface="Bookman Old Style" pitchFamily="18" charset="0"/>
              </a:rPr>
              <a:t>, (par </a:t>
            </a:r>
            <a:r>
              <a:rPr lang="es-CL" sz="2000" b="1" dirty="0" err="1" smtClean="0">
                <a:latin typeface="Bookman Old Style" pitchFamily="18" charset="0"/>
              </a:rPr>
              <a:t>exemple</a:t>
            </a:r>
            <a:r>
              <a:rPr lang="es-CL" sz="2000" b="1" dirty="0" smtClean="0">
                <a:latin typeface="Bookman Old Style" pitchFamily="18" charset="0"/>
              </a:rPr>
              <a:t> les 30 min du PNNS) ni à la </a:t>
            </a:r>
            <a:r>
              <a:rPr lang="es-CL" sz="2000" b="1" dirty="0" err="1" smtClean="0">
                <a:latin typeface="Bookman Old Style" pitchFamily="18" charset="0"/>
              </a:rPr>
              <a:t>même</a:t>
            </a:r>
            <a:r>
              <a:rPr lang="es-CL" sz="2000" b="1" dirty="0" smtClean="0">
                <a:latin typeface="Bookman Old Style" pitchFamily="18" charset="0"/>
              </a:rPr>
              <a:t> </a:t>
            </a:r>
            <a:r>
              <a:rPr lang="es-CL" sz="2000" b="1" dirty="0" err="1" smtClean="0">
                <a:latin typeface="Bookman Old Style" pitchFamily="18" charset="0"/>
              </a:rPr>
              <a:t>intensité</a:t>
            </a:r>
            <a:endParaRPr lang="es-CL" sz="2000" b="1" dirty="0" smtClean="0">
              <a:latin typeface="Bookman Old Style" pitchFamily="18" charset="0"/>
            </a:endParaRPr>
          </a:p>
          <a:p>
            <a:pPr marL="0" indent="0">
              <a:spcAft>
                <a:spcPct val="45000"/>
              </a:spcAft>
              <a:buFont typeface="Monotype Sorts" pitchFamily="2" charset="2"/>
              <a:buNone/>
              <a:defRPr/>
            </a:pPr>
            <a:endParaRPr lang="fr-FR" sz="2000" b="1" dirty="0">
              <a:latin typeface="Bookman Old Style" pitchFamily="18" charset="0"/>
            </a:endParaRPr>
          </a:p>
        </p:txBody>
      </p:sp>
    </p:spTree>
    <p:extLst>
      <p:ext uri="{BB962C8B-B14F-4D97-AF65-F5344CB8AC3E}">
        <p14:creationId xmlns:p14="http://schemas.microsoft.com/office/powerpoint/2010/main" val="36486414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8770">
                                            <p:txEl>
                                              <p:pRg st="0" end="0"/>
                                            </p:txEl>
                                          </p:spTgt>
                                        </p:tgtEl>
                                        <p:attrNameLst>
                                          <p:attrName>style.visibility</p:attrName>
                                        </p:attrNameLst>
                                      </p:cBhvr>
                                      <p:to>
                                        <p:strVal val="visible"/>
                                      </p:to>
                                    </p:set>
                                    <p:animEffect transition="in" filter="dissolve">
                                      <p:cBhvr>
                                        <p:cTn id="7" dur="500"/>
                                        <p:tgtEl>
                                          <p:spTgt spid="288770">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88770">
                                            <p:txEl>
                                              <p:pRg st="1" end="1"/>
                                            </p:txEl>
                                          </p:spTgt>
                                        </p:tgtEl>
                                        <p:attrNameLst>
                                          <p:attrName>style.visibility</p:attrName>
                                        </p:attrNameLst>
                                      </p:cBhvr>
                                      <p:to>
                                        <p:strVal val="visible"/>
                                      </p:to>
                                    </p:set>
                                    <p:animEffect transition="in" filter="dissolve">
                                      <p:cBhvr>
                                        <p:cTn id="11" dur="500"/>
                                        <p:tgtEl>
                                          <p:spTgt spid="288770">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88770">
                                            <p:txEl>
                                              <p:pRg st="2" end="2"/>
                                            </p:txEl>
                                          </p:spTgt>
                                        </p:tgtEl>
                                        <p:attrNameLst>
                                          <p:attrName>style.visibility</p:attrName>
                                        </p:attrNameLst>
                                      </p:cBhvr>
                                      <p:to>
                                        <p:strVal val="visible"/>
                                      </p:to>
                                    </p:set>
                                    <p:animEffect transition="in" filter="dissolve">
                                      <p:cBhvr>
                                        <p:cTn id="15" dur="500"/>
                                        <p:tgtEl>
                                          <p:spTgt spid="288770">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88770">
                                            <p:txEl>
                                              <p:pRg st="4" end="4"/>
                                            </p:txEl>
                                          </p:spTgt>
                                        </p:tgtEl>
                                        <p:attrNameLst>
                                          <p:attrName>style.visibility</p:attrName>
                                        </p:attrNameLst>
                                      </p:cBhvr>
                                      <p:to>
                                        <p:strVal val="visible"/>
                                      </p:to>
                                    </p:set>
                                    <p:animEffect transition="in" filter="dissolve">
                                      <p:cBhvr>
                                        <p:cTn id="19" dur="500"/>
                                        <p:tgtEl>
                                          <p:spTgt spid="288770">
                                            <p:txEl>
                                              <p:pRg st="4" end="4"/>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88770">
                                            <p:txEl>
                                              <p:pRg st="6" end="6"/>
                                            </p:txEl>
                                          </p:spTgt>
                                        </p:tgtEl>
                                        <p:attrNameLst>
                                          <p:attrName>style.visibility</p:attrName>
                                        </p:attrNameLst>
                                      </p:cBhvr>
                                      <p:to>
                                        <p:strVal val="visible"/>
                                      </p:to>
                                    </p:set>
                                    <p:animEffect transition="in" filter="dissolve">
                                      <p:cBhvr>
                                        <p:cTn id="23" dur="500"/>
                                        <p:tgtEl>
                                          <p:spTgt spid="28877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0" grpId="0" build="p" autoUpdateAnimBg="0" advAuto="0"/>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1295400" y="0"/>
            <a:ext cx="7086600" cy="990600"/>
          </a:xfrm>
        </p:spPr>
        <p:txBody>
          <a:bodyPr/>
          <a:lstStyle/>
          <a:p>
            <a:pPr>
              <a:defRPr/>
            </a:pPr>
            <a:r>
              <a:rPr lang="es-CL" sz="3600" i="0" smtClean="0">
                <a:solidFill>
                  <a:schemeClr val="tx1"/>
                </a:solidFill>
                <a:latin typeface="Arial" charset="0"/>
              </a:rPr>
              <a:t>SI NON...</a:t>
            </a:r>
            <a:endParaRPr lang="es-CL" smtClean="0"/>
          </a:p>
        </p:txBody>
      </p:sp>
      <p:sp>
        <p:nvSpPr>
          <p:cNvPr id="132099" name="Rectangle 3"/>
          <p:cNvSpPr>
            <a:spLocks noGrp="1" noChangeArrowheads="1"/>
          </p:cNvSpPr>
          <p:nvPr>
            <p:ph type="body" idx="1"/>
          </p:nvPr>
        </p:nvSpPr>
        <p:spPr>
          <a:xfrm>
            <a:off x="685800" y="914400"/>
            <a:ext cx="7772400" cy="5943600"/>
          </a:xfrm>
        </p:spPr>
        <p:txBody>
          <a:bodyPr/>
          <a:lstStyle/>
          <a:p>
            <a:pPr>
              <a:lnSpc>
                <a:spcPct val="120000"/>
              </a:lnSpc>
            </a:pPr>
            <a:r>
              <a:rPr lang="es-CL" sz="2800" smtClean="0">
                <a:latin typeface="Arial" charset="0"/>
              </a:rPr>
              <a:t>Vous pouvez entamer votre programme de remise en condition physique en prenant la sage précaution de commencer vos exercices à faible intensité et n’augmenter cette dernière que  très progressivement.</a:t>
            </a:r>
          </a:p>
          <a:p>
            <a:pPr>
              <a:buFont typeface="Monotype Sorts" charset="2"/>
              <a:buNone/>
            </a:pPr>
            <a:endParaRPr lang="es-CL" sz="2800" smtClean="0">
              <a:latin typeface="Arial" charset="0"/>
            </a:endParaRPr>
          </a:p>
          <a:p>
            <a:r>
              <a:rPr lang="es-CL" sz="2800" smtClean="0">
                <a:latin typeface="Arial" charset="0"/>
              </a:rPr>
              <a:t>Exemple des premières séances pour une personne adulte sédentaire: règle des 4-4-4</a:t>
            </a:r>
          </a:p>
          <a:p>
            <a:pPr>
              <a:buFont typeface="Monotype Sorts" charset="2"/>
              <a:buNone/>
            </a:pPr>
            <a:r>
              <a:rPr lang="es-CL" sz="2800" smtClean="0">
                <a:latin typeface="Arial" charset="0"/>
              </a:rPr>
              <a:t>	marcher 4 km à 4 km/h 4 fois par semaine et augmenter d’1 km/h par semaine pour atteindre 70 % de votre vitesse aérobie maximale pendant au moins 15 minutes. </a:t>
            </a:r>
            <a:endParaRPr lang="es-CL" smtClean="0"/>
          </a:p>
        </p:txBody>
      </p:sp>
    </p:spTree>
    <p:extLst>
      <p:ext uri="{BB962C8B-B14F-4D97-AF65-F5344CB8AC3E}">
        <p14:creationId xmlns:p14="http://schemas.microsoft.com/office/powerpoint/2010/main" val="469397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2098"/>
                                        </p:tgtEl>
                                        <p:attrNameLst>
                                          <p:attrName>style.visibility</p:attrName>
                                        </p:attrNameLst>
                                      </p:cBhvr>
                                      <p:to>
                                        <p:strVal val="visible"/>
                                      </p:to>
                                    </p:set>
                                    <p:anim calcmode="lin" valueType="num">
                                      <p:cBhvr additive="base">
                                        <p:cTn id="7" dur="500" fill="hold"/>
                                        <p:tgtEl>
                                          <p:spTgt spid="132098"/>
                                        </p:tgtEl>
                                        <p:attrNameLst>
                                          <p:attrName>ppt_x</p:attrName>
                                        </p:attrNameLst>
                                      </p:cBhvr>
                                      <p:tavLst>
                                        <p:tav tm="0">
                                          <p:val>
                                            <p:strVal val="0-#ppt_w/2"/>
                                          </p:val>
                                        </p:tav>
                                        <p:tav tm="100000">
                                          <p:val>
                                            <p:strVal val="#ppt_x"/>
                                          </p:val>
                                        </p:tav>
                                      </p:tavLst>
                                    </p:anim>
                                    <p:anim calcmode="lin" valueType="num">
                                      <p:cBhvr additive="base">
                                        <p:cTn id="8" dur="500" fill="hold"/>
                                        <p:tgtEl>
                                          <p:spTgt spid="13209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132099">
                                            <p:txEl>
                                              <p:pRg st="0" end="0"/>
                                            </p:txEl>
                                          </p:spTgt>
                                        </p:tgtEl>
                                        <p:attrNameLst>
                                          <p:attrName>style.visibility</p:attrName>
                                        </p:attrNameLst>
                                      </p:cBhvr>
                                      <p:to>
                                        <p:strVal val="visible"/>
                                      </p:to>
                                    </p:set>
                                    <p:animEffect transition="in" filter="dissolve">
                                      <p:cBhvr>
                                        <p:cTn id="12" dur="500"/>
                                        <p:tgtEl>
                                          <p:spTgt spid="132099">
                                            <p:txEl>
                                              <p:pRg st="0" end="0"/>
                                            </p:txEl>
                                          </p:spTgt>
                                        </p:tgtEl>
                                      </p:cBhvr>
                                    </p:animEffect>
                                  </p:childTnLst>
                                  <p:subTnLst>
                                    <p:animClr clrSpc="rgb" dir="cw">
                                      <p:cBhvr override="childStyle">
                                        <p:cTn dur="1" fill="hold" display="0" masterRel="nextClick" afterEffect="1"/>
                                        <p:tgtEl>
                                          <p:spTgt spid="132099">
                                            <p:txEl>
                                              <p:pRg st="0" end="0"/>
                                            </p:txEl>
                                          </p:spTgt>
                                        </p:tgtEl>
                                        <p:attrNameLst>
                                          <p:attrName>ppt_c</p:attrName>
                                        </p:attrNameLst>
                                      </p:cBhvr>
                                      <p:to>
                                        <a:srgbClr val="00CCFF"/>
                                      </p:to>
                                    </p:animClr>
                                  </p:subTnLst>
                                </p:cTn>
                              </p:par>
                            </p:childTnLst>
                          </p:cTn>
                        </p:par>
                        <p:par>
                          <p:cTn id="13" fill="hold" nodeType="afterGroup">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132099">
                                            <p:txEl>
                                              <p:pRg st="2" end="2"/>
                                            </p:txEl>
                                          </p:spTgt>
                                        </p:tgtEl>
                                        <p:attrNameLst>
                                          <p:attrName>style.visibility</p:attrName>
                                        </p:attrNameLst>
                                      </p:cBhvr>
                                      <p:to>
                                        <p:strVal val="visible"/>
                                      </p:to>
                                    </p:set>
                                    <p:animEffect transition="in" filter="dissolve">
                                      <p:cBhvr>
                                        <p:cTn id="16" dur="500"/>
                                        <p:tgtEl>
                                          <p:spTgt spid="132099">
                                            <p:txEl>
                                              <p:pRg st="2" end="2"/>
                                            </p:txEl>
                                          </p:spTgt>
                                        </p:tgtEl>
                                      </p:cBhvr>
                                    </p:animEffect>
                                  </p:childTnLst>
                                  <p:subTnLst>
                                    <p:animClr clrSpc="rgb" dir="cw">
                                      <p:cBhvr override="childStyle">
                                        <p:cTn dur="1" fill="hold" display="0" masterRel="nextClick" afterEffect="1"/>
                                        <p:tgtEl>
                                          <p:spTgt spid="132099">
                                            <p:txEl>
                                              <p:pRg st="2" end="2"/>
                                            </p:txEl>
                                          </p:spTgt>
                                        </p:tgtEl>
                                        <p:attrNameLst>
                                          <p:attrName>ppt_c</p:attrName>
                                        </p:attrNameLst>
                                      </p:cBhvr>
                                      <p:to>
                                        <a:srgbClr val="00CCFF"/>
                                      </p:to>
                                    </p:animClr>
                                  </p:subTnLst>
                                </p:cTn>
                              </p:par>
                            </p:childTnLst>
                          </p:cTn>
                        </p:par>
                        <p:par>
                          <p:cTn id="17" fill="hold" nodeType="afterGroup">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132099">
                                            <p:txEl>
                                              <p:pRg st="3" end="3"/>
                                            </p:txEl>
                                          </p:spTgt>
                                        </p:tgtEl>
                                        <p:attrNameLst>
                                          <p:attrName>style.visibility</p:attrName>
                                        </p:attrNameLst>
                                      </p:cBhvr>
                                      <p:to>
                                        <p:strVal val="visible"/>
                                      </p:to>
                                    </p:set>
                                    <p:animEffect transition="in" filter="dissolve">
                                      <p:cBhvr>
                                        <p:cTn id="20" dur="500"/>
                                        <p:tgtEl>
                                          <p:spTgt spid="132099">
                                            <p:txEl>
                                              <p:pRg st="3" end="3"/>
                                            </p:txEl>
                                          </p:spTgt>
                                        </p:tgtEl>
                                      </p:cBhvr>
                                    </p:animEffect>
                                  </p:childTnLst>
                                  <p:subTnLst>
                                    <p:animClr clrSpc="rgb" dir="cw">
                                      <p:cBhvr override="childStyle">
                                        <p:cTn dur="1" fill="hold" display="0" masterRel="nextClick" afterEffect="1"/>
                                        <p:tgtEl>
                                          <p:spTgt spid="132099">
                                            <p:txEl>
                                              <p:pRg st="3" end="3"/>
                                            </p:txEl>
                                          </p:spTgt>
                                        </p:tgtEl>
                                        <p:attrNameLst>
                                          <p:attrName>ppt_c</p:attrName>
                                        </p:attrNameLst>
                                      </p:cBhvr>
                                      <p:to>
                                        <a:srgbClr val="00CC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8" grpId="0" autoUpdateAnimBg="0"/>
      <p:bldP spid="132099" grpId="0" build="p" autoUpdateAnimBg="0" advAuto="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Line 2"/>
          <p:cNvSpPr>
            <a:spLocks noChangeShapeType="1"/>
          </p:cNvSpPr>
          <p:nvPr/>
        </p:nvSpPr>
        <p:spPr bwMode="auto">
          <a:xfrm>
            <a:off x="1152525" y="1196975"/>
            <a:ext cx="0" cy="489585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30051" name="Line 3"/>
          <p:cNvSpPr>
            <a:spLocks noChangeShapeType="1"/>
          </p:cNvSpPr>
          <p:nvPr/>
        </p:nvSpPr>
        <p:spPr bwMode="auto">
          <a:xfrm>
            <a:off x="1152525" y="6092825"/>
            <a:ext cx="8027988"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30052" name="Rectangle 4"/>
          <p:cNvSpPr>
            <a:spLocks noChangeArrowheads="1"/>
          </p:cNvSpPr>
          <p:nvPr/>
        </p:nvSpPr>
        <p:spPr bwMode="auto">
          <a:xfrm>
            <a:off x="1295400" y="3860800"/>
            <a:ext cx="217488" cy="2232025"/>
          </a:xfrm>
          <a:prstGeom prst="rect">
            <a:avLst/>
          </a:prstGeom>
          <a:gradFill rotWithShape="1">
            <a:gsLst>
              <a:gs pos="0">
                <a:srgbClr val="00CCFF">
                  <a:gamma/>
                  <a:shade val="46275"/>
                  <a:invGamma/>
                </a:srgbClr>
              </a:gs>
              <a:gs pos="50000">
                <a:srgbClr val="00CCFF"/>
              </a:gs>
              <a:gs pos="100000">
                <a:srgbClr val="00CCFF">
                  <a:gamma/>
                  <a:shade val="46275"/>
                  <a:invGamma/>
                </a:srgbClr>
              </a:gs>
            </a:gsLst>
            <a:lin ang="0" scaled="1"/>
          </a:grad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FFFF00"/>
              </a:solidFill>
            </a:endParaRPr>
          </a:p>
        </p:txBody>
      </p:sp>
      <p:sp>
        <p:nvSpPr>
          <p:cNvPr id="130053" name="Line 5"/>
          <p:cNvSpPr>
            <a:spLocks noChangeShapeType="1"/>
          </p:cNvSpPr>
          <p:nvPr/>
        </p:nvSpPr>
        <p:spPr bwMode="auto">
          <a:xfrm>
            <a:off x="1152525" y="3860800"/>
            <a:ext cx="7991475" cy="0"/>
          </a:xfrm>
          <a:prstGeom prst="line">
            <a:avLst/>
          </a:prstGeom>
          <a:noFill/>
          <a:ln w="12700">
            <a:no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30054" name="Text Box 6"/>
          <p:cNvSpPr txBox="1">
            <a:spLocks noChangeArrowheads="1"/>
          </p:cNvSpPr>
          <p:nvPr/>
        </p:nvSpPr>
        <p:spPr bwMode="auto">
          <a:xfrm>
            <a:off x="534144" y="1866722"/>
            <a:ext cx="725488"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eaLnBrk="0" hangingPunct="0">
              <a:buFontTx/>
              <a:buAutoNum type="arabicPlain" startAt="7"/>
            </a:pPr>
            <a:r>
              <a:rPr lang="fr-FR" sz="2000" b="1" dirty="0">
                <a:solidFill>
                  <a:srgbClr val="FFFF00"/>
                </a:solidFill>
                <a:latin typeface="Arial" charset="0"/>
              </a:rPr>
              <a:t>-</a:t>
            </a:r>
          </a:p>
          <a:p>
            <a:pPr eaLnBrk="0" hangingPunct="0"/>
            <a:endParaRPr lang="fr-FR" sz="2000" b="1" dirty="0">
              <a:solidFill>
                <a:srgbClr val="FFFF00"/>
              </a:solidFill>
              <a:latin typeface="Arial" charset="0"/>
            </a:endParaRPr>
          </a:p>
          <a:p>
            <a:pPr eaLnBrk="0" hangingPunct="0">
              <a:buFontTx/>
              <a:buAutoNum type="arabicPlain" startAt="6"/>
            </a:pPr>
            <a:r>
              <a:rPr lang="fr-FR" sz="2000" b="1" dirty="0">
                <a:solidFill>
                  <a:srgbClr val="FFFF00"/>
                </a:solidFill>
                <a:latin typeface="Arial" charset="0"/>
              </a:rPr>
              <a:t>-</a:t>
            </a:r>
          </a:p>
          <a:p>
            <a:pPr eaLnBrk="0" hangingPunct="0">
              <a:buFontTx/>
              <a:buAutoNum type="arabicPlain" startAt="7"/>
            </a:pPr>
            <a:endParaRPr lang="fr-FR" sz="2000" b="1" dirty="0">
              <a:solidFill>
                <a:srgbClr val="FFFF00"/>
              </a:solidFill>
              <a:latin typeface="Arial" charset="0"/>
            </a:endParaRPr>
          </a:p>
          <a:p>
            <a:pPr eaLnBrk="0" hangingPunct="0">
              <a:buFontTx/>
              <a:buAutoNum type="arabicPlain" startAt="5"/>
            </a:pPr>
            <a:r>
              <a:rPr lang="fr-FR" sz="2000" b="1" dirty="0">
                <a:solidFill>
                  <a:srgbClr val="FFFF00"/>
                </a:solidFill>
                <a:latin typeface="Arial" charset="0"/>
              </a:rPr>
              <a:t>-</a:t>
            </a:r>
          </a:p>
          <a:p>
            <a:pPr eaLnBrk="0" hangingPunct="0">
              <a:buFontTx/>
              <a:buAutoNum type="arabicPlain" startAt="6"/>
            </a:pPr>
            <a:endParaRPr lang="fr-FR" sz="2000" b="1" dirty="0">
              <a:solidFill>
                <a:srgbClr val="FFFF00"/>
              </a:solidFill>
              <a:latin typeface="Arial" charset="0"/>
            </a:endParaRPr>
          </a:p>
          <a:p>
            <a:pPr eaLnBrk="0" hangingPunct="0">
              <a:buFontTx/>
              <a:buAutoNum type="arabicPlain" startAt="4"/>
            </a:pPr>
            <a:r>
              <a:rPr lang="fr-FR" sz="2000" b="1" dirty="0">
                <a:solidFill>
                  <a:srgbClr val="FFFF00"/>
                </a:solidFill>
                <a:latin typeface="Arial" charset="0"/>
              </a:rPr>
              <a:t>-</a:t>
            </a:r>
          </a:p>
          <a:p>
            <a:pPr eaLnBrk="0" hangingPunct="0">
              <a:buFontTx/>
              <a:buAutoNum type="arabicPlain" startAt="5"/>
            </a:pPr>
            <a:endParaRPr lang="fr-FR" sz="2000" b="1" dirty="0">
              <a:solidFill>
                <a:srgbClr val="FFFF00"/>
              </a:solidFill>
              <a:latin typeface="Arial" charset="0"/>
            </a:endParaRPr>
          </a:p>
          <a:p>
            <a:pPr eaLnBrk="0" hangingPunct="0">
              <a:buFontTx/>
              <a:buAutoNum type="arabicPlain" startAt="3"/>
            </a:pPr>
            <a:r>
              <a:rPr lang="fr-FR" sz="2000" b="1" dirty="0">
                <a:solidFill>
                  <a:srgbClr val="FFFF00"/>
                </a:solidFill>
                <a:latin typeface="Arial" charset="0"/>
              </a:rPr>
              <a:t>-</a:t>
            </a:r>
          </a:p>
          <a:p>
            <a:pPr eaLnBrk="0" hangingPunct="0">
              <a:buFontTx/>
              <a:buAutoNum type="arabicPlain" startAt="4"/>
            </a:pPr>
            <a:endParaRPr lang="fr-FR" sz="2000" b="1" dirty="0">
              <a:solidFill>
                <a:srgbClr val="FFFF00"/>
              </a:solidFill>
              <a:latin typeface="Arial" charset="0"/>
            </a:endParaRPr>
          </a:p>
          <a:p>
            <a:pPr eaLnBrk="0" hangingPunct="0">
              <a:buFontTx/>
              <a:buAutoNum type="arabicPlain" startAt="2"/>
            </a:pPr>
            <a:r>
              <a:rPr lang="fr-FR" sz="2000" b="1" dirty="0">
                <a:solidFill>
                  <a:srgbClr val="FFFF00"/>
                </a:solidFill>
                <a:latin typeface="Arial" charset="0"/>
              </a:rPr>
              <a:t>-</a:t>
            </a:r>
          </a:p>
          <a:p>
            <a:pPr eaLnBrk="0" hangingPunct="0">
              <a:buFontTx/>
              <a:buAutoNum type="arabicPlain" startAt="3"/>
            </a:pPr>
            <a:endParaRPr lang="fr-FR" sz="2000" b="1" dirty="0">
              <a:solidFill>
                <a:srgbClr val="FFFF00"/>
              </a:solidFill>
              <a:latin typeface="Arial" charset="0"/>
            </a:endParaRPr>
          </a:p>
          <a:p>
            <a:pPr eaLnBrk="0" hangingPunct="0">
              <a:buFontTx/>
              <a:buAutoNum type="arabicPlain"/>
            </a:pPr>
            <a:r>
              <a:rPr lang="fr-FR" sz="2000" b="1" dirty="0">
                <a:solidFill>
                  <a:srgbClr val="FFFF00"/>
                </a:solidFill>
                <a:latin typeface="Arial" charset="0"/>
              </a:rPr>
              <a:t>-</a:t>
            </a:r>
          </a:p>
          <a:p>
            <a:pPr eaLnBrk="0" hangingPunct="0"/>
            <a:endParaRPr lang="fr-FR" sz="2000" b="1" dirty="0">
              <a:solidFill>
                <a:srgbClr val="FFFF00"/>
              </a:solidFill>
              <a:latin typeface="Arial" charset="0"/>
            </a:endParaRPr>
          </a:p>
        </p:txBody>
      </p:sp>
      <p:sp>
        <p:nvSpPr>
          <p:cNvPr id="130055" name="Line 7"/>
          <p:cNvSpPr>
            <a:spLocks noChangeShapeType="1"/>
          </p:cNvSpPr>
          <p:nvPr/>
        </p:nvSpPr>
        <p:spPr bwMode="auto">
          <a:xfrm>
            <a:off x="1152525" y="3284538"/>
            <a:ext cx="7956550" cy="0"/>
          </a:xfrm>
          <a:prstGeom prst="line">
            <a:avLst/>
          </a:prstGeom>
          <a:noFill/>
          <a:ln w="12700">
            <a:no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30056" name="Line 8"/>
          <p:cNvSpPr>
            <a:spLocks noChangeShapeType="1"/>
          </p:cNvSpPr>
          <p:nvPr/>
        </p:nvSpPr>
        <p:spPr bwMode="auto">
          <a:xfrm>
            <a:off x="1081088" y="2636838"/>
            <a:ext cx="7991475" cy="0"/>
          </a:xfrm>
          <a:prstGeom prst="line">
            <a:avLst/>
          </a:prstGeom>
          <a:noFill/>
          <a:ln w="12700">
            <a:no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30057" name="Rectangle 9"/>
          <p:cNvSpPr>
            <a:spLocks noChangeArrowheads="1"/>
          </p:cNvSpPr>
          <p:nvPr/>
        </p:nvSpPr>
        <p:spPr bwMode="auto">
          <a:xfrm>
            <a:off x="2736850" y="2636838"/>
            <a:ext cx="214313" cy="3455987"/>
          </a:xfrm>
          <a:prstGeom prst="rect">
            <a:avLst/>
          </a:prstGeom>
          <a:gradFill rotWithShape="1">
            <a:gsLst>
              <a:gs pos="0">
                <a:srgbClr val="00CCFF">
                  <a:gamma/>
                  <a:shade val="46275"/>
                  <a:invGamma/>
                </a:srgbClr>
              </a:gs>
              <a:gs pos="50000">
                <a:srgbClr val="00CCFF"/>
              </a:gs>
              <a:gs pos="100000">
                <a:srgbClr val="00CCFF">
                  <a:gamma/>
                  <a:shade val="46275"/>
                  <a:invGamma/>
                </a:srgbClr>
              </a:gs>
            </a:gsLst>
            <a:lin ang="0" scaled="1"/>
          </a:grad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FFFF00"/>
              </a:solidFill>
            </a:endParaRPr>
          </a:p>
        </p:txBody>
      </p:sp>
      <p:sp>
        <p:nvSpPr>
          <p:cNvPr id="130058" name="Line 10"/>
          <p:cNvSpPr>
            <a:spLocks noChangeShapeType="1"/>
          </p:cNvSpPr>
          <p:nvPr/>
        </p:nvSpPr>
        <p:spPr bwMode="auto">
          <a:xfrm>
            <a:off x="1295400" y="2205038"/>
            <a:ext cx="1657350" cy="0"/>
          </a:xfrm>
          <a:prstGeom prst="line">
            <a:avLst/>
          </a:prstGeom>
          <a:noFill/>
          <a:ln w="57150">
            <a:solidFill>
              <a:schemeClr val="bg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30059" name="Rectangle 11"/>
          <p:cNvSpPr>
            <a:spLocks noChangeArrowheads="1"/>
          </p:cNvSpPr>
          <p:nvPr/>
        </p:nvSpPr>
        <p:spPr bwMode="auto">
          <a:xfrm>
            <a:off x="1584325" y="3860800"/>
            <a:ext cx="217488" cy="2232025"/>
          </a:xfrm>
          <a:prstGeom prst="rect">
            <a:avLst/>
          </a:prstGeom>
          <a:gradFill rotWithShape="1">
            <a:gsLst>
              <a:gs pos="0">
                <a:srgbClr val="00CCFF">
                  <a:gamma/>
                  <a:shade val="46275"/>
                  <a:invGamma/>
                </a:srgbClr>
              </a:gs>
              <a:gs pos="50000">
                <a:srgbClr val="00CCFF"/>
              </a:gs>
              <a:gs pos="100000">
                <a:srgbClr val="00CCFF">
                  <a:gamma/>
                  <a:shade val="46275"/>
                  <a:invGamma/>
                </a:srgbClr>
              </a:gs>
            </a:gsLst>
            <a:lin ang="0" scaled="1"/>
          </a:grad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FFFF00"/>
              </a:solidFill>
            </a:endParaRPr>
          </a:p>
        </p:txBody>
      </p:sp>
      <p:sp>
        <p:nvSpPr>
          <p:cNvPr id="130060" name="Rectangle 12"/>
          <p:cNvSpPr>
            <a:spLocks noChangeArrowheads="1"/>
          </p:cNvSpPr>
          <p:nvPr/>
        </p:nvSpPr>
        <p:spPr bwMode="auto">
          <a:xfrm>
            <a:off x="1871663" y="3284538"/>
            <a:ext cx="215900" cy="2808287"/>
          </a:xfrm>
          <a:prstGeom prst="rect">
            <a:avLst/>
          </a:prstGeom>
          <a:gradFill rotWithShape="1">
            <a:gsLst>
              <a:gs pos="0">
                <a:srgbClr val="00CCFF">
                  <a:gamma/>
                  <a:shade val="46275"/>
                  <a:invGamma/>
                </a:srgbClr>
              </a:gs>
              <a:gs pos="50000">
                <a:srgbClr val="00CCFF"/>
              </a:gs>
              <a:gs pos="100000">
                <a:srgbClr val="00CCFF">
                  <a:gamma/>
                  <a:shade val="46275"/>
                  <a:invGamma/>
                </a:srgbClr>
              </a:gs>
            </a:gsLst>
            <a:lin ang="0" scaled="1"/>
          </a:grad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FFFF00"/>
              </a:solidFill>
            </a:endParaRPr>
          </a:p>
        </p:txBody>
      </p:sp>
      <p:sp>
        <p:nvSpPr>
          <p:cNvPr id="130061" name="Rectangle 13"/>
          <p:cNvSpPr>
            <a:spLocks noChangeArrowheads="1"/>
          </p:cNvSpPr>
          <p:nvPr/>
        </p:nvSpPr>
        <p:spPr bwMode="auto">
          <a:xfrm>
            <a:off x="2160588" y="3284538"/>
            <a:ext cx="215900" cy="2808287"/>
          </a:xfrm>
          <a:prstGeom prst="rect">
            <a:avLst/>
          </a:prstGeom>
          <a:gradFill rotWithShape="1">
            <a:gsLst>
              <a:gs pos="0">
                <a:srgbClr val="00CCFF">
                  <a:gamma/>
                  <a:shade val="46275"/>
                  <a:invGamma/>
                </a:srgbClr>
              </a:gs>
              <a:gs pos="50000">
                <a:srgbClr val="00CCFF"/>
              </a:gs>
              <a:gs pos="100000">
                <a:srgbClr val="00CCFF">
                  <a:gamma/>
                  <a:shade val="46275"/>
                  <a:invGamma/>
                </a:srgbClr>
              </a:gs>
            </a:gsLst>
            <a:lin ang="0" scaled="1"/>
          </a:grad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FFFF00"/>
              </a:solidFill>
            </a:endParaRPr>
          </a:p>
        </p:txBody>
      </p:sp>
      <p:sp>
        <p:nvSpPr>
          <p:cNvPr id="130062" name="Rectangle 14"/>
          <p:cNvSpPr>
            <a:spLocks noChangeArrowheads="1"/>
          </p:cNvSpPr>
          <p:nvPr/>
        </p:nvSpPr>
        <p:spPr bwMode="auto">
          <a:xfrm>
            <a:off x="2447925" y="2636838"/>
            <a:ext cx="215900" cy="3455987"/>
          </a:xfrm>
          <a:prstGeom prst="rect">
            <a:avLst/>
          </a:prstGeom>
          <a:gradFill rotWithShape="1">
            <a:gsLst>
              <a:gs pos="0">
                <a:srgbClr val="00CCFF">
                  <a:gamma/>
                  <a:shade val="46275"/>
                  <a:invGamma/>
                </a:srgbClr>
              </a:gs>
              <a:gs pos="50000">
                <a:srgbClr val="00CCFF"/>
              </a:gs>
              <a:gs pos="100000">
                <a:srgbClr val="00CCFF">
                  <a:gamma/>
                  <a:shade val="46275"/>
                  <a:invGamma/>
                </a:srgbClr>
              </a:gs>
            </a:gsLst>
            <a:lin ang="0" scaled="1"/>
          </a:grad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FFFF00"/>
              </a:solidFill>
            </a:endParaRPr>
          </a:p>
        </p:txBody>
      </p:sp>
      <p:sp>
        <p:nvSpPr>
          <p:cNvPr id="130063" name="Rectangle 15"/>
          <p:cNvSpPr>
            <a:spLocks noChangeArrowheads="1"/>
          </p:cNvSpPr>
          <p:nvPr/>
        </p:nvSpPr>
        <p:spPr bwMode="auto">
          <a:xfrm>
            <a:off x="3168650" y="3860800"/>
            <a:ext cx="217488" cy="2232025"/>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8100000" scaled="1"/>
            <a:tileRect/>
          </a:gradFill>
          <a:ln w="12700">
            <a:noFill/>
            <a:miter lim="800000"/>
            <a:headEnd type="none" w="sm" len="sm"/>
            <a:tailEnd type="none" w="sm" len="sm"/>
          </a:ln>
          <a:effectLst/>
        </p:spPr>
        <p:txBody>
          <a:bodyPr wrap="none" anchor="ctr"/>
          <a:lstStyle/>
          <a:p>
            <a:endParaRPr lang="fr-FR">
              <a:solidFill>
                <a:srgbClr val="FFFF00"/>
              </a:solidFill>
            </a:endParaRPr>
          </a:p>
        </p:txBody>
      </p:sp>
      <p:sp>
        <p:nvSpPr>
          <p:cNvPr id="130064" name="Rectangle 16"/>
          <p:cNvSpPr>
            <a:spLocks noChangeArrowheads="1"/>
          </p:cNvSpPr>
          <p:nvPr/>
        </p:nvSpPr>
        <p:spPr bwMode="auto">
          <a:xfrm>
            <a:off x="4610100" y="2636838"/>
            <a:ext cx="214313" cy="3455987"/>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8100000" scaled="1"/>
            <a:tileRect/>
          </a:gradFill>
          <a:ln w="12700">
            <a:noFill/>
            <a:miter lim="800000"/>
            <a:headEnd type="none" w="sm" len="sm"/>
            <a:tailEnd type="none" w="sm" len="sm"/>
          </a:ln>
          <a:effectLst/>
        </p:spPr>
        <p:txBody>
          <a:bodyPr wrap="none" anchor="ctr"/>
          <a:lstStyle/>
          <a:p>
            <a:endParaRPr lang="fr-FR">
              <a:solidFill>
                <a:srgbClr val="FFFF00"/>
              </a:solidFill>
            </a:endParaRPr>
          </a:p>
        </p:txBody>
      </p:sp>
      <p:sp>
        <p:nvSpPr>
          <p:cNvPr id="130065" name="Rectangle 17"/>
          <p:cNvSpPr>
            <a:spLocks noChangeArrowheads="1"/>
          </p:cNvSpPr>
          <p:nvPr/>
        </p:nvSpPr>
        <p:spPr bwMode="auto">
          <a:xfrm>
            <a:off x="3457575" y="3860800"/>
            <a:ext cx="217488" cy="2232025"/>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8100000" scaled="1"/>
            <a:tileRect/>
          </a:gradFill>
          <a:ln w="12700">
            <a:noFill/>
            <a:miter lim="800000"/>
            <a:headEnd type="none" w="sm" len="sm"/>
            <a:tailEnd type="none" w="sm" len="sm"/>
          </a:ln>
          <a:effectLst/>
        </p:spPr>
        <p:txBody>
          <a:bodyPr wrap="none" anchor="ctr"/>
          <a:lstStyle/>
          <a:p>
            <a:endParaRPr lang="fr-FR">
              <a:solidFill>
                <a:srgbClr val="FFFF00"/>
              </a:solidFill>
            </a:endParaRPr>
          </a:p>
        </p:txBody>
      </p:sp>
      <p:sp>
        <p:nvSpPr>
          <p:cNvPr id="130066" name="Rectangle 18"/>
          <p:cNvSpPr>
            <a:spLocks noChangeArrowheads="1"/>
          </p:cNvSpPr>
          <p:nvPr/>
        </p:nvSpPr>
        <p:spPr bwMode="auto">
          <a:xfrm>
            <a:off x="3744913" y="3284538"/>
            <a:ext cx="215900" cy="2808287"/>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8100000" scaled="1"/>
            <a:tileRect/>
          </a:gradFill>
          <a:ln w="12700">
            <a:noFill/>
            <a:miter lim="800000"/>
            <a:headEnd type="none" w="sm" len="sm"/>
            <a:tailEnd type="none" w="sm" len="sm"/>
          </a:ln>
          <a:effectLst/>
        </p:spPr>
        <p:txBody>
          <a:bodyPr wrap="none" anchor="ctr"/>
          <a:lstStyle/>
          <a:p>
            <a:endParaRPr lang="fr-FR">
              <a:solidFill>
                <a:srgbClr val="FFFF00"/>
              </a:solidFill>
            </a:endParaRPr>
          </a:p>
        </p:txBody>
      </p:sp>
      <p:sp>
        <p:nvSpPr>
          <p:cNvPr id="130067" name="Rectangle 19"/>
          <p:cNvSpPr>
            <a:spLocks noChangeArrowheads="1"/>
          </p:cNvSpPr>
          <p:nvPr/>
        </p:nvSpPr>
        <p:spPr bwMode="auto">
          <a:xfrm>
            <a:off x="4033838" y="3284538"/>
            <a:ext cx="215900" cy="2808287"/>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8100000" scaled="1"/>
            <a:tileRect/>
          </a:gradFill>
          <a:ln w="12700">
            <a:noFill/>
            <a:miter lim="800000"/>
            <a:headEnd type="none" w="sm" len="sm"/>
            <a:tailEnd type="none" w="sm" len="sm"/>
          </a:ln>
          <a:effectLst/>
        </p:spPr>
        <p:txBody>
          <a:bodyPr wrap="none" anchor="ctr"/>
          <a:lstStyle/>
          <a:p>
            <a:endParaRPr lang="fr-FR">
              <a:solidFill>
                <a:srgbClr val="FFFF00"/>
              </a:solidFill>
            </a:endParaRPr>
          </a:p>
        </p:txBody>
      </p:sp>
      <p:sp>
        <p:nvSpPr>
          <p:cNvPr id="130068" name="Rectangle 20"/>
          <p:cNvSpPr>
            <a:spLocks noChangeArrowheads="1"/>
          </p:cNvSpPr>
          <p:nvPr/>
        </p:nvSpPr>
        <p:spPr bwMode="auto">
          <a:xfrm>
            <a:off x="4321175" y="2636838"/>
            <a:ext cx="215900" cy="3455987"/>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8100000" scaled="1"/>
            <a:tileRect/>
          </a:gradFill>
          <a:ln w="12700">
            <a:noFill/>
            <a:miter lim="800000"/>
            <a:headEnd type="none" w="sm" len="sm"/>
            <a:tailEnd type="none" w="sm" len="sm"/>
          </a:ln>
          <a:effectLst/>
        </p:spPr>
        <p:txBody>
          <a:bodyPr wrap="none" anchor="ctr"/>
          <a:lstStyle/>
          <a:p>
            <a:endParaRPr lang="fr-FR">
              <a:solidFill>
                <a:srgbClr val="FFFF00"/>
              </a:solidFill>
            </a:endParaRPr>
          </a:p>
        </p:txBody>
      </p:sp>
      <p:sp>
        <p:nvSpPr>
          <p:cNvPr id="130069" name="Rectangle 21"/>
          <p:cNvSpPr>
            <a:spLocks noChangeArrowheads="1"/>
          </p:cNvSpPr>
          <p:nvPr/>
        </p:nvSpPr>
        <p:spPr bwMode="auto">
          <a:xfrm>
            <a:off x="5038725" y="3860800"/>
            <a:ext cx="217488" cy="2232025"/>
          </a:xfrm>
          <a:prstGeom prst="rect">
            <a:avLst/>
          </a:prstGeom>
          <a:gradFill rotWithShape="1">
            <a:gsLst>
              <a:gs pos="0">
                <a:srgbClr val="FF9933">
                  <a:gamma/>
                  <a:shade val="46275"/>
                  <a:invGamma/>
                </a:srgbClr>
              </a:gs>
              <a:gs pos="50000">
                <a:srgbClr val="FF9933"/>
              </a:gs>
              <a:gs pos="100000">
                <a:srgbClr val="FF9933">
                  <a:gamma/>
                  <a:shade val="46275"/>
                  <a:invGamma/>
                </a:srgbClr>
              </a:gs>
            </a:gsLst>
            <a:lin ang="0" scaled="1"/>
          </a:grad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FFFF00"/>
              </a:solidFill>
            </a:endParaRPr>
          </a:p>
        </p:txBody>
      </p:sp>
      <p:sp>
        <p:nvSpPr>
          <p:cNvPr id="130070" name="Rectangle 22"/>
          <p:cNvSpPr>
            <a:spLocks noChangeArrowheads="1"/>
          </p:cNvSpPr>
          <p:nvPr/>
        </p:nvSpPr>
        <p:spPr bwMode="auto">
          <a:xfrm>
            <a:off x="6480175" y="2636838"/>
            <a:ext cx="214313" cy="3455987"/>
          </a:xfrm>
          <a:prstGeom prst="rect">
            <a:avLst/>
          </a:prstGeom>
          <a:gradFill rotWithShape="1">
            <a:gsLst>
              <a:gs pos="0">
                <a:srgbClr val="FF9933">
                  <a:gamma/>
                  <a:shade val="46275"/>
                  <a:invGamma/>
                </a:srgbClr>
              </a:gs>
              <a:gs pos="50000">
                <a:srgbClr val="FF9933"/>
              </a:gs>
              <a:gs pos="100000">
                <a:srgbClr val="FF9933">
                  <a:gamma/>
                  <a:shade val="46275"/>
                  <a:invGamma/>
                </a:srgbClr>
              </a:gs>
            </a:gsLst>
            <a:lin ang="0" scaled="1"/>
          </a:grad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FFFF00"/>
              </a:solidFill>
            </a:endParaRPr>
          </a:p>
        </p:txBody>
      </p:sp>
      <p:sp>
        <p:nvSpPr>
          <p:cNvPr id="130071" name="Rectangle 23"/>
          <p:cNvSpPr>
            <a:spLocks noChangeArrowheads="1"/>
          </p:cNvSpPr>
          <p:nvPr/>
        </p:nvSpPr>
        <p:spPr bwMode="auto">
          <a:xfrm>
            <a:off x="5327650" y="3860800"/>
            <a:ext cx="217488" cy="2232025"/>
          </a:xfrm>
          <a:prstGeom prst="rect">
            <a:avLst/>
          </a:prstGeom>
          <a:gradFill rotWithShape="1">
            <a:gsLst>
              <a:gs pos="0">
                <a:srgbClr val="FF9933">
                  <a:gamma/>
                  <a:shade val="46275"/>
                  <a:invGamma/>
                </a:srgbClr>
              </a:gs>
              <a:gs pos="50000">
                <a:srgbClr val="FF9933"/>
              </a:gs>
              <a:gs pos="100000">
                <a:srgbClr val="FF9933">
                  <a:gamma/>
                  <a:shade val="46275"/>
                  <a:invGamma/>
                </a:srgbClr>
              </a:gs>
            </a:gsLst>
            <a:lin ang="0" scaled="1"/>
          </a:grad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FFFF00"/>
              </a:solidFill>
            </a:endParaRPr>
          </a:p>
        </p:txBody>
      </p:sp>
      <p:sp>
        <p:nvSpPr>
          <p:cNvPr id="130072" name="Rectangle 24"/>
          <p:cNvSpPr>
            <a:spLocks noChangeArrowheads="1"/>
          </p:cNvSpPr>
          <p:nvPr/>
        </p:nvSpPr>
        <p:spPr bwMode="auto">
          <a:xfrm>
            <a:off x="5614988" y="3284538"/>
            <a:ext cx="215900" cy="2808287"/>
          </a:xfrm>
          <a:prstGeom prst="rect">
            <a:avLst/>
          </a:prstGeom>
          <a:gradFill rotWithShape="1">
            <a:gsLst>
              <a:gs pos="0">
                <a:srgbClr val="FF9933">
                  <a:gamma/>
                  <a:shade val="46275"/>
                  <a:invGamma/>
                </a:srgbClr>
              </a:gs>
              <a:gs pos="50000">
                <a:srgbClr val="FF9933"/>
              </a:gs>
              <a:gs pos="100000">
                <a:srgbClr val="FF9933">
                  <a:gamma/>
                  <a:shade val="46275"/>
                  <a:invGamma/>
                </a:srgbClr>
              </a:gs>
            </a:gsLst>
            <a:lin ang="0" scaled="1"/>
          </a:grad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FFFF00"/>
              </a:solidFill>
            </a:endParaRPr>
          </a:p>
        </p:txBody>
      </p:sp>
      <p:sp>
        <p:nvSpPr>
          <p:cNvPr id="130073" name="Rectangle 25"/>
          <p:cNvSpPr>
            <a:spLocks noChangeArrowheads="1"/>
          </p:cNvSpPr>
          <p:nvPr/>
        </p:nvSpPr>
        <p:spPr bwMode="auto">
          <a:xfrm>
            <a:off x="5903913" y="3284538"/>
            <a:ext cx="215900" cy="2808287"/>
          </a:xfrm>
          <a:prstGeom prst="rect">
            <a:avLst/>
          </a:prstGeom>
          <a:gradFill rotWithShape="1">
            <a:gsLst>
              <a:gs pos="0">
                <a:srgbClr val="FF9933">
                  <a:gamma/>
                  <a:shade val="46275"/>
                  <a:invGamma/>
                </a:srgbClr>
              </a:gs>
              <a:gs pos="50000">
                <a:srgbClr val="FF9933"/>
              </a:gs>
              <a:gs pos="100000">
                <a:srgbClr val="FF9933">
                  <a:gamma/>
                  <a:shade val="46275"/>
                  <a:invGamma/>
                </a:srgbClr>
              </a:gs>
            </a:gsLst>
            <a:lin ang="0" scaled="1"/>
          </a:grad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FFFF00"/>
              </a:solidFill>
            </a:endParaRPr>
          </a:p>
        </p:txBody>
      </p:sp>
      <p:sp>
        <p:nvSpPr>
          <p:cNvPr id="130074" name="Rectangle 26"/>
          <p:cNvSpPr>
            <a:spLocks noChangeArrowheads="1"/>
          </p:cNvSpPr>
          <p:nvPr/>
        </p:nvSpPr>
        <p:spPr bwMode="auto">
          <a:xfrm>
            <a:off x="6191250" y="2636838"/>
            <a:ext cx="215900" cy="3455987"/>
          </a:xfrm>
          <a:prstGeom prst="rect">
            <a:avLst/>
          </a:prstGeom>
          <a:gradFill rotWithShape="1">
            <a:gsLst>
              <a:gs pos="0">
                <a:srgbClr val="FF9933">
                  <a:gamma/>
                  <a:shade val="46275"/>
                  <a:invGamma/>
                </a:srgbClr>
              </a:gs>
              <a:gs pos="50000">
                <a:srgbClr val="FF9933"/>
              </a:gs>
              <a:gs pos="100000">
                <a:srgbClr val="FF9933">
                  <a:gamma/>
                  <a:shade val="46275"/>
                  <a:invGamma/>
                </a:srgbClr>
              </a:gs>
            </a:gsLst>
            <a:lin ang="0" scaled="1"/>
          </a:grad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FFFF00"/>
              </a:solidFill>
            </a:endParaRPr>
          </a:p>
        </p:txBody>
      </p:sp>
      <p:sp>
        <p:nvSpPr>
          <p:cNvPr id="130075" name="Line 27"/>
          <p:cNvSpPr>
            <a:spLocks noChangeShapeType="1"/>
          </p:cNvSpPr>
          <p:nvPr/>
        </p:nvSpPr>
        <p:spPr bwMode="auto">
          <a:xfrm>
            <a:off x="3168650" y="2205038"/>
            <a:ext cx="1657350" cy="0"/>
          </a:xfrm>
          <a:prstGeom prst="line">
            <a:avLst/>
          </a:prstGeom>
          <a:noFill/>
          <a:ln w="57150">
            <a:solidFill>
              <a:schemeClr val="bg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30076" name="Line 28"/>
          <p:cNvSpPr>
            <a:spLocks noChangeShapeType="1"/>
          </p:cNvSpPr>
          <p:nvPr/>
        </p:nvSpPr>
        <p:spPr bwMode="auto">
          <a:xfrm>
            <a:off x="5113338" y="2205038"/>
            <a:ext cx="1657350" cy="0"/>
          </a:xfrm>
          <a:prstGeom prst="line">
            <a:avLst/>
          </a:prstGeom>
          <a:noFill/>
          <a:ln w="57150">
            <a:solidFill>
              <a:schemeClr val="bg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30077" name="Text Box 29"/>
          <p:cNvSpPr txBox="1">
            <a:spLocks noChangeArrowheads="1"/>
          </p:cNvSpPr>
          <p:nvPr/>
        </p:nvSpPr>
        <p:spPr bwMode="auto">
          <a:xfrm>
            <a:off x="1139825" y="1341438"/>
            <a:ext cx="1847850" cy="714375"/>
          </a:xfrm>
          <a:prstGeom prst="rect">
            <a:avLst/>
          </a:prstGeom>
          <a:noFill/>
          <a:ln w="12700">
            <a:solidFill>
              <a:schemeClr val="bg1"/>
            </a:solidFill>
            <a:miter lim="800000"/>
            <a:headEnd type="none" w="sm" len="sm"/>
            <a:tailEnd type="none" w="sm" len="sm"/>
          </a:ln>
          <a:effectLst/>
          <a:extLst>
            <a:ext uri="{909E8E84-426E-40DD-AFC4-6F175D3DCCD1}">
              <a14:hiddenFill xmlns:a14="http://schemas.microsoft.com/office/drawing/2010/main">
                <a:solidFill>
                  <a:srgbClr val="00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fr-FR" sz="2000">
                <a:solidFill>
                  <a:srgbClr val="FFFF00"/>
                </a:solidFill>
                <a:latin typeface="Arial" charset="0"/>
              </a:rPr>
              <a:t>30 min/séance</a:t>
            </a:r>
          </a:p>
          <a:p>
            <a:pPr algn="ctr" eaLnBrk="0" hangingPunct="0"/>
            <a:r>
              <a:rPr lang="fr-FR" sz="2000">
                <a:solidFill>
                  <a:srgbClr val="FFFF00"/>
                </a:solidFill>
                <a:latin typeface="Arial" charset="0"/>
              </a:rPr>
              <a:t>4 fois/semaine</a:t>
            </a:r>
          </a:p>
        </p:txBody>
      </p:sp>
      <p:sp>
        <p:nvSpPr>
          <p:cNvPr id="130078" name="Text Box 30"/>
          <p:cNvSpPr txBox="1">
            <a:spLocks noChangeArrowheads="1"/>
          </p:cNvSpPr>
          <p:nvPr/>
        </p:nvSpPr>
        <p:spPr bwMode="auto">
          <a:xfrm>
            <a:off x="3089275" y="1366838"/>
            <a:ext cx="1847850" cy="714375"/>
          </a:xfrm>
          <a:prstGeom prst="rect">
            <a:avLst/>
          </a:prstGeom>
          <a:noFill/>
          <a:ln w="12700">
            <a:solidFill>
              <a:schemeClr val="bg1"/>
            </a:solidFill>
            <a:miter lim="800000"/>
            <a:headEnd type="none" w="sm" len="sm"/>
            <a:tailEnd type="none" w="sm" len="sm"/>
          </a:ln>
          <a:effectLst/>
          <a:extLst>
            <a:ext uri="{909E8E84-426E-40DD-AFC4-6F175D3DCCD1}">
              <a14:hiddenFill xmlns:a14="http://schemas.microsoft.com/office/drawing/2010/main">
                <a:solidFill>
                  <a:srgbClr val="00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fr-FR" sz="2000">
                <a:solidFill>
                  <a:srgbClr val="FFFF00"/>
                </a:solidFill>
                <a:latin typeface="Arial" charset="0"/>
              </a:rPr>
              <a:t>40 min/séance</a:t>
            </a:r>
          </a:p>
          <a:p>
            <a:pPr algn="ctr" eaLnBrk="0" hangingPunct="0"/>
            <a:r>
              <a:rPr lang="fr-FR" sz="2000">
                <a:solidFill>
                  <a:srgbClr val="FFFF00"/>
                </a:solidFill>
                <a:latin typeface="Arial" charset="0"/>
              </a:rPr>
              <a:t>4 fois/semaine</a:t>
            </a:r>
          </a:p>
        </p:txBody>
      </p:sp>
      <p:sp>
        <p:nvSpPr>
          <p:cNvPr id="130079" name="Text Box 31"/>
          <p:cNvSpPr txBox="1">
            <a:spLocks noChangeArrowheads="1"/>
          </p:cNvSpPr>
          <p:nvPr/>
        </p:nvSpPr>
        <p:spPr bwMode="auto">
          <a:xfrm>
            <a:off x="4992688" y="1366838"/>
            <a:ext cx="1847850" cy="714375"/>
          </a:xfrm>
          <a:prstGeom prst="rect">
            <a:avLst/>
          </a:prstGeom>
          <a:noFill/>
          <a:ln w="12700">
            <a:solidFill>
              <a:schemeClr val="bg1"/>
            </a:solidFill>
            <a:miter lim="800000"/>
            <a:headEnd type="none" w="sm" len="sm"/>
            <a:tailEnd type="none" w="sm" len="sm"/>
          </a:ln>
          <a:effectLst/>
          <a:extLst>
            <a:ext uri="{909E8E84-426E-40DD-AFC4-6F175D3DCCD1}">
              <a14:hiddenFill xmlns:a14="http://schemas.microsoft.com/office/drawing/2010/main">
                <a:solidFill>
                  <a:srgbClr val="00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fr-FR" sz="2000">
                <a:solidFill>
                  <a:srgbClr val="FFFF00"/>
                </a:solidFill>
                <a:latin typeface="Arial" charset="0"/>
              </a:rPr>
              <a:t>50 min/séance</a:t>
            </a:r>
          </a:p>
          <a:p>
            <a:pPr algn="ctr" eaLnBrk="0" hangingPunct="0"/>
            <a:r>
              <a:rPr lang="fr-FR" sz="2000">
                <a:solidFill>
                  <a:srgbClr val="FFFF00"/>
                </a:solidFill>
                <a:latin typeface="Arial" charset="0"/>
              </a:rPr>
              <a:t>4 fois/semaine</a:t>
            </a:r>
          </a:p>
        </p:txBody>
      </p:sp>
      <p:sp>
        <p:nvSpPr>
          <p:cNvPr id="130080" name="Rectangle 32"/>
          <p:cNvSpPr>
            <a:spLocks noChangeArrowheads="1"/>
          </p:cNvSpPr>
          <p:nvPr/>
        </p:nvSpPr>
        <p:spPr bwMode="auto">
          <a:xfrm>
            <a:off x="6911975" y="3860800"/>
            <a:ext cx="217488" cy="2232025"/>
          </a:xfrm>
          <a:prstGeom prst="rect">
            <a:avLst/>
          </a:prstGeom>
          <a:gradFill rotWithShape="1">
            <a:gsLst>
              <a:gs pos="0">
                <a:srgbClr val="FF9933">
                  <a:gamma/>
                  <a:shade val="46275"/>
                  <a:invGamma/>
                </a:srgbClr>
              </a:gs>
              <a:gs pos="50000">
                <a:srgbClr val="FF9933"/>
              </a:gs>
              <a:gs pos="100000">
                <a:srgbClr val="FF9933">
                  <a:gamma/>
                  <a:shade val="46275"/>
                  <a:invGamma/>
                </a:srgbClr>
              </a:gs>
            </a:gsLst>
            <a:lin ang="0" scaled="1"/>
          </a:grad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FFFF00"/>
              </a:solidFill>
            </a:endParaRPr>
          </a:p>
        </p:txBody>
      </p:sp>
      <p:sp>
        <p:nvSpPr>
          <p:cNvPr id="130081" name="Rectangle 33"/>
          <p:cNvSpPr>
            <a:spLocks noChangeArrowheads="1"/>
          </p:cNvSpPr>
          <p:nvPr/>
        </p:nvSpPr>
        <p:spPr bwMode="auto">
          <a:xfrm>
            <a:off x="8353425" y="2636838"/>
            <a:ext cx="214313" cy="3455987"/>
          </a:xfrm>
          <a:prstGeom prst="rect">
            <a:avLst/>
          </a:prstGeom>
          <a:gradFill rotWithShape="1">
            <a:gsLst>
              <a:gs pos="0">
                <a:srgbClr val="FF9933">
                  <a:gamma/>
                  <a:shade val="46275"/>
                  <a:invGamma/>
                </a:srgbClr>
              </a:gs>
              <a:gs pos="50000">
                <a:srgbClr val="FF9933"/>
              </a:gs>
              <a:gs pos="100000">
                <a:srgbClr val="FF9933">
                  <a:gamma/>
                  <a:shade val="46275"/>
                  <a:invGamma/>
                </a:srgbClr>
              </a:gs>
            </a:gsLst>
            <a:lin ang="0" scaled="1"/>
          </a:grad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FFFF00"/>
              </a:solidFill>
            </a:endParaRPr>
          </a:p>
        </p:txBody>
      </p:sp>
      <p:sp>
        <p:nvSpPr>
          <p:cNvPr id="130082" name="Rectangle 34"/>
          <p:cNvSpPr>
            <a:spLocks noChangeArrowheads="1"/>
          </p:cNvSpPr>
          <p:nvPr/>
        </p:nvSpPr>
        <p:spPr bwMode="auto">
          <a:xfrm>
            <a:off x="7200900" y="3860800"/>
            <a:ext cx="217488" cy="2232025"/>
          </a:xfrm>
          <a:prstGeom prst="rect">
            <a:avLst/>
          </a:prstGeom>
          <a:gradFill rotWithShape="1">
            <a:gsLst>
              <a:gs pos="0">
                <a:srgbClr val="FF9933">
                  <a:gamma/>
                  <a:shade val="46275"/>
                  <a:invGamma/>
                </a:srgbClr>
              </a:gs>
              <a:gs pos="50000">
                <a:srgbClr val="FF9933"/>
              </a:gs>
              <a:gs pos="100000">
                <a:srgbClr val="FF9933">
                  <a:gamma/>
                  <a:shade val="46275"/>
                  <a:invGamma/>
                </a:srgbClr>
              </a:gs>
            </a:gsLst>
            <a:lin ang="0" scaled="1"/>
          </a:grad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FFFF00"/>
              </a:solidFill>
            </a:endParaRPr>
          </a:p>
        </p:txBody>
      </p:sp>
      <p:sp>
        <p:nvSpPr>
          <p:cNvPr id="130083" name="Rectangle 35"/>
          <p:cNvSpPr>
            <a:spLocks noChangeArrowheads="1"/>
          </p:cNvSpPr>
          <p:nvPr/>
        </p:nvSpPr>
        <p:spPr bwMode="auto">
          <a:xfrm>
            <a:off x="7488238" y="3284538"/>
            <a:ext cx="215900" cy="2808287"/>
          </a:xfrm>
          <a:prstGeom prst="rect">
            <a:avLst/>
          </a:prstGeom>
          <a:gradFill rotWithShape="1">
            <a:gsLst>
              <a:gs pos="0">
                <a:srgbClr val="FF9933">
                  <a:gamma/>
                  <a:shade val="46275"/>
                  <a:invGamma/>
                </a:srgbClr>
              </a:gs>
              <a:gs pos="50000">
                <a:srgbClr val="FF9933"/>
              </a:gs>
              <a:gs pos="100000">
                <a:srgbClr val="FF9933">
                  <a:gamma/>
                  <a:shade val="46275"/>
                  <a:invGamma/>
                </a:srgbClr>
              </a:gs>
            </a:gsLst>
            <a:lin ang="0" scaled="1"/>
          </a:grad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FFFF00"/>
              </a:solidFill>
            </a:endParaRPr>
          </a:p>
        </p:txBody>
      </p:sp>
      <p:sp>
        <p:nvSpPr>
          <p:cNvPr id="130084" name="Rectangle 36"/>
          <p:cNvSpPr>
            <a:spLocks noChangeArrowheads="1"/>
          </p:cNvSpPr>
          <p:nvPr/>
        </p:nvSpPr>
        <p:spPr bwMode="auto">
          <a:xfrm>
            <a:off x="7777163" y="3284538"/>
            <a:ext cx="215900" cy="2808287"/>
          </a:xfrm>
          <a:prstGeom prst="rect">
            <a:avLst/>
          </a:prstGeom>
          <a:gradFill rotWithShape="1">
            <a:gsLst>
              <a:gs pos="0">
                <a:srgbClr val="FF9933">
                  <a:gamma/>
                  <a:shade val="46275"/>
                  <a:invGamma/>
                </a:srgbClr>
              </a:gs>
              <a:gs pos="50000">
                <a:srgbClr val="FF9933"/>
              </a:gs>
              <a:gs pos="100000">
                <a:srgbClr val="FF9933">
                  <a:gamma/>
                  <a:shade val="46275"/>
                  <a:invGamma/>
                </a:srgbClr>
              </a:gs>
            </a:gsLst>
            <a:lin ang="0" scaled="1"/>
          </a:grad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FFFF00"/>
              </a:solidFill>
            </a:endParaRPr>
          </a:p>
        </p:txBody>
      </p:sp>
      <p:sp>
        <p:nvSpPr>
          <p:cNvPr id="130085" name="Rectangle 37"/>
          <p:cNvSpPr>
            <a:spLocks noChangeArrowheads="1"/>
          </p:cNvSpPr>
          <p:nvPr/>
        </p:nvSpPr>
        <p:spPr bwMode="auto">
          <a:xfrm>
            <a:off x="8064500" y="2636838"/>
            <a:ext cx="215900" cy="3455987"/>
          </a:xfrm>
          <a:prstGeom prst="rect">
            <a:avLst/>
          </a:prstGeom>
          <a:gradFill rotWithShape="1">
            <a:gsLst>
              <a:gs pos="0">
                <a:srgbClr val="FF9933">
                  <a:gamma/>
                  <a:shade val="46275"/>
                  <a:invGamma/>
                </a:srgbClr>
              </a:gs>
              <a:gs pos="50000">
                <a:srgbClr val="FF9933"/>
              </a:gs>
              <a:gs pos="100000">
                <a:srgbClr val="FF9933">
                  <a:gamma/>
                  <a:shade val="46275"/>
                  <a:invGamma/>
                </a:srgbClr>
              </a:gs>
            </a:gsLst>
            <a:lin ang="0" scaled="1"/>
          </a:grad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FFFF00"/>
              </a:solidFill>
            </a:endParaRPr>
          </a:p>
        </p:txBody>
      </p:sp>
      <p:sp>
        <p:nvSpPr>
          <p:cNvPr id="130086" name="Line 38"/>
          <p:cNvSpPr>
            <a:spLocks noChangeShapeType="1"/>
          </p:cNvSpPr>
          <p:nvPr/>
        </p:nvSpPr>
        <p:spPr bwMode="auto">
          <a:xfrm>
            <a:off x="6986588" y="2205038"/>
            <a:ext cx="1657350" cy="0"/>
          </a:xfrm>
          <a:prstGeom prst="line">
            <a:avLst/>
          </a:prstGeom>
          <a:noFill/>
          <a:ln w="57150">
            <a:solidFill>
              <a:schemeClr val="bg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30087" name="Text Box 39"/>
          <p:cNvSpPr txBox="1">
            <a:spLocks noChangeArrowheads="1"/>
          </p:cNvSpPr>
          <p:nvPr/>
        </p:nvSpPr>
        <p:spPr bwMode="auto">
          <a:xfrm>
            <a:off x="6913563" y="1366838"/>
            <a:ext cx="1847850" cy="714375"/>
          </a:xfrm>
          <a:prstGeom prst="rect">
            <a:avLst/>
          </a:prstGeom>
          <a:noFill/>
          <a:ln w="12700">
            <a:solidFill>
              <a:schemeClr val="bg1"/>
            </a:solidFill>
            <a:miter lim="800000"/>
            <a:headEnd type="none" w="sm" len="sm"/>
            <a:tailEnd type="none" w="sm" len="sm"/>
          </a:ln>
          <a:effectLst/>
          <a:extLst>
            <a:ext uri="{909E8E84-426E-40DD-AFC4-6F175D3DCCD1}">
              <a14:hiddenFill xmlns:a14="http://schemas.microsoft.com/office/drawing/2010/main">
                <a:solidFill>
                  <a:srgbClr val="00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fr-FR" sz="2000">
                <a:solidFill>
                  <a:srgbClr val="FFFF00"/>
                </a:solidFill>
                <a:latin typeface="Arial" charset="0"/>
              </a:rPr>
              <a:t>60 min/séance</a:t>
            </a:r>
          </a:p>
          <a:p>
            <a:pPr algn="ctr" eaLnBrk="0" hangingPunct="0"/>
            <a:r>
              <a:rPr lang="fr-FR" sz="2000">
                <a:solidFill>
                  <a:srgbClr val="FFFF00"/>
                </a:solidFill>
                <a:latin typeface="Arial" charset="0"/>
              </a:rPr>
              <a:t>4 fois/semaine</a:t>
            </a:r>
          </a:p>
        </p:txBody>
      </p:sp>
      <p:sp>
        <p:nvSpPr>
          <p:cNvPr id="130088" name="Text Box 40"/>
          <p:cNvSpPr txBox="1">
            <a:spLocks noChangeArrowheads="1"/>
          </p:cNvSpPr>
          <p:nvPr/>
        </p:nvSpPr>
        <p:spPr bwMode="auto">
          <a:xfrm>
            <a:off x="3905250" y="6380163"/>
            <a:ext cx="12105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fr-FR">
                <a:solidFill>
                  <a:srgbClr val="FFFF00"/>
                </a:solidFill>
                <a:latin typeface="Arial" charset="0"/>
              </a:rPr>
              <a:t>Semaines</a:t>
            </a:r>
          </a:p>
        </p:txBody>
      </p:sp>
      <p:sp>
        <p:nvSpPr>
          <p:cNvPr id="130089" name="Text Box 41"/>
          <p:cNvSpPr txBox="1">
            <a:spLocks noChangeArrowheads="1"/>
          </p:cNvSpPr>
          <p:nvPr/>
        </p:nvSpPr>
        <p:spPr bwMode="auto">
          <a:xfrm>
            <a:off x="1235075" y="6093296"/>
            <a:ext cx="7437438" cy="360363"/>
          </a:xfrm>
          <a:prstGeom prst="rect">
            <a:avLst/>
          </a:prstGeom>
          <a:noFill/>
          <a:ln w="12700">
            <a:solidFill>
              <a:schemeClr val="bg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10000"/>
              </a:lnSpc>
            </a:pPr>
            <a:r>
              <a:rPr lang="fr-FR" sz="1600" dirty="0">
                <a:solidFill>
                  <a:srgbClr val="FFFF00"/>
                </a:solidFill>
                <a:latin typeface="Arial" charset="0"/>
              </a:rPr>
              <a:t>1   2    3   4   5   6     7   8    9 10  11 12   13  14 15 16 17 18   19  20 21 22 23 24</a:t>
            </a:r>
          </a:p>
        </p:txBody>
      </p:sp>
      <p:sp>
        <p:nvSpPr>
          <p:cNvPr id="130090" name="Line 42"/>
          <p:cNvSpPr>
            <a:spLocks noChangeShapeType="1"/>
          </p:cNvSpPr>
          <p:nvPr/>
        </p:nvSpPr>
        <p:spPr bwMode="auto">
          <a:xfrm flipV="1">
            <a:off x="1295400" y="2492375"/>
            <a:ext cx="1152525" cy="1081088"/>
          </a:xfrm>
          <a:prstGeom prst="line">
            <a:avLst/>
          </a:prstGeom>
          <a:noFill/>
          <a:ln w="28575">
            <a:solidFill>
              <a:schemeClr val="bg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30091" name="Line 43"/>
          <p:cNvSpPr>
            <a:spLocks noChangeShapeType="1"/>
          </p:cNvSpPr>
          <p:nvPr/>
        </p:nvSpPr>
        <p:spPr bwMode="auto">
          <a:xfrm flipV="1">
            <a:off x="3168650" y="2565400"/>
            <a:ext cx="1152525" cy="1081088"/>
          </a:xfrm>
          <a:prstGeom prst="line">
            <a:avLst/>
          </a:prstGeom>
          <a:noFill/>
          <a:ln w="28575">
            <a:no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30092" name="Line 44"/>
          <p:cNvSpPr>
            <a:spLocks noChangeShapeType="1"/>
          </p:cNvSpPr>
          <p:nvPr/>
        </p:nvSpPr>
        <p:spPr bwMode="auto">
          <a:xfrm flipV="1">
            <a:off x="4968875" y="2565400"/>
            <a:ext cx="1152525" cy="1081088"/>
          </a:xfrm>
          <a:prstGeom prst="line">
            <a:avLst/>
          </a:prstGeom>
          <a:noFill/>
          <a:ln w="28575">
            <a:solidFill>
              <a:schemeClr val="bg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30093" name="Line 45"/>
          <p:cNvSpPr>
            <a:spLocks noChangeShapeType="1"/>
          </p:cNvSpPr>
          <p:nvPr/>
        </p:nvSpPr>
        <p:spPr bwMode="auto">
          <a:xfrm flipV="1">
            <a:off x="6913563" y="2565400"/>
            <a:ext cx="1152525" cy="1081088"/>
          </a:xfrm>
          <a:prstGeom prst="line">
            <a:avLst/>
          </a:prstGeom>
          <a:noFill/>
          <a:ln w="28575">
            <a:solidFill>
              <a:schemeClr val="bg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30094" name="Text Box 46"/>
          <p:cNvSpPr txBox="1">
            <a:spLocks noChangeArrowheads="1"/>
          </p:cNvSpPr>
          <p:nvPr/>
        </p:nvSpPr>
        <p:spPr bwMode="auto">
          <a:xfrm rot="16200000">
            <a:off x="-1331143" y="3357841"/>
            <a:ext cx="31893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fr-FR" dirty="0">
                <a:solidFill>
                  <a:srgbClr val="FFFF00"/>
                </a:solidFill>
                <a:latin typeface="Arial" charset="0"/>
              </a:rPr>
              <a:t>Vitesse de la marche (km.h</a:t>
            </a:r>
            <a:r>
              <a:rPr lang="fr-FR" baseline="30000" dirty="0">
                <a:solidFill>
                  <a:srgbClr val="FFFF00"/>
                </a:solidFill>
                <a:latin typeface="Arial" charset="0"/>
              </a:rPr>
              <a:t>-1</a:t>
            </a:r>
            <a:r>
              <a:rPr lang="fr-FR" dirty="0">
                <a:solidFill>
                  <a:srgbClr val="FFFF00"/>
                </a:solidFill>
                <a:latin typeface="Arial" charset="0"/>
              </a:rPr>
              <a:t>)</a:t>
            </a:r>
          </a:p>
        </p:txBody>
      </p:sp>
      <p:sp>
        <p:nvSpPr>
          <p:cNvPr id="130095" name="Text Box 47"/>
          <p:cNvSpPr txBox="1">
            <a:spLocks noChangeArrowheads="1"/>
          </p:cNvSpPr>
          <p:nvPr/>
        </p:nvSpPr>
        <p:spPr bwMode="auto">
          <a:xfrm>
            <a:off x="452438" y="260350"/>
            <a:ext cx="84407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fr-FR" sz="2000" b="1" dirty="0">
                <a:solidFill>
                  <a:srgbClr val="FFFF00"/>
                </a:solidFill>
                <a:latin typeface="Bookman Old Style" pitchFamily="18" charset="0"/>
              </a:rPr>
              <a:t>EXEMPLE D’UN PROGRAMME DE MARCHE SUR 24 SEMAINES</a:t>
            </a:r>
          </a:p>
        </p:txBody>
      </p:sp>
    </p:spTree>
    <p:extLst>
      <p:ext uri="{BB962C8B-B14F-4D97-AF65-F5344CB8AC3E}">
        <p14:creationId xmlns:p14="http://schemas.microsoft.com/office/powerpoint/2010/main" val="876929474"/>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9794" name="Rectangle 2"/>
          <p:cNvSpPr>
            <a:spLocks noGrp="1" noChangeArrowheads="1"/>
          </p:cNvSpPr>
          <p:nvPr>
            <p:ph type="body" idx="1"/>
          </p:nvPr>
        </p:nvSpPr>
        <p:spPr>
          <a:xfrm>
            <a:off x="214282" y="857232"/>
            <a:ext cx="8558241" cy="3810000"/>
          </a:xfrm>
        </p:spPr>
        <p:txBody>
          <a:bodyPr>
            <a:normAutofit fontScale="62500" lnSpcReduction="20000"/>
          </a:bodyPr>
          <a:lstStyle/>
          <a:p>
            <a:pPr marL="187325" indent="-187325" algn="just" defTabSz="225425">
              <a:lnSpc>
                <a:spcPct val="140000"/>
              </a:lnSpc>
              <a:buFont typeface="Monotype Sorts" pitchFamily="2" charset="2"/>
              <a:buNone/>
              <a:defRPr/>
            </a:pPr>
            <a:r>
              <a:rPr lang="fr-FR" sz="3800" b="1" i="1" dirty="0">
                <a:solidFill>
                  <a:schemeClr val="bg1"/>
                </a:solidFill>
                <a:latin typeface="Bookman Old Style" pitchFamily="18" charset="0"/>
              </a:rPr>
              <a:t>« A » </a:t>
            </a:r>
            <a:r>
              <a:rPr lang="fr-FR" sz="3800" b="1" i="1" dirty="0" smtClean="0">
                <a:solidFill>
                  <a:schemeClr val="bg1"/>
                </a:solidFill>
                <a:latin typeface="Bookman Old Style" pitchFamily="18" charset="0"/>
              </a:rPr>
              <a:t>d’alternance… </a:t>
            </a:r>
            <a:r>
              <a:rPr lang="fr-FR" sz="3100" b="1" dirty="0">
                <a:latin typeface="Bookman Old Style" pitchFamily="18" charset="0"/>
              </a:rPr>
              <a:t>des exercices, des </a:t>
            </a:r>
            <a:r>
              <a:rPr lang="fr-FR" sz="3100" b="1" dirty="0" smtClean="0">
                <a:latin typeface="Bookman Old Style" pitchFamily="18" charset="0"/>
              </a:rPr>
              <a:t>séances</a:t>
            </a:r>
          </a:p>
          <a:p>
            <a:pPr marL="187325" indent="-187325" algn="just" defTabSz="225425">
              <a:lnSpc>
                <a:spcPct val="140000"/>
              </a:lnSpc>
              <a:buFont typeface="Monotype Sorts" pitchFamily="2" charset="2"/>
              <a:buNone/>
              <a:defRPr/>
            </a:pPr>
            <a:r>
              <a:rPr lang="fr-FR" sz="3100" b="1" dirty="0" smtClean="0">
                <a:latin typeface="Bookman Old Style" pitchFamily="18" charset="0"/>
              </a:rPr>
              <a:t> </a:t>
            </a:r>
            <a:r>
              <a:rPr lang="fr-FR" sz="3100" b="1" dirty="0">
                <a:latin typeface="Bookman Old Style" pitchFamily="18" charset="0"/>
              </a:rPr>
              <a:t>		</a:t>
            </a:r>
            <a:r>
              <a:rPr lang="fr-FR" sz="3100" b="1" dirty="0" smtClean="0">
                <a:latin typeface="Bookman Old Style" pitchFamily="18" charset="0"/>
              </a:rPr>
              <a:t>d’entraînement </a:t>
            </a:r>
            <a:r>
              <a:rPr lang="fr-FR" sz="3100" b="1" dirty="0">
                <a:latin typeface="Bookman Old Style" pitchFamily="18" charset="0"/>
              </a:rPr>
              <a:t>et de la récupération. La récupération fait partie intégrante de l’entraînement : ce qui est mobilisé au cours de l’exercice se régénère et s’améliore au cours de la récupération (effets réparateurs, épurateurs et de surcompensation</a:t>
            </a:r>
            <a:r>
              <a:rPr lang="fr-FR" sz="3100" b="1" dirty="0" smtClean="0">
                <a:latin typeface="Bookman Old Style" pitchFamily="18" charset="0"/>
              </a:rPr>
              <a:t>).</a:t>
            </a:r>
          </a:p>
          <a:p>
            <a:pPr marL="187325" indent="-187325" algn="just" defTabSz="225425">
              <a:lnSpc>
                <a:spcPct val="140000"/>
              </a:lnSpc>
              <a:buFont typeface="Monotype Sorts" pitchFamily="2" charset="2"/>
              <a:buNone/>
              <a:defRPr/>
            </a:pPr>
            <a:endParaRPr lang="fr-FR" sz="3100" b="1" dirty="0" smtClean="0">
              <a:latin typeface="Bookman Old Style" pitchFamily="18" charset="0"/>
            </a:endParaRPr>
          </a:p>
          <a:p>
            <a:pPr marL="187325" indent="-187325" algn="just" defTabSz="225425">
              <a:lnSpc>
                <a:spcPct val="140000"/>
              </a:lnSpc>
              <a:buFont typeface="Monotype Sorts" pitchFamily="2" charset="2"/>
              <a:buNone/>
              <a:defRPr/>
            </a:pPr>
            <a:r>
              <a:rPr lang="fr-FR" sz="3100" b="1" dirty="0" smtClean="0">
                <a:latin typeface="Bookman Old Style" pitchFamily="18" charset="0"/>
              </a:rPr>
              <a:t>Les exercices par intervalles comprenant des intensités supérieures s’avèrent plus efficaces même pour le développement de la condition physique liée à la santé.</a:t>
            </a:r>
            <a:endParaRPr lang="es-CL" sz="3100" b="1" dirty="0">
              <a:latin typeface="Bookman Old Style" pitchFamily="18" charset="0"/>
            </a:endParaRPr>
          </a:p>
        </p:txBody>
      </p:sp>
    </p:spTree>
    <p:extLst>
      <p:ext uri="{BB962C8B-B14F-4D97-AF65-F5344CB8AC3E}">
        <p14:creationId xmlns:p14="http://schemas.microsoft.com/office/powerpoint/2010/main" val="40664063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89794">
                                            <p:txEl>
                                              <p:pRg st="0" end="0"/>
                                            </p:txEl>
                                          </p:spTgt>
                                        </p:tgtEl>
                                        <p:attrNameLst>
                                          <p:attrName>style.visibility</p:attrName>
                                        </p:attrNameLst>
                                      </p:cBhvr>
                                      <p:to>
                                        <p:strVal val="visible"/>
                                      </p:to>
                                    </p:set>
                                    <p:animEffect transition="in" filter="wipe(up)">
                                      <p:cBhvr>
                                        <p:cTn id="7" dur="1000"/>
                                        <p:tgtEl>
                                          <p:spTgt spid="289794">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89794">
                                            <p:txEl>
                                              <p:pRg st="1" end="1"/>
                                            </p:txEl>
                                          </p:spTgt>
                                        </p:tgtEl>
                                        <p:attrNameLst>
                                          <p:attrName>style.visibility</p:attrName>
                                        </p:attrNameLst>
                                      </p:cBhvr>
                                      <p:to>
                                        <p:strVal val="visible"/>
                                      </p:to>
                                    </p:set>
                                    <p:animEffect transition="in" filter="wipe(up)">
                                      <p:cBhvr>
                                        <p:cTn id="11" dur="1000"/>
                                        <p:tgtEl>
                                          <p:spTgt spid="28979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89794">
                                            <p:txEl>
                                              <p:pRg st="3" end="3"/>
                                            </p:txEl>
                                          </p:spTgt>
                                        </p:tgtEl>
                                        <p:attrNameLst>
                                          <p:attrName>style.visibility</p:attrName>
                                        </p:attrNameLst>
                                      </p:cBhvr>
                                      <p:to>
                                        <p:strVal val="visible"/>
                                      </p:to>
                                    </p:set>
                                    <p:animEffect transition="in" filter="wipe(up)">
                                      <p:cBhvr>
                                        <p:cTn id="16" dur="1000"/>
                                        <p:tgtEl>
                                          <p:spTgt spid="28979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4"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13"/>
          <p:cNvPicPr>
            <a:picLocks noChangeAspect="1" noChangeArrowheads="1"/>
          </p:cNvPicPr>
          <p:nvPr/>
        </p:nvPicPr>
        <p:blipFill>
          <a:blip r:embed="rId2">
            <a:extLst>
              <a:ext uri="{28A0092B-C50C-407E-A947-70E740481C1C}">
                <a14:useLocalDpi xmlns:a14="http://schemas.microsoft.com/office/drawing/2010/main" val="0"/>
              </a:ext>
            </a:extLst>
          </a:blip>
          <a:srcRect l="3773"/>
          <a:stretch>
            <a:fillRect/>
          </a:stretch>
        </p:blipFill>
        <p:spPr bwMode="auto">
          <a:xfrm>
            <a:off x="2438400" y="1143000"/>
            <a:ext cx="373856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p:cNvSpPr txBox="1">
            <a:spLocks noChangeArrowheads="1"/>
          </p:cNvSpPr>
          <p:nvPr/>
        </p:nvSpPr>
        <p:spPr bwMode="auto">
          <a:xfrm>
            <a:off x="1121752" y="152400"/>
            <a:ext cx="719100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hangingPunct="0"/>
            <a:r>
              <a:rPr lang="es-CL" smtClean="0">
                <a:solidFill>
                  <a:srgbClr val="FFFF00"/>
                </a:solidFill>
                <a:latin typeface="Arial" charset="0"/>
              </a:rPr>
              <a:t>NE PAS OUBLIER DE BIEN RECUPERER ENTRE</a:t>
            </a:r>
          </a:p>
          <a:p>
            <a:pPr algn="ctr" eaLnBrk="0" hangingPunct="0"/>
            <a:r>
              <a:rPr lang="es-CL" smtClean="0">
                <a:solidFill>
                  <a:srgbClr val="FFFF00"/>
                </a:solidFill>
                <a:latin typeface="Arial" charset="0"/>
              </a:rPr>
              <a:t>DEUX  EXERCICES OU DEUX SEANCES</a:t>
            </a:r>
            <a:endParaRPr lang="es-CL" smtClean="0">
              <a:solidFill>
                <a:srgbClr val="FFFF00"/>
              </a:solidFill>
            </a:endParaRPr>
          </a:p>
        </p:txBody>
      </p:sp>
    </p:spTree>
    <p:extLst>
      <p:ext uri="{BB962C8B-B14F-4D97-AF65-F5344CB8AC3E}">
        <p14:creationId xmlns:p14="http://schemas.microsoft.com/office/powerpoint/2010/main" val="215306296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0818" name="Rectangle 2"/>
          <p:cNvSpPr>
            <a:spLocks noGrp="1" noChangeArrowheads="1"/>
          </p:cNvSpPr>
          <p:nvPr>
            <p:ph type="body" idx="1"/>
          </p:nvPr>
        </p:nvSpPr>
        <p:spPr>
          <a:xfrm>
            <a:off x="304800" y="381000"/>
            <a:ext cx="8610600" cy="6019800"/>
          </a:xfrm>
        </p:spPr>
        <p:txBody>
          <a:bodyPr/>
          <a:lstStyle/>
          <a:p>
            <a:pPr defTabSz="376238">
              <a:lnSpc>
                <a:spcPct val="130000"/>
              </a:lnSpc>
              <a:spcAft>
                <a:spcPct val="45000"/>
              </a:spcAft>
              <a:buFont typeface="Monotype Sorts" pitchFamily="2" charset="2"/>
              <a:buNone/>
              <a:tabLst>
                <a:tab pos="100013" algn="l"/>
              </a:tabLst>
              <a:defRPr/>
            </a:pPr>
            <a:r>
              <a:rPr lang="fr-FR" b="1" i="1" dirty="0">
                <a:solidFill>
                  <a:schemeClr val="bg1"/>
                </a:solidFill>
                <a:latin typeface="Bookman Old Style" pitchFamily="18" charset="0"/>
              </a:rPr>
              <a:t>« </a:t>
            </a:r>
            <a:r>
              <a:rPr lang="fr-FR" b="1" i="1" dirty="0" smtClean="0">
                <a:solidFill>
                  <a:schemeClr val="bg1"/>
                </a:solidFill>
                <a:latin typeface="Bookman Old Style" pitchFamily="18" charset="0"/>
              </a:rPr>
              <a:t>S »</a:t>
            </a:r>
            <a:r>
              <a:rPr lang="fr-FR" b="1" i="1" dirty="0">
                <a:solidFill>
                  <a:schemeClr val="bg1"/>
                </a:solidFill>
                <a:latin typeface="Bookman Old Style" pitchFamily="18" charset="0"/>
              </a:rPr>
              <a:t> </a:t>
            </a:r>
            <a:r>
              <a:rPr lang="fr-FR" b="1" i="1" dirty="0" smtClean="0">
                <a:solidFill>
                  <a:schemeClr val="bg1"/>
                </a:solidFill>
                <a:latin typeface="Bookman Old Style" pitchFamily="18" charset="0"/>
              </a:rPr>
              <a:t>de </a:t>
            </a:r>
            <a:r>
              <a:rPr lang="fr-FR" b="1" i="1" dirty="0">
                <a:solidFill>
                  <a:schemeClr val="bg1"/>
                </a:solidFill>
                <a:latin typeface="Bookman Old Style" pitchFamily="18" charset="0"/>
              </a:rPr>
              <a:t>spécificité. </a:t>
            </a:r>
            <a:endParaRPr lang="fr-FR" b="1" i="1" dirty="0" smtClean="0">
              <a:solidFill>
                <a:schemeClr val="bg1"/>
              </a:solidFill>
              <a:latin typeface="Bookman Old Style" pitchFamily="18" charset="0"/>
            </a:endParaRPr>
          </a:p>
          <a:p>
            <a:pPr defTabSz="376238">
              <a:lnSpc>
                <a:spcPct val="130000"/>
              </a:lnSpc>
              <a:spcAft>
                <a:spcPct val="45000"/>
              </a:spcAft>
              <a:buFont typeface="Monotype Sorts" pitchFamily="2" charset="2"/>
              <a:buNone/>
              <a:tabLst>
                <a:tab pos="100013" algn="l"/>
              </a:tabLst>
              <a:defRPr/>
            </a:pPr>
            <a:r>
              <a:rPr lang="fr-FR" sz="2200" b="1" dirty="0" smtClean="0">
                <a:latin typeface="Bookman Old Style" pitchFamily="18" charset="0"/>
              </a:rPr>
              <a:t>Les </a:t>
            </a:r>
            <a:r>
              <a:rPr lang="fr-FR" sz="2200" b="1" dirty="0">
                <a:latin typeface="Bookman Old Style" pitchFamily="18" charset="0"/>
              </a:rPr>
              <a:t>intensités des entraînements doivent être spécifiquement adaptées aux 	capacités propres de la personne qui s’entraîne.  			</a:t>
            </a:r>
          </a:p>
          <a:p>
            <a:pPr defTabSz="376238">
              <a:lnSpc>
                <a:spcPct val="130000"/>
              </a:lnSpc>
              <a:spcAft>
                <a:spcPct val="45000"/>
              </a:spcAft>
              <a:buFont typeface="Monotype Sorts" pitchFamily="2" charset="2"/>
              <a:buNone/>
              <a:tabLst>
                <a:tab pos="100013" algn="l"/>
              </a:tabLst>
              <a:defRPr/>
            </a:pPr>
            <a:r>
              <a:rPr lang="fr-FR" sz="2200" b="1" dirty="0">
                <a:latin typeface="Bookman Old Style" pitchFamily="18" charset="0"/>
              </a:rPr>
              <a:t>	</a:t>
            </a:r>
            <a:r>
              <a:rPr lang="fr-FR" sz="2200" b="1" dirty="0" smtClean="0">
                <a:latin typeface="Bookman Old Style" pitchFamily="18" charset="0"/>
              </a:rPr>
              <a:t>Encore </a:t>
            </a:r>
            <a:r>
              <a:rPr lang="fr-FR" sz="2200" b="1" dirty="0">
                <a:latin typeface="Bookman Old Style" pitchFamily="18" charset="0"/>
              </a:rPr>
              <a:t>une fois, avant d’entreprendre un </a:t>
            </a:r>
            <a:r>
              <a:rPr lang="fr-FR" sz="2200" b="1" dirty="0" smtClean="0">
                <a:latin typeface="Bookman Old Style" pitchFamily="18" charset="0"/>
              </a:rPr>
              <a:t>programme </a:t>
            </a:r>
            <a:r>
              <a:rPr lang="fr-FR" sz="2200" b="1" dirty="0">
                <a:latin typeface="Bookman Old Style" pitchFamily="18" charset="0"/>
              </a:rPr>
              <a:t>de développement de la condition physique, l’évaluation des capacités physiques et physiologiques s’avère indispensable</a:t>
            </a:r>
          </a:p>
        </p:txBody>
      </p:sp>
    </p:spTree>
    <p:extLst>
      <p:ext uri="{BB962C8B-B14F-4D97-AF65-F5344CB8AC3E}">
        <p14:creationId xmlns:p14="http://schemas.microsoft.com/office/powerpoint/2010/main" val="42710806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0818">
                                            <p:txEl>
                                              <p:pRg st="0" end="0"/>
                                            </p:txEl>
                                          </p:spTgt>
                                        </p:tgtEl>
                                        <p:attrNameLst>
                                          <p:attrName>style.visibility</p:attrName>
                                        </p:attrNameLst>
                                      </p:cBhvr>
                                      <p:to>
                                        <p:strVal val="visible"/>
                                      </p:to>
                                    </p:set>
                                    <p:animEffect transition="in" filter="wipe(up)">
                                      <p:cBhvr>
                                        <p:cTn id="7" dur="1000"/>
                                        <p:tgtEl>
                                          <p:spTgt spid="2908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0818">
                                            <p:txEl>
                                              <p:pRg st="1" end="1"/>
                                            </p:txEl>
                                          </p:spTgt>
                                        </p:tgtEl>
                                        <p:attrNameLst>
                                          <p:attrName>style.visibility</p:attrName>
                                        </p:attrNameLst>
                                      </p:cBhvr>
                                      <p:to>
                                        <p:strVal val="visible"/>
                                      </p:to>
                                    </p:set>
                                    <p:animEffect transition="in" filter="wipe(up)">
                                      <p:cBhvr>
                                        <p:cTn id="12" dur="1000"/>
                                        <p:tgtEl>
                                          <p:spTgt spid="290818">
                                            <p:txEl>
                                              <p:pRg st="1" end="1"/>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290818">
                                            <p:txEl>
                                              <p:pRg st="2" end="2"/>
                                            </p:txEl>
                                          </p:spTgt>
                                        </p:tgtEl>
                                        <p:attrNameLst>
                                          <p:attrName>style.visibility</p:attrName>
                                        </p:attrNameLst>
                                      </p:cBhvr>
                                      <p:to>
                                        <p:strVal val="visible"/>
                                      </p:to>
                                    </p:set>
                                    <p:animEffect transition="in" filter="wipe(up)">
                                      <p:cBhvr>
                                        <p:cTn id="15" dur="1000"/>
                                        <p:tgtEl>
                                          <p:spTgt spid="2908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body" idx="1"/>
          </p:nvPr>
        </p:nvSpPr>
        <p:spPr>
          <a:xfrm>
            <a:off x="250825" y="2492375"/>
            <a:ext cx="8497888" cy="1800225"/>
          </a:xfrm>
        </p:spPr>
        <p:txBody>
          <a:bodyPr/>
          <a:lstStyle/>
          <a:p>
            <a:pPr algn="ctr">
              <a:lnSpc>
                <a:spcPct val="150000"/>
              </a:lnSpc>
              <a:buFont typeface="Monotype Sorts" charset="2"/>
              <a:buNone/>
              <a:defRPr/>
            </a:pPr>
            <a:r>
              <a:rPr lang="es-CL" b="1" dirty="0" smtClean="0">
                <a:latin typeface="Bookman Old Style" pitchFamily="18" charset="0"/>
              </a:rPr>
              <a:t>  MAINTIEN OU DEVELOPPEMENT DE LA CAPACITE AEROBIE</a:t>
            </a:r>
          </a:p>
        </p:txBody>
      </p:sp>
    </p:spTree>
    <p:extLst>
      <p:ext uri="{BB962C8B-B14F-4D97-AF65-F5344CB8AC3E}">
        <p14:creationId xmlns:p14="http://schemas.microsoft.com/office/powerpoint/2010/main" val="894651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Entraînement-â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549275"/>
            <a:ext cx="8077200"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6787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52400" y="285750"/>
            <a:ext cx="8991600" cy="1276350"/>
          </a:xfrm>
        </p:spPr>
        <p:txBody>
          <a:bodyPr/>
          <a:lstStyle/>
          <a:p>
            <a:pPr>
              <a:defRPr/>
            </a:pPr>
            <a:r>
              <a:rPr lang="es-CL" sz="2400" b="1" dirty="0">
                <a:latin typeface="Bookman Old Style" pitchFamily="18" charset="0"/>
              </a:rPr>
              <a:t>À QUEL ÂGE COMMENCER UN PROGRAMME DE REMISE EN CONDITION PHYSIQUE ?</a:t>
            </a:r>
          </a:p>
        </p:txBody>
      </p:sp>
      <p:pic>
        <p:nvPicPr>
          <p:cNvPr id="48131" name="Picture 5" descr="14"/>
          <p:cNvPicPr>
            <a:picLocks noGrp="1" noChangeAspect="1" noChangeArrowheads="1"/>
          </p:cNvPicPr>
          <p:nvPr>
            <p:ph type="body" idx="1"/>
          </p:nvPr>
        </p:nvPicPr>
        <p:blipFill>
          <a:blip r:embed="rId2"/>
          <a:srcRect l="2271" t="5194" r="3758"/>
          <a:stretch>
            <a:fillRect/>
          </a:stretch>
        </p:blipFill>
        <p:spPr>
          <a:xfrm>
            <a:off x="2971800" y="1676400"/>
            <a:ext cx="3548063" cy="5181600"/>
          </a:xfrm>
        </p:spPr>
      </p:pic>
    </p:spTree>
    <p:extLst>
      <p:ext uri="{BB962C8B-B14F-4D97-AF65-F5344CB8AC3E}">
        <p14:creationId xmlns:p14="http://schemas.microsoft.com/office/powerpoint/2010/main" val="287565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iterate type="wd">
                                    <p:tmPct val="100000"/>
                                  </p:iterate>
                                  <p:childTnLst>
                                    <p:set>
                                      <p:cBhvr>
                                        <p:cTn id="6" dur="1" fill="hold">
                                          <p:stCondLst>
                                            <p:cond delay="0"/>
                                          </p:stCondLst>
                                        </p:cTn>
                                        <p:tgtEl>
                                          <p:spTgt spid="56322"/>
                                        </p:tgtEl>
                                        <p:attrNameLst>
                                          <p:attrName>style.visibility</p:attrName>
                                        </p:attrNameLst>
                                      </p:cBhvr>
                                      <p:to>
                                        <p:strVal val="visible"/>
                                      </p:to>
                                    </p:set>
                                    <p:animEffect transition="in" filter="dissolve">
                                      <p:cBhvr>
                                        <p:cTn id="7" dur="300"/>
                                        <p:tgtEl>
                                          <p:spTgt spid="56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rot="5400000">
            <a:off x="-1500187" y="2286000"/>
            <a:ext cx="457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315" name="ZoneTexte 6"/>
          <p:cNvSpPr txBox="1">
            <a:spLocks noChangeArrowheads="1"/>
          </p:cNvSpPr>
          <p:nvPr/>
        </p:nvSpPr>
        <p:spPr bwMode="auto">
          <a:xfrm rot="-5400000">
            <a:off x="-1258786" y="2144197"/>
            <a:ext cx="3458960" cy="369332"/>
          </a:xfrm>
          <a:prstGeom prst="rect">
            <a:avLst/>
          </a:prstGeom>
          <a:noFill/>
          <a:ln w="9525">
            <a:noFill/>
            <a:miter lim="800000"/>
            <a:headEnd/>
            <a:tailEnd/>
          </a:ln>
        </p:spPr>
        <p:txBody>
          <a:bodyPr wrap="none">
            <a:spAutoFit/>
          </a:bodyPr>
          <a:lstStyle/>
          <a:p>
            <a:r>
              <a:rPr lang="fr-FR" b="1">
                <a:solidFill>
                  <a:srgbClr val="FFFF00"/>
                </a:solidFill>
                <a:latin typeface="Calibri" pitchFamily="34" charset="0"/>
                <a:cs typeface="Calibri" pitchFamily="34" charset="0"/>
              </a:rPr>
              <a:t>Bénéfices de l’exercice sur la santé</a:t>
            </a:r>
          </a:p>
        </p:txBody>
      </p:sp>
      <p:cxnSp>
        <p:nvCxnSpPr>
          <p:cNvPr id="9" name="Connecteur droit 8"/>
          <p:cNvCxnSpPr/>
          <p:nvPr/>
        </p:nvCxnSpPr>
        <p:spPr>
          <a:xfrm>
            <a:off x="785813" y="4572000"/>
            <a:ext cx="8072437"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rme libre 7"/>
          <p:cNvSpPr/>
          <p:nvPr/>
        </p:nvSpPr>
        <p:spPr>
          <a:xfrm>
            <a:off x="804863" y="785813"/>
            <a:ext cx="7553325" cy="2946400"/>
          </a:xfrm>
          <a:custGeom>
            <a:avLst/>
            <a:gdLst>
              <a:gd name="connsiteX0" fmla="*/ 0 w 6692900"/>
              <a:gd name="connsiteY0" fmla="*/ 2492828 h 2492828"/>
              <a:gd name="connsiteX1" fmla="*/ 1251857 w 6692900"/>
              <a:gd name="connsiteY1" fmla="*/ 1164771 h 2492828"/>
              <a:gd name="connsiteX2" fmla="*/ 2841171 w 6692900"/>
              <a:gd name="connsiteY2" fmla="*/ 250371 h 2492828"/>
              <a:gd name="connsiteX3" fmla="*/ 4648200 w 6692900"/>
              <a:gd name="connsiteY3" fmla="*/ 43543 h 2492828"/>
              <a:gd name="connsiteX4" fmla="*/ 6368143 w 6692900"/>
              <a:gd name="connsiteY4" fmla="*/ 511628 h 2492828"/>
              <a:gd name="connsiteX5" fmla="*/ 6596743 w 6692900"/>
              <a:gd name="connsiteY5" fmla="*/ 576943 h 249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2900" h="2492828">
                <a:moveTo>
                  <a:pt x="0" y="2492828"/>
                </a:moveTo>
                <a:cubicBezTo>
                  <a:pt x="389164" y="2015671"/>
                  <a:pt x="778328" y="1538514"/>
                  <a:pt x="1251857" y="1164771"/>
                </a:cubicBezTo>
                <a:cubicBezTo>
                  <a:pt x="1725386" y="791028"/>
                  <a:pt x="2275114" y="437242"/>
                  <a:pt x="2841171" y="250371"/>
                </a:cubicBezTo>
                <a:cubicBezTo>
                  <a:pt x="3407228" y="63500"/>
                  <a:pt x="4060371" y="0"/>
                  <a:pt x="4648200" y="43543"/>
                </a:cubicBezTo>
                <a:cubicBezTo>
                  <a:pt x="5236029" y="87086"/>
                  <a:pt x="6043386" y="422728"/>
                  <a:pt x="6368143" y="511628"/>
                </a:cubicBezTo>
                <a:cubicBezTo>
                  <a:pt x="6692900" y="600528"/>
                  <a:pt x="6644821" y="588735"/>
                  <a:pt x="6596743" y="576943"/>
                </a:cubicBezTo>
              </a:path>
            </a:pathLst>
          </a:custGeom>
          <a:ln w="2857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b="1">
              <a:solidFill>
                <a:srgbClr val="FFFF00"/>
              </a:solidFill>
              <a:latin typeface="Calibri" pitchFamily="34" charset="0"/>
              <a:cs typeface="Calibri" pitchFamily="34" charset="0"/>
            </a:endParaRPr>
          </a:p>
        </p:txBody>
      </p:sp>
      <p:sp>
        <p:nvSpPr>
          <p:cNvPr id="10" name="Forme libre 9"/>
          <p:cNvSpPr/>
          <p:nvPr/>
        </p:nvSpPr>
        <p:spPr>
          <a:xfrm>
            <a:off x="6429375" y="857250"/>
            <a:ext cx="1785938" cy="142875"/>
          </a:xfrm>
          <a:custGeom>
            <a:avLst/>
            <a:gdLst>
              <a:gd name="connsiteX0" fmla="*/ 0 w 1611085"/>
              <a:gd name="connsiteY0" fmla="*/ 0 h 119743"/>
              <a:gd name="connsiteX1" fmla="*/ 751114 w 1611085"/>
              <a:gd name="connsiteY1" fmla="*/ 32657 h 119743"/>
              <a:gd name="connsiteX2" fmla="*/ 1611085 w 1611085"/>
              <a:gd name="connsiteY2" fmla="*/ 119743 h 119743"/>
              <a:gd name="connsiteX3" fmla="*/ 1611085 w 1611085"/>
              <a:gd name="connsiteY3" fmla="*/ 119743 h 119743"/>
            </a:gdLst>
            <a:ahLst/>
            <a:cxnLst>
              <a:cxn ang="0">
                <a:pos x="connsiteX0" y="connsiteY0"/>
              </a:cxn>
              <a:cxn ang="0">
                <a:pos x="connsiteX1" y="connsiteY1"/>
              </a:cxn>
              <a:cxn ang="0">
                <a:pos x="connsiteX2" y="connsiteY2"/>
              </a:cxn>
              <a:cxn ang="0">
                <a:pos x="connsiteX3" y="connsiteY3"/>
              </a:cxn>
            </a:cxnLst>
            <a:rect l="l" t="t" r="r" b="b"/>
            <a:pathLst>
              <a:path w="1611085" h="119743">
                <a:moveTo>
                  <a:pt x="0" y="0"/>
                </a:moveTo>
                <a:cubicBezTo>
                  <a:pt x="241300" y="6350"/>
                  <a:pt x="482600" y="12700"/>
                  <a:pt x="751114" y="32657"/>
                </a:cubicBezTo>
                <a:cubicBezTo>
                  <a:pt x="1019628" y="52614"/>
                  <a:pt x="1611085" y="119743"/>
                  <a:pt x="1611085" y="119743"/>
                </a:cubicBezTo>
                <a:lnTo>
                  <a:pt x="1611085" y="119743"/>
                </a:lnTo>
              </a:path>
            </a:pathLst>
          </a:cu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b="1">
              <a:solidFill>
                <a:srgbClr val="FFFF00"/>
              </a:solidFill>
              <a:latin typeface="Calibri" pitchFamily="34" charset="0"/>
              <a:cs typeface="Calibri" pitchFamily="34" charset="0"/>
            </a:endParaRPr>
          </a:p>
        </p:txBody>
      </p:sp>
      <p:sp>
        <p:nvSpPr>
          <p:cNvPr id="11" name="Forme libre 10"/>
          <p:cNvSpPr/>
          <p:nvPr/>
        </p:nvSpPr>
        <p:spPr>
          <a:xfrm>
            <a:off x="838200" y="1792288"/>
            <a:ext cx="7086600" cy="1939925"/>
          </a:xfrm>
          <a:custGeom>
            <a:avLst/>
            <a:gdLst>
              <a:gd name="connsiteX0" fmla="*/ 0 w 7086600"/>
              <a:gd name="connsiteY0" fmla="*/ 1939471 h 1939471"/>
              <a:gd name="connsiteX1" fmla="*/ 1654629 w 7086600"/>
              <a:gd name="connsiteY1" fmla="*/ 1906814 h 1939471"/>
              <a:gd name="connsiteX2" fmla="*/ 3668486 w 7086600"/>
              <a:gd name="connsiteY2" fmla="*/ 1776186 h 1939471"/>
              <a:gd name="connsiteX3" fmla="*/ 5410200 w 7086600"/>
              <a:gd name="connsiteY3" fmla="*/ 1297214 h 1939471"/>
              <a:gd name="connsiteX4" fmla="*/ 6847114 w 7086600"/>
              <a:gd name="connsiteY4" fmla="*/ 186871 h 1939471"/>
              <a:gd name="connsiteX5" fmla="*/ 6847114 w 7086600"/>
              <a:gd name="connsiteY5" fmla="*/ 175986 h 193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6600" h="1939471">
                <a:moveTo>
                  <a:pt x="0" y="1939471"/>
                </a:moveTo>
                <a:cubicBezTo>
                  <a:pt x="521607" y="1936749"/>
                  <a:pt x="1043215" y="1934028"/>
                  <a:pt x="1654629" y="1906814"/>
                </a:cubicBezTo>
                <a:cubicBezTo>
                  <a:pt x="2266043" y="1879600"/>
                  <a:pt x="3042558" y="1877786"/>
                  <a:pt x="3668486" y="1776186"/>
                </a:cubicBezTo>
                <a:cubicBezTo>
                  <a:pt x="4294414" y="1674586"/>
                  <a:pt x="4880429" y="1562100"/>
                  <a:pt x="5410200" y="1297214"/>
                </a:cubicBezTo>
                <a:cubicBezTo>
                  <a:pt x="5939971" y="1032328"/>
                  <a:pt x="6607628" y="373742"/>
                  <a:pt x="6847114" y="186871"/>
                </a:cubicBezTo>
                <a:cubicBezTo>
                  <a:pt x="7086600" y="0"/>
                  <a:pt x="6966857" y="87993"/>
                  <a:pt x="6847114" y="175986"/>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b="1">
              <a:solidFill>
                <a:srgbClr val="FFFF00"/>
              </a:solidFill>
              <a:latin typeface="Calibri" pitchFamily="34" charset="0"/>
              <a:cs typeface="Calibri" pitchFamily="34" charset="0"/>
            </a:endParaRPr>
          </a:p>
        </p:txBody>
      </p:sp>
      <p:cxnSp>
        <p:nvCxnSpPr>
          <p:cNvPr id="14" name="Connecteur droit 13"/>
          <p:cNvCxnSpPr/>
          <p:nvPr/>
        </p:nvCxnSpPr>
        <p:spPr>
          <a:xfrm rot="5400000">
            <a:off x="999332" y="3428206"/>
            <a:ext cx="2286000" cy="1587"/>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rot="5400000">
            <a:off x="2322513" y="2892425"/>
            <a:ext cx="3357562" cy="158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rot="16200000" flipH="1">
            <a:off x="4250531" y="2678907"/>
            <a:ext cx="364331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3323" name="ZoneTexte 19"/>
          <p:cNvSpPr txBox="1">
            <a:spLocks noChangeArrowheads="1"/>
          </p:cNvSpPr>
          <p:nvPr/>
        </p:nvSpPr>
        <p:spPr bwMode="auto">
          <a:xfrm>
            <a:off x="1143000" y="2786063"/>
            <a:ext cx="896784" cy="954107"/>
          </a:xfrm>
          <a:prstGeom prst="rect">
            <a:avLst/>
          </a:prstGeom>
          <a:noFill/>
          <a:ln w="9525">
            <a:noFill/>
            <a:miter lim="800000"/>
            <a:headEnd/>
            <a:tailEnd/>
          </a:ln>
        </p:spPr>
        <p:txBody>
          <a:bodyPr wrap="none">
            <a:spAutoFit/>
          </a:bodyPr>
          <a:lstStyle/>
          <a:p>
            <a:r>
              <a:rPr lang="fr-FR" sz="1400" b="1" dirty="0">
                <a:solidFill>
                  <a:srgbClr val="FFFF00"/>
                </a:solidFill>
                <a:latin typeface="Calibri" pitchFamily="34" charset="0"/>
                <a:cs typeface="Calibri" pitchFamily="34" charset="0"/>
              </a:rPr>
              <a:t>Activité </a:t>
            </a:r>
          </a:p>
          <a:p>
            <a:r>
              <a:rPr lang="fr-FR" sz="1400" b="1" dirty="0">
                <a:solidFill>
                  <a:srgbClr val="FFFF00"/>
                </a:solidFill>
                <a:latin typeface="Calibri" pitchFamily="34" charset="0"/>
                <a:cs typeface="Calibri" pitchFamily="34" charset="0"/>
              </a:rPr>
              <a:t>physique </a:t>
            </a:r>
          </a:p>
          <a:p>
            <a:r>
              <a:rPr lang="fr-FR" sz="1400" b="1" dirty="0">
                <a:solidFill>
                  <a:srgbClr val="FFFF00"/>
                </a:solidFill>
                <a:latin typeface="Calibri" pitchFamily="34" charset="0"/>
                <a:cs typeface="Calibri" pitchFamily="34" charset="0"/>
              </a:rPr>
              <a:t>de la vie</a:t>
            </a:r>
          </a:p>
          <a:p>
            <a:r>
              <a:rPr lang="fr-FR" sz="1400" b="1" dirty="0">
                <a:solidFill>
                  <a:srgbClr val="FFFF00"/>
                </a:solidFill>
                <a:latin typeface="Calibri" pitchFamily="34" charset="0"/>
                <a:cs typeface="Calibri" pitchFamily="34" charset="0"/>
              </a:rPr>
              <a:t> courante</a:t>
            </a:r>
          </a:p>
        </p:txBody>
      </p:sp>
      <p:sp>
        <p:nvSpPr>
          <p:cNvPr id="13324" name="Rectangle 20"/>
          <p:cNvSpPr>
            <a:spLocks noChangeArrowheads="1"/>
          </p:cNvSpPr>
          <p:nvPr/>
        </p:nvSpPr>
        <p:spPr bwMode="auto">
          <a:xfrm>
            <a:off x="2500313" y="2500313"/>
            <a:ext cx="1214437" cy="738187"/>
          </a:xfrm>
          <a:prstGeom prst="rect">
            <a:avLst/>
          </a:prstGeom>
          <a:noFill/>
          <a:ln w="9525">
            <a:noFill/>
            <a:miter lim="800000"/>
            <a:headEnd/>
            <a:tailEnd/>
          </a:ln>
        </p:spPr>
        <p:txBody>
          <a:bodyPr>
            <a:spAutoFit/>
          </a:bodyPr>
          <a:lstStyle/>
          <a:p>
            <a:pPr algn="ctr"/>
            <a:r>
              <a:rPr lang="fr-FR" sz="1400" b="1" dirty="0">
                <a:solidFill>
                  <a:srgbClr val="FFFF00"/>
                </a:solidFill>
                <a:latin typeface="Calibri" pitchFamily="34" charset="0"/>
                <a:cs typeface="Calibri" pitchFamily="34" charset="0"/>
              </a:rPr>
              <a:t>Activité </a:t>
            </a:r>
          </a:p>
          <a:p>
            <a:pPr algn="ctr"/>
            <a:r>
              <a:rPr lang="fr-FR" sz="1400" b="1" dirty="0">
                <a:solidFill>
                  <a:srgbClr val="FFFF00"/>
                </a:solidFill>
                <a:latin typeface="Calibri" pitchFamily="34" charset="0"/>
                <a:cs typeface="Calibri" pitchFamily="34" charset="0"/>
              </a:rPr>
              <a:t>physique</a:t>
            </a:r>
          </a:p>
          <a:p>
            <a:pPr algn="ctr"/>
            <a:r>
              <a:rPr lang="fr-FR" sz="1400" b="1" dirty="0">
                <a:solidFill>
                  <a:srgbClr val="FFFF00"/>
                </a:solidFill>
                <a:latin typeface="Calibri" pitchFamily="34" charset="0"/>
                <a:cs typeface="Calibri" pitchFamily="34" charset="0"/>
              </a:rPr>
              <a:t>pour la santé </a:t>
            </a:r>
          </a:p>
        </p:txBody>
      </p:sp>
      <p:sp>
        <p:nvSpPr>
          <p:cNvPr id="13325" name="Rectangle 21"/>
          <p:cNvSpPr>
            <a:spLocks noChangeArrowheads="1"/>
          </p:cNvSpPr>
          <p:nvPr/>
        </p:nvSpPr>
        <p:spPr bwMode="auto">
          <a:xfrm>
            <a:off x="4214813" y="2071688"/>
            <a:ext cx="1428750" cy="738187"/>
          </a:xfrm>
          <a:prstGeom prst="rect">
            <a:avLst/>
          </a:prstGeom>
          <a:noFill/>
          <a:ln w="9525">
            <a:noFill/>
            <a:miter lim="800000"/>
            <a:headEnd/>
            <a:tailEnd/>
          </a:ln>
        </p:spPr>
        <p:txBody>
          <a:bodyPr>
            <a:spAutoFit/>
          </a:bodyPr>
          <a:lstStyle/>
          <a:p>
            <a:pPr algn="ctr"/>
            <a:r>
              <a:rPr lang="fr-FR" sz="1400" b="1" dirty="0">
                <a:solidFill>
                  <a:srgbClr val="FFFF00"/>
                </a:solidFill>
                <a:latin typeface="Calibri" pitchFamily="34" charset="0"/>
                <a:cs typeface="Calibri" pitchFamily="34" charset="0"/>
              </a:rPr>
              <a:t>Exercice pour </a:t>
            </a:r>
          </a:p>
          <a:p>
            <a:pPr algn="ctr"/>
            <a:r>
              <a:rPr lang="fr-FR" sz="1400" b="1" dirty="0">
                <a:solidFill>
                  <a:srgbClr val="FFFF00"/>
                </a:solidFill>
                <a:latin typeface="Calibri" pitchFamily="34" charset="0"/>
                <a:cs typeface="Calibri" pitchFamily="34" charset="0"/>
              </a:rPr>
              <a:t>la condition physique </a:t>
            </a:r>
          </a:p>
        </p:txBody>
      </p:sp>
      <p:sp>
        <p:nvSpPr>
          <p:cNvPr id="13326" name="ZoneTexte 22"/>
          <p:cNvSpPr txBox="1">
            <a:spLocks noChangeArrowheads="1"/>
          </p:cNvSpPr>
          <p:nvPr/>
        </p:nvSpPr>
        <p:spPr bwMode="auto">
          <a:xfrm>
            <a:off x="6215063" y="1643063"/>
            <a:ext cx="1241750" cy="523220"/>
          </a:xfrm>
          <a:prstGeom prst="rect">
            <a:avLst/>
          </a:prstGeom>
          <a:noFill/>
          <a:ln w="9525">
            <a:noFill/>
            <a:miter lim="800000"/>
            <a:headEnd/>
            <a:tailEnd/>
          </a:ln>
        </p:spPr>
        <p:txBody>
          <a:bodyPr wrap="none">
            <a:spAutoFit/>
          </a:bodyPr>
          <a:lstStyle/>
          <a:p>
            <a:r>
              <a:rPr lang="fr-FR" sz="1400" b="1" dirty="0">
                <a:solidFill>
                  <a:srgbClr val="FFFF00"/>
                </a:solidFill>
                <a:latin typeface="Calibri" pitchFamily="34" charset="0"/>
                <a:cs typeface="Calibri" pitchFamily="34" charset="0"/>
              </a:rPr>
              <a:t>Entraînement </a:t>
            </a:r>
          </a:p>
          <a:p>
            <a:r>
              <a:rPr lang="fr-FR" sz="1400" b="1" dirty="0">
                <a:solidFill>
                  <a:srgbClr val="FFFF00"/>
                </a:solidFill>
                <a:latin typeface="Calibri" pitchFamily="34" charset="0"/>
                <a:cs typeface="Calibri" pitchFamily="34" charset="0"/>
              </a:rPr>
              <a:t>pour le sport</a:t>
            </a:r>
          </a:p>
        </p:txBody>
      </p:sp>
      <p:sp>
        <p:nvSpPr>
          <p:cNvPr id="24" name="Flèche vers le bas 23"/>
          <p:cNvSpPr/>
          <p:nvPr/>
        </p:nvSpPr>
        <p:spPr>
          <a:xfrm rot="10800000">
            <a:off x="1428750" y="4071938"/>
            <a:ext cx="214313" cy="714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1">
              <a:solidFill>
                <a:srgbClr val="FFFF00"/>
              </a:solidFill>
              <a:latin typeface="Calibri" pitchFamily="34" charset="0"/>
              <a:cs typeface="Calibri" pitchFamily="34" charset="0"/>
            </a:endParaRPr>
          </a:p>
        </p:txBody>
      </p:sp>
      <p:sp>
        <p:nvSpPr>
          <p:cNvPr id="25" name="Flèche vers le bas 24"/>
          <p:cNvSpPr/>
          <p:nvPr/>
        </p:nvSpPr>
        <p:spPr>
          <a:xfrm rot="10800000">
            <a:off x="6929438" y="4143375"/>
            <a:ext cx="214312" cy="714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1">
              <a:solidFill>
                <a:srgbClr val="FFFF00"/>
              </a:solidFill>
              <a:latin typeface="Calibri" pitchFamily="34" charset="0"/>
              <a:cs typeface="Calibri" pitchFamily="34" charset="0"/>
            </a:endParaRPr>
          </a:p>
        </p:txBody>
      </p:sp>
      <p:sp>
        <p:nvSpPr>
          <p:cNvPr id="26" name="Flèche vers le bas 25"/>
          <p:cNvSpPr/>
          <p:nvPr/>
        </p:nvSpPr>
        <p:spPr>
          <a:xfrm rot="10800000">
            <a:off x="4929188" y="4143375"/>
            <a:ext cx="214312" cy="714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1">
              <a:solidFill>
                <a:srgbClr val="FFFF00"/>
              </a:solidFill>
              <a:latin typeface="Calibri" pitchFamily="34" charset="0"/>
              <a:cs typeface="Calibri" pitchFamily="34" charset="0"/>
            </a:endParaRPr>
          </a:p>
        </p:txBody>
      </p:sp>
      <p:sp>
        <p:nvSpPr>
          <p:cNvPr id="27" name="Flèche vers le bas 26"/>
          <p:cNvSpPr/>
          <p:nvPr/>
        </p:nvSpPr>
        <p:spPr>
          <a:xfrm rot="10800000">
            <a:off x="3000375" y="4143375"/>
            <a:ext cx="214313" cy="714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1">
              <a:solidFill>
                <a:srgbClr val="FFFF00"/>
              </a:solidFill>
              <a:latin typeface="Calibri" pitchFamily="34" charset="0"/>
              <a:cs typeface="Calibri" pitchFamily="34" charset="0"/>
            </a:endParaRPr>
          </a:p>
        </p:txBody>
      </p:sp>
      <p:sp>
        <p:nvSpPr>
          <p:cNvPr id="13331" name="ZoneTexte 27"/>
          <p:cNvSpPr txBox="1">
            <a:spLocks noChangeArrowheads="1"/>
          </p:cNvSpPr>
          <p:nvPr/>
        </p:nvSpPr>
        <p:spPr bwMode="auto">
          <a:xfrm>
            <a:off x="785813" y="4857750"/>
            <a:ext cx="1352037" cy="738664"/>
          </a:xfrm>
          <a:prstGeom prst="rect">
            <a:avLst/>
          </a:prstGeom>
          <a:noFill/>
          <a:ln w="9525">
            <a:noFill/>
            <a:miter lim="800000"/>
            <a:headEnd/>
            <a:tailEnd/>
          </a:ln>
        </p:spPr>
        <p:txBody>
          <a:bodyPr wrap="none">
            <a:spAutoFit/>
          </a:bodyPr>
          <a:lstStyle/>
          <a:p>
            <a:r>
              <a:rPr lang="fr-FR" sz="1400" b="1" dirty="0">
                <a:solidFill>
                  <a:srgbClr val="FFFF00"/>
                </a:solidFill>
                <a:latin typeface="Calibri" pitchFamily="34" charset="0"/>
                <a:cs typeface="Calibri" pitchFamily="34" charset="0"/>
              </a:rPr>
              <a:t>Quotidienne et </a:t>
            </a:r>
          </a:p>
          <a:p>
            <a:r>
              <a:rPr lang="fr-FR" sz="1400" b="1" dirty="0">
                <a:solidFill>
                  <a:srgbClr val="FFFF00"/>
                </a:solidFill>
                <a:latin typeface="Calibri" pitchFamily="34" charset="0"/>
                <a:cs typeface="Calibri" pitchFamily="34" charset="0"/>
              </a:rPr>
              <a:t>modérée : de </a:t>
            </a:r>
          </a:p>
          <a:p>
            <a:r>
              <a:rPr lang="fr-FR" sz="1400" b="1" dirty="0">
                <a:solidFill>
                  <a:srgbClr val="FFFF00"/>
                </a:solidFill>
                <a:latin typeface="Calibri" pitchFamily="34" charset="0"/>
                <a:cs typeface="Calibri" pitchFamily="34" charset="0"/>
              </a:rPr>
              <a:t>10 min à 1 h</a:t>
            </a:r>
          </a:p>
        </p:txBody>
      </p:sp>
      <p:sp>
        <p:nvSpPr>
          <p:cNvPr id="13332" name="ZoneTexte 30"/>
          <p:cNvSpPr txBox="1">
            <a:spLocks noChangeArrowheads="1"/>
          </p:cNvSpPr>
          <p:nvPr/>
        </p:nvSpPr>
        <p:spPr bwMode="auto">
          <a:xfrm>
            <a:off x="2286000" y="4857750"/>
            <a:ext cx="1714500" cy="738188"/>
          </a:xfrm>
          <a:prstGeom prst="rect">
            <a:avLst/>
          </a:prstGeom>
          <a:noFill/>
          <a:ln w="9525">
            <a:noFill/>
            <a:miter lim="800000"/>
            <a:headEnd/>
            <a:tailEnd/>
          </a:ln>
        </p:spPr>
        <p:txBody>
          <a:bodyPr>
            <a:spAutoFit/>
          </a:bodyPr>
          <a:lstStyle/>
          <a:p>
            <a:pPr algn="ctr"/>
            <a:r>
              <a:rPr lang="fr-FR" sz="1400" b="1" dirty="0">
                <a:solidFill>
                  <a:srgbClr val="FFFF00"/>
                </a:solidFill>
                <a:latin typeface="Calibri" pitchFamily="34" charset="0"/>
                <a:cs typeface="Calibri" pitchFamily="34" charset="0"/>
              </a:rPr>
              <a:t>Quotidienne et </a:t>
            </a:r>
          </a:p>
          <a:p>
            <a:pPr algn="ctr"/>
            <a:r>
              <a:rPr lang="fr-FR" sz="1400" b="1" dirty="0">
                <a:solidFill>
                  <a:srgbClr val="FFFF00"/>
                </a:solidFill>
                <a:latin typeface="Calibri" pitchFamily="34" charset="0"/>
                <a:cs typeface="Calibri" pitchFamily="34" charset="0"/>
              </a:rPr>
              <a:t>modérée : pas en </a:t>
            </a:r>
          </a:p>
          <a:p>
            <a:pPr algn="ctr"/>
            <a:r>
              <a:rPr lang="fr-FR" sz="1400" b="1" dirty="0">
                <a:solidFill>
                  <a:srgbClr val="FFFF00"/>
                </a:solidFill>
                <a:latin typeface="Calibri" pitchFamily="34" charset="0"/>
                <a:cs typeface="Calibri" pitchFamily="34" charset="0"/>
              </a:rPr>
              <a:t>dessous de 30 min </a:t>
            </a:r>
          </a:p>
        </p:txBody>
      </p:sp>
      <p:sp>
        <p:nvSpPr>
          <p:cNvPr id="13333" name="ZoneTexte 31"/>
          <p:cNvSpPr txBox="1">
            <a:spLocks noChangeArrowheads="1"/>
          </p:cNvSpPr>
          <p:nvPr/>
        </p:nvSpPr>
        <p:spPr bwMode="auto">
          <a:xfrm>
            <a:off x="4279504" y="4857750"/>
            <a:ext cx="1526380" cy="954107"/>
          </a:xfrm>
          <a:prstGeom prst="rect">
            <a:avLst/>
          </a:prstGeom>
          <a:noFill/>
          <a:ln w="9525">
            <a:noFill/>
            <a:miter lim="800000"/>
            <a:headEnd/>
            <a:tailEnd/>
          </a:ln>
        </p:spPr>
        <p:txBody>
          <a:bodyPr wrap="none">
            <a:spAutoFit/>
          </a:bodyPr>
          <a:lstStyle/>
          <a:p>
            <a:pPr algn="ctr"/>
            <a:r>
              <a:rPr lang="fr-FR" sz="1400" b="1" dirty="0">
                <a:solidFill>
                  <a:srgbClr val="FFFF00"/>
                </a:solidFill>
                <a:latin typeface="Calibri" pitchFamily="34" charset="0"/>
                <a:cs typeface="Calibri" pitchFamily="34" charset="0"/>
              </a:rPr>
              <a:t>De modérée à </a:t>
            </a:r>
          </a:p>
          <a:p>
            <a:pPr algn="ctr"/>
            <a:r>
              <a:rPr lang="fr-FR" sz="1400" b="1" dirty="0">
                <a:solidFill>
                  <a:srgbClr val="FFFF00"/>
                </a:solidFill>
                <a:latin typeface="Calibri" pitchFamily="34" charset="0"/>
                <a:cs typeface="Calibri" pitchFamily="34" charset="0"/>
              </a:rPr>
              <a:t>vigoureuse 3 fois </a:t>
            </a:r>
          </a:p>
          <a:p>
            <a:pPr algn="ctr"/>
            <a:r>
              <a:rPr lang="fr-FR" sz="1400" b="1" dirty="0">
                <a:solidFill>
                  <a:srgbClr val="FFFF00"/>
                </a:solidFill>
                <a:latin typeface="Calibri" pitchFamily="34" charset="0"/>
                <a:cs typeface="Calibri" pitchFamily="34" charset="0"/>
              </a:rPr>
              <a:t>par semaine : pas </a:t>
            </a:r>
          </a:p>
          <a:p>
            <a:pPr algn="ctr"/>
            <a:r>
              <a:rPr lang="fr-FR" sz="1400" b="1" dirty="0">
                <a:solidFill>
                  <a:srgbClr val="FFFF00"/>
                </a:solidFill>
                <a:latin typeface="Calibri" pitchFamily="34" charset="0"/>
                <a:cs typeface="Calibri" pitchFamily="34" charset="0"/>
              </a:rPr>
              <a:t>moins de 20 min</a:t>
            </a:r>
          </a:p>
        </p:txBody>
      </p:sp>
      <p:sp>
        <p:nvSpPr>
          <p:cNvPr id="13334" name="ZoneTexte 32"/>
          <p:cNvSpPr txBox="1">
            <a:spLocks noChangeArrowheads="1"/>
          </p:cNvSpPr>
          <p:nvPr/>
        </p:nvSpPr>
        <p:spPr bwMode="auto">
          <a:xfrm>
            <a:off x="6357938" y="4857750"/>
            <a:ext cx="1857375" cy="954088"/>
          </a:xfrm>
          <a:prstGeom prst="rect">
            <a:avLst/>
          </a:prstGeom>
          <a:noFill/>
          <a:ln w="9525">
            <a:noFill/>
            <a:miter lim="800000"/>
            <a:headEnd/>
            <a:tailEnd/>
          </a:ln>
        </p:spPr>
        <p:txBody>
          <a:bodyPr>
            <a:spAutoFit/>
          </a:bodyPr>
          <a:lstStyle/>
          <a:p>
            <a:pPr algn="ctr"/>
            <a:r>
              <a:rPr lang="fr-FR" sz="1400" b="1" dirty="0">
                <a:solidFill>
                  <a:srgbClr val="FFFF00"/>
                </a:solidFill>
                <a:latin typeface="Calibri" pitchFamily="34" charset="0"/>
                <a:cs typeface="Calibri" pitchFamily="34" charset="0"/>
              </a:rPr>
              <a:t>Fatigante, plusieurs </a:t>
            </a:r>
          </a:p>
          <a:p>
            <a:pPr algn="ctr"/>
            <a:r>
              <a:rPr lang="fr-FR" sz="1400" b="1" dirty="0">
                <a:solidFill>
                  <a:srgbClr val="FFFF00"/>
                </a:solidFill>
                <a:latin typeface="Calibri" pitchFamily="34" charset="0"/>
                <a:cs typeface="Calibri" pitchFamily="34" charset="0"/>
              </a:rPr>
              <a:t>fois par semaine</a:t>
            </a:r>
          </a:p>
          <a:p>
            <a:pPr algn="ctr"/>
            <a:r>
              <a:rPr lang="fr-FR" sz="1400" b="1" dirty="0">
                <a:solidFill>
                  <a:srgbClr val="FFFF00"/>
                </a:solidFill>
                <a:latin typeface="Calibri" pitchFamily="34" charset="0"/>
                <a:cs typeface="Calibri" pitchFamily="34" charset="0"/>
              </a:rPr>
              <a:t>variable selon le sport et le niveau</a:t>
            </a:r>
          </a:p>
        </p:txBody>
      </p:sp>
      <p:sp>
        <p:nvSpPr>
          <p:cNvPr id="13335" name="ZoneTexte 33"/>
          <p:cNvSpPr txBox="1">
            <a:spLocks noChangeArrowheads="1"/>
          </p:cNvSpPr>
          <p:nvPr/>
        </p:nvSpPr>
        <p:spPr bwMode="auto">
          <a:xfrm rot="-2385992">
            <a:off x="6295236" y="2409309"/>
            <a:ext cx="2198679" cy="369332"/>
          </a:xfrm>
          <a:prstGeom prst="rect">
            <a:avLst/>
          </a:prstGeom>
          <a:noFill/>
          <a:ln w="9525">
            <a:noFill/>
            <a:miter lim="800000"/>
            <a:headEnd/>
            <a:tailEnd/>
          </a:ln>
        </p:spPr>
        <p:txBody>
          <a:bodyPr wrap="none">
            <a:spAutoFit/>
          </a:bodyPr>
          <a:lstStyle/>
          <a:p>
            <a:r>
              <a:rPr lang="fr-FR" b="1" dirty="0">
                <a:solidFill>
                  <a:srgbClr val="FFFF00"/>
                </a:solidFill>
                <a:latin typeface="Calibri" pitchFamily="34" charset="0"/>
                <a:cs typeface="Calibri" pitchFamily="34" charset="0"/>
              </a:rPr>
              <a:t>Risques et préjudices</a:t>
            </a:r>
          </a:p>
        </p:txBody>
      </p:sp>
      <p:sp>
        <p:nvSpPr>
          <p:cNvPr id="13336" name="ZoneTexte 34"/>
          <p:cNvSpPr txBox="1">
            <a:spLocks noChangeArrowheads="1"/>
          </p:cNvSpPr>
          <p:nvPr/>
        </p:nvSpPr>
        <p:spPr bwMode="auto">
          <a:xfrm>
            <a:off x="5045075" y="428625"/>
            <a:ext cx="1099916" cy="369332"/>
          </a:xfrm>
          <a:prstGeom prst="rect">
            <a:avLst/>
          </a:prstGeom>
          <a:noFill/>
          <a:ln w="9525">
            <a:noFill/>
            <a:miter lim="800000"/>
            <a:headEnd/>
            <a:tailEnd/>
          </a:ln>
        </p:spPr>
        <p:txBody>
          <a:bodyPr wrap="none">
            <a:spAutoFit/>
          </a:bodyPr>
          <a:lstStyle/>
          <a:p>
            <a:r>
              <a:rPr lang="fr-FR" b="1" dirty="0">
                <a:solidFill>
                  <a:srgbClr val="FFFF00"/>
                </a:solidFill>
                <a:latin typeface="Calibri" pitchFamily="34" charset="0"/>
                <a:cs typeface="Calibri" pitchFamily="34" charset="0"/>
              </a:rPr>
              <a:t>Bénéfices</a:t>
            </a:r>
          </a:p>
        </p:txBody>
      </p:sp>
      <p:sp>
        <p:nvSpPr>
          <p:cNvPr id="13337" name="ZoneTexte 35"/>
          <p:cNvSpPr txBox="1">
            <a:spLocks noChangeArrowheads="1"/>
          </p:cNvSpPr>
          <p:nvPr/>
        </p:nvSpPr>
        <p:spPr bwMode="auto">
          <a:xfrm>
            <a:off x="472205" y="5929313"/>
            <a:ext cx="8426602" cy="861774"/>
          </a:xfrm>
          <a:prstGeom prst="rect">
            <a:avLst/>
          </a:prstGeom>
          <a:noFill/>
          <a:ln w="9525">
            <a:noFill/>
            <a:miter lim="800000"/>
            <a:headEnd/>
            <a:tailEnd/>
          </a:ln>
        </p:spPr>
        <p:txBody>
          <a:bodyPr wrap="none">
            <a:spAutoFit/>
          </a:bodyPr>
          <a:lstStyle/>
          <a:p>
            <a:pPr algn="ctr"/>
            <a:r>
              <a:rPr lang="fr-FR" b="1" dirty="0">
                <a:solidFill>
                  <a:srgbClr val="FFFF00"/>
                </a:solidFill>
                <a:latin typeface="Calibri" pitchFamily="34" charset="0"/>
                <a:cs typeface="Calibri" pitchFamily="34" charset="0"/>
              </a:rPr>
              <a:t>Risques en relation avec les niveaux d’activité physique </a:t>
            </a:r>
          </a:p>
          <a:p>
            <a:pPr algn="ctr"/>
            <a:endParaRPr lang="fr-FR" b="1" dirty="0">
              <a:solidFill>
                <a:srgbClr val="FFFF00"/>
              </a:solidFill>
              <a:latin typeface="Calibri" pitchFamily="34" charset="0"/>
              <a:cs typeface="Calibri" pitchFamily="34" charset="0"/>
            </a:endParaRPr>
          </a:p>
          <a:p>
            <a:pPr algn="ctr"/>
            <a:r>
              <a:rPr lang="fr-FR" sz="1400" b="1" i="1" dirty="0">
                <a:solidFill>
                  <a:srgbClr val="FFFF00"/>
                </a:solidFill>
                <a:latin typeface="Calibri" pitchFamily="34" charset="0"/>
                <a:cs typeface="Calibri" pitchFamily="34" charset="0"/>
              </a:rPr>
              <a:t>Modifié, d’après Van </a:t>
            </a:r>
            <a:r>
              <a:rPr lang="fr-FR" sz="1400" b="1" i="1" dirty="0" err="1">
                <a:solidFill>
                  <a:srgbClr val="FFFF00"/>
                </a:solidFill>
                <a:latin typeface="Calibri" pitchFamily="34" charset="0"/>
                <a:cs typeface="Calibri" pitchFamily="34" charset="0"/>
              </a:rPr>
              <a:t>Sluijs</a:t>
            </a:r>
            <a:r>
              <a:rPr lang="fr-FR" sz="1400" b="1" i="1" dirty="0">
                <a:solidFill>
                  <a:srgbClr val="FFFF00"/>
                </a:solidFill>
                <a:latin typeface="Calibri" pitchFamily="34" charset="0"/>
                <a:cs typeface="Calibri" pitchFamily="34" charset="0"/>
              </a:rPr>
              <a:t> et al. (2003) in : Perspectives on </a:t>
            </a:r>
            <a:r>
              <a:rPr lang="fr-FR" sz="1400" b="1" i="1" dirty="0" err="1">
                <a:solidFill>
                  <a:srgbClr val="FFFF00"/>
                </a:solidFill>
                <a:latin typeface="Calibri" pitchFamily="34" charset="0"/>
                <a:cs typeface="Calibri" pitchFamily="34" charset="0"/>
              </a:rPr>
              <a:t>health</a:t>
            </a:r>
            <a:r>
              <a:rPr lang="fr-FR" sz="1400" b="1" i="1" dirty="0">
                <a:solidFill>
                  <a:srgbClr val="FFFF00"/>
                </a:solidFill>
                <a:latin typeface="Calibri" pitchFamily="34" charset="0"/>
                <a:cs typeface="Calibri" pitchFamily="34" charset="0"/>
              </a:rPr>
              <a:t> and </a:t>
            </a:r>
            <a:r>
              <a:rPr lang="fr-FR" sz="1400" b="1" i="1" dirty="0" err="1">
                <a:solidFill>
                  <a:srgbClr val="FFFF00"/>
                </a:solidFill>
                <a:latin typeface="Calibri" pitchFamily="34" charset="0"/>
                <a:cs typeface="Calibri" pitchFamily="34" charset="0"/>
              </a:rPr>
              <a:t>exercise</a:t>
            </a:r>
            <a:r>
              <a:rPr lang="fr-FR" sz="1400" b="1" i="1" dirty="0">
                <a:solidFill>
                  <a:srgbClr val="FFFF00"/>
                </a:solidFill>
                <a:latin typeface="Calibri" pitchFamily="34" charset="0"/>
                <a:cs typeface="Calibri" pitchFamily="34" charset="0"/>
              </a:rPr>
              <a:t> . Ed. </a:t>
            </a:r>
            <a:r>
              <a:rPr lang="fr-FR" sz="1400" b="1" i="1" dirty="0" err="1">
                <a:solidFill>
                  <a:srgbClr val="FFFF00"/>
                </a:solidFill>
                <a:latin typeface="Calibri" pitchFamily="34" charset="0"/>
                <a:cs typeface="Calibri" pitchFamily="34" charset="0"/>
              </a:rPr>
              <a:t>McKenna</a:t>
            </a:r>
            <a:r>
              <a:rPr lang="fr-FR" sz="1400" b="1" i="1" dirty="0">
                <a:solidFill>
                  <a:srgbClr val="FFFF00"/>
                </a:solidFill>
                <a:latin typeface="Calibri" pitchFamily="34" charset="0"/>
                <a:cs typeface="Calibri" pitchFamily="34" charset="0"/>
              </a:rPr>
              <a:t> and </a:t>
            </a:r>
            <a:r>
              <a:rPr lang="fr-FR" sz="1400" b="1" i="1" dirty="0" err="1">
                <a:solidFill>
                  <a:srgbClr val="FFFF00"/>
                </a:solidFill>
                <a:latin typeface="Calibri" pitchFamily="34" charset="0"/>
                <a:cs typeface="Calibri" pitchFamily="34" charset="0"/>
              </a:rPr>
              <a:t>Riddoch</a:t>
            </a:r>
            <a:r>
              <a:rPr lang="fr-FR" sz="1400" b="1" i="1" dirty="0">
                <a:solidFill>
                  <a:srgbClr val="FFFF00"/>
                </a:solidFill>
                <a:latin typeface="Calibri" pitchFamily="34" charset="0"/>
                <a:cs typeface="Calibri" pitchFamily="34" charset="0"/>
              </a:rPr>
              <a:t> (UK</a:t>
            </a:r>
            <a:r>
              <a:rPr lang="fr-FR" sz="1200" b="1" i="1" dirty="0">
                <a:solidFill>
                  <a:srgbClr val="FFFF00"/>
                </a:solidFill>
                <a:latin typeface="Calibri" pitchFamily="34" charset="0"/>
                <a:cs typeface="Calibri" pitchFamily="34" charset="0"/>
              </a:rPr>
              <a:t>)</a:t>
            </a:r>
          </a:p>
        </p:txBody>
      </p:sp>
      <p:sp>
        <p:nvSpPr>
          <p:cNvPr id="28" name="Flèche vers le bas 27"/>
          <p:cNvSpPr/>
          <p:nvPr/>
        </p:nvSpPr>
        <p:spPr>
          <a:xfrm rot="18551063">
            <a:off x="3846422" y="3309926"/>
            <a:ext cx="125413" cy="35718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1">
              <a:solidFill>
                <a:srgbClr val="FFFF00"/>
              </a:solidFill>
              <a:latin typeface="Calibri" pitchFamily="34" charset="0"/>
              <a:cs typeface="Calibri" pitchFamily="34" charset="0"/>
            </a:endParaRPr>
          </a:p>
        </p:txBody>
      </p:sp>
      <p:sp>
        <p:nvSpPr>
          <p:cNvPr id="29" name="Flèche vers le bas 28"/>
          <p:cNvSpPr/>
          <p:nvPr/>
        </p:nvSpPr>
        <p:spPr>
          <a:xfrm rot="18551063">
            <a:off x="5904235" y="2840887"/>
            <a:ext cx="125412" cy="35718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1">
              <a:solidFill>
                <a:srgbClr val="FFFF00"/>
              </a:solidFill>
              <a:latin typeface="Calibri" pitchFamily="34" charset="0"/>
              <a:cs typeface="Calibri" pitchFamily="34" charset="0"/>
            </a:endParaRPr>
          </a:p>
        </p:txBody>
      </p:sp>
    </p:spTree>
    <p:extLst>
      <p:ext uri="{BB962C8B-B14F-4D97-AF65-F5344CB8AC3E}">
        <p14:creationId xmlns:p14="http://schemas.microsoft.com/office/powerpoint/2010/main" val="408531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2000"/>
                                        <p:tgtEl>
                                          <p:spTgt spid="11"/>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13335"/>
                                        </p:tgtEl>
                                        <p:attrNameLst>
                                          <p:attrName>style.visibility</p:attrName>
                                        </p:attrNameLst>
                                      </p:cBhvr>
                                      <p:to>
                                        <p:strVal val="visible"/>
                                      </p:to>
                                    </p:set>
                                    <p:animEffect transition="in" filter="wipe(down)">
                                      <p:cBhvr>
                                        <p:cTn id="11" dur="1500"/>
                                        <p:tgtEl>
                                          <p:spTgt spid="1333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000"/>
                                        <p:tgtEl>
                                          <p:spTgt spid="8"/>
                                        </p:tgtEl>
                                      </p:cBhvr>
                                    </p:animEffect>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13336"/>
                                        </p:tgtEl>
                                        <p:attrNameLst>
                                          <p:attrName>style.visibility</p:attrName>
                                        </p:attrNameLst>
                                      </p:cBhvr>
                                      <p:to>
                                        <p:strVal val="visible"/>
                                      </p:to>
                                    </p:set>
                                    <p:anim calcmode="lin" valueType="num">
                                      <p:cBhvr>
                                        <p:cTn id="20" dur="1000" fill="hold"/>
                                        <p:tgtEl>
                                          <p:spTgt spid="13336"/>
                                        </p:tgtEl>
                                        <p:attrNameLst>
                                          <p:attrName>ppt_w</p:attrName>
                                        </p:attrNameLst>
                                      </p:cBhvr>
                                      <p:tavLst>
                                        <p:tav tm="0">
                                          <p:val>
                                            <p:fltVal val="0"/>
                                          </p:val>
                                        </p:tav>
                                        <p:tav tm="100000">
                                          <p:val>
                                            <p:strVal val="#ppt_w"/>
                                          </p:val>
                                        </p:tav>
                                      </p:tavLst>
                                    </p:anim>
                                    <p:anim calcmode="lin" valueType="num">
                                      <p:cBhvr>
                                        <p:cTn id="21" dur="1000" fill="hold"/>
                                        <p:tgtEl>
                                          <p:spTgt spid="13336"/>
                                        </p:tgtEl>
                                        <p:attrNameLst>
                                          <p:attrName>ppt_h</p:attrName>
                                        </p:attrNameLst>
                                      </p:cBhvr>
                                      <p:tavLst>
                                        <p:tav tm="0">
                                          <p:val>
                                            <p:fltVal val="0"/>
                                          </p:val>
                                        </p:tav>
                                        <p:tav tm="100000">
                                          <p:val>
                                            <p:strVal val="#ppt_h"/>
                                          </p:val>
                                        </p:tav>
                                      </p:tavLst>
                                    </p:anim>
                                    <p:animEffect transition="in" filter="fade">
                                      <p:cBhvr>
                                        <p:cTn id="22" dur="1000"/>
                                        <p:tgtEl>
                                          <p:spTgt spid="13336"/>
                                        </p:tgtEl>
                                      </p:cBhvr>
                                    </p:animEffect>
                                  </p:childTnLst>
                                </p:cTn>
                              </p:par>
                            </p:childTnLst>
                          </p:cTn>
                        </p:par>
                        <p:par>
                          <p:cTn id="23" fill="hold">
                            <p:stCondLst>
                              <p:cond delay="3000"/>
                            </p:stCondLst>
                            <p:childTnLst>
                              <p:par>
                                <p:cTn id="24" presetID="22" presetClass="entr" presetSubtype="8"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2500"/>
                                        <p:tgtEl>
                                          <p:spTgt spid="10"/>
                                        </p:tgtEl>
                                      </p:cBhvr>
                                    </p:animEffect>
                                  </p:childTnLst>
                                </p:cTn>
                              </p:par>
                            </p:childTnLst>
                          </p:cTn>
                        </p:par>
                        <p:par>
                          <p:cTn id="27" fill="hold">
                            <p:stCondLst>
                              <p:cond delay="5500"/>
                            </p:stCondLst>
                            <p:childTnLst>
                              <p:par>
                                <p:cTn id="28" presetID="22" presetClass="entr" presetSubtype="4"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par>
                          <p:cTn id="31" fill="hold">
                            <p:stCondLst>
                              <p:cond delay="6000"/>
                            </p:stCondLst>
                            <p:childTnLst>
                              <p:par>
                                <p:cTn id="32" presetID="53" presetClass="entr" presetSubtype="16" fill="hold" grpId="0" nodeType="afterEffect">
                                  <p:stCondLst>
                                    <p:cond delay="0"/>
                                  </p:stCondLst>
                                  <p:childTnLst>
                                    <p:set>
                                      <p:cBhvr>
                                        <p:cTn id="33" dur="1" fill="hold">
                                          <p:stCondLst>
                                            <p:cond delay="0"/>
                                          </p:stCondLst>
                                        </p:cTn>
                                        <p:tgtEl>
                                          <p:spTgt spid="13331"/>
                                        </p:tgtEl>
                                        <p:attrNameLst>
                                          <p:attrName>style.visibility</p:attrName>
                                        </p:attrNameLst>
                                      </p:cBhvr>
                                      <p:to>
                                        <p:strVal val="visible"/>
                                      </p:to>
                                    </p:set>
                                    <p:anim calcmode="lin" valueType="num">
                                      <p:cBhvr>
                                        <p:cTn id="34" dur="500" fill="hold"/>
                                        <p:tgtEl>
                                          <p:spTgt spid="13331"/>
                                        </p:tgtEl>
                                        <p:attrNameLst>
                                          <p:attrName>ppt_w</p:attrName>
                                        </p:attrNameLst>
                                      </p:cBhvr>
                                      <p:tavLst>
                                        <p:tav tm="0">
                                          <p:val>
                                            <p:fltVal val="0"/>
                                          </p:val>
                                        </p:tav>
                                        <p:tav tm="100000">
                                          <p:val>
                                            <p:strVal val="#ppt_w"/>
                                          </p:val>
                                        </p:tav>
                                      </p:tavLst>
                                    </p:anim>
                                    <p:anim calcmode="lin" valueType="num">
                                      <p:cBhvr>
                                        <p:cTn id="35" dur="500" fill="hold"/>
                                        <p:tgtEl>
                                          <p:spTgt spid="13331"/>
                                        </p:tgtEl>
                                        <p:attrNameLst>
                                          <p:attrName>ppt_h</p:attrName>
                                        </p:attrNameLst>
                                      </p:cBhvr>
                                      <p:tavLst>
                                        <p:tav tm="0">
                                          <p:val>
                                            <p:fltVal val="0"/>
                                          </p:val>
                                        </p:tav>
                                        <p:tav tm="100000">
                                          <p:val>
                                            <p:strVal val="#ppt_h"/>
                                          </p:val>
                                        </p:tav>
                                      </p:tavLst>
                                    </p:anim>
                                    <p:animEffect transition="in" filter="fade">
                                      <p:cBhvr>
                                        <p:cTn id="36" dur="500"/>
                                        <p:tgtEl>
                                          <p:spTgt spid="13331"/>
                                        </p:tgtEl>
                                      </p:cBhvr>
                                    </p:animEffect>
                                  </p:childTnLst>
                                </p:cTn>
                              </p:par>
                            </p:childTnLst>
                          </p:cTn>
                        </p:par>
                        <p:par>
                          <p:cTn id="37" fill="hold">
                            <p:stCondLst>
                              <p:cond delay="6500"/>
                            </p:stCondLst>
                            <p:childTnLst>
                              <p:par>
                                <p:cTn id="38" presetID="22" presetClass="entr" presetSubtype="4"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750"/>
                                        <p:tgtEl>
                                          <p:spTgt spid="24"/>
                                        </p:tgtEl>
                                      </p:cBhvr>
                                    </p:animEffect>
                                  </p:childTnLst>
                                </p:cTn>
                              </p:par>
                            </p:childTnLst>
                          </p:cTn>
                        </p:par>
                        <p:par>
                          <p:cTn id="41" fill="hold">
                            <p:stCondLst>
                              <p:cond delay="7250"/>
                            </p:stCondLst>
                            <p:childTnLst>
                              <p:par>
                                <p:cTn id="42" presetID="53" presetClass="entr" presetSubtype="16" fill="hold" grpId="0" nodeType="afterEffect">
                                  <p:stCondLst>
                                    <p:cond delay="0"/>
                                  </p:stCondLst>
                                  <p:childTnLst>
                                    <p:set>
                                      <p:cBhvr>
                                        <p:cTn id="43" dur="1" fill="hold">
                                          <p:stCondLst>
                                            <p:cond delay="0"/>
                                          </p:stCondLst>
                                        </p:cTn>
                                        <p:tgtEl>
                                          <p:spTgt spid="13323"/>
                                        </p:tgtEl>
                                        <p:attrNameLst>
                                          <p:attrName>style.visibility</p:attrName>
                                        </p:attrNameLst>
                                      </p:cBhvr>
                                      <p:to>
                                        <p:strVal val="visible"/>
                                      </p:to>
                                    </p:set>
                                    <p:anim calcmode="lin" valueType="num">
                                      <p:cBhvr>
                                        <p:cTn id="44" dur="500" fill="hold"/>
                                        <p:tgtEl>
                                          <p:spTgt spid="13323"/>
                                        </p:tgtEl>
                                        <p:attrNameLst>
                                          <p:attrName>ppt_w</p:attrName>
                                        </p:attrNameLst>
                                      </p:cBhvr>
                                      <p:tavLst>
                                        <p:tav tm="0">
                                          <p:val>
                                            <p:fltVal val="0"/>
                                          </p:val>
                                        </p:tav>
                                        <p:tav tm="100000">
                                          <p:val>
                                            <p:strVal val="#ppt_w"/>
                                          </p:val>
                                        </p:tav>
                                      </p:tavLst>
                                    </p:anim>
                                    <p:anim calcmode="lin" valueType="num">
                                      <p:cBhvr>
                                        <p:cTn id="45" dur="500" fill="hold"/>
                                        <p:tgtEl>
                                          <p:spTgt spid="13323"/>
                                        </p:tgtEl>
                                        <p:attrNameLst>
                                          <p:attrName>ppt_h</p:attrName>
                                        </p:attrNameLst>
                                      </p:cBhvr>
                                      <p:tavLst>
                                        <p:tav tm="0">
                                          <p:val>
                                            <p:fltVal val="0"/>
                                          </p:val>
                                        </p:tav>
                                        <p:tav tm="100000">
                                          <p:val>
                                            <p:strVal val="#ppt_h"/>
                                          </p:val>
                                        </p:tav>
                                      </p:tavLst>
                                    </p:anim>
                                    <p:animEffect transition="in" filter="fade">
                                      <p:cBhvr>
                                        <p:cTn id="46" dur="500"/>
                                        <p:tgtEl>
                                          <p:spTgt spid="133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childTnLst>
                          </p:cTn>
                        </p:par>
                        <p:par>
                          <p:cTn id="52" fill="hold">
                            <p:stCondLst>
                              <p:cond delay="500"/>
                            </p:stCondLst>
                            <p:childTnLst>
                              <p:par>
                                <p:cTn id="53" presetID="53" presetClass="entr" presetSubtype="16" fill="hold" grpId="0" nodeType="afterEffect">
                                  <p:stCondLst>
                                    <p:cond delay="0"/>
                                  </p:stCondLst>
                                  <p:childTnLst>
                                    <p:set>
                                      <p:cBhvr>
                                        <p:cTn id="54" dur="1" fill="hold">
                                          <p:stCondLst>
                                            <p:cond delay="0"/>
                                          </p:stCondLst>
                                        </p:cTn>
                                        <p:tgtEl>
                                          <p:spTgt spid="13332"/>
                                        </p:tgtEl>
                                        <p:attrNameLst>
                                          <p:attrName>style.visibility</p:attrName>
                                        </p:attrNameLst>
                                      </p:cBhvr>
                                      <p:to>
                                        <p:strVal val="visible"/>
                                      </p:to>
                                    </p:set>
                                    <p:anim calcmode="lin" valueType="num">
                                      <p:cBhvr>
                                        <p:cTn id="55" dur="1500" fill="hold"/>
                                        <p:tgtEl>
                                          <p:spTgt spid="13332"/>
                                        </p:tgtEl>
                                        <p:attrNameLst>
                                          <p:attrName>ppt_w</p:attrName>
                                        </p:attrNameLst>
                                      </p:cBhvr>
                                      <p:tavLst>
                                        <p:tav tm="0">
                                          <p:val>
                                            <p:fltVal val="0"/>
                                          </p:val>
                                        </p:tav>
                                        <p:tav tm="100000">
                                          <p:val>
                                            <p:strVal val="#ppt_w"/>
                                          </p:val>
                                        </p:tav>
                                      </p:tavLst>
                                    </p:anim>
                                    <p:anim calcmode="lin" valueType="num">
                                      <p:cBhvr>
                                        <p:cTn id="56" dur="1500" fill="hold"/>
                                        <p:tgtEl>
                                          <p:spTgt spid="13332"/>
                                        </p:tgtEl>
                                        <p:attrNameLst>
                                          <p:attrName>ppt_h</p:attrName>
                                        </p:attrNameLst>
                                      </p:cBhvr>
                                      <p:tavLst>
                                        <p:tav tm="0">
                                          <p:val>
                                            <p:fltVal val="0"/>
                                          </p:val>
                                        </p:tav>
                                        <p:tav tm="100000">
                                          <p:val>
                                            <p:strVal val="#ppt_h"/>
                                          </p:val>
                                        </p:tav>
                                      </p:tavLst>
                                    </p:anim>
                                    <p:animEffect transition="in" filter="fade">
                                      <p:cBhvr>
                                        <p:cTn id="57" dur="1500"/>
                                        <p:tgtEl>
                                          <p:spTgt spid="13332"/>
                                        </p:tgtEl>
                                      </p:cBhvr>
                                    </p:animEffect>
                                  </p:childTnLst>
                                </p:cTn>
                              </p:par>
                            </p:childTnLst>
                          </p:cTn>
                        </p:par>
                        <p:par>
                          <p:cTn id="58" fill="hold">
                            <p:stCondLst>
                              <p:cond delay="2000"/>
                            </p:stCondLst>
                            <p:childTnLst>
                              <p:par>
                                <p:cTn id="59" presetID="22" presetClass="entr" presetSubtype="4"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down)">
                                      <p:cBhvr>
                                        <p:cTn id="61" dur="1000"/>
                                        <p:tgtEl>
                                          <p:spTgt spid="27"/>
                                        </p:tgtEl>
                                      </p:cBhvr>
                                    </p:animEffect>
                                  </p:childTnLst>
                                </p:cTn>
                              </p:par>
                            </p:childTnLst>
                          </p:cTn>
                        </p:par>
                        <p:par>
                          <p:cTn id="62" fill="hold">
                            <p:stCondLst>
                              <p:cond delay="3000"/>
                            </p:stCondLst>
                            <p:childTnLst>
                              <p:par>
                                <p:cTn id="63" presetID="53" presetClass="entr" presetSubtype="16" fill="hold" grpId="0" nodeType="afterEffect">
                                  <p:stCondLst>
                                    <p:cond delay="0"/>
                                  </p:stCondLst>
                                  <p:childTnLst>
                                    <p:set>
                                      <p:cBhvr>
                                        <p:cTn id="64" dur="1" fill="hold">
                                          <p:stCondLst>
                                            <p:cond delay="0"/>
                                          </p:stCondLst>
                                        </p:cTn>
                                        <p:tgtEl>
                                          <p:spTgt spid="13324"/>
                                        </p:tgtEl>
                                        <p:attrNameLst>
                                          <p:attrName>style.visibility</p:attrName>
                                        </p:attrNameLst>
                                      </p:cBhvr>
                                      <p:to>
                                        <p:strVal val="visible"/>
                                      </p:to>
                                    </p:set>
                                    <p:anim calcmode="lin" valueType="num">
                                      <p:cBhvr>
                                        <p:cTn id="65" dur="1000" fill="hold"/>
                                        <p:tgtEl>
                                          <p:spTgt spid="13324"/>
                                        </p:tgtEl>
                                        <p:attrNameLst>
                                          <p:attrName>ppt_w</p:attrName>
                                        </p:attrNameLst>
                                      </p:cBhvr>
                                      <p:tavLst>
                                        <p:tav tm="0">
                                          <p:val>
                                            <p:fltVal val="0"/>
                                          </p:val>
                                        </p:tav>
                                        <p:tav tm="100000">
                                          <p:val>
                                            <p:strVal val="#ppt_w"/>
                                          </p:val>
                                        </p:tav>
                                      </p:tavLst>
                                    </p:anim>
                                    <p:anim calcmode="lin" valueType="num">
                                      <p:cBhvr>
                                        <p:cTn id="66" dur="1000" fill="hold"/>
                                        <p:tgtEl>
                                          <p:spTgt spid="13324"/>
                                        </p:tgtEl>
                                        <p:attrNameLst>
                                          <p:attrName>ppt_h</p:attrName>
                                        </p:attrNameLst>
                                      </p:cBhvr>
                                      <p:tavLst>
                                        <p:tav tm="0">
                                          <p:val>
                                            <p:fltVal val="0"/>
                                          </p:val>
                                        </p:tav>
                                        <p:tav tm="100000">
                                          <p:val>
                                            <p:strVal val="#ppt_h"/>
                                          </p:val>
                                        </p:tav>
                                      </p:tavLst>
                                    </p:anim>
                                    <p:animEffect transition="in" filter="fade">
                                      <p:cBhvr>
                                        <p:cTn id="67" dur="1000"/>
                                        <p:tgtEl>
                                          <p:spTgt spid="1332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down)">
                                      <p:cBhvr>
                                        <p:cTn id="72" dur="500"/>
                                        <p:tgtEl>
                                          <p:spTgt spid="18"/>
                                        </p:tgtEl>
                                      </p:cBhvr>
                                    </p:animEffect>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13333"/>
                                        </p:tgtEl>
                                        <p:attrNameLst>
                                          <p:attrName>style.visibility</p:attrName>
                                        </p:attrNameLst>
                                      </p:cBhvr>
                                      <p:to>
                                        <p:strVal val="visible"/>
                                      </p:to>
                                    </p:set>
                                    <p:anim calcmode="lin" valueType="num">
                                      <p:cBhvr>
                                        <p:cTn id="76" dur="1500" fill="hold"/>
                                        <p:tgtEl>
                                          <p:spTgt spid="13333"/>
                                        </p:tgtEl>
                                        <p:attrNameLst>
                                          <p:attrName>ppt_w</p:attrName>
                                        </p:attrNameLst>
                                      </p:cBhvr>
                                      <p:tavLst>
                                        <p:tav tm="0">
                                          <p:val>
                                            <p:fltVal val="0"/>
                                          </p:val>
                                        </p:tav>
                                        <p:tav tm="100000">
                                          <p:val>
                                            <p:strVal val="#ppt_w"/>
                                          </p:val>
                                        </p:tav>
                                      </p:tavLst>
                                    </p:anim>
                                    <p:anim calcmode="lin" valueType="num">
                                      <p:cBhvr>
                                        <p:cTn id="77" dur="1500" fill="hold"/>
                                        <p:tgtEl>
                                          <p:spTgt spid="13333"/>
                                        </p:tgtEl>
                                        <p:attrNameLst>
                                          <p:attrName>ppt_h</p:attrName>
                                        </p:attrNameLst>
                                      </p:cBhvr>
                                      <p:tavLst>
                                        <p:tav tm="0">
                                          <p:val>
                                            <p:fltVal val="0"/>
                                          </p:val>
                                        </p:tav>
                                        <p:tav tm="100000">
                                          <p:val>
                                            <p:strVal val="#ppt_h"/>
                                          </p:val>
                                        </p:tav>
                                      </p:tavLst>
                                    </p:anim>
                                    <p:animEffect transition="in" filter="fade">
                                      <p:cBhvr>
                                        <p:cTn id="78" dur="1500"/>
                                        <p:tgtEl>
                                          <p:spTgt spid="13333"/>
                                        </p:tgtEl>
                                      </p:cBhvr>
                                    </p:animEffect>
                                  </p:childTnLst>
                                </p:cTn>
                              </p:par>
                            </p:childTnLst>
                          </p:cTn>
                        </p:par>
                        <p:par>
                          <p:cTn id="79" fill="hold">
                            <p:stCondLst>
                              <p:cond delay="2000"/>
                            </p:stCondLst>
                            <p:childTnLst>
                              <p:par>
                                <p:cTn id="80" presetID="22" presetClass="entr" presetSubtype="4" fill="hold" grpId="0" nodeType="after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wipe(down)">
                                      <p:cBhvr>
                                        <p:cTn id="82" dur="500"/>
                                        <p:tgtEl>
                                          <p:spTgt spid="26"/>
                                        </p:tgtEl>
                                      </p:cBhvr>
                                    </p:animEffect>
                                  </p:childTnLst>
                                </p:cTn>
                              </p:par>
                            </p:childTnLst>
                          </p:cTn>
                        </p:par>
                        <p:par>
                          <p:cTn id="83" fill="hold">
                            <p:stCondLst>
                              <p:cond delay="2500"/>
                            </p:stCondLst>
                            <p:childTnLst>
                              <p:par>
                                <p:cTn id="84" presetID="53" presetClass="entr" presetSubtype="16" fill="hold" grpId="0" nodeType="afterEffect">
                                  <p:stCondLst>
                                    <p:cond delay="0"/>
                                  </p:stCondLst>
                                  <p:childTnLst>
                                    <p:set>
                                      <p:cBhvr>
                                        <p:cTn id="85" dur="1" fill="hold">
                                          <p:stCondLst>
                                            <p:cond delay="0"/>
                                          </p:stCondLst>
                                        </p:cTn>
                                        <p:tgtEl>
                                          <p:spTgt spid="13325"/>
                                        </p:tgtEl>
                                        <p:attrNameLst>
                                          <p:attrName>style.visibility</p:attrName>
                                        </p:attrNameLst>
                                      </p:cBhvr>
                                      <p:to>
                                        <p:strVal val="visible"/>
                                      </p:to>
                                    </p:set>
                                    <p:anim calcmode="lin" valueType="num">
                                      <p:cBhvr>
                                        <p:cTn id="86" dur="1500" fill="hold"/>
                                        <p:tgtEl>
                                          <p:spTgt spid="13325"/>
                                        </p:tgtEl>
                                        <p:attrNameLst>
                                          <p:attrName>ppt_w</p:attrName>
                                        </p:attrNameLst>
                                      </p:cBhvr>
                                      <p:tavLst>
                                        <p:tav tm="0">
                                          <p:val>
                                            <p:fltVal val="0"/>
                                          </p:val>
                                        </p:tav>
                                        <p:tav tm="100000">
                                          <p:val>
                                            <p:strVal val="#ppt_w"/>
                                          </p:val>
                                        </p:tav>
                                      </p:tavLst>
                                    </p:anim>
                                    <p:anim calcmode="lin" valueType="num">
                                      <p:cBhvr>
                                        <p:cTn id="87" dur="1500" fill="hold"/>
                                        <p:tgtEl>
                                          <p:spTgt spid="13325"/>
                                        </p:tgtEl>
                                        <p:attrNameLst>
                                          <p:attrName>ppt_h</p:attrName>
                                        </p:attrNameLst>
                                      </p:cBhvr>
                                      <p:tavLst>
                                        <p:tav tm="0">
                                          <p:val>
                                            <p:fltVal val="0"/>
                                          </p:val>
                                        </p:tav>
                                        <p:tav tm="100000">
                                          <p:val>
                                            <p:strVal val="#ppt_h"/>
                                          </p:val>
                                        </p:tav>
                                      </p:tavLst>
                                    </p:anim>
                                    <p:animEffect transition="in" filter="fade">
                                      <p:cBhvr>
                                        <p:cTn id="88" dur="1500"/>
                                        <p:tgtEl>
                                          <p:spTgt spid="13325"/>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13334"/>
                                        </p:tgtEl>
                                        <p:attrNameLst>
                                          <p:attrName>style.visibility</p:attrName>
                                        </p:attrNameLst>
                                      </p:cBhvr>
                                      <p:to>
                                        <p:strVal val="visible"/>
                                      </p:to>
                                    </p:set>
                                    <p:anim calcmode="lin" valueType="num">
                                      <p:cBhvr>
                                        <p:cTn id="93" dur="500" fill="hold"/>
                                        <p:tgtEl>
                                          <p:spTgt spid="13334"/>
                                        </p:tgtEl>
                                        <p:attrNameLst>
                                          <p:attrName>ppt_w</p:attrName>
                                        </p:attrNameLst>
                                      </p:cBhvr>
                                      <p:tavLst>
                                        <p:tav tm="0">
                                          <p:val>
                                            <p:fltVal val="0"/>
                                          </p:val>
                                        </p:tav>
                                        <p:tav tm="100000">
                                          <p:val>
                                            <p:strVal val="#ppt_w"/>
                                          </p:val>
                                        </p:tav>
                                      </p:tavLst>
                                    </p:anim>
                                    <p:anim calcmode="lin" valueType="num">
                                      <p:cBhvr>
                                        <p:cTn id="94" dur="500" fill="hold"/>
                                        <p:tgtEl>
                                          <p:spTgt spid="13334"/>
                                        </p:tgtEl>
                                        <p:attrNameLst>
                                          <p:attrName>ppt_h</p:attrName>
                                        </p:attrNameLst>
                                      </p:cBhvr>
                                      <p:tavLst>
                                        <p:tav tm="0">
                                          <p:val>
                                            <p:fltVal val="0"/>
                                          </p:val>
                                        </p:tav>
                                        <p:tav tm="100000">
                                          <p:val>
                                            <p:strVal val="#ppt_h"/>
                                          </p:val>
                                        </p:tav>
                                      </p:tavLst>
                                    </p:anim>
                                    <p:animEffect transition="in" filter="fade">
                                      <p:cBhvr>
                                        <p:cTn id="95" dur="500"/>
                                        <p:tgtEl>
                                          <p:spTgt spid="13334"/>
                                        </p:tgtEl>
                                      </p:cBhvr>
                                    </p:animEffect>
                                  </p:childTnLst>
                                </p:cTn>
                              </p:par>
                            </p:childTnLst>
                          </p:cTn>
                        </p:par>
                        <p:par>
                          <p:cTn id="96" fill="hold">
                            <p:stCondLst>
                              <p:cond delay="500"/>
                            </p:stCondLst>
                            <p:childTnLst>
                              <p:par>
                                <p:cTn id="97" presetID="22" presetClass="entr" presetSubtype="4" fill="hold" grpId="0" nodeType="after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wipe(down)">
                                      <p:cBhvr>
                                        <p:cTn id="99" dur="500"/>
                                        <p:tgtEl>
                                          <p:spTgt spid="25"/>
                                        </p:tgtEl>
                                      </p:cBhvr>
                                    </p:animEffect>
                                  </p:childTnLst>
                                </p:cTn>
                              </p:par>
                            </p:childTnLst>
                          </p:cTn>
                        </p:par>
                        <p:par>
                          <p:cTn id="100" fill="hold">
                            <p:stCondLst>
                              <p:cond delay="1000"/>
                            </p:stCondLst>
                            <p:childTnLst>
                              <p:par>
                                <p:cTn id="101" presetID="53" presetClass="entr" presetSubtype="16" fill="hold" grpId="0" nodeType="afterEffect">
                                  <p:stCondLst>
                                    <p:cond delay="0"/>
                                  </p:stCondLst>
                                  <p:childTnLst>
                                    <p:set>
                                      <p:cBhvr>
                                        <p:cTn id="102" dur="1" fill="hold">
                                          <p:stCondLst>
                                            <p:cond delay="0"/>
                                          </p:stCondLst>
                                        </p:cTn>
                                        <p:tgtEl>
                                          <p:spTgt spid="13326"/>
                                        </p:tgtEl>
                                        <p:attrNameLst>
                                          <p:attrName>style.visibility</p:attrName>
                                        </p:attrNameLst>
                                      </p:cBhvr>
                                      <p:to>
                                        <p:strVal val="visible"/>
                                      </p:to>
                                    </p:set>
                                    <p:anim calcmode="lin" valueType="num">
                                      <p:cBhvr>
                                        <p:cTn id="103" dur="1500" fill="hold"/>
                                        <p:tgtEl>
                                          <p:spTgt spid="13326"/>
                                        </p:tgtEl>
                                        <p:attrNameLst>
                                          <p:attrName>ppt_w</p:attrName>
                                        </p:attrNameLst>
                                      </p:cBhvr>
                                      <p:tavLst>
                                        <p:tav tm="0">
                                          <p:val>
                                            <p:fltVal val="0"/>
                                          </p:val>
                                        </p:tav>
                                        <p:tav tm="100000">
                                          <p:val>
                                            <p:strVal val="#ppt_w"/>
                                          </p:val>
                                        </p:tav>
                                      </p:tavLst>
                                    </p:anim>
                                    <p:anim calcmode="lin" valueType="num">
                                      <p:cBhvr>
                                        <p:cTn id="104" dur="1500" fill="hold"/>
                                        <p:tgtEl>
                                          <p:spTgt spid="13326"/>
                                        </p:tgtEl>
                                        <p:attrNameLst>
                                          <p:attrName>ppt_h</p:attrName>
                                        </p:attrNameLst>
                                      </p:cBhvr>
                                      <p:tavLst>
                                        <p:tav tm="0">
                                          <p:val>
                                            <p:fltVal val="0"/>
                                          </p:val>
                                        </p:tav>
                                        <p:tav tm="100000">
                                          <p:val>
                                            <p:strVal val="#ppt_h"/>
                                          </p:val>
                                        </p:tav>
                                      </p:tavLst>
                                    </p:anim>
                                    <p:animEffect transition="in" filter="fade">
                                      <p:cBhvr>
                                        <p:cTn id="105" dur="1500"/>
                                        <p:tgtEl>
                                          <p:spTgt spid="13326"/>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1" fill="hold" grpId="0" nodeType="click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wipe(up)">
                                      <p:cBhvr>
                                        <p:cTn id="110" dur="500"/>
                                        <p:tgtEl>
                                          <p:spTgt spid="28"/>
                                        </p:tgtEl>
                                      </p:cBhvr>
                                    </p:animEffect>
                                  </p:childTnLst>
                                </p:cTn>
                              </p:par>
                              <p:par>
                                <p:cTn id="111" presetID="22" presetClass="entr" presetSubtype="1" fill="hold" grpId="0" nodeType="withEffect">
                                  <p:stCondLst>
                                    <p:cond delay="0"/>
                                  </p:stCondLst>
                                  <p:childTnLst>
                                    <p:set>
                                      <p:cBhvr>
                                        <p:cTn id="112" dur="1" fill="hold">
                                          <p:stCondLst>
                                            <p:cond delay="0"/>
                                          </p:stCondLst>
                                        </p:cTn>
                                        <p:tgtEl>
                                          <p:spTgt spid="29"/>
                                        </p:tgtEl>
                                        <p:attrNameLst>
                                          <p:attrName>style.visibility</p:attrName>
                                        </p:attrNameLst>
                                      </p:cBhvr>
                                      <p:to>
                                        <p:strVal val="visible"/>
                                      </p:to>
                                    </p:set>
                                    <p:animEffect transition="in" filter="wipe(up)">
                                      <p:cBhvr>
                                        <p:cTn id="1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323" grpId="0"/>
      <p:bldP spid="13324" grpId="0"/>
      <p:bldP spid="13325" grpId="0"/>
      <p:bldP spid="13326" grpId="0"/>
      <p:bldP spid="24" grpId="0" animBg="1"/>
      <p:bldP spid="25" grpId="0" animBg="1"/>
      <p:bldP spid="26" grpId="0" animBg="1"/>
      <p:bldP spid="27" grpId="0" animBg="1"/>
      <p:bldP spid="13331" grpId="0"/>
      <p:bldP spid="13332" grpId="0"/>
      <p:bldP spid="13333" grpId="0"/>
      <p:bldP spid="13334" grpId="0"/>
      <p:bldP spid="13335" grpId="0"/>
      <p:bldP spid="13336" grpId="0"/>
      <p:bldP spid="28" grpId="0" animBg="1"/>
      <p:bldP spid="29"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52400" y="404813"/>
            <a:ext cx="8991600" cy="3181350"/>
          </a:xfrm>
        </p:spPr>
        <p:txBody>
          <a:bodyPr/>
          <a:lstStyle/>
          <a:p>
            <a:pPr>
              <a:lnSpc>
                <a:spcPct val="150000"/>
              </a:lnSpc>
            </a:pPr>
            <a:r>
              <a:rPr lang="es-CL" sz="2000" b="1" smtClean="0">
                <a:latin typeface="Bookman Old Style" pitchFamily="18" charset="0"/>
              </a:rPr>
              <a:t>IL N’Y A PAS D’ÂGE POUR COMMENCER …L’ESSENTIEL EST DE VOULOIR DÉBUTER UN PROGRAMME, DE CHANGER SES HABITUDES SI CELLES-CI SONT TROP PROCHES DE LA SÉDENTARITÉ ET DE CONSERVER LE PLUS LONGTEMPS POSSIBLE SA MOTIVATION POUR LA PRATIQUE RÉGULIÈRE D’UNE OU DE PLUSIEURS ACTIVITÉS PHYSIQUES</a:t>
            </a:r>
          </a:p>
        </p:txBody>
      </p:sp>
      <p:sp>
        <p:nvSpPr>
          <p:cNvPr id="55299" name="Rectangle 3"/>
          <p:cNvSpPr>
            <a:spLocks noGrp="1" noChangeArrowheads="1"/>
          </p:cNvSpPr>
          <p:nvPr>
            <p:ph type="body" idx="1"/>
          </p:nvPr>
        </p:nvSpPr>
        <p:spPr>
          <a:xfrm>
            <a:off x="381000" y="4038600"/>
            <a:ext cx="8763000" cy="2819400"/>
          </a:xfrm>
        </p:spPr>
        <p:txBody>
          <a:bodyPr/>
          <a:lstStyle/>
          <a:p>
            <a:pPr algn="ctr">
              <a:buFont typeface="Monotype Sorts" charset="2"/>
              <a:buNone/>
              <a:defRPr/>
            </a:pPr>
            <a:r>
              <a:rPr lang="es-CL" sz="2800" b="1" dirty="0" smtClean="0">
                <a:latin typeface="Bookman Old Style" pitchFamily="18" charset="0"/>
              </a:rPr>
              <a:t>“</a:t>
            </a:r>
            <a:r>
              <a:rPr lang="es-CL" sz="2800" b="1" dirty="0" err="1" smtClean="0">
                <a:latin typeface="Bookman Old Style" pitchFamily="18" charset="0"/>
              </a:rPr>
              <a:t>Pense</a:t>
            </a:r>
            <a:r>
              <a:rPr lang="es-CL" sz="2800" b="1" dirty="0" smtClean="0">
                <a:latin typeface="Bookman Old Style" pitchFamily="18" charset="0"/>
              </a:rPr>
              <a:t> une </a:t>
            </a:r>
            <a:r>
              <a:rPr lang="es-CL" sz="2800" b="1" dirty="0" err="1" smtClean="0">
                <a:latin typeface="Bookman Old Style" pitchFamily="18" charset="0"/>
              </a:rPr>
              <a:t>idée</a:t>
            </a:r>
            <a:r>
              <a:rPr lang="es-CL" sz="2800" b="1" dirty="0" smtClean="0">
                <a:latin typeface="Bookman Old Style" pitchFamily="18" charset="0"/>
              </a:rPr>
              <a:t>, </a:t>
            </a:r>
            <a:r>
              <a:rPr lang="es-CL" sz="2800" b="1" dirty="0" err="1" smtClean="0">
                <a:latin typeface="Bookman Old Style" pitchFamily="18" charset="0"/>
              </a:rPr>
              <a:t>récolte</a:t>
            </a:r>
            <a:r>
              <a:rPr lang="es-CL" sz="2800" b="1" dirty="0" smtClean="0">
                <a:latin typeface="Bookman Old Style" pitchFamily="18" charset="0"/>
              </a:rPr>
              <a:t> une </a:t>
            </a:r>
            <a:r>
              <a:rPr lang="es-CL" sz="2800" b="1" dirty="0" err="1" smtClean="0">
                <a:latin typeface="Bookman Old Style" pitchFamily="18" charset="0"/>
              </a:rPr>
              <a:t>action</a:t>
            </a:r>
            <a:r>
              <a:rPr lang="es-CL" sz="2800" b="1" dirty="0" smtClean="0">
                <a:latin typeface="Bookman Old Style" pitchFamily="18" charset="0"/>
              </a:rPr>
              <a:t>…</a:t>
            </a:r>
          </a:p>
          <a:p>
            <a:pPr algn="ctr">
              <a:buFont typeface="Monotype Sorts" charset="2"/>
              <a:buNone/>
              <a:defRPr/>
            </a:pPr>
            <a:r>
              <a:rPr lang="es-CL" sz="2800" b="1" dirty="0" err="1" smtClean="0">
                <a:latin typeface="Bookman Old Style" pitchFamily="18" charset="0"/>
              </a:rPr>
              <a:t>Répète</a:t>
            </a:r>
            <a:r>
              <a:rPr lang="es-CL" sz="2800" b="1" dirty="0" smtClean="0">
                <a:latin typeface="Bookman Old Style" pitchFamily="18" charset="0"/>
              </a:rPr>
              <a:t> une </a:t>
            </a:r>
            <a:r>
              <a:rPr lang="es-CL" sz="2800" b="1" dirty="0" err="1" smtClean="0">
                <a:latin typeface="Bookman Old Style" pitchFamily="18" charset="0"/>
              </a:rPr>
              <a:t>action</a:t>
            </a:r>
            <a:r>
              <a:rPr lang="es-CL" sz="2800" b="1" dirty="0" smtClean="0">
                <a:latin typeface="Bookman Old Style" pitchFamily="18" charset="0"/>
              </a:rPr>
              <a:t>, </a:t>
            </a:r>
            <a:r>
              <a:rPr lang="es-CL" sz="2800" b="1" dirty="0" err="1" smtClean="0">
                <a:latin typeface="Bookman Old Style" pitchFamily="18" charset="0"/>
              </a:rPr>
              <a:t>récolte</a:t>
            </a:r>
            <a:r>
              <a:rPr lang="es-CL" sz="2800" b="1" dirty="0" smtClean="0">
                <a:latin typeface="Bookman Old Style" pitchFamily="18" charset="0"/>
              </a:rPr>
              <a:t> une </a:t>
            </a:r>
            <a:r>
              <a:rPr lang="es-CL" sz="2800" b="1" dirty="0" err="1" smtClean="0">
                <a:latin typeface="Bookman Old Style" pitchFamily="18" charset="0"/>
              </a:rPr>
              <a:t>habitude</a:t>
            </a:r>
            <a:r>
              <a:rPr lang="es-CL" sz="2800" b="1" dirty="0" smtClean="0">
                <a:latin typeface="Bookman Old Style" pitchFamily="18" charset="0"/>
              </a:rPr>
              <a:t>…</a:t>
            </a:r>
          </a:p>
          <a:p>
            <a:pPr algn="ctr">
              <a:buFont typeface="Monotype Sorts" charset="2"/>
              <a:buNone/>
              <a:defRPr/>
            </a:pPr>
            <a:r>
              <a:rPr lang="es-CL" sz="2800" b="1" dirty="0" err="1" smtClean="0">
                <a:latin typeface="Bookman Old Style" pitchFamily="18" charset="0"/>
              </a:rPr>
              <a:t>Poursuis</a:t>
            </a:r>
            <a:r>
              <a:rPr lang="es-CL" sz="2800" b="1" dirty="0" smtClean="0">
                <a:latin typeface="Bookman Old Style" pitchFamily="18" charset="0"/>
              </a:rPr>
              <a:t> une </a:t>
            </a:r>
            <a:r>
              <a:rPr lang="es-CL" sz="2800" b="1" dirty="0" err="1" smtClean="0">
                <a:latin typeface="Bookman Old Style" pitchFamily="18" charset="0"/>
              </a:rPr>
              <a:t>habitude</a:t>
            </a:r>
            <a:r>
              <a:rPr lang="es-CL" sz="2800" b="1" dirty="0" smtClean="0">
                <a:latin typeface="Bookman Old Style" pitchFamily="18" charset="0"/>
              </a:rPr>
              <a:t>, </a:t>
            </a:r>
            <a:r>
              <a:rPr lang="es-CL" sz="2800" b="1" dirty="0" err="1" smtClean="0">
                <a:latin typeface="Bookman Old Style" pitchFamily="18" charset="0"/>
              </a:rPr>
              <a:t>récolte</a:t>
            </a:r>
            <a:r>
              <a:rPr lang="es-CL" sz="2800" b="1" dirty="0" smtClean="0">
                <a:latin typeface="Bookman Old Style" pitchFamily="18" charset="0"/>
              </a:rPr>
              <a:t> un </a:t>
            </a:r>
            <a:r>
              <a:rPr lang="es-CL" sz="2800" b="1" dirty="0" err="1" smtClean="0">
                <a:latin typeface="Bookman Old Style" pitchFamily="18" charset="0"/>
              </a:rPr>
              <a:t>trait</a:t>
            </a:r>
            <a:r>
              <a:rPr lang="es-CL" sz="2800" b="1" dirty="0" smtClean="0">
                <a:latin typeface="Bookman Old Style" pitchFamily="18" charset="0"/>
              </a:rPr>
              <a:t> de </a:t>
            </a:r>
            <a:r>
              <a:rPr lang="es-CL" sz="2800" b="1" dirty="0" err="1" smtClean="0">
                <a:latin typeface="Bookman Old Style" pitchFamily="18" charset="0"/>
              </a:rPr>
              <a:t>caractère</a:t>
            </a:r>
            <a:r>
              <a:rPr lang="es-CL" sz="2800" b="1" dirty="0" smtClean="0">
                <a:latin typeface="Bookman Old Style" pitchFamily="18" charset="0"/>
              </a:rPr>
              <a:t>” </a:t>
            </a:r>
          </a:p>
        </p:txBody>
      </p:sp>
    </p:spTree>
    <p:extLst>
      <p:ext uri="{BB962C8B-B14F-4D97-AF65-F5344CB8AC3E}">
        <p14:creationId xmlns:p14="http://schemas.microsoft.com/office/powerpoint/2010/main" val="18593703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type="wd">
                                    <p:tmPct val="0"/>
                                  </p:iterate>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wipe(down)">
                                      <p:cBhvr>
                                        <p:cTn id="7" dur="2000"/>
                                        <p:tgtEl>
                                          <p:spTgt spid="552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type="wd">
                                    <p:tmPct val="0"/>
                                  </p:iterate>
                                  <p:childTnLst>
                                    <p:set>
                                      <p:cBhvr>
                                        <p:cTn id="11" dur="1" fill="hold">
                                          <p:stCondLst>
                                            <p:cond delay="0"/>
                                          </p:stCondLst>
                                        </p:cTn>
                                        <p:tgtEl>
                                          <p:spTgt spid="55299">
                                            <p:txEl>
                                              <p:pRg st="1" end="1"/>
                                            </p:txEl>
                                          </p:spTgt>
                                        </p:tgtEl>
                                        <p:attrNameLst>
                                          <p:attrName>style.visibility</p:attrName>
                                        </p:attrNameLst>
                                      </p:cBhvr>
                                      <p:to>
                                        <p:strVal val="visible"/>
                                      </p:to>
                                    </p:set>
                                    <p:animEffect transition="in" filter="wipe(down)">
                                      <p:cBhvr>
                                        <p:cTn id="12" dur="2000"/>
                                        <p:tgtEl>
                                          <p:spTgt spid="552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iterate type="wd">
                                    <p:tmPct val="0"/>
                                  </p:iterate>
                                  <p:childTnLst>
                                    <p:set>
                                      <p:cBhvr>
                                        <p:cTn id="16" dur="1" fill="hold">
                                          <p:stCondLst>
                                            <p:cond delay="0"/>
                                          </p:stCondLst>
                                        </p:cTn>
                                        <p:tgtEl>
                                          <p:spTgt spid="55299">
                                            <p:txEl>
                                              <p:pRg st="2" end="2"/>
                                            </p:txEl>
                                          </p:spTgt>
                                        </p:tgtEl>
                                        <p:attrNameLst>
                                          <p:attrName>style.visibility</p:attrName>
                                        </p:attrNameLst>
                                      </p:cBhvr>
                                      <p:to>
                                        <p:strVal val="visible"/>
                                      </p:to>
                                    </p:set>
                                    <p:animEffect transition="in" filter="wipe(down)">
                                      <p:cBhvr>
                                        <p:cTn id="17" dur="2000"/>
                                        <p:tgtEl>
                                          <p:spTgt spid="552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6477" r="1004" b="7476"/>
          <a:stretch/>
        </p:blipFill>
        <p:spPr bwMode="auto">
          <a:xfrm>
            <a:off x="294424" y="1124744"/>
            <a:ext cx="8483266" cy="112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467544" y="3047315"/>
            <a:ext cx="8208912" cy="461665"/>
          </a:xfrm>
          <a:prstGeom prst="rect">
            <a:avLst/>
          </a:prstGeom>
          <a:solidFill>
            <a:schemeClr val="bg1"/>
          </a:solidFill>
        </p:spPr>
        <p:txBody>
          <a:bodyPr wrap="square" rtlCol="0">
            <a:spAutoFit/>
          </a:bodyPr>
          <a:lstStyle/>
          <a:p>
            <a:pPr algn="ctr"/>
            <a:r>
              <a:rPr lang="fr-FR" sz="2400" b="1" dirty="0">
                <a:solidFill>
                  <a:srgbClr val="000806"/>
                </a:solidFill>
                <a:latin typeface="Calibri" pitchFamily="34" charset="0"/>
                <a:cs typeface="Calibri" pitchFamily="34" charset="0"/>
              </a:rPr>
              <a:t>Pour leur </a:t>
            </a:r>
            <a:r>
              <a:rPr lang="fr-FR" sz="2400" b="1" dirty="0" smtClean="0">
                <a:solidFill>
                  <a:srgbClr val="000806"/>
                </a:solidFill>
                <a:latin typeface="Calibri" pitchFamily="34" charset="0"/>
                <a:cs typeface="Calibri" pitchFamily="34" charset="0"/>
              </a:rPr>
              <a:t>santé, </a:t>
            </a:r>
            <a:r>
              <a:rPr lang="fr-FR" sz="2400" b="1" dirty="0">
                <a:solidFill>
                  <a:srgbClr val="000806"/>
                </a:solidFill>
                <a:latin typeface="Calibri" pitchFamily="34" charset="0"/>
                <a:cs typeface="Calibri" pitchFamily="34" charset="0"/>
              </a:rPr>
              <a:t>à nous de faire bouger les choses et les </a:t>
            </a:r>
            <a:r>
              <a:rPr lang="fr-FR" sz="2400" b="1" dirty="0" smtClean="0">
                <a:solidFill>
                  <a:srgbClr val="000806"/>
                </a:solidFill>
                <a:latin typeface="Calibri" pitchFamily="34" charset="0"/>
                <a:cs typeface="Calibri" pitchFamily="34" charset="0"/>
              </a:rPr>
              <a:t>gens !</a:t>
            </a:r>
            <a:endParaRPr lang="fr-FR" sz="2400" b="1" dirty="0">
              <a:solidFill>
                <a:srgbClr val="000806"/>
              </a:solidFill>
              <a:latin typeface="Calibri" pitchFamily="34" charset="0"/>
              <a:cs typeface="Calibri" pitchFamily="34" charset="0"/>
            </a:endParaRPr>
          </a:p>
        </p:txBody>
      </p:sp>
      <p:sp>
        <p:nvSpPr>
          <p:cNvPr id="5" name="Text Box 4"/>
          <p:cNvSpPr txBox="1">
            <a:spLocks noChangeArrowheads="1"/>
          </p:cNvSpPr>
          <p:nvPr/>
        </p:nvSpPr>
        <p:spPr bwMode="auto">
          <a:xfrm>
            <a:off x="777651" y="4437112"/>
            <a:ext cx="7516812" cy="641350"/>
          </a:xfrm>
          <a:prstGeom prst="rect">
            <a:avLst/>
          </a:prstGeom>
          <a:noFill/>
          <a:ln w="12700">
            <a:noFill/>
            <a:miter lim="800000"/>
            <a:headEnd type="none" w="sm" len="sm"/>
            <a:tailEnd type="none" w="sm" len="sm"/>
          </a:ln>
        </p:spPr>
        <p:txBody>
          <a:bodyPr wrap="none">
            <a:spAutoFit/>
          </a:bodyPr>
          <a:lstStyle/>
          <a:p>
            <a:r>
              <a:rPr lang="fr-FR" sz="3600" b="1" dirty="0">
                <a:solidFill>
                  <a:schemeClr val="bg1"/>
                </a:solidFill>
                <a:latin typeface="Bookman Old Style" pitchFamily="18" charset="0"/>
              </a:rPr>
              <a:t>MERCI DE VOTRE ATTENTION</a:t>
            </a:r>
          </a:p>
        </p:txBody>
      </p:sp>
    </p:spTree>
    <p:extLst>
      <p:ext uri="{BB962C8B-B14F-4D97-AF65-F5344CB8AC3E}">
        <p14:creationId xmlns:p14="http://schemas.microsoft.com/office/powerpoint/2010/main" val="71471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mph" presetSubtype="0" fill="hold" grpId="0" nodeType="clickEffect">
                                  <p:stCondLst>
                                    <p:cond delay="0"/>
                                  </p:stCondLst>
                                  <p:childTnLst>
                                    <p:animClr clrSpc="hsl" dir="cw">
                                      <p:cBhvr override="childStyle">
                                        <p:cTn id="11" dur="500" fill="hold"/>
                                        <p:tgtEl>
                                          <p:spTgt spid="4"/>
                                        </p:tgtEl>
                                        <p:attrNameLst>
                                          <p:attrName>style.color</p:attrName>
                                        </p:attrNameLst>
                                      </p:cBhvr>
                                      <p:by>
                                        <p:hsl h="0" s="-70588" l="0"/>
                                      </p:by>
                                    </p:animClr>
                                    <p:animClr clrSpc="hsl" dir="cw">
                                      <p:cBhvr>
                                        <p:cTn id="12" dur="500" fill="hold"/>
                                        <p:tgtEl>
                                          <p:spTgt spid="4"/>
                                        </p:tgtEl>
                                        <p:attrNameLst>
                                          <p:attrName>fillcolor</p:attrName>
                                        </p:attrNameLst>
                                      </p:cBhvr>
                                      <p:by>
                                        <p:hsl h="0" s="-70588" l="0"/>
                                      </p:by>
                                    </p:animClr>
                                    <p:animClr clrSpc="hsl" dir="cw">
                                      <p:cBhvr>
                                        <p:cTn id="13" dur="500" fill="hold"/>
                                        <p:tgtEl>
                                          <p:spTgt spid="4"/>
                                        </p:tgtEl>
                                        <p:attrNameLst>
                                          <p:attrName>stroke.color</p:attrName>
                                        </p:attrNameLst>
                                      </p:cBhvr>
                                      <p:by>
                                        <p:hsl h="0" s="-70588" l="0"/>
                                      </p:by>
                                    </p:animClr>
                                    <p:set>
                                      <p:cBhvr>
                                        <p:cTn id="14" dur="500" fill="hold"/>
                                        <p:tgtEl>
                                          <p:spTgt spid="4"/>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l="12500" t="18333" r="13541" b="14999"/>
          <a:stretch>
            <a:fillRect/>
          </a:stretch>
        </p:blipFill>
        <p:spPr bwMode="auto">
          <a:xfrm>
            <a:off x="0" y="1143000"/>
            <a:ext cx="9144000" cy="5151438"/>
          </a:xfrm>
          <a:prstGeom prst="rect">
            <a:avLst/>
          </a:prstGeom>
          <a:noFill/>
          <a:ln w="9525">
            <a:noFill/>
            <a:miter lim="800000"/>
            <a:headEnd/>
            <a:tailEnd/>
          </a:ln>
        </p:spPr>
      </p:pic>
      <p:sp>
        <p:nvSpPr>
          <p:cNvPr id="14339" name="ZoneTexte 2"/>
          <p:cNvSpPr txBox="1">
            <a:spLocks noChangeArrowheads="1"/>
          </p:cNvSpPr>
          <p:nvPr/>
        </p:nvSpPr>
        <p:spPr bwMode="auto">
          <a:xfrm>
            <a:off x="1643063" y="214313"/>
            <a:ext cx="6073775" cy="584200"/>
          </a:xfrm>
          <a:prstGeom prst="rect">
            <a:avLst/>
          </a:prstGeom>
          <a:noFill/>
          <a:ln w="9525">
            <a:noFill/>
            <a:miter lim="800000"/>
            <a:headEnd/>
            <a:tailEnd/>
          </a:ln>
        </p:spPr>
        <p:txBody>
          <a:bodyPr wrap="none">
            <a:spAutoFit/>
          </a:bodyPr>
          <a:lstStyle/>
          <a:p>
            <a:r>
              <a:rPr lang="fr-FR" sz="3200" b="1">
                <a:solidFill>
                  <a:srgbClr val="FFFF00"/>
                </a:solidFill>
                <a:latin typeface="Bookman Old Style" pitchFamily="18" charset="0"/>
              </a:rPr>
              <a:t>LES ACCIDENTS DU SPORT</a:t>
            </a:r>
          </a:p>
        </p:txBody>
      </p:sp>
    </p:spTree>
    <p:extLst>
      <p:ext uri="{BB962C8B-B14F-4D97-AF65-F5344CB8AC3E}">
        <p14:creationId xmlns:p14="http://schemas.microsoft.com/office/powerpoint/2010/main" val="3656929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714500" y="571500"/>
            <a:ext cx="5621338" cy="646113"/>
          </a:xfrm>
          <a:prstGeom prst="rect">
            <a:avLst/>
          </a:prstGeom>
          <a:noFill/>
        </p:spPr>
        <p:txBody>
          <a:bodyPr wrap="none">
            <a:spAutoFit/>
          </a:bodyPr>
          <a:lstStyle/>
          <a:p>
            <a:pPr>
              <a:defRPr/>
            </a:pPr>
            <a:r>
              <a:rPr lang="fr-FR" sz="3600" b="1" dirty="0">
                <a:solidFill>
                  <a:srgbClr val="FFFF00"/>
                </a:solidFill>
                <a:effectLst>
                  <a:outerShdw blurRad="38100" dist="38100" dir="2700000" algn="tl">
                    <a:srgbClr val="000000">
                      <a:alpha val="43137"/>
                    </a:srgbClr>
                  </a:outerShdw>
                </a:effectLst>
                <a:latin typeface="Bookman Old Style" pitchFamily="18" charset="0"/>
              </a:rPr>
              <a:t>LES EXCES DU SPORT</a:t>
            </a:r>
          </a:p>
        </p:txBody>
      </p:sp>
      <p:sp>
        <p:nvSpPr>
          <p:cNvPr id="15363" name="ZoneTexte 4"/>
          <p:cNvSpPr txBox="1">
            <a:spLocks noChangeArrowheads="1"/>
          </p:cNvSpPr>
          <p:nvPr/>
        </p:nvSpPr>
        <p:spPr bwMode="auto">
          <a:xfrm>
            <a:off x="2357438" y="2143125"/>
            <a:ext cx="2429896" cy="4093428"/>
          </a:xfrm>
          <a:prstGeom prst="rect">
            <a:avLst/>
          </a:prstGeom>
          <a:noFill/>
          <a:ln w="9525">
            <a:noFill/>
            <a:miter lim="800000"/>
            <a:headEnd/>
            <a:tailEnd/>
          </a:ln>
        </p:spPr>
        <p:txBody>
          <a:bodyPr wrap="none">
            <a:spAutoFit/>
          </a:bodyPr>
          <a:lstStyle/>
          <a:p>
            <a:r>
              <a:rPr lang="fr-FR" sz="2000" b="1" dirty="0">
                <a:solidFill>
                  <a:srgbClr val="FFFF00"/>
                </a:solidFill>
                <a:latin typeface="Calibri" pitchFamily="34" charset="0"/>
                <a:cs typeface="Calibri" pitchFamily="34" charset="0"/>
              </a:rPr>
              <a:t>- Fatigue chronique</a:t>
            </a:r>
          </a:p>
          <a:p>
            <a:endParaRPr lang="fr-FR" sz="2000" b="1" dirty="0">
              <a:solidFill>
                <a:srgbClr val="FFFF00"/>
              </a:solidFill>
              <a:latin typeface="Calibri" pitchFamily="34" charset="0"/>
              <a:cs typeface="Calibri" pitchFamily="34" charset="0"/>
            </a:endParaRPr>
          </a:p>
          <a:p>
            <a:r>
              <a:rPr lang="fr-FR" sz="2000" b="1" dirty="0">
                <a:solidFill>
                  <a:srgbClr val="FFFF00"/>
                </a:solidFill>
                <a:latin typeface="Calibri" pitchFamily="34" charset="0"/>
                <a:cs typeface="Calibri" pitchFamily="34" charset="0"/>
              </a:rPr>
              <a:t>- Fractures de fatigue</a:t>
            </a:r>
          </a:p>
          <a:p>
            <a:endParaRPr lang="fr-FR" sz="2000" b="1" dirty="0">
              <a:solidFill>
                <a:srgbClr val="FFFF00"/>
              </a:solidFill>
              <a:latin typeface="Calibri" pitchFamily="34" charset="0"/>
              <a:cs typeface="Calibri" pitchFamily="34" charset="0"/>
            </a:endParaRPr>
          </a:p>
          <a:p>
            <a:r>
              <a:rPr lang="fr-FR" sz="2000" b="1" dirty="0">
                <a:solidFill>
                  <a:srgbClr val="FFFF00"/>
                </a:solidFill>
                <a:latin typeface="Calibri" pitchFamily="34" charset="0"/>
                <a:cs typeface="Calibri" pitchFamily="34" charset="0"/>
              </a:rPr>
              <a:t>- Dopage</a:t>
            </a:r>
          </a:p>
          <a:p>
            <a:endParaRPr lang="fr-FR" sz="2000" b="1" dirty="0">
              <a:solidFill>
                <a:srgbClr val="FFFF00"/>
              </a:solidFill>
              <a:latin typeface="Calibri" pitchFamily="34" charset="0"/>
              <a:cs typeface="Calibri" pitchFamily="34" charset="0"/>
            </a:endParaRPr>
          </a:p>
          <a:p>
            <a:pPr>
              <a:buFontTx/>
              <a:buChar char="-"/>
            </a:pPr>
            <a:r>
              <a:rPr lang="fr-FR" sz="2000" b="1" dirty="0">
                <a:solidFill>
                  <a:srgbClr val="FFFF00"/>
                </a:solidFill>
                <a:latin typeface="Calibri" pitchFamily="34" charset="0"/>
                <a:cs typeface="Calibri" pitchFamily="34" charset="0"/>
              </a:rPr>
              <a:t> Surentraînement</a:t>
            </a:r>
          </a:p>
          <a:p>
            <a:pPr>
              <a:buFontTx/>
              <a:buChar char="-"/>
            </a:pPr>
            <a:endParaRPr lang="fr-FR" sz="2000" b="1" dirty="0">
              <a:solidFill>
                <a:srgbClr val="FFFF00"/>
              </a:solidFill>
              <a:latin typeface="Calibri" pitchFamily="34" charset="0"/>
              <a:cs typeface="Calibri" pitchFamily="34" charset="0"/>
            </a:endParaRPr>
          </a:p>
          <a:p>
            <a:pPr>
              <a:buFontTx/>
              <a:buChar char="-"/>
            </a:pPr>
            <a:r>
              <a:rPr lang="fr-FR" sz="2000" b="1" dirty="0">
                <a:solidFill>
                  <a:srgbClr val="FFFF00"/>
                </a:solidFill>
                <a:latin typeface="Calibri" pitchFamily="34" charset="0"/>
                <a:cs typeface="Calibri" pitchFamily="34" charset="0"/>
              </a:rPr>
              <a:t>…..</a:t>
            </a:r>
          </a:p>
          <a:p>
            <a:endParaRPr lang="fr-FR" sz="2000" dirty="0">
              <a:solidFill>
                <a:srgbClr val="FFFF00"/>
              </a:solidFill>
              <a:latin typeface="Calibri" pitchFamily="34" charset="0"/>
              <a:cs typeface="Calibri" pitchFamily="34" charset="0"/>
            </a:endParaRPr>
          </a:p>
          <a:p>
            <a:endParaRPr lang="fr-FR" sz="2000" dirty="0">
              <a:solidFill>
                <a:srgbClr val="FFFF00"/>
              </a:solidFill>
              <a:latin typeface="Calibri" pitchFamily="34" charset="0"/>
              <a:cs typeface="Calibri" pitchFamily="34" charset="0"/>
            </a:endParaRPr>
          </a:p>
          <a:p>
            <a:endParaRPr lang="fr-FR" sz="2000" dirty="0">
              <a:solidFill>
                <a:srgbClr val="FFFF00"/>
              </a:solidFill>
              <a:latin typeface="Calibri" pitchFamily="34" charset="0"/>
              <a:cs typeface="Calibri" pitchFamily="34" charset="0"/>
            </a:endParaRPr>
          </a:p>
          <a:p>
            <a:endParaRPr lang="fr-FR" sz="2000" dirty="0">
              <a:solidFill>
                <a:srgbClr val="FFFF00"/>
              </a:solidFill>
              <a:latin typeface="Calibri" pitchFamily="34" charset="0"/>
              <a:cs typeface="Calibri" pitchFamily="34" charset="0"/>
            </a:endParaRPr>
          </a:p>
        </p:txBody>
      </p:sp>
    </p:spTree>
    <p:extLst>
      <p:ext uri="{BB962C8B-B14F-4D97-AF65-F5344CB8AC3E}">
        <p14:creationId xmlns:p14="http://schemas.microsoft.com/office/powerpoint/2010/main" val="37465022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ocuments and Settings\douard\Bureau\z_rn_estes01.bmp"/>
          <p:cNvPicPr>
            <a:picLocks noChangeAspect="1" noChangeArrowheads="1"/>
          </p:cNvPicPr>
          <p:nvPr/>
        </p:nvPicPr>
        <p:blipFill>
          <a:blip r:embed="rId3"/>
          <a:srcRect/>
          <a:stretch>
            <a:fillRect/>
          </a:stretch>
        </p:blipFill>
        <p:spPr bwMode="auto">
          <a:xfrm>
            <a:off x="642938" y="642938"/>
            <a:ext cx="8072437" cy="6054725"/>
          </a:xfrm>
          <a:prstGeom prst="rect">
            <a:avLst/>
          </a:prstGeom>
          <a:noFill/>
          <a:ln w="9525">
            <a:noFill/>
            <a:miter lim="800000"/>
            <a:headEnd/>
            <a:tailEnd/>
          </a:ln>
        </p:spPr>
      </p:pic>
      <p:sp>
        <p:nvSpPr>
          <p:cNvPr id="16387" name="ZoneTexte 2"/>
          <p:cNvSpPr txBox="1">
            <a:spLocks noChangeArrowheads="1"/>
          </p:cNvSpPr>
          <p:nvPr/>
        </p:nvSpPr>
        <p:spPr bwMode="auto">
          <a:xfrm>
            <a:off x="2071688" y="0"/>
            <a:ext cx="5421312" cy="584200"/>
          </a:xfrm>
          <a:prstGeom prst="rect">
            <a:avLst/>
          </a:prstGeom>
          <a:noFill/>
          <a:ln w="9525">
            <a:noFill/>
            <a:miter lim="800000"/>
            <a:headEnd/>
            <a:tailEnd/>
          </a:ln>
        </p:spPr>
        <p:txBody>
          <a:bodyPr wrap="none">
            <a:spAutoFit/>
          </a:bodyPr>
          <a:lstStyle/>
          <a:p>
            <a:r>
              <a:rPr lang="fr-FR" sz="3200" b="1">
                <a:solidFill>
                  <a:srgbClr val="FFFF00"/>
                </a:solidFill>
                <a:latin typeface="Bookman Old Style" pitchFamily="18" charset="0"/>
              </a:rPr>
              <a:t>LES DRAMES DU SPORT</a:t>
            </a:r>
          </a:p>
        </p:txBody>
      </p:sp>
    </p:spTree>
    <p:extLst>
      <p:ext uri="{BB962C8B-B14F-4D97-AF65-F5344CB8AC3E}">
        <p14:creationId xmlns:p14="http://schemas.microsoft.com/office/powerpoint/2010/main" val="8473446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987824" y="332656"/>
            <a:ext cx="2859950" cy="523220"/>
          </a:xfrm>
          <a:prstGeom prst="rect">
            <a:avLst/>
          </a:prstGeom>
          <a:noFill/>
        </p:spPr>
        <p:txBody>
          <a:bodyPr wrap="none" rtlCol="0">
            <a:spAutoFit/>
          </a:bodyPr>
          <a:lstStyle/>
          <a:p>
            <a:r>
              <a:rPr lang="fr-FR" sz="2800" dirty="0" smtClean="0">
                <a:latin typeface="Calibri" pitchFamily="34" charset="0"/>
                <a:cs typeface="Calibri" pitchFamily="34" charset="0"/>
              </a:rPr>
              <a:t>PLAN DE L’EXPOSE</a:t>
            </a:r>
            <a:endParaRPr lang="fr-FR" sz="2800" dirty="0">
              <a:latin typeface="Calibri" pitchFamily="34" charset="0"/>
              <a:cs typeface="Calibri" pitchFamily="34" charset="0"/>
            </a:endParaRPr>
          </a:p>
        </p:txBody>
      </p:sp>
      <p:sp>
        <p:nvSpPr>
          <p:cNvPr id="3" name="ZoneTexte 2"/>
          <p:cNvSpPr txBox="1"/>
          <p:nvPr/>
        </p:nvSpPr>
        <p:spPr>
          <a:xfrm>
            <a:off x="1043608" y="1140778"/>
            <a:ext cx="7548092" cy="5842497"/>
          </a:xfrm>
          <a:prstGeom prst="rect">
            <a:avLst/>
          </a:prstGeom>
          <a:noFill/>
        </p:spPr>
        <p:txBody>
          <a:bodyPr wrap="none" rtlCol="0">
            <a:spAutoFit/>
          </a:bodyPr>
          <a:lstStyle/>
          <a:p>
            <a:pPr>
              <a:lnSpc>
                <a:spcPct val="150000"/>
              </a:lnSpc>
            </a:pPr>
            <a:r>
              <a:rPr lang="fr-FR" sz="2800" dirty="0" smtClean="0">
                <a:latin typeface="Calibri" pitchFamily="34" charset="0"/>
                <a:cs typeface="Calibri" pitchFamily="34" charset="0"/>
              </a:rPr>
              <a:t>1 - Quelques définitions toujours utiles…</a:t>
            </a:r>
          </a:p>
          <a:p>
            <a:pPr>
              <a:lnSpc>
                <a:spcPct val="150000"/>
              </a:lnSpc>
            </a:pPr>
            <a:r>
              <a:rPr lang="fr-FR" sz="2800" dirty="0" smtClean="0">
                <a:latin typeface="Calibri" pitchFamily="34" charset="0"/>
                <a:cs typeface="Calibri" pitchFamily="34" charset="0"/>
              </a:rPr>
              <a:t>2 - Le sport est-il bon pour la santé ?</a:t>
            </a:r>
          </a:p>
          <a:p>
            <a:pPr>
              <a:lnSpc>
                <a:spcPct val="150000"/>
              </a:lnSpc>
            </a:pPr>
            <a:r>
              <a:rPr lang="fr-FR" sz="2800" dirty="0" smtClean="0">
                <a:latin typeface="Calibri" pitchFamily="34" charset="0"/>
                <a:cs typeface="Calibri" pitchFamily="34" charset="0"/>
              </a:rPr>
              <a:t>3 - …et la sédentarité ? Des constats alarmants… </a:t>
            </a:r>
          </a:p>
          <a:p>
            <a:pPr>
              <a:lnSpc>
                <a:spcPct val="150000"/>
              </a:lnSpc>
            </a:pPr>
            <a:r>
              <a:rPr lang="fr-FR" sz="2800" dirty="0" smtClean="0">
                <a:latin typeface="Calibri" pitchFamily="34" charset="0"/>
                <a:cs typeface="Calibri" pitchFamily="34" charset="0"/>
              </a:rPr>
              <a:t>4 - …aux bénéfices d’une pratique régulière des AP</a:t>
            </a:r>
          </a:p>
          <a:p>
            <a:pPr>
              <a:lnSpc>
                <a:spcPct val="150000"/>
              </a:lnSpc>
            </a:pPr>
            <a:r>
              <a:rPr lang="fr-FR" sz="2800" dirty="0" smtClean="0">
                <a:latin typeface="Calibri" pitchFamily="34" charset="0"/>
                <a:cs typeface="Calibri" pitchFamily="34" charset="0"/>
              </a:rPr>
              <a:t>5 - Comment prendre en charge vos patients</a:t>
            </a:r>
          </a:p>
          <a:p>
            <a:pPr>
              <a:lnSpc>
                <a:spcPct val="150000"/>
              </a:lnSpc>
            </a:pPr>
            <a:r>
              <a:rPr lang="fr-FR" sz="2800" dirty="0">
                <a:latin typeface="Calibri" pitchFamily="34" charset="0"/>
                <a:cs typeface="Calibri" pitchFamily="34" charset="0"/>
              </a:rPr>
              <a:t> </a:t>
            </a:r>
            <a:r>
              <a:rPr lang="fr-FR" sz="2800" dirty="0" smtClean="0">
                <a:latin typeface="Calibri" pitchFamily="34" charset="0"/>
                <a:cs typeface="Calibri" pitchFamily="34" charset="0"/>
              </a:rPr>
              <a:t>      - Les précautions à prendre</a:t>
            </a:r>
          </a:p>
          <a:p>
            <a:pPr>
              <a:lnSpc>
                <a:spcPct val="150000"/>
              </a:lnSpc>
            </a:pPr>
            <a:r>
              <a:rPr lang="fr-FR" sz="2800" dirty="0">
                <a:latin typeface="Calibri" pitchFamily="34" charset="0"/>
                <a:cs typeface="Calibri" pitchFamily="34" charset="0"/>
              </a:rPr>
              <a:t> </a:t>
            </a:r>
            <a:r>
              <a:rPr lang="fr-FR" sz="2800" dirty="0" smtClean="0">
                <a:latin typeface="Calibri" pitchFamily="34" charset="0"/>
                <a:cs typeface="Calibri" pitchFamily="34" charset="0"/>
              </a:rPr>
              <a:t>      - Leurs évaluation</a:t>
            </a:r>
          </a:p>
          <a:p>
            <a:pPr>
              <a:lnSpc>
                <a:spcPct val="150000"/>
              </a:lnSpc>
            </a:pPr>
            <a:r>
              <a:rPr lang="fr-FR" sz="2800" dirty="0">
                <a:latin typeface="Calibri" pitchFamily="34" charset="0"/>
                <a:cs typeface="Calibri" pitchFamily="34" charset="0"/>
              </a:rPr>
              <a:t> </a:t>
            </a:r>
            <a:r>
              <a:rPr lang="fr-FR" sz="2800" dirty="0" smtClean="0">
                <a:latin typeface="Calibri" pitchFamily="34" charset="0"/>
                <a:cs typeface="Calibri" pitchFamily="34" charset="0"/>
              </a:rPr>
              <a:t>      - Leur entraînement</a:t>
            </a:r>
          </a:p>
          <a:p>
            <a:pPr>
              <a:lnSpc>
                <a:spcPct val="150000"/>
              </a:lnSpc>
            </a:pPr>
            <a:endParaRPr lang="fr-FR" sz="2800" dirty="0">
              <a:latin typeface="Calibri" pitchFamily="34" charset="0"/>
              <a:cs typeface="Calibri" pitchFamily="34" charset="0"/>
            </a:endParaRPr>
          </a:p>
        </p:txBody>
      </p:sp>
      <p:sp>
        <p:nvSpPr>
          <p:cNvPr id="4" name="Flèche droite 3"/>
          <p:cNvSpPr/>
          <p:nvPr/>
        </p:nvSpPr>
        <p:spPr>
          <a:xfrm>
            <a:off x="266372" y="2708920"/>
            <a:ext cx="690376" cy="25143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1050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85750" y="1857375"/>
            <a:ext cx="8747125" cy="1570038"/>
          </a:xfrm>
          <a:prstGeom prst="rect">
            <a:avLst/>
          </a:prstGeom>
          <a:noFill/>
        </p:spPr>
        <p:txBody>
          <a:bodyPr wrap="none">
            <a:spAutoFit/>
          </a:bodyPr>
          <a:lstStyle/>
          <a:p>
            <a:pPr algn="ctr">
              <a:defRPr/>
            </a:pPr>
            <a:r>
              <a:rPr lang="fr-FR" sz="3200" b="1" dirty="0">
                <a:solidFill>
                  <a:srgbClr val="FFFF00"/>
                </a:solidFill>
                <a:latin typeface="Bookman Old Style" pitchFamily="18" charset="0"/>
              </a:rPr>
              <a:t>Des constats actuels de l’augmentation </a:t>
            </a:r>
          </a:p>
          <a:p>
            <a:pPr algn="ctr">
              <a:lnSpc>
                <a:spcPct val="200000"/>
              </a:lnSpc>
              <a:defRPr/>
            </a:pPr>
            <a:r>
              <a:rPr lang="fr-FR" sz="3200" b="1" dirty="0">
                <a:solidFill>
                  <a:srgbClr val="FFFF00"/>
                </a:solidFill>
                <a:latin typeface="Bookman Old Style" pitchFamily="18" charset="0"/>
              </a:rPr>
              <a:t>du niveau d’inactivité physique (NIP)…</a:t>
            </a:r>
          </a:p>
        </p:txBody>
      </p:sp>
    </p:spTree>
    <p:extLst>
      <p:ext uri="{BB962C8B-B14F-4D97-AF65-F5344CB8AC3E}">
        <p14:creationId xmlns:p14="http://schemas.microsoft.com/office/powerpoint/2010/main" val="22131830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457200" y="304800"/>
            <a:ext cx="8153400" cy="646331"/>
          </a:xfrm>
          <a:prstGeom prst="rect">
            <a:avLst/>
          </a:prstGeom>
          <a:noFill/>
          <a:ln w="9525">
            <a:noFill/>
            <a:miter lim="800000"/>
            <a:headEnd/>
            <a:tailEnd/>
          </a:ln>
        </p:spPr>
        <p:txBody>
          <a:bodyPr>
            <a:spAutoFit/>
          </a:bodyPr>
          <a:lstStyle/>
          <a:p>
            <a:pPr algn="ctr" eaLnBrk="0" hangingPunct="0"/>
            <a:r>
              <a:rPr lang="fr-FR" sz="3600" b="1">
                <a:solidFill>
                  <a:srgbClr val="FFFF00"/>
                </a:solidFill>
                <a:latin typeface="Calibri" pitchFamily="34" charset="0"/>
                <a:cs typeface="Calibri" pitchFamily="34" charset="0"/>
              </a:rPr>
              <a:t>Des constats…plus sédentaires qu’avant</a:t>
            </a:r>
          </a:p>
        </p:txBody>
      </p:sp>
      <p:sp>
        <p:nvSpPr>
          <p:cNvPr id="18435" name="Rectangle 3"/>
          <p:cNvSpPr>
            <a:spLocks noChangeArrowheads="1"/>
          </p:cNvSpPr>
          <p:nvPr/>
        </p:nvSpPr>
        <p:spPr bwMode="auto">
          <a:xfrm>
            <a:off x="1622425" y="3122613"/>
            <a:ext cx="630238" cy="2736850"/>
          </a:xfrm>
          <a:prstGeom prst="rect">
            <a:avLst/>
          </a:prstGeom>
          <a:gradFill rotWithShape="1">
            <a:gsLst>
              <a:gs pos="0">
                <a:srgbClr val="0092B6"/>
              </a:gs>
              <a:gs pos="50000">
                <a:srgbClr val="00CCFF"/>
              </a:gs>
              <a:gs pos="100000">
                <a:srgbClr val="0092B6"/>
              </a:gs>
            </a:gsLst>
            <a:lin ang="0" scaled="1"/>
          </a:gradFill>
          <a:ln w="9525">
            <a:solidFill>
              <a:srgbClr val="07000C"/>
            </a:solidFill>
            <a:miter lim="800000"/>
            <a:headEnd/>
            <a:tailEnd/>
          </a:ln>
        </p:spPr>
        <p:txBody>
          <a:bodyPr/>
          <a:lstStyle/>
          <a:p>
            <a:endParaRPr lang="fr-FR">
              <a:solidFill>
                <a:srgbClr val="FFFF00"/>
              </a:solidFill>
              <a:latin typeface="Calibri" pitchFamily="34" charset="0"/>
              <a:cs typeface="Calibri" pitchFamily="34" charset="0"/>
            </a:endParaRPr>
          </a:p>
        </p:txBody>
      </p:sp>
      <p:sp>
        <p:nvSpPr>
          <p:cNvPr id="18436" name="Rectangle 4"/>
          <p:cNvSpPr>
            <a:spLocks noChangeArrowheads="1"/>
          </p:cNvSpPr>
          <p:nvPr/>
        </p:nvSpPr>
        <p:spPr bwMode="auto">
          <a:xfrm>
            <a:off x="3840163" y="3236913"/>
            <a:ext cx="630237" cy="2622550"/>
          </a:xfrm>
          <a:prstGeom prst="rect">
            <a:avLst/>
          </a:prstGeom>
          <a:gradFill rotWithShape="1">
            <a:gsLst>
              <a:gs pos="0">
                <a:srgbClr val="0092B6"/>
              </a:gs>
              <a:gs pos="50000">
                <a:srgbClr val="00CCFF"/>
              </a:gs>
              <a:gs pos="100000">
                <a:srgbClr val="0092B6"/>
              </a:gs>
            </a:gsLst>
            <a:lin ang="0" scaled="1"/>
          </a:gradFill>
          <a:ln w="9525">
            <a:solidFill>
              <a:srgbClr val="07000C"/>
            </a:solidFill>
            <a:miter lim="800000"/>
            <a:headEnd/>
            <a:tailEnd/>
          </a:ln>
        </p:spPr>
        <p:txBody>
          <a:bodyPr/>
          <a:lstStyle/>
          <a:p>
            <a:endParaRPr lang="fr-FR">
              <a:solidFill>
                <a:srgbClr val="FFFF00"/>
              </a:solidFill>
              <a:latin typeface="Calibri" pitchFamily="34" charset="0"/>
              <a:cs typeface="Calibri" pitchFamily="34" charset="0"/>
            </a:endParaRPr>
          </a:p>
        </p:txBody>
      </p:sp>
      <p:sp>
        <p:nvSpPr>
          <p:cNvPr id="18437" name="Rectangle 5"/>
          <p:cNvSpPr>
            <a:spLocks noChangeArrowheads="1"/>
          </p:cNvSpPr>
          <p:nvPr/>
        </p:nvSpPr>
        <p:spPr bwMode="auto">
          <a:xfrm>
            <a:off x="6057900" y="3122613"/>
            <a:ext cx="630238" cy="2736850"/>
          </a:xfrm>
          <a:prstGeom prst="rect">
            <a:avLst/>
          </a:prstGeom>
          <a:gradFill rotWithShape="1">
            <a:gsLst>
              <a:gs pos="0">
                <a:srgbClr val="0092B6"/>
              </a:gs>
              <a:gs pos="50000">
                <a:srgbClr val="00CCFF"/>
              </a:gs>
              <a:gs pos="100000">
                <a:srgbClr val="0092B6"/>
              </a:gs>
            </a:gsLst>
            <a:lin ang="0" scaled="1"/>
          </a:gradFill>
          <a:ln w="9525">
            <a:solidFill>
              <a:srgbClr val="07000C"/>
            </a:solidFill>
            <a:miter lim="800000"/>
            <a:headEnd/>
            <a:tailEnd/>
          </a:ln>
        </p:spPr>
        <p:txBody>
          <a:bodyPr/>
          <a:lstStyle/>
          <a:p>
            <a:endParaRPr lang="fr-FR">
              <a:solidFill>
                <a:srgbClr val="FFFF00"/>
              </a:solidFill>
              <a:latin typeface="Calibri" pitchFamily="34" charset="0"/>
              <a:cs typeface="Calibri" pitchFamily="34" charset="0"/>
            </a:endParaRPr>
          </a:p>
        </p:txBody>
      </p:sp>
      <p:sp>
        <p:nvSpPr>
          <p:cNvPr id="18438" name="Rectangle 6"/>
          <p:cNvSpPr>
            <a:spLocks noChangeArrowheads="1"/>
          </p:cNvSpPr>
          <p:nvPr/>
        </p:nvSpPr>
        <p:spPr bwMode="auto">
          <a:xfrm>
            <a:off x="2252663" y="1919288"/>
            <a:ext cx="639762" cy="3940175"/>
          </a:xfrm>
          <a:prstGeom prst="rect">
            <a:avLst/>
          </a:prstGeom>
          <a:gradFill rotWithShape="1">
            <a:gsLst>
              <a:gs pos="0">
                <a:srgbClr val="07000C"/>
              </a:gs>
              <a:gs pos="50000">
                <a:srgbClr val="EAE9EA"/>
              </a:gs>
              <a:gs pos="100000">
                <a:srgbClr val="07000C"/>
              </a:gs>
            </a:gsLst>
            <a:lin ang="0" scaled="1"/>
          </a:gradFill>
          <a:ln w="9525">
            <a:solidFill>
              <a:srgbClr val="000000"/>
            </a:solidFill>
            <a:miter lim="800000"/>
            <a:headEnd/>
            <a:tailEnd/>
          </a:ln>
        </p:spPr>
        <p:txBody>
          <a:bodyPr/>
          <a:lstStyle/>
          <a:p>
            <a:endParaRPr lang="fr-FR">
              <a:solidFill>
                <a:srgbClr val="FFFF00"/>
              </a:solidFill>
              <a:latin typeface="Calibri" pitchFamily="34" charset="0"/>
              <a:cs typeface="Calibri" pitchFamily="34" charset="0"/>
            </a:endParaRPr>
          </a:p>
        </p:txBody>
      </p:sp>
      <p:sp>
        <p:nvSpPr>
          <p:cNvPr id="18439" name="Rectangle 7"/>
          <p:cNvSpPr>
            <a:spLocks noChangeArrowheads="1"/>
          </p:cNvSpPr>
          <p:nvPr/>
        </p:nvSpPr>
        <p:spPr bwMode="auto">
          <a:xfrm>
            <a:off x="4470400" y="2476500"/>
            <a:ext cx="628650" cy="3382963"/>
          </a:xfrm>
          <a:prstGeom prst="rect">
            <a:avLst/>
          </a:prstGeom>
          <a:gradFill rotWithShape="1">
            <a:gsLst>
              <a:gs pos="0">
                <a:srgbClr val="000000"/>
              </a:gs>
              <a:gs pos="50000">
                <a:srgbClr val="E2E2E2"/>
              </a:gs>
              <a:gs pos="100000">
                <a:srgbClr val="000000"/>
              </a:gs>
            </a:gsLst>
            <a:lin ang="0" scaled="1"/>
          </a:gradFill>
          <a:ln w="9525">
            <a:solidFill>
              <a:srgbClr val="000000"/>
            </a:solidFill>
            <a:miter lim="800000"/>
            <a:headEnd/>
            <a:tailEnd/>
          </a:ln>
        </p:spPr>
        <p:txBody>
          <a:bodyPr/>
          <a:lstStyle/>
          <a:p>
            <a:endParaRPr lang="fr-FR">
              <a:solidFill>
                <a:srgbClr val="FFFF00"/>
              </a:solidFill>
              <a:latin typeface="Calibri" pitchFamily="34" charset="0"/>
              <a:cs typeface="Calibri" pitchFamily="34" charset="0"/>
            </a:endParaRPr>
          </a:p>
        </p:txBody>
      </p:sp>
      <p:sp>
        <p:nvSpPr>
          <p:cNvPr id="18440" name="Rectangle 8"/>
          <p:cNvSpPr>
            <a:spLocks noChangeArrowheads="1"/>
          </p:cNvSpPr>
          <p:nvPr/>
        </p:nvSpPr>
        <p:spPr bwMode="auto">
          <a:xfrm>
            <a:off x="6688138" y="2249488"/>
            <a:ext cx="628650" cy="3609975"/>
          </a:xfrm>
          <a:prstGeom prst="rect">
            <a:avLst/>
          </a:prstGeom>
          <a:gradFill rotWithShape="1">
            <a:gsLst>
              <a:gs pos="0">
                <a:srgbClr val="000000"/>
              </a:gs>
              <a:gs pos="50000">
                <a:srgbClr val="E9E9E9"/>
              </a:gs>
              <a:gs pos="100000">
                <a:srgbClr val="000000"/>
              </a:gs>
            </a:gsLst>
            <a:lin ang="0" scaled="1"/>
          </a:gradFill>
          <a:ln w="9525">
            <a:solidFill>
              <a:srgbClr val="000000"/>
            </a:solidFill>
            <a:miter lim="800000"/>
            <a:headEnd/>
            <a:tailEnd/>
          </a:ln>
        </p:spPr>
        <p:txBody>
          <a:bodyPr/>
          <a:lstStyle/>
          <a:p>
            <a:endParaRPr lang="fr-FR">
              <a:solidFill>
                <a:srgbClr val="FFFF00"/>
              </a:solidFill>
              <a:latin typeface="Calibri" pitchFamily="34" charset="0"/>
              <a:cs typeface="Calibri" pitchFamily="34" charset="0"/>
            </a:endParaRPr>
          </a:p>
        </p:txBody>
      </p:sp>
      <p:sp>
        <p:nvSpPr>
          <p:cNvPr id="18441" name="Line 9"/>
          <p:cNvSpPr>
            <a:spLocks noChangeShapeType="1"/>
          </p:cNvSpPr>
          <p:nvPr/>
        </p:nvSpPr>
        <p:spPr bwMode="auto">
          <a:xfrm>
            <a:off x="1149350" y="1487488"/>
            <a:ext cx="1588" cy="4371975"/>
          </a:xfrm>
          <a:prstGeom prst="line">
            <a:avLst/>
          </a:prstGeom>
          <a:noFill/>
          <a:ln w="28575">
            <a:solidFill>
              <a:srgbClr val="7030A0"/>
            </a:solidFill>
            <a:round/>
            <a:headEnd/>
            <a:tailEnd/>
          </a:ln>
        </p:spPr>
        <p:txBody>
          <a:bodyPr/>
          <a:lstStyle/>
          <a:p>
            <a:endParaRPr lang="fr-FR">
              <a:solidFill>
                <a:srgbClr val="FFFF00"/>
              </a:solidFill>
              <a:latin typeface="Calibri" pitchFamily="34" charset="0"/>
              <a:cs typeface="Calibri" pitchFamily="34" charset="0"/>
            </a:endParaRPr>
          </a:p>
        </p:txBody>
      </p:sp>
      <p:sp>
        <p:nvSpPr>
          <p:cNvPr id="18442" name="Line 10"/>
          <p:cNvSpPr>
            <a:spLocks noChangeShapeType="1"/>
          </p:cNvSpPr>
          <p:nvPr/>
        </p:nvSpPr>
        <p:spPr bwMode="auto">
          <a:xfrm>
            <a:off x="1100138" y="5859463"/>
            <a:ext cx="49212" cy="1587"/>
          </a:xfrm>
          <a:prstGeom prst="line">
            <a:avLst/>
          </a:prstGeom>
          <a:noFill/>
          <a:ln w="0">
            <a:solidFill>
              <a:srgbClr val="000000"/>
            </a:solidFill>
            <a:round/>
            <a:headEnd/>
            <a:tailEnd/>
          </a:ln>
        </p:spPr>
        <p:txBody>
          <a:bodyPr/>
          <a:lstStyle/>
          <a:p>
            <a:endParaRPr lang="fr-FR" sz="2000" b="1">
              <a:solidFill>
                <a:srgbClr val="FFFF00"/>
              </a:solidFill>
              <a:latin typeface="Calibri" pitchFamily="34" charset="0"/>
              <a:cs typeface="Calibri" pitchFamily="34" charset="0"/>
            </a:endParaRPr>
          </a:p>
        </p:txBody>
      </p:sp>
      <p:sp>
        <p:nvSpPr>
          <p:cNvPr id="18443" name="Line 11"/>
          <p:cNvSpPr>
            <a:spLocks noChangeShapeType="1"/>
          </p:cNvSpPr>
          <p:nvPr/>
        </p:nvSpPr>
        <p:spPr bwMode="auto">
          <a:xfrm>
            <a:off x="1100138" y="5314950"/>
            <a:ext cx="49212" cy="1588"/>
          </a:xfrm>
          <a:prstGeom prst="line">
            <a:avLst/>
          </a:prstGeom>
          <a:noFill/>
          <a:ln w="0">
            <a:solidFill>
              <a:srgbClr val="000000"/>
            </a:solidFill>
            <a:round/>
            <a:headEnd/>
            <a:tailEnd/>
          </a:ln>
        </p:spPr>
        <p:txBody>
          <a:bodyPr/>
          <a:lstStyle/>
          <a:p>
            <a:endParaRPr lang="fr-FR">
              <a:solidFill>
                <a:srgbClr val="FFFF00"/>
              </a:solidFill>
              <a:latin typeface="Calibri" pitchFamily="34" charset="0"/>
              <a:cs typeface="Calibri" pitchFamily="34" charset="0"/>
            </a:endParaRPr>
          </a:p>
        </p:txBody>
      </p:sp>
      <p:sp>
        <p:nvSpPr>
          <p:cNvPr id="18444" name="Line 12"/>
          <p:cNvSpPr>
            <a:spLocks noChangeShapeType="1"/>
          </p:cNvSpPr>
          <p:nvPr/>
        </p:nvSpPr>
        <p:spPr bwMode="auto">
          <a:xfrm>
            <a:off x="1100138" y="4768850"/>
            <a:ext cx="49212" cy="1588"/>
          </a:xfrm>
          <a:prstGeom prst="line">
            <a:avLst/>
          </a:prstGeom>
          <a:noFill/>
          <a:ln w="0">
            <a:solidFill>
              <a:srgbClr val="000000"/>
            </a:solidFill>
            <a:round/>
            <a:headEnd/>
            <a:tailEnd/>
          </a:ln>
        </p:spPr>
        <p:txBody>
          <a:bodyPr/>
          <a:lstStyle/>
          <a:p>
            <a:endParaRPr lang="fr-FR">
              <a:solidFill>
                <a:srgbClr val="FFFF00"/>
              </a:solidFill>
              <a:latin typeface="Calibri" pitchFamily="34" charset="0"/>
              <a:cs typeface="Calibri" pitchFamily="34" charset="0"/>
            </a:endParaRPr>
          </a:p>
        </p:txBody>
      </p:sp>
      <p:sp>
        <p:nvSpPr>
          <p:cNvPr id="18445" name="Line 13"/>
          <p:cNvSpPr>
            <a:spLocks noChangeShapeType="1"/>
          </p:cNvSpPr>
          <p:nvPr/>
        </p:nvSpPr>
        <p:spPr bwMode="auto">
          <a:xfrm>
            <a:off x="1100138" y="4224338"/>
            <a:ext cx="49212" cy="1587"/>
          </a:xfrm>
          <a:prstGeom prst="line">
            <a:avLst/>
          </a:prstGeom>
          <a:noFill/>
          <a:ln w="0">
            <a:solidFill>
              <a:srgbClr val="000000"/>
            </a:solidFill>
            <a:round/>
            <a:headEnd/>
            <a:tailEnd/>
          </a:ln>
        </p:spPr>
        <p:txBody>
          <a:bodyPr/>
          <a:lstStyle/>
          <a:p>
            <a:endParaRPr lang="fr-FR">
              <a:solidFill>
                <a:srgbClr val="FFFF00"/>
              </a:solidFill>
              <a:latin typeface="Calibri" pitchFamily="34" charset="0"/>
              <a:cs typeface="Calibri" pitchFamily="34" charset="0"/>
            </a:endParaRPr>
          </a:p>
        </p:txBody>
      </p:sp>
      <p:sp>
        <p:nvSpPr>
          <p:cNvPr id="18446" name="Line 14"/>
          <p:cNvSpPr>
            <a:spLocks noChangeShapeType="1"/>
          </p:cNvSpPr>
          <p:nvPr/>
        </p:nvSpPr>
        <p:spPr bwMode="auto">
          <a:xfrm>
            <a:off x="1100138" y="3679825"/>
            <a:ext cx="49212" cy="1588"/>
          </a:xfrm>
          <a:prstGeom prst="line">
            <a:avLst/>
          </a:prstGeom>
          <a:noFill/>
          <a:ln w="0">
            <a:solidFill>
              <a:srgbClr val="000000"/>
            </a:solidFill>
            <a:round/>
            <a:headEnd/>
            <a:tailEnd/>
          </a:ln>
        </p:spPr>
        <p:txBody>
          <a:bodyPr/>
          <a:lstStyle/>
          <a:p>
            <a:endParaRPr lang="fr-FR">
              <a:solidFill>
                <a:srgbClr val="FFFF00"/>
              </a:solidFill>
              <a:latin typeface="Calibri" pitchFamily="34" charset="0"/>
              <a:cs typeface="Calibri" pitchFamily="34" charset="0"/>
            </a:endParaRPr>
          </a:p>
        </p:txBody>
      </p:sp>
      <p:sp>
        <p:nvSpPr>
          <p:cNvPr id="18447" name="Line 15"/>
          <p:cNvSpPr>
            <a:spLocks noChangeShapeType="1"/>
          </p:cNvSpPr>
          <p:nvPr/>
        </p:nvSpPr>
        <p:spPr bwMode="auto">
          <a:xfrm>
            <a:off x="1100138" y="3122613"/>
            <a:ext cx="49212" cy="1587"/>
          </a:xfrm>
          <a:prstGeom prst="line">
            <a:avLst/>
          </a:prstGeom>
          <a:noFill/>
          <a:ln w="0">
            <a:solidFill>
              <a:srgbClr val="000000"/>
            </a:solidFill>
            <a:round/>
            <a:headEnd/>
            <a:tailEnd/>
          </a:ln>
        </p:spPr>
        <p:txBody>
          <a:bodyPr/>
          <a:lstStyle/>
          <a:p>
            <a:endParaRPr lang="fr-FR">
              <a:solidFill>
                <a:srgbClr val="FFFF00"/>
              </a:solidFill>
              <a:latin typeface="Calibri" pitchFamily="34" charset="0"/>
              <a:cs typeface="Calibri" pitchFamily="34" charset="0"/>
            </a:endParaRPr>
          </a:p>
        </p:txBody>
      </p:sp>
      <p:sp>
        <p:nvSpPr>
          <p:cNvPr id="18448" name="Line 16"/>
          <p:cNvSpPr>
            <a:spLocks noChangeShapeType="1"/>
          </p:cNvSpPr>
          <p:nvPr/>
        </p:nvSpPr>
        <p:spPr bwMode="auto">
          <a:xfrm>
            <a:off x="1100138" y="2578100"/>
            <a:ext cx="49212" cy="1588"/>
          </a:xfrm>
          <a:prstGeom prst="line">
            <a:avLst/>
          </a:prstGeom>
          <a:noFill/>
          <a:ln w="0">
            <a:solidFill>
              <a:srgbClr val="000000"/>
            </a:solidFill>
            <a:round/>
            <a:headEnd/>
            <a:tailEnd/>
          </a:ln>
        </p:spPr>
        <p:txBody>
          <a:bodyPr/>
          <a:lstStyle/>
          <a:p>
            <a:endParaRPr lang="fr-FR">
              <a:solidFill>
                <a:srgbClr val="FFFF00"/>
              </a:solidFill>
              <a:latin typeface="Calibri" pitchFamily="34" charset="0"/>
              <a:cs typeface="Calibri" pitchFamily="34" charset="0"/>
            </a:endParaRPr>
          </a:p>
        </p:txBody>
      </p:sp>
      <p:sp>
        <p:nvSpPr>
          <p:cNvPr id="18449" name="Line 17"/>
          <p:cNvSpPr>
            <a:spLocks noChangeShapeType="1"/>
          </p:cNvSpPr>
          <p:nvPr/>
        </p:nvSpPr>
        <p:spPr bwMode="auto">
          <a:xfrm>
            <a:off x="1100138" y="2033588"/>
            <a:ext cx="49212" cy="1587"/>
          </a:xfrm>
          <a:prstGeom prst="line">
            <a:avLst/>
          </a:prstGeom>
          <a:noFill/>
          <a:ln w="0">
            <a:solidFill>
              <a:srgbClr val="000000"/>
            </a:solidFill>
            <a:round/>
            <a:headEnd/>
            <a:tailEnd/>
          </a:ln>
        </p:spPr>
        <p:txBody>
          <a:bodyPr/>
          <a:lstStyle/>
          <a:p>
            <a:endParaRPr lang="fr-FR">
              <a:solidFill>
                <a:srgbClr val="FFFF00"/>
              </a:solidFill>
              <a:latin typeface="Calibri" pitchFamily="34" charset="0"/>
              <a:cs typeface="Calibri" pitchFamily="34" charset="0"/>
            </a:endParaRPr>
          </a:p>
        </p:txBody>
      </p:sp>
      <p:sp>
        <p:nvSpPr>
          <p:cNvPr id="18450" name="Line 18"/>
          <p:cNvSpPr>
            <a:spLocks noChangeShapeType="1"/>
          </p:cNvSpPr>
          <p:nvPr/>
        </p:nvSpPr>
        <p:spPr bwMode="auto">
          <a:xfrm>
            <a:off x="1100138" y="1487488"/>
            <a:ext cx="49212" cy="1587"/>
          </a:xfrm>
          <a:prstGeom prst="line">
            <a:avLst/>
          </a:prstGeom>
          <a:noFill/>
          <a:ln w="0">
            <a:solidFill>
              <a:srgbClr val="000000"/>
            </a:solidFill>
            <a:round/>
            <a:headEnd/>
            <a:tailEnd/>
          </a:ln>
        </p:spPr>
        <p:txBody>
          <a:bodyPr/>
          <a:lstStyle/>
          <a:p>
            <a:endParaRPr lang="fr-FR">
              <a:solidFill>
                <a:srgbClr val="FFFF00"/>
              </a:solidFill>
              <a:latin typeface="Calibri" pitchFamily="34" charset="0"/>
              <a:cs typeface="Calibri" pitchFamily="34" charset="0"/>
            </a:endParaRPr>
          </a:p>
        </p:txBody>
      </p:sp>
      <p:sp>
        <p:nvSpPr>
          <p:cNvPr id="18451" name="Line 19"/>
          <p:cNvSpPr>
            <a:spLocks noChangeShapeType="1"/>
          </p:cNvSpPr>
          <p:nvPr/>
        </p:nvSpPr>
        <p:spPr bwMode="auto">
          <a:xfrm>
            <a:off x="1149350" y="5859463"/>
            <a:ext cx="6642100" cy="1587"/>
          </a:xfrm>
          <a:prstGeom prst="line">
            <a:avLst/>
          </a:prstGeom>
          <a:noFill/>
          <a:ln w="28575">
            <a:solidFill>
              <a:srgbClr val="7030A0"/>
            </a:solidFill>
            <a:round/>
            <a:headEnd/>
            <a:tailEnd/>
          </a:ln>
        </p:spPr>
        <p:txBody>
          <a:bodyPr/>
          <a:lstStyle/>
          <a:p>
            <a:endParaRPr lang="fr-FR" sz="2000" b="1">
              <a:solidFill>
                <a:srgbClr val="FFFF00"/>
              </a:solidFill>
              <a:latin typeface="Calibri" pitchFamily="34" charset="0"/>
              <a:cs typeface="Calibri" pitchFamily="34" charset="0"/>
            </a:endParaRPr>
          </a:p>
        </p:txBody>
      </p:sp>
      <p:sp>
        <p:nvSpPr>
          <p:cNvPr id="18452" name="Line 20"/>
          <p:cNvSpPr>
            <a:spLocks noChangeShapeType="1"/>
          </p:cNvSpPr>
          <p:nvPr/>
        </p:nvSpPr>
        <p:spPr bwMode="auto">
          <a:xfrm flipV="1">
            <a:off x="1149350" y="5859463"/>
            <a:ext cx="1588" cy="57150"/>
          </a:xfrm>
          <a:prstGeom prst="line">
            <a:avLst/>
          </a:prstGeom>
          <a:noFill/>
          <a:ln w="0">
            <a:solidFill>
              <a:srgbClr val="000000"/>
            </a:solidFill>
            <a:round/>
            <a:headEnd/>
            <a:tailEnd/>
          </a:ln>
        </p:spPr>
        <p:txBody>
          <a:bodyPr/>
          <a:lstStyle/>
          <a:p>
            <a:endParaRPr lang="fr-FR" sz="2000" b="1">
              <a:solidFill>
                <a:srgbClr val="FFFF00"/>
              </a:solidFill>
              <a:latin typeface="Calibri" pitchFamily="34" charset="0"/>
              <a:cs typeface="Calibri" pitchFamily="34" charset="0"/>
            </a:endParaRPr>
          </a:p>
        </p:txBody>
      </p:sp>
      <p:sp>
        <p:nvSpPr>
          <p:cNvPr id="18453" name="Line 21"/>
          <p:cNvSpPr>
            <a:spLocks noChangeShapeType="1"/>
          </p:cNvSpPr>
          <p:nvPr/>
        </p:nvSpPr>
        <p:spPr bwMode="auto">
          <a:xfrm flipV="1">
            <a:off x="3367088" y="5859463"/>
            <a:ext cx="1587" cy="57150"/>
          </a:xfrm>
          <a:prstGeom prst="line">
            <a:avLst/>
          </a:prstGeom>
          <a:noFill/>
          <a:ln w="0">
            <a:solidFill>
              <a:srgbClr val="000000"/>
            </a:solidFill>
            <a:round/>
            <a:headEnd/>
            <a:tailEnd/>
          </a:ln>
        </p:spPr>
        <p:txBody>
          <a:bodyPr/>
          <a:lstStyle/>
          <a:p>
            <a:endParaRPr lang="fr-FR" sz="2000" b="1">
              <a:solidFill>
                <a:srgbClr val="FFFF00"/>
              </a:solidFill>
              <a:latin typeface="Calibri" pitchFamily="34" charset="0"/>
              <a:cs typeface="Calibri" pitchFamily="34" charset="0"/>
            </a:endParaRPr>
          </a:p>
        </p:txBody>
      </p:sp>
      <p:sp>
        <p:nvSpPr>
          <p:cNvPr id="18454" name="Line 22"/>
          <p:cNvSpPr>
            <a:spLocks noChangeShapeType="1"/>
          </p:cNvSpPr>
          <p:nvPr/>
        </p:nvSpPr>
        <p:spPr bwMode="auto">
          <a:xfrm flipV="1">
            <a:off x="5573713" y="5859463"/>
            <a:ext cx="1587" cy="57150"/>
          </a:xfrm>
          <a:prstGeom prst="line">
            <a:avLst/>
          </a:prstGeom>
          <a:noFill/>
          <a:ln w="0">
            <a:solidFill>
              <a:srgbClr val="000000"/>
            </a:solidFill>
            <a:round/>
            <a:headEnd/>
            <a:tailEnd/>
          </a:ln>
        </p:spPr>
        <p:txBody>
          <a:bodyPr/>
          <a:lstStyle/>
          <a:p>
            <a:endParaRPr lang="fr-FR" sz="2000" b="1">
              <a:solidFill>
                <a:srgbClr val="FFFF00"/>
              </a:solidFill>
              <a:latin typeface="Calibri" pitchFamily="34" charset="0"/>
              <a:cs typeface="Calibri" pitchFamily="34" charset="0"/>
            </a:endParaRPr>
          </a:p>
        </p:txBody>
      </p:sp>
      <p:sp>
        <p:nvSpPr>
          <p:cNvPr id="18455" name="Line 23"/>
          <p:cNvSpPr>
            <a:spLocks noChangeShapeType="1"/>
          </p:cNvSpPr>
          <p:nvPr/>
        </p:nvSpPr>
        <p:spPr bwMode="auto">
          <a:xfrm flipV="1">
            <a:off x="7791450" y="5859463"/>
            <a:ext cx="1588" cy="57150"/>
          </a:xfrm>
          <a:prstGeom prst="line">
            <a:avLst/>
          </a:prstGeom>
          <a:noFill/>
          <a:ln w="0">
            <a:solidFill>
              <a:srgbClr val="000000"/>
            </a:solidFill>
            <a:round/>
            <a:headEnd/>
            <a:tailEnd/>
          </a:ln>
        </p:spPr>
        <p:txBody>
          <a:bodyPr/>
          <a:lstStyle/>
          <a:p>
            <a:endParaRPr lang="fr-FR" sz="2000" b="1">
              <a:solidFill>
                <a:srgbClr val="FFFF00"/>
              </a:solidFill>
              <a:latin typeface="Calibri" pitchFamily="34" charset="0"/>
              <a:cs typeface="Calibri" pitchFamily="34" charset="0"/>
            </a:endParaRPr>
          </a:p>
        </p:txBody>
      </p:sp>
      <p:sp>
        <p:nvSpPr>
          <p:cNvPr id="18456" name="Rectangle 24"/>
          <p:cNvSpPr>
            <a:spLocks noChangeArrowheads="1"/>
          </p:cNvSpPr>
          <p:nvPr/>
        </p:nvSpPr>
        <p:spPr bwMode="auto">
          <a:xfrm>
            <a:off x="1778000" y="2840038"/>
            <a:ext cx="355867" cy="246221"/>
          </a:xfrm>
          <a:prstGeom prst="rect">
            <a:avLst/>
          </a:prstGeom>
          <a:noFill/>
          <a:ln w="9525">
            <a:noFill/>
            <a:miter lim="800000"/>
            <a:headEnd/>
            <a:tailEnd/>
          </a:ln>
        </p:spPr>
        <p:txBody>
          <a:bodyPr wrap="none" lIns="0" tIns="0" rIns="0" bIns="0">
            <a:spAutoFit/>
          </a:bodyPr>
          <a:lstStyle/>
          <a:p>
            <a:pPr eaLnBrk="0" hangingPunct="0"/>
            <a:r>
              <a:rPr lang="fr-CA" sz="1600">
                <a:solidFill>
                  <a:srgbClr val="FFFF00"/>
                </a:solidFill>
                <a:latin typeface="Calibri" pitchFamily="34" charset="0"/>
                <a:cs typeface="Calibri" pitchFamily="34" charset="0"/>
              </a:rPr>
              <a:t>25%</a:t>
            </a:r>
          </a:p>
        </p:txBody>
      </p:sp>
      <p:sp>
        <p:nvSpPr>
          <p:cNvPr id="18457" name="Rectangle 25"/>
          <p:cNvSpPr>
            <a:spLocks noChangeArrowheads="1"/>
          </p:cNvSpPr>
          <p:nvPr/>
        </p:nvSpPr>
        <p:spPr bwMode="auto">
          <a:xfrm>
            <a:off x="3995738" y="2941638"/>
            <a:ext cx="355867" cy="246221"/>
          </a:xfrm>
          <a:prstGeom prst="rect">
            <a:avLst/>
          </a:prstGeom>
          <a:noFill/>
          <a:ln w="9525">
            <a:noFill/>
            <a:miter lim="800000"/>
            <a:headEnd/>
            <a:tailEnd/>
          </a:ln>
        </p:spPr>
        <p:txBody>
          <a:bodyPr wrap="none" lIns="0" tIns="0" rIns="0" bIns="0">
            <a:spAutoFit/>
          </a:bodyPr>
          <a:lstStyle/>
          <a:p>
            <a:pPr eaLnBrk="0" hangingPunct="0"/>
            <a:r>
              <a:rPr lang="fr-CA" sz="1600">
                <a:solidFill>
                  <a:srgbClr val="FFFF00"/>
                </a:solidFill>
                <a:latin typeface="Calibri" pitchFamily="34" charset="0"/>
                <a:cs typeface="Calibri" pitchFamily="34" charset="0"/>
              </a:rPr>
              <a:t>24%</a:t>
            </a:r>
          </a:p>
        </p:txBody>
      </p:sp>
      <p:sp>
        <p:nvSpPr>
          <p:cNvPr id="18458" name="Rectangle 26"/>
          <p:cNvSpPr>
            <a:spLocks noChangeArrowheads="1"/>
          </p:cNvSpPr>
          <p:nvPr/>
        </p:nvSpPr>
        <p:spPr bwMode="auto">
          <a:xfrm>
            <a:off x="6213475" y="2840038"/>
            <a:ext cx="355867" cy="246221"/>
          </a:xfrm>
          <a:prstGeom prst="rect">
            <a:avLst/>
          </a:prstGeom>
          <a:noFill/>
          <a:ln w="9525">
            <a:noFill/>
            <a:miter lim="800000"/>
            <a:headEnd/>
            <a:tailEnd/>
          </a:ln>
        </p:spPr>
        <p:txBody>
          <a:bodyPr wrap="none" lIns="0" tIns="0" rIns="0" bIns="0">
            <a:spAutoFit/>
          </a:bodyPr>
          <a:lstStyle/>
          <a:p>
            <a:pPr eaLnBrk="0" hangingPunct="0"/>
            <a:r>
              <a:rPr lang="fr-CA" sz="1600">
                <a:solidFill>
                  <a:srgbClr val="FFFF00"/>
                </a:solidFill>
                <a:latin typeface="Calibri" pitchFamily="34" charset="0"/>
                <a:cs typeface="Calibri" pitchFamily="34" charset="0"/>
              </a:rPr>
              <a:t>25%</a:t>
            </a:r>
          </a:p>
        </p:txBody>
      </p:sp>
      <p:sp>
        <p:nvSpPr>
          <p:cNvPr id="18459" name="Rectangle 27"/>
          <p:cNvSpPr>
            <a:spLocks noChangeArrowheads="1"/>
          </p:cNvSpPr>
          <p:nvPr/>
        </p:nvSpPr>
        <p:spPr bwMode="auto">
          <a:xfrm>
            <a:off x="2417763" y="1635125"/>
            <a:ext cx="355867" cy="246221"/>
          </a:xfrm>
          <a:prstGeom prst="rect">
            <a:avLst/>
          </a:prstGeom>
          <a:noFill/>
          <a:ln w="9525">
            <a:noFill/>
            <a:miter lim="800000"/>
            <a:headEnd/>
            <a:tailEnd/>
          </a:ln>
        </p:spPr>
        <p:txBody>
          <a:bodyPr wrap="none" lIns="0" tIns="0" rIns="0" bIns="0">
            <a:spAutoFit/>
          </a:bodyPr>
          <a:lstStyle/>
          <a:p>
            <a:pPr eaLnBrk="0" hangingPunct="0"/>
            <a:r>
              <a:rPr lang="fr-CA" sz="1600">
                <a:solidFill>
                  <a:srgbClr val="FFFF00"/>
                </a:solidFill>
                <a:latin typeface="Calibri" pitchFamily="34" charset="0"/>
                <a:cs typeface="Calibri" pitchFamily="34" charset="0"/>
              </a:rPr>
              <a:t>36%</a:t>
            </a:r>
          </a:p>
        </p:txBody>
      </p:sp>
      <p:sp>
        <p:nvSpPr>
          <p:cNvPr id="18460" name="Rectangle 28"/>
          <p:cNvSpPr>
            <a:spLocks noChangeArrowheads="1"/>
          </p:cNvSpPr>
          <p:nvPr/>
        </p:nvSpPr>
        <p:spPr bwMode="auto">
          <a:xfrm>
            <a:off x="4635500" y="2181225"/>
            <a:ext cx="355867" cy="246221"/>
          </a:xfrm>
          <a:prstGeom prst="rect">
            <a:avLst/>
          </a:prstGeom>
          <a:noFill/>
          <a:ln w="9525">
            <a:noFill/>
            <a:miter lim="800000"/>
            <a:headEnd/>
            <a:tailEnd/>
          </a:ln>
        </p:spPr>
        <p:txBody>
          <a:bodyPr wrap="none" lIns="0" tIns="0" rIns="0" bIns="0">
            <a:spAutoFit/>
          </a:bodyPr>
          <a:lstStyle/>
          <a:p>
            <a:pPr eaLnBrk="0" hangingPunct="0"/>
            <a:r>
              <a:rPr lang="fr-CA" sz="1600">
                <a:solidFill>
                  <a:srgbClr val="FFFF00"/>
                </a:solidFill>
                <a:latin typeface="Calibri" pitchFamily="34" charset="0"/>
                <a:cs typeface="Calibri" pitchFamily="34" charset="0"/>
              </a:rPr>
              <a:t>31%</a:t>
            </a:r>
          </a:p>
        </p:txBody>
      </p:sp>
      <p:sp>
        <p:nvSpPr>
          <p:cNvPr id="18461" name="Rectangle 29"/>
          <p:cNvSpPr>
            <a:spLocks noChangeArrowheads="1"/>
          </p:cNvSpPr>
          <p:nvPr/>
        </p:nvSpPr>
        <p:spPr bwMode="auto">
          <a:xfrm>
            <a:off x="6843713" y="1965325"/>
            <a:ext cx="355867" cy="246221"/>
          </a:xfrm>
          <a:prstGeom prst="rect">
            <a:avLst/>
          </a:prstGeom>
          <a:noFill/>
          <a:ln w="9525">
            <a:noFill/>
            <a:miter lim="800000"/>
            <a:headEnd/>
            <a:tailEnd/>
          </a:ln>
        </p:spPr>
        <p:txBody>
          <a:bodyPr wrap="none" lIns="0" tIns="0" rIns="0" bIns="0">
            <a:spAutoFit/>
          </a:bodyPr>
          <a:lstStyle/>
          <a:p>
            <a:pPr eaLnBrk="0" hangingPunct="0"/>
            <a:r>
              <a:rPr lang="fr-CA" sz="1600">
                <a:solidFill>
                  <a:srgbClr val="FFFF00"/>
                </a:solidFill>
                <a:latin typeface="Calibri" pitchFamily="34" charset="0"/>
                <a:cs typeface="Calibri" pitchFamily="34" charset="0"/>
              </a:rPr>
              <a:t>33%</a:t>
            </a:r>
          </a:p>
        </p:txBody>
      </p:sp>
      <p:sp>
        <p:nvSpPr>
          <p:cNvPr id="18462" name="Rectangle 30"/>
          <p:cNvSpPr>
            <a:spLocks noChangeArrowheads="1"/>
          </p:cNvSpPr>
          <p:nvPr/>
        </p:nvSpPr>
        <p:spPr bwMode="auto">
          <a:xfrm>
            <a:off x="800100" y="5757863"/>
            <a:ext cx="219612" cy="215444"/>
          </a:xfrm>
          <a:prstGeom prst="rect">
            <a:avLst/>
          </a:prstGeom>
          <a:noFill/>
          <a:ln w="9525">
            <a:noFill/>
            <a:miter lim="800000"/>
            <a:headEnd/>
            <a:tailEnd/>
          </a:ln>
        </p:spPr>
        <p:txBody>
          <a:bodyPr wrap="none" lIns="0" tIns="0" rIns="0" bIns="0">
            <a:spAutoFit/>
          </a:bodyPr>
          <a:lstStyle/>
          <a:p>
            <a:pPr eaLnBrk="0" hangingPunct="0"/>
            <a:r>
              <a:rPr lang="fr-CA" sz="1400">
                <a:solidFill>
                  <a:srgbClr val="FFFF00"/>
                </a:solidFill>
                <a:latin typeface="Calibri" pitchFamily="34" charset="0"/>
                <a:cs typeface="Calibri" pitchFamily="34" charset="0"/>
              </a:rPr>
              <a:t>0%</a:t>
            </a:r>
            <a:endParaRPr lang="fr-CA" sz="2400">
              <a:solidFill>
                <a:srgbClr val="FFFF00"/>
              </a:solidFill>
              <a:latin typeface="Calibri" pitchFamily="34" charset="0"/>
              <a:cs typeface="Calibri" pitchFamily="34" charset="0"/>
            </a:endParaRPr>
          </a:p>
        </p:txBody>
      </p:sp>
      <p:sp>
        <p:nvSpPr>
          <p:cNvPr id="18463" name="Rectangle 31"/>
          <p:cNvSpPr>
            <a:spLocks noChangeArrowheads="1"/>
          </p:cNvSpPr>
          <p:nvPr/>
        </p:nvSpPr>
        <p:spPr bwMode="auto">
          <a:xfrm>
            <a:off x="800100" y="5211763"/>
            <a:ext cx="219612" cy="215444"/>
          </a:xfrm>
          <a:prstGeom prst="rect">
            <a:avLst/>
          </a:prstGeom>
          <a:noFill/>
          <a:ln w="9525">
            <a:noFill/>
            <a:miter lim="800000"/>
            <a:headEnd/>
            <a:tailEnd/>
          </a:ln>
        </p:spPr>
        <p:txBody>
          <a:bodyPr wrap="none" lIns="0" tIns="0" rIns="0" bIns="0">
            <a:spAutoFit/>
          </a:bodyPr>
          <a:lstStyle/>
          <a:p>
            <a:pPr eaLnBrk="0" hangingPunct="0"/>
            <a:r>
              <a:rPr lang="fr-CA" sz="1400">
                <a:solidFill>
                  <a:srgbClr val="FFFF00"/>
                </a:solidFill>
                <a:latin typeface="Calibri" pitchFamily="34" charset="0"/>
                <a:cs typeface="Calibri" pitchFamily="34" charset="0"/>
              </a:rPr>
              <a:t>5%</a:t>
            </a:r>
            <a:endParaRPr lang="fr-CA" sz="2400">
              <a:solidFill>
                <a:srgbClr val="FFFF00"/>
              </a:solidFill>
              <a:latin typeface="Calibri" pitchFamily="34" charset="0"/>
              <a:cs typeface="Calibri" pitchFamily="34" charset="0"/>
            </a:endParaRPr>
          </a:p>
        </p:txBody>
      </p:sp>
      <p:sp>
        <p:nvSpPr>
          <p:cNvPr id="18464" name="Rectangle 32"/>
          <p:cNvSpPr>
            <a:spLocks noChangeArrowheads="1"/>
          </p:cNvSpPr>
          <p:nvPr/>
        </p:nvSpPr>
        <p:spPr bwMode="auto">
          <a:xfrm>
            <a:off x="712788" y="4667250"/>
            <a:ext cx="310983" cy="215444"/>
          </a:xfrm>
          <a:prstGeom prst="rect">
            <a:avLst/>
          </a:prstGeom>
          <a:noFill/>
          <a:ln w="9525">
            <a:noFill/>
            <a:miter lim="800000"/>
            <a:headEnd/>
            <a:tailEnd/>
          </a:ln>
        </p:spPr>
        <p:txBody>
          <a:bodyPr wrap="none" lIns="0" tIns="0" rIns="0" bIns="0">
            <a:spAutoFit/>
          </a:bodyPr>
          <a:lstStyle/>
          <a:p>
            <a:pPr eaLnBrk="0" hangingPunct="0"/>
            <a:r>
              <a:rPr lang="fr-CA" sz="1400">
                <a:solidFill>
                  <a:srgbClr val="FFFF00"/>
                </a:solidFill>
                <a:latin typeface="Calibri" pitchFamily="34" charset="0"/>
                <a:cs typeface="Calibri" pitchFamily="34" charset="0"/>
              </a:rPr>
              <a:t>10%</a:t>
            </a:r>
            <a:endParaRPr lang="fr-CA" sz="2400">
              <a:solidFill>
                <a:srgbClr val="FFFF00"/>
              </a:solidFill>
              <a:latin typeface="Calibri" pitchFamily="34" charset="0"/>
              <a:cs typeface="Calibri" pitchFamily="34" charset="0"/>
            </a:endParaRPr>
          </a:p>
        </p:txBody>
      </p:sp>
      <p:sp>
        <p:nvSpPr>
          <p:cNvPr id="18465" name="Rectangle 33"/>
          <p:cNvSpPr>
            <a:spLocks noChangeArrowheads="1"/>
          </p:cNvSpPr>
          <p:nvPr/>
        </p:nvSpPr>
        <p:spPr bwMode="auto">
          <a:xfrm>
            <a:off x="712788" y="4122738"/>
            <a:ext cx="310983" cy="215444"/>
          </a:xfrm>
          <a:prstGeom prst="rect">
            <a:avLst/>
          </a:prstGeom>
          <a:noFill/>
          <a:ln w="9525">
            <a:noFill/>
            <a:miter lim="800000"/>
            <a:headEnd/>
            <a:tailEnd/>
          </a:ln>
        </p:spPr>
        <p:txBody>
          <a:bodyPr wrap="none" lIns="0" tIns="0" rIns="0" bIns="0">
            <a:spAutoFit/>
          </a:bodyPr>
          <a:lstStyle/>
          <a:p>
            <a:pPr eaLnBrk="0" hangingPunct="0"/>
            <a:r>
              <a:rPr lang="fr-CA" sz="1400">
                <a:solidFill>
                  <a:srgbClr val="FFFF00"/>
                </a:solidFill>
                <a:latin typeface="Calibri" pitchFamily="34" charset="0"/>
                <a:cs typeface="Calibri" pitchFamily="34" charset="0"/>
              </a:rPr>
              <a:t>15%</a:t>
            </a:r>
            <a:endParaRPr lang="fr-CA" sz="2400">
              <a:solidFill>
                <a:srgbClr val="FFFF00"/>
              </a:solidFill>
              <a:latin typeface="Calibri" pitchFamily="34" charset="0"/>
              <a:cs typeface="Calibri" pitchFamily="34" charset="0"/>
            </a:endParaRPr>
          </a:p>
        </p:txBody>
      </p:sp>
      <p:sp>
        <p:nvSpPr>
          <p:cNvPr id="18466" name="Rectangle 34"/>
          <p:cNvSpPr>
            <a:spLocks noChangeArrowheads="1"/>
          </p:cNvSpPr>
          <p:nvPr/>
        </p:nvSpPr>
        <p:spPr bwMode="auto">
          <a:xfrm>
            <a:off x="712788" y="3565525"/>
            <a:ext cx="310983" cy="215444"/>
          </a:xfrm>
          <a:prstGeom prst="rect">
            <a:avLst/>
          </a:prstGeom>
          <a:noFill/>
          <a:ln w="9525">
            <a:noFill/>
            <a:miter lim="800000"/>
            <a:headEnd/>
            <a:tailEnd/>
          </a:ln>
        </p:spPr>
        <p:txBody>
          <a:bodyPr wrap="none" lIns="0" tIns="0" rIns="0" bIns="0">
            <a:spAutoFit/>
          </a:bodyPr>
          <a:lstStyle/>
          <a:p>
            <a:pPr eaLnBrk="0" hangingPunct="0"/>
            <a:r>
              <a:rPr lang="fr-CA" sz="1400">
                <a:solidFill>
                  <a:srgbClr val="FFFF00"/>
                </a:solidFill>
                <a:latin typeface="Calibri" pitchFamily="34" charset="0"/>
                <a:cs typeface="Calibri" pitchFamily="34" charset="0"/>
              </a:rPr>
              <a:t>20%</a:t>
            </a:r>
            <a:endParaRPr lang="fr-CA" sz="2400">
              <a:solidFill>
                <a:srgbClr val="FFFF00"/>
              </a:solidFill>
              <a:latin typeface="Calibri" pitchFamily="34" charset="0"/>
              <a:cs typeface="Calibri" pitchFamily="34" charset="0"/>
            </a:endParaRPr>
          </a:p>
        </p:txBody>
      </p:sp>
      <p:sp>
        <p:nvSpPr>
          <p:cNvPr id="18467" name="Rectangle 35"/>
          <p:cNvSpPr>
            <a:spLocks noChangeArrowheads="1"/>
          </p:cNvSpPr>
          <p:nvPr/>
        </p:nvSpPr>
        <p:spPr bwMode="auto">
          <a:xfrm>
            <a:off x="712788" y="3021013"/>
            <a:ext cx="310983" cy="215444"/>
          </a:xfrm>
          <a:prstGeom prst="rect">
            <a:avLst/>
          </a:prstGeom>
          <a:noFill/>
          <a:ln w="9525">
            <a:noFill/>
            <a:miter lim="800000"/>
            <a:headEnd/>
            <a:tailEnd/>
          </a:ln>
        </p:spPr>
        <p:txBody>
          <a:bodyPr wrap="none" lIns="0" tIns="0" rIns="0" bIns="0">
            <a:spAutoFit/>
          </a:bodyPr>
          <a:lstStyle/>
          <a:p>
            <a:pPr eaLnBrk="0" hangingPunct="0"/>
            <a:r>
              <a:rPr lang="fr-CA" sz="1400">
                <a:solidFill>
                  <a:srgbClr val="FFFF00"/>
                </a:solidFill>
                <a:latin typeface="Calibri" pitchFamily="34" charset="0"/>
                <a:cs typeface="Calibri" pitchFamily="34" charset="0"/>
              </a:rPr>
              <a:t>25%</a:t>
            </a:r>
            <a:endParaRPr lang="fr-CA" sz="2400">
              <a:solidFill>
                <a:srgbClr val="FFFF00"/>
              </a:solidFill>
              <a:latin typeface="Calibri" pitchFamily="34" charset="0"/>
              <a:cs typeface="Calibri" pitchFamily="34" charset="0"/>
            </a:endParaRPr>
          </a:p>
        </p:txBody>
      </p:sp>
      <p:sp>
        <p:nvSpPr>
          <p:cNvPr id="18468" name="Rectangle 36"/>
          <p:cNvSpPr>
            <a:spLocks noChangeArrowheads="1"/>
          </p:cNvSpPr>
          <p:nvPr/>
        </p:nvSpPr>
        <p:spPr bwMode="auto">
          <a:xfrm>
            <a:off x="712788" y="2476500"/>
            <a:ext cx="310983" cy="215444"/>
          </a:xfrm>
          <a:prstGeom prst="rect">
            <a:avLst/>
          </a:prstGeom>
          <a:noFill/>
          <a:ln w="9525">
            <a:noFill/>
            <a:miter lim="800000"/>
            <a:headEnd/>
            <a:tailEnd/>
          </a:ln>
        </p:spPr>
        <p:txBody>
          <a:bodyPr wrap="none" lIns="0" tIns="0" rIns="0" bIns="0">
            <a:spAutoFit/>
          </a:bodyPr>
          <a:lstStyle/>
          <a:p>
            <a:pPr eaLnBrk="0" hangingPunct="0"/>
            <a:r>
              <a:rPr lang="fr-CA" sz="1400">
                <a:solidFill>
                  <a:srgbClr val="FFFF00"/>
                </a:solidFill>
                <a:latin typeface="Calibri" pitchFamily="34" charset="0"/>
                <a:cs typeface="Calibri" pitchFamily="34" charset="0"/>
              </a:rPr>
              <a:t>30%</a:t>
            </a:r>
            <a:endParaRPr lang="fr-CA" sz="2400">
              <a:solidFill>
                <a:srgbClr val="FFFF00"/>
              </a:solidFill>
              <a:latin typeface="Calibri" pitchFamily="34" charset="0"/>
              <a:cs typeface="Calibri" pitchFamily="34" charset="0"/>
            </a:endParaRPr>
          </a:p>
        </p:txBody>
      </p:sp>
      <p:sp>
        <p:nvSpPr>
          <p:cNvPr id="18469" name="Rectangle 37"/>
          <p:cNvSpPr>
            <a:spLocks noChangeArrowheads="1"/>
          </p:cNvSpPr>
          <p:nvPr/>
        </p:nvSpPr>
        <p:spPr bwMode="auto">
          <a:xfrm>
            <a:off x="712788" y="1930400"/>
            <a:ext cx="310983" cy="215444"/>
          </a:xfrm>
          <a:prstGeom prst="rect">
            <a:avLst/>
          </a:prstGeom>
          <a:noFill/>
          <a:ln w="9525">
            <a:noFill/>
            <a:miter lim="800000"/>
            <a:headEnd/>
            <a:tailEnd/>
          </a:ln>
        </p:spPr>
        <p:txBody>
          <a:bodyPr wrap="none" lIns="0" tIns="0" rIns="0" bIns="0">
            <a:spAutoFit/>
          </a:bodyPr>
          <a:lstStyle/>
          <a:p>
            <a:pPr eaLnBrk="0" hangingPunct="0"/>
            <a:r>
              <a:rPr lang="fr-CA" sz="1400">
                <a:solidFill>
                  <a:srgbClr val="FFFF00"/>
                </a:solidFill>
                <a:latin typeface="Calibri" pitchFamily="34" charset="0"/>
                <a:cs typeface="Calibri" pitchFamily="34" charset="0"/>
              </a:rPr>
              <a:t>35%</a:t>
            </a:r>
            <a:endParaRPr lang="fr-CA" sz="2400">
              <a:solidFill>
                <a:srgbClr val="FFFF00"/>
              </a:solidFill>
              <a:latin typeface="Calibri" pitchFamily="34" charset="0"/>
              <a:cs typeface="Calibri" pitchFamily="34" charset="0"/>
            </a:endParaRPr>
          </a:p>
        </p:txBody>
      </p:sp>
      <p:sp>
        <p:nvSpPr>
          <p:cNvPr id="18470" name="Rectangle 38"/>
          <p:cNvSpPr>
            <a:spLocks noChangeArrowheads="1"/>
          </p:cNvSpPr>
          <p:nvPr/>
        </p:nvSpPr>
        <p:spPr bwMode="auto">
          <a:xfrm>
            <a:off x="712788" y="1385888"/>
            <a:ext cx="310983" cy="215444"/>
          </a:xfrm>
          <a:prstGeom prst="rect">
            <a:avLst/>
          </a:prstGeom>
          <a:noFill/>
          <a:ln w="9525">
            <a:noFill/>
            <a:miter lim="800000"/>
            <a:headEnd/>
            <a:tailEnd/>
          </a:ln>
        </p:spPr>
        <p:txBody>
          <a:bodyPr wrap="none" lIns="0" tIns="0" rIns="0" bIns="0">
            <a:spAutoFit/>
          </a:bodyPr>
          <a:lstStyle/>
          <a:p>
            <a:pPr eaLnBrk="0" hangingPunct="0"/>
            <a:r>
              <a:rPr lang="fr-CA" sz="1400">
                <a:solidFill>
                  <a:srgbClr val="FFFF00"/>
                </a:solidFill>
                <a:latin typeface="Calibri" pitchFamily="34" charset="0"/>
                <a:cs typeface="Calibri" pitchFamily="34" charset="0"/>
              </a:rPr>
              <a:t>40%</a:t>
            </a:r>
            <a:endParaRPr lang="fr-CA" sz="2400">
              <a:solidFill>
                <a:srgbClr val="FFFF00"/>
              </a:solidFill>
              <a:latin typeface="Calibri" pitchFamily="34" charset="0"/>
              <a:cs typeface="Calibri" pitchFamily="34" charset="0"/>
            </a:endParaRPr>
          </a:p>
        </p:txBody>
      </p:sp>
      <p:sp>
        <p:nvSpPr>
          <p:cNvPr id="18471" name="Rectangle 39"/>
          <p:cNvSpPr>
            <a:spLocks noChangeArrowheads="1"/>
          </p:cNvSpPr>
          <p:nvPr/>
        </p:nvSpPr>
        <p:spPr bwMode="auto">
          <a:xfrm>
            <a:off x="1952625" y="6029325"/>
            <a:ext cx="948978" cy="307777"/>
          </a:xfrm>
          <a:prstGeom prst="rect">
            <a:avLst/>
          </a:prstGeom>
          <a:noFill/>
          <a:ln w="9525">
            <a:noFill/>
            <a:miter lim="800000"/>
            <a:headEnd/>
            <a:tailEnd/>
          </a:ln>
        </p:spPr>
        <p:txBody>
          <a:bodyPr wrap="none" lIns="0" tIns="0" rIns="0" bIns="0">
            <a:spAutoFit/>
          </a:bodyPr>
          <a:lstStyle/>
          <a:p>
            <a:pPr eaLnBrk="0" hangingPunct="0"/>
            <a:r>
              <a:rPr lang="fr-CA" sz="2000" b="1">
                <a:solidFill>
                  <a:srgbClr val="FFFF00"/>
                </a:solidFill>
                <a:latin typeface="Calibri" pitchFamily="34" charset="0"/>
                <a:cs typeface="Calibri" pitchFamily="34" charset="0"/>
              </a:rPr>
              <a:t>Hommes</a:t>
            </a:r>
          </a:p>
        </p:txBody>
      </p:sp>
      <p:sp>
        <p:nvSpPr>
          <p:cNvPr id="18472" name="Rectangle 40"/>
          <p:cNvSpPr>
            <a:spLocks noChangeArrowheads="1"/>
          </p:cNvSpPr>
          <p:nvPr/>
        </p:nvSpPr>
        <p:spPr bwMode="auto">
          <a:xfrm>
            <a:off x="4170363" y="6029325"/>
            <a:ext cx="892296" cy="307777"/>
          </a:xfrm>
          <a:prstGeom prst="rect">
            <a:avLst/>
          </a:prstGeom>
          <a:noFill/>
          <a:ln w="9525">
            <a:noFill/>
            <a:miter lim="800000"/>
            <a:headEnd/>
            <a:tailEnd/>
          </a:ln>
        </p:spPr>
        <p:txBody>
          <a:bodyPr wrap="none" lIns="0" tIns="0" rIns="0" bIns="0">
            <a:spAutoFit/>
          </a:bodyPr>
          <a:lstStyle/>
          <a:p>
            <a:pPr eaLnBrk="0" hangingPunct="0"/>
            <a:r>
              <a:rPr lang="fr-CA" sz="2000" b="1">
                <a:solidFill>
                  <a:srgbClr val="FFFF00"/>
                </a:solidFill>
                <a:latin typeface="Calibri" pitchFamily="34" charset="0"/>
                <a:cs typeface="Calibri" pitchFamily="34" charset="0"/>
              </a:rPr>
              <a:t>Femmes</a:t>
            </a:r>
          </a:p>
        </p:txBody>
      </p:sp>
      <p:sp>
        <p:nvSpPr>
          <p:cNvPr id="18473" name="Rectangle 41"/>
          <p:cNvSpPr>
            <a:spLocks noChangeArrowheads="1"/>
          </p:cNvSpPr>
          <p:nvPr/>
        </p:nvSpPr>
        <p:spPr bwMode="auto">
          <a:xfrm>
            <a:off x="5970588" y="6029325"/>
            <a:ext cx="2172967" cy="307777"/>
          </a:xfrm>
          <a:prstGeom prst="rect">
            <a:avLst/>
          </a:prstGeom>
          <a:noFill/>
          <a:ln w="9525">
            <a:noFill/>
            <a:miter lim="800000"/>
            <a:headEnd/>
            <a:tailEnd/>
          </a:ln>
        </p:spPr>
        <p:txBody>
          <a:bodyPr wrap="none" lIns="0" tIns="0" rIns="0" bIns="0">
            <a:spAutoFit/>
          </a:bodyPr>
          <a:lstStyle/>
          <a:p>
            <a:pPr eaLnBrk="0" hangingPunct="0"/>
            <a:r>
              <a:rPr lang="fr-CA" sz="2000" b="1">
                <a:solidFill>
                  <a:srgbClr val="FFFF00"/>
                </a:solidFill>
                <a:latin typeface="Calibri" pitchFamily="34" charset="0"/>
                <a:cs typeface="Calibri" pitchFamily="34" charset="0"/>
              </a:rPr>
              <a:t>Hommes et Femmes</a:t>
            </a:r>
          </a:p>
        </p:txBody>
      </p:sp>
      <p:sp>
        <p:nvSpPr>
          <p:cNvPr id="18474" name="Rectangle 42"/>
          <p:cNvSpPr>
            <a:spLocks noChangeArrowheads="1"/>
          </p:cNvSpPr>
          <p:nvPr/>
        </p:nvSpPr>
        <p:spPr bwMode="auto">
          <a:xfrm rot="-5400000">
            <a:off x="-841295" y="3350826"/>
            <a:ext cx="2458878" cy="276999"/>
          </a:xfrm>
          <a:prstGeom prst="rect">
            <a:avLst/>
          </a:prstGeom>
          <a:noFill/>
          <a:ln w="9525">
            <a:noFill/>
            <a:miter lim="800000"/>
            <a:headEnd/>
            <a:tailEnd/>
          </a:ln>
        </p:spPr>
        <p:txBody>
          <a:bodyPr wrap="none" lIns="0" tIns="0" rIns="0" bIns="0">
            <a:spAutoFit/>
          </a:bodyPr>
          <a:lstStyle/>
          <a:p>
            <a:pPr eaLnBrk="0" hangingPunct="0"/>
            <a:r>
              <a:rPr lang="fr-CA" b="1">
                <a:solidFill>
                  <a:srgbClr val="FFFF00"/>
                </a:solidFill>
                <a:latin typeface="Calibri" pitchFamily="34" charset="0"/>
                <a:cs typeface="Calibri" pitchFamily="34" charset="0"/>
              </a:rPr>
              <a:t>% des adultes sédentaires</a:t>
            </a:r>
            <a:endParaRPr lang="fr-CA">
              <a:solidFill>
                <a:srgbClr val="FFFF00"/>
              </a:solidFill>
              <a:latin typeface="Calibri" pitchFamily="34" charset="0"/>
              <a:cs typeface="Calibri" pitchFamily="34" charset="0"/>
            </a:endParaRPr>
          </a:p>
        </p:txBody>
      </p:sp>
      <p:sp>
        <p:nvSpPr>
          <p:cNvPr id="18475" name="Rectangle 43"/>
          <p:cNvSpPr>
            <a:spLocks noChangeArrowheads="1"/>
          </p:cNvSpPr>
          <p:nvPr/>
        </p:nvSpPr>
        <p:spPr bwMode="auto">
          <a:xfrm>
            <a:off x="7667625" y="1196975"/>
            <a:ext cx="287338" cy="287338"/>
          </a:xfrm>
          <a:prstGeom prst="rect">
            <a:avLst/>
          </a:prstGeom>
          <a:gradFill rotWithShape="1">
            <a:gsLst>
              <a:gs pos="0">
                <a:srgbClr val="008CAF"/>
              </a:gs>
              <a:gs pos="50000">
                <a:srgbClr val="00CCFF"/>
              </a:gs>
              <a:gs pos="100000">
                <a:srgbClr val="008CAF"/>
              </a:gs>
            </a:gsLst>
            <a:lin ang="0" scaled="1"/>
          </a:gradFill>
          <a:ln w="9525">
            <a:solidFill>
              <a:srgbClr val="000000"/>
            </a:solidFill>
            <a:miter lim="800000"/>
            <a:headEnd/>
            <a:tailEnd/>
          </a:ln>
        </p:spPr>
        <p:txBody>
          <a:bodyPr/>
          <a:lstStyle/>
          <a:p>
            <a:endParaRPr lang="fr-FR">
              <a:solidFill>
                <a:srgbClr val="FFFF00"/>
              </a:solidFill>
              <a:latin typeface="Calibri" pitchFamily="34" charset="0"/>
              <a:cs typeface="Calibri" pitchFamily="34" charset="0"/>
            </a:endParaRPr>
          </a:p>
        </p:txBody>
      </p:sp>
      <p:sp>
        <p:nvSpPr>
          <p:cNvPr id="18476" name="Rectangle 44"/>
          <p:cNvSpPr>
            <a:spLocks noChangeArrowheads="1"/>
          </p:cNvSpPr>
          <p:nvPr/>
        </p:nvSpPr>
        <p:spPr bwMode="auto">
          <a:xfrm>
            <a:off x="8034338" y="1260475"/>
            <a:ext cx="815929" cy="292388"/>
          </a:xfrm>
          <a:prstGeom prst="rect">
            <a:avLst/>
          </a:prstGeom>
          <a:noFill/>
          <a:ln w="9525">
            <a:noFill/>
            <a:miter lim="800000"/>
            <a:headEnd/>
            <a:tailEnd/>
          </a:ln>
        </p:spPr>
        <p:txBody>
          <a:bodyPr wrap="none" lIns="0" tIns="0" rIns="0" bIns="0">
            <a:spAutoFit/>
          </a:bodyPr>
          <a:lstStyle/>
          <a:p>
            <a:pPr eaLnBrk="0" hangingPunct="0"/>
            <a:r>
              <a:rPr lang="fr-CA" sz="1900">
                <a:solidFill>
                  <a:srgbClr val="FFFF00"/>
                </a:solidFill>
                <a:latin typeface="Calibri" pitchFamily="34" charset="0"/>
                <a:cs typeface="Calibri" pitchFamily="34" charset="0"/>
              </a:rPr>
              <a:t>1992-93</a:t>
            </a:r>
            <a:endParaRPr lang="fr-CA" sz="2400">
              <a:solidFill>
                <a:srgbClr val="FFFF00"/>
              </a:solidFill>
              <a:latin typeface="Calibri" pitchFamily="34" charset="0"/>
              <a:cs typeface="Calibri" pitchFamily="34" charset="0"/>
            </a:endParaRPr>
          </a:p>
        </p:txBody>
      </p:sp>
      <p:sp>
        <p:nvSpPr>
          <p:cNvPr id="18477" name="Rectangle 45"/>
          <p:cNvSpPr>
            <a:spLocks noChangeArrowheads="1"/>
          </p:cNvSpPr>
          <p:nvPr/>
        </p:nvSpPr>
        <p:spPr bwMode="auto">
          <a:xfrm>
            <a:off x="7667625" y="1647825"/>
            <a:ext cx="327025" cy="268288"/>
          </a:xfrm>
          <a:prstGeom prst="rect">
            <a:avLst/>
          </a:prstGeom>
          <a:gradFill rotWithShape="1">
            <a:gsLst>
              <a:gs pos="0">
                <a:srgbClr val="000000"/>
              </a:gs>
              <a:gs pos="50000">
                <a:srgbClr val="E9E9E9"/>
              </a:gs>
              <a:gs pos="100000">
                <a:srgbClr val="000000"/>
              </a:gs>
            </a:gsLst>
            <a:lin ang="0" scaled="1"/>
          </a:gradFill>
          <a:ln w="9525">
            <a:solidFill>
              <a:srgbClr val="000000"/>
            </a:solidFill>
            <a:miter lim="800000"/>
            <a:headEnd/>
            <a:tailEnd/>
          </a:ln>
        </p:spPr>
        <p:txBody>
          <a:bodyPr/>
          <a:lstStyle/>
          <a:p>
            <a:endParaRPr lang="fr-FR">
              <a:solidFill>
                <a:srgbClr val="FFFF00"/>
              </a:solidFill>
              <a:latin typeface="Calibri" pitchFamily="34" charset="0"/>
              <a:cs typeface="Calibri" pitchFamily="34" charset="0"/>
            </a:endParaRPr>
          </a:p>
        </p:txBody>
      </p:sp>
      <p:sp>
        <p:nvSpPr>
          <p:cNvPr id="18478" name="Rectangle 46"/>
          <p:cNvSpPr>
            <a:spLocks noChangeArrowheads="1"/>
          </p:cNvSpPr>
          <p:nvPr/>
        </p:nvSpPr>
        <p:spPr bwMode="auto">
          <a:xfrm>
            <a:off x="8034338" y="1590675"/>
            <a:ext cx="493725" cy="292388"/>
          </a:xfrm>
          <a:prstGeom prst="rect">
            <a:avLst/>
          </a:prstGeom>
          <a:noFill/>
          <a:ln w="9525">
            <a:noFill/>
            <a:miter lim="800000"/>
            <a:headEnd/>
            <a:tailEnd/>
          </a:ln>
        </p:spPr>
        <p:txBody>
          <a:bodyPr wrap="none" lIns="0" tIns="0" rIns="0" bIns="0">
            <a:spAutoFit/>
          </a:bodyPr>
          <a:lstStyle/>
          <a:p>
            <a:pPr eaLnBrk="0" hangingPunct="0"/>
            <a:r>
              <a:rPr lang="fr-CA" sz="1900">
                <a:solidFill>
                  <a:srgbClr val="FFFF00"/>
                </a:solidFill>
                <a:latin typeface="Calibri" pitchFamily="34" charset="0"/>
                <a:cs typeface="Calibri" pitchFamily="34" charset="0"/>
              </a:rPr>
              <a:t>1998</a:t>
            </a:r>
            <a:endParaRPr lang="fr-CA" sz="2400">
              <a:solidFill>
                <a:srgbClr val="FFFF00"/>
              </a:solidFill>
              <a:latin typeface="Calibri" pitchFamily="34" charset="0"/>
              <a:cs typeface="Calibri" pitchFamily="34" charset="0"/>
            </a:endParaRPr>
          </a:p>
        </p:txBody>
      </p:sp>
      <p:sp>
        <p:nvSpPr>
          <p:cNvPr id="18479" name="ZoneTexte 46"/>
          <p:cNvSpPr txBox="1">
            <a:spLocks noChangeArrowheads="1"/>
          </p:cNvSpPr>
          <p:nvPr/>
        </p:nvSpPr>
        <p:spPr bwMode="auto">
          <a:xfrm>
            <a:off x="3786188" y="6429375"/>
            <a:ext cx="904607" cy="276999"/>
          </a:xfrm>
          <a:prstGeom prst="rect">
            <a:avLst/>
          </a:prstGeom>
          <a:noFill/>
          <a:ln w="9525">
            <a:noFill/>
            <a:miter lim="800000"/>
            <a:headEnd/>
            <a:tailEnd/>
          </a:ln>
        </p:spPr>
        <p:txBody>
          <a:bodyPr wrap="none">
            <a:spAutoFit/>
          </a:bodyPr>
          <a:lstStyle/>
          <a:p>
            <a:r>
              <a:rPr lang="fr-FR" sz="1200" i="1">
                <a:solidFill>
                  <a:srgbClr val="FFFF00"/>
                </a:solidFill>
                <a:latin typeface="Calibri" pitchFamily="34" charset="0"/>
                <a:cs typeface="Calibri" pitchFamily="34" charset="0"/>
              </a:rPr>
              <a:t>Référence ?</a:t>
            </a:r>
          </a:p>
        </p:txBody>
      </p:sp>
    </p:spTree>
    <p:extLst>
      <p:ext uri="{BB962C8B-B14F-4D97-AF65-F5344CB8AC3E}">
        <p14:creationId xmlns:p14="http://schemas.microsoft.com/office/powerpoint/2010/main" val="212552900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228600" y="228600"/>
            <a:ext cx="8686800" cy="1066800"/>
          </a:xfrm>
          <a:prstGeom prst="rect">
            <a:avLst/>
          </a:prstGeom>
          <a:noFill/>
          <a:ln w="19050">
            <a:solidFill>
              <a:schemeClr val="tx1"/>
            </a:solidFill>
            <a:miter lim="800000"/>
            <a:headEnd/>
            <a:tailEnd/>
          </a:ln>
          <a:effectLst/>
        </p:spPr>
        <p:txBody>
          <a:bodyPr lIns="92075" tIns="46038" rIns="92075" bIns="46038" anchor="ctr"/>
          <a:lstStyle/>
          <a:p>
            <a:pPr algn="ctr" eaLnBrk="0" hangingPunct="0">
              <a:defRPr/>
            </a:pPr>
            <a:r>
              <a:rPr lang="en-AU" sz="2000" i="1">
                <a:solidFill>
                  <a:srgbClr val="FFFF00"/>
                </a:solidFill>
                <a:effectLst>
                  <a:outerShdw blurRad="38100" dist="38100" dir="2700000" algn="tl">
                    <a:srgbClr val="000000"/>
                  </a:outerShdw>
                </a:effectLst>
                <a:latin typeface="Calibri" pitchFamily="34" charset="0"/>
                <a:cs typeface="Calibri" pitchFamily="34" charset="0"/>
              </a:rPr>
              <a:t>Evolution du niveau de la capacité aérobie des enfants </a:t>
            </a:r>
          </a:p>
          <a:p>
            <a:pPr algn="ctr" eaLnBrk="0" hangingPunct="0">
              <a:defRPr/>
            </a:pPr>
            <a:r>
              <a:rPr lang="en-AU" sz="2000" i="1">
                <a:solidFill>
                  <a:srgbClr val="FFFF00"/>
                </a:solidFill>
                <a:effectLst>
                  <a:outerShdw blurRad="38100" dist="38100" dir="2700000" algn="tl">
                    <a:srgbClr val="000000"/>
                  </a:outerShdw>
                </a:effectLst>
                <a:latin typeface="Calibri" pitchFamily="34" charset="0"/>
                <a:cs typeface="Calibri" pitchFamily="34" charset="0"/>
              </a:rPr>
              <a:t>et des adolescents entre 1981 et 2001, évalué par </a:t>
            </a:r>
          </a:p>
          <a:p>
            <a:pPr algn="ctr" eaLnBrk="0" hangingPunct="0">
              <a:defRPr/>
            </a:pPr>
            <a:r>
              <a:rPr lang="en-AU" sz="2000" i="1">
                <a:solidFill>
                  <a:srgbClr val="FFFF00"/>
                </a:solidFill>
                <a:effectLst>
                  <a:outerShdw blurRad="38100" dist="38100" dir="2700000" algn="tl">
                    <a:srgbClr val="000000"/>
                  </a:outerShdw>
                </a:effectLst>
                <a:latin typeface="Calibri" pitchFamily="34" charset="0"/>
                <a:cs typeface="Calibri" pitchFamily="34" charset="0"/>
              </a:rPr>
              <a:t>la course navette de 20 m. de Léger et al.”</a:t>
            </a:r>
            <a:endParaRPr lang="fr-CA" sz="2000" i="1">
              <a:solidFill>
                <a:srgbClr val="FFFF00"/>
              </a:solidFill>
              <a:effectLst>
                <a:outerShdw blurRad="38100" dist="38100" dir="2700000" algn="tl">
                  <a:srgbClr val="000000"/>
                </a:outerShdw>
              </a:effectLst>
              <a:latin typeface="Calibri" pitchFamily="34" charset="0"/>
              <a:cs typeface="Calibri" pitchFamily="34" charset="0"/>
            </a:endParaRPr>
          </a:p>
        </p:txBody>
      </p:sp>
      <p:sp>
        <p:nvSpPr>
          <p:cNvPr id="82947" name="Text Box 3"/>
          <p:cNvSpPr txBox="1">
            <a:spLocks noChangeArrowheads="1"/>
          </p:cNvSpPr>
          <p:nvPr/>
        </p:nvSpPr>
        <p:spPr bwMode="auto">
          <a:xfrm>
            <a:off x="304800" y="1447800"/>
            <a:ext cx="8382000" cy="641350"/>
          </a:xfrm>
          <a:prstGeom prst="rect">
            <a:avLst/>
          </a:prstGeom>
          <a:noFill/>
          <a:ln w="9525">
            <a:noFill/>
            <a:miter lim="800000"/>
            <a:headEnd/>
            <a:tailEnd/>
          </a:ln>
          <a:effectLst/>
        </p:spPr>
        <p:txBody>
          <a:bodyPr>
            <a:spAutoFit/>
          </a:bodyPr>
          <a:lstStyle/>
          <a:p>
            <a:pPr algn="ctr" eaLnBrk="0" hangingPunct="0">
              <a:defRPr/>
            </a:pPr>
            <a:r>
              <a:rPr lang="fr-CA" dirty="0">
                <a:solidFill>
                  <a:srgbClr val="FFFF00"/>
                </a:solidFill>
                <a:effectLst>
                  <a:outerShdw blurRad="38100" dist="38100" dir="2700000" algn="tl">
                    <a:srgbClr val="000000"/>
                  </a:outerShdw>
                </a:effectLst>
                <a:latin typeface="Calibri" pitchFamily="34" charset="0"/>
                <a:cs typeface="Calibri" pitchFamily="34" charset="0"/>
              </a:rPr>
              <a:t>Grant R. </a:t>
            </a:r>
            <a:r>
              <a:rPr lang="fr-CA" dirty="0" err="1">
                <a:solidFill>
                  <a:srgbClr val="FFFF00"/>
                </a:solidFill>
                <a:effectLst>
                  <a:outerShdw blurRad="38100" dist="38100" dir="2700000" algn="tl">
                    <a:srgbClr val="000000"/>
                  </a:outerShdw>
                </a:effectLst>
                <a:latin typeface="Calibri" pitchFamily="34" charset="0"/>
                <a:cs typeface="Calibri" pitchFamily="34" charset="0"/>
              </a:rPr>
              <a:t>Tomkinson</a:t>
            </a:r>
            <a:r>
              <a:rPr lang="fr-CA" dirty="0">
                <a:solidFill>
                  <a:srgbClr val="FFFF00"/>
                </a:solidFill>
                <a:effectLst>
                  <a:outerShdw blurRad="38100" dist="38100" dir="2700000" algn="tl">
                    <a:srgbClr val="000000"/>
                  </a:outerShdw>
                </a:effectLst>
                <a:latin typeface="Calibri" pitchFamily="34" charset="0"/>
                <a:cs typeface="Calibri" pitchFamily="34" charset="0"/>
              </a:rPr>
              <a:t>, Tim S. </a:t>
            </a:r>
            <a:r>
              <a:rPr lang="fr-CA" dirty="0" err="1">
                <a:solidFill>
                  <a:srgbClr val="FFFF00"/>
                </a:solidFill>
                <a:effectLst>
                  <a:outerShdw blurRad="38100" dist="38100" dir="2700000" algn="tl">
                    <a:srgbClr val="000000"/>
                  </a:outerShdw>
                </a:effectLst>
                <a:latin typeface="Calibri" pitchFamily="34" charset="0"/>
                <a:cs typeface="Calibri" pitchFamily="34" charset="0"/>
              </a:rPr>
              <a:t>Olds</a:t>
            </a:r>
            <a:r>
              <a:rPr lang="fr-CA" dirty="0">
                <a:solidFill>
                  <a:srgbClr val="FFFF00"/>
                </a:solidFill>
                <a:effectLst>
                  <a:outerShdw blurRad="38100" dist="38100" dir="2700000" algn="tl">
                    <a:srgbClr val="000000"/>
                  </a:outerShdw>
                </a:effectLst>
                <a:latin typeface="Calibri" pitchFamily="34" charset="0"/>
                <a:cs typeface="Calibri" pitchFamily="34" charset="0"/>
              </a:rPr>
              <a:t>, Luc A. Léger, Georges Cazorla</a:t>
            </a:r>
            <a:r>
              <a:rPr lang="fr-CA" baseline="30000" dirty="0">
                <a:solidFill>
                  <a:srgbClr val="FFFF00"/>
                </a:solidFill>
                <a:effectLst>
                  <a:outerShdw blurRad="38100" dist="38100" dir="2700000" algn="tl">
                    <a:srgbClr val="000000"/>
                  </a:outerShdw>
                </a:effectLst>
                <a:latin typeface="Calibri" pitchFamily="34" charset="0"/>
                <a:cs typeface="Calibri" pitchFamily="34" charset="0"/>
              </a:rPr>
              <a:t>3  </a:t>
            </a:r>
          </a:p>
          <a:p>
            <a:pPr algn="ctr" eaLnBrk="0" hangingPunct="0">
              <a:defRPr/>
            </a:pPr>
            <a:r>
              <a:rPr lang="fr-CA" dirty="0">
                <a:solidFill>
                  <a:srgbClr val="FFFF00"/>
                </a:solidFill>
                <a:effectLst>
                  <a:outerShdw blurRad="38100" dist="38100" dir="2700000" algn="tl">
                    <a:srgbClr val="000000"/>
                  </a:outerShdw>
                </a:effectLst>
                <a:latin typeface="Calibri" pitchFamily="34" charset="0"/>
                <a:cs typeface="Calibri" pitchFamily="34" charset="0"/>
              </a:rPr>
              <a:t>Sports Med</a:t>
            </a:r>
            <a:r>
              <a:rPr lang="fr-CA" baseline="30000" dirty="0">
                <a:solidFill>
                  <a:srgbClr val="FFFF00"/>
                </a:solidFill>
                <a:effectLst>
                  <a:outerShdw blurRad="38100" dist="38100" dir="2700000" algn="tl">
                    <a:srgbClr val="000000"/>
                  </a:outerShdw>
                </a:effectLst>
                <a:latin typeface="Calibri" pitchFamily="34" charset="0"/>
                <a:cs typeface="Calibri" pitchFamily="34" charset="0"/>
              </a:rPr>
              <a:t> </a:t>
            </a:r>
            <a:r>
              <a:rPr lang="fr-CA" dirty="0">
                <a:solidFill>
                  <a:srgbClr val="FFFF00"/>
                </a:solidFill>
                <a:latin typeface="Calibri" pitchFamily="34" charset="0"/>
                <a:cs typeface="Calibri" pitchFamily="34" charset="0"/>
              </a:rPr>
              <a:t>(2003)</a:t>
            </a:r>
            <a:endParaRPr lang="fr-FR" dirty="0">
              <a:solidFill>
                <a:srgbClr val="FFFF00"/>
              </a:solidFill>
              <a:latin typeface="Calibri" pitchFamily="34" charset="0"/>
              <a:cs typeface="Calibri" pitchFamily="34" charset="0"/>
            </a:endParaRPr>
          </a:p>
        </p:txBody>
      </p:sp>
      <p:sp>
        <p:nvSpPr>
          <p:cNvPr id="82948" name="Text Box 4"/>
          <p:cNvSpPr txBox="1">
            <a:spLocks noChangeArrowheads="1"/>
          </p:cNvSpPr>
          <p:nvPr/>
        </p:nvSpPr>
        <p:spPr bwMode="auto">
          <a:xfrm>
            <a:off x="1804945" y="4046538"/>
            <a:ext cx="5537285" cy="1964512"/>
          </a:xfrm>
          <a:prstGeom prst="rect">
            <a:avLst/>
          </a:prstGeom>
          <a:noFill/>
          <a:ln w="9525">
            <a:noFill/>
            <a:miter lim="800000"/>
            <a:headEnd/>
            <a:tailEnd/>
          </a:ln>
          <a:effectLst/>
        </p:spPr>
        <p:txBody>
          <a:bodyPr wrap="none">
            <a:spAutoFit/>
          </a:bodyPr>
          <a:lstStyle/>
          <a:p>
            <a:pPr algn="ctr">
              <a:lnSpc>
                <a:spcPct val="150000"/>
              </a:lnSpc>
              <a:defRPr/>
            </a:pPr>
            <a:r>
              <a:rPr lang="fr-FR" sz="2800">
                <a:solidFill>
                  <a:srgbClr val="FFFF00"/>
                </a:solidFill>
                <a:effectLst>
                  <a:outerShdw blurRad="38100" dist="38100" dir="2700000" algn="tl">
                    <a:srgbClr val="000000"/>
                  </a:outerShdw>
                </a:effectLst>
                <a:latin typeface="Calibri" pitchFamily="34" charset="0"/>
                <a:cs typeface="Calibri" pitchFamily="34" charset="0"/>
              </a:rPr>
              <a:t>130 000 enfants et adolescents âgés </a:t>
            </a:r>
          </a:p>
          <a:p>
            <a:pPr algn="ctr">
              <a:lnSpc>
                <a:spcPct val="150000"/>
              </a:lnSpc>
              <a:defRPr/>
            </a:pPr>
            <a:r>
              <a:rPr lang="fr-FR" sz="2800">
                <a:solidFill>
                  <a:srgbClr val="FFFF00"/>
                </a:solidFill>
                <a:effectLst>
                  <a:outerShdw blurRad="38100" dist="38100" dir="2700000" algn="tl">
                    <a:srgbClr val="000000"/>
                  </a:outerShdw>
                </a:effectLst>
                <a:latin typeface="Calibri" pitchFamily="34" charset="0"/>
                <a:cs typeface="Calibri" pitchFamily="34" charset="0"/>
              </a:rPr>
              <a:t>entre 6 et 19 ans </a:t>
            </a:r>
          </a:p>
          <a:p>
            <a:pPr algn="ctr">
              <a:lnSpc>
                <a:spcPct val="150000"/>
              </a:lnSpc>
              <a:defRPr/>
            </a:pPr>
            <a:r>
              <a:rPr lang="fr-FR" sz="2800">
                <a:solidFill>
                  <a:srgbClr val="FFFF00"/>
                </a:solidFill>
                <a:effectLst>
                  <a:outerShdw blurRad="38100" dist="38100" dir="2700000" algn="tl">
                    <a:srgbClr val="000000"/>
                  </a:outerShdw>
                </a:effectLst>
                <a:latin typeface="Calibri" pitchFamily="34" charset="0"/>
                <a:cs typeface="Calibri" pitchFamily="34" charset="0"/>
              </a:rPr>
              <a:t>provenant de 11 pays</a:t>
            </a:r>
          </a:p>
        </p:txBody>
      </p:sp>
      <p:sp>
        <p:nvSpPr>
          <p:cNvPr id="19461" name="Text Box 5"/>
          <p:cNvSpPr txBox="1">
            <a:spLocks noChangeArrowheads="1"/>
          </p:cNvSpPr>
          <p:nvPr/>
        </p:nvSpPr>
        <p:spPr bwMode="auto">
          <a:xfrm>
            <a:off x="2897188" y="2740025"/>
            <a:ext cx="2839495" cy="461665"/>
          </a:xfrm>
          <a:prstGeom prst="rect">
            <a:avLst/>
          </a:prstGeom>
          <a:noFill/>
          <a:ln w="9525">
            <a:noFill/>
            <a:miter lim="800000"/>
            <a:headEnd/>
            <a:tailEnd/>
          </a:ln>
        </p:spPr>
        <p:txBody>
          <a:bodyPr wrap="none">
            <a:spAutoFit/>
          </a:bodyPr>
          <a:lstStyle/>
          <a:p>
            <a:r>
              <a:rPr lang="fr-FR" sz="2400">
                <a:solidFill>
                  <a:srgbClr val="FFFF00"/>
                </a:solidFill>
                <a:latin typeface="Calibri" pitchFamily="34" charset="0"/>
                <a:cs typeface="Calibri" pitchFamily="34" charset="0"/>
              </a:rPr>
              <a:t>Analyse de 55 études</a:t>
            </a:r>
          </a:p>
        </p:txBody>
      </p:sp>
    </p:spTree>
    <p:extLst>
      <p:ext uri="{BB962C8B-B14F-4D97-AF65-F5344CB8AC3E}">
        <p14:creationId xmlns:p14="http://schemas.microsoft.com/office/powerpoint/2010/main" val="5461321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625163" y="47625"/>
            <a:ext cx="7825411" cy="707886"/>
          </a:xfrm>
          <a:prstGeom prst="rect">
            <a:avLst/>
          </a:prstGeom>
          <a:noFill/>
          <a:ln w="9525">
            <a:solidFill>
              <a:schemeClr val="bg1"/>
            </a:solidFill>
            <a:miter lim="800000"/>
            <a:headEnd/>
            <a:tailEnd/>
          </a:ln>
        </p:spPr>
        <p:txBody>
          <a:bodyPr wrap="none">
            <a:spAutoFit/>
          </a:bodyPr>
          <a:lstStyle/>
          <a:p>
            <a:pPr algn="ctr"/>
            <a:r>
              <a:rPr lang="fr-FR" sz="2000" b="1">
                <a:solidFill>
                  <a:srgbClr val="FFFF00"/>
                </a:solidFill>
                <a:latin typeface="Calibri" pitchFamily="34" charset="0"/>
                <a:cs typeface="Calibri" pitchFamily="34" charset="0"/>
              </a:rPr>
              <a:t>Taux de changement annuel (%)du niveau de condition physique (PMA) </a:t>
            </a:r>
          </a:p>
          <a:p>
            <a:pPr algn="ctr"/>
            <a:r>
              <a:rPr lang="fr-FR" sz="2000" b="1">
                <a:solidFill>
                  <a:srgbClr val="FFFF00"/>
                </a:solidFill>
                <a:latin typeface="Calibri" pitchFamily="34" charset="0"/>
                <a:cs typeface="Calibri" pitchFamily="34" charset="0"/>
              </a:rPr>
              <a:t>des enfants et des adolescents au cours des 20 dernières années</a:t>
            </a:r>
          </a:p>
        </p:txBody>
      </p:sp>
      <p:sp>
        <p:nvSpPr>
          <p:cNvPr id="20483" name="Line 3"/>
          <p:cNvSpPr>
            <a:spLocks noChangeShapeType="1"/>
          </p:cNvSpPr>
          <p:nvPr/>
        </p:nvSpPr>
        <p:spPr bwMode="auto">
          <a:xfrm>
            <a:off x="5838825" y="1560513"/>
            <a:ext cx="0" cy="5029200"/>
          </a:xfrm>
          <a:prstGeom prst="line">
            <a:avLst/>
          </a:prstGeom>
          <a:noFill/>
          <a:ln w="28575">
            <a:solidFill>
              <a:schemeClr val="tx1"/>
            </a:solidFill>
            <a:round/>
            <a:headEnd/>
            <a:tailEnd/>
          </a:ln>
        </p:spPr>
        <p:txBody>
          <a:bodyPr/>
          <a:lstStyle/>
          <a:p>
            <a:endParaRPr lang="fr-FR">
              <a:solidFill>
                <a:srgbClr val="FFFF00"/>
              </a:solidFill>
              <a:latin typeface="Calibri" pitchFamily="34" charset="0"/>
              <a:cs typeface="Calibri" pitchFamily="34" charset="0"/>
            </a:endParaRPr>
          </a:p>
        </p:txBody>
      </p:sp>
      <p:sp>
        <p:nvSpPr>
          <p:cNvPr id="20484" name="Line 4"/>
          <p:cNvSpPr>
            <a:spLocks noChangeShapeType="1"/>
          </p:cNvSpPr>
          <p:nvPr/>
        </p:nvSpPr>
        <p:spPr bwMode="auto">
          <a:xfrm>
            <a:off x="504825" y="1560513"/>
            <a:ext cx="7848600" cy="0"/>
          </a:xfrm>
          <a:prstGeom prst="line">
            <a:avLst/>
          </a:prstGeom>
          <a:noFill/>
          <a:ln w="28575">
            <a:solidFill>
              <a:schemeClr val="tx1"/>
            </a:solidFill>
            <a:round/>
            <a:headEnd/>
            <a:tailEnd/>
          </a:ln>
        </p:spPr>
        <p:txBody>
          <a:bodyPr/>
          <a:lstStyle/>
          <a:p>
            <a:endParaRPr lang="fr-FR">
              <a:solidFill>
                <a:srgbClr val="FFFF00"/>
              </a:solidFill>
              <a:latin typeface="Calibri" pitchFamily="34" charset="0"/>
              <a:cs typeface="Calibri" pitchFamily="34" charset="0"/>
            </a:endParaRPr>
          </a:p>
        </p:txBody>
      </p:sp>
      <p:sp>
        <p:nvSpPr>
          <p:cNvPr id="20485" name="Text Box 5"/>
          <p:cNvSpPr txBox="1">
            <a:spLocks noChangeArrowheads="1"/>
          </p:cNvSpPr>
          <p:nvPr/>
        </p:nvSpPr>
        <p:spPr bwMode="auto">
          <a:xfrm>
            <a:off x="457200" y="1027113"/>
            <a:ext cx="6051657" cy="461665"/>
          </a:xfrm>
          <a:prstGeom prst="rect">
            <a:avLst/>
          </a:prstGeom>
          <a:noFill/>
          <a:ln w="9525">
            <a:noFill/>
            <a:miter lim="800000"/>
            <a:headEnd/>
            <a:tailEnd/>
          </a:ln>
        </p:spPr>
        <p:txBody>
          <a:bodyPr wrap="none">
            <a:spAutoFit/>
          </a:bodyPr>
          <a:lstStyle/>
          <a:p>
            <a:r>
              <a:rPr lang="fr-FR" sz="2400">
                <a:solidFill>
                  <a:srgbClr val="FFFF00"/>
                </a:solidFill>
                <a:latin typeface="Calibri" pitchFamily="34" charset="0"/>
                <a:cs typeface="Calibri" pitchFamily="34" charset="0"/>
              </a:rPr>
              <a:t>  - 2.0       - 1.5        - 1.0        - 0.5        0         + 0.5</a:t>
            </a:r>
          </a:p>
        </p:txBody>
      </p:sp>
      <p:sp>
        <p:nvSpPr>
          <p:cNvPr id="20486" name="Text Box 6"/>
          <p:cNvSpPr txBox="1">
            <a:spLocks noChangeArrowheads="1"/>
          </p:cNvSpPr>
          <p:nvPr/>
        </p:nvSpPr>
        <p:spPr bwMode="auto">
          <a:xfrm>
            <a:off x="6626357" y="1560513"/>
            <a:ext cx="1824217" cy="5262979"/>
          </a:xfrm>
          <a:prstGeom prst="rect">
            <a:avLst/>
          </a:prstGeom>
          <a:noFill/>
          <a:ln w="9525">
            <a:noFill/>
            <a:miter lim="800000"/>
            <a:headEnd/>
            <a:tailEnd/>
          </a:ln>
        </p:spPr>
        <p:txBody>
          <a:bodyPr wrap="none">
            <a:spAutoFit/>
          </a:bodyPr>
          <a:lstStyle/>
          <a:p>
            <a:pPr>
              <a:lnSpc>
                <a:spcPct val="150000"/>
              </a:lnSpc>
            </a:pPr>
            <a:r>
              <a:rPr lang="fr-FR" sz="2000" dirty="0">
                <a:solidFill>
                  <a:srgbClr val="FFFF00"/>
                </a:solidFill>
                <a:latin typeface="Calibri" pitchFamily="34" charset="0"/>
                <a:cs typeface="Calibri" pitchFamily="34" charset="0"/>
              </a:rPr>
              <a:t>USA</a:t>
            </a:r>
          </a:p>
          <a:p>
            <a:pPr>
              <a:lnSpc>
                <a:spcPct val="150000"/>
              </a:lnSpc>
            </a:pPr>
            <a:r>
              <a:rPr lang="fr-FR" sz="2000" dirty="0">
                <a:solidFill>
                  <a:srgbClr val="FFFF00"/>
                </a:solidFill>
                <a:latin typeface="Calibri" pitchFamily="34" charset="0"/>
                <a:cs typeface="Calibri" pitchFamily="34" charset="0"/>
              </a:rPr>
              <a:t>Grèce</a:t>
            </a:r>
          </a:p>
          <a:p>
            <a:pPr>
              <a:lnSpc>
                <a:spcPct val="150000"/>
              </a:lnSpc>
            </a:pPr>
            <a:r>
              <a:rPr lang="fr-FR" sz="2000" dirty="0">
                <a:solidFill>
                  <a:srgbClr val="FFFF00"/>
                </a:solidFill>
                <a:latin typeface="Calibri" pitchFamily="34" charset="0"/>
                <a:cs typeface="Calibri" pitchFamily="34" charset="0"/>
              </a:rPr>
              <a:t>Pologne</a:t>
            </a:r>
          </a:p>
          <a:p>
            <a:pPr>
              <a:lnSpc>
                <a:spcPct val="150000"/>
              </a:lnSpc>
            </a:pPr>
            <a:r>
              <a:rPr lang="fr-FR" sz="2000" dirty="0">
                <a:solidFill>
                  <a:srgbClr val="FFFF00"/>
                </a:solidFill>
                <a:latin typeface="Calibri" pitchFamily="34" charset="0"/>
                <a:cs typeface="Calibri" pitchFamily="34" charset="0"/>
              </a:rPr>
              <a:t>Pays Bas</a:t>
            </a:r>
          </a:p>
          <a:p>
            <a:pPr>
              <a:lnSpc>
                <a:spcPct val="150000"/>
              </a:lnSpc>
            </a:pPr>
            <a:r>
              <a:rPr lang="fr-FR" sz="2000" dirty="0">
                <a:solidFill>
                  <a:srgbClr val="FFFF00"/>
                </a:solidFill>
                <a:latin typeface="Calibri" pitchFamily="34" charset="0"/>
                <a:cs typeface="Calibri" pitchFamily="34" charset="0"/>
              </a:rPr>
              <a:t>Canada</a:t>
            </a:r>
          </a:p>
          <a:p>
            <a:pPr>
              <a:lnSpc>
                <a:spcPct val="155000"/>
              </a:lnSpc>
            </a:pPr>
            <a:r>
              <a:rPr lang="fr-FR" sz="2000" dirty="0">
                <a:solidFill>
                  <a:srgbClr val="FFFF00"/>
                </a:solidFill>
                <a:latin typeface="Calibri" pitchFamily="34" charset="0"/>
                <a:cs typeface="Calibri" pitchFamily="34" charset="0"/>
              </a:rPr>
              <a:t>France</a:t>
            </a:r>
          </a:p>
          <a:p>
            <a:pPr>
              <a:lnSpc>
                <a:spcPct val="155000"/>
              </a:lnSpc>
            </a:pPr>
            <a:r>
              <a:rPr lang="fr-FR" sz="2000" dirty="0">
                <a:solidFill>
                  <a:srgbClr val="FFFF00"/>
                </a:solidFill>
                <a:latin typeface="Calibri" pitchFamily="34" charset="0"/>
                <a:cs typeface="Calibri" pitchFamily="34" charset="0"/>
              </a:rPr>
              <a:t>Irlande du Nord</a:t>
            </a:r>
          </a:p>
          <a:p>
            <a:pPr>
              <a:lnSpc>
                <a:spcPct val="155000"/>
              </a:lnSpc>
            </a:pPr>
            <a:r>
              <a:rPr lang="fr-FR" sz="2000" dirty="0">
                <a:solidFill>
                  <a:srgbClr val="FFFF00"/>
                </a:solidFill>
                <a:latin typeface="Calibri" pitchFamily="34" charset="0"/>
                <a:cs typeface="Calibri" pitchFamily="34" charset="0"/>
              </a:rPr>
              <a:t>Australie </a:t>
            </a:r>
          </a:p>
          <a:p>
            <a:pPr>
              <a:lnSpc>
                <a:spcPct val="155000"/>
              </a:lnSpc>
            </a:pPr>
            <a:r>
              <a:rPr lang="fr-FR" sz="2000" dirty="0">
                <a:solidFill>
                  <a:srgbClr val="FFFF00"/>
                </a:solidFill>
                <a:latin typeface="Calibri" pitchFamily="34" charset="0"/>
                <a:cs typeface="Calibri" pitchFamily="34" charset="0"/>
              </a:rPr>
              <a:t>Espagne</a:t>
            </a:r>
          </a:p>
          <a:p>
            <a:pPr>
              <a:lnSpc>
                <a:spcPct val="155000"/>
              </a:lnSpc>
            </a:pPr>
            <a:r>
              <a:rPr lang="fr-FR" sz="2000" dirty="0">
                <a:solidFill>
                  <a:srgbClr val="FFFF00"/>
                </a:solidFill>
                <a:latin typeface="Calibri" pitchFamily="34" charset="0"/>
                <a:cs typeface="Calibri" pitchFamily="34" charset="0"/>
              </a:rPr>
              <a:t>Italie</a:t>
            </a:r>
          </a:p>
          <a:p>
            <a:pPr>
              <a:lnSpc>
                <a:spcPct val="155000"/>
              </a:lnSpc>
            </a:pPr>
            <a:r>
              <a:rPr lang="fr-FR" sz="2000" dirty="0">
                <a:solidFill>
                  <a:srgbClr val="FFFF00"/>
                </a:solidFill>
                <a:latin typeface="Calibri" pitchFamily="34" charset="0"/>
                <a:cs typeface="Calibri" pitchFamily="34" charset="0"/>
              </a:rPr>
              <a:t>Belgique</a:t>
            </a:r>
          </a:p>
        </p:txBody>
      </p:sp>
      <p:sp>
        <p:nvSpPr>
          <p:cNvPr id="20487" name="Line 7"/>
          <p:cNvSpPr>
            <a:spLocks noChangeShapeType="1"/>
          </p:cNvSpPr>
          <p:nvPr/>
        </p:nvSpPr>
        <p:spPr bwMode="auto">
          <a:xfrm>
            <a:off x="4876800" y="1524000"/>
            <a:ext cx="0" cy="5029200"/>
          </a:xfrm>
          <a:prstGeom prst="line">
            <a:avLst/>
          </a:prstGeom>
          <a:noFill/>
          <a:ln w="38100">
            <a:solidFill>
              <a:schemeClr val="tx1"/>
            </a:solidFill>
            <a:prstDash val="sysDot"/>
            <a:round/>
            <a:headEnd/>
            <a:tailEnd/>
          </a:ln>
        </p:spPr>
        <p:txBody>
          <a:bodyPr/>
          <a:lstStyle/>
          <a:p>
            <a:endParaRPr lang="fr-FR">
              <a:solidFill>
                <a:srgbClr val="FFFF00"/>
              </a:solidFill>
              <a:latin typeface="Calibri" pitchFamily="34" charset="0"/>
              <a:cs typeface="Calibri" pitchFamily="34" charset="0"/>
            </a:endParaRPr>
          </a:p>
        </p:txBody>
      </p:sp>
      <p:sp>
        <p:nvSpPr>
          <p:cNvPr id="86024" name="Rectangle 8"/>
          <p:cNvSpPr>
            <a:spLocks noChangeArrowheads="1"/>
          </p:cNvSpPr>
          <p:nvPr/>
        </p:nvSpPr>
        <p:spPr bwMode="auto">
          <a:xfrm>
            <a:off x="3810000" y="3201988"/>
            <a:ext cx="1981200" cy="228600"/>
          </a:xfrm>
          <a:prstGeom prst="rect">
            <a:avLst/>
          </a:prstGeom>
          <a:gradFill rotWithShape="0">
            <a:gsLst>
              <a:gs pos="0">
                <a:schemeClr val="accent1">
                  <a:gamma/>
                  <a:shade val="27451"/>
                  <a:invGamma/>
                </a:schemeClr>
              </a:gs>
              <a:gs pos="50000">
                <a:schemeClr val="accent1"/>
              </a:gs>
              <a:gs pos="100000">
                <a:schemeClr val="accent1">
                  <a:gamma/>
                  <a:shade val="27451"/>
                  <a:invGamma/>
                </a:schemeClr>
              </a:gs>
            </a:gsLst>
            <a:lin ang="5400000" scaled="1"/>
          </a:gradFill>
          <a:ln w="9525">
            <a:noFill/>
            <a:miter lim="800000"/>
            <a:headEnd/>
            <a:tailEnd/>
          </a:ln>
          <a:effectLst/>
        </p:spPr>
        <p:txBody>
          <a:bodyPr wrap="none" anchor="ctr"/>
          <a:lstStyle/>
          <a:p>
            <a:pPr>
              <a:defRPr/>
            </a:pPr>
            <a:endParaRPr lang="fr-FR">
              <a:solidFill>
                <a:srgbClr val="FFFF00"/>
              </a:solidFill>
              <a:latin typeface="Calibri" pitchFamily="34" charset="0"/>
              <a:cs typeface="Calibri" pitchFamily="34" charset="0"/>
            </a:endParaRPr>
          </a:p>
        </p:txBody>
      </p:sp>
      <p:sp>
        <p:nvSpPr>
          <p:cNvPr id="86025" name="Rectangle 9"/>
          <p:cNvSpPr>
            <a:spLocks noChangeArrowheads="1"/>
          </p:cNvSpPr>
          <p:nvPr/>
        </p:nvSpPr>
        <p:spPr bwMode="auto">
          <a:xfrm>
            <a:off x="2590800" y="2287588"/>
            <a:ext cx="3200400" cy="228600"/>
          </a:xfrm>
          <a:prstGeom prst="rect">
            <a:avLst/>
          </a:prstGeom>
          <a:gradFill rotWithShape="0">
            <a:gsLst>
              <a:gs pos="0">
                <a:schemeClr val="accent1">
                  <a:gamma/>
                  <a:shade val="27451"/>
                  <a:invGamma/>
                </a:schemeClr>
              </a:gs>
              <a:gs pos="50000">
                <a:schemeClr val="accent1"/>
              </a:gs>
              <a:gs pos="100000">
                <a:schemeClr val="accent1">
                  <a:gamma/>
                  <a:shade val="27451"/>
                  <a:invGamma/>
                </a:schemeClr>
              </a:gs>
            </a:gsLst>
            <a:lin ang="5400000" scaled="1"/>
          </a:gradFill>
          <a:ln w="9525">
            <a:noFill/>
            <a:miter lim="800000"/>
            <a:headEnd/>
            <a:tailEnd/>
          </a:ln>
          <a:effectLst/>
        </p:spPr>
        <p:txBody>
          <a:bodyPr wrap="none" anchor="ctr"/>
          <a:lstStyle/>
          <a:p>
            <a:pPr>
              <a:defRPr/>
            </a:pPr>
            <a:endParaRPr lang="fr-FR">
              <a:solidFill>
                <a:srgbClr val="FFFF00"/>
              </a:solidFill>
              <a:latin typeface="Calibri" pitchFamily="34" charset="0"/>
              <a:cs typeface="Calibri" pitchFamily="34" charset="0"/>
            </a:endParaRPr>
          </a:p>
        </p:txBody>
      </p:sp>
      <p:sp>
        <p:nvSpPr>
          <p:cNvPr id="86026" name="Rectangle 10"/>
          <p:cNvSpPr>
            <a:spLocks noChangeArrowheads="1"/>
          </p:cNvSpPr>
          <p:nvPr/>
        </p:nvSpPr>
        <p:spPr bwMode="auto">
          <a:xfrm>
            <a:off x="1219200" y="1830388"/>
            <a:ext cx="4572000" cy="228600"/>
          </a:xfrm>
          <a:prstGeom prst="rect">
            <a:avLst/>
          </a:prstGeom>
          <a:gradFill rotWithShape="0">
            <a:gsLst>
              <a:gs pos="0">
                <a:schemeClr val="accent1">
                  <a:gamma/>
                  <a:shade val="27451"/>
                  <a:invGamma/>
                </a:schemeClr>
              </a:gs>
              <a:gs pos="50000">
                <a:schemeClr val="accent1"/>
              </a:gs>
              <a:gs pos="100000">
                <a:schemeClr val="accent1">
                  <a:gamma/>
                  <a:shade val="27451"/>
                  <a:invGamma/>
                </a:schemeClr>
              </a:gs>
            </a:gsLst>
            <a:lin ang="5400000" scaled="1"/>
          </a:gradFill>
          <a:ln w="9525">
            <a:noFill/>
            <a:miter lim="800000"/>
            <a:headEnd/>
            <a:tailEnd/>
          </a:ln>
          <a:effectLst/>
        </p:spPr>
        <p:txBody>
          <a:bodyPr wrap="none" anchor="ctr"/>
          <a:lstStyle/>
          <a:p>
            <a:pPr>
              <a:defRPr/>
            </a:pPr>
            <a:endParaRPr lang="fr-FR">
              <a:solidFill>
                <a:srgbClr val="FFFF00"/>
              </a:solidFill>
              <a:latin typeface="Calibri" pitchFamily="34" charset="0"/>
              <a:cs typeface="Calibri" pitchFamily="34" charset="0"/>
            </a:endParaRPr>
          </a:p>
        </p:txBody>
      </p:sp>
      <p:sp>
        <p:nvSpPr>
          <p:cNvPr id="86027" name="Rectangle 11"/>
          <p:cNvSpPr>
            <a:spLocks noChangeArrowheads="1"/>
          </p:cNvSpPr>
          <p:nvPr/>
        </p:nvSpPr>
        <p:spPr bwMode="auto">
          <a:xfrm>
            <a:off x="3429000" y="2744788"/>
            <a:ext cx="2362200" cy="228600"/>
          </a:xfrm>
          <a:prstGeom prst="rect">
            <a:avLst/>
          </a:prstGeom>
          <a:gradFill rotWithShape="0">
            <a:gsLst>
              <a:gs pos="0">
                <a:schemeClr val="accent1">
                  <a:gamma/>
                  <a:shade val="27451"/>
                  <a:invGamma/>
                </a:schemeClr>
              </a:gs>
              <a:gs pos="50000">
                <a:schemeClr val="accent1"/>
              </a:gs>
              <a:gs pos="100000">
                <a:schemeClr val="accent1">
                  <a:gamma/>
                  <a:shade val="27451"/>
                  <a:invGamma/>
                </a:schemeClr>
              </a:gs>
            </a:gsLst>
            <a:lin ang="5400000" scaled="1"/>
          </a:gradFill>
          <a:ln w="9525">
            <a:noFill/>
            <a:miter lim="800000"/>
            <a:headEnd/>
            <a:tailEnd/>
          </a:ln>
          <a:effectLst/>
        </p:spPr>
        <p:txBody>
          <a:bodyPr wrap="none" anchor="ctr"/>
          <a:lstStyle/>
          <a:p>
            <a:pPr>
              <a:defRPr/>
            </a:pPr>
            <a:endParaRPr lang="fr-FR">
              <a:solidFill>
                <a:srgbClr val="FFFF00"/>
              </a:solidFill>
              <a:latin typeface="Calibri" pitchFamily="34" charset="0"/>
              <a:cs typeface="Calibri" pitchFamily="34" charset="0"/>
            </a:endParaRPr>
          </a:p>
        </p:txBody>
      </p:sp>
      <p:sp>
        <p:nvSpPr>
          <p:cNvPr id="86028" name="Rectangle 12"/>
          <p:cNvSpPr>
            <a:spLocks noChangeArrowheads="1"/>
          </p:cNvSpPr>
          <p:nvPr/>
        </p:nvSpPr>
        <p:spPr bwMode="auto">
          <a:xfrm>
            <a:off x="4953000" y="4191000"/>
            <a:ext cx="838200" cy="228600"/>
          </a:xfrm>
          <a:prstGeom prst="rect">
            <a:avLst/>
          </a:prstGeom>
          <a:gradFill rotWithShape="1">
            <a:gsLst>
              <a:gs pos="0">
                <a:srgbClr val="2E2E00"/>
              </a:gs>
              <a:gs pos="50000">
                <a:srgbClr val="FFFF00"/>
              </a:gs>
              <a:gs pos="100000">
                <a:srgbClr val="2E2E00"/>
              </a:gs>
            </a:gsLst>
            <a:lin ang="5400000" scaled="1"/>
          </a:gradFill>
          <a:ln w="9525">
            <a:noFill/>
            <a:miter lim="800000"/>
            <a:headEnd/>
            <a:tailEnd/>
          </a:ln>
        </p:spPr>
        <p:txBody>
          <a:bodyPr wrap="none" anchor="ctr"/>
          <a:lstStyle/>
          <a:p>
            <a:endParaRPr lang="fr-FR">
              <a:solidFill>
                <a:srgbClr val="FFFF00"/>
              </a:solidFill>
              <a:latin typeface="Calibri" pitchFamily="34" charset="0"/>
              <a:cs typeface="Calibri" pitchFamily="34" charset="0"/>
            </a:endParaRPr>
          </a:p>
        </p:txBody>
      </p:sp>
      <p:sp>
        <p:nvSpPr>
          <p:cNvPr id="86029" name="Rectangle 13"/>
          <p:cNvSpPr>
            <a:spLocks noChangeArrowheads="1"/>
          </p:cNvSpPr>
          <p:nvPr/>
        </p:nvSpPr>
        <p:spPr bwMode="auto">
          <a:xfrm>
            <a:off x="5105400" y="4649788"/>
            <a:ext cx="685800" cy="228600"/>
          </a:xfrm>
          <a:prstGeom prst="rect">
            <a:avLst/>
          </a:prstGeom>
          <a:gradFill rotWithShape="0">
            <a:gsLst>
              <a:gs pos="0">
                <a:schemeClr val="accent1">
                  <a:gamma/>
                  <a:shade val="27451"/>
                  <a:invGamma/>
                </a:schemeClr>
              </a:gs>
              <a:gs pos="50000">
                <a:schemeClr val="accent1"/>
              </a:gs>
              <a:gs pos="100000">
                <a:schemeClr val="accent1">
                  <a:gamma/>
                  <a:shade val="27451"/>
                  <a:invGamma/>
                </a:schemeClr>
              </a:gs>
            </a:gsLst>
            <a:lin ang="5400000" scaled="1"/>
          </a:gradFill>
          <a:ln w="9525">
            <a:noFill/>
            <a:miter lim="800000"/>
            <a:headEnd/>
            <a:tailEnd/>
          </a:ln>
          <a:effectLst/>
        </p:spPr>
        <p:txBody>
          <a:bodyPr wrap="none" anchor="ctr"/>
          <a:lstStyle/>
          <a:p>
            <a:pPr>
              <a:defRPr/>
            </a:pPr>
            <a:endParaRPr lang="fr-FR">
              <a:solidFill>
                <a:srgbClr val="FFFF00"/>
              </a:solidFill>
              <a:latin typeface="Calibri" pitchFamily="34" charset="0"/>
              <a:cs typeface="Calibri" pitchFamily="34" charset="0"/>
            </a:endParaRPr>
          </a:p>
        </p:txBody>
      </p:sp>
      <p:sp>
        <p:nvSpPr>
          <p:cNvPr id="86030" name="Rectangle 14"/>
          <p:cNvSpPr>
            <a:spLocks noChangeArrowheads="1"/>
          </p:cNvSpPr>
          <p:nvPr/>
        </p:nvSpPr>
        <p:spPr bwMode="auto">
          <a:xfrm>
            <a:off x="5181600" y="5106988"/>
            <a:ext cx="609600" cy="228600"/>
          </a:xfrm>
          <a:prstGeom prst="rect">
            <a:avLst/>
          </a:prstGeom>
          <a:gradFill rotWithShape="0">
            <a:gsLst>
              <a:gs pos="0">
                <a:schemeClr val="accent1">
                  <a:gamma/>
                  <a:shade val="27451"/>
                  <a:invGamma/>
                </a:schemeClr>
              </a:gs>
              <a:gs pos="50000">
                <a:schemeClr val="accent1"/>
              </a:gs>
              <a:gs pos="100000">
                <a:schemeClr val="accent1">
                  <a:gamma/>
                  <a:shade val="27451"/>
                  <a:invGamma/>
                </a:schemeClr>
              </a:gs>
            </a:gsLst>
            <a:lin ang="5400000" scaled="1"/>
          </a:gradFill>
          <a:ln w="9525">
            <a:noFill/>
            <a:miter lim="800000"/>
            <a:headEnd/>
            <a:tailEnd/>
          </a:ln>
          <a:effectLst/>
        </p:spPr>
        <p:txBody>
          <a:bodyPr wrap="none" anchor="ctr"/>
          <a:lstStyle/>
          <a:p>
            <a:pPr>
              <a:defRPr/>
            </a:pPr>
            <a:endParaRPr lang="fr-FR">
              <a:solidFill>
                <a:srgbClr val="FFFF00"/>
              </a:solidFill>
              <a:latin typeface="Calibri" pitchFamily="34" charset="0"/>
              <a:cs typeface="Calibri" pitchFamily="34" charset="0"/>
            </a:endParaRPr>
          </a:p>
        </p:txBody>
      </p:sp>
      <p:sp>
        <p:nvSpPr>
          <p:cNvPr id="86031" name="Rectangle 15"/>
          <p:cNvSpPr>
            <a:spLocks noChangeArrowheads="1"/>
          </p:cNvSpPr>
          <p:nvPr/>
        </p:nvSpPr>
        <p:spPr bwMode="auto">
          <a:xfrm>
            <a:off x="4114800" y="3735388"/>
            <a:ext cx="1676400" cy="228600"/>
          </a:xfrm>
          <a:prstGeom prst="rect">
            <a:avLst/>
          </a:prstGeom>
          <a:gradFill rotWithShape="0">
            <a:gsLst>
              <a:gs pos="0">
                <a:schemeClr val="accent1">
                  <a:gamma/>
                  <a:shade val="27451"/>
                  <a:invGamma/>
                </a:schemeClr>
              </a:gs>
              <a:gs pos="50000">
                <a:schemeClr val="accent1"/>
              </a:gs>
              <a:gs pos="100000">
                <a:schemeClr val="accent1">
                  <a:gamma/>
                  <a:shade val="27451"/>
                  <a:invGamma/>
                </a:schemeClr>
              </a:gs>
            </a:gsLst>
            <a:lin ang="5400000" scaled="1"/>
          </a:gradFill>
          <a:ln w="9525">
            <a:noFill/>
            <a:miter lim="800000"/>
            <a:headEnd/>
            <a:tailEnd/>
          </a:ln>
          <a:effectLst/>
        </p:spPr>
        <p:txBody>
          <a:bodyPr wrap="none" anchor="ctr"/>
          <a:lstStyle/>
          <a:p>
            <a:pPr>
              <a:defRPr/>
            </a:pPr>
            <a:endParaRPr lang="fr-FR">
              <a:solidFill>
                <a:srgbClr val="FFFF00"/>
              </a:solidFill>
              <a:latin typeface="Calibri" pitchFamily="34" charset="0"/>
              <a:cs typeface="Calibri" pitchFamily="34" charset="0"/>
            </a:endParaRPr>
          </a:p>
        </p:txBody>
      </p:sp>
      <p:sp>
        <p:nvSpPr>
          <p:cNvPr id="86032" name="Rectangle 16"/>
          <p:cNvSpPr>
            <a:spLocks noChangeArrowheads="1"/>
          </p:cNvSpPr>
          <p:nvPr/>
        </p:nvSpPr>
        <p:spPr bwMode="auto">
          <a:xfrm>
            <a:off x="5181600" y="5564188"/>
            <a:ext cx="609600" cy="228600"/>
          </a:xfrm>
          <a:prstGeom prst="rect">
            <a:avLst/>
          </a:prstGeom>
          <a:gradFill rotWithShape="0">
            <a:gsLst>
              <a:gs pos="0">
                <a:schemeClr val="accent1">
                  <a:gamma/>
                  <a:shade val="27451"/>
                  <a:invGamma/>
                </a:schemeClr>
              </a:gs>
              <a:gs pos="50000">
                <a:schemeClr val="accent1"/>
              </a:gs>
              <a:gs pos="100000">
                <a:schemeClr val="accent1">
                  <a:gamma/>
                  <a:shade val="27451"/>
                  <a:invGamma/>
                </a:schemeClr>
              </a:gs>
            </a:gsLst>
            <a:lin ang="5400000" scaled="1"/>
          </a:gradFill>
          <a:ln w="9525">
            <a:noFill/>
            <a:miter lim="800000"/>
            <a:headEnd/>
            <a:tailEnd/>
          </a:ln>
          <a:effectLst/>
        </p:spPr>
        <p:txBody>
          <a:bodyPr wrap="none" anchor="ctr"/>
          <a:lstStyle/>
          <a:p>
            <a:pPr>
              <a:defRPr/>
            </a:pPr>
            <a:endParaRPr lang="fr-FR">
              <a:solidFill>
                <a:srgbClr val="FFFF00"/>
              </a:solidFill>
              <a:latin typeface="Calibri" pitchFamily="34" charset="0"/>
              <a:cs typeface="Calibri" pitchFamily="34" charset="0"/>
            </a:endParaRPr>
          </a:p>
        </p:txBody>
      </p:sp>
      <p:sp>
        <p:nvSpPr>
          <p:cNvPr id="86033" name="Rectangle 17"/>
          <p:cNvSpPr>
            <a:spLocks noChangeArrowheads="1"/>
          </p:cNvSpPr>
          <p:nvPr/>
        </p:nvSpPr>
        <p:spPr bwMode="auto">
          <a:xfrm>
            <a:off x="5334000" y="5945188"/>
            <a:ext cx="457200" cy="228600"/>
          </a:xfrm>
          <a:prstGeom prst="rect">
            <a:avLst/>
          </a:prstGeom>
          <a:gradFill rotWithShape="0">
            <a:gsLst>
              <a:gs pos="0">
                <a:schemeClr val="accent1">
                  <a:gamma/>
                  <a:shade val="27451"/>
                  <a:invGamma/>
                </a:schemeClr>
              </a:gs>
              <a:gs pos="50000">
                <a:schemeClr val="accent1"/>
              </a:gs>
              <a:gs pos="100000">
                <a:schemeClr val="accent1">
                  <a:gamma/>
                  <a:shade val="27451"/>
                  <a:invGamma/>
                </a:schemeClr>
              </a:gs>
            </a:gsLst>
            <a:lin ang="5400000" scaled="1"/>
          </a:gradFill>
          <a:ln w="9525">
            <a:noFill/>
            <a:miter lim="800000"/>
            <a:headEnd/>
            <a:tailEnd/>
          </a:ln>
          <a:effectLst/>
        </p:spPr>
        <p:txBody>
          <a:bodyPr wrap="none" anchor="ctr"/>
          <a:lstStyle/>
          <a:p>
            <a:pPr>
              <a:defRPr/>
            </a:pPr>
            <a:endParaRPr lang="fr-FR">
              <a:solidFill>
                <a:srgbClr val="FFFF00"/>
              </a:solidFill>
              <a:latin typeface="Calibri" pitchFamily="34" charset="0"/>
              <a:cs typeface="Calibri" pitchFamily="34" charset="0"/>
            </a:endParaRPr>
          </a:p>
        </p:txBody>
      </p:sp>
      <p:sp>
        <p:nvSpPr>
          <p:cNvPr id="86034" name="Rectangle 18"/>
          <p:cNvSpPr>
            <a:spLocks noChangeArrowheads="1"/>
          </p:cNvSpPr>
          <p:nvPr/>
        </p:nvSpPr>
        <p:spPr bwMode="auto">
          <a:xfrm>
            <a:off x="5867400" y="6402388"/>
            <a:ext cx="381000" cy="228600"/>
          </a:xfrm>
          <a:prstGeom prst="rect">
            <a:avLst/>
          </a:prstGeom>
          <a:gradFill rotWithShape="0">
            <a:gsLst>
              <a:gs pos="0">
                <a:schemeClr val="accent1">
                  <a:gamma/>
                  <a:shade val="27451"/>
                  <a:invGamma/>
                </a:schemeClr>
              </a:gs>
              <a:gs pos="50000">
                <a:schemeClr val="accent1"/>
              </a:gs>
              <a:gs pos="100000">
                <a:schemeClr val="accent1">
                  <a:gamma/>
                  <a:shade val="27451"/>
                  <a:invGamma/>
                </a:schemeClr>
              </a:gs>
            </a:gsLst>
            <a:lin ang="5400000" scaled="1"/>
          </a:gradFill>
          <a:ln w="9525">
            <a:solidFill>
              <a:srgbClr val="FFFF00"/>
            </a:solidFill>
            <a:miter lim="800000"/>
            <a:headEnd/>
            <a:tailEnd/>
          </a:ln>
          <a:effectLst/>
        </p:spPr>
        <p:txBody>
          <a:bodyPr wrap="none" anchor="ctr"/>
          <a:lstStyle/>
          <a:p>
            <a:pPr>
              <a:defRPr/>
            </a:pPr>
            <a:endParaRPr lang="fr-FR">
              <a:solidFill>
                <a:srgbClr val="FFFF00"/>
              </a:solidFill>
              <a:latin typeface="Calibri" pitchFamily="34" charset="0"/>
              <a:cs typeface="Calibri" pitchFamily="34" charset="0"/>
            </a:endParaRPr>
          </a:p>
        </p:txBody>
      </p:sp>
      <p:sp>
        <p:nvSpPr>
          <p:cNvPr id="20499" name="Line 19"/>
          <p:cNvSpPr>
            <a:spLocks noChangeShapeType="1"/>
          </p:cNvSpPr>
          <p:nvPr/>
        </p:nvSpPr>
        <p:spPr bwMode="auto">
          <a:xfrm>
            <a:off x="5867400" y="1981200"/>
            <a:ext cx="1066800" cy="0"/>
          </a:xfrm>
          <a:prstGeom prst="line">
            <a:avLst/>
          </a:prstGeom>
          <a:noFill/>
          <a:ln w="9525">
            <a:solidFill>
              <a:srgbClr val="FFFF00"/>
            </a:solidFill>
            <a:prstDash val="sysDot"/>
            <a:round/>
            <a:headEnd/>
            <a:tailEnd/>
          </a:ln>
        </p:spPr>
        <p:txBody>
          <a:bodyPr/>
          <a:lstStyle/>
          <a:p>
            <a:endParaRPr lang="fr-FR">
              <a:solidFill>
                <a:srgbClr val="FFFF00"/>
              </a:solidFill>
              <a:latin typeface="Calibri" pitchFamily="34" charset="0"/>
              <a:cs typeface="Calibri" pitchFamily="34" charset="0"/>
            </a:endParaRPr>
          </a:p>
        </p:txBody>
      </p:sp>
      <p:sp>
        <p:nvSpPr>
          <p:cNvPr id="20500" name="Line 20"/>
          <p:cNvSpPr>
            <a:spLocks noChangeShapeType="1"/>
          </p:cNvSpPr>
          <p:nvPr/>
        </p:nvSpPr>
        <p:spPr bwMode="auto">
          <a:xfrm>
            <a:off x="5867400" y="2438400"/>
            <a:ext cx="1066800" cy="0"/>
          </a:xfrm>
          <a:prstGeom prst="line">
            <a:avLst/>
          </a:prstGeom>
          <a:noFill/>
          <a:ln w="9525">
            <a:solidFill>
              <a:srgbClr val="FFFF00"/>
            </a:solidFill>
            <a:prstDash val="sysDot"/>
            <a:round/>
            <a:headEnd/>
            <a:tailEnd/>
          </a:ln>
        </p:spPr>
        <p:txBody>
          <a:bodyPr/>
          <a:lstStyle/>
          <a:p>
            <a:endParaRPr lang="fr-FR">
              <a:solidFill>
                <a:srgbClr val="FFFF00"/>
              </a:solidFill>
              <a:latin typeface="Calibri" pitchFamily="34" charset="0"/>
              <a:cs typeface="Calibri" pitchFamily="34" charset="0"/>
            </a:endParaRPr>
          </a:p>
        </p:txBody>
      </p:sp>
      <p:sp>
        <p:nvSpPr>
          <p:cNvPr id="20501" name="Line 21"/>
          <p:cNvSpPr>
            <a:spLocks noChangeShapeType="1"/>
          </p:cNvSpPr>
          <p:nvPr/>
        </p:nvSpPr>
        <p:spPr bwMode="auto">
          <a:xfrm>
            <a:off x="5867400" y="2895600"/>
            <a:ext cx="1066800" cy="0"/>
          </a:xfrm>
          <a:prstGeom prst="line">
            <a:avLst/>
          </a:prstGeom>
          <a:noFill/>
          <a:ln w="9525">
            <a:solidFill>
              <a:srgbClr val="FFFF00"/>
            </a:solidFill>
            <a:prstDash val="sysDot"/>
            <a:round/>
            <a:headEnd/>
            <a:tailEnd/>
          </a:ln>
        </p:spPr>
        <p:txBody>
          <a:bodyPr/>
          <a:lstStyle/>
          <a:p>
            <a:endParaRPr lang="fr-FR">
              <a:solidFill>
                <a:srgbClr val="FFFF00"/>
              </a:solidFill>
              <a:latin typeface="Calibri" pitchFamily="34" charset="0"/>
              <a:cs typeface="Calibri" pitchFamily="34" charset="0"/>
            </a:endParaRPr>
          </a:p>
        </p:txBody>
      </p:sp>
      <p:sp>
        <p:nvSpPr>
          <p:cNvPr id="20502" name="Line 22"/>
          <p:cNvSpPr>
            <a:spLocks noChangeShapeType="1"/>
          </p:cNvSpPr>
          <p:nvPr/>
        </p:nvSpPr>
        <p:spPr bwMode="auto">
          <a:xfrm>
            <a:off x="5867400" y="3352800"/>
            <a:ext cx="1066800" cy="0"/>
          </a:xfrm>
          <a:prstGeom prst="line">
            <a:avLst/>
          </a:prstGeom>
          <a:noFill/>
          <a:ln w="9525">
            <a:solidFill>
              <a:srgbClr val="FFFF00"/>
            </a:solidFill>
            <a:prstDash val="sysDot"/>
            <a:round/>
            <a:headEnd/>
            <a:tailEnd/>
          </a:ln>
        </p:spPr>
        <p:txBody>
          <a:bodyPr/>
          <a:lstStyle/>
          <a:p>
            <a:endParaRPr lang="fr-FR">
              <a:solidFill>
                <a:srgbClr val="FFFF00"/>
              </a:solidFill>
              <a:latin typeface="Calibri" pitchFamily="34" charset="0"/>
              <a:cs typeface="Calibri" pitchFamily="34" charset="0"/>
            </a:endParaRPr>
          </a:p>
        </p:txBody>
      </p:sp>
      <p:sp>
        <p:nvSpPr>
          <p:cNvPr id="20503" name="Line 23"/>
          <p:cNvSpPr>
            <a:spLocks noChangeShapeType="1"/>
          </p:cNvSpPr>
          <p:nvPr/>
        </p:nvSpPr>
        <p:spPr bwMode="auto">
          <a:xfrm>
            <a:off x="5867400" y="3810000"/>
            <a:ext cx="1066800" cy="0"/>
          </a:xfrm>
          <a:prstGeom prst="line">
            <a:avLst/>
          </a:prstGeom>
          <a:noFill/>
          <a:ln w="9525">
            <a:solidFill>
              <a:srgbClr val="FFFF00"/>
            </a:solidFill>
            <a:prstDash val="sysDot"/>
            <a:round/>
            <a:headEnd/>
            <a:tailEnd/>
          </a:ln>
        </p:spPr>
        <p:txBody>
          <a:bodyPr/>
          <a:lstStyle/>
          <a:p>
            <a:endParaRPr lang="fr-FR">
              <a:solidFill>
                <a:srgbClr val="FFFF00"/>
              </a:solidFill>
              <a:latin typeface="Calibri" pitchFamily="34" charset="0"/>
              <a:cs typeface="Calibri" pitchFamily="34" charset="0"/>
            </a:endParaRPr>
          </a:p>
        </p:txBody>
      </p:sp>
      <p:sp>
        <p:nvSpPr>
          <p:cNvPr id="20504" name="Line 24"/>
          <p:cNvSpPr>
            <a:spLocks noChangeShapeType="1"/>
          </p:cNvSpPr>
          <p:nvPr/>
        </p:nvSpPr>
        <p:spPr bwMode="auto">
          <a:xfrm>
            <a:off x="5867400" y="4267200"/>
            <a:ext cx="1066800" cy="0"/>
          </a:xfrm>
          <a:prstGeom prst="line">
            <a:avLst/>
          </a:prstGeom>
          <a:noFill/>
          <a:ln w="9525">
            <a:solidFill>
              <a:srgbClr val="FFFF00"/>
            </a:solidFill>
            <a:prstDash val="sysDot"/>
            <a:round/>
            <a:headEnd/>
            <a:tailEnd/>
          </a:ln>
        </p:spPr>
        <p:txBody>
          <a:bodyPr/>
          <a:lstStyle/>
          <a:p>
            <a:endParaRPr lang="fr-FR">
              <a:solidFill>
                <a:srgbClr val="FFFF00"/>
              </a:solidFill>
              <a:latin typeface="Calibri" pitchFamily="34" charset="0"/>
              <a:cs typeface="Calibri" pitchFamily="34" charset="0"/>
            </a:endParaRPr>
          </a:p>
        </p:txBody>
      </p:sp>
      <p:sp>
        <p:nvSpPr>
          <p:cNvPr id="20505" name="Line 25"/>
          <p:cNvSpPr>
            <a:spLocks noChangeShapeType="1"/>
          </p:cNvSpPr>
          <p:nvPr/>
        </p:nvSpPr>
        <p:spPr bwMode="auto">
          <a:xfrm>
            <a:off x="5867400" y="4724400"/>
            <a:ext cx="1066800" cy="0"/>
          </a:xfrm>
          <a:prstGeom prst="line">
            <a:avLst/>
          </a:prstGeom>
          <a:noFill/>
          <a:ln w="9525">
            <a:solidFill>
              <a:srgbClr val="FFFF00"/>
            </a:solidFill>
            <a:prstDash val="sysDot"/>
            <a:round/>
            <a:headEnd/>
            <a:tailEnd/>
          </a:ln>
        </p:spPr>
        <p:txBody>
          <a:bodyPr/>
          <a:lstStyle/>
          <a:p>
            <a:endParaRPr lang="fr-FR">
              <a:solidFill>
                <a:srgbClr val="FFFF00"/>
              </a:solidFill>
              <a:latin typeface="Calibri" pitchFamily="34" charset="0"/>
              <a:cs typeface="Calibri" pitchFamily="34" charset="0"/>
            </a:endParaRPr>
          </a:p>
        </p:txBody>
      </p:sp>
      <p:sp>
        <p:nvSpPr>
          <p:cNvPr id="20506" name="Line 26"/>
          <p:cNvSpPr>
            <a:spLocks noChangeShapeType="1"/>
          </p:cNvSpPr>
          <p:nvPr/>
        </p:nvSpPr>
        <p:spPr bwMode="auto">
          <a:xfrm>
            <a:off x="5867400" y="5257800"/>
            <a:ext cx="1066800" cy="0"/>
          </a:xfrm>
          <a:prstGeom prst="line">
            <a:avLst/>
          </a:prstGeom>
          <a:noFill/>
          <a:ln w="9525">
            <a:solidFill>
              <a:srgbClr val="FFFF00"/>
            </a:solidFill>
            <a:prstDash val="sysDot"/>
            <a:round/>
            <a:headEnd/>
            <a:tailEnd/>
          </a:ln>
        </p:spPr>
        <p:txBody>
          <a:bodyPr/>
          <a:lstStyle/>
          <a:p>
            <a:endParaRPr lang="fr-FR">
              <a:solidFill>
                <a:srgbClr val="FFFF00"/>
              </a:solidFill>
              <a:latin typeface="Calibri" pitchFamily="34" charset="0"/>
              <a:cs typeface="Calibri" pitchFamily="34" charset="0"/>
            </a:endParaRPr>
          </a:p>
        </p:txBody>
      </p:sp>
      <p:sp>
        <p:nvSpPr>
          <p:cNvPr id="20507" name="Line 27"/>
          <p:cNvSpPr>
            <a:spLocks noChangeShapeType="1"/>
          </p:cNvSpPr>
          <p:nvPr/>
        </p:nvSpPr>
        <p:spPr bwMode="auto">
          <a:xfrm>
            <a:off x="5867400" y="5715000"/>
            <a:ext cx="1066800" cy="0"/>
          </a:xfrm>
          <a:prstGeom prst="line">
            <a:avLst/>
          </a:prstGeom>
          <a:noFill/>
          <a:ln w="9525">
            <a:solidFill>
              <a:srgbClr val="FFFF00"/>
            </a:solidFill>
            <a:prstDash val="sysDot"/>
            <a:round/>
            <a:headEnd/>
            <a:tailEnd/>
          </a:ln>
        </p:spPr>
        <p:txBody>
          <a:bodyPr/>
          <a:lstStyle/>
          <a:p>
            <a:endParaRPr lang="fr-FR">
              <a:solidFill>
                <a:srgbClr val="FFFF00"/>
              </a:solidFill>
              <a:latin typeface="Calibri" pitchFamily="34" charset="0"/>
              <a:cs typeface="Calibri" pitchFamily="34" charset="0"/>
            </a:endParaRPr>
          </a:p>
        </p:txBody>
      </p:sp>
      <p:sp>
        <p:nvSpPr>
          <p:cNvPr id="20508" name="Line 28"/>
          <p:cNvSpPr>
            <a:spLocks noChangeShapeType="1"/>
          </p:cNvSpPr>
          <p:nvPr/>
        </p:nvSpPr>
        <p:spPr bwMode="auto">
          <a:xfrm>
            <a:off x="5867400" y="6172200"/>
            <a:ext cx="1066800" cy="0"/>
          </a:xfrm>
          <a:prstGeom prst="line">
            <a:avLst/>
          </a:prstGeom>
          <a:noFill/>
          <a:ln w="9525">
            <a:solidFill>
              <a:srgbClr val="FFFF00"/>
            </a:solidFill>
            <a:prstDash val="sysDot"/>
            <a:round/>
            <a:headEnd/>
            <a:tailEnd/>
          </a:ln>
        </p:spPr>
        <p:txBody>
          <a:bodyPr/>
          <a:lstStyle/>
          <a:p>
            <a:endParaRPr lang="fr-FR">
              <a:solidFill>
                <a:srgbClr val="FFFF00"/>
              </a:solidFill>
              <a:latin typeface="Calibri" pitchFamily="34" charset="0"/>
              <a:cs typeface="Calibri" pitchFamily="34" charset="0"/>
            </a:endParaRPr>
          </a:p>
        </p:txBody>
      </p:sp>
      <p:sp>
        <p:nvSpPr>
          <p:cNvPr id="20509" name="Line 29"/>
          <p:cNvSpPr>
            <a:spLocks noChangeShapeType="1"/>
          </p:cNvSpPr>
          <p:nvPr/>
        </p:nvSpPr>
        <p:spPr bwMode="auto">
          <a:xfrm>
            <a:off x="6248400" y="6629400"/>
            <a:ext cx="685800" cy="0"/>
          </a:xfrm>
          <a:prstGeom prst="line">
            <a:avLst/>
          </a:prstGeom>
          <a:noFill/>
          <a:ln w="9525">
            <a:solidFill>
              <a:srgbClr val="FFFF00"/>
            </a:solidFill>
            <a:prstDash val="sysDot"/>
            <a:round/>
            <a:headEnd/>
            <a:tailEnd/>
          </a:ln>
        </p:spPr>
        <p:txBody>
          <a:bodyPr/>
          <a:lstStyle/>
          <a:p>
            <a:endParaRPr lang="fr-FR">
              <a:solidFill>
                <a:srgbClr val="FFFF00"/>
              </a:solidFill>
              <a:latin typeface="Calibri" pitchFamily="34" charset="0"/>
              <a:cs typeface="Calibri" pitchFamily="34" charset="0"/>
            </a:endParaRPr>
          </a:p>
        </p:txBody>
      </p:sp>
      <p:sp>
        <p:nvSpPr>
          <p:cNvPr id="20510" name="Line 30"/>
          <p:cNvSpPr>
            <a:spLocks noChangeShapeType="1"/>
          </p:cNvSpPr>
          <p:nvPr/>
        </p:nvSpPr>
        <p:spPr bwMode="auto">
          <a:xfrm>
            <a:off x="3581400" y="1600200"/>
            <a:ext cx="0" cy="4876800"/>
          </a:xfrm>
          <a:prstGeom prst="line">
            <a:avLst/>
          </a:prstGeom>
          <a:noFill/>
          <a:ln w="9525">
            <a:solidFill>
              <a:schemeClr val="hlink"/>
            </a:solidFill>
            <a:prstDash val="sysDot"/>
            <a:round/>
            <a:headEnd/>
            <a:tailEnd/>
          </a:ln>
        </p:spPr>
        <p:txBody>
          <a:bodyPr/>
          <a:lstStyle/>
          <a:p>
            <a:endParaRPr lang="fr-FR">
              <a:solidFill>
                <a:srgbClr val="FFFF00"/>
              </a:solidFill>
              <a:latin typeface="Calibri" pitchFamily="34" charset="0"/>
              <a:cs typeface="Calibri" pitchFamily="34" charset="0"/>
            </a:endParaRPr>
          </a:p>
        </p:txBody>
      </p:sp>
      <p:sp>
        <p:nvSpPr>
          <p:cNvPr id="20511" name="Line 31"/>
          <p:cNvSpPr>
            <a:spLocks noChangeShapeType="1"/>
          </p:cNvSpPr>
          <p:nvPr/>
        </p:nvSpPr>
        <p:spPr bwMode="auto">
          <a:xfrm>
            <a:off x="2362200" y="1600200"/>
            <a:ext cx="0" cy="4876800"/>
          </a:xfrm>
          <a:prstGeom prst="line">
            <a:avLst/>
          </a:prstGeom>
          <a:noFill/>
          <a:ln w="9525">
            <a:solidFill>
              <a:schemeClr val="hlink"/>
            </a:solidFill>
            <a:prstDash val="sysDot"/>
            <a:round/>
            <a:headEnd/>
            <a:tailEnd/>
          </a:ln>
        </p:spPr>
        <p:txBody>
          <a:bodyPr/>
          <a:lstStyle/>
          <a:p>
            <a:endParaRPr lang="fr-FR">
              <a:solidFill>
                <a:srgbClr val="FFFF00"/>
              </a:solidFill>
              <a:latin typeface="Calibri" pitchFamily="34" charset="0"/>
              <a:cs typeface="Calibri" pitchFamily="34" charset="0"/>
            </a:endParaRPr>
          </a:p>
        </p:txBody>
      </p:sp>
      <p:sp>
        <p:nvSpPr>
          <p:cNvPr id="20512" name="Line 32"/>
          <p:cNvSpPr>
            <a:spLocks noChangeShapeType="1"/>
          </p:cNvSpPr>
          <p:nvPr/>
        </p:nvSpPr>
        <p:spPr bwMode="auto">
          <a:xfrm>
            <a:off x="1143000" y="1600200"/>
            <a:ext cx="0" cy="4876800"/>
          </a:xfrm>
          <a:prstGeom prst="line">
            <a:avLst/>
          </a:prstGeom>
          <a:noFill/>
          <a:ln w="9525">
            <a:solidFill>
              <a:schemeClr val="hlink"/>
            </a:solidFill>
            <a:prstDash val="sysDot"/>
            <a:round/>
            <a:headEnd/>
            <a:tailEnd/>
          </a:ln>
        </p:spPr>
        <p:txBody>
          <a:bodyPr/>
          <a:lstStyle/>
          <a:p>
            <a:endParaRPr lang="fr-FR">
              <a:solidFill>
                <a:srgbClr val="FFFF00"/>
              </a:solidFill>
              <a:latin typeface="Calibri" pitchFamily="34" charset="0"/>
              <a:cs typeface="Calibri" pitchFamily="34" charset="0"/>
            </a:endParaRPr>
          </a:p>
        </p:txBody>
      </p:sp>
      <p:sp>
        <p:nvSpPr>
          <p:cNvPr id="20513" name="Text Box 33"/>
          <p:cNvSpPr txBox="1">
            <a:spLocks noChangeArrowheads="1"/>
          </p:cNvSpPr>
          <p:nvPr/>
        </p:nvSpPr>
        <p:spPr bwMode="auto">
          <a:xfrm>
            <a:off x="1050925" y="6411913"/>
            <a:ext cx="3507179" cy="400110"/>
          </a:xfrm>
          <a:prstGeom prst="rect">
            <a:avLst/>
          </a:prstGeom>
          <a:noFill/>
          <a:ln w="9525">
            <a:solidFill>
              <a:schemeClr val="bg1"/>
            </a:solidFill>
            <a:miter lim="800000"/>
            <a:headEnd/>
            <a:tailEnd/>
          </a:ln>
        </p:spPr>
        <p:txBody>
          <a:bodyPr wrap="none">
            <a:spAutoFit/>
          </a:bodyPr>
          <a:lstStyle/>
          <a:p>
            <a:r>
              <a:rPr lang="fr-FR" sz="2000">
                <a:solidFill>
                  <a:srgbClr val="FFFF00"/>
                </a:solidFill>
                <a:latin typeface="Calibri" pitchFamily="34" charset="0"/>
                <a:cs typeface="Calibri" pitchFamily="34" charset="0"/>
              </a:rPr>
              <a:t>Taux de changement annuel (%)</a:t>
            </a:r>
          </a:p>
        </p:txBody>
      </p:sp>
      <p:sp>
        <p:nvSpPr>
          <p:cNvPr id="34" name="Rectangle 2"/>
          <p:cNvSpPr>
            <a:spLocks noChangeArrowheads="1"/>
          </p:cNvSpPr>
          <p:nvPr/>
        </p:nvSpPr>
        <p:spPr bwMode="auto">
          <a:xfrm>
            <a:off x="0" y="4572000"/>
            <a:ext cx="4857750" cy="1928813"/>
          </a:xfrm>
          <a:prstGeom prst="rect">
            <a:avLst/>
          </a:prstGeom>
          <a:noFill/>
          <a:ln w="9525">
            <a:noFill/>
            <a:miter lim="800000"/>
            <a:headEnd/>
            <a:tailEnd/>
          </a:ln>
          <a:effectLst/>
        </p:spPr>
        <p:txBody>
          <a:bodyPr/>
          <a:lstStyle/>
          <a:p>
            <a:pPr marL="342900" indent="-342900">
              <a:spcBef>
                <a:spcPct val="20000"/>
              </a:spcBef>
              <a:defRPr/>
            </a:pPr>
            <a:r>
              <a:rPr lang="fr-CA" sz="1400" b="1" dirty="0">
                <a:solidFill>
                  <a:srgbClr val="FFFF00"/>
                </a:solidFill>
                <a:latin typeface="Calibri" pitchFamily="34" charset="0"/>
                <a:cs typeface="Calibri" pitchFamily="34" charset="0"/>
              </a:rPr>
              <a:t>    BAISSES MOYENNES POUR TOUTES LES </a:t>
            </a:r>
          </a:p>
          <a:p>
            <a:pPr marL="342900" indent="-342900">
              <a:spcBef>
                <a:spcPct val="20000"/>
              </a:spcBef>
              <a:defRPr/>
            </a:pPr>
            <a:r>
              <a:rPr lang="fr-CA" sz="1400" b="1" dirty="0">
                <a:solidFill>
                  <a:srgbClr val="FFFF00"/>
                </a:solidFill>
                <a:latin typeface="Calibri" pitchFamily="34" charset="0"/>
                <a:cs typeface="Calibri" pitchFamily="34" charset="0"/>
              </a:rPr>
              <a:t>    TRANCHES AGE/SEXE/PAYS EN 20 ANS:</a:t>
            </a:r>
          </a:p>
          <a:p>
            <a:pPr marL="1052513" lvl="1" indent="-287338">
              <a:spcBef>
                <a:spcPct val="20000"/>
              </a:spcBef>
              <a:buFontTx/>
              <a:buChar char="–"/>
              <a:defRPr/>
            </a:pPr>
            <a:r>
              <a:rPr lang="fr-CA" sz="1400" b="1" dirty="0">
                <a:solidFill>
                  <a:srgbClr val="FFFF00"/>
                </a:solidFill>
                <a:latin typeface="Calibri" pitchFamily="34" charset="0"/>
                <a:cs typeface="Calibri" pitchFamily="34" charset="0"/>
              </a:rPr>
              <a:t> 0.43 % par an    </a:t>
            </a:r>
          </a:p>
          <a:p>
            <a:pPr marL="1052513" lvl="1" indent="-287338">
              <a:spcBef>
                <a:spcPct val="20000"/>
              </a:spcBef>
              <a:buFontTx/>
              <a:buChar char="–"/>
              <a:defRPr/>
            </a:pPr>
            <a:r>
              <a:rPr lang="fr-CA" sz="1400" b="1" dirty="0">
                <a:solidFill>
                  <a:srgbClr val="FFFF00"/>
                </a:solidFill>
                <a:latin typeface="Calibri" pitchFamily="34" charset="0"/>
                <a:cs typeface="Calibri" pitchFamily="34" charset="0"/>
              </a:rPr>
              <a:t> 8.6 %  sur 20 ans</a:t>
            </a:r>
          </a:p>
          <a:p>
            <a:pPr marL="1052513" lvl="1" indent="-287338">
              <a:spcBef>
                <a:spcPct val="20000"/>
              </a:spcBef>
              <a:buFontTx/>
              <a:buChar char="–"/>
              <a:defRPr/>
            </a:pPr>
            <a:r>
              <a:rPr lang="fr-CA" sz="1400" b="1" dirty="0">
                <a:solidFill>
                  <a:srgbClr val="FFFF00"/>
                </a:solidFill>
                <a:latin typeface="Calibri" pitchFamily="34" charset="0"/>
                <a:cs typeface="Calibri" pitchFamily="34" charset="0"/>
              </a:rPr>
              <a:t>~ 3.84 ml O</a:t>
            </a:r>
            <a:r>
              <a:rPr lang="fr-CA" sz="1400" b="1" baseline="-25000" dirty="0">
                <a:solidFill>
                  <a:srgbClr val="FFFF00"/>
                </a:solidFill>
                <a:latin typeface="Calibri" pitchFamily="34" charset="0"/>
                <a:cs typeface="Calibri" pitchFamily="34" charset="0"/>
              </a:rPr>
              <a:t>2</a:t>
            </a:r>
            <a:r>
              <a:rPr lang="fr-CA" sz="1400" b="1" dirty="0">
                <a:solidFill>
                  <a:srgbClr val="FFFF00"/>
                </a:solidFill>
                <a:latin typeface="Calibri" pitchFamily="34" charset="0"/>
                <a:cs typeface="Calibri" pitchFamily="34" charset="0"/>
              </a:rPr>
              <a:t> kg</a:t>
            </a:r>
            <a:r>
              <a:rPr lang="fr-CA" sz="1400" b="1" baseline="30000" dirty="0">
                <a:solidFill>
                  <a:srgbClr val="FFFF00"/>
                </a:solidFill>
                <a:latin typeface="Calibri" pitchFamily="34" charset="0"/>
                <a:cs typeface="Calibri" pitchFamily="34" charset="0"/>
              </a:rPr>
              <a:t>-1</a:t>
            </a:r>
            <a:r>
              <a:rPr lang="fr-CA" sz="1400" b="1" dirty="0">
                <a:solidFill>
                  <a:srgbClr val="FFFF00"/>
                </a:solidFill>
                <a:latin typeface="Calibri" pitchFamily="34" charset="0"/>
                <a:cs typeface="Calibri" pitchFamily="34" charset="0"/>
              </a:rPr>
              <a:t> min</a:t>
            </a:r>
            <a:r>
              <a:rPr lang="fr-CA" sz="1400" b="1" baseline="30000" dirty="0">
                <a:solidFill>
                  <a:srgbClr val="FFFF00"/>
                </a:solidFill>
                <a:latin typeface="Calibri" pitchFamily="34" charset="0"/>
                <a:cs typeface="Calibri" pitchFamily="34" charset="0"/>
              </a:rPr>
              <a:t>-1</a:t>
            </a:r>
            <a:r>
              <a:rPr lang="fr-CA" sz="1400" b="1" dirty="0">
                <a:solidFill>
                  <a:srgbClr val="FFFF00"/>
                </a:solidFill>
                <a:latin typeface="Calibri" pitchFamily="34" charset="0"/>
                <a:cs typeface="Calibri" pitchFamily="34" charset="0"/>
              </a:rPr>
              <a:t> sur 20 ans !</a:t>
            </a:r>
            <a:endParaRPr lang="fr-FR" sz="1400" b="1" dirty="0">
              <a:solidFill>
                <a:srgbClr val="FFFF00"/>
              </a:solidFill>
              <a:latin typeface="Calibri" pitchFamily="34" charset="0"/>
              <a:cs typeface="Calibri" pitchFamily="34" charset="0"/>
            </a:endParaRPr>
          </a:p>
        </p:txBody>
      </p:sp>
    </p:spTree>
    <p:extLst>
      <p:ext uri="{BB962C8B-B14F-4D97-AF65-F5344CB8AC3E}">
        <p14:creationId xmlns:p14="http://schemas.microsoft.com/office/powerpoint/2010/main" val="294786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86026"/>
                                        </p:tgtEl>
                                        <p:attrNameLst>
                                          <p:attrName>style.visibility</p:attrName>
                                        </p:attrNameLst>
                                      </p:cBhvr>
                                      <p:to>
                                        <p:strVal val="visible"/>
                                      </p:to>
                                    </p:set>
                                    <p:anim calcmode="lin" valueType="num">
                                      <p:cBhvr>
                                        <p:cTn id="7" dur="500" fill="hold"/>
                                        <p:tgtEl>
                                          <p:spTgt spid="86026"/>
                                        </p:tgtEl>
                                        <p:attrNameLst>
                                          <p:attrName>ppt_x</p:attrName>
                                        </p:attrNameLst>
                                      </p:cBhvr>
                                      <p:tavLst>
                                        <p:tav tm="0">
                                          <p:val>
                                            <p:strVal val="#ppt_x+#ppt_w/2"/>
                                          </p:val>
                                        </p:tav>
                                        <p:tav tm="100000">
                                          <p:val>
                                            <p:strVal val="#ppt_x"/>
                                          </p:val>
                                        </p:tav>
                                      </p:tavLst>
                                    </p:anim>
                                    <p:anim calcmode="lin" valueType="num">
                                      <p:cBhvr>
                                        <p:cTn id="8" dur="500" fill="hold"/>
                                        <p:tgtEl>
                                          <p:spTgt spid="86026"/>
                                        </p:tgtEl>
                                        <p:attrNameLst>
                                          <p:attrName>ppt_y</p:attrName>
                                        </p:attrNameLst>
                                      </p:cBhvr>
                                      <p:tavLst>
                                        <p:tav tm="0">
                                          <p:val>
                                            <p:strVal val="#ppt_y"/>
                                          </p:val>
                                        </p:tav>
                                        <p:tav tm="100000">
                                          <p:val>
                                            <p:strVal val="#ppt_y"/>
                                          </p:val>
                                        </p:tav>
                                      </p:tavLst>
                                    </p:anim>
                                    <p:anim calcmode="lin" valueType="num">
                                      <p:cBhvr>
                                        <p:cTn id="9" dur="500" fill="hold"/>
                                        <p:tgtEl>
                                          <p:spTgt spid="86026"/>
                                        </p:tgtEl>
                                        <p:attrNameLst>
                                          <p:attrName>ppt_w</p:attrName>
                                        </p:attrNameLst>
                                      </p:cBhvr>
                                      <p:tavLst>
                                        <p:tav tm="0">
                                          <p:val>
                                            <p:fltVal val="0"/>
                                          </p:val>
                                        </p:tav>
                                        <p:tav tm="100000">
                                          <p:val>
                                            <p:strVal val="#ppt_w"/>
                                          </p:val>
                                        </p:tav>
                                      </p:tavLst>
                                    </p:anim>
                                    <p:anim calcmode="lin" valueType="num">
                                      <p:cBhvr>
                                        <p:cTn id="10" dur="500" fill="hold"/>
                                        <p:tgtEl>
                                          <p:spTgt spid="86026"/>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2" fill="hold" grpId="0" nodeType="afterEffect">
                                  <p:stCondLst>
                                    <p:cond delay="1000"/>
                                  </p:stCondLst>
                                  <p:childTnLst>
                                    <p:set>
                                      <p:cBhvr>
                                        <p:cTn id="13" dur="1" fill="hold">
                                          <p:stCondLst>
                                            <p:cond delay="0"/>
                                          </p:stCondLst>
                                        </p:cTn>
                                        <p:tgtEl>
                                          <p:spTgt spid="86025"/>
                                        </p:tgtEl>
                                        <p:attrNameLst>
                                          <p:attrName>style.visibility</p:attrName>
                                        </p:attrNameLst>
                                      </p:cBhvr>
                                      <p:to>
                                        <p:strVal val="visible"/>
                                      </p:to>
                                    </p:set>
                                    <p:anim calcmode="lin" valueType="num">
                                      <p:cBhvr>
                                        <p:cTn id="14" dur="500" fill="hold"/>
                                        <p:tgtEl>
                                          <p:spTgt spid="86025"/>
                                        </p:tgtEl>
                                        <p:attrNameLst>
                                          <p:attrName>ppt_x</p:attrName>
                                        </p:attrNameLst>
                                      </p:cBhvr>
                                      <p:tavLst>
                                        <p:tav tm="0">
                                          <p:val>
                                            <p:strVal val="#ppt_x+#ppt_w/2"/>
                                          </p:val>
                                        </p:tav>
                                        <p:tav tm="100000">
                                          <p:val>
                                            <p:strVal val="#ppt_x"/>
                                          </p:val>
                                        </p:tav>
                                      </p:tavLst>
                                    </p:anim>
                                    <p:anim calcmode="lin" valueType="num">
                                      <p:cBhvr>
                                        <p:cTn id="15" dur="500" fill="hold"/>
                                        <p:tgtEl>
                                          <p:spTgt spid="86025"/>
                                        </p:tgtEl>
                                        <p:attrNameLst>
                                          <p:attrName>ppt_y</p:attrName>
                                        </p:attrNameLst>
                                      </p:cBhvr>
                                      <p:tavLst>
                                        <p:tav tm="0">
                                          <p:val>
                                            <p:strVal val="#ppt_y"/>
                                          </p:val>
                                        </p:tav>
                                        <p:tav tm="100000">
                                          <p:val>
                                            <p:strVal val="#ppt_y"/>
                                          </p:val>
                                        </p:tav>
                                      </p:tavLst>
                                    </p:anim>
                                    <p:anim calcmode="lin" valueType="num">
                                      <p:cBhvr>
                                        <p:cTn id="16" dur="500" fill="hold"/>
                                        <p:tgtEl>
                                          <p:spTgt spid="86025"/>
                                        </p:tgtEl>
                                        <p:attrNameLst>
                                          <p:attrName>ppt_w</p:attrName>
                                        </p:attrNameLst>
                                      </p:cBhvr>
                                      <p:tavLst>
                                        <p:tav tm="0">
                                          <p:val>
                                            <p:fltVal val="0"/>
                                          </p:val>
                                        </p:tav>
                                        <p:tav tm="100000">
                                          <p:val>
                                            <p:strVal val="#ppt_w"/>
                                          </p:val>
                                        </p:tav>
                                      </p:tavLst>
                                    </p:anim>
                                    <p:anim calcmode="lin" valueType="num">
                                      <p:cBhvr>
                                        <p:cTn id="17" dur="500" fill="hold"/>
                                        <p:tgtEl>
                                          <p:spTgt spid="86025"/>
                                        </p:tgtEl>
                                        <p:attrNameLst>
                                          <p:attrName>ppt_h</p:attrName>
                                        </p:attrNameLst>
                                      </p:cBhvr>
                                      <p:tavLst>
                                        <p:tav tm="0">
                                          <p:val>
                                            <p:strVal val="#ppt_h"/>
                                          </p:val>
                                        </p:tav>
                                        <p:tav tm="100000">
                                          <p:val>
                                            <p:strVal val="#ppt_h"/>
                                          </p:val>
                                        </p:tav>
                                      </p:tavLst>
                                    </p:anim>
                                  </p:childTnLst>
                                </p:cTn>
                              </p:par>
                            </p:childTnLst>
                          </p:cTn>
                        </p:par>
                        <p:par>
                          <p:cTn id="18" fill="hold">
                            <p:stCondLst>
                              <p:cond delay="2000"/>
                            </p:stCondLst>
                            <p:childTnLst>
                              <p:par>
                                <p:cTn id="19" presetID="17" presetClass="entr" presetSubtype="2" fill="hold" grpId="0" nodeType="afterEffect">
                                  <p:stCondLst>
                                    <p:cond delay="1000"/>
                                  </p:stCondLst>
                                  <p:childTnLst>
                                    <p:set>
                                      <p:cBhvr>
                                        <p:cTn id="20" dur="1" fill="hold">
                                          <p:stCondLst>
                                            <p:cond delay="0"/>
                                          </p:stCondLst>
                                        </p:cTn>
                                        <p:tgtEl>
                                          <p:spTgt spid="86027"/>
                                        </p:tgtEl>
                                        <p:attrNameLst>
                                          <p:attrName>style.visibility</p:attrName>
                                        </p:attrNameLst>
                                      </p:cBhvr>
                                      <p:to>
                                        <p:strVal val="visible"/>
                                      </p:to>
                                    </p:set>
                                    <p:anim calcmode="lin" valueType="num">
                                      <p:cBhvr>
                                        <p:cTn id="21" dur="500" fill="hold"/>
                                        <p:tgtEl>
                                          <p:spTgt spid="86027"/>
                                        </p:tgtEl>
                                        <p:attrNameLst>
                                          <p:attrName>ppt_x</p:attrName>
                                        </p:attrNameLst>
                                      </p:cBhvr>
                                      <p:tavLst>
                                        <p:tav tm="0">
                                          <p:val>
                                            <p:strVal val="#ppt_x+#ppt_w/2"/>
                                          </p:val>
                                        </p:tav>
                                        <p:tav tm="100000">
                                          <p:val>
                                            <p:strVal val="#ppt_x"/>
                                          </p:val>
                                        </p:tav>
                                      </p:tavLst>
                                    </p:anim>
                                    <p:anim calcmode="lin" valueType="num">
                                      <p:cBhvr>
                                        <p:cTn id="22" dur="500" fill="hold"/>
                                        <p:tgtEl>
                                          <p:spTgt spid="86027"/>
                                        </p:tgtEl>
                                        <p:attrNameLst>
                                          <p:attrName>ppt_y</p:attrName>
                                        </p:attrNameLst>
                                      </p:cBhvr>
                                      <p:tavLst>
                                        <p:tav tm="0">
                                          <p:val>
                                            <p:strVal val="#ppt_y"/>
                                          </p:val>
                                        </p:tav>
                                        <p:tav tm="100000">
                                          <p:val>
                                            <p:strVal val="#ppt_y"/>
                                          </p:val>
                                        </p:tav>
                                      </p:tavLst>
                                    </p:anim>
                                    <p:anim calcmode="lin" valueType="num">
                                      <p:cBhvr>
                                        <p:cTn id="23" dur="500" fill="hold"/>
                                        <p:tgtEl>
                                          <p:spTgt spid="86027"/>
                                        </p:tgtEl>
                                        <p:attrNameLst>
                                          <p:attrName>ppt_w</p:attrName>
                                        </p:attrNameLst>
                                      </p:cBhvr>
                                      <p:tavLst>
                                        <p:tav tm="0">
                                          <p:val>
                                            <p:fltVal val="0"/>
                                          </p:val>
                                        </p:tav>
                                        <p:tav tm="100000">
                                          <p:val>
                                            <p:strVal val="#ppt_w"/>
                                          </p:val>
                                        </p:tav>
                                      </p:tavLst>
                                    </p:anim>
                                    <p:anim calcmode="lin" valueType="num">
                                      <p:cBhvr>
                                        <p:cTn id="24" dur="500" fill="hold"/>
                                        <p:tgtEl>
                                          <p:spTgt spid="86027"/>
                                        </p:tgtEl>
                                        <p:attrNameLst>
                                          <p:attrName>ppt_h</p:attrName>
                                        </p:attrNameLst>
                                      </p:cBhvr>
                                      <p:tavLst>
                                        <p:tav tm="0">
                                          <p:val>
                                            <p:strVal val="#ppt_h"/>
                                          </p:val>
                                        </p:tav>
                                        <p:tav tm="100000">
                                          <p:val>
                                            <p:strVal val="#ppt_h"/>
                                          </p:val>
                                        </p:tav>
                                      </p:tavLst>
                                    </p:anim>
                                  </p:childTnLst>
                                </p:cTn>
                              </p:par>
                            </p:childTnLst>
                          </p:cTn>
                        </p:par>
                        <p:par>
                          <p:cTn id="25" fill="hold">
                            <p:stCondLst>
                              <p:cond delay="3500"/>
                            </p:stCondLst>
                            <p:childTnLst>
                              <p:par>
                                <p:cTn id="26" presetID="17" presetClass="entr" presetSubtype="2" fill="hold" grpId="0" nodeType="afterEffect">
                                  <p:stCondLst>
                                    <p:cond delay="1000"/>
                                  </p:stCondLst>
                                  <p:childTnLst>
                                    <p:set>
                                      <p:cBhvr>
                                        <p:cTn id="27" dur="1" fill="hold">
                                          <p:stCondLst>
                                            <p:cond delay="0"/>
                                          </p:stCondLst>
                                        </p:cTn>
                                        <p:tgtEl>
                                          <p:spTgt spid="86024"/>
                                        </p:tgtEl>
                                        <p:attrNameLst>
                                          <p:attrName>style.visibility</p:attrName>
                                        </p:attrNameLst>
                                      </p:cBhvr>
                                      <p:to>
                                        <p:strVal val="visible"/>
                                      </p:to>
                                    </p:set>
                                    <p:anim calcmode="lin" valueType="num">
                                      <p:cBhvr>
                                        <p:cTn id="28" dur="500" fill="hold"/>
                                        <p:tgtEl>
                                          <p:spTgt spid="86024"/>
                                        </p:tgtEl>
                                        <p:attrNameLst>
                                          <p:attrName>ppt_x</p:attrName>
                                        </p:attrNameLst>
                                      </p:cBhvr>
                                      <p:tavLst>
                                        <p:tav tm="0">
                                          <p:val>
                                            <p:strVal val="#ppt_x+#ppt_w/2"/>
                                          </p:val>
                                        </p:tav>
                                        <p:tav tm="100000">
                                          <p:val>
                                            <p:strVal val="#ppt_x"/>
                                          </p:val>
                                        </p:tav>
                                      </p:tavLst>
                                    </p:anim>
                                    <p:anim calcmode="lin" valueType="num">
                                      <p:cBhvr>
                                        <p:cTn id="29" dur="500" fill="hold"/>
                                        <p:tgtEl>
                                          <p:spTgt spid="86024"/>
                                        </p:tgtEl>
                                        <p:attrNameLst>
                                          <p:attrName>ppt_y</p:attrName>
                                        </p:attrNameLst>
                                      </p:cBhvr>
                                      <p:tavLst>
                                        <p:tav tm="0">
                                          <p:val>
                                            <p:strVal val="#ppt_y"/>
                                          </p:val>
                                        </p:tav>
                                        <p:tav tm="100000">
                                          <p:val>
                                            <p:strVal val="#ppt_y"/>
                                          </p:val>
                                        </p:tav>
                                      </p:tavLst>
                                    </p:anim>
                                    <p:anim calcmode="lin" valueType="num">
                                      <p:cBhvr>
                                        <p:cTn id="30" dur="500" fill="hold"/>
                                        <p:tgtEl>
                                          <p:spTgt spid="86024"/>
                                        </p:tgtEl>
                                        <p:attrNameLst>
                                          <p:attrName>ppt_w</p:attrName>
                                        </p:attrNameLst>
                                      </p:cBhvr>
                                      <p:tavLst>
                                        <p:tav tm="0">
                                          <p:val>
                                            <p:fltVal val="0"/>
                                          </p:val>
                                        </p:tav>
                                        <p:tav tm="100000">
                                          <p:val>
                                            <p:strVal val="#ppt_w"/>
                                          </p:val>
                                        </p:tav>
                                      </p:tavLst>
                                    </p:anim>
                                    <p:anim calcmode="lin" valueType="num">
                                      <p:cBhvr>
                                        <p:cTn id="31" dur="500" fill="hold"/>
                                        <p:tgtEl>
                                          <p:spTgt spid="86024"/>
                                        </p:tgtEl>
                                        <p:attrNameLst>
                                          <p:attrName>ppt_h</p:attrName>
                                        </p:attrNameLst>
                                      </p:cBhvr>
                                      <p:tavLst>
                                        <p:tav tm="0">
                                          <p:val>
                                            <p:strVal val="#ppt_h"/>
                                          </p:val>
                                        </p:tav>
                                        <p:tav tm="100000">
                                          <p:val>
                                            <p:strVal val="#ppt_h"/>
                                          </p:val>
                                        </p:tav>
                                      </p:tavLst>
                                    </p:anim>
                                  </p:childTnLst>
                                </p:cTn>
                              </p:par>
                            </p:childTnLst>
                          </p:cTn>
                        </p:par>
                        <p:par>
                          <p:cTn id="32" fill="hold">
                            <p:stCondLst>
                              <p:cond delay="5000"/>
                            </p:stCondLst>
                            <p:childTnLst>
                              <p:par>
                                <p:cTn id="33" presetID="17" presetClass="entr" presetSubtype="2" fill="hold" grpId="0" nodeType="afterEffect">
                                  <p:stCondLst>
                                    <p:cond delay="1000"/>
                                  </p:stCondLst>
                                  <p:childTnLst>
                                    <p:set>
                                      <p:cBhvr>
                                        <p:cTn id="34" dur="1" fill="hold">
                                          <p:stCondLst>
                                            <p:cond delay="0"/>
                                          </p:stCondLst>
                                        </p:cTn>
                                        <p:tgtEl>
                                          <p:spTgt spid="86031"/>
                                        </p:tgtEl>
                                        <p:attrNameLst>
                                          <p:attrName>style.visibility</p:attrName>
                                        </p:attrNameLst>
                                      </p:cBhvr>
                                      <p:to>
                                        <p:strVal val="visible"/>
                                      </p:to>
                                    </p:set>
                                    <p:anim calcmode="lin" valueType="num">
                                      <p:cBhvr>
                                        <p:cTn id="35" dur="500" fill="hold"/>
                                        <p:tgtEl>
                                          <p:spTgt spid="86031"/>
                                        </p:tgtEl>
                                        <p:attrNameLst>
                                          <p:attrName>ppt_x</p:attrName>
                                        </p:attrNameLst>
                                      </p:cBhvr>
                                      <p:tavLst>
                                        <p:tav tm="0">
                                          <p:val>
                                            <p:strVal val="#ppt_x+#ppt_w/2"/>
                                          </p:val>
                                        </p:tav>
                                        <p:tav tm="100000">
                                          <p:val>
                                            <p:strVal val="#ppt_x"/>
                                          </p:val>
                                        </p:tav>
                                      </p:tavLst>
                                    </p:anim>
                                    <p:anim calcmode="lin" valueType="num">
                                      <p:cBhvr>
                                        <p:cTn id="36" dur="500" fill="hold"/>
                                        <p:tgtEl>
                                          <p:spTgt spid="86031"/>
                                        </p:tgtEl>
                                        <p:attrNameLst>
                                          <p:attrName>ppt_y</p:attrName>
                                        </p:attrNameLst>
                                      </p:cBhvr>
                                      <p:tavLst>
                                        <p:tav tm="0">
                                          <p:val>
                                            <p:strVal val="#ppt_y"/>
                                          </p:val>
                                        </p:tav>
                                        <p:tav tm="100000">
                                          <p:val>
                                            <p:strVal val="#ppt_y"/>
                                          </p:val>
                                        </p:tav>
                                      </p:tavLst>
                                    </p:anim>
                                    <p:anim calcmode="lin" valueType="num">
                                      <p:cBhvr>
                                        <p:cTn id="37" dur="500" fill="hold"/>
                                        <p:tgtEl>
                                          <p:spTgt spid="86031"/>
                                        </p:tgtEl>
                                        <p:attrNameLst>
                                          <p:attrName>ppt_w</p:attrName>
                                        </p:attrNameLst>
                                      </p:cBhvr>
                                      <p:tavLst>
                                        <p:tav tm="0">
                                          <p:val>
                                            <p:fltVal val="0"/>
                                          </p:val>
                                        </p:tav>
                                        <p:tav tm="100000">
                                          <p:val>
                                            <p:strVal val="#ppt_w"/>
                                          </p:val>
                                        </p:tav>
                                      </p:tavLst>
                                    </p:anim>
                                    <p:anim calcmode="lin" valueType="num">
                                      <p:cBhvr>
                                        <p:cTn id="38" dur="500" fill="hold"/>
                                        <p:tgtEl>
                                          <p:spTgt spid="86031"/>
                                        </p:tgtEl>
                                        <p:attrNameLst>
                                          <p:attrName>ppt_h</p:attrName>
                                        </p:attrNameLst>
                                      </p:cBhvr>
                                      <p:tavLst>
                                        <p:tav tm="0">
                                          <p:val>
                                            <p:strVal val="#ppt_h"/>
                                          </p:val>
                                        </p:tav>
                                        <p:tav tm="100000">
                                          <p:val>
                                            <p:strVal val="#ppt_h"/>
                                          </p:val>
                                        </p:tav>
                                      </p:tavLst>
                                    </p:anim>
                                  </p:childTnLst>
                                </p:cTn>
                              </p:par>
                            </p:childTnLst>
                          </p:cTn>
                        </p:par>
                        <p:par>
                          <p:cTn id="39" fill="hold">
                            <p:stCondLst>
                              <p:cond delay="6500"/>
                            </p:stCondLst>
                            <p:childTnLst>
                              <p:par>
                                <p:cTn id="40" presetID="17" presetClass="entr" presetSubtype="2" fill="hold" grpId="0" nodeType="afterEffect">
                                  <p:stCondLst>
                                    <p:cond delay="1000"/>
                                  </p:stCondLst>
                                  <p:childTnLst>
                                    <p:set>
                                      <p:cBhvr>
                                        <p:cTn id="41" dur="1" fill="hold">
                                          <p:stCondLst>
                                            <p:cond delay="0"/>
                                          </p:stCondLst>
                                        </p:cTn>
                                        <p:tgtEl>
                                          <p:spTgt spid="86028"/>
                                        </p:tgtEl>
                                        <p:attrNameLst>
                                          <p:attrName>style.visibility</p:attrName>
                                        </p:attrNameLst>
                                      </p:cBhvr>
                                      <p:to>
                                        <p:strVal val="visible"/>
                                      </p:to>
                                    </p:set>
                                    <p:anim calcmode="lin" valueType="num">
                                      <p:cBhvr>
                                        <p:cTn id="42" dur="500" fill="hold"/>
                                        <p:tgtEl>
                                          <p:spTgt spid="86028"/>
                                        </p:tgtEl>
                                        <p:attrNameLst>
                                          <p:attrName>ppt_x</p:attrName>
                                        </p:attrNameLst>
                                      </p:cBhvr>
                                      <p:tavLst>
                                        <p:tav tm="0">
                                          <p:val>
                                            <p:strVal val="#ppt_x+#ppt_w/2"/>
                                          </p:val>
                                        </p:tav>
                                        <p:tav tm="100000">
                                          <p:val>
                                            <p:strVal val="#ppt_x"/>
                                          </p:val>
                                        </p:tav>
                                      </p:tavLst>
                                    </p:anim>
                                    <p:anim calcmode="lin" valueType="num">
                                      <p:cBhvr>
                                        <p:cTn id="43" dur="500" fill="hold"/>
                                        <p:tgtEl>
                                          <p:spTgt spid="86028"/>
                                        </p:tgtEl>
                                        <p:attrNameLst>
                                          <p:attrName>ppt_y</p:attrName>
                                        </p:attrNameLst>
                                      </p:cBhvr>
                                      <p:tavLst>
                                        <p:tav tm="0">
                                          <p:val>
                                            <p:strVal val="#ppt_y"/>
                                          </p:val>
                                        </p:tav>
                                        <p:tav tm="100000">
                                          <p:val>
                                            <p:strVal val="#ppt_y"/>
                                          </p:val>
                                        </p:tav>
                                      </p:tavLst>
                                    </p:anim>
                                    <p:anim calcmode="lin" valueType="num">
                                      <p:cBhvr>
                                        <p:cTn id="44" dur="500" fill="hold"/>
                                        <p:tgtEl>
                                          <p:spTgt spid="86028"/>
                                        </p:tgtEl>
                                        <p:attrNameLst>
                                          <p:attrName>ppt_w</p:attrName>
                                        </p:attrNameLst>
                                      </p:cBhvr>
                                      <p:tavLst>
                                        <p:tav tm="0">
                                          <p:val>
                                            <p:fltVal val="0"/>
                                          </p:val>
                                        </p:tav>
                                        <p:tav tm="100000">
                                          <p:val>
                                            <p:strVal val="#ppt_w"/>
                                          </p:val>
                                        </p:tav>
                                      </p:tavLst>
                                    </p:anim>
                                    <p:anim calcmode="lin" valueType="num">
                                      <p:cBhvr>
                                        <p:cTn id="45" dur="500" fill="hold"/>
                                        <p:tgtEl>
                                          <p:spTgt spid="86028"/>
                                        </p:tgtEl>
                                        <p:attrNameLst>
                                          <p:attrName>ppt_h</p:attrName>
                                        </p:attrNameLst>
                                      </p:cBhvr>
                                      <p:tavLst>
                                        <p:tav tm="0">
                                          <p:val>
                                            <p:strVal val="#ppt_h"/>
                                          </p:val>
                                        </p:tav>
                                        <p:tav tm="100000">
                                          <p:val>
                                            <p:strVal val="#ppt_h"/>
                                          </p:val>
                                        </p:tav>
                                      </p:tavLst>
                                    </p:anim>
                                  </p:childTnLst>
                                </p:cTn>
                              </p:par>
                            </p:childTnLst>
                          </p:cTn>
                        </p:par>
                        <p:par>
                          <p:cTn id="46" fill="hold">
                            <p:stCondLst>
                              <p:cond delay="8000"/>
                            </p:stCondLst>
                            <p:childTnLst>
                              <p:par>
                                <p:cTn id="47" presetID="17" presetClass="entr" presetSubtype="2" fill="hold" grpId="0" nodeType="afterEffect">
                                  <p:stCondLst>
                                    <p:cond delay="2000"/>
                                  </p:stCondLst>
                                  <p:childTnLst>
                                    <p:set>
                                      <p:cBhvr>
                                        <p:cTn id="48" dur="1" fill="hold">
                                          <p:stCondLst>
                                            <p:cond delay="0"/>
                                          </p:stCondLst>
                                        </p:cTn>
                                        <p:tgtEl>
                                          <p:spTgt spid="86029"/>
                                        </p:tgtEl>
                                        <p:attrNameLst>
                                          <p:attrName>style.visibility</p:attrName>
                                        </p:attrNameLst>
                                      </p:cBhvr>
                                      <p:to>
                                        <p:strVal val="visible"/>
                                      </p:to>
                                    </p:set>
                                    <p:anim calcmode="lin" valueType="num">
                                      <p:cBhvr>
                                        <p:cTn id="49" dur="500" fill="hold"/>
                                        <p:tgtEl>
                                          <p:spTgt spid="86029"/>
                                        </p:tgtEl>
                                        <p:attrNameLst>
                                          <p:attrName>ppt_x</p:attrName>
                                        </p:attrNameLst>
                                      </p:cBhvr>
                                      <p:tavLst>
                                        <p:tav tm="0">
                                          <p:val>
                                            <p:strVal val="#ppt_x+#ppt_w/2"/>
                                          </p:val>
                                        </p:tav>
                                        <p:tav tm="100000">
                                          <p:val>
                                            <p:strVal val="#ppt_x"/>
                                          </p:val>
                                        </p:tav>
                                      </p:tavLst>
                                    </p:anim>
                                    <p:anim calcmode="lin" valueType="num">
                                      <p:cBhvr>
                                        <p:cTn id="50" dur="500" fill="hold"/>
                                        <p:tgtEl>
                                          <p:spTgt spid="86029"/>
                                        </p:tgtEl>
                                        <p:attrNameLst>
                                          <p:attrName>ppt_y</p:attrName>
                                        </p:attrNameLst>
                                      </p:cBhvr>
                                      <p:tavLst>
                                        <p:tav tm="0">
                                          <p:val>
                                            <p:strVal val="#ppt_y"/>
                                          </p:val>
                                        </p:tav>
                                        <p:tav tm="100000">
                                          <p:val>
                                            <p:strVal val="#ppt_y"/>
                                          </p:val>
                                        </p:tav>
                                      </p:tavLst>
                                    </p:anim>
                                    <p:anim calcmode="lin" valueType="num">
                                      <p:cBhvr>
                                        <p:cTn id="51" dur="500" fill="hold"/>
                                        <p:tgtEl>
                                          <p:spTgt spid="86029"/>
                                        </p:tgtEl>
                                        <p:attrNameLst>
                                          <p:attrName>ppt_w</p:attrName>
                                        </p:attrNameLst>
                                      </p:cBhvr>
                                      <p:tavLst>
                                        <p:tav tm="0">
                                          <p:val>
                                            <p:fltVal val="0"/>
                                          </p:val>
                                        </p:tav>
                                        <p:tav tm="100000">
                                          <p:val>
                                            <p:strVal val="#ppt_w"/>
                                          </p:val>
                                        </p:tav>
                                      </p:tavLst>
                                    </p:anim>
                                    <p:anim calcmode="lin" valueType="num">
                                      <p:cBhvr>
                                        <p:cTn id="52" dur="500" fill="hold"/>
                                        <p:tgtEl>
                                          <p:spTgt spid="86029"/>
                                        </p:tgtEl>
                                        <p:attrNameLst>
                                          <p:attrName>ppt_h</p:attrName>
                                        </p:attrNameLst>
                                      </p:cBhvr>
                                      <p:tavLst>
                                        <p:tav tm="0">
                                          <p:val>
                                            <p:strVal val="#ppt_h"/>
                                          </p:val>
                                        </p:tav>
                                        <p:tav tm="100000">
                                          <p:val>
                                            <p:strVal val="#ppt_h"/>
                                          </p:val>
                                        </p:tav>
                                      </p:tavLst>
                                    </p:anim>
                                  </p:childTnLst>
                                </p:cTn>
                              </p:par>
                            </p:childTnLst>
                          </p:cTn>
                        </p:par>
                        <p:par>
                          <p:cTn id="53" fill="hold">
                            <p:stCondLst>
                              <p:cond delay="10500"/>
                            </p:stCondLst>
                            <p:childTnLst>
                              <p:par>
                                <p:cTn id="54" presetID="17" presetClass="entr" presetSubtype="2" fill="hold" grpId="0" nodeType="afterEffect">
                                  <p:stCondLst>
                                    <p:cond delay="1000"/>
                                  </p:stCondLst>
                                  <p:childTnLst>
                                    <p:set>
                                      <p:cBhvr>
                                        <p:cTn id="55" dur="1" fill="hold">
                                          <p:stCondLst>
                                            <p:cond delay="0"/>
                                          </p:stCondLst>
                                        </p:cTn>
                                        <p:tgtEl>
                                          <p:spTgt spid="86030"/>
                                        </p:tgtEl>
                                        <p:attrNameLst>
                                          <p:attrName>style.visibility</p:attrName>
                                        </p:attrNameLst>
                                      </p:cBhvr>
                                      <p:to>
                                        <p:strVal val="visible"/>
                                      </p:to>
                                    </p:set>
                                    <p:anim calcmode="lin" valueType="num">
                                      <p:cBhvr>
                                        <p:cTn id="56" dur="500" fill="hold"/>
                                        <p:tgtEl>
                                          <p:spTgt spid="86030"/>
                                        </p:tgtEl>
                                        <p:attrNameLst>
                                          <p:attrName>ppt_x</p:attrName>
                                        </p:attrNameLst>
                                      </p:cBhvr>
                                      <p:tavLst>
                                        <p:tav tm="0">
                                          <p:val>
                                            <p:strVal val="#ppt_x+#ppt_w/2"/>
                                          </p:val>
                                        </p:tav>
                                        <p:tav tm="100000">
                                          <p:val>
                                            <p:strVal val="#ppt_x"/>
                                          </p:val>
                                        </p:tav>
                                      </p:tavLst>
                                    </p:anim>
                                    <p:anim calcmode="lin" valueType="num">
                                      <p:cBhvr>
                                        <p:cTn id="57" dur="500" fill="hold"/>
                                        <p:tgtEl>
                                          <p:spTgt spid="86030"/>
                                        </p:tgtEl>
                                        <p:attrNameLst>
                                          <p:attrName>ppt_y</p:attrName>
                                        </p:attrNameLst>
                                      </p:cBhvr>
                                      <p:tavLst>
                                        <p:tav tm="0">
                                          <p:val>
                                            <p:strVal val="#ppt_y"/>
                                          </p:val>
                                        </p:tav>
                                        <p:tav tm="100000">
                                          <p:val>
                                            <p:strVal val="#ppt_y"/>
                                          </p:val>
                                        </p:tav>
                                      </p:tavLst>
                                    </p:anim>
                                    <p:anim calcmode="lin" valueType="num">
                                      <p:cBhvr>
                                        <p:cTn id="58" dur="500" fill="hold"/>
                                        <p:tgtEl>
                                          <p:spTgt spid="86030"/>
                                        </p:tgtEl>
                                        <p:attrNameLst>
                                          <p:attrName>ppt_w</p:attrName>
                                        </p:attrNameLst>
                                      </p:cBhvr>
                                      <p:tavLst>
                                        <p:tav tm="0">
                                          <p:val>
                                            <p:fltVal val="0"/>
                                          </p:val>
                                        </p:tav>
                                        <p:tav tm="100000">
                                          <p:val>
                                            <p:strVal val="#ppt_w"/>
                                          </p:val>
                                        </p:tav>
                                      </p:tavLst>
                                    </p:anim>
                                    <p:anim calcmode="lin" valueType="num">
                                      <p:cBhvr>
                                        <p:cTn id="59" dur="500" fill="hold"/>
                                        <p:tgtEl>
                                          <p:spTgt spid="86030"/>
                                        </p:tgtEl>
                                        <p:attrNameLst>
                                          <p:attrName>ppt_h</p:attrName>
                                        </p:attrNameLst>
                                      </p:cBhvr>
                                      <p:tavLst>
                                        <p:tav tm="0">
                                          <p:val>
                                            <p:strVal val="#ppt_h"/>
                                          </p:val>
                                        </p:tav>
                                        <p:tav tm="100000">
                                          <p:val>
                                            <p:strVal val="#ppt_h"/>
                                          </p:val>
                                        </p:tav>
                                      </p:tavLst>
                                    </p:anim>
                                  </p:childTnLst>
                                </p:cTn>
                              </p:par>
                            </p:childTnLst>
                          </p:cTn>
                        </p:par>
                        <p:par>
                          <p:cTn id="60" fill="hold">
                            <p:stCondLst>
                              <p:cond delay="12000"/>
                            </p:stCondLst>
                            <p:childTnLst>
                              <p:par>
                                <p:cTn id="61" presetID="17" presetClass="entr" presetSubtype="2" fill="hold" grpId="0" nodeType="afterEffect">
                                  <p:stCondLst>
                                    <p:cond delay="1000"/>
                                  </p:stCondLst>
                                  <p:childTnLst>
                                    <p:set>
                                      <p:cBhvr>
                                        <p:cTn id="62" dur="1" fill="hold">
                                          <p:stCondLst>
                                            <p:cond delay="0"/>
                                          </p:stCondLst>
                                        </p:cTn>
                                        <p:tgtEl>
                                          <p:spTgt spid="86032"/>
                                        </p:tgtEl>
                                        <p:attrNameLst>
                                          <p:attrName>style.visibility</p:attrName>
                                        </p:attrNameLst>
                                      </p:cBhvr>
                                      <p:to>
                                        <p:strVal val="visible"/>
                                      </p:to>
                                    </p:set>
                                    <p:anim calcmode="lin" valueType="num">
                                      <p:cBhvr>
                                        <p:cTn id="63" dur="500" fill="hold"/>
                                        <p:tgtEl>
                                          <p:spTgt spid="86032"/>
                                        </p:tgtEl>
                                        <p:attrNameLst>
                                          <p:attrName>ppt_x</p:attrName>
                                        </p:attrNameLst>
                                      </p:cBhvr>
                                      <p:tavLst>
                                        <p:tav tm="0">
                                          <p:val>
                                            <p:strVal val="#ppt_x+#ppt_w/2"/>
                                          </p:val>
                                        </p:tav>
                                        <p:tav tm="100000">
                                          <p:val>
                                            <p:strVal val="#ppt_x"/>
                                          </p:val>
                                        </p:tav>
                                      </p:tavLst>
                                    </p:anim>
                                    <p:anim calcmode="lin" valueType="num">
                                      <p:cBhvr>
                                        <p:cTn id="64" dur="500" fill="hold"/>
                                        <p:tgtEl>
                                          <p:spTgt spid="86032"/>
                                        </p:tgtEl>
                                        <p:attrNameLst>
                                          <p:attrName>ppt_y</p:attrName>
                                        </p:attrNameLst>
                                      </p:cBhvr>
                                      <p:tavLst>
                                        <p:tav tm="0">
                                          <p:val>
                                            <p:strVal val="#ppt_y"/>
                                          </p:val>
                                        </p:tav>
                                        <p:tav tm="100000">
                                          <p:val>
                                            <p:strVal val="#ppt_y"/>
                                          </p:val>
                                        </p:tav>
                                      </p:tavLst>
                                    </p:anim>
                                    <p:anim calcmode="lin" valueType="num">
                                      <p:cBhvr>
                                        <p:cTn id="65" dur="500" fill="hold"/>
                                        <p:tgtEl>
                                          <p:spTgt spid="86032"/>
                                        </p:tgtEl>
                                        <p:attrNameLst>
                                          <p:attrName>ppt_w</p:attrName>
                                        </p:attrNameLst>
                                      </p:cBhvr>
                                      <p:tavLst>
                                        <p:tav tm="0">
                                          <p:val>
                                            <p:fltVal val="0"/>
                                          </p:val>
                                        </p:tav>
                                        <p:tav tm="100000">
                                          <p:val>
                                            <p:strVal val="#ppt_w"/>
                                          </p:val>
                                        </p:tav>
                                      </p:tavLst>
                                    </p:anim>
                                    <p:anim calcmode="lin" valueType="num">
                                      <p:cBhvr>
                                        <p:cTn id="66" dur="500" fill="hold"/>
                                        <p:tgtEl>
                                          <p:spTgt spid="86032"/>
                                        </p:tgtEl>
                                        <p:attrNameLst>
                                          <p:attrName>ppt_h</p:attrName>
                                        </p:attrNameLst>
                                      </p:cBhvr>
                                      <p:tavLst>
                                        <p:tav tm="0">
                                          <p:val>
                                            <p:strVal val="#ppt_h"/>
                                          </p:val>
                                        </p:tav>
                                        <p:tav tm="100000">
                                          <p:val>
                                            <p:strVal val="#ppt_h"/>
                                          </p:val>
                                        </p:tav>
                                      </p:tavLst>
                                    </p:anim>
                                  </p:childTnLst>
                                </p:cTn>
                              </p:par>
                            </p:childTnLst>
                          </p:cTn>
                        </p:par>
                        <p:par>
                          <p:cTn id="67" fill="hold">
                            <p:stCondLst>
                              <p:cond delay="13500"/>
                            </p:stCondLst>
                            <p:childTnLst>
                              <p:par>
                                <p:cTn id="68" presetID="17" presetClass="entr" presetSubtype="2" fill="hold" grpId="0" nodeType="afterEffect">
                                  <p:stCondLst>
                                    <p:cond delay="1000"/>
                                  </p:stCondLst>
                                  <p:childTnLst>
                                    <p:set>
                                      <p:cBhvr>
                                        <p:cTn id="69" dur="1" fill="hold">
                                          <p:stCondLst>
                                            <p:cond delay="0"/>
                                          </p:stCondLst>
                                        </p:cTn>
                                        <p:tgtEl>
                                          <p:spTgt spid="86033"/>
                                        </p:tgtEl>
                                        <p:attrNameLst>
                                          <p:attrName>style.visibility</p:attrName>
                                        </p:attrNameLst>
                                      </p:cBhvr>
                                      <p:to>
                                        <p:strVal val="visible"/>
                                      </p:to>
                                    </p:set>
                                    <p:anim calcmode="lin" valueType="num">
                                      <p:cBhvr>
                                        <p:cTn id="70" dur="500" fill="hold"/>
                                        <p:tgtEl>
                                          <p:spTgt spid="86033"/>
                                        </p:tgtEl>
                                        <p:attrNameLst>
                                          <p:attrName>ppt_x</p:attrName>
                                        </p:attrNameLst>
                                      </p:cBhvr>
                                      <p:tavLst>
                                        <p:tav tm="0">
                                          <p:val>
                                            <p:strVal val="#ppt_x+#ppt_w/2"/>
                                          </p:val>
                                        </p:tav>
                                        <p:tav tm="100000">
                                          <p:val>
                                            <p:strVal val="#ppt_x"/>
                                          </p:val>
                                        </p:tav>
                                      </p:tavLst>
                                    </p:anim>
                                    <p:anim calcmode="lin" valueType="num">
                                      <p:cBhvr>
                                        <p:cTn id="71" dur="500" fill="hold"/>
                                        <p:tgtEl>
                                          <p:spTgt spid="86033"/>
                                        </p:tgtEl>
                                        <p:attrNameLst>
                                          <p:attrName>ppt_y</p:attrName>
                                        </p:attrNameLst>
                                      </p:cBhvr>
                                      <p:tavLst>
                                        <p:tav tm="0">
                                          <p:val>
                                            <p:strVal val="#ppt_y"/>
                                          </p:val>
                                        </p:tav>
                                        <p:tav tm="100000">
                                          <p:val>
                                            <p:strVal val="#ppt_y"/>
                                          </p:val>
                                        </p:tav>
                                      </p:tavLst>
                                    </p:anim>
                                    <p:anim calcmode="lin" valueType="num">
                                      <p:cBhvr>
                                        <p:cTn id="72" dur="500" fill="hold"/>
                                        <p:tgtEl>
                                          <p:spTgt spid="86033"/>
                                        </p:tgtEl>
                                        <p:attrNameLst>
                                          <p:attrName>ppt_w</p:attrName>
                                        </p:attrNameLst>
                                      </p:cBhvr>
                                      <p:tavLst>
                                        <p:tav tm="0">
                                          <p:val>
                                            <p:fltVal val="0"/>
                                          </p:val>
                                        </p:tav>
                                        <p:tav tm="100000">
                                          <p:val>
                                            <p:strVal val="#ppt_w"/>
                                          </p:val>
                                        </p:tav>
                                      </p:tavLst>
                                    </p:anim>
                                    <p:anim calcmode="lin" valueType="num">
                                      <p:cBhvr>
                                        <p:cTn id="73" dur="500" fill="hold"/>
                                        <p:tgtEl>
                                          <p:spTgt spid="86033"/>
                                        </p:tgtEl>
                                        <p:attrNameLst>
                                          <p:attrName>ppt_h</p:attrName>
                                        </p:attrNameLst>
                                      </p:cBhvr>
                                      <p:tavLst>
                                        <p:tav tm="0">
                                          <p:val>
                                            <p:strVal val="#ppt_h"/>
                                          </p:val>
                                        </p:tav>
                                        <p:tav tm="100000">
                                          <p:val>
                                            <p:strVal val="#ppt_h"/>
                                          </p:val>
                                        </p:tav>
                                      </p:tavLst>
                                    </p:anim>
                                  </p:childTnLst>
                                </p:cTn>
                              </p:par>
                            </p:childTnLst>
                          </p:cTn>
                        </p:par>
                        <p:par>
                          <p:cTn id="74" fill="hold">
                            <p:stCondLst>
                              <p:cond delay="15000"/>
                            </p:stCondLst>
                            <p:childTnLst>
                              <p:par>
                                <p:cTn id="75" presetID="17" presetClass="entr" presetSubtype="8" fill="hold" grpId="0" nodeType="afterEffect">
                                  <p:stCondLst>
                                    <p:cond delay="1000"/>
                                  </p:stCondLst>
                                  <p:childTnLst>
                                    <p:set>
                                      <p:cBhvr>
                                        <p:cTn id="76" dur="1" fill="hold">
                                          <p:stCondLst>
                                            <p:cond delay="0"/>
                                          </p:stCondLst>
                                        </p:cTn>
                                        <p:tgtEl>
                                          <p:spTgt spid="86034"/>
                                        </p:tgtEl>
                                        <p:attrNameLst>
                                          <p:attrName>style.visibility</p:attrName>
                                        </p:attrNameLst>
                                      </p:cBhvr>
                                      <p:to>
                                        <p:strVal val="visible"/>
                                      </p:to>
                                    </p:set>
                                    <p:anim calcmode="lin" valueType="num">
                                      <p:cBhvr>
                                        <p:cTn id="77" dur="500" fill="hold"/>
                                        <p:tgtEl>
                                          <p:spTgt spid="86034"/>
                                        </p:tgtEl>
                                        <p:attrNameLst>
                                          <p:attrName>ppt_x</p:attrName>
                                        </p:attrNameLst>
                                      </p:cBhvr>
                                      <p:tavLst>
                                        <p:tav tm="0">
                                          <p:val>
                                            <p:strVal val="#ppt_x-#ppt_w/2"/>
                                          </p:val>
                                        </p:tav>
                                        <p:tav tm="100000">
                                          <p:val>
                                            <p:strVal val="#ppt_x"/>
                                          </p:val>
                                        </p:tav>
                                      </p:tavLst>
                                    </p:anim>
                                    <p:anim calcmode="lin" valueType="num">
                                      <p:cBhvr>
                                        <p:cTn id="78" dur="500" fill="hold"/>
                                        <p:tgtEl>
                                          <p:spTgt spid="86034"/>
                                        </p:tgtEl>
                                        <p:attrNameLst>
                                          <p:attrName>ppt_y</p:attrName>
                                        </p:attrNameLst>
                                      </p:cBhvr>
                                      <p:tavLst>
                                        <p:tav tm="0">
                                          <p:val>
                                            <p:strVal val="#ppt_y"/>
                                          </p:val>
                                        </p:tav>
                                        <p:tav tm="100000">
                                          <p:val>
                                            <p:strVal val="#ppt_y"/>
                                          </p:val>
                                        </p:tav>
                                      </p:tavLst>
                                    </p:anim>
                                    <p:anim calcmode="lin" valueType="num">
                                      <p:cBhvr>
                                        <p:cTn id="79" dur="500" fill="hold"/>
                                        <p:tgtEl>
                                          <p:spTgt spid="86034"/>
                                        </p:tgtEl>
                                        <p:attrNameLst>
                                          <p:attrName>ppt_w</p:attrName>
                                        </p:attrNameLst>
                                      </p:cBhvr>
                                      <p:tavLst>
                                        <p:tav tm="0">
                                          <p:val>
                                            <p:fltVal val="0"/>
                                          </p:val>
                                        </p:tav>
                                        <p:tav tm="100000">
                                          <p:val>
                                            <p:strVal val="#ppt_w"/>
                                          </p:val>
                                        </p:tav>
                                      </p:tavLst>
                                    </p:anim>
                                    <p:anim calcmode="lin" valueType="num">
                                      <p:cBhvr>
                                        <p:cTn id="80" dur="500" fill="hold"/>
                                        <p:tgtEl>
                                          <p:spTgt spid="86034"/>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iterate type="wd">
                                    <p:tmPct val="100000"/>
                                  </p:iterate>
                                  <p:childTnLst>
                                    <p:set>
                                      <p:cBhvr>
                                        <p:cTn id="84" dur="1" fill="hold">
                                          <p:stCondLst>
                                            <p:cond delay="0"/>
                                          </p:stCondLst>
                                        </p:cTn>
                                        <p:tgtEl>
                                          <p:spTgt spid="34"/>
                                        </p:tgtEl>
                                        <p:attrNameLst>
                                          <p:attrName>style.visibility</p:attrName>
                                        </p:attrNameLst>
                                      </p:cBhvr>
                                      <p:to>
                                        <p:strVal val="visible"/>
                                      </p:to>
                                    </p:set>
                                    <p:animEffect transition="in" filter="dissolve">
                                      <p:cBhvr>
                                        <p:cTn id="85" dur="3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4" grpId="0" animBg="1"/>
      <p:bldP spid="86025" grpId="0" animBg="1"/>
      <p:bldP spid="86026" grpId="0" animBg="1"/>
      <p:bldP spid="86027" grpId="0" animBg="1"/>
      <p:bldP spid="86028" grpId="0" animBg="1"/>
      <p:bldP spid="86029" grpId="0" animBg="1"/>
      <p:bldP spid="86030" grpId="0" animBg="1"/>
      <p:bldP spid="86031" grpId="0" animBg="1"/>
      <p:bldP spid="86032" grpId="0" animBg="1"/>
      <p:bldP spid="86033" grpId="0" animBg="1"/>
      <p:bldP spid="86034" grpId="0" animBg="1"/>
      <p:bldP spid="3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987824" y="332656"/>
            <a:ext cx="2859950" cy="523220"/>
          </a:xfrm>
          <a:prstGeom prst="rect">
            <a:avLst/>
          </a:prstGeom>
          <a:noFill/>
        </p:spPr>
        <p:txBody>
          <a:bodyPr wrap="none" rtlCol="0">
            <a:spAutoFit/>
          </a:bodyPr>
          <a:lstStyle/>
          <a:p>
            <a:r>
              <a:rPr lang="fr-FR" sz="2800" dirty="0" smtClean="0">
                <a:latin typeface="Calibri" pitchFamily="34" charset="0"/>
                <a:cs typeface="Calibri" pitchFamily="34" charset="0"/>
              </a:rPr>
              <a:t>PLAN DE L’EXPOSE</a:t>
            </a:r>
            <a:endParaRPr lang="fr-FR" sz="2800" dirty="0">
              <a:latin typeface="Calibri" pitchFamily="34" charset="0"/>
              <a:cs typeface="Calibri" pitchFamily="34" charset="0"/>
            </a:endParaRPr>
          </a:p>
        </p:txBody>
      </p:sp>
      <p:sp>
        <p:nvSpPr>
          <p:cNvPr id="3" name="ZoneTexte 2"/>
          <p:cNvSpPr txBox="1"/>
          <p:nvPr/>
        </p:nvSpPr>
        <p:spPr>
          <a:xfrm>
            <a:off x="1043608" y="1140778"/>
            <a:ext cx="7548092" cy="5842497"/>
          </a:xfrm>
          <a:prstGeom prst="rect">
            <a:avLst/>
          </a:prstGeom>
          <a:noFill/>
        </p:spPr>
        <p:txBody>
          <a:bodyPr wrap="none" rtlCol="0">
            <a:spAutoFit/>
          </a:bodyPr>
          <a:lstStyle/>
          <a:p>
            <a:pPr>
              <a:lnSpc>
                <a:spcPct val="150000"/>
              </a:lnSpc>
            </a:pPr>
            <a:r>
              <a:rPr lang="fr-FR" sz="2800" dirty="0" smtClean="0">
                <a:latin typeface="Calibri" pitchFamily="34" charset="0"/>
                <a:cs typeface="Calibri" pitchFamily="34" charset="0"/>
              </a:rPr>
              <a:t>1 - Quelques définitions toujours utiles…</a:t>
            </a:r>
          </a:p>
          <a:p>
            <a:pPr>
              <a:lnSpc>
                <a:spcPct val="150000"/>
              </a:lnSpc>
            </a:pPr>
            <a:r>
              <a:rPr lang="fr-FR" sz="2800" dirty="0" smtClean="0">
                <a:latin typeface="Calibri" pitchFamily="34" charset="0"/>
                <a:cs typeface="Calibri" pitchFamily="34" charset="0"/>
              </a:rPr>
              <a:t>2 - Le sport est-il bon pour la santé ?</a:t>
            </a:r>
          </a:p>
          <a:p>
            <a:pPr>
              <a:lnSpc>
                <a:spcPct val="150000"/>
              </a:lnSpc>
            </a:pPr>
            <a:r>
              <a:rPr lang="fr-FR" sz="2800" dirty="0" smtClean="0">
                <a:latin typeface="Calibri" pitchFamily="34" charset="0"/>
                <a:cs typeface="Calibri" pitchFamily="34" charset="0"/>
              </a:rPr>
              <a:t>3 - …et la sédentarité ? Des constats alarmants… </a:t>
            </a:r>
          </a:p>
          <a:p>
            <a:pPr>
              <a:lnSpc>
                <a:spcPct val="150000"/>
              </a:lnSpc>
            </a:pPr>
            <a:r>
              <a:rPr lang="fr-FR" sz="2800" dirty="0" smtClean="0">
                <a:latin typeface="Calibri" pitchFamily="34" charset="0"/>
                <a:cs typeface="Calibri" pitchFamily="34" charset="0"/>
              </a:rPr>
              <a:t>4 - …aux bénéfices d’une pratique régulière des AP</a:t>
            </a:r>
          </a:p>
          <a:p>
            <a:pPr>
              <a:lnSpc>
                <a:spcPct val="150000"/>
              </a:lnSpc>
            </a:pPr>
            <a:r>
              <a:rPr lang="fr-FR" sz="2800" dirty="0" smtClean="0">
                <a:latin typeface="Calibri" pitchFamily="34" charset="0"/>
                <a:cs typeface="Calibri" pitchFamily="34" charset="0"/>
              </a:rPr>
              <a:t>5 - Comment prendre en charge vos patients</a:t>
            </a:r>
          </a:p>
          <a:p>
            <a:pPr>
              <a:lnSpc>
                <a:spcPct val="150000"/>
              </a:lnSpc>
            </a:pPr>
            <a:r>
              <a:rPr lang="fr-FR" sz="2800" dirty="0">
                <a:latin typeface="Calibri" pitchFamily="34" charset="0"/>
                <a:cs typeface="Calibri" pitchFamily="34" charset="0"/>
              </a:rPr>
              <a:t> </a:t>
            </a:r>
            <a:r>
              <a:rPr lang="fr-FR" sz="2800" dirty="0" smtClean="0">
                <a:latin typeface="Calibri" pitchFamily="34" charset="0"/>
                <a:cs typeface="Calibri" pitchFamily="34" charset="0"/>
              </a:rPr>
              <a:t>      - Les précautions à prendre</a:t>
            </a:r>
          </a:p>
          <a:p>
            <a:pPr>
              <a:lnSpc>
                <a:spcPct val="150000"/>
              </a:lnSpc>
            </a:pPr>
            <a:r>
              <a:rPr lang="fr-FR" sz="2800" dirty="0">
                <a:latin typeface="Calibri" pitchFamily="34" charset="0"/>
                <a:cs typeface="Calibri" pitchFamily="34" charset="0"/>
              </a:rPr>
              <a:t> </a:t>
            </a:r>
            <a:r>
              <a:rPr lang="fr-FR" sz="2800" dirty="0" smtClean="0">
                <a:latin typeface="Calibri" pitchFamily="34" charset="0"/>
                <a:cs typeface="Calibri" pitchFamily="34" charset="0"/>
              </a:rPr>
              <a:t>      - Leurs évaluation</a:t>
            </a:r>
          </a:p>
          <a:p>
            <a:pPr>
              <a:lnSpc>
                <a:spcPct val="150000"/>
              </a:lnSpc>
            </a:pPr>
            <a:r>
              <a:rPr lang="fr-FR" sz="2800" dirty="0">
                <a:latin typeface="Calibri" pitchFamily="34" charset="0"/>
                <a:cs typeface="Calibri" pitchFamily="34" charset="0"/>
              </a:rPr>
              <a:t> </a:t>
            </a:r>
            <a:r>
              <a:rPr lang="fr-FR" sz="2800" dirty="0" smtClean="0">
                <a:latin typeface="Calibri" pitchFamily="34" charset="0"/>
                <a:cs typeface="Calibri" pitchFamily="34" charset="0"/>
              </a:rPr>
              <a:t>      - Leur entraînement</a:t>
            </a:r>
          </a:p>
          <a:p>
            <a:pPr>
              <a:lnSpc>
                <a:spcPct val="150000"/>
              </a:lnSpc>
            </a:pPr>
            <a:endParaRPr lang="fr-FR" sz="2800" dirty="0">
              <a:latin typeface="Calibri" pitchFamily="34" charset="0"/>
              <a:cs typeface="Calibri" pitchFamily="34" charset="0"/>
            </a:endParaRPr>
          </a:p>
        </p:txBody>
      </p:sp>
      <p:sp>
        <p:nvSpPr>
          <p:cNvPr id="4" name="Flèche droite 3"/>
          <p:cNvSpPr/>
          <p:nvPr/>
        </p:nvSpPr>
        <p:spPr>
          <a:xfrm>
            <a:off x="266372" y="1449378"/>
            <a:ext cx="690376" cy="25143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9160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941388" y="274638"/>
            <a:ext cx="6858000" cy="609600"/>
          </a:xfrm>
        </p:spPr>
        <p:txBody>
          <a:bodyPr/>
          <a:lstStyle/>
          <a:p>
            <a:pPr eaLnBrk="1" hangingPunct="1">
              <a:defRPr/>
            </a:pPr>
            <a:r>
              <a:rPr lang="fr-CA" sz="3200" b="1" dirty="0" smtClean="0">
                <a:effectLst>
                  <a:outerShdw blurRad="38100" dist="38100" dir="2700000" algn="tl">
                    <a:srgbClr val="000000">
                      <a:alpha val="43137"/>
                    </a:srgbClr>
                  </a:outerShdw>
                </a:effectLst>
                <a:latin typeface="Bookman Old Style" pitchFamily="18" charset="0"/>
              </a:rPr>
              <a:t>EXPLICATIONS POSSIBLES :</a:t>
            </a:r>
            <a:endParaRPr lang="fr-FR" sz="3200" b="1" dirty="0" smtClean="0">
              <a:effectLst>
                <a:outerShdw blurRad="38100" dist="38100" dir="2700000" algn="tl">
                  <a:srgbClr val="000000">
                    <a:alpha val="43137"/>
                  </a:srgbClr>
                </a:outerShdw>
              </a:effectLst>
              <a:latin typeface="Bookman Old Style" pitchFamily="18" charset="0"/>
            </a:endParaRPr>
          </a:p>
        </p:txBody>
      </p:sp>
      <p:sp>
        <p:nvSpPr>
          <p:cNvPr id="21507" name="Rectangle 3"/>
          <p:cNvSpPr>
            <a:spLocks noGrp="1" noChangeArrowheads="1"/>
          </p:cNvSpPr>
          <p:nvPr>
            <p:ph type="body" idx="1"/>
          </p:nvPr>
        </p:nvSpPr>
        <p:spPr>
          <a:xfrm>
            <a:off x="1143000" y="1981200"/>
            <a:ext cx="7772400" cy="3429000"/>
          </a:xfrm>
        </p:spPr>
        <p:txBody>
          <a:bodyPr/>
          <a:lstStyle/>
          <a:p>
            <a:pPr eaLnBrk="1" hangingPunct="1"/>
            <a:r>
              <a:rPr lang="fr-FR" sz="2400" b="1" smtClean="0">
                <a:latin typeface="Bookman Old Style" pitchFamily="18" charset="0"/>
              </a:rPr>
              <a:t>Aptitude physique </a:t>
            </a:r>
            <a:r>
              <a:rPr lang="fr-FR" sz="2400" b="1" smtClean="0">
                <a:latin typeface="Bookman Old Style" pitchFamily="18" charset="0"/>
                <a:sym typeface="Symbol" pitchFamily="18" charset="2"/>
              </a:rPr>
              <a:t></a:t>
            </a:r>
            <a:r>
              <a:rPr lang="fr-CA" sz="2400" b="1" smtClean="0">
                <a:latin typeface="Bookman Old Style" pitchFamily="18" charset="0"/>
              </a:rPr>
              <a:t> (</a:t>
            </a:r>
            <a:r>
              <a:rPr lang="fr-FR" sz="2800" b="1" smtClean="0">
                <a:latin typeface="Bookman Old Style" pitchFamily="18" charset="0"/>
              </a:rPr>
              <a:t>presque toutes les études convergent)</a:t>
            </a:r>
          </a:p>
          <a:p>
            <a:pPr lvl="1" eaLnBrk="1" hangingPunct="1">
              <a:buFontTx/>
              <a:buNone/>
            </a:pPr>
            <a:r>
              <a:rPr lang="fr-FR" sz="2400" b="1" smtClean="0">
                <a:latin typeface="Bookman Old Style" pitchFamily="18" charset="0"/>
              </a:rPr>
              <a:t>	 - Activités physiques sportives </a:t>
            </a:r>
            <a:r>
              <a:rPr lang="fr-FR" sz="2400" b="1" smtClean="0">
                <a:latin typeface="Bookman Old Style" pitchFamily="18" charset="0"/>
                <a:sym typeface="Symbol" pitchFamily="18" charset="2"/>
              </a:rPr>
              <a:t></a:t>
            </a:r>
          </a:p>
          <a:p>
            <a:pPr lvl="1" eaLnBrk="1" hangingPunct="1">
              <a:buFontTx/>
              <a:buNone/>
            </a:pPr>
            <a:r>
              <a:rPr lang="fr-FR" sz="2400" b="1" smtClean="0">
                <a:latin typeface="Bookman Old Style" pitchFamily="18" charset="0"/>
                <a:sym typeface="Symbol" pitchFamily="18" charset="2"/>
              </a:rPr>
              <a:t>	 - </a:t>
            </a:r>
            <a:r>
              <a:rPr lang="fr-FR" sz="2400" b="1" smtClean="0">
                <a:latin typeface="Bookman Old Style" pitchFamily="18" charset="0"/>
              </a:rPr>
              <a:t>Activités physiques domestiques </a:t>
            </a:r>
            <a:r>
              <a:rPr lang="fr-FR" sz="2400" b="1" smtClean="0">
                <a:latin typeface="Bookman Old Style" pitchFamily="18" charset="0"/>
                <a:sym typeface="Symbol" pitchFamily="18" charset="2"/>
              </a:rPr>
              <a:t></a:t>
            </a:r>
          </a:p>
          <a:p>
            <a:pPr lvl="1" eaLnBrk="1" hangingPunct="1">
              <a:buFontTx/>
              <a:buNone/>
            </a:pPr>
            <a:endParaRPr lang="fr-FR" sz="2400" b="1" smtClean="0">
              <a:latin typeface="Bookman Old Style" pitchFamily="18" charset="0"/>
              <a:sym typeface="Symbol" pitchFamily="18" charset="2"/>
            </a:endParaRPr>
          </a:p>
          <a:p>
            <a:pPr lvl="1" eaLnBrk="1" hangingPunct="1">
              <a:buFontTx/>
              <a:buNone/>
            </a:pPr>
            <a:r>
              <a:rPr lang="fr-FR" sz="2400" b="1" smtClean="0">
                <a:latin typeface="Bookman Old Style" pitchFamily="18" charset="0"/>
              </a:rPr>
              <a:t>	 - TV-jeux vidéo-internet </a:t>
            </a:r>
            <a:r>
              <a:rPr lang="fr-FR" sz="2400" b="1" smtClean="0">
                <a:latin typeface="Bookman Old Style" pitchFamily="18" charset="0"/>
                <a:sym typeface="Symbol" pitchFamily="18" charset="2"/>
              </a:rPr>
              <a:t></a:t>
            </a:r>
          </a:p>
          <a:p>
            <a:pPr lvl="1" eaLnBrk="1" hangingPunct="1">
              <a:buFontTx/>
              <a:buNone/>
            </a:pPr>
            <a:r>
              <a:rPr lang="fr-FR" sz="2400" b="1" smtClean="0">
                <a:latin typeface="Bookman Old Style" pitchFamily="18" charset="0"/>
                <a:sym typeface="Symbol" pitchFamily="18" charset="2"/>
              </a:rPr>
              <a:t>	 - </a:t>
            </a:r>
            <a:r>
              <a:rPr lang="fr-CA" sz="2400" b="1" smtClean="0">
                <a:latin typeface="Bookman Old Style" pitchFamily="18" charset="0"/>
              </a:rPr>
              <a:t>Transport motorisé</a:t>
            </a:r>
            <a:r>
              <a:rPr lang="fr-FR" sz="2400" smtClean="0">
                <a:latin typeface="Bookman Old Style" pitchFamily="18" charset="0"/>
              </a:rPr>
              <a:t> </a:t>
            </a:r>
            <a:r>
              <a:rPr lang="fr-FR" sz="2400" b="1" smtClean="0">
                <a:latin typeface="Bookman Old Style" pitchFamily="18" charset="0"/>
                <a:sym typeface="Symbol" pitchFamily="18" charset="2"/>
              </a:rPr>
              <a:t></a:t>
            </a:r>
            <a:endParaRPr lang="fr-FR" sz="2400" smtClean="0">
              <a:latin typeface="Bookman Old Style" pitchFamily="18" charset="0"/>
            </a:endParaRPr>
          </a:p>
        </p:txBody>
      </p:sp>
      <p:sp>
        <p:nvSpPr>
          <p:cNvPr id="21508" name="Rectangle 4"/>
          <p:cNvSpPr>
            <a:spLocks noChangeArrowheads="1"/>
          </p:cNvSpPr>
          <p:nvPr/>
        </p:nvSpPr>
        <p:spPr bwMode="auto">
          <a:xfrm>
            <a:off x="762000" y="5791200"/>
            <a:ext cx="6248400" cy="457200"/>
          </a:xfrm>
          <a:prstGeom prst="rect">
            <a:avLst/>
          </a:prstGeom>
          <a:noFill/>
          <a:ln w="9525">
            <a:noFill/>
            <a:miter lim="800000"/>
            <a:headEnd/>
            <a:tailEnd/>
          </a:ln>
        </p:spPr>
        <p:txBody>
          <a:bodyPr>
            <a:spAutoFit/>
          </a:bodyPr>
          <a:lstStyle/>
          <a:p>
            <a:pPr lvl="1">
              <a:spcBef>
                <a:spcPct val="20000"/>
              </a:spcBef>
              <a:buFontTx/>
              <a:buChar char="•"/>
            </a:pPr>
            <a:r>
              <a:rPr lang="fr-FR" sz="2400" b="1">
                <a:solidFill>
                  <a:srgbClr val="FFFF00"/>
                </a:solidFill>
                <a:latin typeface="Bookman Old Style" pitchFamily="18" charset="0"/>
                <a:sym typeface="Symbol" pitchFamily="18" charset="2"/>
              </a:rPr>
              <a:t>  Ingestion alimentaire</a:t>
            </a:r>
            <a:r>
              <a:rPr lang="fr-FR" sz="2400">
                <a:solidFill>
                  <a:srgbClr val="FFFF00"/>
                </a:solidFill>
                <a:latin typeface="Bookman Old Style" pitchFamily="18" charset="0"/>
              </a:rPr>
              <a:t> </a:t>
            </a:r>
            <a:r>
              <a:rPr lang="fr-FR" sz="2400" b="1">
                <a:solidFill>
                  <a:srgbClr val="FFFF00"/>
                </a:solidFill>
                <a:latin typeface="Bookman Old Style" pitchFamily="18" charset="0"/>
              </a:rPr>
              <a:t>&amp; IMC</a:t>
            </a:r>
            <a:r>
              <a:rPr lang="fr-FR" sz="2400">
                <a:solidFill>
                  <a:srgbClr val="FFFF00"/>
                </a:solidFill>
                <a:latin typeface="Bookman Old Style" pitchFamily="18" charset="0"/>
              </a:rPr>
              <a:t> </a:t>
            </a:r>
            <a:r>
              <a:rPr lang="fr-FR" sz="2400" b="1">
                <a:solidFill>
                  <a:srgbClr val="FFFF00"/>
                </a:solidFill>
                <a:latin typeface="Bookman Old Style" pitchFamily="18" charset="0"/>
                <a:sym typeface="Symbol" pitchFamily="18" charset="2"/>
              </a:rPr>
              <a:t></a:t>
            </a:r>
          </a:p>
        </p:txBody>
      </p:sp>
      <p:sp>
        <p:nvSpPr>
          <p:cNvPr id="21509" name="Text Box 5"/>
          <p:cNvSpPr txBox="1">
            <a:spLocks noChangeArrowheads="1"/>
          </p:cNvSpPr>
          <p:nvPr/>
        </p:nvSpPr>
        <p:spPr bwMode="auto">
          <a:xfrm>
            <a:off x="746125" y="3135313"/>
            <a:ext cx="876300" cy="396875"/>
          </a:xfrm>
          <a:prstGeom prst="rect">
            <a:avLst/>
          </a:prstGeom>
          <a:noFill/>
          <a:ln w="9525">
            <a:noFill/>
            <a:miter lim="800000"/>
            <a:headEnd/>
            <a:tailEnd/>
          </a:ln>
        </p:spPr>
        <p:txBody>
          <a:bodyPr wrap="none">
            <a:spAutoFit/>
          </a:bodyPr>
          <a:lstStyle/>
          <a:p>
            <a:r>
              <a:rPr lang="fr-FR" sz="2000" b="1">
                <a:solidFill>
                  <a:srgbClr val="FFFF00"/>
                </a:solidFill>
                <a:latin typeface="Bookman Old Style" pitchFamily="18" charset="0"/>
              </a:rPr>
              <a:t>NAP</a:t>
            </a:r>
            <a:r>
              <a:rPr lang="fr-FR" sz="2000" b="1">
                <a:solidFill>
                  <a:srgbClr val="FFFF00"/>
                </a:solidFill>
                <a:latin typeface="Bookman Old Style" pitchFamily="18" charset="0"/>
                <a:sym typeface="Symbol" pitchFamily="18" charset="2"/>
              </a:rPr>
              <a:t></a:t>
            </a:r>
            <a:endParaRPr lang="fr-FR" sz="2000" b="1">
              <a:solidFill>
                <a:srgbClr val="FFFF00"/>
              </a:solidFill>
              <a:latin typeface="Bookman Old Style" pitchFamily="18" charset="0"/>
            </a:endParaRPr>
          </a:p>
        </p:txBody>
      </p:sp>
      <p:sp>
        <p:nvSpPr>
          <p:cNvPr id="21510" name="AutoShape 6"/>
          <p:cNvSpPr>
            <a:spLocks/>
          </p:cNvSpPr>
          <p:nvPr/>
        </p:nvSpPr>
        <p:spPr bwMode="auto">
          <a:xfrm>
            <a:off x="1676400" y="2971800"/>
            <a:ext cx="228600" cy="685800"/>
          </a:xfrm>
          <a:prstGeom prst="leftBrace">
            <a:avLst>
              <a:gd name="adj1" fmla="val 25000"/>
              <a:gd name="adj2" fmla="val 50000"/>
            </a:avLst>
          </a:prstGeom>
          <a:noFill/>
          <a:ln w="28575">
            <a:solidFill>
              <a:schemeClr val="bg1"/>
            </a:solidFill>
            <a:round/>
            <a:headEnd/>
            <a:tailEnd/>
          </a:ln>
        </p:spPr>
        <p:txBody>
          <a:bodyPr wrap="none" anchor="ctr"/>
          <a:lstStyle/>
          <a:p>
            <a:endParaRPr lang="fr-FR">
              <a:solidFill>
                <a:srgbClr val="FFFF00"/>
              </a:solidFill>
            </a:endParaRPr>
          </a:p>
        </p:txBody>
      </p:sp>
      <p:sp>
        <p:nvSpPr>
          <p:cNvPr id="21511" name="AutoShape 7"/>
          <p:cNvSpPr>
            <a:spLocks/>
          </p:cNvSpPr>
          <p:nvPr/>
        </p:nvSpPr>
        <p:spPr bwMode="auto">
          <a:xfrm>
            <a:off x="1676400" y="4343400"/>
            <a:ext cx="228600" cy="685800"/>
          </a:xfrm>
          <a:prstGeom prst="leftBrace">
            <a:avLst>
              <a:gd name="adj1" fmla="val 25000"/>
              <a:gd name="adj2" fmla="val 50000"/>
            </a:avLst>
          </a:prstGeom>
          <a:noFill/>
          <a:ln w="28575">
            <a:solidFill>
              <a:schemeClr val="bg1"/>
            </a:solidFill>
            <a:round/>
            <a:headEnd/>
            <a:tailEnd/>
          </a:ln>
        </p:spPr>
        <p:txBody>
          <a:bodyPr wrap="none" anchor="ctr"/>
          <a:lstStyle/>
          <a:p>
            <a:endParaRPr lang="fr-FR">
              <a:solidFill>
                <a:srgbClr val="FFFF00"/>
              </a:solidFill>
            </a:endParaRPr>
          </a:p>
        </p:txBody>
      </p:sp>
      <p:sp>
        <p:nvSpPr>
          <p:cNvPr id="21512" name="Text Box 8"/>
          <p:cNvSpPr txBox="1">
            <a:spLocks noChangeArrowheads="1"/>
          </p:cNvSpPr>
          <p:nvPr/>
        </p:nvSpPr>
        <p:spPr bwMode="auto">
          <a:xfrm>
            <a:off x="804863" y="4479925"/>
            <a:ext cx="795337" cy="396875"/>
          </a:xfrm>
          <a:prstGeom prst="rect">
            <a:avLst/>
          </a:prstGeom>
          <a:noFill/>
          <a:ln w="9525">
            <a:noFill/>
            <a:miter lim="800000"/>
            <a:headEnd/>
            <a:tailEnd/>
          </a:ln>
        </p:spPr>
        <p:txBody>
          <a:bodyPr wrap="none">
            <a:spAutoFit/>
          </a:bodyPr>
          <a:lstStyle/>
          <a:p>
            <a:r>
              <a:rPr lang="fr-FR" sz="2000" b="1">
                <a:solidFill>
                  <a:srgbClr val="FFFF00"/>
                </a:solidFill>
                <a:latin typeface="Bookman Old Style" pitchFamily="18" charset="0"/>
              </a:rPr>
              <a:t>NIP</a:t>
            </a:r>
            <a:r>
              <a:rPr lang="fr-FR" sz="2000" b="1">
                <a:solidFill>
                  <a:srgbClr val="FFFF00"/>
                </a:solidFill>
                <a:latin typeface="Bookman Old Style" pitchFamily="18" charset="0"/>
                <a:sym typeface="Symbol" pitchFamily="18" charset="2"/>
              </a:rPr>
              <a:t></a:t>
            </a:r>
            <a:endParaRPr lang="fr-FR" sz="2000" b="1">
              <a:solidFill>
                <a:srgbClr val="FFFF00"/>
              </a:solidFill>
              <a:latin typeface="Bookman Old Style" pitchFamily="18" charset="0"/>
            </a:endParaRPr>
          </a:p>
        </p:txBody>
      </p:sp>
    </p:spTree>
    <p:extLst>
      <p:ext uri="{BB962C8B-B14F-4D97-AF65-F5344CB8AC3E}">
        <p14:creationId xmlns:p14="http://schemas.microsoft.com/office/powerpoint/2010/main" val="39421212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Line 2"/>
          <p:cNvSpPr>
            <a:spLocks noChangeShapeType="1"/>
          </p:cNvSpPr>
          <p:nvPr/>
        </p:nvSpPr>
        <p:spPr bwMode="auto">
          <a:xfrm>
            <a:off x="1616075" y="493713"/>
            <a:ext cx="0" cy="4191000"/>
          </a:xfrm>
          <a:prstGeom prst="line">
            <a:avLst/>
          </a:prstGeom>
          <a:noFill/>
          <a:ln w="38100">
            <a:solidFill>
              <a:schemeClr val="tx1"/>
            </a:solidFill>
            <a:round/>
            <a:headEnd type="none" w="sm" len="sm"/>
            <a:tailEnd type="none" w="sm" len="sm"/>
          </a:ln>
        </p:spPr>
        <p:txBody>
          <a:bodyPr/>
          <a:lstStyle/>
          <a:p>
            <a:endParaRPr lang="fr-FR">
              <a:solidFill>
                <a:srgbClr val="FFFF00"/>
              </a:solidFill>
              <a:latin typeface="Calibri" pitchFamily="34" charset="0"/>
              <a:cs typeface="Calibri" pitchFamily="34" charset="0"/>
            </a:endParaRPr>
          </a:p>
        </p:txBody>
      </p:sp>
      <p:sp>
        <p:nvSpPr>
          <p:cNvPr id="23555" name="Line 3"/>
          <p:cNvSpPr>
            <a:spLocks noChangeShapeType="1"/>
          </p:cNvSpPr>
          <p:nvPr/>
        </p:nvSpPr>
        <p:spPr bwMode="auto">
          <a:xfrm>
            <a:off x="1616075" y="4684713"/>
            <a:ext cx="6553200" cy="0"/>
          </a:xfrm>
          <a:prstGeom prst="line">
            <a:avLst/>
          </a:prstGeom>
          <a:noFill/>
          <a:ln w="28575">
            <a:solidFill>
              <a:schemeClr val="tx1"/>
            </a:solidFill>
            <a:round/>
            <a:headEnd type="none" w="sm" len="sm"/>
            <a:tailEnd type="none" w="sm" len="sm"/>
          </a:ln>
        </p:spPr>
        <p:txBody>
          <a:bodyPr/>
          <a:lstStyle/>
          <a:p>
            <a:endParaRPr lang="fr-FR">
              <a:solidFill>
                <a:srgbClr val="FFFF00"/>
              </a:solidFill>
              <a:latin typeface="Calibri" pitchFamily="34" charset="0"/>
              <a:cs typeface="Calibri" pitchFamily="34" charset="0"/>
            </a:endParaRPr>
          </a:p>
        </p:txBody>
      </p:sp>
      <p:sp>
        <p:nvSpPr>
          <p:cNvPr id="23556" name="Text Box 4"/>
          <p:cNvSpPr txBox="1">
            <a:spLocks noChangeArrowheads="1"/>
          </p:cNvSpPr>
          <p:nvPr/>
        </p:nvSpPr>
        <p:spPr bwMode="auto">
          <a:xfrm>
            <a:off x="1082675" y="646113"/>
            <a:ext cx="542136" cy="4094967"/>
          </a:xfrm>
          <a:prstGeom prst="rect">
            <a:avLst/>
          </a:prstGeom>
          <a:noFill/>
          <a:ln w="12700">
            <a:noFill/>
            <a:miter lim="800000"/>
            <a:headEnd type="none" w="sm" len="sm"/>
            <a:tailEnd type="none" w="sm" len="sm"/>
          </a:ln>
        </p:spPr>
        <p:txBody>
          <a:bodyPr wrap="none">
            <a:spAutoFit/>
          </a:bodyPr>
          <a:lstStyle/>
          <a:p>
            <a:pPr eaLnBrk="0" hangingPunct="0">
              <a:lnSpc>
                <a:spcPct val="85000"/>
              </a:lnSpc>
            </a:pPr>
            <a:r>
              <a:rPr lang="fr-FR">
                <a:solidFill>
                  <a:srgbClr val="FFFF00"/>
                </a:solidFill>
                <a:latin typeface="Calibri" pitchFamily="34" charset="0"/>
                <a:cs typeface="Calibri" pitchFamily="34" charset="0"/>
              </a:rPr>
              <a:t>80 -</a:t>
            </a:r>
          </a:p>
          <a:p>
            <a:pPr eaLnBrk="0" hangingPunct="0">
              <a:lnSpc>
                <a:spcPct val="85000"/>
              </a:lnSpc>
            </a:pPr>
            <a:endParaRPr lang="fr-FR">
              <a:solidFill>
                <a:srgbClr val="FFFF00"/>
              </a:solidFill>
              <a:latin typeface="Calibri" pitchFamily="34" charset="0"/>
              <a:cs typeface="Calibri" pitchFamily="34" charset="0"/>
            </a:endParaRPr>
          </a:p>
          <a:p>
            <a:pPr eaLnBrk="0" hangingPunct="0">
              <a:lnSpc>
                <a:spcPct val="85000"/>
              </a:lnSpc>
            </a:pPr>
            <a:endParaRPr lang="fr-FR">
              <a:solidFill>
                <a:srgbClr val="FFFF00"/>
              </a:solidFill>
              <a:latin typeface="Calibri" pitchFamily="34" charset="0"/>
              <a:cs typeface="Calibri" pitchFamily="34" charset="0"/>
            </a:endParaRPr>
          </a:p>
          <a:p>
            <a:pPr eaLnBrk="0" hangingPunct="0">
              <a:lnSpc>
                <a:spcPct val="85000"/>
              </a:lnSpc>
            </a:pPr>
            <a:endParaRPr lang="fr-FR">
              <a:solidFill>
                <a:srgbClr val="FFFF00"/>
              </a:solidFill>
              <a:latin typeface="Calibri" pitchFamily="34" charset="0"/>
              <a:cs typeface="Calibri" pitchFamily="34" charset="0"/>
            </a:endParaRPr>
          </a:p>
          <a:p>
            <a:pPr eaLnBrk="0" hangingPunct="0">
              <a:lnSpc>
                <a:spcPct val="85000"/>
              </a:lnSpc>
            </a:pPr>
            <a:r>
              <a:rPr lang="fr-FR">
                <a:solidFill>
                  <a:srgbClr val="FFFF00"/>
                </a:solidFill>
                <a:latin typeface="Calibri" pitchFamily="34" charset="0"/>
                <a:cs typeface="Calibri" pitchFamily="34" charset="0"/>
              </a:rPr>
              <a:t>60 -</a:t>
            </a:r>
          </a:p>
          <a:p>
            <a:pPr eaLnBrk="0" hangingPunct="0">
              <a:lnSpc>
                <a:spcPct val="85000"/>
              </a:lnSpc>
            </a:pPr>
            <a:endParaRPr lang="fr-FR">
              <a:solidFill>
                <a:srgbClr val="FFFF00"/>
              </a:solidFill>
              <a:latin typeface="Calibri" pitchFamily="34" charset="0"/>
              <a:cs typeface="Calibri" pitchFamily="34" charset="0"/>
            </a:endParaRPr>
          </a:p>
          <a:p>
            <a:pPr eaLnBrk="0" hangingPunct="0">
              <a:lnSpc>
                <a:spcPct val="85000"/>
              </a:lnSpc>
            </a:pPr>
            <a:endParaRPr lang="fr-FR">
              <a:solidFill>
                <a:srgbClr val="FFFF00"/>
              </a:solidFill>
              <a:latin typeface="Calibri" pitchFamily="34" charset="0"/>
              <a:cs typeface="Calibri" pitchFamily="34" charset="0"/>
            </a:endParaRPr>
          </a:p>
          <a:p>
            <a:pPr eaLnBrk="0" hangingPunct="0">
              <a:lnSpc>
                <a:spcPct val="85000"/>
              </a:lnSpc>
            </a:pPr>
            <a:endParaRPr lang="fr-FR">
              <a:solidFill>
                <a:srgbClr val="FFFF00"/>
              </a:solidFill>
              <a:latin typeface="Calibri" pitchFamily="34" charset="0"/>
              <a:cs typeface="Calibri" pitchFamily="34" charset="0"/>
            </a:endParaRPr>
          </a:p>
          <a:p>
            <a:pPr eaLnBrk="0" hangingPunct="0">
              <a:lnSpc>
                <a:spcPct val="85000"/>
              </a:lnSpc>
            </a:pPr>
            <a:r>
              <a:rPr lang="fr-FR">
                <a:solidFill>
                  <a:srgbClr val="FFFF00"/>
                </a:solidFill>
                <a:latin typeface="Calibri" pitchFamily="34" charset="0"/>
                <a:cs typeface="Calibri" pitchFamily="34" charset="0"/>
              </a:rPr>
              <a:t>40 -</a:t>
            </a:r>
          </a:p>
          <a:p>
            <a:pPr eaLnBrk="0" hangingPunct="0">
              <a:lnSpc>
                <a:spcPct val="85000"/>
              </a:lnSpc>
            </a:pPr>
            <a:endParaRPr lang="fr-FR">
              <a:solidFill>
                <a:srgbClr val="FFFF00"/>
              </a:solidFill>
              <a:latin typeface="Calibri" pitchFamily="34" charset="0"/>
              <a:cs typeface="Calibri" pitchFamily="34" charset="0"/>
            </a:endParaRPr>
          </a:p>
          <a:p>
            <a:pPr eaLnBrk="0" hangingPunct="0">
              <a:lnSpc>
                <a:spcPct val="85000"/>
              </a:lnSpc>
            </a:pPr>
            <a:endParaRPr lang="fr-FR">
              <a:solidFill>
                <a:srgbClr val="FFFF00"/>
              </a:solidFill>
              <a:latin typeface="Calibri" pitchFamily="34" charset="0"/>
              <a:cs typeface="Calibri" pitchFamily="34" charset="0"/>
            </a:endParaRPr>
          </a:p>
          <a:p>
            <a:pPr eaLnBrk="0" hangingPunct="0">
              <a:lnSpc>
                <a:spcPct val="85000"/>
              </a:lnSpc>
            </a:pPr>
            <a:endParaRPr lang="fr-FR">
              <a:solidFill>
                <a:srgbClr val="FFFF00"/>
              </a:solidFill>
              <a:latin typeface="Calibri" pitchFamily="34" charset="0"/>
              <a:cs typeface="Calibri" pitchFamily="34" charset="0"/>
            </a:endParaRPr>
          </a:p>
          <a:p>
            <a:pPr eaLnBrk="0" hangingPunct="0">
              <a:lnSpc>
                <a:spcPct val="85000"/>
              </a:lnSpc>
            </a:pPr>
            <a:r>
              <a:rPr lang="fr-FR">
                <a:solidFill>
                  <a:srgbClr val="FFFF00"/>
                </a:solidFill>
                <a:latin typeface="Calibri" pitchFamily="34" charset="0"/>
                <a:cs typeface="Calibri" pitchFamily="34" charset="0"/>
              </a:rPr>
              <a:t>20 -</a:t>
            </a:r>
          </a:p>
          <a:p>
            <a:pPr eaLnBrk="0" hangingPunct="0">
              <a:lnSpc>
                <a:spcPct val="85000"/>
              </a:lnSpc>
            </a:pPr>
            <a:endParaRPr lang="fr-FR">
              <a:solidFill>
                <a:srgbClr val="FFFF00"/>
              </a:solidFill>
              <a:latin typeface="Calibri" pitchFamily="34" charset="0"/>
              <a:cs typeface="Calibri" pitchFamily="34" charset="0"/>
            </a:endParaRPr>
          </a:p>
          <a:p>
            <a:pPr eaLnBrk="0" hangingPunct="0">
              <a:lnSpc>
                <a:spcPct val="85000"/>
              </a:lnSpc>
            </a:pPr>
            <a:endParaRPr lang="fr-FR">
              <a:solidFill>
                <a:srgbClr val="FFFF00"/>
              </a:solidFill>
              <a:latin typeface="Calibri" pitchFamily="34" charset="0"/>
              <a:cs typeface="Calibri" pitchFamily="34" charset="0"/>
            </a:endParaRPr>
          </a:p>
          <a:p>
            <a:pPr eaLnBrk="0" hangingPunct="0">
              <a:lnSpc>
                <a:spcPct val="85000"/>
              </a:lnSpc>
            </a:pPr>
            <a:endParaRPr lang="fr-FR">
              <a:solidFill>
                <a:srgbClr val="FFFF00"/>
              </a:solidFill>
              <a:latin typeface="Calibri" pitchFamily="34" charset="0"/>
              <a:cs typeface="Calibri" pitchFamily="34" charset="0"/>
            </a:endParaRPr>
          </a:p>
          <a:p>
            <a:pPr eaLnBrk="0" hangingPunct="0">
              <a:lnSpc>
                <a:spcPct val="85000"/>
              </a:lnSpc>
            </a:pPr>
            <a:r>
              <a:rPr lang="fr-FR">
                <a:solidFill>
                  <a:srgbClr val="FFFF00"/>
                </a:solidFill>
                <a:latin typeface="Calibri" pitchFamily="34" charset="0"/>
                <a:cs typeface="Calibri" pitchFamily="34" charset="0"/>
              </a:rPr>
              <a:t>0</a:t>
            </a:r>
          </a:p>
        </p:txBody>
      </p:sp>
      <p:sp>
        <p:nvSpPr>
          <p:cNvPr id="23557" name="Rectangle 5" descr="Diagonales larges vers le haut"/>
          <p:cNvSpPr>
            <a:spLocks noChangeArrowheads="1"/>
          </p:cNvSpPr>
          <p:nvPr/>
        </p:nvSpPr>
        <p:spPr bwMode="auto">
          <a:xfrm>
            <a:off x="2073275" y="1636713"/>
            <a:ext cx="457200" cy="3048000"/>
          </a:xfrm>
          <a:prstGeom prst="rect">
            <a:avLst/>
          </a:prstGeom>
          <a:pattFill prst="wdUpDiag">
            <a:fgClr>
              <a:schemeClr val="bg2"/>
            </a:fgClr>
            <a:bgClr>
              <a:srgbClr val="FFFFFF"/>
            </a:bgClr>
          </a:patt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3558" name="Rectangle 6" descr="90 %"/>
          <p:cNvSpPr>
            <a:spLocks noChangeArrowheads="1"/>
          </p:cNvSpPr>
          <p:nvPr/>
        </p:nvSpPr>
        <p:spPr bwMode="auto">
          <a:xfrm>
            <a:off x="2530475" y="2627313"/>
            <a:ext cx="457200" cy="2057400"/>
          </a:xfrm>
          <a:prstGeom prst="rect">
            <a:avLst/>
          </a:prstGeom>
          <a:pattFill prst="pct90">
            <a:fgClr>
              <a:srgbClr val="090010"/>
            </a:fgClr>
            <a:bgClr>
              <a:srgbClr val="FFFFFF"/>
            </a:bgClr>
          </a:patt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3559" name="Rectangle 7" descr="Diagonales larges vers le haut"/>
          <p:cNvSpPr>
            <a:spLocks noChangeArrowheads="1"/>
          </p:cNvSpPr>
          <p:nvPr/>
        </p:nvSpPr>
        <p:spPr bwMode="auto">
          <a:xfrm>
            <a:off x="4206875" y="3236913"/>
            <a:ext cx="457200" cy="1447800"/>
          </a:xfrm>
          <a:prstGeom prst="rect">
            <a:avLst/>
          </a:prstGeom>
          <a:pattFill prst="wdUpDiag">
            <a:fgClr>
              <a:srgbClr val="090010"/>
            </a:fgClr>
            <a:bgClr>
              <a:srgbClr val="FFFFFF"/>
            </a:bgClr>
          </a:patt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3560" name="Rectangle 8" descr="90 %"/>
          <p:cNvSpPr>
            <a:spLocks noChangeArrowheads="1"/>
          </p:cNvSpPr>
          <p:nvPr/>
        </p:nvSpPr>
        <p:spPr bwMode="auto">
          <a:xfrm>
            <a:off x="4664075" y="3617913"/>
            <a:ext cx="457200" cy="1066800"/>
          </a:xfrm>
          <a:prstGeom prst="rect">
            <a:avLst/>
          </a:prstGeom>
          <a:pattFill prst="pct90">
            <a:fgClr>
              <a:srgbClr val="090010"/>
            </a:fgClr>
            <a:bgClr>
              <a:srgbClr val="FFFFFF"/>
            </a:bgClr>
          </a:patt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3561" name="Rectangle 9" descr="Diagonales larges vers le haut"/>
          <p:cNvSpPr>
            <a:spLocks noChangeArrowheads="1"/>
          </p:cNvSpPr>
          <p:nvPr/>
        </p:nvSpPr>
        <p:spPr bwMode="auto">
          <a:xfrm>
            <a:off x="6340475" y="3617913"/>
            <a:ext cx="457200" cy="1066800"/>
          </a:xfrm>
          <a:prstGeom prst="rect">
            <a:avLst/>
          </a:prstGeom>
          <a:pattFill prst="wdUpDiag">
            <a:fgClr>
              <a:srgbClr val="090010"/>
            </a:fgClr>
            <a:bgClr>
              <a:srgbClr val="FFFFFF"/>
            </a:bgClr>
          </a:patt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3562" name="Rectangle 10" descr="90 %"/>
          <p:cNvSpPr>
            <a:spLocks noChangeArrowheads="1"/>
          </p:cNvSpPr>
          <p:nvPr/>
        </p:nvSpPr>
        <p:spPr bwMode="auto">
          <a:xfrm>
            <a:off x="6797675" y="4379913"/>
            <a:ext cx="457200" cy="304800"/>
          </a:xfrm>
          <a:prstGeom prst="rect">
            <a:avLst/>
          </a:prstGeom>
          <a:pattFill prst="pct90">
            <a:fgClr>
              <a:srgbClr val="090010"/>
            </a:fgClr>
            <a:bgClr>
              <a:srgbClr val="FFFFFF"/>
            </a:bgClr>
          </a:patt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3563" name="Text Box 11"/>
          <p:cNvSpPr txBox="1">
            <a:spLocks noChangeArrowheads="1"/>
          </p:cNvSpPr>
          <p:nvPr/>
        </p:nvSpPr>
        <p:spPr bwMode="auto">
          <a:xfrm>
            <a:off x="2362200" y="228600"/>
            <a:ext cx="5095626" cy="461665"/>
          </a:xfrm>
          <a:prstGeom prst="rect">
            <a:avLst/>
          </a:prstGeom>
          <a:noFill/>
          <a:ln w="12700">
            <a:noFill/>
            <a:miter lim="800000"/>
            <a:headEnd type="none" w="sm" len="sm"/>
            <a:tailEnd type="none" w="sm" len="sm"/>
          </a:ln>
        </p:spPr>
        <p:txBody>
          <a:bodyPr wrap="none">
            <a:spAutoFit/>
          </a:bodyPr>
          <a:lstStyle/>
          <a:p>
            <a:pPr eaLnBrk="0" hangingPunct="0"/>
            <a:r>
              <a:rPr lang="fr-FR" sz="2400">
                <a:solidFill>
                  <a:srgbClr val="FFFF00"/>
                </a:solidFill>
                <a:latin typeface="Calibri" pitchFamily="34" charset="0"/>
                <a:cs typeface="Calibri" pitchFamily="34" charset="0"/>
              </a:rPr>
              <a:t>MORTALITE : Toutes causes confondues</a:t>
            </a:r>
          </a:p>
        </p:txBody>
      </p:sp>
      <p:sp>
        <p:nvSpPr>
          <p:cNvPr id="23564" name="Text Box 12"/>
          <p:cNvSpPr txBox="1">
            <a:spLocks noChangeArrowheads="1"/>
          </p:cNvSpPr>
          <p:nvPr/>
        </p:nvSpPr>
        <p:spPr bwMode="auto">
          <a:xfrm rot="-5385631">
            <a:off x="-1066490" y="2167623"/>
            <a:ext cx="3415679" cy="646331"/>
          </a:xfrm>
          <a:prstGeom prst="rect">
            <a:avLst/>
          </a:prstGeom>
          <a:noFill/>
          <a:ln w="12700">
            <a:noFill/>
            <a:miter lim="800000"/>
            <a:headEnd type="none" w="sm" len="sm"/>
            <a:tailEnd type="none" w="sm" len="sm"/>
          </a:ln>
        </p:spPr>
        <p:txBody>
          <a:bodyPr wrap="none">
            <a:spAutoFit/>
          </a:bodyPr>
          <a:lstStyle/>
          <a:p>
            <a:pPr algn="ctr" eaLnBrk="0" hangingPunct="0"/>
            <a:r>
              <a:rPr lang="fr-FR">
                <a:solidFill>
                  <a:srgbClr val="FFFF00"/>
                </a:solidFill>
                <a:latin typeface="Calibri" pitchFamily="34" charset="0"/>
                <a:cs typeface="Calibri" pitchFamily="34" charset="0"/>
              </a:rPr>
              <a:t>Taux de mortalité ajusté pour l’âge</a:t>
            </a:r>
          </a:p>
          <a:p>
            <a:pPr algn="ctr" eaLnBrk="0" hangingPunct="0"/>
            <a:r>
              <a:rPr lang="fr-FR">
                <a:solidFill>
                  <a:srgbClr val="FFFF00"/>
                </a:solidFill>
                <a:latin typeface="Calibri" pitchFamily="34" charset="0"/>
                <a:cs typeface="Calibri" pitchFamily="34" charset="0"/>
              </a:rPr>
              <a:t> par 10 000 P - A</a:t>
            </a:r>
          </a:p>
        </p:txBody>
      </p:sp>
      <p:sp>
        <p:nvSpPr>
          <p:cNvPr id="23565" name="Rectangle 13" descr="Diagonales larges vers le haut"/>
          <p:cNvSpPr>
            <a:spLocks noChangeArrowheads="1"/>
          </p:cNvSpPr>
          <p:nvPr/>
        </p:nvSpPr>
        <p:spPr bwMode="auto">
          <a:xfrm>
            <a:off x="5365750" y="1371600"/>
            <a:ext cx="685800" cy="304800"/>
          </a:xfrm>
          <a:prstGeom prst="rect">
            <a:avLst/>
          </a:prstGeom>
          <a:pattFill prst="wdUpDiag">
            <a:fgClr>
              <a:schemeClr val="bg2"/>
            </a:fgClr>
            <a:bgClr>
              <a:srgbClr val="FFFFFF"/>
            </a:bgClr>
          </a:patt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2542" name="Rectangle 14" descr="90 %"/>
          <p:cNvSpPr>
            <a:spLocks noChangeArrowheads="1"/>
          </p:cNvSpPr>
          <p:nvPr/>
        </p:nvSpPr>
        <p:spPr bwMode="auto">
          <a:xfrm>
            <a:off x="5365750" y="1828800"/>
            <a:ext cx="685800" cy="304800"/>
          </a:xfrm>
          <a:prstGeom prst="rect">
            <a:avLst/>
          </a:prstGeom>
          <a:pattFill prst="pct90">
            <a:fgClr>
              <a:schemeClr val="bg2"/>
            </a:fgClr>
            <a:bgClr>
              <a:srgbClr val="FFFFFF"/>
            </a:bgClr>
          </a:pattFill>
          <a:ln w="12700">
            <a:solidFill>
              <a:schemeClr val="tx1"/>
            </a:solidFill>
            <a:miter lim="800000"/>
            <a:headEnd type="none" w="sm" len="sm"/>
            <a:tailEnd type="none" w="sm" len="sm"/>
          </a:ln>
        </p:spPr>
        <p:txBody>
          <a:bodyPr wrap="none" anchor="ctr"/>
          <a:lstStyle/>
          <a:p>
            <a:pPr>
              <a:defRPr/>
            </a:pPr>
            <a:endParaRPr lang="fr-FR">
              <a:ln>
                <a:solidFill>
                  <a:srgbClr val="FFFFFF"/>
                </a:solidFill>
              </a:ln>
              <a:solidFill>
                <a:srgbClr val="FFFF00"/>
              </a:solidFill>
              <a:latin typeface="Calibri" pitchFamily="34" charset="0"/>
              <a:cs typeface="Calibri" pitchFamily="34" charset="0"/>
            </a:endParaRPr>
          </a:p>
        </p:txBody>
      </p:sp>
      <p:sp>
        <p:nvSpPr>
          <p:cNvPr id="23567" name="Text Box 15"/>
          <p:cNvSpPr txBox="1">
            <a:spLocks noChangeArrowheads="1"/>
          </p:cNvSpPr>
          <p:nvPr/>
        </p:nvSpPr>
        <p:spPr bwMode="auto">
          <a:xfrm>
            <a:off x="6340475" y="1331913"/>
            <a:ext cx="1024639" cy="369332"/>
          </a:xfrm>
          <a:prstGeom prst="rect">
            <a:avLst/>
          </a:prstGeom>
          <a:noFill/>
          <a:ln w="12700">
            <a:noFill/>
            <a:miter lim="800000"/>
            <a:headEnd type="none" w="sm" len="sm"/>
            <a:tailEnd type="none" w="sm" len="sm"/>
          </a:ln>
        </p:spPr>
        <p:txBody>
          <a:bodyPr wrap="none">
            <a:spAutoFit/>
          </a:bodyPr>
          <a:lstStyle/>
          <a:p>
            <a:pPr eaLnBrk="0" hangingPunct="0"/>
            <a:r>
              <a:rPr lang="fr-FR">
                <a:solidFill>
                  <a:srgbClr val="FFFF00"/>
                </a:solidFill>
                <a:latin typeface="Calibri" pitchFamily="34" charset="0"/>
                <a:cs typeface="Calibri" pitchFamily="34" charset="0"/>
              </a:rPr>
              <a:t>Hommes</a:t>
            </a:r>
          </a:p>
        </p:txBody>
      </p:sp>
      <p:sp>
        <p:nvSpPr>
          <p:cNvPr id="23568" name="Text Box 16"/>
          <p:cNvSpPr txBox="1">
            <a:spLocks noChangeArrowheads="1"/>
          </p:cNvSpPr>
          <p:nvPr/>
        </p:nvSpPr>
        <p:spPr bwMode="auto">
          <a:xfrm>
            <a:off x="6356350" y="1828800"/>
            <a:ext cx="976358" cy="369332"/>
          </a:xfrm>
          <a:prstGeom prst="rect">
            <a:avLst/>
          </a:prstGeom>
          <a:noFill/>
          <a:ln w="12700">
            <a:noFill/>
            <a:miter lim="800000"/>
            <a:headEnd type="none" w="sm" len="sm"/>
            <a:tailEnd type="none" w="sm" len="sm"/>
          </a:ln>
        </p:spPr>
        <p:txBody>
          <a:bodyPr wrap="none">
            <a:spAutoFit/>
          </a:bodyPr>
          <a:lstStyle/>
          <a:p>
            <a:pPr eaLnBrk="0" hangingPunct="0"/>
            <a:r>
              <a:rPr lang="fr-FR">
                <a:solidFill>
                  <a:srgbClr val="FFFF00"/>
                </a:solidFill>
                <a:latin typeface="Calibri" pitchFamily="34" charset="0"/>
                <a:cs typeface="Calibri" pitchFamily="34" charset="0"/>
              </a:rPr>
              <a:t>Femmes</a:t>
            </a:r>
          </a:p>
        </p:txBody>
      </p:sp>
      <p:sp>
        <p:nvSpPr>
          <p:cNvPr id="23569" name="Text Box 17"/>
          <p:cNvSpPr txBox="1">
            <a:spLocks noChangeArrowheads="1"/>
          </p:cNvSpPr>
          <p:nvPr/>
        </p:nvSpPr>
        <p:spPr bwMode="auto">
          <a:xfrm>
            <a:off x="1676400" y="4800600"/>
            <a:ext cx="6705600" cy="1046440"/>
          </a:xfrm>
          <a:prstGeom prst="rect">
            <a:avLst/>
          </a:prstGeom>
          <a:noFill/>
          <a:ln w="12700">
            <a:noFill/>
            <a:miter lim="800000"/>
            <a:headEnd type="none" w="sm" len="sm"/>
            <a:tailEnd type="none" w="sm" len="sm"/>
          </a:ln>
        </p:spPr>
        <p:txBody>
          <a:bodyPr>
            <a:spAutoFit/>
          </a:bodyPr>
          <a:lstStyle/>
          <a:p>
            <a:pPr eaLnBrk="0" hangingPunct="0"/>
            <a:r>
              <a:rPr lang="fr-FR" dirty="0">
                <a:solidFill>
                  <a:srgbClr val="FFFF00"/>
                </a:solidFill>
                <a:latin typeface="Calibri" pitchFamily="34" charset="0"/>
                <a:cs typeface="Calibri" pitchFamily="34" charset="0"/>
              </a:rPr>
              <a:t>                              </a:t>
            </a:r>
            <a:r>
              <a:rPr lang="fr-FR" sz="2000" b="1" dirty="0">
                <a:solidFill>
                  <a:srgbClr val="FFFF00"/>
                </a:solidFill>
                <a:latin typeface="Calibri" pitchFamily="34" charset="0"/>
                <a:cs typeface="Calibri" pitchFamily="34" charset="0"/>
              </a:rPr>
              <a:t>NIVEAU D’ACTIVITE</a:t>
            </a:r>
          </a:p>
          <a:p>
            <a:pPr eaLnBrk="0" hangingPunct="0"/>
            <a:endParaRPr lang="fr-FR" dirty="0">
              <a:solidFill>
                <a:srgbClr val="FFFF00"/>
              </a:solidFill>
              <a:latin typeface="Calibri" pitchFamily="34" charset="0"/>
              <a:cs typeface="Calibri" pitchFamily="34" charset="0"/>
            </a:endParaRPr>
          </a:p>
          <a:p>
            <a:pPr eaLnBrk="0" hangingPunct="0"/>
            <a:r>
              <a:rPr lang="fr-FR" sz="2400" b="1" dirty="0">
                <a:solidFill>
                  <a:srgbClr val="FFFF00"/>
                </a:solidFill>
                <a:latin typeface="Calibri" pitchFamily="34" charset="0"/>
                <a:cs typeface="Calibri" pitchFamily="34" charset="0"/>
              </a:rPr>
              <a:t>      Faible                   Moyen                     Elevé</a:t>
            </a:r>
          </a:p>
        </p:txBody>
      </p:sp>
      <p:sp>
        <p:nvSpPr>
          <p:cNvPr id="23570" name="Text Box 18"/>
          <p:cNvSpPr txBox="1">
            <a:spLocks noChangeArrowheads="1"/>
          </p:cNvSpPr>
          <p:nvPr/>
        </p:nvSpPr>
        <p:spPr bwMode="auto">
          <a:xfrm>
            <a:off x="945227" y="5867400"/>
            <a:ext cx="7478970" cy="707886"/>
          </a:xfrm>
          <a:prstGeom prst="rect">
            <a:avLst/>
          </a:prstGeom>
          <a:noFill/>
          <a:ln w="12700">
            <a:noFill/>
            <a:miter lim="800000"/>
            <a:headEnd type="none" w="sm" len="sm"/>
            <a:tailEnd type="none" w="sm" len="sm"/>
          </a:ln>
        </p:spPr>
        <p:txBody>
          <a:bodyPr wrap="none">
            <a:spAutoFit/>
          </a:bodyPr>
          <a:lstStyle/>
          <a:p>
            <a:pPr algn="ctr" eaLnBrk="0" hangingPunct="0"/>
            <a:r>
              <a:rPr lang="fr-FR" sz="2000">
                <a:solidFill>
                  <a:srgbClr val="FFFF00"/>
                </a:solidFill>
                <a:latin typeface="Calibri" pitchFamily="34" charset="0"/>
                <a:cs typeface="Calibri" pitchFamily="34" charset="0"/>
              </a:rPr>
              <a:t>Relation inverse entre le niveau de pratique et le taux de mortalité sur</a:t>
            </a:r>
          </a:p>
          <a:p>
            <a:pPr algn="ctr" eaLnBrk="0" hangingPunct="0"/>
            <a:r>
              <a:rPr lang="fr-FR" sz="2000">
                <a:solidFill>
                  <a:srgbClr val="FFFF00"/>
                </a:solidFill>
                <a:latin typeface="Calibri" pitchFamily="34" charset="0"/>
                <a:cs typeface="Calibri" pitchFamily="34" charset="0"/>
              </a:rPr>
              <a:t>10 000 personnes-années (P – A). Adapté de Blair, 1990.</a:t>
            </a:r>
          </a:p>
        </p:txBody>
      </p:sp>
    </p:spTree>
    <p:extLst>
      <p:ext uri="{BB962C8B-B14F-4D97-AF65-F5344CB8AC3E}">
        <p14:creationId xmlns:p14="http://schemas.microsoft.com/office/powerpoint/2010/main" val="40946570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Line 2"/>
          <p:cNvSpPr>
            <a:spLocks noChangeShapeType="1"/>
          </p:cNvSpPr>
          <p:nvPr/>
        </p:nvSpPr>
        <p:spPr bwMode="auto">
          <a:xfrm>
            <a:off x="1539875" y="493713"/>
            <a:ext cx="0" cy="4191000"/>
          </a:xfrm>
          <a:prstGeom prst="line">
            <a:avLst/>
          </a:prstGeom>
          <a:noFill/>
          <a:ln w="28575">
            <a:solidFill>
              <a:schemeClr val="tx1"/>
            </a:solidFill>
            <a:round/>
            <a:headEnd type="none" w="sm" len="sm"/>
            <a:tailEnd type="none" w="sm" len="sm"/>
          </a:ln>
        </p:spPr>
        <p:txBody>
          <a:bodyPr/>
          <a:lstStyle/>
          <a:p>
            <a:endParaRPr lang="fr-FR">
              <a:solidFill>
                <a:srgbClr val="FFFF00"/>
              </a:solidFill>
              <a:latin typeface="Calibri" pitchFamily="34" charset="0"/>
              <a:cs typeface="Calibri" pitchFamily="34" charset="0"/>
            </a:endParaRPr>
          </a:p>
        </p:txBody>
      </p:sp>
      <p:sp>
        <p:nvSpPr>
          <p:cNvPr id="24579" name="Line 3"/>
          <p:cNvSpPr>
            <a:spLocks noChangeShapeType="1"/>
          </p:cNvSpPr>
          <p:nvPr/>
        </p:nvSpPr>
        <p:spPr bwMode="auto">
          <a:xfrm>
            <a:off x="1539875" y="4684713"/>
            <a:ext cx="6553200" cy="0"/>
          </a:xfrm>
          <a:prstGeom prst="line">
            <a:avLst/>
          </a:prstGeom>
          <a:noFill/>
          <a:ln w="28575">
            <a:solidFill>
              <a:schemeClr val="tx1"/>
            </a:solidFill>
            <a:round/>
            <a:headEnd type="none" w="sm" len="sm"/>
            <a:tailEnd type="none" w="sm" len="sm"/>
          </a:ln>
        </p:spPr>
        <p:txBody>
          <a:bodyPr/>
          <a:lstStyle/>
          <a:p>
            <a:endParaRPr lang="fr-FR">
              <a:solidFill>
                <a:srgbClr val="FFFF00"/>
              </a:solidFill>
              <a:latin typeface="Calibri" pitchFamily="34" charset="0"/>
              <a:cs typeface="Calibri" pitchFamily="34" charset="0"/>
            </a:endParaRPr>
          </a:p>
        </p:txBody>
      </p:sp>
      <p:sp>
        <p:nvSpPr>
          <p:cNvPr id="24580" name="Text Box 4"/>
          <p:cNvSpPr txBox="1">
            <a:spLocks noChangeArrowheads="1"/>
          </p:cNvSpPr>
          <p:nvPr/>
        </p:nvSpPr>
        <p:spPr bwMode="auto">
          <a:xfrm>
            <a:off x="990600" y="990600"/>
            <a:ext cx="646331" cy="4094967"/>
          </a:xfrm>
          <a:prstGeom prst="rect">
            <a:avLst/>
          </a:prstGeom>
          <a:noFill/>
          <a:ln w="12700">
            <a:noFill/>
            <a:miter lim="800000"/>
            <a:headEnd type="none" w="sm" len="sm"/>
            <a:tailEnd type="none" w="sm" len="sm"/>
          </a:ln>
        </p:spPr>
        <p:txBody>
          <a:bodyPr wrap="none">
            <a:spAutoFit/>
          </a:bodyPr>
          <a:lstStyle/>
          <a:p>
            <a:pPr marL="457200" indent="-457200" eaLnBrk="0" hangingPunct="0">
              <a:lnSpc>
                <a:spcPct val="85000"/>
              </a:lnSpc>
            </a:pPr>
            <a:r>
              <a:rPr lang="fr-FR">
                <a:solidFill>
                  <a:srgbClr val="FFFF00"/>
                </a:solidFill>
                <a:latin typeface="Calibri" pitchFamily="34" charset="0"/>
                <a:cs typeface="Calibri" pitchFamily="34" charset="0"/>
              </a:rPr>
              <a:t>25 -</a:t>
            </a: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r>
              <a:rPr lang="fr-FR">
                <a:solidFill>
                  <a:srgbClr val="FFFF00"/>
                </a:solidFill>
                <a:latin typeface="Calibri" pitchFamily="34" charset="0"/>
                <a:cs typeface="Calibri" pitchFamily="34" charset="0"/>
              </a:rPr>
              <a:t>20 -</a:t>
            </a: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r>
              <a:rPr lang="fr-FR">
                <a:solidFill>
                  <a:srgbClr val="FFFF00"/>
                </a:solidFill>
                <a:latin typeface="Calibri" pitchFamily="34" charset="0"/>
                <a:cs typeface="Calibri" pitchFamily="34" charset="0"/>
              </a:rPr>
              <a:t>15 -</a:t>
            </a: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r>
              <a:rPr lang="fr-FR">
                <a:solidFill>
                  <a:srgbClr val="FFFF00"/>
                </a:solidFill>
                <a:latin typeface="Calibri" pitchFamily="34" charset="0"/>
                <a:cs typeface="Calibri" pitchFamily="34" charset="0"/>
              </a:rPr>
              <a:t>10 -</a:t>
            </a: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r>
              <a:rPr lang="fr-FR">
                <a:solidFill>
                  <a:srgbClr val="FFFF00"/>
                </a:solidFill>
                <a:latin typeface="Calibri" pitchFamily="34" charset="0"/>
                <a:cs typeface="Calibri" pitchFamily="34" charset="0"/>
              </a:rPr>
              <a:t>5   -</a:t>
            </a: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r>
              <a:rPr lang="fr-FR">
                <a:solidFill>
                  <a:srgbClr val="FFFF00"/>
                </a:solidFill>
                <a:latin typeface="Calibri" pitchFamily="34" charset="0"/>
                <a:cs typeface="Calibri" pitchFamily="34" charset="0"/>
              </a:rPr>
              <a:t>0   -  </a:t>
            </a:r>
          </a:p>
          <a:p>
            <a:pPr marL="457200" indent="-457200" eaLnBrk="0" hangingPunct="0">
              <a:lnSpc>
                <a:spcPct val="85000"/>
              </a:lnSpc>
              <a:buFontTx/>
              <a:buChar char="•"/>
            </a:pPr>
            <a:endParaRPr lang="fr-FR">
              <a:solidFill>
                <a:srgbClr val="FFFF00"/>
              </a:solidFill>
              <a:latin typeface="Calibri" pitchFamily="34" charset="0"/>
              <a:cs typeface="Calibri" pitchFamily="34" charset="0"/>
            </a:endParaRPr>
          </a:p>
        </p:txBody>
      </p:sp>
      <p:sp>
        <p:nvSpPr>
          <p:cNvPr id="24581" name="Rectangle 5" descr="Diagonales larges vers le haut"/>
          <p:cNvSpPr>
            <a:spLocks noChangeArrowheads="1"/>
          </p:cNvSpPr>
          <p:nvPr/>
        </p:nvSpPr>
        <p:spPr bwMode="auto">
          <a:xfrm>
            <a:off x="1997075" y="1143000"/>
            <a:ext cx="457200" cy="3541713"/>
          </a:xfrm>
          <a:prstGeom prst="rect">
            <a:avLst/>
          </a:prstGeom>
          <a:pattFill prst="wdUpDiag">
            <a:fgClr>
              <a:schemeClr val="bg2"/>
            </a:fgClr>
            <a:bgClr>
              <a:srgbClr val="FFFFFF"/>
            </a:bgClr>
          </a:patt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4582" name="Rectangle 6" descr="90 %"/>
          <p:cNvSpPr>
            <a:spLocks noChangeArrowheads="1"/>
          </p:cNvSpPr>
          <p:nvPr/>
        </p:nvSpPr>
        <p:spPr bwMode="auto">
          <a:xfrm>
            <a:off x="2454275" y="3810000"/>
            <a:ext cx="457200" cy="874713"/>
          </a:xfrm>
          <a:prstGeom prst="rect">
            <a:avLst/>
          </a:prstGeom>
          <a:solidFill>
            <a:srgbClr val="002060"/>
          </a:solid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4583" name="Rectangle 7" descr="Diagonales larges vers le haut"/>
          <p:cNvSpPr>
            <a:spLocks noChangeArrowheads="1"/>
          </p:cNvSpPr>
          <p:nvPr/>
        </p:nvSpPr>
        <p:spPr bwMode="auto">
          <a:xfrm>
            <a:off x="4130675" y="3581400"/>
            <a:ext cx="457200" cy="1103313"/>
          </a:xfrm>
          <a:prstGeom prst="rect">
            <a:avLst/>
          </a:prstGeom>
          <a:pattFill prst="wdUpDiag">
            <a:fgClr>
              <a:srgbClr val="090010"/>
            </a:fgClr>
            <a:bgClr>
              <a:srgbClr val="FFFFFF"/>
            </a:bgClr>
          </a:patt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4584" name="Rectangle 8" descr="90 %"/>
          <p:cNvSpPr>
            <a:spLocks noChangeArrowheads="1"/>
          </p:cNvSpPr>
          <p:nvPr/>
        </p:nvSpPr>
        <p:spPr bwMode="auto">
          <a:xfrm>
            <a:off x="4587875" y="4343400"/>
            <a:ext cx="457200" cy="341313"/>
          </a:xfrm>
          <a:prstGeom prst="rect">
            <a:avLst/>
          </a:prstGeom>
          <a:solidFill>
            <a:srgbClr val="002060"/>
          </a:solid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4585" name="Rectangle 9" descr="Diagonales larges vers le haut"/>
          <p:cNvSpPr>
            <a:spLocks noChangeArrowheads="1"/>
          </p:cNvSpPr>
          <p:nvPr/>
        </p:nvSpPr>
        <p:spPr bwMode="auto">
          <a:xfrm>
            <a:off x="6264275" y="4267200"/>
            <a:ext cx="457200" cy="417513"/>
          </a:xfrm>
          <a:prstGeom prst="rect">
            <a:avLst/>
          </a:prstGeom>
          <a:pattFill prst="wdUpDiag">
            <a:fgClr>
              <a:srgbClr val="090010"/>
            </a:fgClr>
            <a:bgClr>
              <a:srgbClr val="FFFFFF"/>
            </a:bgClr>
          </a:patt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4586" name="Rectangle 10" descr="90 %"/>
          <p:cNvSpPr>
            <a:spLocks noChangeArrowheads="1"/>
          </p:cNvSpPr>
          <p:nvPr/>
        </p:nvSpPr>
        <p:spPr bwMode="auto">
          <a:xfrm>
            <a:off x="6721475" y="4572000"/>
            <a:ext cx="457200" cy="112713"/>
          </a:xfrm>
          <a:prstGeom prst="rect">
            <a:avLst/>
          </a:prstGeom>
          <a:solidFill>
            <a:srgbClr val="002060"/>
          </a:solid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4587" name="Text Box 11"/>
          <p:cNvSpPr txBox="1">
            <a:spLocks noChangeArrowheads="1"/>
          </p:cNvSpPr>
          <p:nvPr/>
        </p:nvSpPr>
        <p:spPr bwMode="auto">
          <a:xfrm>
            <a:off x="2286000" y="228600"/>
            <a:ext cx="5182381" cy="461665"/>
          </a:xfrm>
          <a:prstGeom prst="rect">
            <a:avLst/>
          </a:prstGeom>
          <a:noFill/>
          <a:ln w="12700">
            <a:noFill/>
            <a:miter lim="800000"/>
            <a:headEnd type="none" w="sm" len="sm"/>
            <a:tailEnd type="none" w="sm" len="sm"/>
          </a:ln>
        </p:spPr>
        <p:txBody>
          <a:bodyPr wrap="none">
            <a:spAutoFit/>
          </a:bodyPr>
          <a:lstStyle/>
          <a:p>
            <a:pPr eaLnBrk="0" hangingPunct="0"/>
            <a:r>
              <a:rPr lang="fr-FR" sz="2400">
                <a:solidFill>
                  <a:srgbClr val="FFFF00"/>
                </a:solidFill>
                <a:latin typeface="Calibri" pitchFamily="34" charset="0"/>
                <a:cs typeface="Calibri" pitchFamily="34" charset="0"/>
              </a:rPr>
              <a:t>MORTALITE : Maladies cardiovasculaires</a:t>
            </a:r>
          </a:p>
        </p:txBody>
      </p:sp>
      <p:sp>
        <p:nvSpPr>
          <p:cNvPr id="24588" name="Text Box 12"/>
          <p:cNvSpPr txBox="1">
            <a:spLocks noChangeArrowheads="1"/>
          </p:cNvSpPr>
          <p:nvPr/>
        </p:nvSpPr>
        <p:spPr bwMode="auto">
          <a:xfrm rot="-5385631">
            <a:off x="-1142690" y="2167623"/>
            <a:ext cx="3415679" cy="646331"/>
          </a:xfrm>
          <a:prstGeom prst="rect">
            <a:avLst/>
          </a:prstGeom>
          <a:noFill/>
          <a:ln w="12700">
            <a:noFill/>
            <a:miter lim="800000"/>
            <a:headEnd type="none" w="sm" len="sm"/>
            <a:tailEnd type="none" w="sm" len="sm"/>
          </a:ln>
        </p:spPr>
        <p:txBody>
          <a:bodyPr wrap="none">
            <a:spAutoFit/>
          </a:bodyPr>
          <a:lstStyle/>
          <a:p>
            <a:pPr algn="ctr" eaLnBrk="0" hangingPunct="0"/>
            <a:r>
              <a:rPr lang="fr-FR">
                <a:solidFill>
                  <a:srgbClr val="FFFF00"/>
                </a:solidFill>
                <a:latin typeface="Calibri" pitchFamily="34" charset="0"/>
                <a:cs typeface="Calibri" pitchFamily="34" charset="0"/>
              </a:rPr>
              <a:t>Taux de mortalité ajusté pour l’âge</a:t>
            </a:r>
          </a:p>
          <a:p>
            <a:pPr algn="ctr" eaLnBrk="0" hangingPunct="0"/>
            <a:r>
              <a:rPr lang="fr-FR">
                <a:solidFill>
                  <a:srgbClr val="FFFF00"/>
                </a:solidFill>
                <a:latin typeface="Calibri" pitchFamily="34" charset="0"/>
                <a:cs typeface="Calibri" pitchFamily="34" charset="0"/>
              </a:rPr>
              <a:t> par 10 000 P - A</a:t>
            </a:r>
          </a:p>
        </p:txBody>
      </p:sp>
      <p:sp>
        <p:nvSpPr>
          <p:cNvPr id="24589" name="Rectangle 13" descr="Diagonales larges vers le haut"/>
          <p:cNvSpPr>
            <a:spLocks noChangeArrowheads="1"/>
          </p:cNvSpPr>
          <p:nvPr/>
        </p:nvSpPr>
        <p:spPr bwMode="auto">
          <a:xfrm>
            <a:off x="5289550" y="1371600"/>
            <a:ext cx="685800" cy="304800"/>
          </a:xfrm>
          <a:prstGeom prst="rect">
            <a:avLst/>
          </a:prstGeom>
          <a:pattFill prst="wdUpDiag">
            <a:fgClr>
              <a:schemeClr val="bg2"/>
            </a:fgClr>
            <a:bgClr>
              <a:srgbClr val="FFFFFF"/>
            </a:bgClr>
          </a:patt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4590" name="Rectangle 14" descr="90 %"/>
          <p:cNvSpPr>
            <a:spLocks noChangeArrowheads="1"/>
          </p:cNvSpPr>
          <p:nvPr/>
        </p:nvSpPr>
        <p:spPr bwMode="auto">
          <a:xfrm>
            <a:off x="5289550" y="1828800"/>
            <a:ext cx="685800" cy="304800"/>
          </a:xfrm>
          <a:prstGeom prst="rect">
            <a:avLst/>
          </a:prstGeom>
          <a:solidFill>
            <a:srgbClr val="002060"/>
          </a:solid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4591" name="Text Box 15"/>
          <p:cNvSpPr txBox="1">
            <a:spLocks noChangeArrowheads="1"/>
          </p:cNvSpPr>
          <p:nvPr/>
        </p:nvSpPr>
        <p:spPr bwMode="auto">
          <a:xfrm>
            <a:off x="6264275" y="1331913"/>
            <a:ext cx="1024639" cy="369332"/>
          </a:xfrm>
          <a:prstGeom prst="rect">
            <a:avLst/>
          </a:prstGeom>
          <a:noFill/>
          <a:ln w="12700">
            <a:noFill/>
            <a:miter lim="800000"/>
            <a:headEnd type="none" w="sm" len="sm"/>
            <a:tailEnd type="none" w="sm" len="sm"/>
          </a:ln>
        </p:spPr>
        <p:txBody>
          <a:bodyPr wrap="none">
            <a:spAutoFit/>
          </a:bodyPr>
          <a:lstStyle/>
          <a:p>
            <a:pPr eaLnBrk="0" hangingPunct="0"/>
            <a:r>
              <a:rPr lang="fr-FR">
                <a:solidFill>
                  <a:srgbClr val="FFFF00"/>
                </a:solidFill>
                <a:latin typeface="Calibri" pitchFamily="34" charset="0"/>
                <a:cs typeface="Calibri" pitchFamily="34" charset="0"/>
              </a:rPr>
              <a:t>Hommes</a:t>
            </a:r>
          </a:p>
        </p:txBody>
      </p:sp>
      <p:sp>
        <p:nvSpPr>
          <p:cNvPr id="24592" name="Text Box 16"/>
          <p:cNvSpPr txBox="1">
            <a:spLocks noChangeArrowheads="1"/>
          </p:cNvSpPr>
          <p:nvPr/>
        </p:nvSpPr>
        <p:spPr bwMode="auto">
          <a:xfrm>
            <a:off x="6280150" y="1828800"/>
            <a:ext cx="976358" cy="369332"/>
          </a:xfrm>
          <a:prstGeom prst="rect">
            <a:avLst/>
          </a:prstGeom>
          <a:noFill/>
          <a:ln w="12700">
            <a:noFill/>
            <a:miter lim="800000"/>
            <a:headEnd type="none" w="sm" len="sm"/>
            <a:tailEnd type="none" w="sm" len="sm"/>
          </a:ln>
        </p:spPr>
        <p:txBody>
          <a:bodyPr wrap="none">
            <a:spAutoFit/>
          </a:bodyPr>
          <a:lstStyle/>
          <a:p>
            <a:pPr eaLnBrk="0" hangingPunct="0"/>
            <a:r>
              <a:rPr lang="fr-FR">
                <a:solidFill>
                  <a:srgbClr val="FFFF00"/>
                </a:solidFill>
                <a:latin typeface="Calibri" pitchFamily="34" charset="0"/>
                <a:cs typeface="Calibri" pitchFamily="34" charset="0"/>
              </a:rPr>
              <a:t>Femmes</a:t>
            </a:r>
          </a:p>
        </p:txBody>
      </p:sp>
      <p:sp>
        <p:nvSpPr>
          <p:cNvPr id="24593" name="Text Box 17"/>
          <p:cNvSpPr txBox="1">
            <a:spLocks noChangeArrowheads="1"/>
          </p:cNvSpPr>
          <p:nvPr/>
        </p:nvSpPr>
        <p:spPr bwMode="auto">
          <a:xfrm>
            <a:off x="1524000" y="4684713"/>
            <a:ext cx="6705600" cy="1200329"/>
          </a:xfrm>
          <a:prstGeom prst="rect">
            <a:avLst/>
          </a:prstGeom>
          <a:noFill/>
          <a:ln w="12700">
            <a:noFill/>
            <a:miter lim="800000"/>
            <a:headEnd type="none" w="sm" len="sm"/>
            <a:tailEnd type="none" w="sm" len="sm"/>
          </a:ln>
        </p:spPr>
        <p:txBody>
          <a:bodyPr>
            <a:spAutoFit/>
          </a:bodyPr>
          <a:lstStyle/>
          <a:p>
            <a:pPr eaLnBrk="0" hangingPunct="0"/>
            <a:r>
              <a:rPr lang="fr-FR" sz="2400" b="1" dirty="0">
                <a:solidFill>
                  <a:srgbClr val="FFFF00"/>
                </a:solidFill>
                <a:latin typeface="Calibri" pitchFamily="34" charset="0"/>
                <a:cs typeface="Calibri" pitchFamily="34" charset="0"/>
              </a:rPr>
              <a:t>                              NIVEAU D’ACTIVITE</a:t>
            </a:r>
          </a:p>
          <a:p>
            <a:pPr eaLnBrk="0" hangingPunct="0"/>
            <a:endParaRPr lang="fr-FR" sz="2400" b="1" dirty="0">
              <a:solidFill>
                <a:srgbClr val="FFFF00"/>
              </a:solidFill>
              <a:latin typeface="Calibri" pitchFamily="34" charset="0"/>
              <a:cs typeface="Calibri" pitchFamily="34" charset="0"/>
            </a:endParaRPr>
          </a:p>
          <a:p>
            <a:pPr eaLnBrk="0" hangingPunct="0"/>
            <a:r>
              <a:rPr lang="fr-FR" sz="2400" b="1" dirty="0">
                <a:solidFill>
                  <a:srgbClr val="FFFF00"/>
                </a:solidFill>
                <a:latin typeface="Calibri" pitchFamily="34" charset="0"/>
                <a:cs typeface="Calibri" pitchFamily="34" charset="0"/>
              </a:rPr>
              <a:t>      Faible                   Moyen                      Elevé</a:t>
            </a:r>
          </a:p>
        </p:txBody>
      </p:sp>
      <p:sp>
        <p:nvSpPr>
          <p:cNvPr id="24594" name="Text Box 18"/>
          <p:cNvSpPr txBox="1">
            <a:spLocks noChangeArrowheads="1"/>
          </p:cNvSpPr>
          <p:nvPr/>
        </p:nvSpPr>
        <p:spPr bwMode="auto">
          <a:xfrm>
            <a:off x="945227" y="5867400"/>
            <a:ext cx="7478970" cy="707886"/>
          </a:xfrm>
          <a:prstGeom prst="rect">
            <a:avLst/>
          </a:prstGeom>
          <a:noFill/>
          <a:ln w="12700">
            <a:noFill/>
            <a:miter lim="800000"/>
            <a:headEnd type="none" w="sm" len="sm"/>
            <a:tailEnd type="none" w="sm" len="sm"/>
          </a:ln>
        </p:spPr>
        <p:txBody>
          <a:bodyPr wrap="none">
            <a:spAutoFit/>
          </a:bodyPr>
          <a:lstStyle/>
          <a:p>
            <a:pPr algn="ctr" eaLnBrk="0" hangingPunct="0"/>
            <a:r>
              <a:rPr lang="fr-FR" sz="2000">
                <a:solidFill>
                  <a:srgbClr val="FFFF00"/>
                </a:solidFill>
                <a:latin typeface="Calibri" pitchFamily="34" charset="0"/>
                <a:cs typeface="Calibri" pitchFamily="34" charset="0"/>
              </a:rPr>
              <a:t>Relation inverse entre le niveau de pratique et le taux de mortalité sur</a:t>
            </a:r>
          </a:p>
          <a:p>
            <a:pPr algn="ctr" eaLnBrk="0" hangingPunct="0"/>
            <a:r>
              <a:rPr lang="fr-FR" sz="2000">
                <a:solidFill>
                  <a:srgbClr val="FFFF00"/>
                </a:solidFill>
                <a:latin typeface="Calibri" pitchFamily="34" charset="0"/>
                <a:cs typeface="Calibri" pitchFamily="34" charset="0"/>
              </a:rPr>
              <a:t>10 000 personnes-années (P – A). Adapté de Blair, 1990.</a:t>
            </a:r>
          </a:p>
        </p:txBody>
      </p:sp>
    </p:spTree>
    <p:extLst>
      <p:ext uri="{BB962C8B-B14F-4D97-AF65-F5344CB8AC3E}">
        <p14:creationId xmlns:p14="http://schemas.microsoft.com/office/powerpoint/2010/main" val="378422428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1539875" y="493713"/>
            <a:ext cx="0" cy="4191000"/>
          </a:xfrm>
          <a:prstGeom prst="line">
            <a:avLst/>
          </a:prstGeom>
          <a:noFill/>
          <a:ln w="28575">
            <a:solidFill>
              <a:schemeClr val="tx1"/>
            </a:solidFill>
            <a:round/>
            <a:headEnd type="none" w="sm" len="sm"/>
            <a:tailEnd type="none" w="sm" len="sm"/>
          </a:ln>
        </p:spPr>
        <p:txBody>
          <a:bodyPr/>
          <a:lstStyle/>
          <a:p>
            <a:endParaRPr lang="fr-FR">
              <a:solidFill>
                <a:srgbClr val="FFFF00"/>
              </a:solidFill>
              <a:latin typeface="Calibri" pitchFamily="34" charset="0"/>
              <a:cs typeface="Calibri" pitchFamily="34" charset="0"/>
            </a:endParaRPr>
          </a:p>
        </p:txBody>
      </p:sp>
      <p:sp>
        <p:nvSpPr>
          <p:cNvPr id="25603" name="Line 3"/>
          <p:cNvSpPr>
            <a:spLocks noChangeShapeType="1"/>
          </p:cNvSpPr>
          <p:nvPr/>
        </p:nvSpPr>
        <p:spPr bwMode="auto">
          <a:xfrm>
            <a:off x="1539875" y="4684713"/>
            <a:ext cx="6553200" cy="0"/>
          </a:xfrm>
          <a:prstGeom prst="line">
            <a:avLst/>
          </a:prstGeom>
          <a:noFill/>
          <a:ln w="28575">
            <a:solidFill>
              <a:schemeClr val="tx1"/>
            </a:solidFill>
            <a:round/>
            <a:headEnd type="none" w="sm" len="sm"/>
            <a:tailEnd type="none" w="sm" len="sm"/>
          </a:ln>
        </p:spPr>
        <p:txBody>
          <a:bodyPr/>
          <a:lstStyle/>
          <a:p>
            <a:endParaRPr lang="fr-FR">
              <a:solidFill>
                <a:srgbClr val="FFFF00"/>
              </a:solidFill>
              <a:latin typeface="Calibri" pitchFamily="34" charset="0"/>
              <a:cs typeface="Calibri" pitchFamily="34" charset="0"/>
            </a:endParaRPr>
          </a:p>
        </p:txBody>
      </p:sp>
      <p:sp>
        <p:nvSpPr>
          <p:cNvPr id="25604" name="Text Box 4"/>
          <p:cNvSpPr txBox="1">
            <a:spLocks noChangeArrowheads="1"/>
          </p:cNvSpPr>
          <p:nvPr/>
        </p:nvSpPr>
        <p:spPr bwMode="auto">
          <a:xfrm>
            <a:off x="1066800" y="990600"/>
            <a:ext cx="646331" cy="4094967"/>
          </a:xfrm>
          <a:prstGeom prst="rect">
            <a:avLst/>
          </a:prstGeom>
          <a:noFill/>
          <a:ln w="12700">
            <a:noFill/>
            <a:miter lim="800000"/>
            <a:headEnd type="none" w="sm" len="sm"/>
            <a:tailEnd type="none" w="sm" len="sm"/>
          </a:ln>
        </p:spPr>
        <p:txBody>
          <a:bodyPr wrap="none">
            <a:spAutoFit/>
          </a:bodyPr>
          <a:lstStyle/>
          <a:p>
            <a:pPr marL="457200" indent="-457200" eaLnBrk="0" hangingPunct="0">
              <a:lnSpc>
                <a:spcPct val="85000"/>
              </a:lnSpc>
            </a:pPr>
            <a:r>
              <a:rPr lang="fr-FR">
                <a:solidFill>
                  <a:srgbClr val="FFFF00"/>
                </a:solidFill>
                <a:latin typeface="Calibri" pitchFamily="34" charset="0"/>
                <a:cs typeface="Calibri" pitchFamily="34" charset="0"/>
              </a:rPr>
              <a:t>20 -</a:t>
            </a: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r>
              <a:rPr lang="fr-FR">
                <a:solidFill>
                  <a:srgbClr val="FFFF00"/>
                </a:solidFill>
                <a:latin typeface="Calibri" pitchFamily="34" charset="0"/>
                <a:cs typeface="Calibri" pitchFamily="34" charset="0"/>
              </a:rPr>
              <a:t>16 -</a:t>
            </a: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r>
              <a:rPr lang="fr-FR">
                <a:solidFill>
                  <a:srgbClr val="FFFF00"/>
                </a:solidFill>
                <a:latin typeface="Calibri" pitchFamily="34" charset="0"/>
                <a:cs typeface="Calibri" pitchFamily="34" charset="0"/>
              </a:rPr>
              <a:t>12 -</a:t>
            </a: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r>
              <a:rPr lang="fr-FR">
                <a:solidFill>
                  <a:srgbClr val="FFFF00"/>
                </a:solidFill>
                <a:latin typeface="Calibri" pitchFamily="34" charset="0"/>
                <a:cs typeface="Calibri" pitchFamily="34" charset="0"/>
              </a:rPr>
              <a:t>8   -</a:t>
            </a: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r>
              <a:rPr lang="fr-FR">
                <a:solidFill>
                  <a:srgbClr val="FFFF00"/>
                </a:solidFill>
                <a:latin typeface="Calibri" pitchFamily="34" charset="0"/>
                <a:cs typeface="Calibri" pitchFamily="34" charset="0"/>
              </a:rPr>
              <a:t>4   -</a:t>
            </a: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r>
              <a:rPr lang="fr-FR">
                <a:solidFill>
                  <a:srgbClr val="FFFF00"/>
                </a:solidFill>
                <a:latin typeface="Calibri" pitchFamily="34" charset="0"/>
                <a:cs typeface="Calibri" pitchFamily="34" charset="0"/>
              </a:rPr>
              <a:t>0   -  </a:t>
            </a:r>
          </a:p>
          <a:p>
            <a:pPr marL="457200" indent="-457200" eaLnBrk="0" hangingPunct="0">
              <a:lnSpc>
                <a:spcPct val="85000"/>
              </a:lnSpc>
              <a:buFontTx/>
              <a:buChar char="•"/>
            </a:pPr>
            <a:endParaRPr lang="fr-FR">
              <a:solidFill>
                <a:srgbClr val="FFFF00"/>
              </a:solidFill>
              <a:latin typeface="Calibri" pitchFamily="34" charset="0"/>
              <a:cs typeface="Calibri" pitchFamily="34" charset="0"/>
            </a:endParaRPr>
          </a:p>
        </p:txBody>
      </p:sp>
      <p:sp>
        <p:nvSpPr>
          <p:cNvPr id="25605" name="Rectangle 5" descr="Diagonales larges vers le haut"/>
          <p:cNvSpPr>
            <a:spLocks noChangeArrowheads="1"/>
          </p:cNvSpPr>
          <p:nvPr/>
        </p:nvSpPr>
        <p:spPr bwMode="auto">
          <a:xfrm>
            <a:off x="1997075" y="1143000"/>
            <a:ext cx="457200" cy="3541713"/>
          </a:xfrm>
          <a:prstGeom prst="rect">
            <a:avLst/>
          </a:prstGeom>
          <a:pattFill prst="wdUpDiag">
            <a:fgClr>
              <a:schemeClr val="bg2"/>
            </a:fgClr>
            <a:bgClr>
              <a:srgbClr val="FFFFFF"/>
            </a:bgClr>
          </a:patt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5606" name="Rectangle 6" descr="90 %"/>
          <p:cNvSpPr>
            <a:spLocks noChangeArrowheads="1"/>
          </p:cNvSpPr>
          <p:nvPr/>
        </p:nvSpPr>
        <p:spPr bwMode="auto">
          <a:xfrm>
            <a:off x="2454275" y="1752600"/>
            <a:ext cx="457200" cy="2932113"/>
          </a:xfrm>
          <a:prstGeom prst="rect">
            <a:avLst/>
          </a:prstGeom>
          <a:solidFill>
            <a:srgbClr val="002060"/>
          </a:solidFill>
          <a:ln w="12700">
            <a:solidFill>
              <a:schemeClr val="tx1"/>
            </a:solidFill>
            <a:miter lim="800000"/>
            <a:headEnd type="none" w="sm" len="sm"/>
            <a:tailEnd type="none" w="sm" len="sm"/>
          </a:ln>
        </p:spPr>
        <p:txBody>
          <a:bodyPr wrap="none" anchor="ctr"/>
          <a:lstStyle/>
          <a:p>
            <a:endParaRPr lang="fr-FR">
              <a:solidFill>
                <a:srgbClr val="002060"/>
              </a:solidFill>
              <a:latin typeface="Calibri" pitchFamily="34" charset="0"/>
              <a:cs typeface="Calibri" pitchFamily="34" charset="0"/>
            </a:endParaRPr>
          </a:p>
        </p:txBody>
      </p:sp>
      <p:sp>
        <p:nvSpPr>
          <p:cNvPr id="25607" name="Rectangle 7" descr="Diagonales larges vers le haut"/>
          <p:cNvSpPr>
            <a:spLocks noChangeArrowheads="1"/>
          </p:cNvSpPr>
          <p:nvPr/>
        </p:nvSpPr>
        <p:spPr bwMode="auto">
          <a:xfrm>
            <a:off x="4130675" y="3810000"/>
            <a:ext cx="457200" cy="874713"/>
          </a:xfrm>
          <a:prstGeom prst="rect">
            <a:avLst/>
          </a:prstGeom>
          <a:pattFill prst="wdUpDiag">
            <a:fgClr>
              <a:srgbClr val="090010"/>
            </a:fgClr>
            <a:bgClr>
              <a:srgbClr val="FFFFFF"/>
            </a:bgClr>
          </a:patt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5608" name="Rectangle 8" descr="90 %"/>
          <p:cNvSpPr>
            <a:spLocks noChangeArrowheads="1"/>
          </p:cNvSpPr>
          <p:nvPr/>
        </p:nvSpPr>
        <p:spPr bwMode="auto">
          <a:xfrm>
            <a:off x="4587875" y="3200400"/>
            <a:ext cx="457200" cy="1484313"/>
          </a:xfrm>
          <a:prstGeom prst="rect">
            <a:avLst/>
          </a:prstGeom>
          <a:solidFill>
            <a:srgbClr val="002060"/>
          </a:solid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5609" name="Rectangle 9" descr="Diagonales larges vers le haut"/>
          <p:cNvSpPr>
            <a:spLocks noChangeArrowheads="1"/>
          </p:cNvSpPr>
          <p:nvPr/>
        </p:nvSpPr>
        <p:spPr bwMode="auto">
          <a:xfrm>
            <a:off x="6264275" y="3962400"/>
            <a:ext cx="457200" cy="722313"/>
          </a:xfrm>
          <a:prstGeom prst="rect">
            <a:avLst/>
          </a:prstGeom>
          <a:pattFill prst="wdUpDiag">
            <a:fgClr>
              <a:srgbClr val="090010"/>
            </a:fgClr>
            <a:bgClr>
              <a:srgbClr val="FFFFFF"/>
            </a:bgClr>
          </a:patt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5610" name="Rectangle 10" descr="90 %"/>
          <p:cNvSpPr>
            <a:spLocks noChangeArrowheads="1"/>
          </p:cNvSpPr>
          <p:nvPr/>
        </p:nvSpPr>
        <p:spPr bwMode="auto">
          <a:xfrm>
            <a:off x="6715125" y="4530725"/>
            <a:ext cx="457200" cy="112713"/>
          </a:xfrm>
          <a:prstGeom prst="rect">
            <a:avLst/>
          </a:prstGeom>
          <a:solidFill>
            <a:srgbClr val="002060"/>
          </a:solid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5611" name="Text Box 11"/>
          <p:cNvSpPr txBox="1">
            <a:spLocks noChangeArrowheads="1"/>
          </p:cNvSpPr>
          <p:nvPr/>
        </p:nvSpPr>
        <p:spPr bwMode="auto">
          <a:xfrm>
            <a:off x="3217863" y="228600"/>
            <a:ext cx="2826158" cy="461665"/>
          </a:xfrm>
          <a:prstGeom prst="rect">
            <a:avLst/>
          </a:prstGeom>
          <a:noFill/>
          <a:ln w="12700">
            <a:solidFill>
              <a:schemeClr val="bg1"/>
            </a:solidFill>
            <a:miter lim="800000"/>
            <a:headEnd type="none" w="sm" len="sm"/>
            <a:tailEnd type="none" w="sm" len="sm"/>
          </a:ln>
        </p:spPr>
        <p:txBody>
          <a:bodyPr wrap="none">
            <a:spAutoFit/>
          </a:bodyPr>
          <a:lstStyle/>
          <a:p>
            <a:pPr eaLnBrk="0" hangingPunct="0"/>
            <a:r>
              <a:rPr lang="fr-FR" sz="2400">
                <a:solidFill>
                  <a:srgbClr val="FFFF00"/>
                </a:solidFill>
                <a:latin typeface="Calibri" pitchFamily="34" charset="0"/>
                <a:cs typeface="Calibri" pitchFamily="34" charset="0"/>
              </a:rPr>
              <a:t>MORTALITE : Cancers</a:t>
            </a:r>
          </a:p>
        </p:txBody>
      </p:sp>
      <p:sp>
        <p:nvSpPr>
          <p:cNvPr id="25612" name="Text Box 12"/>
          <p:cNvSpPr txBox="1">
            <a:spLocks noChangeArrowheads="1"/>
          </p:cNvSpPr>
          <p:nvPr/>
        </p:nvSpPr>
        <p:spPr bwMode="auto">
          <a:xfrm rot="-5385631">
            <a:off x="-1142690" y="2167623"/>
            <a:ext cx="3415679" cy="646331"/>
          </a:xfrm>
          <a:prstGeom prst="rect">
            <a:avLst/>
          </a:prstGeom>
          <a:noFill/>
          <a:ln w="12700">
            <a:noFill/>
            <a:miter lim="800000"/>
            <a:headEnd type="none" w="sm" len="sm"/>
            <a:tailEnd type="none" w="sm" len="sm"/>
          </a:ln>
        </p:spPr>
        <p:txBody>
          <a:bodyPr wrap="none">
            <a:spAutoFit/>
          </a:bodyPr>
          <a:lstStyle/>
          <a:p>
            <a:pPr algn="ctr" eaLnBrk="0" hangingPunct="0"/>
            <a:r>
              <a:rPr lang="fr-FR">
                <a:solidFill>
                  <a:srgbClr val="FFFF00"/>
                </a:solidFill>
                <a:latin typeface="Calibri" pitchFamily="34" charset="0"/>
                <a:cs typeface="Calibri" pitchFamily="34" charset="0"/>
              </a:rPr>
              <a:t>Taux de mortalité ajusté pour l’âge</a:t>
            </a:r>
          </a:p>
          <a:p>
            <a:pPr algn="ctr" eaLnBrk="0" hangingPunct="0"/>
            <a:r>
              <a:rPr lang="fr-FR">
                <a:solidFill>
                  <a:srgbClr val="FFFF00"/>
                </a:solidFill>
                <a:latin typeface="Calibri" pitchFamily="34" charset="0"/>
                <a:cs typeface="Calibri" pitchFamily="34" charset="0"/>
              </a:rPr>
              <a:t> par 10 000 P - A</a:t>
            </a:r>
          </a:p>
        </p:txBody>
      </p:sp>
      <p:sp>
        <p:nvSpPr>
          <p:cNvPr id="25613" name="Rectangle 13" descr="Diagonales larges vers le haut"/>
          <p:cNvSpPr>
            <a:spLocks noChangeArrowheads="1"/>
          </p:cNvSpPr>
          <p:nvPr/>
        </p:nvSpPr>
        <p:spPr bwMode="auto">
          <a:xfrm>
            <a:off x="5289550" y="1371600"/>
            <a:ext cx="685800" cy="304800"/>
          </a:xfrm>
          <a:prstGeom prst="rect">
            <a:avLst/>
          </a:prstGeom>
          <a:pattFill prst="wdUpDiag">
            <a:fgClr>
              <a:schemeClr val="bg2"/>
            </a:fgClr>
            <a:bgClr>
              <a:srgbClr val="FFFFFF"/>
            </a:bgClr>
          </a:patt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5614" name="Rectangle 14" descr="90 %"/>
          <p:cNvSpPr>
            <a:spLocks noChangeArrowheads="1"/>
          </p:cNvSpPr>
          <p:nvPr/>
        </p:nvSpPr>
        <p:spPr bwMode="auto">
          <a:xfrm>
            <a:off x="5289550" y="1828800"/>
            <a:ext cx="685800" cy="304800"/>
          </a:xfrm>
          <a:prstGeom prst="rect">
            <a:avLst/>
          </a:prstGeom>
          <a:solidFill>
            <a:srgbClr val="002060"/>
          </a:solid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5615" name="Text Box 15"/>
          <p:cNvSpPr txBox="1">
            <a:spLocks noChangeArrowheads="1"/>
          </p:cNvSpPr>
          <p:nvPr/>
        </p:nvSpPr>
        <p:spPr bwMode="auto">
          <a:xfrm>
            <a:off x="6264275" y="1331913"/>
            <a:ext cx="1024639" cy="369332"/>
          </a:xfrm>
          <a:prstGeom prst="rect">
            <a:avLst/>
          </a:prstGeom>
          <a:noFill/>
          <a:ln w="12700">
            <a:noFill/>
            <a:miter lim="800000"/>
            <a:headEnd type="none" w="sm" len="sm"/>
            <a:tailEnd type="none" w="sm" len="sm"/>
          </a:ln>
        </p:spPr>
        <p:txBody>
          <a:bodyPr wrap="none">
            <a:spAutoFit/>
          </a:bodyPr>
          <a:lstStyle/>
          <a:p>
            <a:pPr eaLnBrk="0" hangingPunct="0"/>
            <a:r>
              <a:rPr lang="fr-FR">
                <a:solidFill>
                  <a:srgbClr val="FFFF00"/>
                </a:solidFill>
                <a:latin typeface="Calibri" pitchFamily="34" charset="0"/>
                <a:cs typeface="Calibri" pitchFamily="34" charset="0"/>
              </a:rPr>
              <a:t>Hommes</a:t>
            </a:r>
          </a:p>
        </p:txBody>
      </p:sp>
      <p:sp>
        <p:nvSpPr>
          <p:cNvPr id="25616" name="Text Box 16"/>
          <p:cNvSpPr txBox="1">
            <a:spLocks noChangeArrowheads="1"/>
          </p:cNvSpPr>
          <p:nvPr/>
        </p:nvSpPr>
        <p:spPr bwMode="auto">
          <a:xfrm>
            <a:off x="6280150" y="1828800"/>
            <a:ext cx="976358" cy="369332"/>
          </a:xfrm>
          <a:prstGeom prst="rect">
            <a:avLst/>
          </a:prstGeom>
          <a:noFill/>
          <a:ln w="12700">
            <a:noFill/>
            <a:miter lim="800000"/>
            <a:headEnd type="none" w="sm" len="sm"/>
            <a:tailEnd type="none" w="sm" len="sm"/>
          </a:ln>
        </p:spPr>
        <p:txBody>
          <a:bodyPr wrap="none">
            <a:spAutoFit/>
          </a:bodyPr>
          <a:lstStyle/>
          <a:p>
            <a:pPr eaLnBrk="0" hangingPunct="0"/>
            <a:r>
              <a:rPr lang="fr-FR">
                <a:solidFill>
                  <a:srgbClr val="FFFF00"/>
                </a:solidFill>
                <a:latin typeface="Calibri" pitchFamily="34" charset="0"/>
                <a:cs typeface="Calibri" pitchFamily="34" charset="0"/>
              </a:rPr>
              <a:t>Femmes</a:t>
            </a:r>
          </a:p>
        </p:txBody>
      </p:sp>
      <p:sp>
        <p:nvSpPr>
          <p:cNvPr id="25617" name="Text Box 17"/>
          <p:cNvSpPr txBox="1">
            <a:spLocks noChangeArrowheads="1"/>
          </p:cNvSpPr>
          <p:nvPr/>
        </p:nvSpPr>
        <p:spPr bwMode="auto">
          <a:xfrm>
            <a:off x="1676400" y="4684713"/>
            <a:ext cx="6705600" cy="1200329"/>
          </a:xfrm>
          <a:prstGeom prst="rect">
            <a:avLst/>
          </a:prstGeom>
          <a:noFill/>
          <a:ln w="12700">
            <a:noFill/>
            <a:miter lim="800000"/>
            <a:headEnd type="none" w="sm" len="sm"/>
            <a:tailEnd type="none" w="sm" len="sm"/>
          </a:ln>
        </p:spPr>
        <p:txBody>
          <a:bodyPr>
            <a:spAutoFit/>
          </a:bodyPr>
          <a:lstStyle/>
          <a:p>
            <a:pPr eaLnBrk="0" hangingPunct="0"/>
            <a:r>
              <a:rPr lang="fr-FR" sz="2400" b="1" dirty="0">
                <a:solidFill>
                  <a:srgbClr val="FFFF00"/>
                </a:solidFill>
                <a:latin typeface="Calibri" pitchFamily="34" charset="0"/>
                <a:cs typeface="Calibri" pitchFamily="34" charset="0"/>
              </a:rPr>
              <a:t>                              NIVEAU D’ACTIVITE</a:t>
            </a:r>
          </a:p>
          <a:p>
            <a:pPr eaLnBrk="0" hangingPunct="0"/>
            <a:endParaRPr lang="fr-FR" sz="2400" b="1" dirty="0">
              <a:solidFill>
                <a:srgbClr val="FFFF00"/>
              </a:solidFill>
              <a:latin typeface="Calibri" pitchFamily="34" charset="0"/>
              <a:cs typeface="Calibri" pitchFamily="34" charset="0"/>
            </a:endParaRPr>
          </a:p>
          <a:p>
            <a:pPr eaLnBrk="0" hangingPunct="0"/>
            <a:r>
              <a:rPr lang="fr-FR" sz="2400" b="1" dirty="0">
                <a:solidFill>
                  <a:srgbClr val="FFFF00"/>
                </a:solidFill>
                <a:latin typeface="Calibri" pitchFamily="34" charset="0"/>
                <a:cs typeface="Calibri" pitchFamily="34" charset="0"/>
              </a:rPr>
              <a:t>      Faible                   Moyen                    Elevé</a:t>
            </a:r>
          </a:p>
        </p:txBody>
      </p:sp>
      <p:sp>
        <p:nvSpPr>
          <p:cNvPr id="25618" name="Text Box 18"/>
          <p:cNvSpPr txBox="1">
            <a:spLocks noChangeArrowheads="1"/>
          </p:cNvSpPr>
          <p:nvPr/>
        </p:nvSpPr>
        <p:spPr bwMode="auto">
          <a:xfrm>
            <a:off x="945227" y="5867400"/>
            <a:ext cx="7478970" cy="707886"/>
          </a:xfrm>
          <a:prstGeom prst="rect">
            <a:avLst/>
          </a:prstGeom>
          <a:noFill/>
          <a:ln w="12700">
            <a:noFill/>
            <a:miter lim="800000"/>
            <a:headEnd type="none" w="sm" len="sm"/>
            <a:tailEnd type="none" w="sm" len="sm"/>
          </a:ln>
        </p:spPr>
        <p:txBody>
          <a:bodyPr wrap="none">
            <a:spAutoFit/>
          </a:bodyPr>
          <a:lstStyle/>
          <a:p>
            <a:pPr algn="ctr" eaLnBrk="0" hangingPunct="0"/>
            <a:r>
              <a:rPr lang="fr-FR" sz="2000">
                <a:solidFill>
                  <a:srgbClr val="FFFF00"/>
                </a:solidFill>
                <a:latin typeface="Calibri" pitchFamily="34" charset="0"/>
                <a:cs typeface="Calibri" pitchFamily="34" charset="0"/>
              </a:rPr>
              <a:t>Relation inverse entre le niveau de pratique et le taux de mortalité sur</a:t>
            </a:r>
          </a:p>
          <a:p>
            <a:pPr algn="ctr" eaLnBrk="0" hangingPunct="0"/>
            <a:r>
              <a:rPr lang="fr-FR" sz="2000">
                <a:solidFill>
                  <a:srgbClr val="FFFF00"/>
                </a:solidFill>
                <a:latin typeface="Calibri" pitchFamily="34" charset="0"/>
                <a:cs typeface="Calibri" pitchFamily="34" charset="0"/>
              </a:rPr>
              <a:t>10 000 personnes-années (P – A). Adapté de Blair, 1990.</a:t>
            </a:r>
          </a:p>
        </p:txBody>
      </p:sp>
    </p:spTree>
    <p:extLst>
      <p:ext uri="{BB962C8B-B14F-4D97-AF65-F5344CB8AC3E}">
        <p14:creationId xmlns:p14="http://schemas.microsoft.com/office/powerpoint/2010/main" val="405071103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2"/>
          <p:cNvSpPr>
            <a:spLocks noChangeShapeType="1"/>
          </p:cNvSpPr>
          <p:nvPr/>
        </p:nvSpPr>
        <p:spPr bwMode="auto">
          <a:xfrm>
            <a:off x="1539875" y="493713"/>
            <a:ext cx="0" cy="4191000"/>
          </a:xfrm>
          <a:prstGeom prst="line">
            <a:avLst/>
          </a:prstGeom>
          <a:noFill/>
          <a:ln w="28575">
            <a:solidFill>
              <a:schemeClr val="tx1"/>
            </a:solidFill>
            <a:round/>
            <a:headEnd type="none" w="sm" len="sm"/>
            <a:tailEnd type="none" w="sm" len="sm"/>
          </a:ln>
        </p:spPr>
        <p:txBody>
          <a:bodyPr/>
          <a:lstStyle/>
          <a:p>
            <a:endParaRPr lang="fr-FR">
              <a:solidFill>
                <a:srgbClr val="FFFF00"/>
              </a:solidFill>
              <a:latin typeface="Calibri" pitchFamily="34" charset="0"/>
              <a:cs typeface="Calibri" pitchFamily="34" charset="0"/>
            </a:endParaRPr>
          </a:p>
        </p:txBody>
      </p:sp>
      <p:sp>
        <p:nvSpPr>
          <p:cNvPr id="26627" name="Line 3"/>
          <p:cNvSpPr>
            <a:spLocks noChangeShapeType="1"/>
          </p:cNvSpPr>
          <p:nvPr/>
        </p:nvSpPr>
        <p:spPr bwMode="auto">
          <a:xfrm>
            <a:off x="1539875" y="4684713"/>
            <a:ext cx="6553200" cy="0"/>
          </a:xfrm>
          <a:prstGeom prst="line">
            <a:avLst/>
          </a:prstGeom>
          <a:noFill/>
          <a:ln w="28575">
            <a:solidFill>
              <a:schemeClr val="tx1"/>
            </a:solidFill>
            <a:round/>
            <a:headEnd type="none" w="sm" len="sm"/>
            <a:tailEnd type="none" w="sm" len="sm"/>
          </a:ln>
        </p:spPr>
        <p:txBody>
          <a:bodyPr/>
          <a:lstStyle/>
          <a:p>
            <a:endParaRPr lang="fr-FR">
              <a:solidFill>
                <a:srgbClr val="FFFF00"/>
              </a:solidFill>
              <a:latin typeface="Calibri" pitchFamily="34" charset="0"/>
              <a:cs typeface="Calibri" pitchFamily="34" charset="0"/>
            </a:endParaRPr>
          </a:p>
        </p:txBody>
      </p:sp>
      <p:sp>
        <p:nvSpPr>
          <p:cNvPr id="26628" name="Text Box 4"/>
          <p:cNvSpPr txBox="1">
            <a:spLocks noChangeArrowheads="1"/>
          </p:cNvSpPr>
          <p:nvPr/>
        </p:nvSpPr>
        <p:spPr bwMode="auto">
          <a:xfrm>
            <a:off x="914400" y="990600"/>
            <a:ext cx="689612" cy="4094967"/>
          </a:xfrm>
          <a:prstGeom prst="rect">
            <a:avLst/>
          </a:prstGeom>
          <a:noFill/>
          <a:ln w="12700">
            <a:noFill/>
            <a:miter lim="800000"/>
            <a:headEnd type="none" w="sm" len="sm"/>
            <a:tailEnd type="none" w="sm" len="sm"/>
          </a:ln>
        </p:spPr>
        <p:txBody>
          <a:bodyPr wrap="none">
            <a:spAutoFit/>
          </a:bodyPr>
          <a:lstStyle/>
          <a:p>
            <a:pPr marL="457200" indent="-457200" eaLnBrk="0" hangingPunct="0">
              <a:lnSpc>
                <a:spcPct val="85000"/>
              </a:lnSpc>
            </a:pPr>
            <a:r>
              <a:rPr lang="fr-FR">
                <a:solidFill>
                  <a:srgbClr val="FFFF00"/>
                </a:solidFill>
                <a:latin typeface="Calibri" pitchFamily="34" charset="0"/>
                <a:cs typeface="Calibri" pitchFamily="34" charset="0"/>
              </a:rPr>
              <a:t>100 -</a:t>
            </a: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r>
              <a:rPr lang="fr-FR">
                <a:solidFill>
                  <a:srgbClr val="FFFF00"/>
                </a:solidFill>
                <a:latin typeface="Calibri" pitchFamily="34" charset="0"/>
                <a:cs typeface="Calibri" pitchFamily="34" charset="0"/>
              </a:rPr>
              <a:t>  80 -</a:t>
            </a: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r>
              <a:rPr lang="fr-FR">
                <a:solidFill>
                  <a:srgbClr val="FFFF00"/>
                </a:solidFill>
                <a:latin typeface="Calibri" pitchFamily="34" charset="0"/>
                <a:cs typeface="Calibri" pitchFamily="34" charset="0"/>
              </a:rPr>
              <a:t>  60 -</a:t>
            </a: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r>
              <a:rPr lang="fr-FR">
                <a:solidFill>
                  <a:srgbClr val="FFFF00"/>
                </a:solidFill>
                <a:latin typeface="Calibri" pitchFamily="34" charset="0"/>
                <a:cs typeface="Calibri" pitchFamily="34" charset="0"/>
              </a:rPr>
              <a:t>  40 -</a:t>
            </a: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r>
              <a:rPr lang="fr-FR">
                <a:solidFill>
                  <a:srgbClr val="FFFF00"/>
                </a:solidFill>
                <a:latin typeface="Calibri" pitchFamily="34" charset="0"/>
                <a:cs typeface="Calibri" pitchFamily="34" charset="0"/>
              </a:rPr>
              <a:t>  20 -</a:t>
            </a: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endParaRPr lang="fr-FR">
              <a:solidFill>
                <a:srgbClr val="FFFF00"/>
              </a:solidFill>
              <a:latin typeface="Calibri" pitchFamily="34" charset="0"/>
              <a:cs typeface="Calibri" pitchFamily="34" charset="0"/>
            </a:endParaRPr>
          </a:p>
          <a:p>
            <a:pPr marL="457200" indent="-457200" eaLnBrk="0" hangingPunct="0">
              <a:lnSpc>
                <a:spcPct val="85000"/>
              </a:lnSpc>
            </a:pPr>
            <a:r>
              <a:rPr lang="fr-FR">
                <a:solidFill>
                  <a:srgbClr val="FFFF00"/>
                </a:solidFill>
                <a:latin typeface="Calibri" pitchFamily="34" charset="0"/>
                <a:cs typeface="Calibri" pitchFamily="34" charset="0"/>
              </a:rPr>
              <a:t>  0  -  </a:t>
            </a:r>
          </a:p>
          <a:p>
            <a:pPr marL="457200" indent="-457200" eaLnBrk="0" hangingPunct="0">
              <a:lnSpc>
                <a:spcPct val="85000"/>
              </a:lnSpc>
              <a:buFontTx/>
              <a:buChar char="•"/>
            </a:pPr>
            <a:endParaRPr lang="fr-FR">
              <a:solidFill>
                <a:srgbClr val="FFFF00"/>
              </a:solidFill>
              <a:latin typeface="Calibri" pitchFamily="34" charset="0"/>
              <a:cs typeface="Calibri" pitchFamily="34" charset="0"/>
            </a:endParaRPr>
          </a:p>
        </p:txBody>
      </p:sp>
      <p:sp>
        <p:nvSpPr>
          <p:cNvPr id="26629" name="Rectangle 5" descr="10 %"/>
          <p:cNvSpPr>
            <a:spLocks noChangeArrowheads="1"/>
          </p:cNvSpPr>
          <p:nvPr/>
        </p:nvSpPr>
        <p:spPr bwMode="auto">
          <a:xfrm>
            <a:off x="1997075" y="2667000"/>
            <a:ext cx="457200" cy="2017713"/>
          </a:xfrm>
          <a:prstGeom prst="rect">
            <a:avLst/>
          </a:prstGeom>
          <a:pattFill prst="pct10">
            <a:fgClr>
              <a:schemeClr val="bg2"/>
            </a:fgClr>
            <a:bgClr>
              <a:srgbClr val="FFFFFF"/>
            </a:bgClr>
          </a:patt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6630" name="Rectangle 6" descr="90 %"/>
          <p:cNvSpPr>
            <a:spLocks noChangeArrowheads="1"/>
          </p:cNvSpPr>
          <p:nvPr/>
        </p:nvSpPr>
        <p:spPr bwMode="auto">
          <a:xfrm>
            <a:off x="2454275" y="3810000"/>
            <a:ext cx="457200" cy="874713"/>
          </a:xfrm>
          <a:prstGeom prst="rect">
            <a:avLst/>
          </a:prstGeom>
          <a:solidFill>
            <a:srgbClr val="002060"/>
          </a:solid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6631" name="Text Box 7"/>
          <p:cNvSpPr txBox="1">
            <a:spLocks noChangeArrowheads="1"/>
          </p:cNvSpPr>
          <p:nvPr/>
        </p:nvSpPr>
        <p:spPr bwMode="auto">
          <a:xfrm>
            <a:off x="2526284" y="228600"/>
            <a:ext cx="5856732" cy="830997"/>
          </a:xfrm>
          <a:prstGeom prst="rect">
            <a:avLst/>
          </a:prstGeom>
          <a:noFill/>
          <a:ln w="12700">
            <a:noFill/>
            <a:miter lim="800000"/>
            <a:headEnd type="none" w="sm" len="sm"/>
            <a:tailEnd type="none" w="sm" len="sm"/>
          </a:ln>
        </p:spPr>
        <p:txBody>
          <a:bodyPr wrap="none">
            <a:spAutoFit/>
          </a:bodyPr>
          <a:lstStyle/>
          <a:p>
            <a:pPr algn="ctr" eaLnBrk="0" hangingPunct="0"/>
            <a:r>
              <a:rPr lang="fr-FR" sz="2400">
                <a:solidFill>
                  <a:srgbClr val="FFFF00"/>
                </a:solidFill>
                <a:latin typeface="Calibri" pitchFamily="34" charset="0"/>
                <a:cs typeface="Calibri" pitchFamily="34" charset="0"/>
              </a:rPr>
              <a:t>Niveau d’activité et autres facteurs de risques</a:t>
            </a:r>
          </a:p>
          <a:p>
            <a:pPr algn="ctr" eaLnBrk="0" hangingPunct="0"/>
            <a:r>
              <a:rPr lang="fr-FR" sz="2400">
                <a:solidFill>
                  <a:srgbClr val="FFFF00"/>
                </a:solidFill>
                <a:latin typeface="Calibri" pitchFamily="34" charset="0"/>
                <a:cs typeface="Calibri" pitchFamily="34" charset="0"/>
              </a:rPr>
              <a:t>(hommes)</a:t>
            </a:r>
          </a:p>
        </p:txBody>
      </p:sp>
      <p:sp>
        <p:nvSpPr>
          <p:cNvPr id="26632" name="Text Box 8"/>
          <p:cNvSpPr txBox="1">
            <a:spLocks noChangeArrowheads="1"/>
          </p:cNvSpPr>
          <p:nvPr/>
        </p:nvSpPr>
        <p:spPr bwMode="auto">
          <a:xfrm rot="-5385631">
            <a:off x="-1142690" y="2167623"/>
            <a:ext cx="3415679" cy="646331"/>
          </a:xfrm>
          <a:prstGeom prst="rect">
            <a:avLst/>
          </a:prstGeom>
          <a:noFill/>
          <a:ln w="12700">
            <a:noFill/>
            <a:miter lim="800000"/>
            <a:headEnd type="none" w="sm" len="sm"/>
            <a:tailEnd type="none" w="sm" len="sm"/>
          </a:ln>
        </p:spPr>
        <p:txBody>
          <a:bodyPr wrap="none">
            <a:spAutoFit/>
          </a:bodyPr>
          <a:lstStyle/>
          <a:p>
            <a:pPr algn="ctr" eaLnBrk="0" hangingPunct="0"/>
            <a:r>
              <a:rPr lang="fr-FR">
                <a:solidFill>
                  <a:srgbClr val="FFFF00"/>
                </a:solidFill>
                <a:latin typeface="Calibri" pitchFamily="34" charset="0"/>
                <a:cs typeface="Calibri" pitchFamily="34" charset="0"/>
              </a:rPr>
              <a:t>Taux de mortalité ajusté pour l’âge</a:t>
            </a:r>
          </a:p>
          <a:p>
            <a:pPr algn="ctr" eaLnBrk="0" hangingPunct="0"/>
            <a:r>
              <a:rPr lang="fr-FR">
                <a:solidFill>
                  <a:srgbClr val="FFFF00"/>
                </a:solidFill>
                <a:latin typeface="Calibri" pitchFamily="34" charset="0"/>
                <a:cs typeface="Calibri" pitchFamily="34" charset="0"/>
              </a:rPr>
              <a:t> par 10 000 P - A</a:t>
            </a:r>
          </a:p>
        </p:txBody>
      </p:sp>
      <p:sp>
        <p:nvSpPr>
          <p:cNvPr id="26633" name="Rectangle 9" descr="10 %"/>
          <p:cNvSpPr>
            <a:spLocks noChangeArrowheads="1"/>
          </p:cNvSpPr>
          <p:nvPr/>
        </p:nvSpPr>
        <p:spPr bwMode="auto">
          <a:xfrm>
            <a:off x="1768475" y="877888"/>
            <a:ext cx="685800" cy="304800"/>
          </a:xfrm>
          <a:prstGeom prst="rect">
            <a:avLst/>
          </a:prstGeom>
          <a:pattFill prst="pct10">
            <a:fgClr>
              <a:schemeClr val="bg2"/>
            </a:fgClr>
            <a:bgClr>
              <a:srgbClr val="FFFFFF"/>
            </a:bgClr>
          </a:patt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6634" name="Rectangle 10" descr="90 %"/>
          <p:cNvSpPr>
            <a:spLocks noChangeArrowheads="1"/>
          </p:cNvSpPr>
          <p:nvPr/>
        </p:nvSpPr>
        <p:spPr bwMode="auto">
          <a:xfrm>
            <a:off x="1768475" y="1335088"/>
            <a:ext cx="685800" cy="304800"/>
          </a:xfrm>
          <a:prstGeom prst="rect">
            <a:avLst/>
          </a:prstGeom>
          <a:solidFill>
            <a:srgbClr val="002060"/>
          </a:solid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6635" name="Text Box 11"/>
          <p:cNvSpPr txBox="1">
            <a:spLocks noChangeArrowheads="1"/>
          </p:cNvSpPr>
          <p:nvPr/>
        </p:nvSpPr>
        <p:spPr bwMode="auto">
          <a:xfrm>
            <a:off x="2743200" y="838200"/>
            <a:ext cx="737894" cy="369332"/>
          </a:xfrm>
          <a:prstGeom prst="rect">
            <a:avLst/>
          </a:prstGeom>
          <a:noFill/>
          <a:ln w="12700">
            <a:noFill/>
            <a:miter lim="800000"/>
            <a:headEnd type="none" w="sm" len="sm"/>
            <a:tailEnd type="none" w="sm" len="sm"/>
          </a:ln>
        </p:spPr>
        <p:txBody>
          <a:bodyPr wrap="none">
            <a:spAutoFit/>
          </a:bodyPr>
          <a:lstStyle/>
          <a:p>
            <a:pPr eaLnBrk="0" hangingPunct="0"/>
            <a:r>
              <a:rPr lang="fr-FR">
                <a:solidFill>
                  <a:srgbClr val="FFFF00"/>
                </a:solidFill>
                <a:latin typeface="Calibri" pitchFamily="34" charset="0"/>
                <a:cs typeface="Calibri" pitchFamily="34" charset="0"/>
              </a:rPr>
              <a:t>Faible</a:t>
            </a:r>
          </a:p>
        </p:txBody>
      </p:sp>
      <p:sp>
        <p:nvSpPr>
          <p:cNvPr id="26636" name="Text Box 12"/>
          <p:cNvSpPr txBox="1">
            <a:spLocks noChangeArrowheads="1"/>
          </p:cNvSpPr>
          <p:nvPr/>
        </p:nvSpPr>
        <p:spPr bwMode="auto">
          <a:xfrm>
            <a:off x="2759075" y="1335088"/>
            <a:ext cx="869950" cy="366712"/>
          </a:xfrm>
          <a:prstGeom prst="rect">
            <a:avLst/>
          </a:prstGeom>
          <a:noFill/>
          <a:ln w="12700">
            <a:noFill/>
            <a:miter lim="800000"/>
            <a:headEnd type="none" w="sm" len="sm"/>
            <a:tailEnd type="none" w="sm" len="sm"/>
          </a:ln>
        </p:spPr>
        <p:txBody>
          <a:bodyPr wrap="none">
            <a:spAutoFit/>
          </a:bodyPr>
          <a:lstStyle/>
          <a:p>
            <a:pPr eaLnBrk="0" hangingPunct="0"/>
            <a:r>
              <a:rPr lang="fr-FR">
                <a:solidFill>
                  <a:srgbClr val="FFFF00"/>
                </a:solidFill>
                <a:latin typeface="Calibri" pitchFamily="34" charset="0"/>
                <a:cs typeface="Calibri" pitchFamily="34" charset="0"/>
              </a:rPr>
              <a:t>Moyen</a:t>
            </a:r>
          </a:p>
        </p:txBody>
      </p:sp>
      <p:sp>
        <p:nvSpPr>
          <p:cNvPr id="26637" name="Text Box 13"/>
          <p:cNvSpPr txBox="1">
            <a:spLocks noChangeArrowheads="1"/>
          </p:cNvSpPr>
          <p:nvPr/>
        </p:nvSpPr>
        <p:spPr bwMode="auto">
          <a:xfrm>
            <a:off x="945227" y="5867400"/>
            <a:ext cx="7478970" cy="707886"/>
          </a:xfrm>
          <a:prstGeom prst="rect">
            <a:avLst/>
          </a:prstGeom>
          <a:noFill/>
          <a:ln w="12700">
            <a:noFill/>
            <a:miter lim="800000"/>
            <a:headEnd type="none" w="sm" len="sm"/>
            <a:tailEnd type="none" w="sm" len="sm"/>
          </a:ln>
        </p:spPr>
        <p:txBody>
          <a:bodyPr wrap="none">
            <a:spAutoFit/>
          </a:bodyPr>
          <a:lstStyle/>
          <a:p>
            <a:pPr algn="ctr" eaLnBrk="0" hangingPunct="0"/>
            <a:r>
              <a:rPr lang="fr-FR" sz="2000">
                <a:solidFill>
                  <a:srgbClr val="FFFF00"/>
                </a:solidFill>
                <a:latin typeface="Calibri" pitchFamily="34" charset="0"/>
                <a:cs typeface="Calibri" pitchFamily="34" charset="0"/>
              </a:rPr>
              <a:t>Relation inverse entre le niveau de pratique et le taux de mortalité sur</a:t>
            </a:r>
          </a:p>
          <a:p>
            <a:pPr algn="ctr" eaLnBrk="0" hangingPunct="0"/>
            <a:r>
              <a:rPr lang="fr-FR" sz="2000">
                <a:solidFill>
                  <a:srgbClr val="FFFF00"/>
                </a:solidFill>
                <a:latin typeface="Calibri" pitchFamily="34" charset="0"/>
                <a:cs typeface="Calibri" pitchFamily="34" charset="0"/>
              </a:rPr>
              <a:t>10 000 personnes-années (P – A). Adapté de Blair, 1990.</a:t>
            </a:r>
          </a:p>
        </p:txBody>
      </p:sp>
      <p:sp>
        <p:nvSpPr>
          <p:cNvPr id="26638" name="Rectangle 14" descr="noir)"/>
          <p:cNvSpPr>
            <a:spLocks noChangeArrowheads="1"/>
          </p:cNvSpPr>
          <p:nvPr/>
        </p:nvSpPr>
        <p:spPr bwMode="auto">
          <a:xfrm>
            <a:off x="2928938" y="3929063"/>
            <a:ext cx="457200" cy="722312"/>
          </a:xfrm>
          <a:prstGeom prst="rect">
            <a:avLst/>
          </a:prstGeom>
          <a:pattFill prst="ltVert">
            <a:fgClr>
              <a:srgbClr val="FFFFFF"/>
            </a:fgClr>
            <a:bgClr>
              <a:srgbClr val="FF3300"/>
            </a:bgClr>
          </a:patt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6639" name="Rectangle 15" descr="10 %"/>
          <p:cNvSpPr>
            <a:spLocks noChangeArrowheads="1"/>
          </p:cNvSpPr>
          <p:nvPr/>
        </p:nvSpPr>
        <p:spPr bwMode="auto">
          <a:xfrm>
            <a:off x="4114800" y="1447800"/>
            <a:ext cx="457200" cy="3236913"/>
          </a:xfrm>
          <a:prstGeom prst="rect">
            <a:avLst/>
          </a:prstGeom>
          <a:pattFill prst="pct10">
            <a:fgClr>
              <a:schemeClr val="bg2"/>
            </a:fgClr>
            <a:bgClr>
              <a:srgbClr val="FFFFFF"/>
            </a:bgClr>
          </a:patt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6640" name="Rectangle 16" descr="90 %"/>
          <p:cNvSpPr>
            <a:spLocks noChangeArrowheads="1"/>
          </p:cNvSpPr>
          <p:nvPr/>
        </p:nvSpPr>
        <p:spPr bwMode="auto">
          <a:xfrm>
            <a:off x="4572000" y="2667000"/>
            <a:ext cx="457200" cy="2017713"/>
          </a:xfrm>
          <a:prstGeom prst="rect">
            <a:avLst/>
          </a:prstGeom>
          <a:solidFill>
            <a:srgbClr val="002060"/>
          </a:solid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6641" name="Rectangle 17" descr="noir)"/>
          <p:cNvSpPr>
            <a:spLocks noChangeArrowheads="1"/>
          </p:cNvSpPr>
          <p:nvPr/>
        </p:nvSpPr>
        <p:spPr bwMode="auto">
          <a:xfrm>
            <a:off x="5029200" y="3886200"/>
            <a:ext cx="457200" cy="798513"/>
          </a:xfrm>
          <a:prstGeom prst="rect">
            <a:avLst/>
          </a:prstGeom>
          <a:pattFill prst="ltVert">
            <a:fgClr>
              <a:srgbClr val="FFFFFF"/>
            </a:fgClr>
            <a:bgClr>
              <a:srgbClr val="FF3300"/>
            </a:bgClr>
          </a:patt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6642" name="Rectangle 18" descr="10 %"/>
          <p:cNvSpPr>
            <a:spLocks noChangeArrowheads="1"/>
          </p:cNvSpPr>
          <p:nvPr/>
        </p:nvSpPr>
        <p:spPr bwMode="auto">
          <a:xfrm>
            <a:off x="6248400" y="2667000"/>
            <a:ext cx="457200" cy="2017713"/>
          </a:xfrm>
          <a:prstGeom prst="rect">
            <a:avLst/>
          </a:prstGeom>
          <a:pattFill prst="pct10">
            <a:fgClr>
              <a:schemeClr val="bg2"/>
            </a:fgClr>
            <a:bgClr>
              <a:srgbClr val="FFFFFF"/>
            </a:bgClr>
          </a:patt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6643" name="Rectangle 19" descr="90 %"/>
          <p:cNvSpPr>
            <a:spLocks noChangeArrowheads="1"/>
          </p:cNvSpPr>
          <p:nvPr/>
        </p:nvSpPr>
        <p:spPr bwMode="auto">
          <a:xfrm>
            <a:off x="6705600" y="3810000"/>
            <a:ext cx="457200" cy="874713"/>
          </a:xfrm>
          <a:prstGeom prst="rect">
            <a:avLst/>
          </a:prstGeom>
          <a:solidFill>
            <a:srgbClr val="002060"/>
          </a:solid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6644" name="Rectangle 20" descr="noir)"/>
          <p:cNvSpPr>
            <a:spLocks noChangeArrowheads="1"/>
          </p:cNvSpPr>
          <p:nvPr/>
        </p:nvSpPr>
        <p:spPr bwMode="auto">
          <a:xfrm>
            <a:off x="7146925" y="3962400"/>
            <a:ext cx="457200" cy="722313"/>
          </a:xfrm>
          <a:prstGeom prst="rect">
            <a:avLst/>
          </a:prstGeom>
          <a:pattFill prst="ltVert">
            <a:fgClr>
              <a:srgbClr val="FFFFFF"/>
            </a:fgClr>
            <a:bgClr>
              <a:srgbClr val="FF3300"/>
            </a:bgClr>
          </a:patt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6645" name="Rectangle 21" descr="noir)"/>
          <p:cNvSpPr>
            <a:spLocks noChangeArrowheads="1"/>
          </p:cNvSpPr>
          <p:nvPr/>
        </p:nvSpPr>
        <p:spPr bwMode="auto">
          <a:xfrm>
            <a:off x="1752600" y="1828800"/>
            <a:ext cx="685800" cy="304800"/>
          </a:xfrm>
          <a:prstGeom prst="rect">
            <a:avLst/>
          </a:prstGeom>
          <a:pattFill prst="ltVert">
            <a:fgClr>
              <a:srgbClr val="FFFFFF"/>
            </a:fgClr>
            <a:bgClr>
              <a:srgbClr val="FF3300"/>
            </a:bgClr>
          </a:pattFill>
          <a:ln w="12700">
            <a:solidFill>
              <a:schemeClr val="tx1"/>
            </a:solidFill>
            <a:miter lim="800000"/>
            <a:headEnd type="none" w="sm" len="sm"/>
            <a:tailEnd type="none" w="sm" len="sm"/>
          </a:ln>
        </p:spPr>
        <p:txBody>
          <a:bodyPr wrap="none" anchor="ctr"/>
          <a:lstStyle/>
          <a:p>
            <a:endParaRPr lang="fr-FR">
              <a:solidFill>
                <a:srgbClr val="FFFF00"/>
              </a:solidFill>
              <a:latin typeface="Calibri" pitchFamily="34" charset="0"/>
              <a:cs typeface="Calibri" pitchFamily="34" charset="0"/>
            </a:endParaRPr>
          </a:p>
        </p:txBody>
      </p:sp>
      <p:sp>
        <p:nvSpPr>
          <p:cNvPr id="26646" name="Text Box 22"/>
          <p:cNvSpPr txBox="1">
            <a:spLocks noChangeArrowheads="1"/>
          </p:cNvSpPr>
          <p:nvPr/>
        </p:nvSpPr>
        <p:spPr bwMode="auto">
          <a:xfrm>
            <a:off x="2743200" y="1828800"/>
            <a:ext cx="681405" cy="369332"/>
          </a:xfrm>
          <a:prstGeom prst="rect">
            <a:avLst/>
          </a:prstGeom>
          <a:noFill/>
          <a:ln w="12700">
            <a:noFill/>
            <a:miter lim="800000"/>
            <a:headEnd type="none" w="sm" len="sm"/>
            <a:tailEnd type="none" w="sm" len="sm"/>
          </a:ln>
        </p:spPr>
        <p:txBody>
          <a:bodyPr wrap="none">
            <a:spAutoFit/>
          </a:bodyPr>
          <a:lstStyle/>
          <a:p>
            <a:pPr eaLnBrk="0" hangingPunct="0"/>
            <a:r>
              <a:rPr lang="fr-FR">
                <a:solidFill>
                  <a:srgbClr val="FFFF00"/>
                </a:solidFill>
                <a:latin typeface="Calibri" pitchFamily="34" charset="0"/>
                <a:cs typeface="Calibri" pitchFamily="34" charset="0"/>
              </a:rPr>
              <a:t>Elevé</a:t>
            </a:r>
          </a:p>
        </p:txBody>
      </p:sp>
      <p:sp>
        <p:nvSpPr>
          <p:cNvPr id="26647" name="Text Box 23"/>
          <p:cNvSpPr txBox="1">
            <a:spLocks noChangeArrowheads="1"/>
          </p:cNvSpPr>
          <p:nvPr/>
        </p:nvSpPr>
        <p:spPr bwMode="auto">
          <a:xfrm>
            <a:off x="1600200" y="4800600"/>
            <a:ext cx="1978490" cy="646331"/>
          </a:xfrm>
          <a:prstGeom prst="rect">
            <a:avLst/>
          </a:prstGeom>
          <a:noFill/>
          <a:ln w="12700">
            <a:noFill/>
            <a:miter lim="800000"/>
            <a:headEnd type="none" w="sm" len="sm"/>
            <a:tailEnd type="none" w="sm" len="sm"/>
          </a:ln>
        </p:spPr>
        <p:txBody>
          <a:bodyPr wrap="none">
            <a:spAutoFit/>
          </a:bodyPr>
          <a:lstStyle/>
          <a:p>
            <a:pPr eaLnBrk="0" hangingPunct="0"/>
            <a:r>
              <a:rPr lang="fr-FR">
                <a:solidFill>
                  <a:srgbClr val="FFFF00"/>
                </a:solidFill>
                <a:latin typeface="Calibri" pitchFamily="34" charset="0"/>
                <a:cs typeface="Calibri" pitchFamily="34" charset="0"/>
              </a:rPr>
              <a:t>Pression Systolique</a:t>
            </a:r>
          </a:p>
          <a:p>
            <a:pPr eaLnBrk="0" hangingPunct="0"/>
            <a:r>
              <a:rPr lang="fr-FR">
                <a:solidFill>
                  <a:srgbClr val="FFFF00"/>
                </a:solidFill>
                <a:latin typeface="Calibri" pitchFamily="34" charset="0"/>
                <a:cs typeface="Calibri" pitchFamily="34" charset="0"/>
              </a:rPr>
              <a:t>&gt; 140 mm HG</a:t>
            </a:r>
          </a:p>
        </p:txBody>
      </p:sp>
      <p:sp>
        <p:nvSpPr>
          <p:cNvPr id="26648" name="Text Box 24"/>
          <p:cNvSpPr txBox="1">
            <a:spLocks noChangeArrowheads="1"/>
          </p:cNvSpPr>
          <p:nvPr/>
        </p:nvSpPr>
        <p:spPr bwMode="auto">
          <a:xfrm>
            <a:off x="4152900" y="4800600"/>
            <a:ext cx="1367682" cy="646331"/>
          </a:xfrm>
          <a:prstGeom prst="rect">
            <a:avLst/>
          </a:prstGeom>
          <a:noFill/>
          <a:ln w="12700">
            <a:noFill/>
            <a:miter lim="800000"/>
            <a:headEnd type="none" w="sm" len="sm"/>
            <a:tailEnd type="none" w="sm" len="sm"/>
          </a:ln>
        </p:spPr>
        <p:txBody>
          <a:bodyPr wrap="none">
            <a:spAutoFit/>
          </a:bodyPr>
          <a:lstStyle/>
          <a:p>
            <a:pPr eaLnBrk="0" hangingPunct="0"/>
            <a:r>
              <a:rPr lang="fr-FR">
                <a:solidFill>
                  <a:srgbClr val="FFFF00"/>
                </a:solidFill>
                <a:latin typeface="Calibri" pitchFamily="34" charset="0"/>
                <a:cs typeface="Calibri" pitchFamily="34" charset="0"/>
              </a:rPr>
              <a:t>Cholestérol</a:t>
            </a:r>
          </a:p>
          <a:p>
            <a:pPr eaLnBrk="0" hangingPunct="0"/>
            <a:r>
              <a:rPr lang="fr-FR">
                <a:solidFill>
                  <a:srgbClr val="FFFF00"/>
                </a:solidFill>
                <a:latin typeface="Calibri" pitchFamily="34" charset="0"/>
                <a:cs typeface="Calibri" pitchFamily="34" charset="0"/>
              </a:rPr>
              <a:t>&gt; 260 mg /dl</a:t>
            </a:r>
          </a:p>
        </p:txBody>
      </p:sp>
      <p:sp>
        <p:nvSpPr>
          <p:cNvPr id="26649" name="Text Box 25"/>
          <p:cNvSpPr txBox="1">
            <a:spLocks noChangeArrowheads="1"/>
          </p:cNvSpPr>
          <p:nvPr/>
        </p:nvSpPr>
        <p:spPr bwMode="auto">
          <a:xfrm>
            <a:off x="6461125" y="4837113"/>
            <a:ext cx="719684" cy="369332"/>
          </a:xfrm>
          <a:prstGeom prst="rect">
            <a:avLst/>
          </a:prstGeom>
          <a:noFill/>
          <a:ln w="12700">
            <a:noFill/>
            <a:miter lim="800000"/>
            <a:headEnd type="none" w="sm" len="sm"/>
            <a:tailEnd type="none" w="sm" len="sm"/>
          </a:ln>
        </p:spPr>
        <p:txBody>
          <a:bodyPr wrap="none">
            <a:spAutoFit/>
          </a:bodyPr>
          <a:lstStyle/>
          <a:p>
            <a:pPr eaLnBrk="0" hangingPunct="0"/>
            <a:r>
              <a:rPr lang="fr-FR">
                <a:solidFill>
                  <a:srgbClr val="FFFF00"/>
                </a:solidFill>
                <a:latin typeface="Calibri" pitchFamily="34" charset="0"/>
                <a:cs typeface="Calibri" pitchFamily="34" charset="0"/>
              </a:rPr>
              <a:t>Tabac</a:t>
            </a:r>
          </a:p>
        </p:txBody>
      </p:sp>
    </p:spTree>
    <p:extLst>
      <p:ext uri="{BB962C8B-B14F-4D97-AF65-F5344CB8AC3E}">
        <p14:creationId xmlns:p14="http://schemas.microsoft.com/office/powerpoint/2010/main" val="141302974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987824" y="332656"/>
            <a:ext cx="2859950" cy="523220"/>
          </a:xfrm>
          <a:prstGeom prst="rect">
            <a:avLst/>
          </a:prstGeom>
          <a:noFill/>
        </p:spPr>
        <p:txBody>
          <a:bodyPr wrap="none" rtlCol="0">
            <a:spAutoFit/>
          </a:bodyPr>
          <a:lstStyle/>
          <a:p>
            <a:r>
              <a:rPr lang="fr-FR" sz="2800" dirty="0" smtClean="0">
                <a:latin typeface="Calibri" pitchFamily="34" charset="0"/>
                <a:cs typeface="Calibri" pitchFamily="34" charset="0"/>
              </a:rPr>
              <a:t>PLAN DE L’EXPOSE</a:t>
            </a:r>
            <a:endParaRPr lang="fr-FR" sz="2800" dirty="0">
              <a:latin typeface="Calibri" pitchFamily="34" charset="0"/>
              <a:cs typeface="Calibri" pitchFamily="34" charset="0"/>
            </a:endParaRPr>
          </a:p>
        </p:txBody>
      </p:sp>
      <p:sp>
        <p:nvSpPr>
          <p:cNvPr id="3" name="ZoneTexte 2"/>
          <p:cNvSpPr txBox="1"/>
          <p:nvPr/>
        </p:nvSpPr>
        <p:spPr>
          <a:xfrm>
            <a:off x="1043608" y="1140778"/>
            <a:ext cx="7548092" cy="5842497"/>
          </a:xfrm>
          <a:prstGeom prst="rect">
            <a:avLst/>
          </a:prstGeom>
          <a:noFill/>
        </p:spPr>
        <p:txBody>
          <a:bodyPr wrap="none" rtlCol="0">
            <a:spAutoFit/>
          </a:bodyPr>
          <a:lstStyle/>
          <a:p>
            <a:pPr>
              <a:lnSpc>
                <a:spcPct val="150000"/>
              </a:lnSpc>
            </a:pPr>
            <a:r>
              <a:rPr lang="fr-FR" sz="2800" dirty="0" smtClean="0">
                <a:latin typeface="Calibri" pitchFamily="34" charset="0"/>
                <a:cs typeface="Calibri" pitchFamily="34" charset="0"/>
              </a:rPr>
              <a:t>1 - Quelques définitions toujours utiles…</a:t>
            </a:r>
          </a:p>
          <a:p>
            <a:pPr>
              <a:lnSpc>
                <a:spcPct val="150000"/>
              </a:lnSpc>
            </a:pPr>
            <a:r>
              <a:rPr lang="fr-FR" sz="2800" dirty="0" smtClean="0">
                <a:latin typeface="Calibri" pitchFamily="34" charset="0"/>
                <a:cs typeface="Calibri" pitchFamily="34" charset="0"/>
              </a:rPr>
              <a:t>2 - Le sport est-il bon pour la santé ?</a:t>
            </a:r>
          </a:p>
          <a:p>
            <a:pPr>
              <a:lnSpc>
                <a:spcPct val="150000"/>
              </a:lnSpc>
            </a:pPr>
            <a:r>
              <a:rPr lang="fr-FR" sz="2800" dirty="0" smtClean="0">
                <a:latin typeface="Calibri" pitchFamily="34" charset="0"/>
                <a:cs typeface="Calibri" pitchFamily="34" charset="0"/>
              </a:rPr>
              <a:t>3 - …et la sédentarité ? Des constats alarmants… </a:t>
            </a:r>
          </a:p>
          <a:p>
            <a:pPr>
              <a:lnSpc>
                <a:spcPct val="150000"/>
              </a:lnSpc>
            </a:pPr>
            <a:r>
              <a:rPr lang="fr-FR" sz="2800" dirty="0" smtClean="0">
                <a:latin typeface="Calibri" pitchFamily="34" charset="0"/>
                <a:cs typeface="Calibri" pitchFamily="34" charset="0"/>
              </a:rPr>
              <a:t>4 - …aux bénéfices d’une pratique régulière des AP</a:t>
            </a:r>
          </a:p>
          <a:p>
            <a:pPr>
              <a:lnSpc>
                <a:spcPct val="150000"/>
              </a:lnSpc>
            </a:pPr>
            <a:r>
              <a:rPr lang="fr-FR" sz="2800" dirty="0" smtClean="0">
                <a:latin typeface="Calibri" pitchFamily="34" charset="0"/>
                <a:cs typeface="Calibri" pitchFamily="34" charset="0"/>
              </a:rPr>
              <a:t>5 - Comment prendre en charge vos patients</a:t>
            </a:r>
          </a:p>
          <a:p>
            <a:pPr>
              <a:lnSpc>
                <a:spcPct val="150000"/>
              </a:lnSpc>
            </a:pPr>
            <a:r>
              <a:rPr lang="fr-FR" sz="2800" dirty="0">
                <a:latin typeface="Calibri" pitchFamily="34" charset="0"/>
                <a:cs typeface="Calibri" pitchFamily="34" charset="0"/>
              </a:rPr>
              <a:t> </a:t>
            </a:r>
            <a:r>
              <a:rPr lang="fr-FR" sz="2800" dirty="0" smtClean="0">
                <a:latin typeface="Calibri" pitchFamily="34" charset="0"/>
                <a:cs typeface="Calibri" pitchFamily="34" charset="0"/>
              </a:rPr>
              <a:t>      - Les précautions à prendre</a:t>
            </a:r>
          </a:p>
          <a:p>
            <a:pPr>
              <a:lnSpc>
                <a:spcPct val="150000"/>
              </a:lnSpc>
            </a:pPr>
            <a:r>
              <a:rPr lang="fr-FR" sz="2800" dirty="0">
                <a:latin typeface="Calibri" pitchFamily="34" charset="0"/>
                <a:cs typeface="Calibri" pitchFamily="34" charset="0"/>
              </a:rPr>
              <a:t> </a:t>
            </a:r>
            <a:r>
              <a:rPr lang="fr-FR" sz="2800" dirty="0" smtClean="0">
                <a:latin typeface="Calibri" pitchFamily="34" charset="0"/>
                <a:cs typeface="Calibri" pitchFamily="34" charset="0"/>
              </a:rPr>
              <a:t>      - Leurs évaluation</a:t>
            </a:r>
          </a:p>
          <a:p>
            <a:pPr>
              <a:lnSpc>
                <a:spcPct val="150000"/>
              </a:lnSpc>
            </a:pPr>
            <a:r>
              <a:rPr lang="fr-FR" sz="2800" dirty="0">
                <a:latin typeface="Calibri" pitchFamily="34" charset="0"/>
                <a:cs typeface="Calibri" pitchFamily="34" charset="0"/>
              </a:rPr>
              <a:t> </a:t>
            </a:r>
            <a:r>
              <a:rPr lang="fr-FR" sz="2800" dirty="0" smtClean="0">
                <a:latin typeface="Calibri" pitchFamily="34" charset="0"/>
                <a:cs typeface="Calibri" pitchFamily="34" charset="0"/>
              </a:rPr>
              <a:t>      - Leur entraînement</a:t>
            </a:r>
          </a:p>
          <a:p>
            <a:pPr>
              <a:lnSpc>
                <a:spcPct val="150000"/>
              </a:lnSpc>
            </a:pPr>
            <a:endParaRPr lang="fr-FR" sz="2800" dirty="0">
              <a:latin typeface="Calibri" pitchFamily="34" charset="0"/>
              <a:cs typeface="Calibri" pitchFamily="34" charset="0"/>
            </a:endParaRPr>
          </a:p>
        </p:txBody>
      </p:sp>
      <p:sp>
        <p:nvSpPr>
          <p:cNvPr id="4" name="Flèche droite 3"/>
          <p:cNvSpPr/>
          <p:nvPr/>
        </p:nvSpPr>
        <p:spPr>
          <a:xfrm>
            <a:off x="266372" y="3356992"/>
            <a:ext cx="690376" cy="25143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4308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p:txBody>
          <a:bodyPr/>
          <a:lstStyle/>
          <a:p>
            <a:pPr algn="ctr" eaLnBrk="1" hangingPunct="1">
              <a:buFontTx/>
              <a:buNone/>
              <a:defRPr/>
            </a:pPr>
            <a:r>
              <a:rPr lang="es-CL" sz="3600" i="1" dirty="0" smtClean="0"/>
              <a:t>  </a:t>
            </a:r>
          </a:p>
          <a:p>
            <a:pPr algn="ctr" eaLnBrk="1" hangingPunct="1">
              <a:buFontTx/>
              <a:buNone/>
              <a:defRPr/>
            </a:pPr>
            <a:r>
              <a:rPr lang="es-CL" b="1" dirty="0" smtClean="0">
                <a:latin typeface="Bookman Old Style" pitchFamily="18" charset="0"/>
              </a:rPr>
              <a:t>…</a:t>
            </a:r>
            <a:r>
              <a:rPr lang="es-CL" b="1" dirty="0" err="1" smtClean="0">
                <a:latin typeface="Bookman Old Style" pitchFamily="18" charset="0"/>
              </a:rPr>
              <a:t>aux</a:t>
            </a:r>
            <a:r>
              <a:rPr lang="es-CL" b="1" dirty="0" smtClean="0">
                <a:latin typeface="Bookman Old Style" pitchFamily="18" charset="0"/>
              </a:rPr>
              <a:t> </a:t>
            </a:r>
            <a:r>
              <a:rPr lang="es-CL" b="1" dirty="0" err="1" smtClean="0">
                <a:latin typeface="Bookman Old Style" pitchFamily="18" charset="0"/>
              </a:rPr>
              <a:t>bénéfices</a:t>
            </a:r>
            <a:r>
              <a:rPr lang="es-CL" b="1" dirty="0" smtClean="0">
                <a:latin typeface="Bookman Old Style" pitchFamily="18" charset="0"/>
              </a:rPr>
              <a:t> </a:t>
            </a:r>
            <a:r>
              <a:rPr lang="es-CL" b="1" dirty="0" err="1" smtClean="0">
                <a:latin typeface="Bookman Old Style" pitchFamily="18" charset="0"/>
              </a:rPr>
              <a:t>d’une</a:t>
            </a:r>
            <a:r>
              <a:rPr lang="es-CL" b="1" dirty="0" smtClean="0">
                <a:latin typeface="Bookman Old Style" pitchFamily="18" charset="0"/>
              </a:rPr>
              <a:t> </a:t>
            </a:r>
            <a:r>
              <a:rPr lang="es-CL" b="1" dirty="0" err="1" smtClean="0">
                <a:latin typeface="Bookman Old Style" pitchFamily="18" charset="0"/>
              </a:rPr>
              <a:t>pratique</a:t>
            </a:r>
            <a:r>
              <a:rPr lang="es-CL" b="1" dirty="0" smtClean="0">
                <a:latin typeface="Bookman Old Style" pitchFamily="18" charset="0"/>
              </a:rPr>
              <a:t> </a:t>
            </a:r>
          </a:p>
          <a:p>
            <a:pPr algn="ctr" eaLnBrk="1" hangingPunct="1">
              <a:buFontTx/>
              <a:buNone/>
              <a:defRPr/>
            </a:pPr>
            <a:r>
              <a:rPr lang="es-CL" b="1" dirty="0" err="1" smtClean="0">
                <a:latin typeface="Bookman Old Style" pitchFamily="18" charset="0"/>
              </a:rPr>
              <a:t>régulière</a:t>
            </a:r>
            <a:r>
              <a:rPr lang="es-CL" b="1" dirty="0" smtClean="0">
                <a:latin typeface="Bookman Old Style" pitchFamily="18" charset="0"/>
              </a:rPr>
              <a:t> </a:t>
            </a:r>
            <a:r>
              <a:rPr lang="es-CL" b="1" dirty="0" err="1" smtClean="0">
                <a:latin typeface="Bookman Old Style" pitchFamily="18" charset="0"/>
              </a:rPr>
              <a:t>d’activités</a:t>
            </a:r>
            <a:r>
              <a:rPr lang="es-CL" b="1" dirty="0" smtClean="0">
                <a:latin typeface="Bookman Old Style" pitchFamily="18" charset="0"/>
              </a:rPr>
              <a:t> </a:t>
            </a:r>
            <a:r>
              <a:rPr lang="es-CL" b="1" dirty="0" err="1" smtClean="0">
                <a:latin typeface="Bookman Old Style" pitchFamily="18" charset="0"/>
              </a:rPr>
              <a:t>physiques</a:t>
            </a:r>
            <a:endParaRPr lang="es-CL" b="1" dirty="0" smtClean="0">
              <a:latin typeface="Bookman Old Style" pitchFamily="18" charset="0"/>
            </a:endParaRPr>
          </a:p>
        </p:txBody>
      </p:sp>
    </p:spTree>
    <p:extLst>
      <p:ext uri="{BB962C8B-B14F-4D97-AF65-F5344CB8AC3E}">
        <p14:creationId xmlns:p14="http://schemas.microsoft.com/office/powerpoint/2010/main" val="333541220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1194" name="Group 186"/>
          <p:cNvGraphicFramePr>
            <a:graphicFrameLocks noGrp="1"/>
          </p:cNvGraphicFramePr>
          <p:nvPr>
            <p:extLst>
              <p:ext uri="{D42A27DB-BD31-4B8C-83A1-F6EECF244321}">
                <p14:modId xmlns:p14="http://schemas.microsoft.com/office/powerpoint/2010/main" val="2399251413"/>
              </p:ext>
            </p:extLst>
          </p:nvPr>
        </p:nvGraphicFramePr>
        <p:xfrm>
          <a:off x="785813" y="762000"/>
          <a:ext cx="8229600" cy="4023360"/>
        </p:xfrm>
        <a:graphic>
          <a:graphicData uri="http://schemas.openxmlformats.org/drawingml/2006/table">
            <a:tbl>
              <a:tblPr/>
              <a:tblGrid>
                <a:gridCol w="749300"/>
                <a:gridCol w="746125"/>
                <a:gridCol w="749300"/>
                <a:gridCol w="747712"/>
                <a:gridCol w="747713"/>
                <a:gridCol w="750887"/>
                <a:gridCol w="747713"/>
                <a:gridCol w="749300"/>
                <a:gridCol w="746125"/>
                <a:gridCol w="747712"/>
                <a:gridCol w="747713"/>
              </a:tblGrid>
              <a:tr h="365125">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dirty="0" smtClean="0">
                        <a:ln>
                          <a:noFill/>
                        </a:ln>
                        <a:solidFill>
                          <a:schemeClr val="tx1"/>
                        </a:solidFill>
                        <a:effectLst/>
                        <a:latin typeface="Times New Roman" pitchFamily="18"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r>
              <a:tr h="365125">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r>
              <a:tr h="365125">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r>
              <a:tr h="365125">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r>
              <a:tr h="365125">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r>
              <a:tr h="365125">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r>
              <a:tr h="365125">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r>
              <a:tr h="365125">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r>
              <a:tr h="365125">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r>
              <a:tr h="365125">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r>
              <a:tr h="365125">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dirty="0" smtClean="0">
                        <a:ln>
                          <a:noFill/>
                        </a:ln>
                        <a:solidFill>
                          <a:schemeClr val="tx1"/>
                        </a:solidFill>
                        <a:effectLst/>
                        <a:latin typeface="Times New Roman" pitchFamily="18"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s-CL" sz="18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r>
            </a:tbl>
          </a:graphicData>
        </a:graphic>
      </p:graphicFrame>
      <p:sp>
        <p:nvSpPr>
          <p:cNvPr id="27796" name="Text Box 148"/>
          <p:cNvSpPr txBox="1">
            <a:spLocks noChangeArrowheads="1"/>
          </p:cNvSpPr>
          <p:nvPr/>
        </p:nvSpPr>
        <p:spPr bwMode="auto">
          <a:xfrm rot="-5400000">
            <a:off x="-709290" y="2935179"/>
            <a:ext cx="2277418" cy="646331"/>
          </a:xfrm>
          <a:prstGeom prst="rect">
            <a:avLst/>
          </a:prstGeom>
          <a:noFill/>
          <a:ln w="12700">
            <a:noFill/>
            <a:miter lim="800000"/>
            <a:headEnd type="none" w="sm" len="sm"/>
            <a:tailEnd type="none" w="sm" len="sm"/>
          </a:ln>
        </p:spPr>
        <p:txBody>
          <a:bodyPr wrap="none">
            <a:spAutoFit/>
          </a:bodyPr>
          <a:lstStyle/>
          <a:p>
            <a:r>
              <a:rPr lang="fr-FR" b="1">
                <a:solidFill>
                  <a:srgbClr val="FFFF00"/>
                </a:solidFill>
                <a:latin typeface="Calibri" pitchFamily="34" charset="0"/>
                <a:cs typeface="Calibri" pitchFamily="34" charset="0"/>
              </a:rPr>
              <a:t>Mortalité causée par </a:t>
            </a:r>
          </a:p>
          <a:p>
            <a:r>
              <a:rPr lang="fr-FR" b="1">
                <a:solidFill>
                  <a:srgbClr val="FFFF00"/>
                </a:solidFill>
                <a:latin typeface="Calibri" pitchFamily="34" charset="0"/>
                <a:cs typeface="Calibri" pitchFamily="34" charset="0"/>
              </a:rPr>
              <a:t>maladie coronarienne</a:t>
            </a:r>
            <a:endParaRPr lang="es-CL" b="1">
              <a:solidFill>
                <a:srgbClr val="FFFF00"/>
              </a:solidFill>
              <a:latin typeface="Calibri" pitchFamily="34" charset="0"/>
              <a:cs typeface="Calibri" pitchFamily="34" charset="0"/>
            </a:endParaRPr>
          </a:p>
        </p:txBody>
      </p:sp>
      <p:sp>
        <p:nvSpPr>
          <p:cNvPr id="27797" name="Text Box 149"/>
          <p:cNvSpPr txBox="1">
            <a:spLocks noChangeArrowheads="1"/>
          </p:cNvSpPr>
          <p:nvPr/>
        </p:nvSpPr>
        <p:spPr bwMode="auto">
          <a:xfrm>
            <a:off x="1295400" y="5429250"/>
            <a:ext cx="5152885" cy="369332"/>
          </a:xfrm>
          <a:prstGeom prst="rect">
            <a:avLst/>
          </a:prstGeom>
          <a:noFill/>
          <a:ln w="12700">
            <a:noFill/>
            <a:miter lim="800000"/>
            <a:headEnd type="none" w="sm" len="sm"/>
            <a:tailEnd type="none" w="sm" len="sm"/>
          </a:ln>
        </p:spPr>
        <p:txBody>
          <a:bodyPr wrap="none">
            <a:spAutoFit/>
          </a:bodyPr>
          <a:lstStyle/>
          <a:p>
            <a:r>
              <a:rPr lang="fr-FR" b="1">
                <a:solidFill>
                  <a:srgbClr val="FFFF00"/>
                </a:solidFill>
                <a:latin typeface="Calibri" pitchFamily="34" charset="0"/>
                <a:cs typeface="Calibri" pitchFamily="34" charset="0"/>
              </a:rPr>
              <a:t>Niveau d’activité physique ou de condition physique</a:t>
            </a:r>
            <a:endParaRPr lang="es-CL" b="1">
              <a:solidFill>
                <a:srgbClr val="FFFF00"/>
              </a:solidFill>
              <a:latin typeface="Calibri" pitchFamily="34" charset="0"/>
              <a:cs typeface="Calibri" pitchFamily="34" charset="0"/>
            </a:endParaRPr>
          </a:p>
        </p:txBody>
      </p:sp>
      <p:sp>
        <p:nvSpPr>
          <p:cNvPr id="27798" name="Text Box 150"/>
          <p:cNvSpPr txBox="1">
            <a:spLocks noChangeArrowheads="1"/>
          </p:cNvSpPr>
          <p:nvPr/>
        </p:nvSpPr>
        <p:spPr bwMode="auto">
          <a:xfrm>
            <a:off x="633413" y="4827588"/>
            <a:ext cx="6548588" cy="338554"/>
          </a:xfrm>
          <a:prstGeom prst="rect">
            <a:avLst/>
          </a:prstGeom>
          <a:noFill/>
          <a:ln w="12700">
            <a:noFill/>
            <a:miter lim="800000"/>
            <a:headEnd type="none" w="sm" len="sm"/>
            <a:tailEnd type="none" w="sm" len="sm"/>
          </a:ln>
        </p:spPr>
        <p:txBody>
          <a:bodyPr wrap="none">
            <a:spAutoFit/>
          </a:bodyPr>
          <a:lstStyle/>
          <a:p>
            <a:r>
              <a:rPr lang="fr-FR" sz="1600" b="1">
                <a:solidFill>
                  <a:srgbClr val="FFFF00"/>
                </a:solidFill>
                <a:latin typeface="Calibri" pitchFamily="34" charset="0"/>
                <a:cs typeface="Calibri" pitchFamily="34" charset="0"/>
              </a:rPr>
              <a:t>0           1           2           3           4           5           6           7           8           9           10</a:t>
            </a:r>
            <a:endParaRPr lang="es-CL" sz="1600" b="1">
              <a:solidFill>
                <a:srgbClr val="FFFF00"/>
              </a:solidFill>
              <a:latin typeface="Calibri" pitchFamily="34" charset="0"/>
              <a:cs typeface="Calibri" pitchFamily="34" charset="0"/>
            </a:endParaRPr>
          </a:p>
        </p:txBody>
      </p:sp>
      <p:sp>
        <p:nvSpPr>
          <p:cNvPr id="27799" name="Text Box 151"/>
          <p:cNvSpPr txBox="1">
            <a:spLocks noChangeArrowheads="1"/>
          </p:cNvSpPr>
          <p:nvPr/>
        </p:nvSpPr>
        <p:spPr bwMode="auto">
          <a:xfrm>
            <a:off x="709613" y="914400"/>
            <a:ext cx="497252" cy="3970318"/>
          </a:xfrm>
          <a:prstGeom prst="rect">
            <a:avLst/>
          </a:prstGeom>
          <a:noFill/>
          <a:ln w="12700">
            <a:noFill/>
            <a:miter lim="800000"/>
            <a:headEnd type="none" w="sm" len="sm"/>
            <a:tailEnd type="none" w="sm" len="sm"/>
          </a:ln>
        </p:spPr>
        <p:txBody>
          <a:bodyPr wrap="none">
            <a:spAutoFit/>
          </a:bodyPr>
          <a:lstStyle/>
          <a:p>
            <a:pPr>
              <a:lnSpc>
                <a:spcPct val="75000"/>
              </a:lnSpc>
            </a:pPr>
            <a:r>
              <a:rPr lang="fr-FR" sz="1600" b="1">
                <a:solidFill>
                  <a:srgbClr val="000000"/>
                </a:solidFill>
                <a:latin typeface="Calibri" pitchFamily="34" charset="0"/>
                <a:cs typeface="Calibri" pitchFamily="34" charset="0"/>
              </a:rPr>
              <a:t>100</a:t>
            </a:r>
          </a:p>
          <a:p>
            <a:pPr>
              <a:lnSpc>
                <a:spcPct val="75000"/>
              </a:lnSpc>
            </a:pPr>
            <a:endParaRPr lang="fr-FR" sz="1600" b="1">
              <a:solidFill>
                <a:srgbClr val="000000"/>
              </a:solidFill>
              <a:latin typeface="Calibri" pitchFamily="34" charset="0"/>
              <a:cs typeface="Calibri" pitchFamily="34" charset="0"/>
            </a:endParaRPr>
          </a:p>
          <a:p>
            <a:pPr>
              <a:lnSpc>
                <a:spcPct val="75000"/>
              </a:lnSpc>
            </a:pPr>
            <a:r>
              <a:rPr lang="fr-FR" sz="1600" b="1">
                <a:solidFill>
                  <a:srgbClr val="000000"/>
                </a:solidFill>
                <a:latin typeface="Calibri" pitchFamily="34" charset="0"/>
                <a:cs typeface="Calibri" pitchFamily="34" charset="0"/>
              </a:rPr>
              <a:t>90</a:t>
            </a:r>
          </a:p>
          <a:p>
            <a:pPr>
              <a:lnSpc>
                <a:spcPct val="75000"/>
              </a:lnSpc>
            </a:pPr>
            <a:endParaRPr lang="fr-FR" sz="1600" b="1">
              <a:solidFill>
                <a:srgbClr val="000000"/>
              </a:solidFill>
              <a:latin typeface="Calibri" pitchFamily="34" charset="0"/>
              <a:cs typeface="Calibri" pitchFamily="34" charset="0"/>
            </a:endParaRPr>
          </a:p>
          <a:p>
            <a:pPr>
              <a:lnSpc>
                <a:spcPct val="75000"/>
              </a:lnSpc>
            </a:pPr>
            <a:r>
              <a:rPr lang="fr-FR" sz="1600" b="1">
                <a:solidFill>
                  <a:srgbClr val="000000"/>
                </a:solidFill>
                <a:latin typeface="Calibri" pitchFamily="34" charset="0"/>
                <a:cs typeface="Calibri" pitchFamily="34" charset="0"/>
              </a:rPr>
              <a:t>80</a:t>
            </a:r>
          </a:p>
          <a:p>
            <a:pPr>
              <a:lnSpc>
                <a:spcPct val="75000"/>
              </a:lnSpc>
            </a:pPr>
            <a:endParaRPr lang="fr-FR" sz="1600" b="1">
              <a:solidFill>
                <a:srgbClr val="000000"/>
              </a:solidFill>
              <a:latin typeface="Calibri" pitchFamily="34" charset="0"/>
              <a:cs typeface="Calibri" pitchFamily="34" charset="0"/>
            </a:endParaRPr>
          </a:p>
          <a:p>
            <a:pPr>
              <a:lnSpc>
                <a:spcPct val="75000"/>
              </a:lnSpc>
            </a:pPr>
            <a:r>
              <a:rPr lang="fr-FR" sz="1600" b="1">
                <a:solidFill>
                  <a:srgbClr val="000000"/>
                </a:solidFill>
                <a:latin typeface="Calibri" pitchFamily="34" charset="0"/>
                <a:cs typeface="Calibri" pitchFamily="34" charset="0"/>
              </a:rPr>
              <a:t>70</a:t>
            </a:r>
          </a:p>
          <a:p>
            <a:pPr>
              <a:lnSpc>
                <a:spcPct val="75000"/>
              </a:lnSpc>
            </a:pPr>
            <a:endParaRPr lang="fr-FR" sz="1600" b="1">
              <a:solidFill>
                <a:srgbClr val="000000"/>
              </a:solidFill>
              <a:latin typeface="Calibri" pitchFamily="34" charset="0"/>
              <a:cs typeface="Calibri" pitchFamily="34" charset="0"/>
            </a:endParaRPr>
          </a:p>
          <a:p>
            <a:pPr>
              <a:lnSpc>
                <a:spcPct val="75000"/>
              </a:lnSpc>
            </a:pPr>
            <a:r>
              <a:rPr lang="fr-FR" sz="1600" b="1">
                <a:solidFill>
                  <a:srgbClr val="000000"/>
                </a:solidFill>
                <a:latin typeface="Calibri" pitchFamily="34" charset="0"/>
                <a:cs typeface="Calibri" pitchFamily="34" charset="0"/>
              </a:rPr>
              <a:t>60</a:t>
            </a:r>
          </a:p>
          <a:p>
            <a:pPr>
              <a:lnSpc>
                <a:spcPct val="75000"/>
              </a:lnSpc>
            </a:pPr>
            <a:endParaRPr lang="fr-FR" sz="1600" b="1">
              <a:solidFill>
                <a:srgbClr val="000000"/>
              </a:solidFill>
              <a:latin typeface="Calibri" pitchFamily="34" charset="0"/>
              <a:cs typeface="Calibri" pitchFamily="34" charset="0"/>
            </a:endParaRPr>
          </a:p>
          <a:p>
            <a:pPr>
              <a:lnSpc>
                <a:spcPct val="75000"/>
              </a:lnSpc>
            </a:pPr>
            <a:r>
              <a:rPr lang="fr-FR" sz="1600" b="1">
                <a:solidFill>
                  <a:srgbClr val="000000"/>
                </a:solidFill>
                <a:latin typeface="Calibri" pitchFamily="34" charset="0"/>
                <a:cs typeface="Calibri" pitchFamily="34" charset="0"/>
              </a:rPr>
              <a:t>50</a:t>
            </a:r>
          </a:p>
          <a:p>
            <a:pPr>
              <a:lnSpc>
                <a:spcPct val="75000"/>
              </a:lnSpc>
            </a:pPr>
            <a:endParaRPr lang="fr-FR" sz="1600" b="1">
              <a:solidFill>
                <a:srgbClr val="000000"/>
              </a:solidFill>
              <a:latin typeface="Calibri" pitchFamily="34" charset="0"/>
              <a:cs typeface="Calibri" pitchFamily="34" charset="0"/>
            </a:endParaRPr>
          </a:p>
          <a:p>
            <a:pPr>
              <a:lnSpc>
                <a:spcPct val="75000"/>
              </a:lnSpc>
            </a:pPr>
            <a:r>
              <a:rPr lang="fr-FR" sz="1600" b="1">
                <a:solidFill>
                  <a:srgbClr val="000000"/>
                </a:solidFill>
                <a:latin typeface="Calibri" pitchFamily="34" charset="0"/>
                <a:cs typeface="Calibri" pitchFamily="34" charset="0"/>
              </a:rPr>
              <a:t>40</a:t>
            </a:r>
          </a:p>
          <a:p>
            <a:pPr>
              <a:lnSpc>
                <a:spcPct val="75000"/>
              </a:lnSpc>
            </a:pPr>
            <a:endParaRPr lang="fr-FR" sz="1600" b="1">
              <a:solidFill>
                <a:srgbClr val="000000"/>
              </a:solidFill>
              <a:latin typeface="Calibri" pitchFamily="34" charset="0"/>
              <a:cs typeface="Calibri" pitchFamily="34" charset="0"/>
            </a:endParaRPr>
          </a:p>
          <a:p>
            <a:pPr>
              <a:lnSpc>
                <a:spcPct val="75000"/>
              </a:lnSpc>
            </a:pPr>
            <a:r>
              <a:rPr lang="fr-FR" sz="1600" b="1">
                <a:solidFill>
                  <a:srgbClr val="000000"/>
                </a:solidFill>
                <a:latin typeface="Calibri" pitchFamily="34" charset="0"/>
                <a:cs typeface="Calibri" pitchFamily="34" charset="0"/>
              </a:rPr>
              <a:t>30</a:t>
            </a:r>
          </a:p>
          <a:p>
            <a:pPr>
              <a:lnSpc>
                <a:spcPct val="75000"/>
              </a:lnSpc>
            </a:pPr>
            <a:endParaRPr lang="fr-FR" sz="1600" b="1">
              <a:solidFill>
                <a:srgbClr val="000000"/>
              </a:solidFill>
              <a:latin typeface="Calibri" pitchFamily="34" charset="0"/>
              <a:cs typeface="Calibri" pitchFamily="34" charset="0"/>
            </a:endParaRPr>
          </a:p>
          <a:p>
            <a:pPr>
              <a:lnSpc>
                <a:spcPct val="75000"/>
              </a:lnSpc>
            </a:pPr>
            <a:r>
              <a:rPr lang="fr-FR" sz="1600" b="1">
                <a:solidFill>
                  <a:srgbClr val="000000"/>
                </a:solidFill>
                <a:latin typeface="Calibri" pitchFamily="34" charset="0"/>
                <a:cs typeface="Calibri" pitchFamily="34" charset="0"/>
              </a:rPr>
              <a:t>20</a:t>
            </a:r>
          </a:p>
          <a:p>
            <a:pPr>
              <a:lnSpc>
                <a:spcPct val="75000"/>
              </a:lnSpc>
            </a:pPr>
            <a:endParaRPr lang="fr-FR" sz="1600" b="1">
              <a:solidFill>
                <a:srgbClr val="000000"/>
              </a:solidFill>
              <a:latin typeface="Calibri" pitchFamily="34" charset="0"/>
              <a:cs typeface="Calibri" pitchFamily="34" charset="0"/>
            </a:endParaRPr>
          </a:p>
          <a:p>
            <a:pPr>
              <a:lnSpc>
                <a:spcPct val="75000"/>
              </a:lnSpc>
            </a:pPr>
            <a:r>
              <a:rPr lang="fr-FR" sz="1600" b="1">
                <a:solidFill>
                  <a:srgbClr val="000000"/>
                </a:solidFill>
                <a:latin typeface="Calibri" pitchFamily="34" charset="0"/>
                <a:cs typeface="Calibri" pitchFamily="34" charset="0"/>
              </a:rPr>
              <a:t>10</a:t>
            </a:r>
          </a:p>
          <a:p>
            <a:pPr>
              <a:lnSpc>
                <a:spcPct val="75000"/>
              </a:lnSpc>
            </a:pPr>
            <a:endParaRPr lang="fr-FR" sz="1600" b="1">
              <a:solidFill>
                <a:srgbClr val="000000"/>
              </a:solidFill>
              <a:latin typeface="Calibri" pitchFamily="34" charset="0"/>
              <a:cs typeface="Calibri" pitchFamily="34" charset="0"/>
            </a:endParaRPr>
          </a:p>
          <a:p>
            <a:pPr>
              <a:lnSpc>
                <a:spcPct val="75000"/>
              </a:lnSpc>
            </a:pPr>
            <a:r>
              <a:rPr lang="fr-FR" sz="1600" b="1">
                <a:solidFill>
                  <a:srgbClr val="000000"/>
                </a:solidFill>
                <a:latin typeface="Calibri" pitchFamily="34" charset="0"/>
                <a:cs typeface="Calibri" pitchFamily="34" charset="0"/>
              </a:rPr>
              <a:t>0</a:t>
            </a:r>
            <a:endParaRPr lang="es-CL" sz="1600" b="1">
              <a:solidFill>
                <a:srgbClr val="000000"/>
              </a:solidFill>
              <a:latin typeface="Calibri" pitchFamily="34" charset="0"/>
              <a:cs typeface="Calibri" pitchFamily="34" charset="0"/>
            </a:endParaRPr>
          </a:p>
        </p:txBody>
      </p:sp>
      <p:sp>
        <p:nvSpPr>
          <p:cNvPr id="27800" name="Line 152"/>
          <p:cNvSpPr>
            <a:spLocks noChangeShapeType="1"/>
          </p:cNvSpPr>
          <p:nvPr/>
        </p:nvSpPr>
        <p:spPr bwMode="auto">
          <a:xfrm>
            <a:off x="1547813" y="1093788"/>
            <a:ext cx="1447800" cy="685800"/>
          </a:xfrm>
          <a:prstGeom prst="line">
            <a:avLst/>
          </a:prstGeom>
          <a:noFill/>
          <a:ln w="28575">
            <a:solidFill>
              <a:srgbClr val="FF0000"/>
            </a:solidFill>
            <a:round/>
            <a:headEnd type="oval" w="med" len="med"/>
            <a:tailEnd type="oval" w="med" len="med"/>
          </a:ln>
        </p:spPr>
        <p:txBody>
          <a:bodyPr/>
          <a:lstStyle/>
          <a:p>
            <a:endParaRPr lang="fr-FR">
              <a:solidFill>
                <a:srgbClr val="FFFF00"/>
              </a:solidFill>
              <a:latin typeface="Calibri" pitchFamily="34" charset="0"/>
              <a:cs typeface="Calibri" pitchFamily="34" charset="0"/>
            </a:endParaRPr>
          </a:p>
        </p:txBody>
      </p:sp>
      <p:sp>
        <p:nvSpPr>
          <p:cNvPr id="27801" name="Line 153"/>
          <p:cNvSpPr>
            <a:spLocks noChangeShapeType="1"/>
          </p:cNvSpPr>
          <p:nvPr/>
        </p:nvSpPr>
        <p:spPr bwMode="auto">
          <a:xfrm>
            <a:off x="2995613" y="1779588"/>
            <a:ext cx="1524000" cy="381000"/>
          </a:xfrm>
          <a:prstGeom prst="line">
            <a:avLst/>
          </a:prstGeom>
          <a:noFill/>
          <a:ln w="28575">
            <a:solidFill>
              <a:srgbClr val="FF0000"/>
            </a:solidFill>
            <a:round/>
            <a:headEnd type="oval" w="med" len="med"/>
            <a:tailEnd type="oval" w="med" len="med"/>
          </a:ln>
        </p:spPr>
        <p:txBody>
          <a:bodyPr/>
          <a:lstStyle/>
          <a:p>
            <a:endParaRPr lang="fr-FR">
              <a:solidFill>
                <a:srgbClr val="FFFF00"/>
              </a:solidFill>
              <a:latin typeface="Calibri" pitchFamily="34" charset="0"/>
              <a:cs typeface="Calibri" pitchFamily="34" charset="0"/>
            </a:endParaRPr>
          </a:p>
        </p:txBody>
      </p:sp>
      <p:sp>
        <p:nvSpPr>
          <p:cNvPr id="27802" name="Line 154"/>
          <p:cNvSpPr>
            <a:spLocks noChangeShapeType="1"/>
          </p:cNvSpPr>
          <p:nvPr/>
        </p:nvSpPr>
        <p:spPr bwMode="auto">
          <a:xfrm>
            <a:off x="4519613" y="2160588"/>
            <a:ext cx="2209800" cy="1371600"/>
          </a:xfrm>
          <a:prstGeom prst="line">
            <a:avLst/>
          </a:prstGeom>
          <a:noFill/>
          <a:ln w="28575">
            <a:solidFill>
              <a:srgbClr val="FF0000"/>
            </a:solidFill>
            <a:round/>
            <a:headEnd type="oval" w="med" len="med"/>
            <a:tailEnd type="oval" w="med" len="med"/>
          </a:ln>
        </p:spPr>
        <p:txBody>
          <a:bodyPr/>
          <a:lstStyle/>
          <a:p>
            <a:endParaRPr lang="fr-FR">
              <a:solidFill>
                <a:srgbClr val="FFFF00"/>
              </a:solidFill>
              <a:latin typeface="Calibri" pitchFamily="34" charset="0"/>
              <a:cs typeface="Calibri" pitchFamily="34" charset="0"/>
            </a:endParaRPr>
          </a:p>
        </p:txBody>
      </p:sp>
      <p:sp>
        <p:nvSpPr>
          <p:cNvPr id="27803" name="Line 155"/>
          <p:cNvSpPr>
            <a:spLocks noChangeShapeType="1"/>
          </p:cNvSpPr>
          <p:nvPr/>
        </p:nvSpPr>
        <p:spPr bwMode="auto">
          <a:xfrm>
            <a:off x="1547813" y="1093788"/>
            <a:ext cx="685800" cy="1676400"/>
          </a:xfrm>
          <a:prstGeom prst="line">
            <a:avLst/>
          </a:prstGeom>
          <a:noFill/>
          <a:ln w="28575">
            <a:solidFill>
              <a:schemeClr val="bg2">
                <a:lumMod val="40000"/>
                <a:lumOff val="60000"/>
              </a:schemeClr>
            </a:solidFill>
            <a:round/>
            <a:headEnd type="diamond" w="med" len="med"/>
            <a:tailEnd type="diamond" w="med" len="med"/>
          </a:ln>
        </p:spPr>
        <p:txBody>
          <a:bodyPr/>
          <a:lstStyle/>
          <a:p>
            <a:endParaRPr lang="fr-FR">
              <a:solidFill>
                <a:srgbClr val="FFFF00"/>
              </a:solidFill>
              <a:latin typeface="Calibri" pitchFamily="34" charset="0"/>
              <a:cs typeface="Calibri" pitchFamily="34" charset="0"/>
            </a:endParaRPr>
          </a:p>
        </p:txBody>
      </p:sp>
      <p:sp>
        <p:nvSpPr>
          <p:cNvPr id="27804" name="Line 156"/>
          <p:cNvSpPr>
            <a:spLocks noChangeShapeType="1"/>
          </p:cNvSpPr>
          <p:nvPr/>
        </p:nvSpPr>
        <p:spPr bwMode="auto">
          <a:xfrm>
            <a:off x="2233613" y="2770188"/>
            <a:ext cx="762000" cy="304800"/>
          </a:xfrm>
          <a:prstGeom prst="line">
            <a:avLst/>
          </a:prstGeom>
          <a:noFill/>
          <a:ln w="28575">
            <a:solidFill>
              <a:schemeClr val="bg2">
                <a:lumMod val="40000"/>
                <a:lumOff val="60000"/>
              </a:schemeClr>
            </a:solidFill>
            <a:round/>
            <a:headEnd type="diamond" w="med" len="med"/>
            <a:tailEnd type="diamond" w="med" len="med"/>
          </a:ln>
        </p:spPr>
        <p:txBody>
          <a:bodyPr/>
          <a:lstStyle/>
          <a:p>
            <a:endParaRPr lang="fr-FR">
              <a:solidFill>
                <a:srgbClr val="FFFF00"/>
              </a:solidFill>
              <a:latin typeface="Calibri" pitchFamily="34" charset="0"/>
              <a:cs typeface="Calibri" pitchFamily="34" charset="0"/>
            </a:endParaRPr>
          </a:p>
        </p:txBody>
      </p:sp>
      <p:sp>
        <p:nvSpPr>
          <p:cNvPr id="27805" name="Line 157"/>
          <p:cNvSpPr>
            <a:spLocks noChangeShapeType="1"/>
          </p:cNvSpPr>
          <p:nvPr/>
        </p:nvSpPr>
        <p:spPr bwMode="auto">
          <a:xfrm>
            <a:off x="2995613" y="3074988"/>
            <a:ext cx="762000" cy="381000"/>
          </a:xfrm>
          <a:prstGeom prst="line">
            <a:avLst/>
          </a:prstGeom>
          <a:noFill/>
          <a:ln w="28575">
            <a:solidFill>
              <a:schemeClr val="bg2">
                <a:lumMod val="40000"/>
                <a:lumOff val="60000"/>
              </a:schemeClr>
            </a:solidFill>
            <a:round/>
            <a:headEnd type="diamond" w="med" len="med"/>
            <a:tailEnd type="diamond" w="med" len="med"/>
          </a:ln>
        </p:spPr>
        <p:txBody>
          <a:bodyPr/>
          <a:lstStyle/>
          <a:p>
            <a:endParaRPr lang="fr-FR">
              <a:solidFill>
                <a:srgbClr val="FFFF00"/>
              </a:solidFill>
              <a:latin typeface="Calibri" pitchFamily="34" charset="0"/>
              <a:cs typeface="Calibri" pitchFamily="34" charset="0"/>
            </a:endParaRPr>
          </a:p>
        </p:txBody>
      </p:sp>
      <p:sp>
        <p:nvSpPr>
          <p:cNvPr id="27806" name="Line 158"/>
          <p:cNvSpPr>
            <a:spLocks noChangeShapeType="1"/>
          </p:cNvSpPr>
          <p:nvPr/>
        </p:nvSpPr>
        <p:spPr bwMode="auto">
          <a:xfrm>
            <a:off x="3757613" y="3455988"/>
            <a:ext cx="1447800" cy="304800"/>
          </a:xfrm>
          <a:prstGeom prst="line">
            <a:avLst/>
          </a:prstGeom>
          <a:noFill/>
          <a:ln w="28575">
            <a:solidFill>
              <a:schemeClr val="bg2">
                <a:lumMod val="40000"/>
                <a:lumOff val="60000"/>
              </a:schemeClr>
            </a:solidFill>
            <a:round/>
            <a:headEnd type="diamond" w="med" len="med"/>
            <a:tailEnd type="diamond" w="med" len="med"/>
          </a:ln>
        </p:spPr>
        <p:txBody>
          <a:bodyPr/>
          <a:lstStyle/>
          <a:p>
            <a:endParaRPr lang="fr-FR">
              <a:solidFill>
                <a:srgbClr val="FFFF00"/>
              </a:solidFill>
              <a:latin typeface="Calibri" pitchFamily="34" charset="0"/>
              <a:cs typeface="Calibri" pitchFamily="34" charset="0"/>
            </a:endParaRPr>
          </a:p>
        </p:txBody>
      </p:sp>
      <p:sp>
        <p:nvSpPr>
          <p:cNvPr id="27807" name="Line 159"/>
          <p:cNvSpPr>
            <a:spLocks noChangeShapeType="1"/>
          </p:cNvSpPr>
          <p:nvPr/>
        </p:nvSpPr>
        <p:spPr bwMode="auto">
          <a:xfrm>
            <a:off x="5205413" y="3760788"/>
            <a:ext cx="762000" cy="152400"/>
          </a:xfrm>
          <a:prstGeom prst="line">
            <a:avLst/>
          </a:prstGeom>
          <a:noFill/>
          <a:ln w="28575">
            <a:solidFill>
              <a:schemeClr val="bg2">
                <a:lumMod val="40000"/>
                <a:lumOff val="60000"/>
              </a:schemeClr>
            </a:solidFill>
            <a:round/>
            <a:headEnd type="diamond" w="med" len="med"/>
            <a:tailEnd type="diamond" w="med" len="med"/>
          </a:ln>
        </p:spPr>
        <p:txBody>
          <a:bodyPr/>
          <a:lstStyle/>
          <a:p>
            <a:endParaRPr lang="fr-FR">
              <a:solidFill>
                <a:srgbClr val="FFFF00"/>
              </a:solidFill>
              <a:latin typeface="Calibri" pitchFamily="34" charset="0"/>
              <a:cs typeface="Calibri" pitchFamily="34" charset="0"/>
            </a:endParaRPr>
          </a:p>
        </p:txBody>
      </p:sp>
      <p:sp>
        <p:nvSpPr>
          <p:cNvPr id="27808" name="Line 160"/>
          <p:cNvSpPr>
            <a:spLocks noChangeShapeType="1"/>
          </p:cNvSpPr>
          <p:nvPr/>
        </p:nvSpPr>
        <p:spPr bwMode="auto">
          <a:xfrm>
            <a:off x="5967413" y="3913188"/>
            <a:ext cx="762000" cy="0"/>
          </a:xfrm>
          <a:prstGeom prst="line">
            <a:avLst/>
          </a:prstGeom>
          <a:noFill/>
          <a:ln w="28575">
            <a:solidFill>
              <a:schemeClr val="bg2">
                <a:lumMod val="40000"/>
                <a:lumOff val="60000"/>
              </a:schemeClr>
            </a:solidFill>
            <a:round/>
            <a:headEnd type="diamond" w="med" len="med"/>
            <a:tailEnd type="diamond" w="med" len="med"/>
          </a:ln>
        </p:spPr>
        <p:txBody>
          <a:bodyPr/>
          <a:lstStyle/>
          <a:p>
            <a:endParaRPr lang="fr-FR">
              <a:solidFill>
                <a:srgbClr val="FFFF00"/>
              </a:solidFill>
              <a:latin typeface="Calibri" pitchFamily="34" charset="0"/>
              <a:cs typeface="Calibri" pitchFamily="34" charset="0"/>
            </a:endParaRPr>
          </a:p>
        </p:txBody>
      </p:sp>
      <p:sp>
        <p:nvSpPr>
          <p:cNvPr id="27809" name="Line 161"/>
          <p:cNvSpPr>
            <a:spLocks noChangeShapeType="1"/>
          </p:cNvSpPr>
          <p:nvPr/>
        </p:nvSpPr>
        <p:spPr bwMode="auto">
          <a:xfrm>
            <a:off x="1547813" y="1169988"/>
            <a:ext cx="1447800" cy="1600200"/>
          </a:xfrm>
          <a:prstGeom prst="line">
            <a:avLst/>
          </a:prstGeom>
          <a:noFill/>
          <a:ln w="28575">
            <a:solidFill>
              <a:srgbClr val="00B050"/>
            </a:solidFill>
            <a:round/>
            <a:headEnd type="oval" w="med" len="med"/>
            <a:tailEnd type="oval" w="med" len="med"/>
          </a:ln>
        </p:spPr>
        <p:txBody>
          <a:bodyPr/>
          <a:lstStyle/>
          <a:p>
            <a:endParaRPr lang="fr-FR">
              <a:solidFill>
                <a:srgbClr val="FFFF00"/>
              </a:solidFill>
              <a:latin typeface="Calibri" pitchFamily="34" charset="0"/>
              <a:cs typeface="Calibri" pitchFamily="34" charset="0"/>
            </a:endParaRPr>
          </a:p>
        </p:txBody>
      </p:sp>
      <p:sp>
        <p:nvSpPr>
          <p:cNvPr id="27810" name="Line 162"/>
          <p:cNvSpPr>
            <a:spLocks noChangeShapeType="1"/>
          </p:cNvSpPr>
          <p:nvPr/>
        </p:nvSpPr>
        <p:spPr bwMode="auto">
          <a:xfrm>
            <a:off x="2995613" y="2770188"/>
            <a:ext cx="1524000" cy="0"/>
          </a:xfrm>
          <a:prstGeom prst="line">
            <a:avLst/>
          </a:prstGeom>
          <a:noFill/>
          <a:ln w="28575">
            <a:solidFill>
              <a:srgbClr val="00B050"/>
            </a:solidFill>
            <a:round/>
            <a:headEnd type="oval" w="med" len="med"/>
            <a:tailEnd type="oval" w="med" len="med"/>
          </a:ln>
        </p:spPr>
        <p:txBody>
          <a:bodyPr/>
          <a:lstStyle/>
          <a:p>
            <a:endParaRPr lang="fr-FR">
              <a:solidFill>
                <a:srgbClr val="FFFF00"/>
              </a:solidFill>
              <a:latin typeface="Calibri" pitchFamily="34" charset="0"/>
              <a:cs typeface="Calibri" pitchFamily="34" charset="0"/>
            </a:endParaRPr>
          </a:p>
        </p:txBody>
      </p:sp>
      <p:sp>
        <p:nvSpPr>
          <p:cNvPr id="27811" name="Line 163"/>
          <p:cNvSpPr>
            <a:spLocks noChangeShapeType="1"/>
          </p:cNvSpPr>
          <p:nvPr/>
        </p:nvSpPr>
        <p:spPr bwMode="auto">
          <a:xfrm>
            <a:off x="4519613" y="2770188"/>
            <a:ext cx="2209800" cy="1524000"/>
          </a:xfrm>
          <a:prstGeom prst="line">
            <a:avLst/>
          </a:prstGeom>
          <a:noFill/>
          <a:ln w="28575">
            <a:solidFill>
              <a:srgbClr val="00B050"/>
            </a:solidFill>
            <a:round/>
            <a:headEnd type="oval" w="med" len="med"/>
            <a:tailEnd type="oval" w="med" len="med"/>
          </a:ln>
        </p:spPr>
        <p:txBody>
          <a:bodyPr/>
          <a:lstStyle/>
          <a:p>
            <a:endParaRPr lang="fr-FR">
              <a:solidFill>
                <a:srgbClr val="FFFF00"/>
              </a:solidFill>
              <a:latin typeface="Calibri" pitchFamily="34" charset="0"/>
              <a:cs typeface="Calibri" pitchFamily="34" charset="0"/>
            </a:endParaRPr>
          </a:p>
        </p:txBody>
      </p:sp>
      <p:sp>
        <p:nvSpPr>
          <p:cNvPr id="27812" name="Line 164"/>
          <p:cNvSpPr>
            <a:spLocks noChangeShapeType="1"/>
          </p:cNvSpPr>
          <p:nvPr/>
        </p:nvSpPr>
        <p:spPr bwMode="auto">
          <a:xfrm>
            <a:off x="1547813" y="1169988"/>
            <a:ext cx="1447800" cy="1066800"/>
          </a:xfrm>
          <a:prstGeom prst="line">
            <a:avLst/>
          </a:prstGeom>
          <a:noFill/>
          <a:ln w="28575">
            <a:solidFill>
              <a:srgbClr val="99CCFF"/>
            </a:solidFill>
            <a:round/>
            <a:headEnd type="diamond" w="med" len="med"/>
            <a:tailEnd type="diamond" w="med" len="med"/>
          </a:ln>
        </p:spPr>
        <p:txBody>
          <a:bodyPr/>
          <a:lstStyle/>
          <a:p>
            <a:endParaRPr lang="fr-FR">
              <a:solidFill>
                <a:srgbClr val="FFFF00"/>
              </a:solidFill>
              <a:latin typeface="Calibri" pitchFamily="34" charset="0"/>
              <a:cs typeface="Calibri" pitchFamily="34" charset="0"/>
            </a:endParaRPr>
          </a:p>
        </p:txBody>
      </p:sp>
      <p:sp>
        <p:nvSpPr>
          <p:cNvPr id="27813" name="Line 165"/>
          <p:cNvSpPr>
            <a:spLocks noChangeShapeType="1"/>
          </p:cNvSpPr>
          <p:nvPr/>
        </p:nvSpPr>
        <p:spPr bwMode="auto">
          <a:xfrm>
            <a:off x="2995613" y="2236788"/>
            <a:ext cx="1524000" cy="685800"/>
          </a:xfrm>
          <a:prstGeom prst="line">
            <a:avLst/>
          </a:prstGeom>
          <a:noFill/>
          <a:ln w="28575">
            <a:solidFill>
              <a:srgbClr val="99CCFF"/>
            </a:solidFill>
            <a:round/>
            <a:headEnd type="diamond" w="med" len="med"/>
            <a:tailEnd type="diamond" w="med" len="med"/>
          </a:ln>
        </p:spPr>
        <p:txBody>
          <a:bodyPr/>
          <a:lstStyle/>
          <a:p>
            <a:endParaRPr lang="fr-FR">
              <a:solidFill>
                <a:srgbClr val="FFFF00"/>
              </a:solidFill>
              <a:latin typeface="Calibri" pitchFamily="34" charset="0"/>
              <a:cs typeface="Calibri" pitchFamily="34" charset="0"/>
            </a:endParaRPr>
          </a:p>
        </p:txBody>
      </p:sp>
      <p:sp>
        <p:nvSpPr>
          <p:cNvPr id="27814" name="Line 166"/>
          <p:cNvSpPr>
            <a:spLocks noChangeShapeType="1"/>
          </p:cNvSpPr>
          <p:nvPr/>
        </p:nvSpPr>
        <p:spPr bwMode="auto">
          <a:xfrm>
            <a:off x="4519613" y="2922588"/>
            <a:ext cx="2209800" cy="762000"/>
          </a:xfrm>
          <a:prstGeom prst="line">
            <a:avLst/>
          </a:prstGeom>
          <a:noFill/>
          <a:ln w="28575">
            <a:solidFill>
              <a:srgbClr val="99CCFF"/>
            </a:solidFill>
            <a:round/>
            <a:headEnd type="diamond" w="med" len="med"/>
            <a:tailEnd type="diamond" w="med" len="med"/>
          </a:ln>
        </p:spPr>
        <p:txBody>
          <a:bodyPr/>
          <a:lstStyle/>
          <a:p>
            <a:endParaRPr lang="fr-FR">
              <a:solidFill>
                <a:srgbClr val="FFFF00"/>
              </a:solidFill>
              <a:latin typeface="Calibri" pitchFamily="34" charset="0"/>
              <a:cs typeface="Calibri" pitchFamily="34" charset="0"/>
            </a:endParaRPr>
          </a:p>
        </p:txBody>
      </p:sp>
      <p:sp>
        <p:nvSpPr>
          <p:cNvPr id="27815" name="Line 167"/>
          <p:cNvSpPr>
            <a:spLocks noChangeShapeType="1"/>
          </p:cNvSpPr>
          <p:nvPr/>
        </p:nvSpPr>
        <p:spPr bwMode="auto">
          <a:xfrm>
            <a:off x="1547813" y="1093788"/>
            <a:ext cx="762000" cy="609600"/>
          </a:xfrm>
          <a:prstGeom prst="line">
            <a:avLst/>
          </a:prstGeom>
          <a:noFill/>
          <a:ln w="28575">
            <a:solidFill>
              <a:srgbClr val="CCCC00"/>
            </a:solidFill>
            <a:round/>
            <a:headEnd type="oval" w="med" len="med"/>
            <a:tailEnd type="oval" w="med" len="med"/>
          </a:ln>
        </p:spPr>
        <p:txBody>
          <a:bodyPr/>
          <a:lstStyle/>
          <a:p>
            <a:endParaRPr lang="fr-FR">
              <a:solidFill>
                <a:srgbClr val="FFFF00"/>
              </a:solidFill>
              <a:latin typeface="Calibri" pitchFamily="34" charset="0"/>
              <a:cs typeface="Calibri" pitchFamily="34" charset="0"/>
            </a:endParaRPr>
          </a:p>
        </p:txBody>
      </p:sp>
      <p:sp>
        <p:nvSpPr>
          <p:cNvPr id="27816" name="Line 168"/>
          <p:cNvSpPr>
            <a:spLocks noChangeShapeType="1"/>
          </p:cNvSpPr>
          <p:nvPr/>
        </p:nvSpPr>
        <p:spPr bwMode="auto">
          <a:xfrm>
            <a:off x="2309813" y="1703388"/>
            <a:ext cx="685800" cy="304800"/>
          </a:xfrm>
          <a:prstGeom prst="line">
            <a:avLst/>
          </a:prstGeom>
          <a:noFill/>
          <a:ln w="28575">
            <a:solidFill>
              <a:srgbClr val="CCCC00"/>
            </a:solidFill>
            <a:round/>
            <a:headEnd type="oval" w="med" len="med"/>
            <a:tailEnd type="oval" w="med" len="med"/>
          </a:ln>
        </p:spPr>
        <p:txBody>
          <a:bodyPr/>
          <a:lstStyle/>
          <a:p>
            <a:endParaRPr lang="fr-FR">
              <a:solidFill>
                <a:srgbClr val="FFFF00"/>
              </a:solidFill>
              <a:latin typeface="Calibri" pitchFamily="34" charset="0"/>
              <a:cs typeface="Calibri" pitchFamily="34" charset="0"/>
            </a:endParaRPr>
          </a:p>
        </p:txBody>
      </p:sp>
      <p:sp>
        <p:nvSpPr>
          <p:cNvPr id="27817" name="Line 169"/>
          <p:cNvSpPr>
            <a:spLocks noChangeShapeType="1"/>
          </p:cNvSpPr>
          <p:nvPr/>
        </p:nvSpPr>
        <p:spPr bwMode="auto">
          <a:xfrm>
            <a:off x="2995613" y="2008188"/>
            <a:ext cx="762000" cy="381000"/>
          </a:xfrm>
          <a:prstGeom prst="line">
            <a:avLst/>
          </a:prstGeom>
          <a:noFill/>
          <a:ln w="28575">
            <a:solidFill>
              <a:srgbClr val="CCCC00"/>
            </a:solidFill>
            <a:round/>
            <a:headEnd type="oval" w="med" len="med"/>
            <a:tailEnd type="oval" w="med" len="med"/>
          </a:ln>
        </p:spPr>
        <p:txBody>
          <a:bodyPr/>
          <a:lstStyle/>
          <a:p>
            <a:endParaRPr lang="fr-FR">
              <a:solidFill>
                <a:srgbClr val="FFFF00"/>
              </a:solidFill>
              <a:latin typeface="Calibri" pitchFamily="34" charset="0"/>
              <a:cs typeface="Calibri" pitchFamily="34" charset="0"/>
            </a:endParaRPr>
          </a:p>
        </p:txBody>
      </p:sp>
      <p:sp>
        <p:nvSpPr>
          <p:cNvPr id="27818" name="Line 170"/>
          <p:cNvSpPr>
            <a:spLocks noChangeShapeType="1"/>
          </p:cNvSpPr>
          <p:nvPr/>
        </p:nvSpPr>
        <p:spPr bwMode="auto">
          <a:xfrm>
            <a:off x="3757613" y="2389188"/>
            <a:ext cx="2971800" cy="0"/>
          </a:xfrm>
          <a:prstGeom prst="line">
            <a:avLst/>
          </a:prstGeom>
          <a:noFill/>
          <a:ln w="28575">
            <a:solidFill>
              <a:srgbClr val="CCCC00"/>
            </a:solidFill>
            <a:round/>
            <a:headEnd type="oval" w="med" len="med"/>
            <a:tailEnd type="oval" w="med" len="med"/>
          </a:ln>
        </p:spPr>
        <p:txBody>
          <a:bodyPr/>
          <a:lstStyle/>
          <a:p>
            <a:endParaRPr lang="fr-FR">
              <a:solidFill>
                <a:srgbClr val="FFFF00"/>
              </a:solidFill>
              <a:latin typeface="Calibri" pitchFamily="34" charset="0"/>
              <a:cs typeface="Calibri" pitchFamily="34" charset="0"/>
            </a:endParaRPr>
          </a:p>
        </p:txBody>
      </p:sp>
      <p:sp>
        <p:nvSpPr>
          <p:cNvPr id="27819" name="Line 171"/>
          <p:cNvSpPr>
            <a:spLocks noChangeShapeType="1"/>
          </p:cNvSpPr>
          <p:nvPr/>
        </p:nvSpPr>
        <p:spPr bwMode="auto">
          <a:xfrm>
            <a:off x="1547813" y="1169988"/>
            <a:ext cx="685800" cy="533400"/>
          </a:xfrm>
          <a:prstGeom prst="line">
            <a:avLst/>
          </a:prstGeom>
          <a:noFill/>
          <a:ln w="38100">
            <a:solidFill>
              <a:srgbClr val="002060"/>
            </a:solidFill>
            <a:prstDash val="sysDot"/>
            <a:round/>
            <a:headEnd type="diamond" w="med" len="med"/>
            <a:tailEnd type="diamond" w="med" len="med"/>
          </a:ln>
        </p:spPr>
        <p:txBody>
          <a:bodyPr/>
          <a:lstStyle/>
          <a:p>
            <a:endParaRPr lang="fr-FR">
              <a:solidFill>
                <a:srgbClr val="FFFF00"/>
              </a:solidFill>
              <a:latin typeface="Calibri" pitchFamily="34" charset="0"/>
              <a:cs typeface="Calibri" pitchFamily="34" charset="0"/>
            </a:endParaRPr>
          </a:p>
        </p:txBody>
      </p:sp>
      <p:sp>
        <p:nvSpPr>
          <p:cNvPr id="27820" name="Line 172"/>
          <p:cNvSpPr>
            <a:spLocks noChangeShapeType="1"/>
          </p:cNvSpPr>
          <p:nvPr/>
        </p:nvSpPr>
        <p:spPr bwMode="auto">
          <a:xfrm>
            <a:off x="2233613" y="1703388"/>
            <a:ext cx="1524000" cy="609600"/>
          </a:xfrm>
          <a:prstGeom prst="line">
            <a:avLst/>
          </a:prstGeom>
          <a:noFill/>
          <a:ln w="38100">
            <a:solidFill>
              <a:srgbClr val="002060"/>
            </a:solidFill>
            <a:prstDash val="sysDot"/>
            <a:round/>
            <a:headEnd type="diamond" w="med" len="med"/>
            <a:tailEnd type="diamond" w="med" len="med"/>
          </a:ln>
        </p:spPr>
        <p:txBody>
          <a:bodyPr/>
          <a:lstStyle/>
          <a:p>
            <a:endParaRPr lang="fr-FR">
              <a:solidFill>
                <a:srgbClr val="FFFF00"/>
              </a:solidFill>
              <a:latin typeface="Calibri" pitchFamily="34" charset="0"/>
              <a:cs typeface="Calibri" pitchFamily="34" charset="0"/>
            </a:endParaRPr>
          </a:p>
        </p:txBody>
      </p:sp>
      <p:sp>
        <p:nvSpPr>
          <p:cNvPr id="27821" name="Line 173"/>
          <p:cNvSpPr>
            <a:spLocks noChangeShapeType="1"/>
          </p:cNvSpPr>
          <p:nvPr/>
        </p:nvSpPr>
        <p:spPr bwMode="auto">
          <a:xfrm>
            <a:off x="3757613" y="2312988"/>
            <a:ext cx="762000" cy="76200"/>
          </a:xfrm>
          <a:prstGeom prst="line">
            <a:avLst/>
          </a:prstGeom>
          <a:noFill/>
          <a:ln w="38100">
            <a:solidFill>
              <a:srgbClr val="002060"/>
            </a:solidFill>
            <a:prstDash val="sysDot"/>
            <a:round/>
            <a:headEnd type="diamond" w="med" len="med"/>
            <a:tailEnd type="diamond" w="med" len="med"/>
          </a:ln>
        </p:spPr>
        <p:txBody>
          <a:bodyPr/>
          <a:lstStyle/>
          <a:p>
            <a:endParaRPr lang="fr-FR">
              <a:solidFill>
                <a:srgbClr val="FFFF00"/>
              </a:solidFill>
              <a:latin typeface="Calibri" pitchFamily="34" charset="0"/>
              <a:cs typeface="Calibri" pitchFamily="34" charset="0"/>
            </a:endParaRPr>
          </a:p>
        </p:txBody>
      </p:sp>
      <p:sp>
        <p:nvSpPr>
          <p:cNvPr id="27822" name="Line 174"/>
          <p:cNvSpPr>
            <a:spLocks noChangeShapeType="1"/>
          </p:cNvSpPr>
          <p:nvPr/>
        </p:nvSpPr>
        <p:spPr bwMode="auto">
          <a:xfrm>
            <a:off x="4519613" y="2389188"/>
            <a:ext cx="685800" cy="228600"/>
          </a:xfrm>
          <a:prstGeom prst="line">
            <a:avLst/>
          </a:prstGeom>
          <a:noFill/>
          <a:ln w="38100">
            <a:solidFill>
              <a:srgbClr val="002060"/>
            </a:solidFill>
            <a:prstDash val="sysDot"/>
            <a:round/>
            <a:headEnd type="diamond" w="med" len="med"/>
            <a:tailEnd type="diamond" w="med" len="med"/>
          </a:ln>
        </p:spPr>
        <p:txBody>
          <a:bodyPr/>
          <a:lstStyle/>
          <a:p>
            <a:endParaRPr lang="fr-FR">
              <a:solidFill>
                <a:srgbClr val="FFFF00"/>
              </a:solidFill>
              <a:latin typeface="Calibri" pitchFamily="34" charset="0"/>
              <a:cs typeface="Calibri" pitchFamily="34" charset="0"/>
            </a:endParaRPr>
          </a:p>
        </p:txBody>
      </p:sp>
      <p:sp>
        <p:nvSpPr>
          <p:cNvPr id="27823" name="Line 175"/>
          <p:cNvSpPr>
            <a:spLocks noChangeShapeType="1"/>
          </p:cNvSpPr>
          <p:nvPr/>
        </p:nvSpPr>
        <p:spPr bwMode="auto">
          <a:xfrm>
            <a:off x="5205413" y="2617788"/>
            <a:ext cx="762000" cy="228600"/>
          </a:xfrm>
          <a:prstGeom prst="line">
            <a:avLst/>
          </a:prstGeom>
          <a:noFill/>
          <a:ln w="38100">
            <a:solidFill>
              <a:srgbClr val="002060"/>
            </a:solidFill>
            <a:prstDash val="sysDot"/>
            <a:round/>
            <a:headEnd type="diamond" w="med" len="med"/>
            <a:tailEnd type="diamond" w="med" len="med"/>
          </a:ln>
        </p:spPr>
        <p:txBody>
          <a:bodyPr/>
          <a:lstStyle/>
          <a:p>
            <a:endParaRPr lang="fr-FR">
              <a:solidFill>
                <a:srgbClr val="FFFF00"/>
              </a:solidFill>
              <a:latin typeface="Calibri" pitchFamily="34" charset="0"/>
              <a:cs typeface="Calibri" pitchFamily="34" charset="0"/>
            </a:endParaRPr>
          </a:p>
        </p:txBody>
      </p:sp>
      <p:sp>
        <p:nvSpPr>
          <p:cNvPr id="27824" name="Line 176"/>
          <p:cNvSpPr>
            <a:spLocks noChangeShapeType="1"/>
          </p:cNvSpPr>
          <p:nvPr/>
        </p:nvSpPr>
        <p:spPr bwMode="auto">
          <a:xfrm flipV="1">
            <a:off x="5967413" y="2312988"/>
            <a:ext cx="762000" cy="533400"/>
          </a:xfrm>
          <a:prstGeom prst="line">
            <a:avLst/>
          </a:prstGeom>
          <a:noFill/>
          <a:ln w="38100">
            <a:solidFill>
              <a:srgbClr val="002060"/>
            </a:solidFill>
            <a:prstDash val="sysDot"/>
            <a:round/>
            <a:headEnd type="diamond" w="med" len="med"/>
            <a:tailEnd type="diamond" w="med" len="med"/>
          </a:ln>
        </p:spPr>
        <p:txBody>
          <a:bodyPr/>
          <a:lstStyle/>
          <a:p>
            <a:endParaRPr lang="fr-FR">
              <a:solidFill>
                <a:srgbClr val="FFFF00"/>
              </a:solidFill>
              <a:latin typeface="Calibri" pitchFamily="34" charset="0"/>
              <a:cs typeface="Calibri" pitchFamily="34" charset="0"/>
            </a:endParaRPr>
          </a:p>
        </p:txBody>
      </p:sp>
      <p:sp>
        <p:nvSpPr>
          <p:cNvPr id="171185" name="Text Box 177"/>
          <p:cNvSpPr txBox="1">
            <a:spLocks noChangeArrowheads="1"/>
          </p:cNvSpPr>
          <p:nvPr/>
        </p:nvSpPr>
        <p:spPr bwMode="auto">
          <a:xfrm>
            <a:off x="6789738" y="1181100"/>
            <a:ext cx="2354262" cy="2886075"/>
          </a:xfrm>
          <a:prstGeom prst="rect">
            <a:avLst/>
          </a:prstGeom>
          <a:gradFill rotWithShape="0">
            <a:gsLst>
              <a:gs pos="0">
                <a:schemeClr val="bg2"/>
              </a:gs>
              <a:gs pos="100000">
                <a:schemeClr val="bg2">
                  <a:gamma/>
                  <a:shade val="94118"/>
                  <a:invGamma/>
                </a:schemeClr>
              </a:gs>
            </a:gsLst>
            <a:path path="shape">
              <a:fillToRect l="50000" t="50000" r="50000" b="50000"/>
            </a:path>
          </a:gradFill>
          <a:ln w="28575">
            <a:solidFill>
              <a:schemeClr val="tx1"/>
            </a:solidFill>
            <a:miter lim="800000"/>
            <a:headEnd type="none" w="sm" len="sm"/>
            <a:tailEnd type="none" w="sm" len="sm"/>
          </a:ln>
          <a:effectLst/>
        </p:spPr>
        <p:txBody>
          <a:bodyPr>
            <a:spAutoFit/>
          </a:bodyPr>
          <a:lstStyle/>
          <a:p>
            <a:pPr>
              <a:defRPr/>
            </a:pPr>
            <a:r>
              <a:rPr lang="fr-FR" sz="1400" b="1" dirty="0">
                <a:solidFill>
                  <a:srgbClr val="FFFF00"/>
                </a:solidFill>
                <a:latin typeface="Calibri" pitchFamily="34" charset="0"/>
                <a:cs typeface="Calibri" pitchFamily="34" charset="0"/>
              </a:rPr>
              <a:t>         </a:t>
            </a:r>
            <a:r>
              <a:rPr lang="fr-FR" sz="1400" b="1" dirty="0" err="1">
                <a:solidFill>
                  <a:srgbClr val="FFFF00"/>
                </a:solidFill>
                <a:latin typeface="Calibri" pitchFamily="34" charset="0"/>
                <a:cs typeface="Calibri" pitchFamily="34" charset="0"/>
              </a:rPr>
              <a:t>Leon</a:t>
            </a:r>
            <a:r>
              <a:rPr lang="fr-FR" sz="1400" b="1" dirty="0">
                <a:solidFill>
                  <a:srgbClr val="FFFF00"/>
                </a:solidFill>
                <a:latin typeface="Calibri" pitchFamily="34" charset="0"/>
                <a:cs typeface="Calibri" pitchFamily="34" charset="0"/>
              </a:rPr>
              <a:t> et al. 1986</a:t>
            </a:r>
          </a:p>
          <a:p>
            <a:pPr>
              <a:defRPr/>
            </a:pPr>
            <a:endParaRPr lang="fr-FR" sz="1400" b="1" dirty="0">
              <a:solidFill>
                <a:srgbClr val="FFFF00"/>
              </a:solidFill>
              <a:latin typeface="Calibri" pitchFamily="34" charset="0"/>
              <a:cs typeface="Calibri" pitchFamily="34" charset="0"/>
            </a:endParaRPr>
          </a:p>
          <a:p>
            <a:pPr>
              <a:defRPr/>
            </a:pPr>
            <a:r>
              <a:rPr lang="fr-FR" sz="1400" b="1" dirty="0">
                <a:solidFill>
                  <a:srgbClr val="FFFF00"/>
                </a:solidFill>
                <a:latin typeface="Calibri" pitchFamily="34" charset="0"/>
                <a:cs typeface="Calibri" pitchFamily="34" charset="0"/>
              </a:rPr>
              <a:t>         </a:t>
            </a:r>
            <a:r>
              <a:rPr lang="fr-FR" sz="1400" b="1" dirty="0" err="1">
                <a:solidFill>
                  <a:srgbClr val="FFFF00"/>
                </a:solidFill>
                <a:latin typeface="Calibri" pitchFamily="34" charset="0"/>
                <a:cs typeface="Calibri" pitchFamily="34" charset="0"/>
              </a:rPr>
              <a:t>Paffenbarger</a:t>
            </a:r>
            <a:r>
              <a:rPr lang="fr-FR" sz="1400" b="1" dirty="0">
                <a:solidFill>
                  <a:srgbClr val="FFFF00"/>
                </a:solidFill>
                <a:latin typeface="Calibri" pitchFamily="34" charset="0"/>
                <a:cs typeface="Calibri" pitchFamily="34" charset="0"/>
              </a:rPr>
              <a:t> et al. 1986</a:t>
            </a:r>
          </a:p>
          <a:p>
            <a:pPr>
              <a:defRPr/>
            </a:pPr>
            <a:endParaRPr lang="fr-FR" sz="1400" b="1" dirty="0">
              <a:solidFill>
                <a:srgbClr val="FFFF00"/>
              </a:solidFill>
              <a:latin typeface="Calibri" pitchFamily="34" charset="0"/>
              <a:cs typeface="Calibri" pitchFamily="34" charset="0"/>
            </a:endParaRPr>
          </a:p>
          <a:p>
            <a:pPr>
              <a:defRPr/>
            </a:pPr>
            <a:r>
              <a:rPr lang="fr-FR" sz="1400" b="1" dirty="0">
                <a:solidFill>
                  <a:srgbClr val="FFFF00"/>
                </a:solidFill>
                <a:latin typeface="Calibri" pitchFamily="34" charset="0"/>
                <a:cs typeface="Calibri" pitchFamily="34" charset="0"/>
              </a:rPr>
              <a:t>         Morris et al. 1990</a:t>
            </a:r>
          </a:p>
          <a:p>
            <a:pPr>
              <a:defRPr/>
            </a:pPr>
            <a:endParaRPr lang="fr-FR" sz="1400" b="1" dirty="0">
              <a:solidFill>
                <a:srgbClr val="FFFF00"/>
              </a:solidFill>
              <a:latin typeface="Calibri" pitchFamily="34" charset="0"/>
              <a:cs typeface="Calibri" pitchFamily="34" charset="0"/>
            </a:endParaRPr>
          </a:p>
          <a:p>
            <a:pPr>
              <a:defRPr/>
            </a:pPr>
            <a:r>
              <a:rPr lang="fr-FR" sz="1400" b="1" dirty="0">
                <a:solidFill>
                  <a:srgbClr val="FFFF00"/>
                </a:solidFill>
                <a:latin typeface="Calibri" pitchFamily="34" charset="0"/>
                <a:cs typeface="Calibri" pitchFamily="34" charset="0"/>
              </a:rPr>
              <a:t>          </a:t>
            </a:r>
            <a:r>
              <a:rPr lang="fr-FR" sz="1400" b="1" dirty="0" err="1">
                <a:solidFill>
                  <a:srgbClr val="FFFF00"/>
                </a:solidFill>
                <a:latin typeface="Calibri" pitchFamily="34" charset="0"/>
                <a:cs typeface="Calibri" pitchFamily="34" charset="0"/>
              </a:rPr>
              <a:t>Sandvick</a:t>
            </a:r>
            <a:r>
              <a:rPr lang="fr-FR" sz="1400" b="1" dirty="0">
                <a:solidFill>
                  <a:srgbClr val="FFFF00"/>
                </a:solidFill>
                <a:latin typeface="Calibri" pitchFamily="34" charset="0"/>
                <a:cs typeface="Calibri" pitchFamily="34" charset="0"/>
              </a:rPr>
              <a:t> et al. 1993</a:t>
            </a:r>
          </a:p>
          <a:p>
            <a:pPr>
              <a:defRPr/>
            </a:pPr>
            <a:endParaRPr lang="fr-FR" sz="1400" b="1" dirty="0">
              <a:solidFill>
                <a:srgbClr val="FFFF00"/>
              </a:solidFill>
              <a:latin typeface="Calibri" pitchFamily="34" charset="0"/>
              <a:cs typeface="Calibri" pitchFamily="34" charset="0"/>
            </a:endParaRPr>
          </a:p>
          <a:p>
            <a:pPr>
              <a:defRPr/>
            </a:pPr>
            <a:r>
              <a:rPr lang="fr-FR" sz="1400" b="1" dirty="0">
                <a:solidFill>
                  <a:srgbClr val="FFFF00"/>
                </a:solidFill>
                <a:latin typeface="Calibri" pitchFamily="34" charset="0"/>
                <a:cs typeface="Calibri" pitchFamily="34" charset="0"/>
              </a:rPr>
              <a:t>          Ekelund et al 1988</a:t>
            </a:r>
          </a:p>
          <a:p>
            <a:pPr>
              <a:defRPr/>
            </a:pPr>
            <a:endParaRPr lang="fr-FR" sz="1400" b="1" dirty="0">
              <a:solidFill>
                <a:srgbClr val="FFFF00"/>
              </a:solidFill>
              <a:latin typeface="Calibri" pitchFamily="34" charset="0"/>
              <a:cs typeface="Calibri" pitchFamily="34" charset="0"/>
            </a:endParaRPr>
          </a:p>
          <a:p>
            <a:pPr>
              <a:defRPr/>
            </a:pPr>
            <a:r>
              <a:rPr lang="fr-FR" sz="1400" b="1" dirty="0">
                <a:solidFill>
                  <a:srgbClr val="FFFF00"/>
                </a:solidFill>
                <a:latin typeface="Calibri" pitchFamily="34" charset="0"/>
                <a:cs typeface="Calibri" pitchFamily="34" charset="0"/>
              </a:rPr>
              <a:t>          Blair et al. 1989</a:t>
            </a:r>
          </a:p>
          <a:p>
            <a:pPr>
              <a:defRPr/>
            </a:pPr>
            <a:endParaRPr lang="fr-FR" sz="1400" dirty="0">
              <a:solidFill>
                <a:srgbClr val="FFFF00"/>
              </a:solidFill>
              <a:latin typeface="Calibri" pitchFamily="34" charset="0"/>
              <a:cs typeface="Calibri" pitchFamily="34" charset="0"/>
            </a:endParaRPr>
          </a:p>
          <a:p>
            <a:pPr>
              <a:defRPr/>
            </a:pPr>
            <a:endParaRPr lang="es-CL" sz="1400" dirty="0">
              <a:solidFill>
                <a:srgbClr val="FFFF00"/>
              </a:solidFill>
              <a:latin typeface="Calibri" pitchFamily="34" charset="0"/>
              <a:cs typeface="Calibri" pitchFamily="34" charset="0"/>
            </a:endParaRPr>
          </a:p>
        </p:txBody>
      </p:sp>
      <p:sp>
        <p:nvSpPr>
          <p:cNvPr id="27826" name="Line 178"/>
          <p:cNvSpPr>
            <a:spLocks noChangeShapeType="1"/>
          </p:cNvSpPr>
          <p:nvPr/>
        </p:nvSpPr>
        <p:spPr bwMode="auto">
          <a:xfrm>
            <a:off x="6881813" y="1322388"/>
            <a:ext cx="304800" cy="0"/>
          </a:xfrm>
          <a:prstGeom prst="line">
            <a:avLst/>
          </a:prstGeom>
          <a:noFill/>
          <a:ln w="28575">
            <a:solidFill>
              <a:schemeClr val="hlink"/>
            </a:solidFill>
            <a:round/>
            <a:headEnd type="none" w="sm" len="sm"/>
            <a:tailEnd type="none" w="sm" len="sm"/>
          </a:ln>
        </p:spPr>
        <p:txBody>
          <a:bodyPr/>
          <a:lstStyle/>
          <a:p>
            <a:endParaRPr lang="fr-FR">
              <a:solidFill>
                <a:srgbClr val="FFFF00"/>
              </a:solidFill>
              <a:latin typeface="Calibri" pitchFamily="34" charset="0"/>
              <a:cs typeface="Calibri" pitchFamily="34" charset="0"/>
            </a:endParaRPr>
          </a:p>
        </p:txBody>
      </p:sp>
      <p:sp>
        <p:nvSpPr>
          <p:cNvPr id="27827" name="Line 179"/>
          <p:cNvSpPr>
            <a:spLocks noChangeShapeType="1"/>
          </p:cNvSpPr>
          <p:nvPr/>
        </p:nvSpPr>
        <p:spPr bwMode="auto">
          <a:xfrm>
            <a:off x="6881813" y="1779588"/>
            <a:ext cx="304800" cy="0"/>
          </a:xfrm>
          <a:prstGeom prst="line">
            <a:avLst/>
          </a:prstGeom>
          <a:noFill/>
          <a:ln w="28575">
            <a:solidFill>
              <a:schemeClr val="tx1"/>
            </a:solidFill>
            <a:prstDash val="sysDot"/>
            <a:round/>
            <a:headEnd type="none" w="sm" len="sm"/>
            <a:tailEnd type="none" w="sm" len="sm"/>
          </a:ln>
        </p:spPr>
        <p:txBody>
          <a:bodyPr/>
          <a:lstStyle/>
          <a:p>
            <a:endParaRPr lang="fr-FR">
              <a:solidFill>
                <a:srgbClr val="FFFF00"/>
              </a:solidFill>
              <a:latin typeface="Calibri" pitchFamily="34" charset="0"/>
              <a:cs typeface="Calibri" pitchFamily="34" charset="0"/>
            </a:endParaRPr>
          </a:p>
        </p:txBody>
      </p:sp>
      <p:sp>
        <p:nvSpPr>
          <p:cNvPr id="27828" name="Line 180"/>
          <p:cNvSpPr>
            <a:spLocks noChangeShapeType="1"/>
          </p:cNvSpPr>
          <p:nvPr/>
        </p:nvSpPr>
        <p:spPr bwMode="auto">
          <a:xfrm>
            <a:off x="6881813" y="2160588"/>
            <a:ext cx="304800" cy="0"/>
          </a:xfrm>
          <a:prstGeom prst="line">
            <a:avLst/>
          </a:prstGeom>
          <a:noFill/>
          <a:ln w="28575">
            <a:solidFill>
              <a:srgbClr val="CCCC00"/>
            </a:solidFill>
            <a:round/>
            <a:headEnd type="none" w="sm" len="sm"/>
            <a:tailEnd type="none" w="sm" len="sm"/>
          </a:ln>
        </p:spPr>
        <p:txBody>
          <a:bodyPr/>
          <a:lstStyle/>
          <a:p>
            <a:endParaRPr lang="fr-FR">
              <a:solidFill>
                <a:srgbClr val="FFFF00"/>
              </a:solidFill>
              <a:latin typeface="Calibri" pitchFamily="34" charset="0"/>
              <a:cs typeface="Calibri" pitchFamily="34" charset="0"/>
            </a:endParaRPr>
          </a:p>
        </p:txBody>
      </p:sp>
      <p:sp>
        <p:nvSpPr>
          <p:cNvPr id="27829" name="Line 181"/>
          <p:cNvSpPr>
            <a:spLocks noChangeShapeType="1"/>
          </p:cNvSpPr>
          <p:nvPr/>
        </p:nvSpPr>
        <p:spPr bwMode="auto">
          <a:xfrm>
            <a:off x="6881813" y="2617788"/>
            <a:ext cx="304800" cy="0"/>
          </a:xfrm>
          <a:prstGeom prst="line">
            <a:avLst/>
          </a:prstGeom>
          <a:noFill/>
          <a:ln w="28575">
            <a:solidFill>
              <a:srgbClr val="99CCFF"/>
            </a:solidFill>
            <a:round/>
            <a:headEnd type="none" w="sm" len="sm"/>
            <a:tailEnd type="none" w="sm" len="sm"/>
          </a:ln>
        </p:spPr>
        <p:txBody>
          <a:bodyPr/>
          <a:lstStyle/>
          <a:p>
            <a:endParaRPr lang="fr-FR">
              <a:solidFill>
                <a:srgbClr val="FFFF00"/>
              </a:solidFill>
              <a:latin typeface="Calibri" pitchFamily="34" charset="0"/>
              <a:cs typeface="Calibri" pitchFamily="34" charset="0"/>
            </a:endParaRPr>
          </a:p>
        </p:txBody>
      </p:sp>
      <p:sp>
        <p:nvSpPr>
          <p:cNvPr id="27830" name="Line 182"/>
          <p:cNvSpPr>
            <a:spLocks noChangeShapeType="1"/>
          </p:cNvSpPr>
          <p:nvPr/>
        </p:nvSpPr>
        <p:spPr bwMode="auto">
          <a:xfrm>
            <a:off x="6881813" y="2998788"/>
            <a:ext cx="304800" cy="0"/>
          </a:xfrm>
          <a:prstGeom prst="line">
            <a:avLst/>
          </a:prstGeom>
          <a:noFill/>
          <a:ln w="28575">
            <a:solidFill>
              <a:schemeClr val="tx1"/>
            </a:solidFill>
            <a:round/>
            <a:headEnd type="none" w="sm" len="sm"/>
            <a:tailEnd type="none" w="sm" len="sm"/>
          </a:ln>
        </p:spPr>
        <p:txBody>
          <a:bodyPr/>
          <a:lstStyle/>
          <a:p>
            <a:endParaRPr lang="fr-FR">
              <a:solidFill>
                <a:srgbClr val="FFFF00"/>
              </a:solidFill>
              <a:latin typeface="Calibri" pitchFamily="34" charset="0"/>
              <a:cs typeface="Calibri" pitchFamily="34" charset="0"/>
            </a:endParaRPr>
          </a:p>
        </p:txBody>
      </p:sp>
      <p:sp>
        <p:nvSpPr>
          <p:cNvPr id="27831" name="Line 183"/>
          <p:cNvSpPr>
            <a:spLocks noChangeShapeType="1"/>
          </p:cNvSpPr>
          <p:nvPr/>
        </p:nvSpPr>
        <p:spPr bwMode="auto">
          <a:xfrm>
            <a:off x="6881813" y="3455988"/>
            <a:ext cx="304800" cy="0"/>
          </a:xfrm>
          <a:prstGeom prst="line">
            <a:avLst/>
          </a:prstGeom>
          <a:noFill/>
          <a:ln w="28575">
            <a:solidFill>
              <a:schemeClr val="tx2"/>
            </a:solidFill>
            <a:round/>
            <a:headEnd type="none" w="sm" len="sm"/>
            <a:tailEnd type="none" w="sm" len="sm"/>
          </a:ln>
        </p:spPr>
        <p:txBody>
          <a:bodyPr/>
          <a:lstStyle/>
          <a:p>
            <a:endParaRPr lang="fr-FR">
              <a:solidFill>
                <a:srgbClr val="FFFF00"/>
              </a:solidFill>
              <a:latin typeface="Calibri" pitchFamily="34" charset="0"/>
              <a:cs typeface="Calibri" pitchFamily="34" charset="0"/>
            </a:endParaRPr>
          </a:p>
        </p:txBody>
      </p:sp>
      <p:sp>
        <p:nvSpPr>
          <p:cNvPr id="27832" name="Text Box 184"/>
          <p:cNvSpPr txBox="1">
            <a:spLocks noChangeArrowheads="1"/>
          </p:cNvSpPr>
          <p:nvPr/>
        </p:nvSpPr>
        <p:spPr bwMode="auto">
          <a:xfrm>
            <a:off x="0" y="5851525"/>
            <a:ext cx="9144000" cy="584200"/>
          </a:xfrm>
          <a:prstGeom prst="rect">
            <a:avLst/>
          </a:prstGeom>
          <a:noFill/>
          <a:ln w="12700">
            <a:noFill/>
            <a:miter lim="800000"/>
            <a:headEnd type="none" w="sm" len="sm"/>
            <a:tailEnd type="none" w="sm" len="sm"/>
          </a:ln>
        </p:spPr>
        <p:txBody>
          <a:bodyPr>
            <a:spAutoFit/>
          </a:bodyPr>
          <a:lstStyle/>
          <a:p>
            <a:r>
              <a:rPr lang="fr-FR" sz="1600" b="1" dirty="0">
                <a:solidFill>
                  <a:srgbClr val="FFFF00"/>
                </a:solidFill>
                <a:latin typeface="Calibri" pitchFamily="34" charset="0"/>
                <a:cs typeface="Calibri" pitchFamily="34" charset="0"/>
              </a:rPr>
              <a:t>Relation entre le niveau d’activité physique (</a:t>
            </a:r>
            <a:r>
              <a:rPr lang="fr-FR" sz="1600" b="1" dirty="0" err="1">
                <a:solidFill>
                  <a:srgbClr val="FFFF00"/>
                </a:solidFill>
                <a:latin typeface="Calibri" pitchFamily="34" charset="0"/>
                <a:cs typeface="Calibri" pitchFamily="34" charset="0"/>
              </a:rPr>
              <a:t>Paffenbarger</a:t>
            </a:r>
            <a:r>
              <a:rPr lang="fr-FR" sz="1600" b="1" dirty="0">
                <a:solidFill>
                  <a:srgbClr val="FFFF00"/>
                </a:solidFill>
                <a:latin typeface="Calibri" pitchFamily="34" charset="0"/>
                <a:cs typeface="Calibri" pitchFamily="34" charset="0"/>
              </a:rPr>
              <a:t>, Morris, Léon) ou de condition physique (Blair, Ekelund, </a:t>
            </a:r>
            <a:r>
              <a:rPr lang="fr-FR" sz="1600" b="1" dirty="0" err="1">
                <a:solidFill>
                  <a:srgbClr val="FFFF00"/>
                </a:solidFill>
                <a:latin typeface="Calibri" pitchFamily="34" charset="0"/>
                <a:cs typeface="Calibri" pitchFamily="34" charset="0"/>
              </a:rPr>
              <a:t>Sandvick</a:t>
            </a:r>
            <a:r>
              <a:rPr lang="fr-FR" sz="1600" b="1" dirty="0">
                <a:solidFill>
                  <a:srgbClr val="FFFF00"/>
                </a:solidFill>
                <a:latin typeface="Calibri" pitchFamily="34" charset="0"/>
                <a:cs typeface="Calibri" pitchFamily="34" charset="0"/>
              </a:rPr>
              <a:t>) et la mortalité par maladie coronarienne. (Adapté de </a:t>
            </a:r>
            <a:r>
              <a:rPr lang="fr-FR" sz="1600" b="1" dirty="0" err="1">
                <a:solidFill>
                  <a:srgbClr val="FFFF00"/>
                </a:solidFill>
                <a:latin typeface="Calibri" pitchFamily="34" charset="0"/>
                <a:cs typeface="Calibri" pitchFamily="34" charset="0"/>
              </a:rPr>
              <a:t>Haskell</a:t>
            </a:r>
            <a:r>
              <a:rPr lang="fr-FR" sz="1600" b="1" dirty="0">
                <a:solidFill>
                  <a:srgbClr val="FFFF00"/>
                </a:solidFill>
                <a:latin typeface="Calibri" pitchFamily="34" charset="0"/>
                <a:cs typeface="Calibri" pitchFamily="34" charset="0"/>
              </a:rPr>
              <a:t>, 1994)</a:t>
            </a:r>
            <a:endParaRPr lang="es-CL" sz="1600" b="1" dirty="0">
              <a:solidFill>
                <a:srgbClr val="FFFF00"/>
              </a:solidFill>
              <a:latin typeface="Calibri" pitchFamily="34" charset="0"/>
              <a:cs typeface="Calibri" pitchFamily="34" charset="0"/>
            </a:endParaRPr>
          </a:p>
        </p:txBody>
      </p:sp>
      <p:cxnSp>
        <p:nvCxnSpPr>
          <p:cNvPr id="27833" name="Connecteur droit avec flèche 185"/>
          <p:cNvCxnSpPr>
            <a:cxnSpLocks noChangeShapeType="1"/>
          </p:cNvCxnSpPr>
          <p:nvPr/>
        </p:nvCxnSpPr>
        <p:spPr bwMode="auto">
          <a:xfrm>
            <a:off x="818731" y="5287963"/>
            <a:ext cx="6858000" cy="1588"/>
          </a:xfrm>
          <a:prstGeom prst="straightConnector1">
            <a:avLst/>
          </a:prstGeom>
          <a:noFill/>
          <a:ln w="28575" algn="ctr">
            <a:solidFill>
              <a:schemeClr val="bg1"/>
            </a:solidFill>
            <a:round/>
            <a:headEnd type="none" w="sm" len="sm"/>
            <a:tailEnd type="arrow" w="med" len="med"/>
          </a:ln>
        </p:spPr>
      </p:cxnSp>
    </p:spTree>
    <p:extLst>
      <p:ext uri="{BB962C8B-B14F-4D97-AF65-F5344CB8AC3E}">
        <p14:creationId xmlns:p14="http://schemas.microsoft.com/office/powerpoint/2010/main" val="69021803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14438" y="142875"/>
            <a:ext cx="6353175" cy="646113"/>
          </a:xfrm>
          <a:prstGeom prst="rect">
            <a:avLst/>
          </a:prstGeom>
          <a:noFill/>
        </p:spPr>
        <p:txBody>
          <a:bodyPr wrap="none">
            <a:spAutoFit/>
          </a:bodyPr>
          <a:lstStyle/>
          <a:p>
            <a:pPr algn="ctr">
              <a:defRPr/>
            </a:pPr>
            <a:r>
              <a:rPr lang="fr-FR" b="1" dirty="0">
                <a:solidFill>
                  <a:srgbClr val="FFFF00"/>
                </a:solidFill>
                <a:effectLst>
                  <a:outerShdw blurRad="38100" dist="38100" dir="2700000" algn="tl">
                    <a:srgbClr val="000000">
                      <a:alpha val="43137"/>
                    </a:srgbClr>
                  </a:outerShdw>
                </a:effectLst>
                <a:latin typeface="Bookman Old Style" pitchFamily="18" charset="0"/>
              </a:rPr>
              <a:t>AUTRES EFFETS UBIQUITAIRES DE LA PRATIQUE </a:t>
            </a:r>
          </a:p>
          <a:p>
            <a:pPr algn="ctr">
              <a:defRPr/>
            </a:pPr>
            <a:r>
              <a:rPr lang="fr-FR" b="1" dirty="0">
                <a:solidFill>
                  <a:srgbClr val="FFFF00"/>
                </a:solidFill>
                <a:effectLst>
                  <a:outerShdw blurRad="38100" dist="38100" dir="2700000" algn="tl">
                    <a:srgbClr val="000000">
                      <a:alpha val="43137"/>
                    </a:srgbClr>
                  </a:outerShdw>
                </a:effectLst>
                <a:latin typeface="Bookman Old Style" pitchFamily="18" charset="0"/>
              </a:rPr>
              <a:t>REGULIERE D’ACTIVITES PHYSIQUES</a:t>
            </a:r>
          </a:p>
        </p:txBody>
      </p:sp>
      <p:pic>
        <p:nvPicPr>
          <p:cNvPr id="31747" name="Picture 5" descr="course009"/>
          <p:cNvPicPr>
            <a:picLocks noChangeAspect="1" noChangeArrowheads="1" noCrop="1"/>
          </p:cNvPicPr>
          <p:nvPr/>
        </p:nvPicPr>
        <p:blipFill>
          <a:blip r:embed="rId2"/>
          <a:srcRect/>
          <a:stretch>
            <a:fillRect/>
          </a:stretch>
        </p:blipFill>
        <p:spPr bwMode="auto">
          <a:xfrm>
            <a:off x="1825625" y="2909888"/>
            <a:ext cx="785813" cy="992187"/>
          </a:xfrm>
          <a:prstGeom prst="rect">
            <a:avLst/>
          </a:prstGeom>
          <a:noFill/>
          <a:ln w="9525">
            <a:solidFill>
              <a:schemeClr val="bg1"/>
            </a:solidFill>
            <a:miter lim="800000"/>
            <a:headEnd/>
            <a:tailEnd/>
          </a:ln>
        </p:spPr>
      </p:pic>
      <p:pic>
        <p:nvPicPr>
          <p:cNvPr id="31748" name="Picture 2" descr="Cerveau1"/>
          <p:cNvPicPr>
            <a:picLocks noChangeAspect="1" noChangeArrowheads="1"/>
          </p:cNvPicPr>
          <p:nvPr/>
        </p:nvPicPr>
        <p:blipFill>
          <a:blip r:embed="rId3">
            <a:lum bright="-18000" contrast="18000"/>
          </a:blip>
          <a:srcRect/>
          <a:stretch>
            <a:fillRect/>
          </a:stretch>
        </p:blipFill>
        <p:spPr bwMode="auto">
          <a:xfrm>
            <a:off x="3968750" y="928688"/>
            <a:ext cx="1041400" cy="873125"/>
          </a:xfrm>
          <a:prstGeom prst="rect">
            <a:avLst/>
          </a:prstGeom>
          <a:noFill/>
          <a:ln w="6350">
            <a:solidFill>
              <a:schemeClr val="tx1"/>
            </a:solidFill>
            <a:miter lim="800000"/>
            <a:headEnd/>
            <a:tailEnd/>
          </a:ln>
        </p:spPr>
      </p:pic>
      <p:pic>
        <p:nvPicPr>
          <p:cNvPr id="31749" name="Picture 3" descr="Coeur1"/>
          <p:cNvPicPr>
            <a:picLocks noChangeAspect="1" noChangeArrowheads="1"/>
          </p:cNvPicPr>
          <p:nvPr/>
        </p:nvPicPr>
        <p:blipFill>
          <a:blip r:embed="rId4"/>
          <a:srcRect/>
          <a:stretch>
            <a:fillRect/>
          </a:stretch>
        </p:blipFill>
        <p:spPr bwMode="auto">
          <a:xfrm>
            <a:off x="5468938" y="1714500"/>
            <a:ext cx="676275" cy="1000125"/>
          </a:xfrm>
          <a:prstGeom prst="rect">
            <a:avLst/>
          </a:prstGeom>
          <a:noFill/>
          <a:ln w="9525">
            <a:noFill/>
            <a:miter lim="800000"/>
            <a:headEnd/>
            <a:tailEnd/>
          </a:ln>
        </p:spPr>
      </p:pic>
      <p:pic>
        <p:nvPicPr>
          <p:cNvPr id="31750" name="Picture 4" descr="Poumon"/>
          <p:cNvPicPr>
            <a:picLocks noChangeAspect="1" noChangeArrowheads="1"/>
          </p:cNvPicPr>
          <p:nvPr/>
        </p:nvPicPr>
        <p:blipFill>
          <a:blip r:embed="rId5"/>
          <a:srcRect/>
          <a:stretch>
            <a:fillRect/>
          </a:stretch>
        </p:blipFill>
        <p:spPr bwMode="auto">
          <a:xfrm>
            <a:off x="4183063" y="2714625"/>
            <a:ext cx="674687" cy="977900"/>
          </a:xfrm>
          <a:prstGeom prst="rect">
            <a:avLst/>
          </a:prstGeom>
          <a:noFill/>
          <a:ln w="6350">
            <a:solidFill>
              <a:schemeClr val="tx1"/>
            </a:solidFill>
            <a:miter lim="800000"/>
            <a:headEnd/>
            <a:tailEnd/>
          </a:ln>
        </p:spPr>
      </p:pic>
      <p:pic>
        <p:nvPicPr>
          <p:cNvPr id="11" name="Picture 2" descr="Axes endocriniens"/>
          <p:cNvPicPr>
            <a:picLocks noChangeAspect="1" noChangeArrowheads="1"/>
          </p:cNvPicPr>
          <p:nvPr/>
        </p:nvPicPr>
        <p:blipFill>
          <a:blip r:embed="rId6">
            <a:lum bright="-48000" contrast="66000"/>
          </a:blip>
          <a:srcRect l="22554" t="44344" r="72890" b="39999"/>
          <a:stretch>
            <a:fillRect/>
          </a:stretch>
        </p:blipFill>
        <p:spPr bwMode="auto">
          <a:xfrm>
            <a:off x="5611813" y="3500438"/>
            <a:ext cx="388937" cy="1233487"/>
          </a:xfrm>
          <a:prstGeom prst="rect">
            <a:avLst/>
          </a:prstGeom>
          <a:noFill/>
          <a:ln w="9525">
            <a:noFill/>
            <a:miter lim="800000"/>
            <a:headEnd/>
            <a:tailEnd/>
          </a:ln>
        </p:spPr>
      </p:pic>
      <p:pic>
        <p:nvPicPr>
          <p:cNvPr id="13" name="Picture 57" descr="Muscle coupe"/>
          <p:cNvPicPr>
            <a:picLocks noChangeAspect="1" noChangeArrowheads="1"/>
          </p:cNvPicPr>
          <p:nvPr/>
        </p:nvPicPr>
        <p:blipFill>
          <a:blip r:embed="rId7"/>
          <a:srcRect/>
          <a:stretch>
            <a:fillRect/>
          </a:stretch>
        </p:blipFill>
        <p:spPr bwMode="auto">
          <a:xfrm>
            <a:off x="4040188" y="4143375"/>
            <a:ext cx="925512" cy="942975"/>
          </a:xfrm>
          <a:prstGeom prst="rect">
            <a:avLst/>
          </a:prstGeom>
          <a:noFill/>
          <a:ln w="6350">
            <a:solidFill>
              <a:schemeClr val="tx1"/>
            </a:solidFill>
            <a:miter lim="800000"/>
            <a:headEnd/>
            <a:tailEnd/>
          </a:ln>
        </p:spPr>
      </p:pic>
      <p:cxnSp>
        <p:nvCxnSpPr>
          <p:cNvPr id="15" name="Connecteur droit avec flèche 14"/>
          <p:cNvCxnSpPr/>
          <p:nvPr/>
        </p:nvCxnSpPr>
        <p:spPr>
          <a:xfrm rot="5400000" flipH="1" flipV="1">
            <a:off x="2504281" y="1607345"/>
            <a:ext cx="1571625" cy="13573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V="1">
            <a:off x="2611438" y="2143125"/>
            <a:ext cx="2714625" cy="11430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a:stCxn id="31747" idx="3"/>
          </p:cNvCxnSpPr>
          <p:nvPr/>
        </p:nvCxnSpPr>
        <p:spPr>
          <a:xfrm flipV="1">
            <a:off x="2611438" y="3143250"/>
            <a:ext cx="1428750" cy="26352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a:endCxn id="11" idx="1"/>
          </p:cNvCxnSpPr>
          <p:nvPr/>
        </p:nvCxnSpPr>
        <p:spPr>
          <a:xfrm>
            <a:off x="2643188" y="3500438"/>
            <a:ext cx="2968625" cy="61753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endCxn id="13" idx="1"/>
          </p:cNvCxnSpPr>
          <p:nvPr/>
        </p:nvCxnSpPr>
        <p:spPr>
          <a:xfrm>
            <a:off x="2643188" y="3714750"/>
            <a:ext cx="1397000" cy="90011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a:off x="2611438" y="3929063"/>
            <a:ext cx="2643187" cy="22860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44" name="Picture 4" descr="pic-1"/>
          <p:cNvPicPr>
            <a:picLocks noChangeAspect="1" noChangeArrowheads="1"/>
          </p:cNvPicPr>
          <p:nvPr/>
        </p:nvPicPr>
        <p:blipFill>
          <a:blip r:embed="rId8"/>
          <a:srcRect l="33539" t="2165"/>
          <a:stretch>
            <a:fillRect/>
          </a:stretch>
        </p:blipFill>
        <p:spPr bwMode="auto">
          <a:xfrm>
            <a:off x="5321300" y="5286375"/>
            <a:ext cx="822325" cy="1376363"/>
          </a:xfrm>
          <a:prstGeom prst="rect">
            <a:avLst/>
          </a:prstGeom>
          <a:noFill/>
          <a:ln w="6350">
            <a:solidFill>
              <a:schemeClr val="bg1"/>
            </a:solidFill>
            <a:miter lim="800000"/>
            <a:headEnd/>
            <a:tailEnd/>
          </a:ln>
        </p:spPr>
      </p:pic>
      <p:cxnSp>
        <p:nvCxnSpPr>
          <p:cNvPr id="58" name="Connecteur droit avec flèche 57"/>
          <p:cNvCxnSpPr/>
          <p:nvPr/>
        </p:nvCxnSpPr>
        <p:spPr>
          <a:xfrm rot="5400000">
            <a:off x="1392238" y="4679950"/>
            <a:ext cx="1500188" cy="158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59" name="ZoneTexte 58"/>
          <p:cNvSpPr txBox="1">
            <a:spLocks noChangeArrowheads="1"/>
          </p:cNvSpPr>
          <p:nvPr/>
        </p:nvSpPr>
        <p:spPr bwMode="auto">
          <a:xfrm>
            <a:off x="1000125" y="5500688"/>
            <a:ext cx="2338388" cy="1477962"/>
          </a:xfrm>
          <a:prstGeom prst="rect">
            <a:avLst/>
          </a:prstGeom>
          <a:noFill/>
          <a:ln w="9525">
            <a:noFill/>
            <a:miter lim="800000"/>
            <a:headEnd/>
            <a:tailEnd/>
          </a:ln>
        </p:spPr>
        <p:txBody>
          <a:bodyPr>
            <a:spAutoFit/>
          </a:bodyPr>
          <a:lstStyle/>
          <a:p>
            <a:pPr algn="ctr"/>
            <a:r>
              <a:rPr lang="fr-FR" dirty="0">
                <a:solidFill>
                  <a:srgbClr val="FFFF00"/>
                </a:solidFill>
                <a:latin typeface="Calibri" pitchFamily="34" charset="0"/>
                <a:cs typeface="Calibri" pitchFamily="34" charset="0"/>
              </a:rPr>
              <a:t>Cancers,</a:t>
            </a:r>
          </a:p>
          <a:p>
            <a:pPr algn="ctr"/>
            <a:r>
              <a:rPr lang="fr-FR" dirty="0">
                <a:solidFill>
                  <a:srgbClr val="FFFF00"/>
                </a:solidFill>
                <a:latin typeface="Calibri" pitchFamily="34" charset="0"/>
                <a:cs typeface="Calibri" pitchFamily="34" charset="0"/>
              </a:rPr>
              <a:t>Système hormonal</a:t>
            </a:r>
          </a:p>
          <a:p>
            <a:pPr algn="ctr"/>
            <a:r>
              <a:rPr lang="fr-FR" dirty="0">
                <a:solidFill>
                  <a:srgbClr val="FFFF00"/>
                </a:solidFill>
                <a:latin typeface="Calibri" pitchFamily="34" charset="0"/>
                <a:cs typeface="Calibri" pitchFamily="34" charset="0"/>
              </a:rPr>
              <a:t>Système immunitaire</a:t>
            </a:r>
          </a:p>
          <a:p>
            <a:pPr algn="ctr"/>
            <a:r>
              <a:rPr lang="fr-FR" dirty="0">
                <a:solidFill>
                  <a:srgbClr val="FFFF00"/>
                </a:solidFill>
                <a:latin typeface="Calibri" pitchFamily="34" charset="0"/>
                <a:cs typeface="Calibri" pitchFamily="34" charset="0"/>
              </a:rPr>
              <a:t>…..</a:t>
            </a:r>
          </a:p>
          <a:p>
            <a:pPr algn="ctr"/>
            <a:endParaRPr lang="fr-FR" dirty="0">
              <a:solidFill>
                <a:srgbClr val="FFFF00"/>
              </a:solidFill>
              <a:latin typeface="Calibri" pitchFamily="34" charset="0"/>
              <a:cs typeface="Calibri" pitchFamily="34" charset="0"/>
            </a:endParaRPr>
          </a:p>
        </p:txBody>
      </p:sp>
    </p:spTree>
    <p:extLst>
      <p:ext uri="{BB962C8B-B14F-4D97-AF65-F5344CB8AC3E}">
        <p14:creationId xmlns:p14="http://schemas.microsoft.com/office/powerpoint/2010/main" val="390693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p:cTn id="7" dur="500" fill="hold"/>
                                        <p:tgtEl>
                                          <p:spTgt spid="31747"/>
                                        </p:tgtEl>
                                        <p:attrNameLst>
                                          <p:attrName>ppt_w</p:attrName>
                                        </p:attrNameLst>
                                      </p:cBhvr>
                                      <p:tavLst>
                                        <p:tav tm="0">
                                          <p:val>
                                            <p:fltVal val="0"/>
                                          </p:val>
                                        </p:tav>
                                        <p:tav tm="100000">
                                          <p:val>
                                            <p:strVal val="#ppt_w"/>
                                          </p:val>
                                        </p:tav>
                                      </p:tavLst>
                                    </p:anim>
                                    <p:anim calcmode="lin" valueType="num">
                                      <p:cBhvr>
                                        <p:cTn id="8" dur="500" fill="hold"/>
                                        <p:tgtEl>
                                          <p:spTgt spid="31747"/>
                                        </p:tgtEl>
                                        <p:attrNameLst>
                                          <p:attrName>ppt_h</p:attrName>
                                        </p:attrNameLst>
                                      </p:cBhvr>
                                      <p:tavLst>
                                        <p:tav tm="0">
                                          <p:val>
                                            <p:fltVal val="0"/>
                                          </p:val>
                                        </p:tav>
                                        <p:tav tm="100000">
                                          <p:val>
                                            <p:strVal val="#ppt_h"/>
                                          </p:val>
                                        </p:tav>
                                      </p:tavLst>
                                    </p:anim>
                                    <p:animEffect transition="in" filter="fade">
                                      <p:cBhvr>
                                        <p:cTn id="9" dur="500"/>
                                        <p:tgtEl>
                                          <p:spTgt spid="3174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par>
                          <p:cTn id="15" fill="hold">
                            <p:stCondLst>
                              <p:cond delay="500"/>
                            </p:stCondLst>
                            <p:childTnLst>
                              <p:par>
                                <p:cTn id="16" presetID="53" presetClass="entr" presetSubtype="0" fill="hold" nodeType="afterEffect">
                                  <p:stCondLst>
                                    <p:cond delay="0"/>
                                  </p:stCondLst>
                                  <p:childTnLst>
                                    <p:set>
                                      <p:cBhvr>
                                        <p:cTn id="17" dur="1" fill="hold">
                                          <p:stCondLst>
                                            <p:cond delay="0"/>
                                          </p:stCondLst>
                                        </p:cTn>
                                        <p:tgtEl>
                                          <p:spTgt spid="31748"/>
                                        </p:tgtEl>
                                        <p:attrNameLst>
                                          <p:attrName>style.visibility</p:attrName>
                                        </p:attrNameLst>
                                      </p:cBhvr>
                                      <p:to>
                                        <p:strVal val="visible"/>
                                      </p:to>
                                    </p:set>
                                    <p:anim calcmode="lin" valueType="num">
                                      <p:cBhvr>
                                        <p:cTn id="18" dur="500" fill="hold"/>
                                        <p:tgtEl>
                                          <p:spTgt spid="31748"/>
                                        </p:tgtEl>
                                        <p:attrNameLst>
                                          <p:attrName>ppt_w</p:attrName>
                                        </p:attrNameLst>
                                      </p:cBhvr>
                                      <p:tavLst>
                                        <p:tav tm="0">
                                          <p:val>
                                            <p:fltVal val="0"/>
                                          </p:val>
                                        </p:tav>
                                        <p:tav tm="100000">
                                          <p:val>
                                            <p:strVal val="#ppt_w"/>
                                          </p:val>
                                        </p:tav>
                                      </p:tavLst>
                                    </p:anim>
                                    <p:anim calcmode="lin" valueType="num">
                                      <p:cBhvr>
                                        <p:cTn id="19" dur="500" fill="hold"/>
                                        <p:tgtEl>
                                          <p:spTgt spid="31748"/>
                                        </p:tgtEl>
                                        <p:attrNameLst>
                                          <p:attrName>ppt_h</p:attrName>
                                        </p:attrNameLst>
                                      </p:cBhvr>
                                      <p:tavLst>
                                        <p:tav tm="0">
                                          <p:val>
                                            <p:fltVal val="0"/>
                                          </p:val>
                                        </p:tav>
                                        <p:tav tm="100000">
                                          <p:val>
                                            <p:strVal val="#ppt_h"/>
                                          </p:val>
                                        </p:tav>
                                      </p:tavLst>
                                    </p:anim>
                                    <p:animEffect transition="in" filter="fade">
                                      <p:cBhvr>
                                        <p:cTn id="20" dur="500"/>
                                        <p:tgtEl>
                                          <p:spTgt spid="31748"/>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1500"/>
                            </p:stCondLst>
                            <p:childTnLst>
                              <p:par>
                                <p:cTn id="26" presetID="53" presetClass="entr" presetSubtype="0" fill="hold" nodeType="afterEffect">
                                  <p:stCondLst>
                                    <p:cond delay="0"/>
                                  </p:stCondLst>
                                  <p:childTnLst>
                                    <p:set>
                                      <p:cBhvr>
                                        <p:cTn id="27" dur="1" fill="hold">
                                          <p:stCondLst>
                                            <p:cond delay="0"/>
                                          </p:stCondLst>
                                        </p:cTn>
                                        <p:tgtEl>
                                          <p:spTgt spid="31749"/>
                                        </p:tgtEl>
                                        <p:attrNameLst>
                                          <p:attrName>style.visibility</p:attrName>
                                        </p:attrNameLst>
                                      </p:cBhvr>
                                      <p:to>
                                        <p:strVal val="visible"/>
                                      </p:to>
                                    </p:set>
                                    <p:anim calcmode="lin" valueType="num">
                                      <p:cBhvr>
                                        <p:cTn id="28" dur="500" fill="hold"/>
                                        <p:tgtEl>
                                          <p:spTgt spid="31749"/>
                                        </p:tgtEl>
                                        <p:attrNameLst>
                                          <p:attrName>ppt_w</p:attrName>
                                        </p:attrNameLst>
                                      </p:cBhvr>
                                      <p:tavLst>
                                        <p:tav tm="0">
                                          <p:val>
                                            <p:fltVal val="0"/>
                                          </p:val>
                                        </p:tav>
                                        <p:tav tm="100000">
                                          <p:val>
                                            <p:strVal val="#ppt_w"/>
                                          </p:val>
                                        </p:tav>
                                      </p:tavLst>
                                    </p:anim>
                                    <p:anim calcmode="lin" valueType="num">
                                      <p:cBhvr>
                                        <p:cTn id="29" dur="500" fill="hold"/>
                                        <p:tgtEl>
                                          <p:spTgt spid="31749"/>
                                        </p:tgtEl>
                                        <p:attrNameLst>
                                          <p:attrName>ppt_h</p:attrName>
                                        </p:attrNameLst>
                                      </p:cBhvr>
                                      <p:tavLst>
                                        <p:tav tm="0">
                                          <p:val>
                                            <p:fltVal val="0"/>
                                          </p:val>
                                        </p:tav>
                                        <p:tav tm="100000">
                                          <p:val>
                                            <p:strVal val="#ppt_h"/>
                                          </p:val>
                                        </p:tav>
                                      </p:tavLst>
                                    </p:anim>
                                    <p:animEffect transition="in" filter="fade">
                                      <p:cBhvr>
                                        <p:cTn id="30" dur="500"/>
                                        <p:tgtEl>
                                          <p:spTgt spid="31749"/>
                                        </p:tgtEl>
                                      </p:cBhvr>
                                    </p:animEffect>
                                  </p:childTnLst>
                                </p:cTn>
                              </p:par>
                            </p:childTnLst>
                          </p:cTn>
                        </p:par>
                        <p:par>
                          <p:cTn id="31" fill="hold">
                            <p:stCondLst>
                              <p:cond delay="2000"/>
                            </p:stCondLst>
                            <p:childTnLst>
                              <p:par>
                                <p:cTn id="32" presetID="22" presetClass="entr" presetSubtype="4"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par>
                          <p:cTn id="35" fill="hold">
                            <p:stCondLst>
                              <p:cond delay="2500"/>
                            </p:stCondLst>
                            <p:childTnLst>
                              <p:par>
                                <p:cTn id="36" presetID="53" presetClass="entr" presetSubtype="0" fill="hold" nodeType="afterEffect">
                                  <p:stCondLst>
                                    <p:cond delay="0"/>
                                  </p:stCondLst>
                                  <p:childTnLst>
                                    <p:set>
                                      <p:cBhvr>
                                        <p:cTn id="37" dur="1" fill="hold">
                                          <p:stCondLst>
                                            <p:cond delay="0"/>
                                          </p:stCondLst>
                                        </p:cTn>
                                        <p:tgtEl>
                                          <p:spTgt spid="31750"/>
                                        </p:tgtEl>
                                        <p:attrNameLst>
                                          <p:attrName>style.visibility</p:attrName>
                                        </p:attrNameLst>
                                      </p:cBhvr>
                                      <p:to>
                                        <p:strVal val="visible"/>
                                      </p:to>
                                    </p:set>
                                    <p:anim calcmode="lin" valueType="num">
                                      <p:cBhvr>
                                        <p:cTn id="38" dur="500" fill="hold"/>
                                        <p:tgtEl>
                                          <p:spTgt spid="31750"/>
                                        </p:tgtEl>
                                        <p:attrNameLst>
                                          <p:attrName>ppt_w</p:attrName>
                                        </p:attrNameLst>
                                      </p:cBhvr>
                                      <p:tavLst>
                                        <p:tav tm="0">
                                          <p:val>
                                            <p:fltVal val="0"/>
                                          </p:val>
                                        </p:tav>
                                        <p:tav tm="100000">
                                          <p:val>
                                            <p:strVal val="#ppt_w"/>
                                          </p:val>
                                        </p:tav>
                                      </p:tavLst>
                                    </p:anim>
                                    <p:anim calcmode="lin" valueType="num">
                                      <p:cBhvr>
                                        <p:cTn id="39" dur="500" fill="hold"/>
                                        <p:tgtEl>
                                          <p:spTgt spid="31750"/>
                                        </p:tgtEl>
                                        <p:attrNameLst>
                                          <p:attrName>ppt_h</p:attrName>
                                        </p:attrNameLst>
                                      </p:cBhvr>
                                      <p:tavLst>
                                        <p:tav tm="0">
                                          <p:val>
                                            <p:fltVal val="0"/>
                                          </p:val>
                                        </p:tav>
                                        <p:tav tm="100000">
                                          <p:val>
                                            <p:strVal val="#ppt_h"/>
                                          </p:val>
                                        </p:tav>
                                      </p:tavLst>
                                    </p:anim>
                                    <p:animEffect transition="in" filter="fade">
                                      <p:cBhvr>
                                        <p:cTn id="40" dur="500"/>
                                        <p:tgtEl>
                                          <p:spTgt spid="31750"/>
                                        </p:tgtEl>
                                      </p:cBhvr>
                                    </p:animEffect>
                                  </p:childTnLst>
                                </p:cTn>
                              </p:par>
                            </p:childTnLst>
                          </p:cTn>
                        </p:par>
                        <p:par>
                          <p:cTn id="41" fill="hold">
                            <p:stCondLst>
                              <p:cond delay="3000"/>
                            </p:stCondLst>
                            <p:childTnLst>
                              <p:par>
                                <p:cTn id="42" presetID="22" presetClass="entr" presetSubtype="8"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par>
                          <p:cTn id="45" fill="hold">
                            <p:stCondLst>
                              <p:cond delay="3500"/>
                            </p:stCondLst>
                            <p:childTnLst>
                              <p:par>
                                <p:cTn id="46" presetID="53" presetClass="entr" presetSubtype="0"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childTnLst>
                          </p:cTn>
                        </p:par>
                        <p:par>
                          <p:cTn id="51" fill="hold">
                            <p:stCondLst>
                              <p:cond delay="4000"/>
                            </p:stCondLst>
                            <p:childTnLst>
                              <p:par>
                                <p:cTn id="52" presetID="22" presetClass="entr" presetSubtype="8"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500"/>
                                        <p:tgtEl>
                                          <p:spTgt spid="23"/>
                                        </p:tgtEl>
                                      </p:cBhvr>
                                    </p:animEffect>
                                  </p:childTnLst>
                                </p:cTn>
                              </p:par>
                            </p:childTnLst>
                          </p:cTn>
                        </p:par>
                        <p:par>
                          <p:cTn id="55" fill="hold">
                            <p:stCondLst>
                              <p:cond delay="4500"/>
                            </p:stCondLst>
                            <p:childTnLst>
                              <p:par>
                                <p:cTn id="56" presetID="53" presetClass="entr" presetSubtype="0" fill="hold" nodeType="after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ppt_w</p:attrName>
                                        </p:attrNameLst>
                                      </p:cBhvr>
                                      <p:tavLst>
                                        <p:tav tm="0">
                                          <p:val>
                                            <p:fltVal val="0"/>
                                          </p:val>
                                        </p:tav>
                                        <p:tav tm="100000">
                                          <p:val>
                                            <p:strVal val="#ppt_w"/>
                                          </p:val>
                                        </p:tav>
                                      </p:tavLst>
                                    </p:anim>
                                    <p:anim calcmode="lin" valueType="num">
                                      <p:cBhvr>
                                        <p:cTn id="59" dur="500" fill="hold"/>
                                        <p:tgtEl>
                                          <p:spTgt spid="13"/>
                                        </p:tgtEl>
                                        <p:attrNameLst>
                                          <p:attrName>ppt_h</p:attrName>
                                        </p:attrNameLst>
                                      </p:cBhvr>
                                      <p:tavLst>
                                        <p:tav tm="0">
                                          <p:val>
                                            <p:fltVal val="0"/>
                                          </p:val>
                                        </p:tav>
                                        <p:tav tm="100000">
                                          <p:val>
                                            <p:strVal val="#ppt_h"/>
                                          </p:val>
                                        </p:tav>
                                      </p:tavLst>
                                    </p:anim>
                                    <p:animEffect transition="in" filter="fade">
                                      <p:cBhvr>
                                        <p:cTn id="60" dur="500"/>
                                        <p:tgtEl>
                                          <p:spTgt spid="13"/>
                                        </p:tgtEl>
                                      </p:cBhvr>
                                    </p:animEffect>
                                  </p:childTnLst>
                                </p:cTn>
                              </p:par>
                            </p:childTnLst>
                          </p:cTn>
                        </p:par>
                        <p:par>
                          <p:cTn id="61" fill="hold">
                            <p:stCondLst>
                              <p:cond delay="5000"/>
                            </p:stCondLst>
                            <p:childTnLst>
                              <p:par>
                                <p:cTn id="62" presetID="22" presetClass="entr" presetSubtype="8" fill="hold" nodeType="after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wipe(left)">
                                      <p:cBhvr>
                                        <p:cTn id="64" dur="500"/>
                                        <p:tgtEl>
                                          <p:spTgt spid="43"/>
                                        </p:tgtEl>
                                      </p:cBhvr>
                                    </p:animEffect>
                                  </p:childTnLst>
                                </p:cTn>
                              </p:par>
                            </p:childTnLst>
                          </p:cTn>
                        </p:par>
                        <p:par>
                          <p:cTn id="65" fill="hold">
                            <p:stCondLst>
                              <p:cond delay="5500"/>
                            </p:stCondLst>
                            <p:childTnLst>
                              <p:par>
                                <p:cTn id="66" presetID="53" presetClass="entr" presetSubtype="0" fill="hold" nodeType="afterEffect">
                                  <p:stCondLst>
                                    <p:cond delay="0"/>
                                  </p:stCondLst>
                                  <p:childTnLst>
                                    <p:set>
                                      <p:cBhvr>
                                        <p:cTn id="67" dur="1" fill="hold">
                                          <p:stCondLst>
                                            <p:cond delay="0"/>
                                          </p:stCondLst>
                                        </p:cTn>
                                        <p:tgtEl>
                                          <p:spTgt spid="44"/>
                                        </p:tgtEl>
                                        <p:attrNameLst>
                                          <p:attrName>style.visibility</p:attrName>
                                        </p:attrNameLst>
                                      </p:cBhvr>
                                      <p:to>
                                        <p:strVal val="visible"/>
                                      </p:to>
                                    </p:set>
                                    <p:anim calcmode="lin" valueType="num">
                                      <p:cBhvr>
                                        <p:cTn id="68" dur="500" fill="hold"/>
                                        <p:tgtEl>
                                          <p:spTgt spid="44"/>
                                        </p:tgtEl>
                                        <p:attrNameLst>
                                          <p:attrName>ppt_w</p:attrName>
                                        </p:attrNameLst>
                                      </p:cBhvr>
                                      <p:tavLst>
                                        <p:tav tm="0">
                                          <p:val>
                                            <p:fltVal val="0"/>
                                          </p:val>
                                        </p:tav>
                                        <p:tav tm="100000">
                                          <p:val>
                                            <p:strVal val="#ppt_w"/>
                                          </p:val>
                                        </p:tav>
                                      </p:tavLst>
                                    </p:anim>
                                    <p:anim calcmode="lin" valueType="num">
                                      <p:cBhvr>
                                        <p:cTn id="69" dur="500" fill="hold"/>
                                        <p:tgtEl>
                                          <p:spTgt spid="44"/>
                                        </p:tgtEl>
                                        <p:attrNameLst>
                                          <p:attrName>ppt_h</p:attrName>
                                        </p:attrNameLst>
                                      </p:cBhvr>
                                      <p:tavLst>
                                        <p:tav tm="0">
                                          <p:val>
                                            <p:fltVal val="0"/>
                                          </p:val>
                                        </p:tav>
                                        <p:tav tm="100000">
                                          <p:val>
                                            <p:strVal val="#ppt_h"/>
                                          </p:val>
                                        </p:tav>
                                      </p:tavLst>
                                    </p:anim>
                                    <p:animEffect transition="in" filter="fade">
                                      <p:cBhvr>
                                        <p:cTn id="70" dur="500"/>
                                        <p:tgtEl>
                                          <p:spTgt spid="4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58"/>
                                        </p:tgtEl>
                                        <p:attrNameLst>
                                          <p:attrName>style.visibility</p:attrName>
                                        </p:attrNameLst>
                                      </p:cBhvr>
                                      <p:to>
                                        <p:strVal val="visible"/>
                                      </p:to>
                                    </p:set>
                                    <p:animEffect transition="in" filter="wipe(up)">
                                      <p:cBhvr>
                                        <p:cTn id="75" dur="500"/>
                                        <p:tgtEl>
                                          <p:spTgt spid="58"/>
                                        </p:tgtEl>
                                      </p:cBhvr>
                                    </p:animEffect>
                                  </p:childTnLst>
                                </p:cTn>
                              </p:par>
                            </p:childTnLst>
                          </p:cTn>
                        </p:par>
                        <p:par>
                          <p:cTn id="76" fill="hold">
                            <p:stCondLst>
                              <p:cond delay="500"/>
                            </p:stCondLst>
                            <p:childTnLst>
                              <p:par>
                                <p:cTn id="77" presetID="53" presetClass="entr" presetSubtype="0" fill="hold" grpId="0" nodeType="after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p:cTn id="79" dur="500" fill="hold"/>
                                        <p:tgtEl>
                                          <p:spTgt spid="59"/>
                                        </p:tgtEl>
                                        <p:attrNameLst>
                                          <p:attrName>ppt_w</p:attrName>
                                        </p:attrNameLst>
                                      </p:cBhvr>
                                      <p:tavLst>
                                        <p:tav tm="0">
                                          <p:val>
                                            <p:fltVal val="0"/>
                                          </p:val>
                                        </p:tav>
                                        <p:tav tm="100000">
                                          <p:val>
                                            <p:strVal val="#ppt_w"/>
                                          </p:val>
                                        </p:tav>
                                      </p:tavLst>
                                    </p:anim>
                                    <p:anim calcmode="lin" valueType="num">
                                      <p:cBhvr>
                                        <p:cTn id="80" dur="500" fill="hold"/>
                                        <p:tgtEl>
                                          <p:spTgt spid="59"/>
                                        </p:tgtEl>
                                        <p:attrNameLst>
                                          <p:attrName>ppt_h</p:attrName>
                                        </p:attrNameLst>
                                      </p:cBhvr>
                                      <p:tavLst>
                                        <p:tav tm="0">
                                          <p:val>
                                            <p:fltVal val="0"/>
                                          </p:val>
                                        </p:tav>
                                        <p:tav tm="100000">
                                          <p:val>
                                            <p:strVal val="#ppt_h"/>
                                          </p:val>
                                        </p:tav>
                                      </p:tavLst>
                                    </p:anim>
                                    <p:animEffect transition="in" filter="fade">
                                      <p:cBhvr>
                                        <p:cTn id="8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025282" y="142875"/>
            <a:ext cx="4731487" cy="646331"/>
          </a:xfrm>
          <a:prstGeom prst="rect">
            <a:avLst/>
          </a:prstGeom>
          <a:noFill/>
        </p:spPr>
        <p:txBody>
          <a:bodyPr wrap="none">
            <a:spAutoFit/>
          </a:bodyPr>
          <a:lstStyle/>
          <a:p>
            <a:pPr algn="ctr">
              <a:defRPr/>
            </a:pPr>
            <a:r>
              <a:rPr lang="fr-FR" b="1" dirty="0">
                <a:solidFill>
                  <a:srgbClr val="FFFF00"/>
                </a:solidFill>
                <a:effectLst>
                  <a:outerShdw blurRad="38100" dist="38100" dir="2700000" algn="tl">
                    <a:srgbClr val="000000">
                      <a:alpha val="43137"/>
                    </a:srgbClr>
                  </a:outerShdw>
                </a:effectLst>
                <a:latin typeface="Calibri" pitchFamily="34" charset="0"/>
                <a:cs typeface="Calibri" pitchFamily="34" charset="0"/>
              </a:rPr>
              <a:t>AUTRES EFFETS UBIQUITAIRES DE LA PRATIQUE </a:t>
            </a:r>
          </a:p>
          <a:p>
            <a:pPr algn="ctr">
              <a:defRPr/>
            </a:pPr>
            <a:r>
              <a:rPr lang="fr-FR" b="1" dirty="0">
                <a:solidFill>
                  <a:srgbClr val="FFFF00"/>
                </a:solidFill>
                <a:effectLst>
                  <a:outerShdw blurRad="38100" dist="38100" dir="2700000" algn="tl">
                    <a:srgbClr val="000000">
                      <a:alpha val="43137"/>
                    </a:srgbClr>
                  </a:outerShdw>
                </a:effectLst>
                <a:latin typeface="Calibri" pitchFamily="34" charset="0"/>
                <a:cs typeface="Calibri" pitchFamily="34" charset="0"/>
              </a:rPr>
              <a:t>REGULIERE D’ACTIVITES PHYSIQUES</a:t>
            </a:r>
          </a:p>
        </p:txBody>
      </p:sp>
      <p:pic>
        <p:nvPicPr>
          <p:cNvPr id="31748" name="Picture 2" descr="Cerveau1"/>
          <p:cNvPicPr>
            <a:picLocks noChangeAspect="1" noChangeArrowheads="1"/>
          </p:cNvPicPr>
          <p:nvPr/>
        </p:nvPicPr>
        <p:blipFill>
          <a:blip r:embed="rId3">
            <a:lum bright="-18000" contrast="18000"/>
          </a:blip>
          <a:srcRect/>
          <a:stretch>
            <a:fillRect/>
          </a:stretch>
        </p:blipFill>
        <p:spPr bwMode="auto">
          <a:xfrm>
            <a:off x="2286000" y="1071563"/>
            <a:ext cx="871538" cy="730250"/>
          </a:xfrm>
          <a:prstGeom prst="rect">
            <a:avLst/>
          </a:prstGeom>
          <a:noFill/>
          <a:ln w="9525">
            <a:noFill/>
            <a:miter lim="800000"/>
            <a:headEnd/>
            <a:tailEnd/>
          </a:ln>
        </p:spPr>
      </p:pic>
      <p:pic>
        <p:nvPicPr>
          <p:cNvPr id="31749" name="Picture 3" descr="Coeur1"/>
          <p:cNvPicPr>
            <a:picLocks noChangeAspect="1" noChangeArrowheads="1"/>
          </p:cNvPicPr>
          <p:nvPr/>
        </p:nvPicPr>
        <p:blipFill>
          <a:blip r:embed="rId4"/>
          <a:srcRect/>
          <a:stretch>
            <a:fillRect/>
          </a:stretch>
        </p:blipFill>
        <p:spPr bwMode="auto">
          <a:xfrm>
            <a:off x="474663" y="1785938"/>
            <a:ext cx="628650" cy="928687"/>
          </a:xfrm>
          <a:prstGeom prst="rect">
            <a:avLst/>
          </a:prstGeom>
          <a:noFill/>
          <a:ln w="9525">
            <a:noFill/>
            <a:miter lim="800000"/>
            <a:headEnd/>
            <a:tailEnd/>
          </a:ln>
        </p:spPr>
      </p:pic>
      <p:pic>
        <p:nvPicPr>
          <p:cNvPr id="31750" name="Picture 4" descr="Poumon"/>
          <p:cNvPicPr>
            <a:picLocks noChangeAspect="1" noChangeArrowheads="1"/>
          </p:cNvPicPr>
          <p:nvPr/>
        </p:nvPicPr>
        <p:blipFill>
          <a:blip r:embed="rId5"/>
          <a:srcRect/>
          <a:stretch>
            <a:fillRect/>
          </a:stretch>
        </p:blipFill>
        <p:spPr bwMode="auto">
          <a:xfrm>
            <a:off x="2401888" y="2643188"/>
            <a:ext cx="598487" cy="866775"/>
          </a:xfrm>
          <a:prstGeom prst="rect">
            <a:avLst/>
          </a:prstGeom>
          <a:noFill/>
          <a:ln w="9525">
            <a:noFill/>
            <a:miter lim="800000"/>
            <a:headEnd/>
            <a:tailEnd/>
          </a:ln>
        </p:spPr>
      </p:pic>
      <p:pic>
        <p:nvPicPr>
          <p:cNvPr id="11" name="Picture 2" descr="Axes endocriniens"/>
          <p:cNvPicPr>
            <a:picLocks noChangeAspect="1" noChangeArrowheads="1"/>
          </p:cNvPicPr>
          <p:nvPr/>
        </p:nvPicPr>
        <p:blipFill>
          <a:blip r:embed="rId6">
            <a:lum bright="-48000" contrast="66000"/>
          </a:blip>
          <a:srcRect l="22554" t="44344" r="72890" b="39999"/>
          <a:stretch>
            <a:fillRect/>
          </a:stretch>
        </p:blipFill>
        <p:spPr bwMode="auto">
          <a:xfrm>
            <a:off x="500063" y="3346450"/>
            <a:ext cx="365125" cy="1154113"/>
          </a:xfrm>
          <a:prstGeom prst="rect">
            <a:avLst/>
          </a:prstGeom>
          <a:noFill/>
          <a:ln w="9525">
            <a:noFill/>
            <a:miter lim="800000"/>
            <a:headEnd/>
            <a:tailEnd/>
          </a:ln>
        </p:spPr>
      </p:pic>
      <p:pic>
        <p:nvPicPr>
          <p:cNvPr id="13" name="Picture 57" descr="Muscle coupe"/>
          <p:cNvPicPr>
            <a:picLocks noChangeAspect="1" noChangeArrowheads="1"/>
          </p:cNvPicPr>
          <p:nvPr/>
        </p:nvPicPr>
        <p:blipFill>
          <a:blip r:embed="rId7"/>
          <a:srcRect/>
          <a:stretch>
            <a:fillRect/>
          </a:stretch>
        </p:blipFill>
        <p:spPr bwMode="auto">
          <a:xfrm>
            <a:off x="2428875" y="4572000"/>
            <a:ext cx="714375" cy="728663"/>
          </a:xfrm>
          <a:prstGeom prst="rect">
            <a:avLst/>
          </a:prstGeom>
          <a:noFill/>
          <a:ln w="9525">
            <a:noFill/>
            <a:miter lim="800000"/>
            <a:headEnd/>
            <a:tailEnd/>
          </a:ln>
        </p:spPr>
      </p:pic>
      <p:sp>
        <p:nvSpPr>
          <p:cNvPr id="25" name="Rectangle 24"/>
          <p:cNvSpPr>
            <a:spLocks noChangeArrowheads="1"/>
          </p:cNvSpPr>
          <p:nvPr/>
        </p:nvSpPr>
        <p:spPr bwMode="auto">
          <a:xfrm>
            <a:off x="3286125" y="1000125"/>
            <a:ext cx="5857875" cy="738188"/>
          </a:xfrm>
          <a:prstGeom prst="rect">
            <a:avLst/>
          </a:prstGeom>
          <a:noFill/>
          <a:ln w="9525">
            <a:noFill/>
            <a:miter lim="800000"/>
            <a:headEnd/>
            <a:tailEnd/>
          </a:ln>
        </p:spPr>
        <p:txBody>
          <a:bodyPr>
            <a:spAutoFit/>
          </a:bodyPr>
          <a:lstStyle/>
          <a:p>
            <a:r>
              <a:rPr lang="fr-FR" sz="1400" b="1" dirty="0">
                <a:solidFill>
                  <a:srgbClr val="FFFF00"/>
                </a:solidFill>
                <a:latin typeface="Calibri" pitchFamily="34" charset="0"/>
                <a:cs typeface="Calibri" pitchFamily="34" charset="0"/>
                <a:sym typeface="Symbol" pitchFamily="18" charset="2"/>
              </a:rPr>
              <a:t> BDNF, </a:t>
            </a:r>
            <a:r>
              <a:rPr lang="fr-FR" sz="1400" i="1" dirty="0">
                <a:solidFill>
                  <a:srgbClr val="FFFF00"/>
                </a:solidFill>
                <a:latin typeface="Calibri" pitchFamily="34" charset="0"/>
                <a:cs typeface="Calibri" pitchFamily="34" charset="0"/>
              </a:rPr>
              <a:t>(</a:t>
            </a:r>
            <a:r>
              <a:rPr lang="fr-FR" sz="1400" i="1" dirty="0" err="1">
                <a:solidFill>
                  <a:srgbClr val="FFFF00"/>
                </a:solidFill>
                <a:latin typeface="Calibri" pitchFamily="34" charset="0"/>
                <a:cs typeface="Calibri" pitchFamily="34" charset="0"/>
              </a:rPr>
              <a:t>brain</a:t>
            </a:r>
            <a:r>
              <a:rPr lang="fr-FR" sz="1400" i="1" dirty="0">
                <a:solidFill>
                  <a:srgbClr val="FFFF00"/>
                </a:solidFill>
                <a:latin typeface="Calibri" pitchFamily="34" charset="0"/>
                <a:cs typeface="Calibri" pitchFamily="34" charset="0"/>
              </a:rPr>
              <a:t> </a:t>
            </a:r>
            <a:r>
              <a:rPr lang="fr-FR" sz="1400" i="1" dirty="0" err="1">
                <a:solidFill>
                  <a:srgbClr val="FFFF00"/>
                </a:solidFill>
                <a:latin typeface="Calibri" pitchFamily="34" charset="0"/>
                <a:cs typeface="Calibri" pitchFamily="34" charset="0"/>
              </a:rPr>
              <a:t>derived</a:t>
            </a:r>
            <a:r>
              <a:rPr lang="fr-FR" sz="1400" i="1" dirty="0">
                <a:solidFill>
                  <a:srgbClr val="FFFF00"/>
                </a:solidFill>
                <a:latin typeface="Calibri" pitchFamily="34" charset="0"/>
                <a:cs typeface="Calibri" pitchFamily="34" charset="0"/>
              </a:rPr>
              <a:t> </a:t>
            </a:r>
            <a:r>
              <a:rPr lang="fr-FR" sz="1400" i="1" dirty="0" err="1">
                <a:solidFill>
                  <a:srgbClr val="FFFF00"/>
                </a:solidFill>
                <a:latin typeface="Calibri" pitchFamily="34" charset="0"/>
                <a:cs typeface="Calibri" pitchFamily="34" charset="0"/>
              </a:rPr>
              <a:t>neurotrophic</a:t>
            </a:r>
            <a:r>
              <a:rPr lang="fr-FR" sz="1400" i="1" dirty="0">
                <a:solidFill>
                  <a:srgbClr val="FFFF00"/>
                </a:solidFill>
                <a:latin typeface="Calibri" pitchFamily="34" charset="0"/>
                <a:cs typeface="Calibri" pitchFamily="34" charset="0"/>
              </a:rPr>
              <a:t> factor) + </a:t>
            </a:r>
            <a:r>
              <a:rPr lang="fr-FR" sz="1400" b="1" dirty="0">
                <a:solidFill>
                  <a:srgbClr val="FFFF00"/>
                </a:solidFill>
                <a:latin typeface="Calibri" pitchFamily="34" charset="0"/>
                <a:cs typeface="Calibri" pitchFamily="34" charset="0"/>
                <a:sym typeface="Symbol" pitchFamily="18" charset="2"/>
              </a:rPr>
              <a:t> NGF </a:t>
            </a:r>
            <a:r>
              <a:rPr lang="fr-FR" sz="1400" i="1" dirty="0">
                <a:solidFill>
                  <a:srgbClr val="FFFF00"/>
                </a:solidFill>
                <a:latin typeface="Calibri" pitchFamily="34" charset="0"/>
                <a:cs typeface="Calibri" pitchFamily="34" charset="0"/>
              </a:rPr>
              <a:t>(nerve </a:t>
            </a:r>
            <a:r>
              <a:rPr lang="fr-FR" sz="1400" i="1" dirty="0" err="1">
                <a:solidFill>
                  <a:srgbClr val="FFFF00"/>
                </a:solidFill>
                <a:latin typeface="Calibri" pitchFamily="34" charset="0"/>
                <a:cs typeface="Calibri" pitchFamily="34" charset="0"/>
              </a:rPr>
              <a:t>growth</a:t>
            </a:r>
            <a:r>
              <a:rPr lang="fr-FR" sz="1400" i="1" dirty="0">
                <a:solidFill>
                  <a:srgbClr val="FFFF00"/>
                </a:solidFill>
                <a:latin typeface="Calibri" pitchFamily="34" charset="0"/>
                <a:cs typeface="Calibri" pitchFamily="34" charset="0"/>
              </a:rPr>
              <a:t> factor) </a:t>
            </a:r>
            <a:r>
              <a:rPr lang="fr-FR" sz="1400" dirty="0">
                <a:solidFill>
                  <a:srgbClr val="FFFF00"/>
                </a:solidFill>
                <a:latin typeface="Calibri" pitchFamily="34" charset="0"/>
                <a:cs typeface="Calibri" pitchFamily="34" charset="0"/>
                <a:sym typeface="Symbol" pitchFamily="18" charset="2"/>
              </a:rPr>
              <a:t>  plasticité synaptique ( </a:t>
            </a:r>
            <a:r>
              <a:rPr lang="fr-FR" sz="1400" dirty="0" smtClean="0">
                <a:solidFill>
                  <a:srgbClr val="FFFF00"/>
                </a:solidFill>
                <a:latin typeface="Calibri" pitchFamily="34" charset="0"/>
                <a:cs typeface="Calibri" pitchFamily="34" charset="0"/>
                <a:sym typeface="Symbol" pitchFamily="18" charset="2"/>
              </a:rPr>
              <a:t>synaptogenèse</a:t>
            </a:r>
            <a:r>
              <a:rPr lang="fr-FR" sz="1400" dirty="0">
                <a:solidFill>
                  <a:srgbClr val="FFFF00"/>
                </a:solidFill>
                <a:latin typeface="Calibri" pitchFamily="34" charset="0"/>
                <a:cs typeface="Calibri" pitchFamily="34" charset="0"/>
                <a:sym typeface="Symbol" pitchFamily="18" charset="2"/>
              </a:rPr>
              <a:t>) +  </a:t>
            </a:r>
            <a:r>
              <a:rPr lang="fr-FR" sz="1400" dirty="0" smtClean="0">
                <a:solidFill>
                  <a:srgbClr val="FFFF00"/>
                </a:solidFill>
                <a:latin typeface="Calibri" pitchFamily="34" charset="0"/>
                <a:cs typeface="Calibri" pitchFamily="34" charset="0"/>
                <a:sym typeface="Symbol" pitchFamily="18" charset="2"/>
              </a:rPr>
              <a:t>neurogenèse</a:t>
            </a:r>
            <a:endParaRPr lang="fr-FR" sz="1400" dirty="0">
              <a:solidFill>
                <a:srgbClr val="FFFF00"/>
              </a:solidFill>
              <a:latin typeface="Calibri" pitchFamily="34" charset="0"/>
              <a:cs typeface="Calibri" pitchFamily="34" charset="0"/>
              <a:sym typeface="Symbol" pitchFamily="18" charset="2"/>
            </a:endParaRPr>
          </a:p>
          <a:p>
            <a:r>
              <a:rPr lang="fr-FR" sz="1400" dirty="0">
                <a:solidFill>
                  <a:srgbClr val="FFFF00"/>
                </a:solidFill>
                <a:latin typeface="Calibri" pitchFamily="34" charset="0"/>
                <a:cs typeface="Calibri" pitchFamily="34" charset="0"/>
                <a:sym typeface="Symbol" pitchFamily="18" charset="2"/>
              </a:rPr>
              <a:t></a:t>
            </a:r>
            <a:r>
              <a:rPr lang="fr-FR" sz="1400" b="1" dirty="0">
                <a:solidFill>
                  <a:srgbClr val="FFFF00"/>
                </a:solidFill>
                <a:latin typeface="Calibri" pitchFamily="34" charset="0"/>
                <a:cs typeface="Calibri" pitchFamily="34" charset="0"/>
                <a:sym typeface="Symbol" pitchFamily="18" charset="2"/>
              </a:rPr>
              <a:t>IGF-1 </a:t>
            </a:r>
            <a:r>
              <a:rPr lang="fr-FR" sz="1400" dirty="0">
                <a:solidFill>
                  <a:srgbClr val="FFFF00"/>
                </a:solidFill>
                <a:latin typeface="Calibri" pitchFamily="34" charset="0"/>
                <a:cs typeface="Calibri" pitchFamily="34" charset="0"/>
                <a:sym typeface="Symbol" pitchFamily="18" charset="2"/>
              </a:rPr>
              <a:t> </a:t>
            </a:r>
            <a:r>
              <a:rPr lang="fr-FR" sz="1400" dirty="0" smtClean="0">
                <a:solidFill>
                  <a:srgbClr val="FFFF00"/>
                </a:solidFill>
                <a:latin typeface="Calibri" pitchFamily="34" charset="0"/>
                <a:cs typeface="Calibri" pitchFamily="34" charset="0"/>
                <a:sym typeface="Symbol" pitchFamily="18" charset="2"/>
              </a:rPr>
              <a:t>angiogenèse </a:t>
            </a:r>
            <a:r>
              <a:rPr lang="fr-FR" sz="1400" dirty="0">
                <a:solidFill>
                  <a:srgbClr val="FFFF00"/>
                </a:solidFill>
                <a:latin typeface="Calibri" pitchFamily="34" charset="0"/>
                <a:cs typeface="Calibri" pitchFamily="34" charset="0"/>
                <a:sym typeface="Symbol" pitchFamily="18" charset="2"/>
              </a:rPr>
              <a:t>  O2,  glucose, </a:t>
            </a:r>
            <a:endParaRPr lang="fr-FR" sz="1400" b="1" dirty="0">
              <a:solidFill>
                <a:srgbClr val="FFFF00"/>
              </a:solidFill>
              <a:latin typeface="Calibri" pitchFamily="34" charset="0"/>
              <a:cs typeface="Calibri" pitchFamily="34" charset="0"/>
              <a:sym typeface="Symbol" pitchFamily="18" charset="2"/>
            </a:endParaRPr>
          </a:p>
        </p:txBody>
      </p:sp>
      <p:sp>
        <p:nvSpPr>
          <p:cNvPr id="35" name="ZoneTexte 34"/>
          <p:cNvSpPr txBox="1">
            <a:spLocks noChangeArrowheads="1"/>
          </p:cNvSpPr>
          <p:nvPr/>
        </p:nvSpPr>
        <p:spPr bwMode="auto">
          <a:xfrm>
            <a:off x="1143000" y="1857375"/>
            <a:ext cx="7786688" cy="954088"/>
          </a:xfrm>
          <a:prstGeom prst="rect">
            <a:avLst/>
          </a:prstGeom>
          <a:noFill/>
          <a:ln w="9525">
            <a:noFill/>
            <a:miter lim="800000"/>
            <a:headEnd/>
            <a:tailEnd/>
          </a:ln>
        </p:spPr>
        <p:txBody>
          <a:bodyPr>
            <a:spAutoFit/>
          </a:bodyPr>
          <a:lstStyle/>
          <a:p>
            <a:r>
              <a:rPr lang="fr-FR" sz="1400" dirty="0">
                <a:solidFill>
                  <a:srgbClr val="FFFF00"/>
                </a:solidFill>
                <a:latin typeface="Calibri" pitchFamily="34" charset="0"/>
                <a:cs typeface="Calibri" pitchFamily="34" charset="0"/>
                <a:sym typeface="Symbol" pitchFamily="18" charset="2"/>
              </a:rPr>
              <a:t> Amélioration de la fonction endothéliale et de la régulation rhéologique,</a:t>
            </a:r>
            <a:r>
              <a:rPr lang="fr-FR" sz="1400" b="1" dirty="0">
                <a:solidFill>
                  <a:srgbClr val="FFFF00"/>
                </a:solidFill>
                <a:latin typeface="Calibri" pitchFamily="34" charset="0"/>
                <a:cs typeface="Calibri" pitchFamily="34" charset="0"/>
                <a:sym typeface="Symbol" pitchFamily="18" charset="2"/>
              </a:rPr>
              <a:t> NO </a:t>
            </a:r>
            <a:r>
              <a:rPr lang="fr-FR" sz="1400" dirty="0">
                <a:solidFill>
                  <a:srgbClr val="FFFF00"/>
                </a:solidFill>
                <a:latin typeface="Calibri" pitchFamily="34" charset="0"/>
                <a:cs typeface="Calibri" pitchFamily="34" charset="0"/>
                <a:sym typeface="Symbol" pitchFamily="18" charset="2"/>
              </a:rPr>
              <a:t>: vasodilatation; amélioration des </a:t>
            </a:r>
            <a:r>
              <a:rPr lang="fr-FR" sz="1400" dirty="0">
                <a:solidFill>
                  <a:srgbClr val="FFFF00"/>
                </a:solidFill>
                <a:latin typeface="Calibri" pitchFamily="34" charset="0"/>
                <a:cs typeface="Calibri" pitchFamily="34" charset="0"/>
              </a:rPr>
              <a:t>troubles </a:t>
            </a:r>
            <a:r>
              <a:rPr lang="fr-FR" sz="1400" dirty="0" err="1">
                <a:solidFill>
                  <a:srgbClr val="FFFF00"/>
                </a:solidFill>
                <a:latin typeface="Calibri" pitchFamily="34" charset="0"/>
                <a:cs typeface="Calibri" pitchFamily="34" charset="0"/>
              </a:rPr>
              <a:t>hémorhéologiques</a:t>
            </a:r>
            <a:r>
              <a:rPr lang="fr-FR" sz="1400" dirty="0">
                <a:solidFill>
                  <a:srgbClr val="FFFF00"/>
                </a:solidFill>
                <a:latin typeface="Calibri" pitchFamily="34" charset="0"/>
                <a:cs typeface="Calibri" pitchFamily="34" charset="0"/>
              </a:rPr>
              <a:t> et l’hypercoagulabilité, </a:t>
            </a:r>
            <a:r>
              <a:rPr lang="fr-FR" sz="1400" b="1" dirty="0">
                <a:solidFill>
                  <a:srgbClr val="FFFF00"/>
                </a:solidFill>
                <a:latin typeface="Calibri" pitchFamily="34" charset="0"/>
                <a:cs typeface="Calibri" pitchFamily="34" charset="0"/>
              </a:rPr>
              <a:t>↓ </a:t>
            </a:r>
            <a:r>
              <a:rPr lang="fr-FR" sz="1400" dirty="0">
                <a:solidFill>
                  <a:srgbClr val="FFFF00"/>
                </a:solidFill>
                <a:latin typeface="Calibri" pitchFamily="34" charset="0"/>
                <a:cs typeface="Calibri" pitchFamily="34" charset="0"/>
              </a:rPr>
              <a:t>hypertension, du diabète, de dyslipidémie, de l’hypercholestérolémie, </a:t>
            </a:r>
            <a:r>
              <a:rPr lang="fr-FR" sz="1400" dirty="0">
                <a:solidFill>
                  <a:srgbClr val="FFFF00"/>
                </a:solidFill>
                <a:latin typeface="Calibri" pitchFamily="34" charset="0"/>
                <a:cs typeface="Calibri" pitchFamily="34" charset="0"/>
                <a:sym typeface="Symbol" pitchFamily="18" charset="2"/>
              </a:rPr>
              <a:t> perfusion myocardique,  débit cardiaque</a:t>
            </a:r>
            <a:endParaRPr lang="fr-FR" sz="1400" dirty="0">
              <a:solidFill>
                <a:srgbClr val="FFFF00"/>
              </a:solidFill>
              <a:latin typeface="Calibri" pitchFamily="34" charset="0"/>
              <a:cs typeface="Calibri" pitchFamily="34" charset="0"/>
            </a:endParaRPr>
          </a:p>
          <a:p>
            <a:endParaRPr lang="fr-FR" sz="1400" dirty="0">
              <a:solidFill>
                <a:srgbClr val="FFFF00"/>
              </a:solidFill>
              <a:latin typeface="Calibri" pitchFamily="34" charset="0"/>
              <a:cs typeface="Calibri" pitchFamily="34" charset="0"/>
            </a:endParaRPr>
          </a:p>
        </p:txBody>
      </p:sp>
      <p:sp>
        <p:nvSpPr>
          <p:cNvPr id="37" name="ZoneTexte 36"/>
          <p:cNvSpPr txBox="1">
            <a:spLocks noChangeArrowheads="1"/>
          </p:cNvSpPr>
          <p:nvPr/>
        </p:nvSpPr>
        <p:spPr bwMode="auto">
          <a:xfrm>
            <a:off x="3143250" y="2857500"/>
            <a:ext cx="5614679" cy="738664"/>
          </a:xfrm>
          <a:prstGeom prst="rect">
            <a:avLst/>
          </a:prstGeom>
          <a:noFill/>
          <a:ln w="9525">
            <a:noFill/>
            <a:miter lim="800000"/>
            <a:headEnd/>
            <a:tailEnd/>
          </a:ln>
        </p:spPr>
        <p:txBody>
          <a:bodyPr wrap="none">
            <a:spAutoFit/>
          </a:bodyPr>
          <a:lstStyle/>
          <a:p>
            <a:pPr>
              <a:buFont typeface="Symbol" pitchFamily="18" charset="2"/>
              <a:buChar char="­"/>
            </a:pPr>
            <a:r>
              <a:rPr lang="es-CL" sz="1400" dirty="0" err="1">
                <a:solidFill>
                  <a:srgbClr val="FFFF00"/>
                </a:solidFill>
                <a:latin typeface="Calibri" pitchFamily="34" charset="0"/>
                <a:cs typeface="Calibri" pitchFamily="34" charset="0"/>
              </a:rPr>
              <a:t>Puissance</a:t>
            </a:r>
            <a:r>
              <a:rPr lang="es-CL" sz="1400" dirty="0">
                <a:solidFill>
                  <a:srgbClr val="FFFF00"/>
                </a:solidFill>
                <a:latin typeface="Calibri" pitchFamily="34" charset="0"/>
                <a:cs typeface="Calibri" pitchFamily="34" charset="0"/>
              </a:rPr>
              <a:t> des </a:t>
            </a:r>
            <a:r>
              <a:rPr lang="es-CL" sz="1400" dirty="0" err="1">
                <a:solidFill>
                  <a:srgbClr val="FFFF00"/>
                </a:solidFill>
                <a:latin typeface="Calibri" pitchFamily="34" charset="0"/>
                <a:cs typeface="Calibri" pitchFamily="34" charset="0"/>
              </a:rPr>
              <a:t>muscles</a:t>
            </a:r>
            <a:r>
              <a:rPr lang="es-CL" sz="1400" dirty="0">
                <a:solidFill>
                  <a:srgbClr val="FFFF00"/>
                </a:solidFill>
                <a:latin typeface="Calibri" pitchFamily="34" charset="0"/>
                <a:cs typeface="Calibri" pitchFamily="34" charset="0"/>
              </a:rPr>
              <a:t> </a:t>
            </a:r>
            <a:r>
              <a:rPr lang="es-CL" sz="1400" dirty="0" err="1">
                <a:solidFill>
                  <a:srgbClr val="FFFF00"/>
                </a:solidFill>
                <a:latin typeface="Calibri" pitchFamily="34" charset="0"/>
                <a:cs typeface="Calibri" pitchFamily="34" charset="0"/>
              </a:rPr>
              <a:t>respiratoires</a:t>
            </a:r>
            <a:r>
              <a:rPr lang="es-CL" sz="1400" dirty="0">
                <a:solidFill>
                  <a:srgbClr val="FFFF00"/>
                </a:solidFill>
                <a:latin typeface="Calibri" pitchFamily="34" charset="0"/>
                <a:cs typeface="Calibri" pitchFamily="34" charset="0"/>
              </a:rPr>
              <a:t>, </a:t>
            </a:r>
            <a:r>
              <a:rPr lang="fr-FR" sz="1400" dirty="0">
                <a:solidFill>
                  <a:srgbClr val="FFFF00"/>
                </a:solidFill>
                <a:latin typeface="Calibri" pitchFamily="34" charset="0"/>
                <a:cs typeface="Calibri" pitchFamily="34" charset="0"/>
                <a:sym typeface="Symbol" pitchFamily="18" charset="2"/>
              </a:rPr>
              <a:t></a:t>
            </a:r>
            <a:r>
              <a:rPr lang="es-CL" sz="1400" dirty="0">
                <a:solidFill>
                  <a:srgbClr val="FFFF00"/>
                </a:solidFill>
                <a:latin typeface="Calibri" pitchFamily="34" charset="0"/>
                <a:cs typeface="Calibri" pitchFamily="34" charset="0"/>
              </a:rPr>
              <a:t>nombre </a:t>
            </a:r>
            <a:r>
              <a:rPr lang="es-CL" sz="1400" dirty="0" err="1">
                <a:solidFill>
                  <a:srgbClr val="FFFF00"/>
                </a:solidFill>
                <a:latin typeface="Calibri" pitchFamily="34" charset="0"/>
                <a:cs typeface="Calibri" pitchFamily="34" charset="0"/>
              </a:rPr>
              <a:t>d’alvéoles</a:t>
            </a:r>
            <a:r>
              <a:rPr lang="es-CL" sz="1400" dirty="0">
                <a:solidFill>
                  <a:srgbClr val="FFFF00"/>
                </a:solidFill>
                <a:latin typeface="Calibri" pitchFamily="34" charset="0"/>
                <a:cs typeface="Calibri" pitchFamily="34" charset="0"/>
              </a:rPr>
              <a:t> </a:t>
            </a:r>
            <a:r>
              <a:rPr lang="es-CL" sz="1400" dirty="0" err="1">
                <a:solidFill>
                  <a:srgbClr val="FFFF00"/>
                </a:solidFill>
                <a:latin typeface="Calibri" pitchFamily="34" charset="0"/>
                <a:cs typeface="Calibri" pitchFamily="34" charset="0"/>
              </a:rPr>
              <a:t>fonctionnelles</a:t>
            </a:r>
            <a:r>
              <a:rPr lang="fr-FR" sz="1400" dirty="0">
                <a:solidFill>
                  <a:srgbClr val="FFFF00"/>
                </a:solidFill>
                <a:latin typeface="Calibri" pitchFamily="34" charset="0"/>
                <a:cs typeface="Calibri" pitchFamily="34" charset="0"/>
                <a:sym typeface="Symbol" pitchFamily="18" charset="2"/>
              </a:rPr>
              <a:t> </a:t>
            </a:r>
          </a:p>
          <a:p>
            <a:pPr>
              <a:buFont typeface="Symbol" pitchFamily="18" charset="2"/>
              <a:buChar char="­"/>
            </a:pPr>
            <a:r>
              <a:rPr lang="fr-FR" sz="1400" dirty="0">
                <a:solidFill>
                  <a:srgbClr val="FFFF00"/>
                </a:solidFill>
                <a:latin typeface="Calibri" pitchFamily="34" charset="0"/>
                <a:cs typeface="Calibri" pitchFamily="34" charset="0"/>
              </a:rPr>
              <a:t>rapport ventilation/perfusion, amélioration de la broncho-pneumopathie</a:t>
            </a:r>
          </a:p>
          <a:p>
            <a:r>
              <a:rPr lang="fr-FR" sz="1400" dirty="0">
                <a:solidFill>
                  <a:srgbClr val="FFFF00"/>
                </a:solidFill>
                <a:latin typeface="Calibri" pitchFamily="34" charset="0"/>
                <a:cs typeface="Calibri" pitchFamily="34" charset="0"/>
              </a:rPr>
              <a:t>chronique obstructive (BPCO), de l’asthme,</a:t>
            </a:r>
          </a:p>
        </p:txBody>
      </p:sp>
      <p:sp>
        <p:nvSpPr>
          <p:cNvPr id="38" name="ZoneTexte 37"/>
          <p:cNvSpPr txBox="1">
            <a:spLocks noChangeArrowheads="1"/>
          </p:cNvSpPr>
          <p:nvPr/>
        </p:nvSpPr>
        <p:spPr bwMode="auto">
          <a:xfrm>
            <a:off x="1214438" y="3714750"/>
            <a:ext cx="7643812" cy="738188"/>
          </a:xfrm>
          <a:prstGeom prst="rect">
            <a:avLst/>
          </a:prstGeom>
          <a:noFill/>
          <a:ln w="9525">
            <a:noFill/>
            <a:miter lim="800000"/>
            <a:headEnd/>
            <a:tailEnd/>
          </a:ln>
        </p:spPr>
        <p:txBody>
          <a:bodyPr>
            <a:spAutoFit/>
          </a:bodyPr>
          <a:lstStyle/>
          <a:p>
            <a:r>
              <a:rPr lang="fr-FR" sz="1400" dirty="0">
                <a:solidFill>
                  <a:srgbClr val="FFFF00"/>
                </a:solidFill>
                <a:latin typeface="Calibri" pitchFamily="34" charset="0"/>
                <a:cs typeface="Calibri" pitchFamily="34" charset="0"/>
              </a:rPr>
              <a:t>Effet ostéogénique (dépend de la qualité des contraintes mécaniques). Effet très important en période pré, pubertaire et post pubertaire : AP multiforme + musculation. </a:t>
            </a:r>
            <a:r>
              <a:rPr lang="fr-FR" sz="1400" dirty="0">
                <a:solidFill>
                  <a:srgbClr val="FFFF00"/>
                </a:solidFill>
                <a:latin typeface="Calibri" pitchFamily="34" charset="0"/>
                <a:cs typeface="Calibri" pitchFamily="34" charset="0"/>
                <a:sym typeface="Symbol" pitchFamily="18" charset="2"/>
              </a:rPr>
              <a:t>de la DMO, CMO, </a:t>
            </a:r>
          </a:p>
          <a:p>
            <a:r>
              <a:rPr lang="fr-FR" sz="1400" dirty="0">
                <a:solidFill>
                  <a:srgbClr val="FFFF00"/>
                </a:solidFill>
                <a:latin typeface="Calibri" pitchFamily="34" charset="0"/>
                <a:cs typeface="Calibri" pitchFamily="34" charset="0"/>
                <a:sym typeface="Symbol" pitchFamily="18" charset="2"/>
              </a:rPr>
              <a:t>lutte contre l’ostéoporose</a:t>
            </a:r>
            <a:endParaRPr lang="fr-FR" sz="1400" dirty="0">
              <a:solidFill>
                <a:srgbClr val="FFFF00"/>
              </a:solidFill>
              <a:latin typeface="Calibri" pitchFamily="34" charset="0"/>
              <a:cs typeface="Calibri" pitchFamily="34" charset="0"/>
            </a:endParaRPr>
          </a:p>
        </p:txBody>
      </p:sp>
      <p:sp>
        <p:nvSpPr>
          <p:cNvPr id="39" name="ZoneTexte 38"/>
          <p:cNvSpPr txBox="1">
            <a:spLocks noChangeArrowheads="1"/>
          </p:cNvSpPr>
          <p:nvPr/>
        </p:nvSpPr>
        <p:spPr bwMode="auto">
          <a:xfrm>
            <a:off x="3286125" y="4500563"/>
            <a:ext cx="5167761" cy="954107"/>
          </a:xfrm>
          <a:prstGeom prst="rect">
            <a:avLst/>
          </a:prstGeom>
          <a:noFill/>
          <a:ln w="9525">
            <a:noFill/>
            <a:miter lim="800000"/>
            <a:headEnd/>
            <a:tailEnd/>
          </a:ln>
        </p:spPr>
        <p:txBody>
          <a:bodyPr wrap="none">
            <a:spAutoFit/>
          </a:bodyPr>
          <a:lstStyle/>
          <a:p>
            <a:pPr>
              <a:buFont typeface="Symbol" pitchFamily="18" charset="2"/>
              <a:buChar char="­"/>
            </a:pPr>
            <a:r>
              <a:rPr lang="fr-FR" sz="1400" b="1">
                <a:solidFill>
                  <a:srgbClr val="FFFF00"/>
                </a:solidFill>
                <a:latin typeface="Calibri" pitchFamily="34" charset="0"/>
                <a:cs typeface="Calibri" pitchFamily="34" charset="0"/>
                <a:sym typeface="Symbol" pitchFamily="18" charset="2"/>
              </a:rPr>
              <a:t>IGF-1 : </a:t>
            </a:r>
            <a:r>
              <a:rPr lang="fr-FR" sz="1400">
                <a:solidFill>
                  <a:srgbClr val="FFFF00"/>
                </a:solidFill>
                <a:latin typeface="Calibri" pitchFamily="34" charset="0"/>
                <a:cs typeface="Calibri" pitchFamily="34" charset="0"/>
                <a:sym typeface="Symbol" pitchFamily="18" charset="2"/>
              </a:rPr>
              <a:t>hypertrophie :  Force, puissance et endurance musculaire, </a:t>
            </a:r>
          </a:p>
          <a:p>
            <a:pPr>
              <a:buFont typeface="Symbol" pitchFamily="18" charset="2"/>
              <a:buChar char="­"/>
            </a:pPr>
            <a:r>
              <a:rPr lang="fr-FR" sz="1400">
                <a:solidFill>
                  <a:srgbClr val="FFFF00"/>
                </a:solidFill>
                <a:latin typeface="Calibri" pitchFamily="34" charset="0"/>
                <a:cs typeface="Calibri" pitchFamily="34" charset="0"/>
                <a:sym typeface="Symbol" pitchFamily="18" charset="2"/>
              </a:rPr>
              <a:t>coordination  neuromotrice,  pouvoir oxydatif,  des réserves en </a:t>
            </a:r>
          </a:p>
          <a:p>
            <a:pPr>
              <a:buFont typeface="Symbol" pitchFamily="18" charset="2"/>
              <a:buChar char="­"/>
            </a:pPr>
            <a:r>
              <a:rPr lang="fr-FR" sz="1400">
                <a:solidFill>
                  <a:srgbClr val="FFFF00"/>
                </a:solidFill>
                <a:latin typeface="Calibri" pitchFamily="34" charset="0"/>
                <a:cs typeface="Calibri" pitchFamily="34" charset="0"/>
                <a:sym typeface="Symbol" pitchFamily="18" charset="2"/>
              </a:rPr>
              <a:t>substrats (PCr, glycogène, AGL), amélioration de la qualité de leur </a:t>
            </a:r>
          </a:p>
          <a:p>
            <a:pPr>
              <a:buFont typeface="Symbol" pitchFamily="18" charset="2"/>
              <a:buChar char="­"/>
            </a:pPr>
            <a:r>
              <a:rPr lang="fr-FR" sz="1400">
                <a:solidFill>
                  <a:srgbClr val="FFFF00"/>
                </a:solidFill>
                <a:latin typeface="Calibri" pitchFamily="34" charset="0"/>
                <a:cs typeface="Calibri" pitchFamily="34" charset="0"/>
                <a:sym typeface="Symbol" pitchFamily="18" charset="2"/>
              </a:rPr>
              <a:t>utilisation ( [enzymes]), </a:t>
            </a:r>
            <a:endParaRPr lang="fr-FR" sz="1400">
              <a:solidFill>
                <a:srgbClr val="FFFF00"/>
              </a:solidFill>
              <a:latin typeface="Calibri" pitchFamily="34" charset="0"/>
              <a:cs typeface="Calibri" pitchFamily="34" charset="0"/>
            </a:endParaRPr>
          </a:p>
        </p:txBody>
      </p:sp>
      <p:pic>
        <p:nvPicPr>
          <p:cNvPr id="44" name="Picture 4" descr="pic-1"/>
          <p:cNvPicPr>
            <a:picLocks noChangeAspect="1" noChangeArrowheads="1"/>
          </p:cNvPicPr>
          <p:nvPr/>
        </p:nvPicPr>
        <p:blipFill>
          <a:blip r:embed="rId8" cstate="print"/>
          <a:srcRect l="33539" t="2165"/>
          <a:stretch>
            <a:fillRect/>
          </a:stretch>
        </p:blipFill>
        <p:spPr bwMode="auto">
          <a:xfrm>
            <a:off x="357188" y="5500688"/>
            <a:ext cx="639762" cy="1071562"/>
          </a:xfrm>
          <a:prstGeom prst="rect">
            <a:avLst/>
          </a:prstGeom>
          <a:noFill/>
          <a:ln w="6350">
            <a:solidFill>
              <a:schemeClr val="bg1"/>
            </a:solidFill>
            <a:miter lim="800000"/>
            <a:headEnd/>
            <a:tailEnd/>
          </a:ln>
        </p:spPr>
      </p:pic>
      <p:sp>
        <p:nvSpPr>
          <p:cNvPr id="46" name="ZoneTexte 45"/>
          <p:cNvSpPr txBox="1">
            <a:spLocks noChangeArrowheads="1"/>
          </p:cNvSpPr>
          <p:nvPr/>
        </p:nvSpPr>
        <p:spPr bwMode="auto">
          <a:xfrm>
            <a:off x="1214438" y="5572125"/>
            <a:ext cx="7991475" cy="954088"/>
          </a:xfrm>
          <a:prstGeom prst="rect">
            <a:avLst/>
          </a:prstGeom>
          <a:noFill/>
          <a:ln w="9525">
            <a:noFill/>
            <a:miter lim="800000"/>
            <a:headEnd/>
            <a:tailEnd/>
          </a:ln>
        </p:spPr>
        <p:txBody>
          <a:bodyPr>
            <a:spAutoFit/>
          </a:bodyPr>
          <a:lstStyle/>
          <a:p>
            <a:r>
              <a:rPr lang="fr-FR" sz="1400">
                <a:solidFill>
                  <a:srgbClr val="FFFF00"/>
                </a:solidFill>
                <a:latin typeface="Calibri" pitchFamily="34" charset="0"/>
                <a:cs typeface="Calibri" pitchFamily="34" charset="0"/>
                <a:sym typeface="Symbol" pitchFamily="18" charset="2"/>
              </a:rPr>
              <a:t> Dépense d’énergie, amélioration diététique et des facteurs environnementaux,  diminution de la concentration en leptine, diminution de la taille des adipocytes, amélioration de l’utilisation des lipides ,  de la masse maigre. Amélioration  des comportements psychologique s : meilleure estime de soi, maîtrise de l’anxiété, voire de la dépression…</a:t>
            </a:r>
            <a:endParaRPr lang="fr-FR" sz="1400">
              <a:solidFill>
                <a:srgbClr val="FFFF00"/>
              </a:solidFill>
              <a:latin typeface="Calibri" pitchFamily="34" charset="0"/>
              <a:cs typeface="Calibri" pitchFamily="34" charset="0"/>
            </a:endParaRPr>
          </a:p>
        </p:txBody>
      </p:sp>
    </p:spTree>
    <p:extLst>
      <p:ext uri="{BB962C8B-B14F-4D97-AF65-F5344CB8AC3E}">
        <p14:creationId xmlns:p14="http://schemas.microsoft.com/office/powerpoint/2010/main" val="241655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p:cTn id="7" dur="500" fill="hold"/>
                                        <p:tgtEl>
                                          <p:spTgt spid="31748"/>
                                        </p:tgtEl>
                                        <p:attrNameLst>
                                          <p:attrName>ppt_w</p:attrName>
                                        </p:attrNameLst>
                                      </p:cBhvr>
                                      <p:tavLst>
                                        <p:tav tm="0">
                                          <p:val>
                                            <p:fltVal val="0"/>
                                          </p:val>
                                        </p:tav>
                                        <p:tav tm="100000">
                                          <p:val>
                                            <p:strVal val="#ppt_w"/>
                                          </p:val>
                                        </p:tav>
                                      </p:tavLst>
                                    </p:anim>
                                    <p:anim calcmode="lin" valueType="num">
                                      <p:cBhvr>
                                        <p:cTn id="8" dur="500" fill="hold"/>
                                        <p:tgtEl>
                                          <p:spTgt spid="31748"/>
                                        </p:tgtEl>
                                        <p:attrNameLst>
                                          <p:attrName>ppt_h</p:attrName>
                                        </p:attrNameLst>
                                      </p:cBhvr>
                                      <p:tavLst>
                                        <p:tav tm="0">
                                          <p:val>
                                            <p:fltVal val="0"/>
                                          </p:val>
                                        </p:tav>
                                        <p:tav tm="100000">
                                          <p:val>
                                            <p:strVal val="#ppt_h"/>
                                          </p:val>
                                        </p:tav>
                                      </p:tavLst>
                                    </p:anim>
                                    <p:animEffect transition="in" filter="fade">
                                      <p:cBhvr>
                                        <p:cTn id="9" dur="500"/>
                                        <p:tgtEl>
                                          <p:spTgt spid="31748"/>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10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31749"/>
                                        </p:tgtEl>
                                        <p:attrNameLst>
                                          <p:attrName>style.visibility</p:attrName>
                                        </p:attrNameLst>
                                      </p:cBhvr>
                                      <p:to>
                                        <p:strVal val="visible"/>
                                      </p:to>
                                    </p:set>
                                    <p:anim calcmode="lin" valueType="num">
                                      <p:cBhvr>
                                        <p:cTn id="18" dur="500" fill="hold"/>
                                        <p:tgtEl>
                                          <p:spTgt spid="31749"/>
                                        </p:tgtEl>
                                        <p:attrNameLst>
                                          <p:attrName>ppt_w</p:attrName>
                                        </p:attrNameLst>
                                      </p:cBhvr>
                                      <p:tavLst>
                                        <p:tav tm="0">
                                          <p:val>
                                            <p:fltVal val="0"/>
                                          </p:val>
                                        </p:tav>
                                        <p:tav tm="100000">
                                          <p:val>
                                            <p:strVal val="#ppt_w"/>
                                          </p:val>
                                        </p:tav>
                                      </p:tavLst>
                                    </p:anim>
                                    <p:anim calcmode="lin" valueType="num">
                                      <p:cBhvr>
                                        <p:cTn id="19" dur="500" fill="hold"/>
                                        <p:tgtEl>
                                          <p:spTgt spid="31749"/>
                                        </p:tgtEl>
                                        <p:attrNameLst>
                                          <p:attrName>ppt_h</p:attrName>
                                        </p:attrNameLst>
                                      </p:cBhvr>
                                      <p:tavLst>
                                        <p:tav tm="0">
                                          <p:val>
                                            <p:fltVal val="0"/>
                                          </p:val>
                                        </p:tav>
                                        <p:tav tm="100000">
                                          <p:val>
                                            <p:strVal val="#ppt_h"/>
                                          </p:val>
                                        </p:tav>
                                      </p:tavLst>
                                    </p:anim>
                                    <p:animEffect transition="in" filter="fade">
                                      <p:cBhvr>
                                        <p:cTn id="20" dur="500"/>
                                        <p:tgtEl>
                                          <p:spTgt spid="31749"/>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up)">
                                      <p:cBhvr>
                                        <p:cTn id="24" dur="10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31750"/>
                                        </p:tgtEl>
                                        <p:attrNameLst>
                                          <p:attrName>style.visibility</p:attrName>
                                        </p:attrNameLst>
                                      </p:cBhvr>
                                      <p:to>
                                        <p:strVal val="visible"/>
                                      </p:to>
                                    </p:set>
                                    <p:anim calcmode="lin" valueType="num">
                                      <p:cBhvr>
                                        <p:cTn id="29" dur="500" fill="hold"/>
                                        <p:tgtEl>
                                          <p:spTgt spid="31750"/>
                                        </p:tgtEl>
                                        <p:attrNameLst>
                                          <p:attrName>ppt_w</p:attrName>
                                        </p:attrNameLst>
                                      </p:cBhvr>
                                      <p:tavLst>
                                        <p:tav tm="0">
                                          <p:val>
                                            <p:fltVal val="0"/>
                                          </p:val>
                                        </p:tav>
                                        <p:tav tm="100000">
                                          <p:val>
                                            <p:strVal val="#ppt_w"/>
                                          </p:val>
                                        </p:tav>
                                      </p:tavLst>
                                    </p:anim>
                                    <p:anim calcmode="lin" valueType="num">
                                      <p:cBhvr>
                                        <p:cTn id="30" dur="500" fill="hold"/>
                                        <p:tgtEl>
                                          <p:spTgt spid="31750"/>
                                        </p:tgtEl>
                                        <p:attrNameLst>
                                          <p:attrName>ppt_h</p:attrName>
                                        </p:attrNameLst>
                                      </p:cBhvr>
                                      <p:tavLst>
                                        <p:tav tm="0">
                                          <p:val>
                                            <p:fltVal val="0"/>
                                          </p:val>
                                        </p:tav>
                                        <p:tav tm="100000">
                                          <p:val>
                                            <p:strVal val="#ppt_h"/>
                                          </p:val>
                                        </p:tav>
                                      </p:tavLst>
                                    </p:anim>
                                    <p:animEffect transition="in" filter="fade">
                                      <p:cBhvr>
                                        <p:cTn id="31" dur="500"/>
                                        <p:tgtEl>
                                          <p:spTgt spid="31750"/>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up)">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up)">
                                      <p:cBhvr>
                                        <p:cTn id="46" dur="10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par>
                          <p:cTn id="54" fill="hold">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up)">
                                      <p:cBhvr>
                                        <p:cTn id="57" dur="10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 calcmode="lin" valueType="num">
                                      <p:cBhvr>
                                        <p:cTn id="62" dur="500" fill="hold"/>
                                        <p:tgtEl>
                                          <p:spTgt spid="44"/>
                                        </p:tgtEl>
                                        <p:attrNameLst>
                                          <p:attrName>ppt_w</p:attrName>
                                        </p:attrNameLst>
                                      </p:cBhvr>
                                      <p:tavLst>
                                        <p:tav tm="0">
                                          <p:val>
                                            <p:fltVal val="0"/>
                                          </p:val>
                                        </p:tav>
                                        <p:tav tm="100000">
                                          <p:val>
                                            <p:strVal val="#ppt_w"/>
                                          </p:val>
                                        </p:tav>
                                      </p:tavLst>
                                    </p:anim>
                                    <p:anim calcmode="lin" valueType="num">
                                      <p:cBhvr>
                                        <p:cTn id="63" dur="500" fill="hold"/>
                                        <p:tgtEl>
                                          <p:spTgt spid="44"/>
                                        </p:tgtEl>
                                        <p:attrNameLst>
                                          <p:attrName>ppt_h</p:attrName>
                                        </p:attrNameLst>
                                      </p:cBhvr>
                                      <p:tavLst>
                                        <p:tav tm="0">
                                          <p:val>
                                            <p:fltVal val="0"/>
                                          </p:val>
                                        </p:tav>
                                        <p:tav tm="100000">
                                          <p:val>
                                            <p:strVal val="#ppt_h"/>
                                          </p:val>
                                        </p:tav>
                                      </p:tavLst>
                                    </p:anim>
                                    <p:animEffect transition="in" filter="fade">
                                      <p:cBhvr>
                                        <p:cTn id="64" dur="500"/>
                                        <p:tgtEl>
                                          <p:spTgt spid="44"/>
                                        </p:tgtEl>
                                      </p:cBhvr>
                                    </p:animEffect>
                                  </p:childTnLst>
                                </p:cTn>
                              </p:par>
                            </p:childTnLst>
                          </p:cTn>
                        </p:par>
                        <p:par>
                          <p:cTn id="65" fill="hold">
                            <p:stCondLst>
                              <p:cond delay="500"/>
                            </p:stCondLst>
                            <p:childTnLst>
                              <p:par>
                                <p:cTn id="66" presetID="22" presetClass="entr" presetSubtype="1" fill="hold" grpId="0" nodeType="after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wipe(up)">
                                      <p:cBhvr>
                                        <p:cTn id="68"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5" grpId="0"/>
      <p:bldP spid="37" grpId="0"/>
      <p:bldP spid="38" grpId="0"/>
      <p:bldP spid="39" grpId="0"/>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8600" y="990600"/>
            <a:ext cx="8915400" cy="1143000"/>
          </a:xfrm>
        </p:spPr>
        <p:txBody>
          <a:bodyPr lIns="92075" tIns="46038" rIns="92075" bIns="46038"/>
          <a:lstStyle/>
          <a:p>
            <a:pPr eaLnBrk="1" hangingPunct="1"/>
            <a:r>
              <a:rPr lang="fr-FR" dirty="0" smtClean="0">
                <a:solidFill>
                  <a:schemeClr val="tx1"/>
                </a:solidFill>
                <a:latin typeface="Calibri" pitchFamily="34" charset="0"/>
                <a:cs typeface="Calibri" pitchFamily="34" charset="0"/>
              </a:rPr>
              <a:t>LA SANTE</a:t>
            </a:r>
            <a:endParaRPr lang="fr-FR" sz="4000" dirty="0" smtClean="0">
              <a:latin typeface="Calibri" pitchFamily="34" charset="0"/>
              <a:cs typeface="Calibri" pitchFamily="34" charset="0"/>
            </a:endParaRPr>
          </a:p>
        </p:txBody>
      </p:sp>
      <p:sp>
        <p:nvSpPr>
          <p:cNvPr id="3075" name="Rectangle 3"/>
          <p:cNvSpPr>
            <a:spLocks noGrp="1" noChangeArrowheads="1"/>
          </p:cNvSpPr>
          <p:nvPr>
            <p:ph type="body" idx="1"/>
          </p:nvPr>
        </p:nvSpPr>
        <p:spPr>
          <a:xfrm>
            <a:off x="685800" y="2971800"/>
            <a:ext cx="7772400" cy="4114800"/>
          </a:xfrm>
        </p:spPr>
        <p:txBody>
          <a:bodyPr lIns="92075" tIns="46038" rIns="92075" bIns="46038"/>
          <a:lstStyle/>
          <a:p>
            <a:pPr algn="ctr" eaLnBrk="1" hangingPunct="1">
              <a:buFontTx/>
              <a:buNone/>
            </a:pPr>
            <a:r>
              <a:rPr lang="fr-FR" dirty="0" smtClean="0">
                <a:latin typeface="Calibri" pitchFamily="34" charset="0"/>
                <a:cs typeface="Calibri" pitchFamily="34" charset="0"/>
              </a:rPr>
              <a:t>Selon l’Organisation Mondiale de la Santé,</a:t>
            </a:r>
          </a:p>
          <a:p>
            <a:pPr algn="ctr" eaLnBrk="1" hangingPunct="1">
              <a:buFontTx/>
              <a:buNone/>
            </a:pPr>
            <a:endParaRPr lang="fr-FR" dirty="0" smtClean="0">
              <a:latin typeface="Calibri" pitchFamily="34" charset="0"/>
              <a:cs typeface="Calibri" pitchFamily="34" charset="0"/>
            </a:endParaRPr>
          </a:p>
          <a:p>
            <a:pPr algn="ctr" eaLnBrk="1" hangingPunct="1">
              <a:buFontTx/>
              <a:buNone/>
            </a:pPr>
            <a:r>
              <a:rPr lang="fr-FR" dirty="0" smtClean="0">
                <a:latin typeface="Calibri" pitchFamily="34" charset="0"/>
                <a:cs typeface="Calibri" pitchFamily="34" charset="0"/>
              </a:rPr>
              <a:t>« la santé est un état de bien-être mental, physique et social »</a:t>
            </a:r>
          </a:p>
        </p:txBody>
      </p:sp>
      <p:sp>
        <p:nvSpPr>
          <p:cNvPr id="4" name="ZoneTexte 3"/>
          <p:cNvSpPr txBox="1"/>
          <p:nvPr/>
        </p:nvSpPr>
        <p:spPr>
          <a:xfrm>
            <a:off x="2044700" y="285750"/>
            <a:ext cx="4956175" cy="400050"/>
          </a:xfrm>
          <a:prstGeom prst="rect">
            <a:avLst/>
          </a:prstGeom>
          <a:noFill/>
        </p:spPr>
        <p:txBody>
          <a:bodyPr wrap="none">
            <a:spAutoFit/>
          </a:bodyPr>
          <a:lstStyle/>
          <a:p>
            <a:pPr>
              <a:defRPr/>
            </a:pPr>
            <a:r>
              <a:rPr lang="fr-FR" sz="2000" b="1" dirty="0">
                <a:solidFill>
                  <a:srgbClr val="FFFFFF"/>
                </a:solidFill>
                <a:latin typeface="Bookman Old Style" pitchFamily="18" charset="0"/>
              </a:rPr>
              <a:t>Quelques définitions et réflexions…</a:t>
            </a:r>
          </a:p>
        </p:txBody>
      </p:sp>
    </p:spTree>
    <p:extLst>
      <p:ext uri="{BB962C8B-B14F-4D97-AF65-F5344CB8AC3E}">
        <p14:creationId xmlns:p14="http://schemas.microsoft.com/office/powerpoint/2010/main" val="8566475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wd">
                                    <p:tmPct val="100000"/>
                                  </p:iterate>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wipe(left)">
                                      <p:cBhvr>
                                        <p:cTn id="7" dur="300"/>
                                        <p:tgtEl>
                                          <p:spTgt spid="3075">
                                            <p:txEl>
                                              <p:pRg st="0" end="0"/>
                                            </p:txEl>
                                          </p:spTgt>
                                        </p:tgtEl>
                                      </p:cBhvr>
                                    </p:animEffect>
                                  </p:childTnLst>
                                </p:cTn>
                              </p:par>
                            </p:childTnLst>
                          </p:cTn>
                        </p:par>
                        <p:par>
                          <p:cTn id="8" fill="hold">
                            <p:stCondLst>
                              <p:cond delay="2100"/>
                            </p:stCondLst>
                            <p:childTnLst>
                              <p:par>
                                <p:cTn id="9" presetID="22" presetClass="entr" presetSubtype="8" fill="hold" grpId="0" nodeType="afterEffect">
                                  <p:stCondLst>
                                    <p:cond delay="0"/>
                                  </p:stCondLst>
                                  <p:iterate type="wd">
                                    <p:tmPct val="100000"/>
                                  </p:iterate>
                                  <p:childTnLst>
                                    <p:set>
                                      <p:cBhvr>
                                        <p:cTn id="10" dur="1" fill="hold">
                                          <p:stCondLst>
                                            <p:cond delay="0"/>
                                          </p:stCondLst>
                                        </p:cTn>
                                        <p:tgtEl>
                                          <p:spTgt spid="3075">
                                            <p:txEl>
                                              <p:pRg st="2" end="2"/>
                                            </p:txEl>
                                          </p:spTgt>
                                        </p:tgtEl>
                                        <p:attrNameLst>
                                          <p:attrName>style.visibility</p:attrName>
                                        </p:attrNameLst>
                                      </p:cBhvr>
                                      <p:to>
                                        <p:strVal val="visible"/>
                                      </p:to>
                                    </p:set>
                                    <p:animEffect transition="in" filter="wipe(left)">
                                      <p:cBhvr>
                                        <p:cTn id="11" dur="300"/>
                                        <p:tgtEl>
                                          <p:spTgt spid="30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autoUpdateAnimBg="0"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214313" y="357188"/>
            <a:ext cx="8041240" cy="461665"/>
          </a:xfrm>
          <a:prstGeom prst="rect">
            <a:avLst/>
          </a:prstGeom>
          <a:noFill/>
          <a:ln w="9525">
            <a:solidFill>
              <a:schemeClr val="tx1"/>
            </a:solidFill>
            <a:miter lim="800000"/>
            <a:headEnd/>
            <a:tailEnd/>
          </a:ln>
        </p:spPr>
        <p:txBody>
          <a:bodyPr wrap="none">
            <a:spAutoFit/>
          </a:bodyPr>
          <a:lstStyle/>
          <a:p>
            <a:r>
              <a:rPr lang="fr-FR" sz="2400">
                <a:solidFill>
                  <a:srgbClr val="FFFF00"/>
                </a:solidFill>
                <a:latin typeface="Calibri" pitchFamily="34" charset="0"/>
                <a:cs typeface="Calibri" pitchFamily="34" charset="0"/>
              </a:rPr>
              <a:t>Effets des AP sur les fonctions cérébrales et le système nerveux</a:t>
            </a:r>
          </a:p>
        </p:txBody>
      </p:sp>
      <p:sp>
        <p:nvSpPr>
          <p:cNvPr id="37891" name="Text Box 5"/>
          <p:cNvSpPr txBox="1">
            <a:spLocks noChangeArrowheads="1"/>
          </p:cNvSpPr>
          <p:nvPr/>
        </p:nvSpPr>
        <p:spPr bwMode="auto">
          <a:xfrm>
            <a:off x="395288" y="4357688"/>
            <a:ext cx="7306424" cy="646331"/>
          </a:xfrm>
          <a:prstGeom prst="rect">
            <a:avLst/>
          </a:prstGeom>
          <a:noFill/>
          <a:ln w="9525">
            <a:noFill/>
            <a:miter lim="800000"/>
            <a:headEnd/>
            <a:tailEnd/>
          </a:ln>
        </p:spPr>
        <p:txBody>
          <a:bodyPr wrap="none">
            <a:spAutoFit/>
          </a:bodyPr>
          <a:lstStyle/>
          <a:p>
            <a:r>
              <a:rPr lang="fr-FR">
                <a:solidFill>
                  <a:srgbClr val="FFFF00"/>
                </a:solidFill>
                <a:latin typeface="Calibri" pitchFamily="34" charset="0"/>
                <a:cs typeface="Calibri" pitchFamily="34" charset="0"/>
                <a:sym typeface="Symbol" pitchFamily="18" charset="2"/>
              </a:rPr>
              <a:t>             - </a:t>
            </a:r>
            <a:r>
              <a:rPr lang="fr-FR" b="1">
                <a:solidFill>
                  <a:srgbClr val="FFFF00"/>
                </a:solidFill>
                <a:latin typeface="Calibri" pitchFamily="34" charset="0"/>
                <a:cs typeface="Calibri" pitchFamily="34" charset="0"/>
                <a:sym typeface="Symbol" pitchFamily="18" charset="2"/>
              </a:rPr>
              <a:t> du BDNF +  NGF </a:t>
            </a:r>
            <a:r>
              <a:rPr lang="fr-FR">
                <a:solidFill>
                  <a:srgbClr val="FFFF00"/>
                </a:solidFill>
                <a:latin typeface="Calibri" pitchFamily="34" charset="0"/>
                <a:cs typeface="Calibri" pitchFamily="34" charset="0"/>
                <a:sym typeface="Symbol" pitchFamily="18" charset="2"/>
              </a:rPr>
              <a:t>  plasticité synaptique ( synaptogénèse) + </a:t>
            </a:r>
          </a:p>
          <a:p>
            <a:r>
              <a:rPr lang="fr-FR">
                <a:solidFill>
                  <a:srgbClr val="FFFF00"/>
                </a:solidFill>
                <a:latin typeface="Calibri" pitchFamily="34" charset="0"/>
                <a:cs typeface="Calibri" pitchFamily="34" charset="0"/>
                <a:sym typeface="Symbol" pitchFamily="18" charset="2"/>
              </a:rPr>
              <a:t>                neurogénèse</a:t>
            </a:r>
          </a:p>
        </p:txBody>
      </p:sp>
      <p:sp>
        <p:nvSpPr>
          <p:cNvPr id="37892" name="Text Box 6"/>
          <p:cNvSpPr txBox="1">
            <a:spLocks noChangeArrowheads="1"/>
          </p:cNvSpPr>
          <p:nvPr/>
        </p:nvSpPr>
        <p:spPr bwMode="auto">
          <a:xfrm>
            <a:off x="1595438" y="1912938"/>
            <a:ext cx="1668021" cy="369332"/>
          </a:xfrm>
          <a:prstGeom prst="rect">
            <a:avLst/>
          </a:prstGeom>
          <a:noFill/>
          <a:ln w="9525">
            <a:solidFill>
              <a:schemeClr val="tx1"/>
            </a:solidFill>
            <a:miter lim="800000"/>
            <a:headEnd/>
            <a:tailEnd/>
          </a:ln>
        </p:spPr>
        <p:txBody>
          <a:bodyPr wrap="none">
            <a:spAutoFit/>
          </a:bodyPr>
          <a:lstStyle/>
          <a:p>
            <a:r>
              <a:rPr lang="fr-FR">
                <a:solidFill>
                  <a:srgbClr val="FFFF00"/>
                </a:solidFill>
                <a:latin typeface="Calibri" pitchFamily="34" charset="0"/>
                <a:cs typeface="Calibri" pitchFamily="34" charset="0"/>
              </a:rPr>
              <a:t>Neurotrophines</a:t>
            </a:r>
          </a:p>
        </p:txBody>
      </p:sp>
      <p:sp>
        <p:nvSpPr>
          <p:cNvPr id="37893" name="Line 7"/>
          <p:cNvSpPr>
            <a:spLocks noChangeShapeType="1"/>
          </p:cNvSpPr>
          <p:nvPr/>
        </p:nvSpPr>
        <p:spPr bwMode="auto">
          <a:xfrm flipV="1">
            <a:off x="3367088" y="1339850"/>
            <a:ext cx="576262" cy="576263"/>
          </a:xfrm>
          <a:prstGeom prst="line">
            <a:avLst/>
          </a:prstGeom>
          <a:noFill/>
          <a:ln w="9525">
            <a:solidFill>
              <a:schemeClr val="tx1"/>
            </a:solidFill>
            <a:round/>
            <a:headEnd/>
            <a:tailEnd type="triangle" w="med" len="med"/>
          </a:ln>
        </p:spPr>
        <p:txBody>
          <a:bodyPr/>
          <a:lstStyle/>
          <a:p>
            <a:endParaRPr lang="fr-FR">
              <a:solidFill>
                <a:srgbClr val="FFFF00"/>
              </a:solidFill>
              <a:latin typeface="Calibri" pitchFamily="34" charset="0"/>
              <a:cs typeface="Calibri" pitchFamily="34" charset="0"/>
            </a:endParaRPr>
          </a:p>
        </p:txBody>
      </p:sp>
      <p:sp>
        <p:nvSpPr>
          <p:cNvPr id="37894" name="Text Box 8"/>
          <p:cNvSpPr txBox="1">
            <a:spLocks noChangeArrowheads="1"/>
          </p:cNvSpPr>
          <p:nvPr/>
        </p:nvSpPr>
        <p:spPr bwMode="auto">
          <a:xfrm>
            <a:off x="3995738" y="1143000"/>
            <a:ext cx="3280513" cy="369332"/>
          </a:xfrm>
          <a:prstGeom prst="rect">
            <a:avLst/>
          </a:prstGeom>
          <a:noFill/>
          <a:ln w="9525">
            <a:solidFill>
              <a:schemeClr val="tx1"/>
            </a:solidFill>
            <a:miter lim="800000"/>
            <a:headEnd/>
            <a:tailEnd/>
          </a:ln>
        </p:spPr>
        <p:txBody>
          <a:bodyPr wrap="none">
            <a:spAutoFit/>
          </a:bodyPr>
          <a:lstStyle/>
          <a:p>
            <a:r>
              <a:rPr lang="fr-FR">
                <a:solidFill>
                  <a:srgbClr val="FFFF00"/>
                </a:solidFill>
                <a:latin typeface="Calibri" pitchFamily="34" charset="0"/>
                <a:cs typeface="Calibri" pitchFamily="34" charset="0"/>
              </a:rPr>
              <a:t>BDNF </a:t>
            </a:r>
            <a:r>
              <a:rPr lang="fr-FR" sz="1400" i="1">
                <a:solidFill>
                  <a:srgbClr val="FFFF00"/>
                </a:solidFill>
                <a:latin typeface="Calibri" pitchFamily="34" charset="0"/>
                <a:cs typeface="Calibri" pitchFamily="34" charset="0"/>
              </a:rPr>
              <a:t>(brain derived neurotrophic factor)</a:t>
            </a:r>
          </a:p>
        </p:txBody>
      </p:sp>
      <p:sp>
        <p:nvSpPr>
          <p:cNvPr id="37895" name="Text Box 9"/>
          <p:cNvSpPr txBox="1">
            <a:spLocks noChangeArrowheads="1"/>
          </p:cNvSpPr>
          <p:nvPr/>
        </p:nvSpPr>
        <p:spPr bwMode="auto">
          <a:xfrm>
            <a:off x="4016375" y="1627188"/>
            <a:ext cx="2191434" cy="369332"/>
          </a:xfrm>
          <a:prstGeom prst="rect">
            <a:avLst/>
          </a:prstGeom>
          <a:noFill/>
          <a:ln w="9525">
            <a:solidFill>
              <a:schemeClr val="tx1"/>
            </a:solidFill>
            <a:miter lim="800000"/>
            <a:headEnd/>
            <a:tailEnd/>
          </a:ln>
        </p:spPr>
        <p:txBody>
          <a:bodyPr wrap="none">
            <a:spAutoFit/>
          </a:bodyPr>
          <a:lstStyle/>
          <a:p>
            <a:r>
              <a:rPr lang="fr-FR">
                <a:solidFill>
                  <a:srgbClr val="FFFF00"/>
                </a:solidFill>
                <a:latin typeface="Calibri" pitchFamily="34" charset="0"/>
                <a:cs typeface="Calibri" pitchFamily="34" charset="0"/>
              </a:rPr>
              <a:t>NGF </a:t>
            </a:r>
            <a:r>
              <a:rPr lang="fr-FR" sz="1400" i="1">
                <a:solidFill>
                  <a:srgbClr val="FFFF00"/>
                </a:solidFill>
                <a:latin typeface="Calibri" pitchFamily="34" charset="0"/>
                <a:cs typeface="Calibri" pitchFamily="34" charset="0"/>
              </a:rPr>
              <a:t>(nerve growth factor)</a:t>
            </a:r>
          </a:p>
        </p:txBody>
      </p:sp>
      <p:sp>
        <p:nvSpPr>
          <p:cNvPr id="37896" name="Line 10"/>
          <p:cNvSpPr>
            <a:spLocks noChangeShapeType="1"/>
          </p:cNvSpPr>
          <p:nvPr/>
        </p:nvSpPr>
        <p:spPr bwMode="auto">
          <a:xfrm flipV="1">
            <a:off x="3367088" y="1843088"/>
            <a:ext cx="576262" cy="215900"/>
          </a:xfrm>
          <a:prstGeom prst="line">
            <a:avLst/>
          </a:prstGeom>
          <a:noFill/>
          <a:ln w="9525">
            <a:solidFill>
              <a:schemeClr val="tx1"/>
            </a:solidFill>
            <a:round/>
            <a:headEnd/>
            <a:tailEnd type="triangle" w="med" len="med"/>
          </a:ln>
        </p:spPr>
        <p:txBody>
          <a:bodyPr/>
          <a:lstStyle/>
          <a:p>
            <a:endParaRPr lang="fr-FR">
              <a:solidFill>
                <a:srgbClr val="FFFF00"/>
              </a:solidFill>
              <a:latin typeface="Calibri" pitchFamily="34" charset="0"/>
              <a:cs typeface="Calibri" pitchFamily="34" charset="0"/>
            </a:endParaRPr>
          </a:p>
        </p:txBody>
      </p:sp>
      <p:sp>
        <p:nvSpPr>
          <p:cNvPr id="37897" name="Text Box 11"/>
          <p:cNvSpPr txBox="1">
            <a:spLocks noChangeArrowheads="1"/>
          </p:cNvSpPr>
          <p:nvPr/>
        </p:nvSpPr>
        <p:spPr bwMode="auto">
          <a:xfrm>
            <a:off x="3995738" y="2132013"/>
            <a:ext cx="1968809" cy="369332"/>
          </a:xfrm>
          <a:prstGeom prst="rect">
            <a:avLst/>
          </a:prstGeom>
          <a:noFill/>
          <a:ln w="9525">
            <a:solidFill>
              <a:schemeClr val="tx1"/>
            </a:solidFill>
            <a:miter lim="800000"/>
            <a:headEnd/>
            <a:tailEnd/>
          </a:ln>
        </p:spPr>
        <p:txBody>
          <a:bodyPr wrap="none">
            <a:spAutoFit/>
          </a:bodyPr>
          <a:lstStyle/>
          <a:p>
            <a:r>
              <a:rPr lang="fr-FR" dirty="0">
                <a:solidFill>
                  <a:srgbClr val="FFFF00"/>
                </a:solidFill>
                <a:latin typeface="Calibri" pitchFamily="34" charset="0"/>
                <a:cs typeface="Calibri" pitchFamily="34" charset="0"/>
              </a:rPr>
              <a:t>NT-3 </a:t>
            </a:r>
            <a:r>
              <a:rPr lang="fr-FR" sz="1400" i="1" dirty="0">
                <a:solidFill>
                  <a:srgbClr val="FFFF00"/>
                </a:solidFill>
                <a:latin typeface="Calibri" pitchFamily="34" charset="0"/>
                <a:cs typeface="Calibri" pitchFamily="34" charset="0"/>
              </a:rPr>
              <a:t>(</a:t>
            </a:r>
            <a:r>
              <a:rPr lang="fr-FR" sz="1400" i="1" dirty="0" err="1">
                <a:solidFill>
                  <a:srgbClr val="FFFF00"/>
                </a:solidFill>
                <a:latin typeface="Calibri" pitchFamily="34" charset="0"/>
                <a:cs typeface="Calibri" pitchFamily="34" charset="0"/>
              </a:rPr>
              <a:t>neurotrophine</a:t>
            </a:r>
            <a:r>
              <a:rPr lang="fr-FR" sz="1400" i="1" dirty="0">
                <a:solidFill>
                  <a:srgbClr val="FFFF00"/>
                </a:solidFill>
                <a:latin typeface="Calibri" pitchFamily="34" charset="0"/>
                <a:cs typeface="Calibri" pitchFamily="34" charset="0"/>
              </a:rPr>
              <a:t> 3)</a:t>
            </a:r>
          </a:p>
        </p:txBody>
      </p:sp>
      <p:sp>
        <p:nvSpPr>
          <p:cNvPr id="37898" name="Text Box 12"/>
          <p:cNvSpPr txBox="1">
            <a:spLocks noChangeArrowheads="1"/>
          </p:cNvSpPr>
          <p:nvPr/>
        </p:nvSpPr>
        <p:spPr bwMode="auto">
          <a:xfrm>
            <a:off x="4016375" y="2619375"/>
            <a:ext cx="2335896" cy="369332"/>
          </a:xfrm>
          <a:prstGeom prst="rect">
            <a:avLst/>
          </a:prstGeom>
          <a:noFill/>
          <a:ln w="9525">
            <a:solidFill>
              <a:schemeClr val="tx1"/>
            </a:solidFill>
            <a:miter lim="800000"/>
            <a:headEnd/>
            <a:tailEnd/>
          </a:ln>
        </p:spPr>
        <p:txBody>
          <a:bodyPr wrap="none">
            <a:spAutoFit/>
          </a:bodyPr>
          <a:lstStyle/>
          <a:p>
            <a:r>
              <a:rPr lang="fr-FR" dirty="0">
                <a:solidFill>
                  <a:srgbClr val="FFFF00"/>
                </a:solidFill>
                <a:latin typeface="Calibri" pitchFamily="34" charset="0"/>
                <a:cs typeface="Calibri" pitchFamily="34" charset="0"/>
              </a:rPr>
              <a:t>NT-4/5 </a:t>
            </a:r>
            <a:r>
              <a:rPr lang="fr-FR" sz="1400" i="1" dirty="0">
                <a:solidFill>
                  <a:srgbClr val="FFFF00"/>
                </a:solidFill>
                <a:latin typeface="Calibri" pitchFamily="34" charset="0"/>
                <a:cs typeface="Calibri" pitchFamily="34" charset="0"/>
              </a:rPr>
              <a:t>(</a:t>
            </a:r>
            <a:r>
              <a:rPr lang="fr-FR" sz="1400" i="1" dirty="0" err="1">
                <a:solidFill>
                  <a:srgbClr val="FFFF00"/>
                </a:solidFill>
                <a:latin typeface="Calibri" pitchFamily="34" charset="0"/>
                <a:cs typeface="Calibri" pitchFamily="34" charset="0"/>
              </a:rPr>
              <a:t>neurotrophine</a:t>
            </a:r>
            <a:r>
              <a:rPr lang="fr-FR" sz="1400" i="1" dirty="0">
                <a:solidFill>
                  <a:srgbClr val="FFFF00"/>
                </a:solidFill>
                <a:latin typeface="Calibri" pitchFamily="34" charset="0"/>
                <a:cs typeface="Calibri" pitchFamily="34" charset="0"/>
              </a:rPr>
              <a:t> 4/5)</a:t>
            </a:r>
          </a:p>
        </p:txBody>
      </p:sp>
      <p:sp>
        <p:nvSpPr>
          <p:cNvPr id="37899" name="Line 13"/>
          <p:cNvSpPr>
            <a:spLocks noChangeShapeType="1"/>
          </p:cNvSpPr>
          <p:nvPr/>
        </p:nvSpPr>
        <p:spPr bwMode="auto">
          <a:xfrm>
            <a:off x="3367088" y="2203450"/>
            <a:ext cx="576262" cy="144463"/>
          </a:xfrm>
          <a:prstGeom prst="line">
            <a:avLst/>
          </a:prstGeom>
          <a:noFill/>
          <a:ln w="9525">
            <a:solidFill>
              <a:schemeClr val="tx1"/>
            </a:solidFill>
            <a:round/>
            <a:headEnd/>
            <a:tailEnd type="triangle" w="med" len="med"/>
          </a:ln>
        </p:spPr>
        <p:txBody>
          <a:bodyPr/>
          <a:lstStyle/>
          <a:p>
            <a:endParaRPr lang="fr-FR">
              <a:solidFill>
                <a:srgbClr val="FFFF00"/>
              </a:solidFill>
              <a:latin typeface="Calibri" pitchFamily="34" charset="0"/>
              <a:cs typeface="Calibri" pitchFamily="34" charset="0"/>
            </a:endParaRPr>
          </a:p>
        </p:txBody>
      </p:sp>
      <p:sp>
        <p:nvSpPr>
          <p:cNvPr id="37900" name="Line 14"/>
          <p:cNvSpPr>
            <a:spLocks noChangeShapeType="1"/>
          </p:cNvSpPr>
          <p:nvPr/>
        </p:nvSpPr>
        <p:spPr bwMode="auto">
          <a:xfrm>
            <a:off x="3367088" y="2274888"/>
            <a:ext cx="576262" cy="504825"/>
          </a:xfrm>
          <a:prstGeom prst="line">
            <a:avLst/>
          </a:prstGeom>
          <a:noFill/>
          <a:ln w="9525">
            <a:solidFill>
              <a:schemeClr val="tx1"/>
            </a:solidFill>
            <a:round/>
            <a:headEnd/>
            <a:tailEnd type="triangle" w="med" len="med"/>
          </a:ln>
        </p:spPr>
        <p:txBody>
          <a:bodyPr/>
          <a:lstStyle/>
          <a:p>
            <a:endParaRPr lang="fr-FR">
              <a:solidFill>
                <a:srgbClr val="FFFF00"/>
              </a:solidFill>
              <a:latin typeface="Calibri" pitchFamily="34" charset="0"/>
              <a:cs typeface="Calibri" pitchFamily="34" charset="0"/>
            </a:endParaRPr>
          </a:p>
        </p:txBody>
      </p:sp>
      <p:sp>
        <p:nvSpPr>
          <p:cNvPr id="14" name="Rectangle 13"/>
          <p:cNvSpPr>
            <a:spLocks noChangeArrowheads="1"/>
          </p:cNvSpPr>
          <p:nvPr/>
        </p:nvSpPr>
        <p:spPr bwMode="auto">
          <a:xfrm>
            <a:off x="1158875" y="5005388"/>
            <a:ext cx="7409208" cy="923330"/>
          </a:xfrm>
          <a:prstGeom prst="rect">
            <a:avLst/>
          </a:prstGeom>
          <a:noFill/>
          <a:ln w="9525">
            <a:noFill/>
            <a:miter lim="800000"/>
            <a:headEnd/>
            <a:tailEnd/>
          </a:ln>
        </p:spPr>
        <p:txBody>
          <a:bodyPr wrap="none">
            <a:spAutoFit/>
          </a:bodyPr>
          <a:lstStyle/>
          <a:p>
            <a:r>
              <a:rPr lang="fr-FR">
                <a:solidFill>
                  <a:srgbClr val="FFFF00"/>
                </a:solidFill>
                <a:latin typeface="Calibri" pitchFamily="34" charset="0"/>
                <a:cs typeface="Calibri" pitchFamily="34" charset="0"/>
                <a:sym typeface="Symbol" pitchFamily="18" charset="2"/>
              </a:rPr>
              <a:t> -  </a:t>
            </a:r>
            <a:r>
              <a:rPr lang="fr-FR" b="1">
                <a:solidFill>
                  <a:srgbClr val="FFFF00"/>
                </a:solidFill>
                <a:latin typeface="Calibri" pitchFamily="34" charset="0"/>
                <a:cs typeface="Calibri" pitchFamily="34" charset="0"/>
                <a:sym typeface="Symbol" pitchFamily="18" charset="2"/>
              </a:rPr>
              <a:t>IGF-1 </a:t>
            </a:r>
            <a:r>
              <a:rPr lang="fr-FR">
                <a:solidFill>
                  <a:srgbClr val="FFFF00"/>
                </a:solidFill>
                <a:latin typeface="Calibri" pitchFamily="34" charset="0"/>
                <a:cs typeface="Calibri" pitchFamily="34" charset="0"/>
                <a:sym typeface="Symbol" pitchFamily="18" charset="2"/>
              </a:rPr>
              <a:t> Effets médiateurs :  l’entrée du calcium, du glucose au cours de</a:t>
            </a:r>
          </a:p>
          <a:p>
            <a:r>
              <a:rPr lang="fr-FR">
                <a:solidFill>
                  <a:srgbClr val="FFFF00"/>
                </a:solidFill>
                <a:latin typeface="Calibri" pitchFamily="34" charset="0"/>
                <a:cs typeface="Calibri" pitchFamily="34" charset="0"/>
                <a:sym typeface="Symbol" pitchFamily="18" charset="2"/>
              </a:rPr>
              <a:t>    l’exercice musculaire , angiogénèse  ++ O2;</a:t>
            </a:r>
          </a:p>
          <a:p>
            <a:r>
              <a:rPr lang="fr-FR">
                <a:solidFill>
                  <a:srgbClr val="FFFF00"/>
                </a:solidFill>
                <a:latin typeface="Calibri" pitchFamily="34" charset="0"/>
                <a:cs typeface="Calibri" pitchFamily="34" charset="0"/>
                <a:sym typeface="Symbol" pitchFamily="18" charset="2"/>
              </a:rPr>
              <a:t> -  Abaisse le seuil d’induction de la LPT</a:t>
            </a:r>
          </a:p>
        </p:txBody>
      </p:sp>
      <p:sp>
        <p:nvSpPr>
          <p:cNvPr id="15" name="ZoneTexte 14"/>
          <p:cNvSpPr txBox="1">
            <a:spLocks noChangeArrowheads="1"/>
          </p:cNvSpPr>
          <p:nvPr/>
        </p:nvSpPr>
        <p:spPr bwMode="auto">
          <a:xfrm>
            <a:off x="214313" y="4786313"/>
            <a:ext cx="906017" cy="461665"/>
          </a:xfrm>
          <a:prstGeom prst="rect">
            <a:avLst/>
          </a:prstGeom>
          <a:noFill/>
          <a:ln w="9525">
            <a:solidFill>
              <a:schemeClr val="tx1"/>
            </a:solidFill>
            <a:miter lim="800000"/>
            <a:headEnd/>
            <a:tailEnd/>
          </a:ln>
        </p:spPr>
        <p:txBody>
          <a:bodyPr wrap="none">
            <a:spAutoFit/>
          </a:bodyPr>
          <a:lstStyle/>
          <a:p>
            <a:r>
              <a:rPr lang="fr-FR" sz="2400" b="1">
                <a:solidFill>
                  <a:srgbClr val="FFFF00"/>
                </a:solidFill>
                <a:latin typeface="Calibri" pitchFamily="34" charset="0"/>
                <a:cs typeface="Calibri" pitchFamily="34" charset="0"/>
              </a:rPr>
              <a:t>AP </a:t>
            </a:r>
            <a:r>
              <a:rPr lang="fr-FR" sz="2400">
                <a:solidFill>
                  <a:srgbClr val="FFFF00"/>
                </a:solidFill>
                <a:latin typeface="Calibri" pitchFamily="34" charset="0"/>
                <a:cs typeface="Calibri" pitchFamily="34" charset="0"/>
                <a:sym typeface="Symbol" pitchFamily="18" charset="2"/>
              </a:rPr>
              <a:t></a:t>
            </a:r>
            <a:endParaRPr lang="fr-FR" sz="2400" b="1">
              <a:solidFill>
                <a:srgbClr val="FFFF00"/>
              </a:solidFill>
              <a:latin typeface="Calibri" pitchFamily="34" charset="0"/>
              <a:cs typeface="Calibri" pitchFamily="34" charset="0"/>
            </a:endParaRPr>
          </a:p>
        </p:txBody>
      </p:sp>
      <p:sp>
        <p:nvSpPr>
          <p:cNvPr id="35855" name="ZoneTexte 15"/>
          <p:cNvSpPr txBox="1">
            <a:spLocks noChangeArrowheads="1"/>
          </p:cNvSpPr>
          <p:nvPr/>
        </p:nvSpPr>
        <p:spPr bwMode="auto">
          <a:xfrm>
            <a:off x="142875" y="5905500"/>
            <a:ext cx="7752763" cy="738664"/>
          </a:xfrm>
          <a:prstGeom prst="rect">
            <a:avLst/>
          </a:prstGeom>
          <a:noFill/>
          <a:ln w="9525">
            <a:noFill/>
            <a:miter lim="800000"/>
            <a:headEnd/>
            <a:tailEnd/>
          </a:ln>
        </p:spPr>
        <p:txBody>
          <a:bodyPr wrap="none">
            <a:spAutoFit/>
          </a:bodyPr>
          <a:lstStyle/>
          <a:p>
            <a:r>
              <a:rPr lang="fr-FR" sz="1400" i="1">
                <a:solidFill>
                  <a:srgbClr val="FFFF00"/>
                </a:solidFill>
                <a:latin typeface="Calibri" pitchFamily="34" charset="0"/>
                <a:cs typeface="Calibri" pitchFamily="34" charset="0"/>
              </a:rPr>
              <a:t>Références :</a:t>
            </a:r>
          </a:p>
          <a:p>
            <a:r>
              <a:rPr lang="fr-FR" sz="1400" i="1">
                <a:solidFill>
                  <a:srgbClr val="FFFF00"/>
                </a:solidFill>
                <a:latin typeface="Calibri" pitchFamily="34" charset="0"/>
                <a:cs typeface="Calibri" pitchFamily="34" charset="0"/>
              </a:rPr>
              <a:t>Marty, 2003; Vaynman, 2004, 2006; Van Praag et al. 1999; Carro et al., 2000; 2001; Farmer et al., 2004; </a:t>
            </a:r>
          </a:p>
          <a:p>
            <a:r>
              <a:rPr lang="fr-FR" sz="1400" i="1">
                <a:solidFill>
                  <a:srgbClr val="FFFF00"/>
                </a:solidFill>
                <a:latin typeface="Calibri" pitchFamily="34" charset="0"/>
                <a:cs typeface="Calibri" pitchFamily="34" charset="0"/>
              </a:rPr>
              <a:t>Gomez-Pinilla et al., 2001; Ploughman et al. 2007.</a:t>
            </a:r>
          </a:p>
        </p:txBody>
      </p:sp>
      <p:sp>
        <p:nvSpPr>
          <p:cNvPr id="17" name="Rectangle 16"/>
          <p:cNvSpPr>
            <a:spLocks noChangeArrowheads="1"/>
          </p:cNvSpPr>
          <p:nvPr/>
        </p:nvSpPr>
        <p:spPr bwMode="auto">
          <a:xfrm>
            <a:off x="1643063" y="3143250"/>
            <a:ext cx="2691506" cy="369332"/>
          </a:xfrm>
          <a:prstGeom prst="rect">
            <a:avLst/>
          </a:prstGeom>
          <a:noFill/>
          <a:ln w="9525">
            <a:solidFill>
              <a:schemeClr val="tx1"/>
            </a:solidFill>
            <a:miter lim="800000"/>
            <a:headEnd/>
            <a:tailEnd/>
          </a:ln>
        </p:spPr>
        <p:txBody>
          <a:bodyPr wrap="none">
            <a:spAutoFit/>
          </a:bodyPr>
          <a:lstStyle/>
          <a:p>
            <a:r>
              <a:rPr lang="fr-FR" dirty="0">
                <a:solidFill>
                  <a:srgbClr val="FFFF00"/>
                </a:solidFill>
                <a:latin typeface="Calibri" pitchFamily="34" charset="0"/>
                <a:cs typeface="Calibri" pitchFamily="34" charset="0"/>
                <a:sym typeface="Symbol" pitchFamily="18" charset="2"/>
              </a:rPr>
              <a:t>IGF-1 : </a:t>
            </a:r>
            <a:r>
              <a:rPr lang="fr-FR" sz="1400" i="1" dirty="0">
                <a:solidFill>
                  <a:srgbClr val="FFFF00"/>
                </a:solidFill>
                <a:latin typeface="Calibri" pitchFamily="34" charset="0"/>
                <a:cs typeface="Calibri" pitchFamily="34" charset="0"/>
                <a:sym typeface="Symbol" pitchFamily="18" charset="2"/>
              </a:rPr>
              <a:t>(Insuline </a:t>
            </a:r>
            <a:r>
              <a:rPr lang="fr-FR" sz="1400" i="1" dirty="0" err="1">
                <a:solidFill>
                  <a:srgbClr val="FFFF00"/>
                </a:solidFill>
                <a:latin typeface="Calibri" pitchFamily="34" charset="0"/>
                <a:cs typeface="Calibri" pitchFamily="34" charset="0"/>
                <a:sym typeface="Symbol" pitchFamily="18" charset="2"/>
              </a:rPr>
              <a:t>growth</a:t>
            </a:r>
            <a:r>
              <a:rPr lang="fr-FR" sz="1400" i="1" dirty="0">
                <a:solidFill>
                  <a:srgbClr val="FFFF00"/>
                </a:solidFill>
                <a:latin typeface="Calibri" pitchFamily="34" charset="0"/>
                <a:cs typeface="Calibri" pitchFamily="34" charset="0"/>
                <a:sym typeface="Symbol" pitchFamily="18" charset="2"/>
              </a:rPr>
              <a:t> factor 1)</a:t>
            </a:r>
            <a:endParaRPr lang="fr-FR" sz="1400" i="1" dirty="0">
              <a:solidFill>
                <a:srgbClr val="FFFF00"/>
              </a:solidFill>
              <a:latin typeface="Calibri" pitchFamily="34" charset="0"/>
              <a:cs typeface="Calibri" pitchFamily="34" charset="0"/>
            </a:endParaRPr>
          </a:p>
        </p:txBody>
      </p:sp>
      <p:sp>
        <p:nvSpPr>
          <p:cNvPr id="18" name="ZoneTexte 17"/>
          <p:cNvSpPr txBox="1">
            <a:spLocks noChangeArrowheads="1"/>
          </p:cNvSpPr>
          <p:nvPr/>
        </p:nvSpPr>
        <p:spPr bwMode="auto">
          <a:xfrm>
            <a:off x="1643063" y="3714750"/>
            <a:ext cx="2438296" cy="369332"/>
          </a:xfrm>
          <a:prstGeom prst="rect">
            <a:avLst/>
          </a:prstGeom>
          <a:noFill/>
          <a:ln w="9525">
            <a:solidFill>
              <a:schemeClr val="tx1"/>
            </a:solidFill>
            <a:miter lim="800000"/>
            <a:headEnd/>
            <a:tailEnd/>
          </a:ln>
        </p:spPr>
        <p:txBody>
          <a:bodyPr wrap="none">
            <a:spAutoFit/>
          </a:bodyPr>
          <a:lstStyle/>
          <a:p>
            <a:r>
              <a:rPr lang="fr-FR" dirty="0">
                <a:solidFill>
                  <a:srgbClr val="FFFF00"/>
                </a:solidFill>
                <a:latin typeface="Calibri" pitchFamily="34" charset="0"/>
                <a:cs typeface="Calibri" pitchFamily="34" charset="0"/>
              </a:rPr>
              <a:t>LPT : </a:t>
            </a:r>
            <a:r>
              <a:rPr lang="fr-FR" sz="1400" i="1" dirty="0">
                <a:solidFill>
                  <a:srgbClr val="FFFF00"/>
                </a:solidFill>
                <a:latin typeface="Calibri" pitchFamily="34" charset="0"/>
                <a:cs typeface="Calibri" pitchFamily="34" charset="0"/>
              </a:rPr>
              <a:t>(long </a:t>
            </a:r>
            <a:r>
              <a:rPr lang="fr-FR" sz="1400" i="1" dirty="0" err="1">
                <a:solidFill>
                  <a:srgbClr val="FFFF00"/>
                </a:solidFill>
                <a:latin typeface="Calibri" pitchFamily="34" charset="0"/>
                <a:cs typeface="Calibri" pitchFamily="34" charset="0"/>
              </a:rPr>
              <a:t>term</a:t>
            </a:r>
            <a:r>
              <a:rPr lang="fr-FR" sz="1400" i="1" dirty="0">
                <a:solidFill>
                  <a:srgbClr val="FFFF00"/>
                </a:solidFill>
                <a:latin typeface="Calibri" pitchFamily="34" charset="0"/>
                <a:cs typeface="Calibri" pitchFamily="34" charset="0"/>
              </a:rPr>
              <a:t> </a:t>
            </a:r>
            <a:r>
              <a:rPr lang="fr-FR" sz="1400" i="1" dirty="0" err="1">
                <a:solidFill>
                  <a:srgbClr val="FFFF00"/>
                </a:solidFill>
                <a:latin typeface="Calibri" pitchFamily="34" charset="0"/>
                <a:cs typeface="Calibri" pitchFamily="34" charset="0"/>
              </a:rPr>
              <a:t>potentiation</a:t>
            </a:r>
            <a:r>
              <a:rPr lang="fr-FR" sz="1400" i="1" dirty="0">
                <a:solidFill>
                  <a:srgbClr val="FFFF00"/>
                </a:solidFill>
                <a:latin typeface="Calibri" pitchFamily="34" charset="0"/>
                <a:cs typeface="Calibri" pitchFamily="34" charset="0"/>
              </a:rPr>
              <a:t>)</a:t>
            </a:r>
          </a:p>
        </p:txBody>
      </p:sp>
    </p:spTree>
    <p:extLst>
      <p:ext uri="{BB962C8B-B14F-4D97-AF65-F5344CB8AC3E}">
        <p14:creationId xmlns:p14="http://schemas.microsoft.com/office/powerpoint/2010/main" val="429437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p:cTn id="7" dur="1000" fill="hold"/>
                                        <p:tgtEl>
                                          <p:spTgt spid="37892"/>
                                        </p:tgtEl>
                                        <p:attrNameLst>
                                          <p:attrName>ppt_w</p:attrName>
                                        </p:attrNameLst>
                                      </p:cBhvr>
                                      <p:tavLst>
                                        <p:tav tm="0">
                                          <p:val>
                                            <p:fltVal val="0"/>
                                          </p:val>
                                        </p:tav>
                                        <p:tav tm="100000">
                                          <p:val>
                                            <p:strVal val="#ppt_w"/>
                                          </p:val>
                                        </p:tav>
                                      </p:tavLst>
                                    </p:anim>
                                    <p:anim calcmode="lin" valueType="num">
                                      <p:cBhvr>
                                        <p:cTn id="8" dur="1000" fill="hold"/>
                                        <p:tgtEl>
                                          <p:spTgt spid="37892"/>
                                        </p:tgtEl>
                                        <p:attrNameLst>
                                          <p:attrName>ppt_h</p:attrName>
                                        </p:attrNameLst>
                                      </p:cBhvr>
                                      <p:tavLst>
                                        <p:tav tm="0">
                                          <p:val>
                                            <p:fltVal val="0"/>
                                          </p:val>
                                        </p:tav>
                                        <p:tav tm="100000">
                                          <p:val>
                                            <p:strVal val="#ppt_h"/>
                                          </p:val>
                                        </p:tav>
                                      </p:tavLst>
                                    </p:anim>
                                    <p:animEffect transition="in" filter="fade">
                                      <p:cBhvr>
                                        <p:cTn id="9" dur="1000"/>
                                        <p:tgtEl>
                                          <p:spTgt spid="3789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7893"/>
                                        </p:tgtEl>
                                        <p:attrNameLst>
                                          <p:attrName>style.visibility</p:attrName>
                                        </p:attrNameLst>
                                      </p:cBhvr>
                                      <p:to>
                                        <p:strVal val="visible"/>
                                      </p:to>
                                    </p:set>
                                    <p:anim calcmode="lin" valueType="num">
                                      <p:cBhvr>
                                        <p:cTn id="12" dur="1000" fill="hold"/>
                                        <p:tgtEl>
                                          <p:spTgt spid="37893"/>
                                        </p:tgtEl>
                                        <p:attrNameLst>
                                          <p:attrName>ppt_w</p:attrName>
                                        </p:attrNameLst>
                                      </p:cBhvr>
                                      <p:tavLst>
                                        <p:tav tm="0">
                                          <p:val>
                                            <p:fltVal val="0"/>
                                          </p:val>
                                        </p:tav>
                                        <p:tav tm="100000">
                                          <p:val>
                                            <p:strVal val="#ppt_w"/>
                                          </p:val>
                                        </p:tav>
                                      </p:tavLst>
                                    </p:anim>
                                    <p:anim calcmode="lin" valueType="num">
                                      <p:cBhvr>
                                        <p:cTn id="13" dur="1000" fill="hold"/>
                                        <p:tgtEl>
                                          <p:spTgt spid="37893"/>
                                        </p:tgtEl>
                                        <p:attrNameLst>
                                          <p:attrName>ppt_h</p:attrName>
                                        </p:attrNameLst>
                                      </p:cBhvr>
                                      <p:tavLst>
                                        <p:tav tm="0">
                                          <p:val>
                                            <p:fltVal val="0"/>
                                          </p:val>
                                        </p:tav>
                                        <p:tav tm="100000">
                                          <p:val>
                                            <p:strVal val="#ppt_h"/>
                                          </p:val>
                                        </p:tav>
                                      </p:tavLst>
                                    </p:anim>
                                    <p:animEffect transition="in" filter="fade">
                                      <p:cBhvr>
                                        <p:cTn id="14" dur="1000"/>
                                        <p:tgtEl>
                                          <p:spTgt spid="37893"/>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7894"/>
                                        </p:tgtEl>
                                        <p:attrNameLst>
                                          <p:attrName>style.visibility</p:attrName>
                                        </p:attrNameLst>
                                      </p:cBhvr>
                                      <p:to>
                                        <p:strVal val="visible"/>
                                      </p:to>
                                    </p:set>
                                    <p:anim calcmode="lin" valueType="num">
                                      <p:cBhvr>
                                        <p:cTn id="17" dur="1000" fill="hold"/>
                                        <p:tgtEl>
                                          <p:spTgt spid="37894"/>
                                        </p:tgtEl>
                                        <p:attrNameLst>
                                          <p:attrName>ppt_w</p:attrName>
                                        </p:attrNameLst>
                                      </p:cBhvr>
                                      <p:tavLst>
                                        <p:tav tm="0">
                                          <p:val>
                                            <p:fltVal val="0"/>
                                          </p:val>
                                        </p:tav>
                                        <p:tav tm="100000">
                                          <p:val>
                                            <p:strVal val="#ppt_w"/>
                                          </p:val>
                                        </p:tav>
                                      </p:tavLst>
                                    </p:anim>
                                    <p:anim calcmode="lin" valueType="num">
                                      <p:cBhvr>
                                        <p:cTn id="18" dur="1000" fill="hold"/>
                                        <p:tgtEl>
                                          <p:spTgt spid="37894"/>
                                        </p:tgtEl>
                                        <p:attrNameLst>
                                          <p:attrName>ppt_h</p:attrName>
                                        </p:attrNameLst>
                                      </p:cBhvr>
                                      <p:tavLst>
                                        <p:tav tm="0">
                                          <p:val>
                                            <p:fltVal val="0"/>
                                          </p:val>
                                        </p:tav>
                                        <p:tav tm="100000">
                                          <p:val>
                                            <p:strVal val="#ppt_h"/>
                                          </p:val>
                                        </p:tav>
                                      </p:tavLst>
                                    </p:anim>
                                    <p:animEffect transition="in" filter="fade">
                                      <p:cBhvr>
                                        <p:cTn id="19" dur="1000"/>
                                        <p:tgtEl>
                                          <p:spTgt spid="37894"/>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37895"/>
                                        </p:tgtEl>
                                        <p:attrNameLst>
                                          <p:attrName>style.visibility</p:attrName>
                                        </p:attrNameLst>
                                      </p:cBhvr>
                                      <p:to>
                                        <p:strVal val="visible"/>
                                      </p:to>
                                    </p:set>
                                    <p:anim calcmode="lin" valueType="num">
                                      <p:cBhvr>
                                        <p:cTn id="22" dur="1000" fill="hold"/>
                                        <p:tgtEl>
                                          <p:spTgt spid="37895"/>
                                        </p:tgtEl>
                                        <p:attrNameLst>
                                          <p:attrName>ppt_w</p:attrName>
                                        </p:attrNameLst>
                                      </p:cBhvr>
                                      <p:tavLst>
                                        <p:tav tm="0">
                                          <p:val>
                                            <p:fltVal val="0"/>
                                          </p:val>
                                        </p:tav>
                                        <p:tav tm="100000">
                                          <p:val>
                                            <p:strVal val="#ppt_w"/>
                                          </p:val>
                                        </p:tav>
                                      </p:tavLst>
                                    </p:anim>
                                    <p:anim calcmode="lin" valueType="num">
                                      <p:cBhvr>
                                        <p:cTn id="23" dur="1000" fill="hold"/>
                                        <p:tgtEl>
                                          <p:spTgt spid="37895"/>
                                        </p:tgtEl>
                                        <p:attrNameLst>
                                          <p:attrName>ppt_h</p:attrName>
                                        </p:attrNameLst>
                                      </p:cBhvr>
                                      <p:tavLst>
                                        <p:tav tm="0">
                                          <p:val>
                                            <p:fltVal val="0"/>
                                          </p:val>
                                        </p:tav>
                                        <p:tav tm="100000">
                                          <p:val>
                                            <p:strVal val="#ppt_h"/>
                                          </p:val>
                                        </p:tav>
                                      </p:tavLst>
                                    </p:anim>
                                    <p:animEffect transition="in" filter="fade">
                                      <p:cBhvr>
                                        <p:cTn id="24" dur="1000"/>
                                        <p:tgtEl>
                                          <p:spTgt spid="37895"/>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37896"/>
                                        </p:tgtEl>
                                        <p:attrNameLst>
                                          <p:attrName>style.visibility</p:attrName>
                                        </p:attrNameLst>
                                      </p:cBhvr>
                                      <p:to>
                                        <p:strVal val="visible"/>
                                      </p:to>
                                    </p:set>
                                    <p:anim calcmode="lin" valueType="num">
                                      <p:cBhvr>
                                        <p:cTn id="27" dur="1000" fill="hold"/>
                                        <p:tgtEl>
                                          <p:spTgt spid="37896"/>
                                        </p:tgtEl>
                                        <p:attrNameLst>
                                          <p:attrName>ppt_w</p:attrName>
                                        </p:attrNameLst>
                                      </p:cBhvr>
                                      <p:tavLst>
                                        <p:tav tm="0">
                                          <p:val>
                                            <p:fltVal val="0"/>
                                          </p:val>
                                        </p:tav>
                                        <p:tav tm="100000">
                                          <p:val>
                                            <p:strVal val="#ppt_w"/>
                                          </p:val>
                                        </p:tav>
                                      </p:tavLst>
                                    </p:anim>
                                    <p:anim calcmode="lin" valueType="num">
                                      <p:cBhvr>
                                        <p:cTn id="28" dur="1000" fill="hold"/>
                                        <p:tgtEl>
                                          <p:spTgt spid="37896"/>
                                        </p:tgtEl>
                                        <p:attrNameLst>
                                          <p:attrName>ppt_h</p:attrName>
                                        </p:attrNameLst>
                                      </p:cBhvr>
                                      <p:tavLst>
                                        <p:tav tm="0">
                                          <p:val>
                                            <p:fltVal val="0"/>
                                          </p:val>
                                        </p:tav>
                                        <p:tav tm="100000">
                                          <p:val>
                                            <p:strVal val="#ppt_h"/>
                                          </p:val>
                                        </p:tav>
                                      </p:tavLst>
                                    </p:anim>
                                    <p:animEffect transition="in" filter="fade">
                                      <p:cBhvr>
                                        <p:cTn id="29" dur="1000"/>
                                        <p:tgtEl>
                                          <p:spTgt spid="37896"/>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37897"/>
                                        </p:tgtEl>
                                        <p:attrNameLst>
                                          <p:attrName>style.visibility</p:attrName>
                                        </p:attrNameLst>
                                      </p:cBhvr>
                                      <p:to>
                                        <p:strVal val="visible"/>
                                      </p:to>
                                    </p:set>
                                    <p:anim calcmode="lin" valueType="num">
                                      <p:cBhvr>
                                        <p:cTn id="32" dur="1000" fill="hold"/>
                                        <p:tgtEl>
                                          <p:spTgt spid="37897"/>
                                        </p:tgtEl>
                                        <p:attrNameLst>
                                          <p:attrName>ppt_w</p:attrName>
                                        </p:attrNameLst>
                                      </p:cBhvr>
                                      <p:tavLst>
                                        <p:tav tm="0">
                                          <p:val>
                                            <p:fltVal val="0"/>
                                          </p:val>
                                        </p:tav>
                                        <p:tav tm="100000">
                                          <p:val>
                                            <p:strVal val="#ppt_w"/>
                                          </p:val>
                                        </p:tav>
                                      </p:tavLst>
                                    </p:anim>
                                    <p:anim calcmode="lin" valueType="num">
                                      <p:cBhvr>
                                        <p:cTn id="33" dur="1000" fill="hold"/>
                                        <p:tgtEl>
                                          <p:spTgt spid="37897"/>
                                        </p:tgtEl>
                                        <p:attrNameLst>
                                          <p:attrName>ppt_h</p:attrName>
                                        </p:attrNameLst>
                                      </p:cBhvr>
                                      <p:tavLst>
                                        <p:tav tm="0">
                                          <p:val>
                                            <p:fltVal val="0"/>
                                          </p:val>
                                        </p:tav>
                                        <p:tav tm="100000">
                                          <p:val>
                                            <p:strVal val="#ppt_h"/>
                                          </p:val>
                                        </p:tav>
                                      </p:tavLst>
                                    </p:anim>
                                    <p:animEffect transition="in" filter="fade">
                                      <p:cBhvr>
                                        <p:cTn id="34" dur="1000"/>
                                        <p:tgtEl>
                                          <p:spTgt spid="37897"/>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37898"/>
                                        </p:tgtEl>
                                        <p:attrNameLst>
                                          <p:attrName>style.visibility</p:attrName>
                                        </p:attrNameLst>
                                      </p:cBhvr>
                                      <p:to>
                                        <p:strVal val="visible"/>
                                      </p:to>
                                    </p:set>
                                    <p:anim calcmode="lin" valueType="num">
                                      <p:cBhvr>
                                        <p:cTn id="37" dur="1000" fill="hold"/>
                                        <p:tgtEl>
                                          <p:spTgt spid="37898"/>
                                        </p:tgtEl>
                                        <p:attrNameLst>
                                          <p:attrName>ppt_w</p:attrName>
                                        </p:attrNameLst>
                                      </p:cBhvr>
                                      <p:tavLst>
                                        <p:tav tm="0">
                                          <p:val>
                                            <p:fltVal val="0"/>
                                          </p:val>
                                        </p:tav>
                                        <p:tav tm="100000">
                                          <p:val>
                                            <p:strVal val="#ppt_w"/>
                                          </p:val>
                                        </p:tav>
                                      </p:tavLst>
                                    </p:anim>
                                    <p:anim calcmode="lin" valueType="num">
                                      <p:cBhvr>
                                        <p:cTn id="38" dur="1000" fill="hold"/>
                                        <p:tgtEl>
                                          <p:spTgt spid="37898"/>
                                        </p:tgtEl>
                                        <p:attrNameLst>
                                          <p:attrName>ppt_h</p:attrName>
                                        </p:attrNameLst>
                                      </p:cBhvr>
                                      <p:tavLst>
                                        <p:tav tm="0">
                                          <p:val>
                                            <p:fltVal val="0"/>
                                          </p:val>
                                        </p:tav>
                                        <p:tav tm="100000">
                                          <p:val>
                                            <p:strVal val="#ppt_h"/>
                                          </p:val>
                                        </p:tav>
                                      </p:tavLst>
                                    </p:anim>
                                    <p:animEffect transition="in" filter="fade">
                                      <p:cBhvr>
                                        <p:cTn id="39" dur="1000"/>
                                        <p:tgtEl>
                                          <p:spTgt spid="37898"/>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37899"/>
                                        </p:tgtEl>
                                        <p:attrNameLst>
                                          <p:attrName>style.visibility</p:attrName>
                                        </p:attrNameLst>
                                      </p:cBhvr>
                                      <p:to>
                                        <p:strVal val="visible"/>
                                      </p:to>
                                    </p:set>
                                    <p:anim calcmode="lin" valueType="num">
                                      <p:cBhvr>
                                        <p:cTn id="42" dur="1000" fill="hold"/>
                                        <p:tgtEl>
                                          <p:spTgt spid="37899"/>
                                        </p:tgtEl>
                                        <p:attrNameLst>
                                          <p:attrName>ppt_w</p:attrName>
                                        </p:attrNameLst>
                                      </p:cBhvr>
                                      <p:tavLst>
                                        <p:tav tm="0">
                                          <p:val>
                                            <p:fltVal val="0"/>
                                          </p:val>
                                        </p:tav>
                                        <p:tav tm="100000">
                                          <p:val>
                                            <p:strVal val="#ppt_w"/>
                                          </p:val>
                                        </p:tav>
                                      </p:tavLst>
                                    </p:anim>
                                    <p:anim calcmode="lin" valueType="num">
                                      <p:cBhvr>
                                        <p:cTn id="43" dur="1000" fill="hold"/>
                                        <p:tgtEl>
                                          <p:spTgt spid="37899"/>
                                        </p:tgtEl>
                                        <p:attrNameLst>
                                          <p:attrName>ppt_h</p:attrName>
                                        </p:attrNameLst>
                                      </p:cBhvr>
                                      <p:tavLst>
                                        <p:tav tm="0">
                                          <p:val>
                                            <p:fltVal val="0"/>
                                          </p:val>
                                        </p:tav>
                                        <p:tav tm="100000">
                                          <p:val>
                                            <p:strVal val="#ppt_h"/>
                                          </p:val>
                                        </p:tav>
                                      </p:tavLst>
                                    </p:anim>
                                    <p:animEffect transition="in" filter="fade">
                                      <p:cBhvr>
                                        <p:cTn id="44" dur="1000"/>
                                        <p:tgtEl>
                                          <p:spTgt spid="37899"/>
                                        </p:tgtEl>
                                      </p:cBhvr>
                                    </p:animEffect>
                                  </p:childTnLst>
                                </p:cTn>
                              </p:par>
                              <p:par>
                                <p:cTn id="45" presetID="53" presetClass="entr" presetSubtype="0" fill="hold" grpId="0" nodeType="withEffect">
                                  <p:stCondLst>
                                    <p:cond delay="0"/>
                                  </p:stCondLst>
                                  <p:childTnLst>
                                    <p:set>
                                      <p:cBhvr>
                                        <p:cTn id="46" dur="1" fill="hold">
                                          <p:stCondLst>
                                            <p:cond delay="0"/>
                                          </p:stCondLst>
                                        </p:cTn>
                                        <p:tgtEl>
                                          <p:spTgt spid="37900"/>
                                        </p:tgtEl>
                                        <p:attrNameLst>
                                          <p:attrName>style.visibility</p:attrName>
                                        </p:attrNameLst>
                                      </p:cBhvr>
                                      <p:to>
                                        <p:strVal val="visible"/>
                                      </p:to>
                                    </p:set>
                                    <p:anim calcmode="lin" valueType="num">
                                      <p:cBhvr>
                                        <p:cTn id="47" dur="1000" fill="hold"/>
                                        <p:tgtEl>
                                          <p:spTgt spid="37900"/>
                                        </p:tgtEl>
                                        <p:attrNameLst>
                                          <p:attrName>ppt_w</p:attrName>
                                        </p:attrNameLst>
                                      </p:cBhvr>
                                      <p:tavLst>
                                        <p:tav tm="0">
                                          <p:val>
                                            <p:fltVal val="0"/>
                                          </p:val>
                                        </p:tav>
                                        <p:tav tm="100000">
                                          <p:val>
                                            <p:strVal val="#ppt_w"/>
                                          </p:val>
                                        </p:tav>
                                      </p:tavLst>
                                    </p:anim>
                                    <p:anim calcmode="lin" valueType="num">
                                      <p:cBhvr>
                                        <p:cTn id="48" dur="1000" fill="hold"/>
                                        <p:tgtEl>
                                          <p:spTgt spid="37900"/>
                                        </p:tgtEl>
                                        <p:attrNameLst>
                                          <p:attrName>ppt_h</p:attrName>
                                        </p:attrNameLst>
                                      </p:cBhvr>
                                      <p:tavLst>
                                        <p:tav tm="0">
                                          <p:val>
                                            <p:fltVal val="0"/>
                                          </p:val>
                                        </p:tav>
                                        <p:tav tm="100000">
                                          <p:val>
                                            <p:strVal val="#ppt_h"/>
                                          </p:val>
                                        </p:tav>
                                      </p:tavLst>
                                    </p:anim>
                                    <p:animEffect transition="in" filter="fade">
                                      <p:cBhvr>
                                        <p:cTn id="49" dur="1000"/>
                                        <p:tgtEl>
                                          <p:spTgt spid="37900"/>
                                        </p:tgtEl>
                                      </p:cBhvr>
                                    </p:animEffect>
                                  </p:childTnLst>
                                </p:cTn>
                              </p:par>
                              <p:par>
                                <p:cTn id="50" presetID="53"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1000" fill="hold"/>
                                        <p:tgtEl>
                                          <p:spTgt spid="17"/>
                                        </p:tgtEl>
                                        <p:attrNameLst>
                                          <p:attrName>ppt_w</p:attrName>
                                        </p:attrNameLst>
                                      </p:cBhvr>
                                      <p:tavLst>
                                        <p:tav tm="0">
                                          <p:val>
                                            <p:fltVal val="0"/>
                                          </p:val>
                                        </p:tav>
                                        <p:tav tm="100000">
                                          <p:val>
                                            <p:strVal val="#ppt_w"/>
                                          </p:val>
                                        </p:tav>
                                      </p:tavLst>
                                    </p:anim>
                                    <p:anim calcmode="lin" valueType="num">
                                      <p:cBhvr>
                                        <p:cTn id="53" dur="1000" fill="hold"/>
                                        <p:tgtEl>
                                          <p:spTgt spid="17"/>
                                        </p:tgtEl>
                                        <p:attrNameLst>
                                          <p:attrName>ppt_h</p:attrName>
                                        </p:attrNameLst>
                                      </p:cBhvr>
                                      <p:tavLst>
                                        <p:tav tm="0">
                                          <p:val>
                                            <p:fltVal val="0"/>
                                          </p:val>
                                        </p:tav>
                                        <p:tav tm="100000">
                                          <p:val>
                                            <p:strVal val="#ppt_h"/>
                                          </p:val>
                                        </p:tav>
                                      </p:tavLst>
                                    </p:anim>
                                    <p:animEffect transition="in" filter="fade">
                                      <p:cBhvr>
                                        <p:cTn id="54" dur="1000"/>
                                        <p:tgtEl>
                                          <p:spTgt spid="17"/>
                                        </p:tgtEl>
                                      </p:cBhvr>
                                    </p:animEffect>
                                  </p:childTnLst>
                                </p:cTn>
                              </p:par>
                              <p:par>
                                <p:cTn id="55" presetID="53"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1000" fill="hold"/>
                                        <p:tgtEl>
                                          <p:spTgt spid="18"/>
                                        </p:tgtEl>
                                        <p:attrNameLst>
                                          <p:attrName>ppt_w</p:attrName>
                                        </p:attrNameLst>
                                      </p:cBhvr>
                                      <p:tavLst>
                                        <p:tav tm="0">
                                          <p:val>
                                            <p:fltVal val="0"/>
                                          </p:val>
                                        </p:tav>
                                        <p:tav tm="100000">
                                          <p:val>
                                            <p:strVal val="#ppt_w"/>
                                          </p:val>
                                        </p:tav>
                                      </p:tavLst>
                                    </p:anim>
                                    <p:anim calcmode="lin" valueType="num">
                                      <p:cBhvr>
                                        <p:cTn id="58" dur="1000" fill="hold"/>
                                        <p:tgtEl>
                                          <p:spTgt spid="18"/>
                                        </p:tgtEl>
                                        <p:attrNameLst>
                                          <p:attrName>ppt_h</p:attrName>
                                        </p:attrNameLst>
                                      </p:cBhvr>
                                      <p:tavLst>
                                        <p:tav tm="0">
                                          <p:val>
                                            <p:fltVal val="0"/>
                                          </p:val>
                                        </p:tav>
                                        <p:tav tm="100000">
                                          <p:val>
                                            <p:strVal val="#ppt_h"/>
                                          </p:val>
                                        </p:tav>
                                      </p:tavLst>
                                    </p:anim>
                                    <p:animEffect transition="in" filter="fade">
                                      <p:cBhvr>
                                        <p:cTn id="59" dur="10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37891"/>
                                        </p:tgtEl>
                                        <p:attrNameLst>
                                          <p:attrName>style.visibility</p:attrName>
                                        </p:attrNameLst>
                                      </p:cBhvr>
                                      <p:to>
                                        <p:strVal val="visible"/>
                                      </p:to>
                                    </p:set>
                                    <p:animEffect transition="in" filter="wipe(up)">
                                      <p:cBhvr>
                                        <p:cTn id="64" dur="1000"/>
                                        <p:tgtEl>
                                          <p:spTgt spid="37891"/>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up)">
                                      <p:cBhvr>
                                        <p:cTn id="67" dur="1000"/>
                                        <p:tgtEl>
                                          <p:spTgt spid="14"/>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up)">
                                      <p:cBhvr>
                                        <p:cTn id="7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P spid="37892" grpId="0" animBg="1"/>
      <p:bldP spid="37893" grpId="0" animBg="1"/>
      <p:bldP spid="37894" grpId="0" animBg="1"/>
      <p:bldP spid="37895" grpId="0" animBg="1"/>
      <p:bldP spid="37896" grpId="0" animBg="1"/>
      <p:bldP spid="37897" grpId="0" animBg="1"/>
      <p:bldP spid="37898" grpId="0" animBg="1"/>
      <p:bldP spid="37899" grpId="0" animBg="1"/>
      <p:bldP spid="37900" grpId="0" animBg="1"/>
      <p:bldP spid="14" grpId="0"/>
      <p:bldP spid="15" grpId="0" animBg="1"/>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7"/>
          <p:cNvSpPr txBox="1">
            <a:spLocks noChangeArrowheads="1"/>
          </p:cNvSpPr>
          <p:nvPr/>
        </p:nvSpPr>
        <p:spPr bwMode="auto">
          <a:xfrm>
            <a:off x="251520" y="1844824"/>
            <a:ext cx="8375819" cy="1754326"/>
          </a:xfrm>
          <a:prstGeom prst="rect">
            <a:avLst/>
          </a:prstGeom>
          <a:noFill/>
          <a:ln w="9525">
            <a:noFill/>
            <a:miter lim="800000"/>
            <a:headEnd/>
            <a:tailEnd/>
          </a:ln>
        </p:spPr>
        <p:txBody>
          <a:bodyPr wrap="none">
            <a:spAutoFit/>
          </a:bodyPr>
          <a:lstStyle/>
          <a:p>
            <a:pPr>
              <a:lnSpc>
                <a:spcPct val="150000"/>
              </a:lnSpc>
            </a:pPr>
            <a:r>
              <a:rPr lang="fr-FR" sz="2400" b="1" dirty="0">
                <a:solidFill>
                  <a:srgbClr val="FFFFFF"/>
                </a:solidFill>
                <a:latin typeface="Calibri" pitchFamily="34" charset="0"/>
                <a:cs typeface="Calibri" pitchFamily="34" charset="0"/>
              </a:rPr>
              <a:t>Au total </a:t>
            </a:r>
            <a:r>
              <a:rPr lang="fr-FR" sz="2400" dirty="0">
                <a:solidFill>
                  <a:srgbClr val="FFFFFF"/>
                </a:solidFill>
                <a:latin typeface="Calibri" pitchFamily="34" charset="0"/>
                <a:cs typeface="Calibri" pitchFamily="34" charset="0"/>
              </a:rPr>
              <a:t>= </a:t>
            </a:r>
            <a:r>
              <a:rPr lang="fr-FR" sz="2400" dirty="0">
                <a:solidFill>
                  <a:srgbClr val="FFFF00"/>
                </a:solidFill>
                <a:latin typeface="Calibri" pitchFamily="34" charset="0"/>
                <a:cs typeface="Calibri" pitchFamily="34" charset="0"/>
              </a:rPr>
              <a:t>Amélioration des capacités cognitives, de la capacité </a:t>
            </a:r>
          </a:p>
          <a:p>
            <a:pPr>
              <a:lnSpc>
                <a:spcPct val="150000"/>
              </a:lnSpc>
            </a:pPr>
            <a:r>
              <a:rPr lang="fr-FR" sz="2400" dirty="0">
                <a:solidFill>
                  <a:srgbClr val="FFFF00"/>
                </a:solidFill>
                <a:latin typeface="Calibri" pitchFamily="34" charset="0"/>
                <a:cs typeface="Calibri" pitchFamily="34" charset="0"/>
              </a:rPr>
              <a:t>d’apprentissage et de mémoire, des commandes neuro-motrices. </a:t>
            </a:r>
          </a:p>
          <a:p>
            <a:pPr>
              <a:lnSpc>
                <a:spcPct val="150000"/>
              </a:lnSpc>
            </a:pPr>
            <a:r>
              <a:rPr lang="fr-FR" sz="2400" dirty="0">
                <a:solidFill>
                  <a:srgbClr val="FFFF00"/>
                </a:solidFill>
                <a:latin typeface="Calibri" pitchFamily="34" charset="0"/>
                <a:cs typeface="Calibri" pitchFamily="34" charset="0"/>
              </a:rPr>
              <a:t>Préventions primaire et secondaire de la maladie d’Alzheimer</a:t>
            </a:r>
          </a:p>
        </p:txBody>
      </p:sp>
    </p:spTree>
    <p:extLst>
      <p:ext uri="{BB962C8B-B14F-4D97-AF65-F5344CB8AC3E}">
        <p14:creationId xmlns:p14="http://schemas.microsoft.com/office/powerpoint/2010/main" val="7865826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2290228" y="2275666"/>
            <a:ext cx="5832648" cy="1754326"/>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hangingPunct="0">
              <a:lnSpc>
                <a:spcPct val="150000"/>
              </a:lnSpc>
            </a:pPr>
            <a:r>
              <a:rPr lang="en-US" b="1" dirty="0" smtClean="0">
                <a:solidFill>
                  <a:srgbClr val="FFFF00"/>
                </a:solidFill>
                <a:latin typeface="Calibri" pitchFamily="34" charset="0"/>
                <a:cs typeface="Calibri" pitchFamily="34" charset="0"/>
              </a:rPr>
              <a:t> QUELQUES PETITES ANNECDOTES </a:t>
            </a:r>
            <a:endParaRPr lang="en-US" b="1" dirty="0">
              <a:solidFill>
                <a:srgbClr val="FFFF00"/>
              </a:solidFill>
              <a:latin typeface="Calibri" pitchFamily="34" charset="0"/>
              <a:cs typeface="Calibri" pitchFamily="34" charset="0"/>
            </a:endParaRPr>
          </a:p>
          <a:p>
            <a:pPr algn="ctr" eaLnBrk="0" hangingPunct="0">
              <a:lnSpc>
                <a:spcPct val="150000"/>
              </a:lnSpc>
            </a:pPr>
            <a:r>
              <a:rPr lang="en-US" b="1" dirty="0" smtClean="0">
                <a:solidFill>
                  <a:srgbClr val="FFFF00"/>
                </a:solidFill>
                <a:latin typeface="Calibri" pitchFamily="34" charset="0"/>
                <a:cs typeface="Calibri" pitchFamily="34" charset="0"/>
              </a:rPr>
              <a:t>SUR LES EFFETS DE L’ACTIVITE </a:t>
            </a:r>
          </a:p>
          <a:p>
            <a:pPr algn="ctr" eaLnBrk="0" hangingPunct="0">
              <a:lnSpc>
                <a:spcPct val="150000"/>
              </a:lnSpc>
            </a:pPr>
            <a:r>
              <a:rPr lang="en-US" b="1" dirty="0" smtClean="0">
                <a:solidFill>
                  <a:srgbClr val="FFFF00"/>
                </a:solidFill>
                <a:latin typeface="Calibri" pitchFamily="34" charset="0"/>
                <a:cs typeface="Calibri" pitchFamily="34" charset="0"/>
              </a:rPr>
              <a:t>PHYSIQUE REGULIEREMENT PRATIQUEE</a:t>
            </a:r>
          </a:p>
        </p:txBody>
      </p:sp>
      <p:pic>
        <p:nvPicPr>
          <p:cNvPr id="92163" name="Picture 3" descr="Coeu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17192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4" descr="Poum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343400"/>
            <a:ext cx="15795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929650"/>
      </p:ext>
    </p:extLst>
  </p:cSld>
  <p:clrMapOvr>
    <a:masterClrMapping/>
  </p:clrMapOvr>
  <p:transition spd="med">
    <p:split orient="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Poum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990600"/>
            <a:ext cx="389096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 Box 3"/>
          <p:cNvSpPr txBox="1">
            <a:spLocks noChangeArrowheads="1"/>
          </p:cNvSpPr>
          <p:nvPr/>
        </p:nvSpPr>
        <p:spPr bwMode="auto">
          <a:xfrm>
            <a:off x="1295400" y="228600"/>
            <a:ext cx="7696200" cy="461665"/>
          </a:xfrm>
          <a:prstGeom prst="rect">
            <a:avLst/>
          </a:prstGeom>
          <a:noFill/>
          <a:ln w="28575">
            <a:solidFill>
              <a:schemeClr val="hlink"/>
            </a:solidFill>
            <a:miter lim="800000"/>
            <a:headEnd type="none" w="sm" len="sm"/>
            <a:tailEnd type="none" w="sm" len="sm"/>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r>
              <a:rPr lang="fr-FR" b="1" dirty="0" smtClean="0">
                <a:solidFill>
                  <a:srgbClr val="FFFF00"/>
                </a:solidFill>
                <a:latin typeface="Bookman Old Style" pitchFamily="18" charset="0"/>
              </a:rPr>
              <a:t>EFFETS SUR LA FONCTION RESPIRATOIRE</a:t>
            </a:r>
          </a:p>
        </p:txBody>
      </p:sp>
    </p:spTree>
    <p:extLst>
      <p:ext uri="{BB962C8B-B14F-4D97-AF65-F5344CB8AC3E}">
        <p14:creationId xmlns:p14="http://schemas.microsoft.com/office/powerpoint/2010/main" val="1456943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1295400" y="152400"/>
            <a:ext cx="7391400" cy="1276350"/>
          </a:xfrm>
          <a:effectLst>
            <a:outerShdw dist="35921" dir="2700000" algn="ctr" rotWithShape="0">
              <a:schemeClr val="bg2"/>
            </a:outerShdw>
          </a:effectLst>
        </p:spPr>
        <p:txBody>
          <a:bodyPr/>
          <a:lstStyle/>
          <a:p>
            <a:pPr>
              <a:defRPr/>
            </a:pPr>
            <a:r>
              <a:rPr lang="es-CL" sz="2800" b="1" i="0" smtClean="0">
                <a:solidFill>
                  <a:schemeClr val="hlink"/>
                </a:solidFill>
                <a:latin typeface="Bookman Old Style" pitchFamily="18" charset="0"/>
              </a:rPr>
              <a:t>1- LE SYSTEME PULMONAIRE...</a:t>
            </a:r>
            <a:endParaRPr lang="es-CL" sz="2800" b="1" smtClean="0">
              <a:latin typeface="Bookman Old Style" pitchFamily="18" charset="0"/>
            </a:endParaRPr>
          </a:p>
        </p:txBody>
      </p:sp>
      <p:sp>
        <p:nvSpPr>
          <p:cNvPr id="138243" name="Rectangle 3"/>
          <p:cNvSpPr>
            <a:spLocks noGrp="1" noChangeArrowheads="1"/>
          </p:cNvSpPr>
          <p:nvPr>
            <p:ph type="body" idx="1"/>
          </p:nvPr>
        </p:nvSpPr>
        <p:spPr>
          <a:xfrm>
            <a:off x="0" y="1447800"/>
            <a:ext cx="9144000" cy="5410200"/>
          </a:xfrm>
        </p:spPr>
        <p:txBody>
          <a:bodyPr/>
          <a:lstStyle/>
          <a:p>
            <a:r>
              <a:rPr lang="es-CL" sz="2800" dirty="0" err="1" smtClean="0">
                <a:latin typeface="Arial" charset="0"/>
              </a:rPr>
              <a:t>L’activité</a:t>
            </a:r>
            <a:r>
              <a:rPr lang="es-CL" sz="2800" dirty="0" smtClean="0">
                <a:latin typeface="Arial" charset="0"/>
              </a:rPr>
              <a:t> </a:t>
            </a:r>
            <a:r>
              <a:rPr lang="es-CL" sz="2800" dirty="0" err="1" smtClean="0">
                <a:latin typeface="Arial" charset="0"/>
              </a:rPr>
              <a:t>physique</a:t>
            </a:r>
            <a:r>
              <a:rPr lang="es-CL" sz="2800" dirty="0" smtClean="0">
                <a:latin typeface="Arial" charset="0"/>
              </a:rPr>
              <a:t> </a:t>
            </a:r>
            <a:r>
              <a:rPr lang="es-CL" sz="2800" dirty="0" err="1" smtClean="0">
                <a:latin typeface="Arial" charset="0"/>
              </a:rPr>
              <a:t>régulière</a:t>
            </a:r>
            <a:r>
              <a:rPr lang="es-CL" sz="2800" dirty="0" smtClean="0">
                <a:latin typeface="Arial" charset="0"/>
              </a:rPr>
              <a:t> a une </a:t>
            </a:r>
            <a:r>
              <a:rPr lang="es-CL" sz="2800" dirty="0" err="1" smtClean="0">
                <a:latin typeface="Arial" charset="0"/>
              </a:rPr>
              <a:t>action</a:t>
            </a:r>
            <a:r>
              <a:rPr lang="es-CL" sz="2800" dirty="0" smtClean="0">
                <a:latin typeface="Arial" charset="0"/>
              </a:rPr>
              <a:t> positive sur :</a:t>
            </a:r>
          </a:p>
          <a:p>
            <a:pPr>
              <a:lnSpc>
                <a:spcPct val="60000"/>
              </a:lnSpc>
              <a:buFont typeface="Monotype Sorts" charset="2"/>
              <a:buNone/>
            </a:pPr>
            <a:endParaRPr lang="es-CL" sz="2800" dirty="0" smtClean="0">
              <a:latin typeface="Arial" charset="0"/>
            </a:endParaRPr>
          </a:p>
          <a:p>
            <a:pPr>
              <a:buFont typeface="Monotype Sorts" charset="2"/>
              <a:buNone/>
            </a:pPr>
            <a:r>
              <a:rPr lang="es-CL" sz="2400" dirty="0" smtClean="0">
                <a:latin typeface="Arial" charset="0"/>
              </a:rPr>
              <a:t>   - </a:t>
            </a:r>
            <a:r>
              <a:rPr lang="es-CL" sz="2800" b="1" i="1" dirty="0" smtClean="0">
                <a:solidFill>
                  <a:schemeClr val="hlink"/>
                </a:solidFill>
                <a:latin typeface="Arial" charset="0"/>
              </a:rPr>
              <a:t>les </a:t>
            </a:r>
            <a:r>
              <a:rPr lang="es-CL" sz="2800" b="1" i="1" dirty="0" err="1" smtClean="0">
                <a:solidFill>
                  <a:schemeClr val="hlink"/>
                </a:solidFill>
                <a:latin typeface="Arial" charset="0"/>
              </a:rPr>
              <a:t>muscles</a:t>
            </a:r>
            <a:r>
              <a:rPr lang="es-CL" sz="2800" b="1" i="1" dirty="0" smtClean="0">
                <a:solidFill>
                  <a:schemeClr val="hlink"/>
                </a:solidFill>
                <a:latin typeface="Arial" charset="0"/>
              </a:rPr>
              <a:t> </a:t>
            </a:r>
            <a:r>
              <a:rPr lang="es-CL" sz="2800" b="1" i="1" dirty="0" err="1" smtClean="0">
                <a:solidFill>
                  <a:schemeClr val="hlink"/>
                </a:solidFill>
                <a:latin typeface="Arial" charset="0"/>
              </a:rPr>
              <a:t>respiratoires</a:t>
            </a:r>
            <a:r>
              <a:rPr lang="es-CL" sz="2800" dirty="0" smtClean="0">
                <a:latin typeface="Arial" charset="0"/>
              </a:rPr>
              <a:t> </a:t>
            </a:r>
            <a:r>
              <a:rPr lang="es-CL" sz="2800" dirty="0" err="1" smtClean="0">
                <a:latin typeface="Arial" charset="0"/>
              </a:rPr>
              <a:t>qui</a:t>
            </a:r>
            <a:r>
              <a:rPr lang="es-CL" sz="2800" dirty="0" smtClean="0">
                <a:latin typeface="Arial" charset="0"/>
              </a:rPr>
              <a:t> </a:t>
            </a:r>
            <a:r>
              <a:rPr lang="es-CL" sz="2800" dirty="0" err="1" smtClean="0">
                <a:latin typeface="Arial" charset="0"/>
              </a:rPr>
              <a:t>deviennent</a:t>
            </a:r>
            <a:r>
              <a:rPr lang="es-CL" sz="2800" dirty="0" smtClean="0">
                <a:latin typeface="Arial" charset="0"/>
              </a:rPr>
              <a:t> plus </a:t>
            </a:r>
            <a:r>
              <a:rPr lang="es-CL" sz="2800" dirty="0" err="1" smtClean="0">
                <a:latin typeface="Arial" charset="0"/>
              </a:rPr>
              <a:t>puis</a:t>
            </a:r>
            <a:r>
              <a:rPr lang="es-CL" sz="2800" dirty="0" smtClean="0">
                <a:latin typeface="Arial" charset="0"/>
              </a:rPr>
              <a:t>-</a:t>
            </a:r>
          </a:p>
          <a:p>
            <a:pPr>
              <a:buFont typeface="Monotype Sorts" charset="2"/>
              <a:buNone/>
            </a:pPr>
            <a:r>
              <a:rPr lang="es-CL" sz="2800" dirty="0" smtClean="0">
                <a:latin typeface="Arial" charset="0"/>
              </a:rPr>
              <a:t>		</a:t>
            </a:r>
            <a:r>
              <a:rPr lang="es-CL" sz="2800" dirty="0" err="1" smtClean="0">
                <a:latin typeface="Arial" charset="0"/>
              </a:rPr>
              <a:t>sants</a:t>
            </a:r>
            <a:r>
              <a:rPr lang="es-CL" sz="2800" dirty="0" smtClean="0">
                <a:latin typeface="Arial" charset="0"/>
              </a:rPr>
              <a:t>, </a:t>
            </a:r>
            <a:r>
              <a:rPr lang="es-CL" sz="2800" dirty="0" err="1" smtClean="0">
                <a:latin typeface="Arial" charset="0"/>
              </a:rPr>
              <a:t>augmentant</a:t>
            </a:r>
            <a:r>
              <a:rPr lang="es-CL" sz="2800" dirty="0" smtClean="0">
                <a:latin typeface="Arial" charset="0"/>
              </a:rPr>
              <a:t> </a:t>
            </a:r>
            <a:r>
              <a:rPr lang="es-CL" sz="2800" dirty="0" err="1" smtClean="0">
                <a:latin typeface="Arial" charset="0"/>
              </a:rPr>
              <a:t>ainsi</a:t>
            </a:r>
            <a:r>
              <a:rPr lang="es-CL" sz="2800" dirty="0" smtClean="0">
                <a:latin typeface="Arial" charset="0"/>
              </a:rPr>
              <a:t> la capacité </a:t>
            </a:r>
            <a:r>
              <a:rPr lang="es-CL" sz="2800" dirty="0" err="1" smtClean="0">
                <a:latin typeface="Arial" charset="0"/>
              </a:rPr>
              <a:t>ventilatoire</a:t>
            </a:r>
            <a:r>
              <a:rPr lang="es-CL" sz="2800" dirty="0" smtClean="0">
                <a:latin typeface="Arial" charset="0"/>
              </a:rPr>
              <a:t>,</a:t>
            </a:r>
          </a:p>
          <a:p>
            <a:pPr>
              <a:lnSpc>
                <a:spcPct val="40000"/>
              </a:lnSpc>
              <a:buFont typeface="Monotype Sorts" charset="2"/>
              <a:buNone/>
            </a:pPr>
            <a:endParaRPr lang="es-CL" sz="2800" dirty="0" smtClean="0">
              <a:latin typeface="Arial" charset="0"/>
            </a:endParaRPr>
          </a:p>
          <a:p>
            <a:pPr>
              <a:buFont typeface="Monotype Sorts" charset="2"/>
              <a:buNone/>
            </a:pPr>
            <a:r>
              <a:rPr lang="es-CL" sz="2800" dirty="0" smtClean="0">
                <a:latin typeface="Arial" charset="0"/>
              </a:rPr>
              <a:t>  - </a:t>
            </a:r>
            <a:r>
              <a:rPr lang="es-CL" sz="2800" b="1" i="1" dirty="0" smtClean="0">
                <a:solidFill>
                  <a:schemeClr val="hlink"/>
                </a:solidFill>
                <a:latin typeface="Arial" charset="0"/>
              </a:rPr>
              <a:t>le nombre </a:t>
            </a:r>
            <a:r>
              <a:rPr lang="es-CL" sz="2800" b="1" i="1" dirty="0" err="1" smtClean="0">
                <a:solidFill>
                  <a:schemeClr val="hlink"/>
                </a:solidFill>
                <a:latin typeface="Arial" charset="0"/>
              </a:rPr>
              <a:t>d’alvéoles</a:t>
            </a:r>
            <a:r>
              <a:rPr lang="es-CL" sz="2800" b="1" i="1" dirty="0" smtClean="0">
                <a:solidFill>
                  <a:schemeClr val="hlink"/>
                </a:solidFill>
                <a:latin typeface="Arial" charset="0"/>
              </a:rPr>
              <a:t> </a:t>
            </a:r>
            <a:r>
              <a:rPr lang="es-CL" sz="2800" b="1" i="1" dirty="0" err="1" smtClean="0">
                <a:solidFill>
                  <a:schemeClr val="hlink"/>
                </a:solidFill>
                <a:latin typeface="Arial" charset="0"/>
              </a:rPr>
              <a:t>fonctionnelles</a:t>
            </a:r>
            <a:r>
              <a:rPr lang="es-CL" sz="2800" dirty="0" smtClean="0">
                <a:latin typeface="Arial" charset="0"/>
              </a:rPr>
              <a:t>, </a:t>
            </a:r>
            <a:r>
              <a:rPr lang="es-CL" sz="2800" dirty="0" err="1" smtClean="0">
                <a:latin typeface="Arial" charset="0"/>
              </a:rPr>
              <a:t>augmentant</a:t>
            </a:r>
            <a:r>
              <a:rPr lang="es-CL" sz="2800" dirty="0" smtClean="0">
                <a:latin typeface="Arial" charset="0"/>
              </a:rPr>
              <a:t> 	</a:t>
            </a:r>
            <a:r>
              <a:rPr lang="es-CL" sz="2800" dirty="0" err="1" smtClean="0">
                <a:latin typeface="Arial" charset="0"/>
              </a:rPr>
              <a:t>ainsi</a:t>
            </a:r>
            <a:r>
              <a:rPr lang="es-CL" sz="2800" dirty="0" smtClean="0">
                <a:latin typeface="Arial" charset="0"/>
              </a:rPr>
              <a:t> la </a:t>
            </a:r>
            <a:r>
              <a:rPr lang="es-CL" sz="2800" dirty="0" err="1" smtClean="0">
                <a:latin typeface="Arial" charset="0"/>
              </a:rPr>
              <a:t>surface</a:t>
            </a:r>
            <a:r>
              <a:rPr lang="es-CL" sz="2800" dirty="0" smtClean="0">
                <a:latin typeface="Arial" charset="0"/>
              </a:rPr>
              <a:t> </a:t>
            </a:r>
            <a:r>
              <a:rPr lang="es-CL" sz="2800" dirty="0" err="1" smtClean="0">
                <a:latin typeface="Arial" charset="0"/>
              </a:rPr>
              <a:t>d’échange</a:t>
            </a:r>
            <a:r>
              <a:rPr lang="es-CL" sz="2800" dirty="0" smtClean="0">
                <a:latin typeface="Arial" charset="0"/>
              </a:rPr>
              <a:t> entre </a:t>
            </a:r>
            <a:r>
              <a:rPr lang="es-CL" sz="2800" dirty="0" err="1" smtClean="0">
                <a:latin typeface="Arial" charset="0"/>
              </a:rPr>
              <a:t>l’environnement</a:t>
            </a:r>
            <a:r>
              <a:rPr lang="es-CL" sz="2800" dirty="0" smtClean="0">
                <a:latin typeface="Arial" charset="0"/>
              </a:rPr>
              <a:t>  </a:t>
            </a:r>
          </a:p>
          <a:p>
            <a:pPr>
              <a:buFont typeface="Monotype Sorts" charset="2"/>
              <a:buNone/>
            </a:pPr>
            <a:r>
              <a:rPr lang="es-CL" sz="2800" dirty="0" smtClean="0">
                <a:latin typeface="Arial" charset="0"/>
              </a:rPr>
              <a:t>     	et le </a:t>
            </a:r>
            <a:r>
              <a:rPr lang="es-CL" sz="2800" dirty="0" err="1" smtClean="0">
                <a:latin typeface="Arial" charset="0"/>
              </a:rPr>
              <a:t>sang</a:t>
            </a:r>
            <a:r>
              <a:rPr lang="es-CL" sz="2800" dirty="0" smtClean="0">
                <a:latin typeface="Arial" charset="0"/>
              </a:rPr>
              <a:t> : </a:t>
            </a:r>
            <a:r>
              <a:rPr lang="es-CL" sz="2800" i="1" u="sng" dirty="0" err="1" smtClean="0">
                <a:latin typeface="Arial" charset="0"/>
              </a:rPr>
              <a:t>environ</a:t>
            </a:r>
            <a:r>
              <a:rPr lang="es-CL" sz="2800" i="1" u="sng" dirty="0" smtClean="0">
                <a:latin typeface="Arial" charset="0"/>
              </a:rPr>
              <a:t> un </a:t>
            </a:r>
            <a:r>
              <a:rPr lang="es-CL" sz="2800" i="1" u="sng" dirty="0" err="1" smtClean="0">
                <a:latin typeface="Arial" charset="0"/>
              </a:rPr>
              <a:t>demi</a:t>
            </a:r>
            <a:r>
              <a:rPr lang="es-CL" sz="2800" i="1" u="sng" dirty="0" smtClean="0">
                <a:latin typeface="Arial" charset="0"/>
              </a:rPr>
              <a:t> </a:t>
            </a:r>
            <a:r>
              <a:rPr lang="es-CL" sz="2800" i="1" u="sng" dirty="0" err="1" smtClean="0">
                <a:latin typeface="Arial" charset="0"/>
              </a:rPr>
              <a:t>court</a:t>
            </a:r>
            <a:r>
              <a:rPr lang="es-CL" sz="2800" i="1" u="sng" dirty="0" smtClean="0">
                <a:latin typeface="Arial" charset="0"/>
              </a:rPr>
              <a:t> de </a:t>
            </a:r>
            <a:r>
              <a:rPr lang="es-CL" sz="2800" i="1" u="sng" dirty="0" err="1" smtClean="0">
                <a:latin typeface="Arial" charset="0"/>
              </a:rPr>
              <a:t>tennis</a:t>
            </a:r>
            <a:r>
              <a:rPr lang="es-CL" sz="2800" i="1" u="sng" dirty="0" smtClean="0">
                <a:latin typeface="Arial" charset="0"/>
              </a:rPr>
              <a:t> !</a:t>
            </a:r>
          </a:p>
          <a:p>
            <a:pPr algn="r">
              <a:lnSpc>
                <a:spcPct val="40000"/>
              </a:lnSpc>
              <a:buFont typeface="Monotype Sorts" charset="2"/>
              <a:buNone/>
            </a:pPr>
            <a:endParaRPr lang="es-CL" sz="2800" dirty="0" smtClean="0">
              <a:latin typeface="Arial" charset="0"/>
            </a:endParaRPr>
          </a:p>
          <a:p>
            <a:pPr>
              <a:buFont typeface="Monotype Sorts" charset="2"/>
              <a:buNone/>
            </a:pPr>
            <a:r>
              <a:rPr lang="es-CL" sz="2800" dirty="0" smtClean="0">
                <a:latin typeface="Arial" charset="0"/>
              </a:rPr>
              <a:t>  - </a:t>
            </a:r>
            <a:r>
              <a:rPr lang="es-CL" sz="2800" b="1" i="1" dirty="0" smtClean="0">
                <a:solidFill>
                  <a:schemeClr val="hlink"/>
                </a:solidFill>
                <a:latin typeface="Arial" charset="0"/>
              </a:rPr>
              <a:t>le </a:t>
            </a:r>
            <a:r>
              <a:rPr lang="es-CL" sz="2800" b="1" i="1" dirty="0" err="1" smtClean="0">
                <a:solidFill>
                  <a:schemeClr val="hlink"/>
                </a:solidFill>
                <a:latin typeface="Arial" charset="0"/>
              </a:rPr>
              <a:t>volume</a:t>
            </a:r>
            <a:r>
              <a:rPr lang="es-CL" sz="2800" b="1" i="1" dirty="0" smtClean="0">
                <a:solidFill>
                  <a:schemeClr val="hlink"/>
                </a:solidFill>
                <a:latin typeface="Arial" charset="0"/>
              </a:rPr>
              <a:t> </a:t>
            </a:r>
            <a:r>
              <a:rPr lang="es-CL" sz="2800" b="1" i="1" dirty="0" err="1" smtClean="0">
                <a:solidFill>
                  <a:schemeClr val="hlink"/>
                </a:solidFill>
                <a:latin typeface="Arial" charset="0"/>
              </a:rPr>
              <a:t>sanguin</a:t>
            </a:r>
            <a:r>
              <a:rPr lang="es-CL" sz="2800" b="1" i="1" dirty="0" smtClean="0">
                <a:solidFill>
                  <a:schemeClr val="hlink"/>
                </a:solidFill>
                <a:latin typeface="Arial" charset="0"/>
              </a:rPr>
              <a:t> </a:t>
            </a:r>
            <a:r>
              <a:rPr lang="es-CL" sz="2800" b="1" i="1" dirty="0" err="1" smtClean="0">
                <a:solidFill>
                  <a:schemeClr val="hlink"/>
                </a:solidFill>
                <a:latin typeface="Arial" charset="0"/>
              </a:rPr>
              <a:t>pulmonaire</a:t>
            </a:r>
            <a:r>
              <a:rPr lang="es-CL" sz="2800" dirty="0" smtClean="0">
                <a:latin typeface="Arial" charset="0"/>
              </a:rPr>
              <a:t> </a:t>
            </a:r>
            <a:r>
              <a:rPr lang="es-CL" sz="2800" dirty="0" err="1" smtClean="0">
                <a:latin typeface="Arial" charset="0"/>
              </a:rPr>
              <a:t>qui</a:t>
            </a:r>
            <a:r>
              <a:rPr lang="es-CL" sz="2800" dirty="0" smtClean="0">
                <a:latin typeface="Arial" charset="0"/>
              </a:rPr>
              <a:t> </a:t>
            </a:r>
            <a:r>
              <a:rPr lang="es-CL" sz="2800" dirty="0" err="1" smtClean="0">
                <a:latin typeface="Arial" charset="0"/>
              </a:rPr>
              <a:t>augmente</a:t>
            </a:r>
            <a:r>
              <a:rPr lang="es-CL" sz="2800" dirty="0" smtClean="0">
                <a:latin typeface="Arial" charset="0"/>
              </a:rPr>
              <a:t>, 	   	</a:t>
            </a:r>
            <a:r>
              <a:rPr lang="es-CL" sz="2800" dirty="0" err="1" smtClean="0">
                <a:latin typeface="Arial" charset="0"/>
              </a:rPr>
              <a:t>contribuant</a:t>
            </a:r>
            <a:r>
              <a:rPr lang="es-CL" sz="2800" dirty="0" smtClean="0">
                <a:latin typeface="Arial" charset="0"/>
              </a:rPr>
              <a:t> </a:t>
            </a:r>
            <a:r>
              <a:rPr lang="es-CL" sz="2800" dirty="0" err="1" smtClean="0">
                <a:latin typeface="Arial" charset="0"/>
              </a:rPr>
              <a:t>ainsi</a:t>
            </a:r>
            <a:r>
              <a:rPr lang="es-CL" sz="2800" dirty="0" smtClean="0">
                <a:latin typeface="Arial" charset="0"/>
              </a:rPr>
              <a:t> à une </a:t>
            </a:r>
            <a:r>
              <a:rPr lang="es-CL" sz="2800" dirty="0" err="1" smtClean="0">
                <a:latin typeface="Arial" charset="0"/>
              </a:rPr>
              <a:t>circulation</a:t>
            </a:r>
            <a:r>
              <a:rPr lang="es-CL" sz="2800" dirty="0" smtClean="0">
                <a:latin typeface="Arial" charset="0"/>
              </a:rPr>
              <a:t> plus </a:t>
            </a:r>
            <a:r>
              <a:rPr lang="es-CL" sz="2800" dirty="0" err="1" smtClean="0">
                <a:latin typeface="Arial" charset="0"/>
              </a:rPr>
              <a:t>efficace</a:t>
            </a:r>
            <a:r>
              <a:rPr lang="es-CL" sz="2800" dirty="0" smtClean="0">
                <a:latin typeface="Arial" charset="0"/>
              </a:rPr>
              <a:t> du 	</a:t>
            </a:r>
            <a:r>
              <a:rPr lang="es-CL" sz="2800" dirty="0" err="1" smtClean="0">
                <a:latin typeface="Arial" charset="0"/>
              </a:rPr>
              <a:t>sang</a:t>
            </a:r>
            <a:r>
              <a:rPr lang="es-CL" sz="2800" dirty="0" smtClean="0">
                <a:latin typeface="Arial" charset="0"/>
              </a:rPr>
              <a:t> </a:t>
            </a:r>
            <a:r>
              <a:rPr lang="es-CL" sz="2800" dirty="0" err="1" smtClean="0">
                <a:latin typeface="Arial" charset="0"/>
              </a:rPr>
              <a:t>dans</a:t>
            </a:r>
            <a:r>
              <a:rPr lang="es-CL" sz="2800" dirty="0" smtClean="0">
                <a:latin typeface="Arial" charset="0"/>
              </a:rPr>
              <a:t> les </a:t>
            </a:r>
            <a:r>
              <a:rPr lang="es-CL" sz="2800" dirty="0" err="1" smtClean="0">
                <a:latin typeface="Arial" charset="0"/>
              </a:rPr>
              <a:t>tissus</a:t>
            </a:r>
            <a:r>
              <a:rPr lang="es-CL" sz="2800" dirty="0" smtClean="0">
                <a:latin typeface="Arial" charset="0"/>
              </a:rPr>
              <a:t> </a:t>
            </a:r>
            <a:r>
              <a:rPr lang="es-CL" sz="2800" dirty="0" err="1" smtClean="0">
                <a:latin typeface="Arial" charset="0"/>
              </a:rPr>
              <a:t>pulmonaires</a:t>
            </a:r>
            <a:r>
              <a:rPr lang="es-CL" sz="2800" dirty="0" smtClean="0">
                <a:latin typeface="Arial" charset="0"/>
              </a:rPr>
              <a:t>.</a:t>
            </a:r>
          </a:p>
          <a:p>
            <a:endParaRPr lang="es-CL" dirty="0" smtClean="0"/>
          </a:p>
        </p:txBody>
      </p:sp>
    </p:spTree>
    <p:extLst>
      <p:ext uri="{BB962C8B-B14F-4D97-AF65-F5344CB8AC3E}">
        <p14:creationId xmlns:p14="http://schemas.microsoft.com/office/powerpoint/2010/main" val="3644125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0"/>
                                  </p:stCondLst>
                                  <p:iterate type="wd">
                                    <p:tmPct val="100000"/>
                                  </p:iterate>
                                  <p:childTnLst>
                                    <p:set>
                                      <p:cBhvr>
                                        <p:cTn id="6" dur="1" fill="hold">
                                          <p:stCondLst>
                                            <p:cond delay="0"/>
                                          </p:stCondLst>
                                        </p:cTn>
                                        <p:tgtEl>
                                          <p:spTgt spid="138242"/>
                                        </p:tgtEl>
                                        <p:attrNameLst>
                                          <p:attrName>style.visibility</p:attrName>
                                        </p:attrNameLst>
                                      </p:cBhvr>
                                      <p:to>
                                        <p:strVal val="visible"/>
                                      </p:to>
                                    </p:set>
                                    <p:anim calcmode="lin" valueType="num">
                                      <p:cBhvr>
                                        <p:cTn id="7" dur="300" fill="hold"/>
                                        <p:tgtEl>
                                          <p:spTgt spid="138242"/>
                                        </p:tgtEl>
                                        <p:attrNameLst>
                                          <p:attrName>ppt_w</p:attrName>
                                        </p:attrNameLst>
                                      </p:cBhvr>
                                      <p:tavLst>
                                        <p:tav tm="0">
                                          <p:val>
                                            <p:strVal val="4*#ppt_w"/>
                                          </p:val>
                                        </p:tav>
                                        <p:tav tm="100000">
                                          <p:val>
                                            <p:strVal val="#ppt_w"/>
                                          </p:val>
                                        </p:tav>
                                      </p:tavLst>
                                    </p:anim>
                                    <p:anim calcmode="lin" valueType="num">
                                      <p:cBhvr>
                                        <p:cTn id="8" dur="300" fill="hold"/>
                                        <p:tgtEl>
                                          <p:spTgt spid="138242"/>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1500"/>
                            </p:stCondLst>
                            <p:childTnLst>
                              <p:par>
                                <p:cTn id="10" presetID="9" presetClass="entr" presetSubtype="0" fill="hold" grpId="0" nodeType="afterEffect">
                                  <p:stCondLst>
                                    <p:cond delay="0"/>
                                  </p:stCondLst>
                                  <p:iterate type="wd">
                                    <p:tmPct val="100000"/>
                                  </p:iterate>
                                  <p:childTnLst>
                                    <p:set>
                                      <p:cBhvr>
                                        <p:cTn id="11" dur="1" fill="hold">
                                          <p:stCondLst>
                                            <p:cond delay="0"/>
                                          </p:stCondLst>
                                        </p:cTn>
                                        <p:tgtEl>
                                          <p:spTgt spid="138243">
                                            <p:txEl>
                                              <p:pRg st="0" end="0"/>
                                            </p:txEl>
                                          </p:spTgt>
                                        </p:tgtEl>
                                        <p:attrNameLst>
                                          <p:attrName>style.visibility</p:attrName>
                                        </p:attrNameLst>
                                      </p:cBhvr>
                                      <p:to>
                                        <p:strVal val="visible"/>
                                      </p:to>
                                    </p:set>
                                    <p:animEffect transition="in" filter="dissolve">
                                      <p:cBhvr>
                                        <p:cTn id="12" dur="300"/>
                                        <p:tgtEl>
                                          <p:spTgt spid="138243">
                                            <p:txEl>
                                              <p:pRg st="0" end="0"/>
                                            </p:txEl>
                                          </p:spTgt>
                                        </p:tgtEl>
                                      </p:cBhvr>
                                    </p:animEffect>
                                  </p:childTnLst>
                                </p:cTn>
                              </p:par>
                            </p:childTnLst>
                          </p:cTn>
                        </p:par>
                        <p:par>
                          <p:cTn id="13" fill="hold" nodeType="afterGroup">
                            <p:stCondLst>
                              <p:cond delay="4200"/>
                            </p:stCondLst>
                            <p:childTnLst>
                              <p:par>
                                <p:cTn id="14" presetID="9" presetClass="entr" presetSubtype="0" fill="hold" grpId="0" nodeType="afterEffect">
                                  <p:stCondLst>
                                    <p:cond delay="0"/>
                                  </p:stCondLst>
                                  <p:iterate type="wd">
                                    <p:tmPct val="100000"/>
                                  </p:iterate>
                                  <p:childTnLst>
                                    <p:set>
                                      <p:cBhvr>
                                        <p:cTn id="15" dur="1" fill="hold">
                                          <p:stCondLst>
                                            <p:cond delay="0"/>
                                          </p:stCondLst>
                                        </p:cTn>
                                        <p:tgtEl>
                                          <p:spTgt spid="138243">
                                            <p:txEl>
                                              <p:pRg st="2" end="2"/>
                                            </p:txEl>
                                          </p:spTgt>
                                        </p:tgtEl>
                                        <p:attrNameLst>
                                          <p:attrName>style.visibility</p:attrName>
                                        </p:attrNameLst>
                                      </p:cBhvr>
                                      <p:to>
                                        <p:strVal val="visible"/>
                                      </p:to>
                                    </p:set>
                                    <p:animEffect transition="in" filter="dissolve">
                                      <p:cBhvr>
                                        <p:cTn id="16" dur="300"/>
                                        <p:tgtEl>
                                          <p:spTgt spid="138243">
                                            <p:txEl>
                                              <p:pRg st="2" end="2"/>
                                            </p:txEl>
                                          </p:spTgt>
                                        </p:tgtEl>
                                      </p:cBhvr>
                                    </p:animEffect>
                                  </p:childTnLst>
                                </p:cTn>
                              </p:par>
                            </p:childTnLst>
                          </p:cTn>
                        </p:par>
                        <p:par>
                          <p:cTn id="17" fill="hold" nodeType="afterGroup">
                            <p:stCondLst>
                              <p:cond delay="6600"/>
                            </p:stCondLst>
                            <p:childTnLst>
                              <p:par>
                                <p:cTn id="18" presetID="9" presetClass="entr" presetSubtype="0" fill="hold" grpId="0" nodeType="afterEffect">
                                  <p:stCondLst>
                                    <p:cond delay="0"/>
                                  </p:stCondLst>
                                  <p:iterate type="wd">
                                    <p:tmPct val="100000"/>
                                  </p:iterate>
                                  <p:childTnLst>
                                    <p:set>
                                      <p:cBhvr>
                                        <p:cTn id="19" dur="1" fill="hold">
                                          <p:stCondLst>
                                            <p:cond delay="0"/>
                                          </p:stCondLst>
                                        </p:cTn>
                                        <p:tgtEl>
                                          <p:spTgt spid="138243">
                                            <p:txEl>
                                              <p:pRg st="3" end="3"/>
                                            </p:txEl>
                                          </p:spTgt>
                                        </p:tgtEl>
                                        <p:attrNameLst>
                                          <p:attrName>style.visibility</p:attrName>
                                        </p:attrNameLst>
                                      </p:cBhvr>
                                      <p:to>
                                        <p:strVal val="visible"/>
                                      </p:to>
                                    </p:set>
                                    <p:animEffect transition="in" filter="dissolve">
                                      <p:cBhvr>
                                        <p:cTn id="20" dur="300"/>
                                        <p:tgtEl>
                                          <p:spTgt spid="138243">
                                            <p:txEl>
                                              <p:pRg st="3" end="3"/>
                                            </p:txEl>
                                          </p:spTgt>
                                        </p:tgtEl>
                                      </p:cBhvr>
                                    </p:animEffect>
                                  </p:childTnLst>
                                </p:cTn>
                              </p:par>
                            </p:childTnLst>
                          </p:cTn>
                        </p:par>
                        <p:par>
                          <p:cTn id="21" fill="hold" nodeType="afterGroup">
                            <p:stCondLst>
                              <p:cond delay="9000"/>
                            </p:stCondLst>
                            <p:childTnLst>
                              <p:par>
                                <p:cTn id="22" presetID="9" presetClass="entr" presetSubtype="0" fill="hold" grpId="0" nodeType="afterEffect">
                                  <p:stCondLst>
                                    <p:cond delay="0"/>
                                  </p:stCondLst>
                                  <p:iterate type="wd">
                                    <p:tmPct val="100000"/>
                                  </p:iterate>
                                  <p:childTnLst>
                                    <p:set>
                                      <p:cBhvr>
                                        <p:cTn id="23" dur="1" fill="hold">
                                          <p:stCondLst>
                                            <p:cond delay="0"/>
                                          </p:stCondLst>
                                        </p:cTn>
                                        <p:tgtEl>
                                          <p:spTgt spid="138243">
                                            <p:txEl>
                                              <p:pRg st="5" end="5"/>
                                            </p:txEl>
                                          </p:spTgt>
                                        </p:tgtEl>
                                        <p:attrNameLst>
                                          <p:attrName>style.visibility</p:attrName>
                                        </p:attrNameLst>
                                      </p:cBhvr>
                                      <p:to>
                                        <p:strVal val="visible"/>
                                      </p:to>
                                    </p:set>
                                    <p:animEffect transition="in" filter="dissolve">
                                      <p:cBhvr>
                                        <p:cTn id="24" dur="300"/>
                                        <p:tgtEl>
                                          <p:spTgt spid="138243">
                                            <p:txEl>
                                              <p:pRg st="5" end="5"/>
                                            </p:txEl>
                                          </p:spTgt>
                                        </p:tgtEl>
                                      </p:cBhvr>
                                    </p:animEffect>
                                  </p:childTnLst>
                                </p:cTn>
                              </p:par>
                            </p:childTnLst>
                          </p:cTn>
                        </p:par>
                        <p:par>
                          <p:cTn id="25" fill="hold" nodeType="afterGroup">
                            <p:stCondLst>
                              <p:cond delay="13200"/>
                            </p:stCondLst>
                            <p:childTnLst>
                              <p:par>
                                <p:cTn id="26" presetID="9" presetClass="entr" presetSubtype="0" fill="hold" grpId="0" nodeType="afterEffect">
                                  <p:stCondLst>
                                    <p:cond delay="0"/>
                                  </p:stCondLst>
                                  <p:iterate type="wd">
                                    <p:tmPct val="100000"/>
                                  </p:iterate>
                                  <p:childTnLst>
                                    <p:set>
                                      <p:cBhvr>
                                        <p:cTn id="27" dur="1" fill="hold">
                                          <p:stCondLst>
                                            <p:cond delay="0"/>
                                          </p:stCondLst>
                                        </p:cTn>
                                        <p:tgtEl>
                                          <p:spTgt spid="138243">
                                            <p:txEl>
                                              <p:pRg st="6" end="6"/>
                                            </p:txEl>
                                          </p:spTgt>
                                        </p:tgtEl>
                                        <p:attrNameLst>
                                          <p:attrName>style.visibility</p:attrName>
                                        </p:attrNameLst>
                                      </p:cBhvr>
                                      <p:to>
                                        <p:strVal val="visible"/>
                                      </p:to>
                                    </p:set>
                                    <p:animEffect transition="in" filter="dissolve">
                                      <p:cBhvr>
                                        <p:cTn id="28" dur="300"/>
                                        <p:tgtEl>
                                          <p:spTgt spid="138243">
                                            <p:txEl>
                                              <p:pRg st="6" end="6"/>
                                            </p:txEl>
                                          </p:spTgt>
                                        </p:tgtEl>
                                      </p:cBhvr>
                                    </p:animEffect>
                                  </p:childTnLst>
                                </p:cTn>
                              </p:par>
                            </p:childTnLst>
                          </p:cTn>
                        </p:par>
                        <p:par>
                          <p:cTn id="29" fill="hold" nodeType="afterGroup">
                            <p:stCondLst>
                              <p:cond delay="16500"/>
                            </p:stCondLst>
                            <p:childTnLst>
                              <p:par>
                                <p:cTn id="30" presetID="9" presetClass="entr" presetSubtype="0" fill="hold" grpId="0" nodeType="afterEffect">
                                  <p:stCondLst>
                                    <p:cond delay="0"/>
                                  </p:stCondLst>
                                  <p:iterate type="wd">
                                    <p:tmPct val="100000"/>
                                  </p:iterate>
                                  <p:childTnLst>
                                    <p:set>
                                      <p:cBhvr>
                                        <p:cTn id="31" dur="1" fill="hold">
                                          <p:stCondLst>
                                            <p:cond delay="0"/>
                                          </p:stCondLst>
                                        </p:cTn>
                                        <p:tgtEl>
                                          <p:spTgt spid="138243">
                                            <p:txEl>
                                              <p:pRg st="8" end="8"/>
                                            </p:txEl>
                                          </p:spTgt>
                                        </p:tgtEl>
                                        <p:attrNameLst>
                                          <p:attrName>style.visibility</p:attrName>
                                        </p:attrNameLst>
                                      </p:cBhvr>
                                      <p:to>
                                        <p:strVal val="visible"/>
                                      </p:to>
                                    </p:set>
                                    <p:animEffect transition="in" filter="dissolve">
                                      <p:cBhvr>
                                        <p:cTn id="32" dur="300"/>
                                        <p:tgtEl>
                                          <p:spTgt spid="1382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autoUpdateAnimBg="0"/>
      <p:bldP spid="138243" grpId="0" build="p" autoUpdateAnimBg="0"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Coeu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371600"/>
            <a:ext cx="33464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 Box 3"/>
          <p:cNvSpPr txBox="1">
            <a:spLocks noChangeArrowheads="1"/>
          </p:cNvSpPr>
          <p:nvPr/>
        </p:nvSpPr>
        <p:spPr bwMode="auto">
          <a:xfrm>
            <a:off x="683568" y="218169"/>
            <a:ext cx="8270875" cy="461665"/>
          </a:xfrm>
          <a:prstGeom prst="rect">
            <a:avLst/>
          </a:prstGeom>
          <a:noFill/>
          <a:ln w="28575">
            <a:solidFill>
              <a:schemeClr va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r>
              <a:rPr lang="fr-FR" b="1" dirty="0" smtClean="0">
                <a:solidFill>
                  <a:srgbClr val="FFFF00"/>
                </a:solidFill>
                <a:latin typeface="Bookman Old Style" pitchFamily="18" charset="0"/>
              </a:rPr>
              <a:t>EFFETS SUR LA FONCTION CARDIO-VASCULAIRE</a:t>
            </a:r>
          </a:p>
        </p:txBody>
      </p:sp>
    </p:spTree>
    <p:extLst>
      <p:ext uri="{BB962C8B-B14F-4D97-AF65-F5344CB8AC3E}">
        <p14:creationId xmlns:p14="http://schemas.microsoft.com/office/powerpoint/2010/main" val="1583315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990600" y="0"/>
            <a:ext cx="7086600" cy="1276350"/>
          </a:xfrm>
          <a:effectLst>
            <a:outerShdw dist="35921" dir="2700000" algn="ctr" rotWithShape="0">
              <a:schemeClr val="bg2"/>
            </a:outerShdw>
          </a:effectLst>
        </p:spPr>
        <p:txBody>
          <a:bodyPr/>
          <a:lstStyle/>
          <a:p>
            <a:pPr>
              <a:defRPr/>
            </a:pPr>
            <a:r>
              <a:rPr lang="es-CL" sz="3200" b="1" i="0" smtClean="0">
                <a:solidFill>
                  <a:schemeClr val="hlink"/>
                </a:solidFill>
                <a:latin typeface="Bookman Old Style" pitchFamily="18" charset="0"/>
              </a:rPr>
              <a:t>2- LE CŒUR...</a:t>
            </a:r>
            <a:endParaRPr lang="es-CL" sz="3200" b="1" smtClean="0">
              <a:latin typeface="Bookman Old Style" pitchFamily="18" charset="0"/>
            </a:endParaRPr>
          </a:p>
        </p:txBody>
      </p:sp>
      <p:sp>
        <p:nvSpPr>
          <p:cNvPr id="140291" name="Rectangle 3"/>
          <p:cNvSpPr>
            <a:spLocks noGrp="1" noChangeArrowheads="1"/>
          </p:cNvSpPr>
          <p:nvPr>
            <p:ph type="body" idx="1"/>
          </p:nvPr>
        </p:nvSpPr>
        <p:spPr>
          <a:xfrm>
            <a:off x="251520" y="1052736"/>
            <a:ext cx="8686800" cy="5410200"/>
          </a:xfrm>
        </p:spPr>
        <p:txBody>
          <a:bodyPr/>
          <a:lstStyle/>
          <a:p>
            <a:pPr>
              <a:buNone/>
            </a:pPr>
            <a:r>
              <a:rPr lang="es-CL" sz="2800" dirty="0" smtClean="0">
                <a:latin typeface="Arial" charset="0"/>
              </a:rPr>
              <a:t>- </a:t>
            </a:r>
            <a:r>
              <a:rPr lang="es-CL" sz="2800" dirty="0" smtClean="0">
                <a:solidFill>
                  <a:schemeClr val="hlink"/>
                </a:solidFill>
                <a:latin typeface="Arial" charset="0"/>
              </a:rPr>
              <a:t>Le </a:t>
            </a:r>
            <a:r>
              <a:rPr lang="es-CL" sz="2800" dirty="0" err="1" smtClean="0">
                <a:solidFill>
                  <a:schemeClr val="hlink"/>
                </a:solidFill>
                <a:latin typeface="Arial" charset="0"/>
              </a:rPr>
              <a:t>cœur</a:t>
            </a:r>
            <a:r>
              <a:rPr lang="es-CL" sz="2800" dirty="0" smtClean="0">
                <a:latin typeface="Arial" charset="0"/>
              </a:rPr>
              <a:t> </a:t>
            </a:r>
            <a:r>
              <a:rPr lang="es-CL" sz="2800" dirty="0" err="1" smtClean="0">
                <a:latin typeface="Arial" charset="0"/>
              </a:rPr>
              <a:t>bat</a:t>
            </a:r>
            <a:r>
              <a:rPr lang="es-CL" sz="2800" dirty="0" smtClean="0">
                <a:latin typeface="Arial" charset="0"/>
              </a:rPr>
              <a:t> en </a:t>
            </a:r>
            <a:r>
              <a:rPr lang="es-CL" sz="2800" dirty="0" err="1" smtClean="0">
                <a:latin typeface="Arial" charset="0"/>
              </a:rPr>
              <a:t>moyenne</a:t>
            </a:r>
            <a:r>
              <a:rPr lang="es-CL" sz="2800" dirty="0" smtClean="0">
                <a:latin typeface="Arial" charset="0"/>
              </a:rPr>
              <a:t> : 70 et 75 b/min </a:t>
            </a:r>
            <a:r>
              <a:rPr lang="es-CL" sz="2800" dirty="0" err="1" smtClean="0">
                <a:latin typeface="Arial" charset="0"/>
              </a:rPr>
              <a:t>respectivement</a:t>
            </a:r>
            <a:r>
              <a:rPr lang="es-CL" sz="2800" dirty="0" smtClean="0">
                <a:latin typeface="Arial" charset="0"/>
              </a:rPr>
              <a:t> </a:t>
            </a:r>
            <a:r>
              <a:rPr lang="es-CL" sz="2800" dirty="0" err="1" smtClean="0">
                <a:latin typeface="Arial" charset="0"/>
              </a:rPr>
              <a:t>chez</a:t>
            </a:r>
            <a:r>
              <a:rPr lang="es-CL" sz="2800" dirty="0" smtClean="0">
                <a:latin typeface="Arial" charset="0"/>
              </a:rPr>
              <a:t> </a:t>
            </a:r>
            <a:r>
              <a:rPr lang="es-CL" sz="2800" dirty="0" err="1" smtClean="0">
                <a:latin typeface="Arial" charset="0"/>
              </a:rPr>
              <a:t>l’homme</a:t>
            </a:r>
            <a:r>
              <a:rPr lang="es-CL" sz="2800" dirty="0" smtClean="0">
                <a:latin typeface="Arial" charset="0"/>
              </a:rPr>
              <a:t> et la femme.</a:t>
            </a:r>
          </a:p>
          <a:p>
            <a:pPr>
              <a:lnSpc>
                <a:spcPct val="60000"/>
              </a:lnSpc>
              <a:buFont typeface="Monotype Sorts" charset="2"/>
              <a:buNone/>
            </a:pPr>
            <a:endParaRPr lang="es-CL" sz="2800" dirty="0" smtClean="0">
              <a:latin typeface="Arial" charset="0"/>
            </a:endParaRPr>
          </a:p>
          <a:p>
            <a:pPr>
              <a:buFont typeface="Monotype Sorts" charset="2"/>
              <a:buNone/>
            </a:pPr>
            <a:r>
              <a:rPr lang="es-CL" sz="2800" dirty="0" smtClean="0">
                <a:latin typeface="Arial" charset="0"/>
              </a:rPr>
              <a:t>- A </a:t>
            </a:r>
            <a:r>
              <a:rPr lang="es-CL" sz="2800" dirty="0" err="1" smtClean="0">
                <a:latin typeface="Arial" charset="0"/>
              </a:rPr>
              <a:t>chaque</a:t>
            </a:r>
            <a:r>
              <a:rPr lang="es-CL" sz="2800" dirty="0" smtClean="0">
                <a:latin typeface="Arial" charset="0"/>
              </a:rPr>
              <a:t> </a:t>
            </a:r>
            <a:r>
              <a:rPr lang="es-CL" sz="2800" dirty="0" err="1" smtClean="0">
                <a:latin typeface="Arial" charset="0"/>
              </a:rPr>
              <a:t>battement</a:t>
            </a:r>
            <a:r>
              <a:rPr lang="es-CL" sz="2800" dirty="0" smtClean="0">
                <a:latin typeface="Arial" charset="0"/>
              </a:rPr>
              <a:t> le </a:t>
            </a:r>
            <a:r>
              <a:rPr lang="es-CL" sz="2800" dirty="0" err="1" smtClean="0">
                <a:latin typeface="Arial" charset="0"/>
              </a:rPr>
              <a:t>cœur</a:t>
            </a:r>
            <a:r>
              <a:rPr lang="es-CL" sz="2800" dirty="0" smtClean="0">
                <a:latin typeface="Arial" charset="0"/>
              </a:rPr>
              <a:t> expulse </a:t>
            </a:r>
            <a:r>
              <a:rPr lang="es-CL" sz="2800" dirty="0" err="1" smtClean="0">
                <a:latin typeface="Arial" charset="0"/>
              </a:rPr>
              <a:t>environ</a:t>
            </a:r>
            <a:r>
              <a:rPr lang="es-CL" sz="2800" dirty="0" smtClean="0">
                <a:latin typeface="Arial" charset="0"/>
              </a:rPr>
              <a:t> 70 ml de </a:t>
            </a:r>
            <a:r>
              <a:rPr lang="es-CL" sz="2800" dirty="0" err="1" smtClean="0">
                <a:latin typeface="Arial" charset="0"/>
              </a:rPr>
              <a:t>sang</a:t>
            </a:r>
            <a:r>
              <a:rPr lang="es-CL" sz="2800" dirty="0" smtClean="0">
                <a:latin typeface="Arial" charset="0"/>
              </a:rPr>
              <a:t> </a:t>
            </a:r>
            <a:r>
              <a:rPr lang="es-CL" sz="2800" dirty="0" err="1" smtClean="0">
                <a:latin typeface="Arial" charset="0"/>
              </a:rPr>
              <a:t>avec</a:t>
            </a:r>
            <a:r>
              <a:rPr lang="es-CL" sz="2800" dirty="0" smtClean="0">
                <a:latin typeface="Arial" charset="0"/>
              </a:rPr>
              <a:t> une </a:t>
            </a:r>
            <a:r>
              <a:rPr lang="es-CL" sz="2800" dirty="0" err="1" smtClean="0">
                <a:latin typeface="Arial" charset="0"/>
              </a:rPr>
              <a:t>pression</a:t>
            </a:r>
            <a:r>
              <a:rPr lang="es-CL" sz="2800" dirty="0" smtClean="0">
                <a:latin typeface="Arial" charset="0"/>
              </a:rPr>
              <a:t> de 120 mm de </a:t>
            </a:r>
            <a:r>
              <a:rPr lang="es-CL" sz="2800" dirty="0" err="1" smtClean="0">
                <a:latin typeface="Arial" charset="0"/>
              </a:rPr>
              <a:t>mercure</a:t>
            </a:r>
            <a:endParaRPr lang="es-CL" sz="2800" dirty="0" smtClean="0">
              <a:latin typeface="Arial" charset="0"/>
            </a:endParaRPr>
          </a:p>
          <a:p>
            <a:pPr>
              <a:lnSpc>
                <a:spcPct val="60000"/>
              </a:lnSpc>
              <a:buFont typeface="Monotype Sorts" charset="2"/>
              <a:buNone/>
            </a:pPr>
            <a:endParaRPr lang="es-CL" sz="2800" dirty="0" smtClean="0">
              <a:latin typeface="Arial" charset="0"/>
            </a:endParaRPr>
          </a:p>
          <a:p>
            <a:pPr>
              <a:buFont typeface="Monotype Sorts" charset="2"/>
              <a:buNone/>
            </a:pPr>
            <a:r>
              <a:rPr lang="es-CL" sz="2800" dirty="0" smtClean="0">
                <a:latin typeface="Arial" charset="0"/>
              </a:rPr>
              <a:t>- Au </a:t>
            </a:r>
            <a:r>
              <a:rPr lang="es-CL" sz="2800" dirty="0" err="1" smtClean="0">
                <a:latin typeface="Arial" charset="0"/>
              </a:rPr>
              <a:t>cours</a:t>
            </a:r>
            <a:r>
              <a:rPr lang="es-CL" sz="2800" dirty="0" smtClean="0">
                <a:latin typeface="Arial" charset="0"/>
              </a:rPr>
              <a:t> </a:t>
            </a:r>
            <a:r>
              <a:rPr lang="es-CL" sz="2800" dirty="0" err="1" smtClean="0">
                <a:latin typeface="Arial" charset="0"/>
              </a:rPr>
              <a:t>d’une</a:t>
            </a:r>
            <a:r>
              <a:rPr lang="es-CL" sz="2800" dirty="0" smtClean="0">
                <a:latin typeface="Arial" charset="0"/>
              </a:rPr>
              <a:t> vie, le </a:t>
            </a:r>
            <a:r>
              <a:rPr lang="es-CL" sz="2800" dirty="0" err="1" smtClean="0">
                <a:latin typeface="Arial" charset="0"/>
              </a:rPr>
              <a:t>cœur</a:t>
            </a:r>
            <a:r>
              <a:rPr lang="es-CL" sz="2800" dirty="0" smtClean="0">
                <a:latin typeface="Arial" charset="0"/>
              </a:rPr>
              <a:t> </a:t>
            </a:r>
            <a:r>
              <a:rPr lang="es-CL" sz="2800" dirty="0" err="1" smtClean="0">
                <a:latin typeface="Arial" charset="0"/>
              </a:rPr>
              <a:t>bat</a:t>
            </a:r>
            <a:r>
              <a:rPr lang="es-CL" sz="2800" dirty="0" smtClean="0">
                <a:latin typeface="Arial" charset="0"/>
              </a:rPr>
              <a:t> 2 500 000 000 </a:t>
            </a:r>
            <a:r>
              <a:rPr lang="es-CL" sz="2800" dirty="0" err="1" smtClean="0">
                <a:latin typeface="Arial" charset="0"/>
              </a:rPr>
              <a:t>fois</a:t>
            </a:r>
            <a:r>
              <a:rPr lang="es-CL" sz="2800" dirty="0" smtClean="0">
                <a:latin typeface="Arial" charset="0"/>
              </a:rPr>
              <a:t>, </a:t>
            </a:r>
            <a:r>
              <a:rPr lang="es-CL" sz="2800" dirty="0" err="1" smtClean="0">
                <a:latin typeface="Arial" charset="0"/>
              </a:rPr>
              <a:t>propulsant</a:t>
            </a:r>
            <a:r>
              <a:rPr lang="es-CL" sz="2800" dirty="0" smtClean="0">
                <a:latin typeface="Arial" charset="0"/>
              </a:rPr>
              <a:t> </a:t>
            </a:r>
            <a:r>
              <a:rPr lang="es-CL" sz="2800" dirty="0" err="1" smtClean="0">
                <a:latin typeface="Arial" charset="0"/>
              </a:rPr>
              <a:t>quelque</a:t>
            </a:r>
            <a:r>
              <a:rPr lang="es-CL" sz="2800" dirty="0" smtClean="0">
                <a:latin typeface="Arial" charset="0"/>
              </a:rPr>
              <a:t> 170 000 000 litres de </a:t>
            </a:r>
            <a:r>
              <a:rPr lang="es-CL" sz="2800" dirty="0" err="1" smtClean="0">
                <a:latin typeface="Arial" charset="0"/>
              </a:rPr>
              <a:t>sang</a:t>
            </a:r>
            <a:r>
              <a:rPr lang="es-CL" sz="2800" dirty="0" smtClean="0">
                <a:latin typeface="Arial" charset="0"/>
              </a:rPr>
              <a:t> !</a:t>
            </a:r>
          </a:p>
          <a:p>
            <a:pPr>
              <a:lnSpc>
                <a:spcPct val="60000"/>
              </a:lnSpc>
              <a:buFont typeface="Monotype Sorts" charset="2"/>
              <a:buNone/>
            </a:pPr>
            <a:endParaRPr lang="es-CL" sz="2800" dirty="0" smtClean="0">
              <a:latin typeface="Arial" charset="0"/>
            </a:endParaRPr>
          </a:p>
          <a:p>
            <a:pPr>
              <a:buFont typeface="Monotype Sorts" charset="2"/>
              <a:buNone/>
            </a:pPr>
            <a:r>
              <a:rPr lang="es-CL" sz="2800" dirty="0" smtClean="0">
                <a:latin typeface="Arial" charset="0"/>
              </a:rPr>
              <a:t>- En </a:t>
            </a:r>
            <a:r>
              <a:rPr lang="es-CL" sz="2800" dirty="0" err="1" smtClean="0">
                <a:latin typeface="Arial" charset="0"/>
              </a:rPr>
              <a:t>outre</a:t>
            </a:r>
            <a:r>
              <a:rPr lang="es-CL" sz="2800" dirty="0" smtClean="0">
                <a:latin typeface="Arial" charset="0"/>
              </a:rPr>
              <a:t>, le </a:t>
            </a:r>
            <a:r>
              <a:rPr lang="es-CL" sz="2800" dirty="0" err="1" smtClean="0">
                <a:latin typeface="Arial" charset="0"/>
              </a:rPr>
              <a:t>travail</a:t>
            </a:r>
            <a:r>
              <a:rPr lang="es-CL" sz="2800" dirty="0" smtClean="0">
                <a:latin typeface="Arial" charset="0"/>
              </a:rPr>
              <a:t> </a:t>
            </a:r>
            <a:r>
              <a:rPr lang="es-CL" sz="2800" dirty="0" err="1" smtClean="0">
                <a:latin typeface="Arial" charset="0"/>
              </a:rPr>
              <a:t>réel</a:t>
            </a:r>
            <a:r>
              <a:rPr lang="es-CL" sz="2800" dirty="0" smtClean="0">
                <a:latin typeface="Arial" charset="0"/>
              </a:rPr>
              <a:t> </a:t>
            </a:r>
            <a:r>
              <a:rPr lang="es-CL" sz="2800" dirty="0" err="1" smtClean="0">
                <a:latin typeface="Arial" charset="0"/>
              </a:rPr>
              <a:t>effectué</a:t>
            </a:r>
            <a:r>
              <a:rPr lang="es-CL" sz="2800" dirty="0" smtClean="0">
                <a:latin typeface="Arial" charset="0"/>
              </a:rPr>
              <a:t> par le </a:t>
            </a:r>
            <a:r>
              <a:rPr lang="es-CL" sz="2800" dirty="0" err="1" smtClean="0">
                <a:latin typeface="Arial" charset="0"/>
              </a:rPr>
              <a:t>cœur</a:t>
            </a:r>
            <a:r>
              <a:rPr lang="es-CL" sz="2800" dirty="0" smtClean="0">
                <a:latin typeface="Arial" charset="0"/>
              </a:rPr>
              <a:t> </a:t>
            </a:r>
            <a:r>
              <a:rPr lang="es-CL" sz="2800" dirty="0" err="1" smtClean="0">
                <a:latin typeface="Arial" charset="0"/>
              </a:rPr>
              <a:t>peut</a:t>
            </a:r>
            <a:r>
              <a:rPr lang="es-CL" sz="2800" dirty="0" smtClean="0">
                <a:latin typeface="Arial" charset="0"/>
              </a:rPr>
              <a:t> se </a:t>
            </a:r>
            <a:r>
              <a:rPr lang="es-CL" sz="2800" dirty="0" err="1" smtClean="0">
                <a:latin typeface="Arial" charset="0"/>
              </a:rPr>
              <a:t>comparer</a:t>
            </a:r>
            <a:r>
              <a:rPr lang="es-CL" sz="2800" dirty="0" smtClean="0">
                <a:latin typeface="Arial" charset="0"/>
              </a:rPr>
              <a:t> à </a:t>
            </a:r>
            <a:r>
              <a:rPr lang="es-CL" sz="2800" dirty="0" err="1" smtClean="0">
                <a:latin typeface="Arial" charset="0"/>
              </a:rPr>
              <a:t>l’effort</a:t>
            </a:r>
            <a:r>
              <a:rPr lang="es-CL" sz="2800" dirty="0" smtClean="0">
                <a:latin typeface="Arial" charset="0"/>
              </a:rPr>
              <a:t> </a:t>
            </a:r>
            <a:r>
              <a:rPr lang="es-CL" sz="2800" dirty="0" err="1" smtClean="0">
                <a:latin typeface="Arial" charset="0"/>
              </a:rPr>
              <a:t>nécessaire</a:t>
            </a:r>
            <a:r>
              <a:rPr lang="es-CL" sz="2800" dirty="0" smtClean="0">
                <a:latin typeface="Arial" charset="0"/>
              </a:rPr>
              <a:t> </a:t>
            </a:r>
            <a:r>
              <a:rPr lang="es-CL" sz="2800" dirty="0" err="1" smtClean="0">
                <a:latin typeface="Arial" charset="0"/>
              </a:rPr>
              <a:t>pour</a:t>
            </a:r>
            <a:r>
              <a:rPr lang="es-CL" sz="2800" dirty="0" smtClean="0">
                <a:latin typeface="Arial" charset="0"/>
              </a:rPr>
              <a:t> </a:t>
            </a:r>
            <a:r>
              <a:rPr lang="es-CL" sz="2800" dirty="0" err="1" smtClean="0">
                <a:latin typeface="Arial" charset="0"/>
              </a:rPr>
              <a:t>projeter</a:t>
            </a:r>
            <a:r>
              <a:rPr lang="es-CL" sz="2800" dirty="0" smtClean="0">
                <a:latin typeface="Arial" charset="0"/>
              </a:rPr>
              <a:t> 250 kg de </a:t>
            </a:r>
            <a:r>
              <a:rPr lang="es-CL" sz="2800" dirty="0" err="1" smtClean="0">
                <a:latin typeface="Arial" charset="0"/>
              </a:rPr>
              <a:t>sang</a:t>
            </a:r>
            <a:r>
              <a:rPr lang="es-CL" sz="2800" dirty="0" smtClean="0">
                <a:latin typeface="Arial" charset="0"/>
              </a:rPr>
              <a:t> à </a:t>
            </a:r>
            <a:r>
              <a:rPr lang="es-CL" sz="2800" dirty="0" err="1" smtClean="0">
                <a:latin typeface="Arial" charset="0"/>
              </a:rPr>
              <a:t>prés</a:t>
            </a:r>
            <a:r>
              <a:rPr lang="es-CL" sz="2800" dirty="0" smtClean="0">
                <a:latin typeface="Arial" charset="0"/>
              </a:rPr>
              <a:t> de 1931 km de </a:t>
            </a:r>
            <a:r>
              <a:rPr lang="es-CL" sz="2800" dirty="0" err="1" smtClean="0">
                <a:latin typeface="Arial" charset="0"/>
              </a:rPr>
              <a:t>hauteur</a:t>
            </a:r>
            <a:r>
              <a:rPr lang="es-CL" sz="2800" dirty="0" smtClean="0">
                <a:latin typeface="Arial" charset="0"/>
              </a:rPr>
              <a:t> !</a:t>
            </a:r>
            <a:r>
              <a:rPr lang="es-CL" dirty="0" smtClean="0"/>
              <a:t> </a:t>
            </a:r>
          </a:p>
        </p:txBody>
      </p:sp>
    </p:spTree>
    <p:extLst>
      <p:ext uri="{BB962C8B-B14F-4D97-AF65-F5344CB8AC3E}">
        <p14:creationId xmlns:p14="http://schemas.microsoft.com/office/powerpoint/2010/main" val="2771266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0"/>
                                  </p:stCondLst>
                                  <p:iterate type="lt">
                                    <p:tmPct val="100000"/>
                                  </p:iterate>
                                  <p:childTnLst>
                                    <p:set>
                                      <p:cBhvr>
                                        <p:cTn id="6" dur="1" fill="hold">
                                          <p:stCondLst>
                                            <p:cond delay="0"/>
                                          </p:stCondLst>
                                        </p:cTn>
                                        <p:tgtEl>
                                          <p:spTgt spid="140290"/>
                                        </p:tgtEl>
                                        <p:attrNameLst>
                                          <p:attrName>style.visibility</p:attrName>
                                        </p:attrNameLst>
                                      </p:cBhvr>
                                      <p:to>
                                        <p:strVal val="visible"/>
                                      </p:to>
                                    </p:set>
                                    <p:anim calcmode="lin" valueType="num">
                                      <p:cBhvr>
                                        <p:cTn id="7" dur="75" fill="hold"/>
                                        <p:tgtEl>
                                          <p:spTgt spid="140290"/>
                                        </p:tgtEl>
                                        <p:attrNameLst>
                                          <p:attrName>ppt_w</p:attrName>
                                        </p:attrNameLst>
                                      </p:cBhvr>
                                      <p:tavLst>
                                        <p:tav tm="0">
                                          <p:val>
                                            <p:strVal val="4*#ppt_w"/>
                                          </p:val>
                                        </p:tav>
                                        <p:tav tm="100000">
                                          <p:val>
                                            <p:strVal val="#ppt_w"/>
                                          </p:val>
                                        </p:tav>
                                      </p:tavLst>
                                    </p:anim>
                                    <p:anim calcmode="lin" valueType="num">
                                      <p:cBhvr>
                                        <p:cTn id="8" dur="75" fill="hold"/>
                                        <p:tgtEl>
                                          <p:spTgt spid="140290"/>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825"/>
                            </p:stCondLst>
                            <p:childTnLst>
                              <p:par>
                                <p:cTn id="10" presetID="9" presetClass="entr" presetSubtype="0" fill="hold" grpId="0" nodeType="afterEffect">
                                  <p:stCondLst>
                                    <p:cond delay="0"/>
                                  </p:stCondLst>
                                  <p:iterate type="wd">
                                    <p:tmPct val="100000"/>
                                  </p:iterate>
                                  <p:childTnLst>
                                    <p:set>
                                      <p:cBhvr>
                                        <p:cTn id="11" dur="1" fill="hold">
                                          <p:stCondLst>
                                            <p:cond delay="0"/>
                                          </p:stCondLst>
                                        </p:cTn>
                                        <p:tgtEl>
                                          <p:spTgt spid="140291">
                                            <p:txEl>
                                              <p:pRg st="0" end="0"/>
                                            </p:txEl>
                                          </p:spTgt>
                                        </p:tgtEl>
                                        <p:attrNameLst>
                                          <p:attrName>style.visibility</p:attrName>
                                        </p:attrNameLst>
                                      </p:cBhvr>
                                      <p:to>
                                        <p:strVal val="visible"/>
                                      </p:to>
                                    </p:set>
                                    <p:animEffect transition="in" filter="dissolve">
                                      <p:cBhvr>
                                        <p:cTn id="12" dur="300"/>
                                        <p:tgtEl>
                                          <p:spTgt spid="140291">
                                            <p:txEl>
                                              <p:pRg st="0" end="0"/>
                                            </p:txEl>
                                          </p:spTgt>
                                        </p:tgtEl>
                                      </p:cBhvr>
                                    </p:animEffect>
                                  </p:childTnLst>
                                </p:cTn>
                              </p:par>
                            </p:childTnLst>
                          </p:cTn>
                        </p:par>
                        <p:par>
                          <p:cTn id="13" fill="hold" nodeType="afterGroup">
                            <p:stCondLst>
                              <p:cond delay="6225"/>
                            </p:stCondLst>
                            <p:childTnLst>
                              <p:par>
                                <p:cTn id="14" presetID="9" presetClass="entr" presetSubtype="0" fill="hold" grpId="0" nodeType="afterEffect">
                                  <p:stCondLst>
                                    <p:cond delay="0"/>
                                  </p:stCondLst>
                                  <p:iterate type="wd">
                                    <p:tmPct val="100000"/>
                                  </p:iterate>
                                  <p:childTnLst>
                                    <p:set>
                                      <p:cBhvr>
                                        <p:cTn id="15" dur="1" fill="hold">
                                          <p:stCondLst>
                                            <p:cond delay="0"/>
                                          </p:stCondLst>
                                        </p:cTn>
                                        <p:tgtEl>
                                          <p:spTgt spid="140291">
                                            <p:txEl>
                                              <p:pRg st="2" end="2"/>
                                            </p:txEl>
                                          </p:spTgt>
                                        </p:tgtEl>
                                        <p:attrNameLst>
                                          <p:attrName>style.visibility</p:attrName>
                                        </p:attrNameLst>
                                      </p:cBhvr>
                                      <p:to>
                                        <p:strVal val="visible"/>
                                      </p:to>
                                    </p:set>
                                    <p:animEffect transition="in" filter="dissolve">
                                      <p:cBhvr>
                                        <p:cTn id="16" dur="300"/>
                                        <p:tgtEl>
                                          <p:spTgt spid="140291">
                                            <p:txEl>
                                              <p:pRg st="2" end="2"/>
                                            </p:txEl>
                                          </p:spTgt>
                                        </p:tgtEl>
                                      </p:cBhvr>
                                    </p:animEffect>
                                  </p:childTnLst>
                                </p:cTn>
                              </p:par>
                            </p:childTnLst>
                          </p:cTn>
                        </p:par>
                        <p:par>
                          <p:cTn id="17" fill="hold" nodeType="afterGroup">
                            <p:stCondLst>
                              <p:cond delay="12225"/>
                            </p:stCondLst>
                            <p:childTnLst>
                              <p:par>
                                <p:cTn id="18" presetID="9" presetClass="entr" presetSubtype="0" fill="hold" grpId="0" nodeType="afterEffect">
                                  <p:stCondLst>
                                    <p:cond delay="0"/>
                                  </p:stCondLst>
                                  <p:iterate type="wd">
                                    <p:tmPct val="100000"/>
                                  </p:iterate>
                                  <p:childTnLst>
                                    <p:set>
                                      <p:cBhvr>
                                        <p:cTn id="19" dur="1" fill="hold">
                                          <p:stCondLst>
                                            <p:cond delay="0"/>
                                          </p:stCondLst>
                                        </p:cTn>
                                        <p:tgtEl>
                                          <p:spTgt spid="140291">
                                            <p:txEl>
                                              <p:pRg st="4" end="4"/>
                                            </p:txEl>
                                          </p:spTgt>
                                        </p:tgtEl>
                                        <p:attrNameLst>
                                          <p:attrName>style.visibility</p:attrName>
                                        </p:attrNameLst>
                                      </p:cBhvr>
                                      <p:to>
                                        <p:strVal val="visible"/>
                                      </p:to>
                                    </p:set>
                                    <p:animEffect transition="in" filter="dissolve">
                                      <p:cBhvr>
                                        <p:cTn id="20" dur="300"/>
                                        <p:tgtEl>
                                          <p:spTgt spid="140291">
                                            <p:txEl>
                                              <p:pRg st="4" end="4"/>
                                            </p:txEl>
                                          </p:spTgt>
                                        </p:tgtEl>
                                      </p:cBhvr>
                                    </p:animEffect>
                                  </p:childTnLst>
                                </p:cTn>
                              </p:par>
                            </p:childTnLst>
                          </p:cTn>
                        </p:par>
                        <p:par>
                          <p:cTn id="21" fill="hold" nodeType="afterGroup">
                            <p:stCondLst>
                              <p:cond delay="19425"/>
                            </p:stCondLst>
                            <p:childTnLst>
                              <p:par>
                                <p:cTn id="22" presetID="9" presetClass="entr" presetSubtype="0" fill="hold" grpId="0" nodeType="afterEffect">
                                  <p:stCondLst>
                                    <p:cond delay="0"/>
                                  </p:stCondLst>
                                  <p:iterate type="wd">
                                    <p:tmPct val="100000"/>
                                  </p:iterate>
                                  <p:childTnLst>
                                    <p:set>
                                      <p:cBhvr>
                                        <p:cTn id="23" dur="1" fill="hold">
                                          <p:stCondLst>
                                            <p:cond delay="0"/>
                                          </p:stCondLst>
                                        </p:cTn>
                                        <p:tgtEl>
                                          <p:spTgt spid="140291">
                                            <p:txEl>
                                              <p:pRg st="6" end="6"/>
                                            </p:txEl>
                                          </p:spTgt>
                                        </p:tgtEl>
                                        <p:attrNameLst>
                                          <p:attrName>style.visibility</p:attrName>
                                        </p:attrNameLst>
                                      </p:cBhvr>
                                      <p:to>
                                        <p:strVal val="visible"/>
                                      </p:to>
                                    </p:set>
                                    <p:animEffect transition="in" filter="dissolve">
                                      <p:cBhvr>
                                        <p:cTn id="24" dur="300"/>
                                        <p:tgtEl>
                                          <p:spTgt spid="1402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autoUpdateAnimBg="0"/>
      <p:bldP spid="140291" grpId="0" build="p" autoUpdateAnimBg="0" advAuto="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371600" y="0"/>
            <a:ext cx="7086600" cy="1276350"/>
          </a:xfrm>
          <a:effectLst>
            <a:outerShdw dist="35921" dir="2700000" algn="ctr" rotWithShape="0">
              <a:schemeClr val="bg2"/>
            </a:outerShdw>
          </a:effectLst>
        </p:spPr>
        <p:txBody>
          <a:bodyPr/>
          <a:lstStyle/>
          <a:p>
            <a:pPr algn="ctr">
              <a:defRPr/>
            </a:pPr>
            <a:r>
              <a:rPr lang="es-CL" sz="3600" smtClean="0">
                <a:solidFill>
                  <a:schemeClr val="tx1"/>
                </a:solidFill>
                <a:latin typeface="Arial" charset="0"/>
              </a:rPr>
              <a:t>Le cœur doit être entraîné !</a:t>
            </a:r>
            <a:endParaRPr lang="es-CL" smtClean="0"/>
          </a:p>
        </p:txBody>
      </p:sp>
      <p:sp>
        <p:nvSpPr>
          <p:cNvPr id="46083" name="Rectangle 3"/>
          <p:cNvSpPr>
            <a:spLocks noGrp="1" noChangeArrowheads="1"/>
          </p:cNvSpPr>
          <p:nvPr>
            <p:ph type="body" idx="1"/>
          </p:nvPr>
        </p:nvSpPr>
        <p:spPr>
          <a:xfrm>
            <a:off x="609600" y="1340768"/>
            <a:ext cx="8534400" cy="5257800"/>
          </a:xfrm>
          <a:effectLst>
            <a:outerShdw dist="35921" dir="2700000" algn="ctr" rotWithShape="0">
              <a:schemeClr val="bg2"/>
            </a:outerShdw>
          </a:effectLst>
        </p:spPr>
        <p:txBody>
          <a:bodyPr/>
          <a:lstStyle/>
          <a:p>
            <a:pPr>
              <a:buFont typeface="Monotype Sorts" charset="2"/>
              <a:buNone/>
              <a:defRPr/>
            </a:pPr>
            <a:r>
              <a:rPr lang="es-CL" sz="2800" dirty="0" smtClean="0">
                <a:solidFill>
                  <a:schemeClr val="hlink"/>
                </a:solidFill>
                <a:latin typeface="Arial" charset="0"/>
              </a:rPr>
              <a:t>- Le </a:t>
            </a:r>
            <a:r>
              <a:rPr lang="es-CL" sz="2800" dirty="0" err="1" smtClean="0">
                <a:solidFill>
                  <a:schemeClr val="hlink"/>
                </a:solidFill>
                <a:latin typeface="Arial" charset="0"/>
              </a:rPr>
              <a:t>cœur</a:t>
            </a:r>
            <a:r>
              <a:rPr lang="es-CL" sz="2800" dirty="0" smtClean="0">
                <a:latin typeface="Arial" charset="0"/>
              </a:rPr>
              <a:t> </a:t>
            </a:r>
            <a:r>
              <a:rPr lang="es-CL" sz="2800" dirty="0" err="1" smtClean="0">
                <a:latin typeface="Arial" charset="0"/>
              </a:rPr>
              <a:t>est</a:t>
            </a:r>
            <a:r>
              <a:rPr lang="es-CL" sz="2800" dirty="0" smtClean="0">
                <a:latin typeface="Arial" charset="0"/>
              </a:rPr>
              <a:t> un </a:t>
            </a:r>
            <a:r>
              <a:rPr lang="es-CL" sz="2800" dirty="0" err="1" smtClean="0">
                <a:latin typeface="Arial" charset="0"/>
              </a:rPr>
              <a:t>muscle</a:t>
            </a:r>
            <a:r>
              <a:rPr lang="es-CL" sz="2800" dirty="0" smtClean="0">
                <a:latin typeface="Arial" charset="0"/>
              </a:rPr>
              <a:t> </a:t>
            </a:r>
            <a:r>
              <a:rPr lang="es-CL" sz="2800" dirty="0" err="1" smtClean="0">
                <a:latin typeface="Arial" charset="0"/>
              </a:rPr>
              <a:t>qui</a:t>
            </a:r>
            <a:r>
              <a:rPr lang="es-CL" sz="2800" dirty="0" smtClean="0">
                <a:latin typeface="Arial" charset="0"/>
              </a:rPr>
              <a:t> </a:t>
            </a:r>
            <a:r>
              <a:rPr lang="es-CL" sz="2800" dirty="0" err="1" smtClean="0">
                <a:latin typeface="Arial" charset="0"/>
              </a:rPr>
              <a:t>s’atrophie</a:t>
            </a:r>
            <a:r>
              <a:rPr lang="es-CL" sz="2800" dirty="0" smtClean="0">
                <a:latin typeface="Arial" charset="0"/>
              </a:rPr>
              <a:t> </a:t>
            </a:r>
            <a:r>
              <a:rPr lang="es-CL" sz="2800" dirty="0" err="1" smtClean="0">
                <a:latin typeface="Arial" charset="0"/>
              </a:rPr>
              <a:t>avec</a:t>
            </a:r>
            <a:r>
              <a:rPr lang="es-CL" sz="2800" dirty="0" smtClean="0">
                <a:latin typeface="Arial" charset="0"/>
              </a:rPr>
              <a:t> la </a:t>
            </a:r>
            <a:r>
              <a:rPr lang="es-CL" sz="2800" dirty="0" err="1" smtClean="0">
                <a:latin typeface="Arial" charset="0"/>
              </a:rPr>
              <a:t>sédentarité</a:t>
            </a:r>
            <a:r>
              <a:rPr lang="es-CL" sz="2800" dirty="0" smtClean="0">
                <a:latin typeface="Arial" charset="0"/>
              </a:rPr>
              <a:t> et se </a:t>
            </a:r>
            <a:r>
              <a:rPr lang="es-CL" sz="2800" dirty="0" err="1" smtClean="0">
                <a:latin typeface="Arial" charset="0"/>
              </a:rPr>
              <a:t>développe</a:t>
            </a:r>
            <a:r>
              <a:rPr lang="es-CL" sz="2800" dirty="0" smtClean="0">
                <a:latin typeface="Arial" charset="0"/>
              </a:rPr>
              <a:t> </a:t>
            </a:r>
            <a:r>
              <a:rPr lang="es-CL" sz="2800" dirty="0" err="1" smtClean="0">
                <a:latin typeface="Arial" charset="0"/>
              </a:rPr>
              <a:t>avec</a:t>
            </a:r>
            <a:r>
              <a:rPr lang="es-CL" sz="2800" dirty="0" smtClean="0">
                <a:latin typeface="Arial" charset="0"/>
              </a:rPr>
              <a:t> </a:t>
            </a:r>
            <a:r>
              <a:rPr lang="es-CL" sz="2800" dirty="0" err="1" smtClean="0">
                <a:latin typeface="Arial" charset="0"/>
              </a:rPr>
              <a:t>l’activité</a:t>
            </a:r>
            <a:r>
              <a:rPr lang="es-CL" sz="2800" dirty="0" smtClean="0">
                <a:latin typeface="Arial" charset="0"/>
              </a:rPr>
              <a:t> </a:t>
            </a:r>
            <a:r>
              <a:rPr lang="es-CL" sz="2800" dirty="0" err="1" smtClean="0">
                <a:latin typeface="Arial" charset="0"/>
              </a:rPr>
              <a:t>physique</a:t>
            </a:r>
            <a:r>
              <a:rPr lang="es-CL" sz="2800" dirty="0" smtClean="0">
                <a:latin typeface="Arial" charset="0"/>
              </a:rPr>
              <a:t> </a:t>
            </a:r>
            <a:r>
              <a:rPr lang="es-CL" sz="2800" dirty="0" err="1" smtClean="0">
                <a:latin typeface="Arial" charset="0"/>
              </a:rPr>
              <a:t>régulière</a:t>
            </a:r>
            <a:r>
              <a:rPr lang="es-CL" sz="2800" dirty="0" smtClean="0">
                <a:latin typeface="Arial" charset="0"/>
              </a:rPr>
              <a:t>:   350 g      450g</a:t>
            </a:r>
          </a:p>
          <a:p>
            <a:pPr>
              <a:lnSpc>
                <a:spcPct val="60000"/>
              </a:lnSpc>
              <a:buFont typeface="Monotype Sorts" charset="2"/>
              <a:buNone/>
              <a:defRPr/>
            </a:pPr>
            <a:endParaRPr lang="es-CL" sz="2800" dirty="0" smtClean="0">
              <a:latin typeface="Arial" charset="0"/>
            </a:endParaRPr>
          </a:p>
          <a:p>
            <a:pPr>
              <a:buFont typeface="Monotype Sorts" charset="2"/>
              <a:buNone/>
              <a:defRPr/>
            </a:pPr>
            <a:r>
              <a:rPr lang="es-CL" sz="2800" dirty="0" smtClean="0">
                <a:latin typeface="Arial" charset="0"/>
              </a:rPr>
              <a:t>- Au repos </a:t>
            </a:r>
            <a:r>
              <a:rPr lang="es-CL" sz="2800" dirty="0" err="1" smtClean="0">
                <a:latin typeface="Arial" charset="0"/>
              </a:rPr>
              <a:t>ou</a:t>
            </a:r>
            <a:r>
              <a:rPr lang="es-CL" sz="2800" dirty="0" smtClean="0">
                <a:latin typeface="Arial" charset="0"/>
              </a:rPr>
              <a:t> à une </a:t>
            </a:r>
            <a:r>
              <a:rPr lang="es-CL" sz="2800" dirty="0" err="1" smtClean="0">
                <a:latin typeface="Arial" charset="0"/>
              </a:rPr>
              <a:t>intensité</a:t>
            </a:r>
            <a:r>
              <a:rPr lang="es-CL" sz="2800" dirty="0" smtClean="0">
                <a:latin typeface="Arial" charset="0"/>
              </a:rPr>
              <a:t> </a:t>
            </a:r>
            <a:r>
              <a:rPr lang="es-CL" sz="2800" dirty="0" err="1" smtClean="0">
                <a:latin typeface="Arial" charset="0"/>
              </a:rPr>
              <a:t>donnée</a:t>
            </a:r>
            <a:r>
              <a:rPr lang="es-CL" sz="2800" dirty="0" smtClean="0">
                <a:latin typeface="Arial" charset="0"/>
              </a:rPr>
              <a:t> </a:t>
            </a:r>
            <a:r>
              <a:rPr lang="es-CL" sz="2800" dirty="0" err="1" smtClean="0">
                <a:latin typeface="Arial" charset="0"/>
              </a:rPr>
              <a:t>d’exercice</a:t>
            </a:r>
            <a:r>
              <a:rPr lang="es-CL" sz="2800" dirty="0" smtClean="0">
                <a:latin typeface="Arial" charset="0"/>
              </a:rPr>
              <a:t>,</a:t>
            </a:r>
          </a:p>
          <a:p>
            <a:pPr>
              <a:buFont typeface="Monotype Sorts" charset="2"/>
              <a:buNone/>
              <a:defRPr/>
            </a:pPr>
            <a:r>
              <a:rPr lang="es-CL" sz="2800" dirty="0" smtClean="0">
                <a:latin typeface="Arial" charset="0"/>
              </a:rPr>
              <a:t>   la </a:t>
            </a:r>
            <a:r>
              <a:rPr lang="es-CL" sz="2800" dirty="0" err="1" smtClean="0">
                <a:latin typeface="Arial" charset="0"/>
              </a:rPr>
              <a:t>fréquence</a:t>
            </a:r>
            <a:r>
              <a:rPr lang="es-CL" sz="2800" dirty="0" smtClean="0">
                <a:latin typeface="Arial" charset="0"/>
              </a:rPr>
              <a:t> </a:t>
            </a:r>
            <a:r>
              <a:rPr lang="es-CL" sz="2800" dirty="0" err="1" smtClean="0">
                <a:latin typeface="Arial" charset="0"/>
              </a:rPr>
              <a:t>cardiaque</a:t>
            </a:r>
            <a:r>
              <a:rPr lang="es-CL" sz="2800" dirty="0" smtClean="0">
                <a:latin typeface="Arial" charset="0"/>
              </a:rPr>
              <a:t> </a:t>
            </a:r>
            <a:r>
              <a:rPr lang="es-CL" sz="2800" dirty="0" err="1" smtClean="0">
                <a:latin typeface="Arial" charset="0"/>
              </a:rPr>
              <a:t>est</a:t>
            </a:r>
            <a:r>
              <a:rPr lang="es-CL" sz="2800" dirty="0" smtClean="0">
                <a:latin typeface="Arial" charset="0"/>
              </a:rPr>
              <a:t> plus </a:t>
            </a:r>
            <a:r>
              <a:rPr lang="es-CL" sz="2800" dirty="0" err="1" smtClean="0">
                <a:latin typeface="Arial" charset="0"/>
              </a:rPr>
              <a:t>basse</a:t>
            </a:r>
            <a:r>
              <a:rPr lang="es-CL" sz="2800" dirty="0" smtClean="0">
                <a:latin typeface="Arial" charset="0"/>
              </a:rPr>
              <a:t> </a:t>
            </a:r>
            <a:r>
              <a:rPr lang="es-CL" sz="2800" dirty="0" err="1" smtClean="0">
                <a:latin typeface="Arial" charset="0"/>
              </a:rPr>
              <a:t>chez</a:t>
            </a:r>
            <a:r>
              <a:rPr lang="es-CL" sz="2800" dirty="0" smtClean="0">
                <a:latin typeface="Arial" charset="0"/>
              </a:rPr>
              <a:t> une </a:t>
            </a:r>
            <a:r>
              <a:rPr lang="es-CL" sz="2800" dirty="0" err="1" smtClean="0">
                <a:latin typeface="Arial" charset="0"/>
              </a:rPr>
              <a:t>personne</a:t>
            </a:r>
            <a:r>
              <a:rPr lang="es-CL" sz="2800" dirty="0" smtClean="0">
                <a:latin typeface="Arial" charset="0"/>
              </a:rPr>
              <a:t> en </a:t>
            </a:r>
            <a:r>
              <a:rPr lang="es-CL" sz="2800" dirty="0" err="1" smtClean="0">
                <a:latin typeface="Arial" charset="0"/>
              </a:rPr>
              <a:t>bonne</a:t>
            </a:r>
            <a:r>
              <a:rPr lang="es-CL" sz="2800" dirty="0" smtClean="0">
                <a:latin typeface="Arial" charset="0"/>
              </a:rPr>
              <a:t> </a:t>
            </a:r>
            <a:r>
              <a:rPr lang="es-CL" sz="2800" dirty="0" err="1" smtClean="0">
                <a:latin typeface="Arial" charset="0"/>
              </a:rPr>
              <a:t>condition</a:t>
            </a:r>
            <a:r>
              <a:rPr lang="es-CL" sz="2800" dirty="0" smtClean="0">
                <a:latin typeface="Arial" charset="0"/>
              </a:rPr>
              <a:t> </a:t>
            </a:r>
            <a:r>
              <a:rPr lang="es-CL" sz="2800" dirty="0" err="1" smtClean="0">
                <a:latin typeface="Arial" charset="0"/>
              </a:rPr>
              <a:t>physique</a:t>
            </a:r>
            <a:r>
              <a:rPr lang="es-CL" sz="2800" dirty="0" smtClean="0">
                <a:latin typeface="Arial" charset="0"/>
              </a:rPr>
              <a:t>.</a:t>
            </a:r>
          </a:p>
          <a:p>
            <a:pPr>
              <a:lnSpc>
                <a:spcPct val="60000"/>
              </a:lnSpc>
              <a:buFont typeface="Monotype Sorts" charset="2"/>
              <a:buNone/>
              <a:defRPr/>
            </a:pPr>
            <a:endParaRPr lang="es-CL" sz="2800" dirty="0" smtClean="0">
              <a:latin typeface="Arial" charset="0"/>
            </a:endParaRPr>
          </a:p>
          <a:p>
            <a:pPr marL="265113" indent="-265113">
              <a:buFont typeface="Monotype Sorts" charset="2"/>
              <a:buNone/>
              <a:defRPr/>
            </a:pPr>
            <a:r>
              <a:rPr lang="es-CL" sz="2800" dirty="0" smtClean="0">
                <a:latin typeface="Arial" charset="0"/>
              </a:rPr>
              <a:t>- Une </a:t>
            </a:r>
            <a:r>
              <a:rPr lang="es-CL" sz="2800" dirty="0" err="1" smtClean="0">
                <a:latin typeface="Arial" charset="0"/>
              </a:rPr>
              <a:t>économie</a:t>
            </a:r>
            <a:r>
              <a:rPr lang="es-CL" sz="2800" dirty="0" smtClean="0">
                <a:latin typeface="Arial" charset="0"/>
              </a:rPr>
              <a:t> de un </a:t>
            </a:r>
            <a:r>
              <a:rPr lang="es-CL" sz="2800" dirty="0" err="1" smtClean="0">
                <a:latin typeface="Arial" charset="0"/>
              </a:rPr>
              <a:t>battement</a:t>
            </a:r>
            <a:r>
              <a:rPr lang="es-CL" sz="2800" dirty="0" smtClean="0">
                <a:latin typeface="Arial" charset="0"/>
              </a:rPr>
              <a:t> </a:t>
            </a:r>
            <a:r>
              <a:rPr lang="es-CL" sz="2800" dirty="0" err="1" smtClean="0">
                <a:latin typeface="Arial" charset="0"/>
              </a:rPr>
              <a:t>au</a:t>
            </a:r>
            <a:r>
              <a:rPr lang="es-CL" sz="2800" dirty="0" smtClean="0">
                <a:latin typeface="Arial" charset="0"/>
              </a:rPr>
              <a:t> repos </a:t>
            </a:r>
            <a:r>
              <a:rPr lang="es-CL" sz="2800" dirty="0" err="1" smtClean="0">
                <a:latin typeface="Arial" charset="0"/>
              </a:rPr>
              <a:t>correspond</a:t>
            </a:r>
            <a:r>
              <a:rPr lang="es-CL" sz="2800" dirty="0" smtClean="0">
                <a:latin typeface="Arial" charset="0"/>
              </a:rPr>
              <a:t> à 1440 </a:t>
            </a:r>
            <a:r>
              <a:rPr lang="es-CL" sz="2800" dirty="0" err="1" smtClean="0">
                <a:latin typeface="Arial" charset="0"/>
              </a:rPr>
              <a:t>battements</a:t>
            </a:r>
            <a:r>
              <a:rPr lang="es-CL" sz="2800" dirty="0" smtClean="0">
                <a:latin typeface="Arial" charset="0"/>
              </a:rPr>
              <a:t> par </a:t>
            </a:r>
            <a:r>
              <a:rPr lang="es-CL" sz="2800" dirty="0" err="1" smtClean="0">
                <a:latin typeface="Arial" charset="0"/>
              </a:rPr>
              <a:t>jour</a:t>
            </a:r>
            <a:r>
              <a:rPr lang="es-CL" sz="2800" dirty="0" smtClean="0">
                <a:latin typeface="Arial" charset="0"/>
              </a:rPr>
              <a:t> </a:t>
            </a:r>
            <a:r>
              <a:rPr lang="es-CL" sz="2800" dirty="0" err="1" smtClean="0">
                <a:latin typeface="Arial" charset="0"/>
              </a:rPr>
              <a:t>ou</a:t>
            </a:r>
            <a:r>
              <a:rPr lang="es-CL" sz="2800" dirty="0" smtClean="0">
                <a:latin typeface="Arial" charset="0"/>
              </a:rPr>
              <a:t> à</a:t>
            </a:r>
          </a:p>
          <a:p>
            <a:pPr marL="265113" indent="-265113">
              <a:buFont typeface="Monotype Sorts" charset="2"/>
              <a:buNone/>
              <a:tabLst>
                <a:tab pos="176213" algn="l"/>
              </a:tabLst>
              <a:defRPr/>
            </a:pPr>
            <a:r>
              <a:rPr lang="es-CL" sz="2800" dirty="0" smtClean="0">
                <a:latin typeface="Arial" charset="0"/>
              </a:rPr>
              <a:t>   525 600 </a:t>
            </a:r>
            <a:r>
              <a:rPr lang="es-CL" sz="2800" dirty="0" err="1" smtClean="0">
                <a:latin typeface="Arial" charset="0"/>
              </a:rPr>
              <a:t>battements</a:t>
            </a:r>
            <a:r>
              <a:rPr lang="es-CL" sz="2800" dirty="0" smtClean="0">
                <a:latin typeface="Arial" charset="0"/>
              </a:rPr>
              <a:t> par </a:t>
            </a:r>
            <a:r>
              <a:rPr lang="es-CL" sz="2800" dirty="0" err="1" smtClean="0">
                <a:latin typeface="Arial" charset="0"/>
              </a:rPr>
              <a:t>année</a:t>
            </a:r>
            <a:r>
              <a:rPr lang="es-CL" sz="2800" dirty="0" smtClean="0">
                <a:latin typeface="Arial" charset="0"/>
              </a:rPr>
              <a:t> !</a:t>
            </a:r>
            <a:endParaRPr lang="es-CL" dirty="0" smtClean="0"/>
          </a:p>
        </p:txBody>
      </p:sp>
      <p:sp>
        <p:nvSpPr>
          <p:cNvPr id="97284" name="Line 4"/>
          <p:cNvSpPr>
            <a:spLocks noChangeShapeType="1"/>
          </p:cNvSpPr>
          <p:nvPr/>
        </p:nvSpPr>
        <p:spPr bwMode="auto">
          <a:xfrm flipV="1">
            <a:off x="5486400" y="2286000"/>
            <a:ext cx="304800" cy="304800"/>
          </a:xfrm>
          <a:prstGeom prst="line">
            <a:avLst/>
          </a:prstGeom>
          <a:noFill/>
          <a:ln w="381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sz="2400">
              <a:solidFill>
                <a:srgbClr val="FFFFFF"/>
              </a:solidFill>
            </a:endParaRPr>
          </a:p>
        </p:txBody>
      </p:sp>
    </p:spTree>
    <p:extLst>
      <p:ext uri="{BB962C8B-B14F-4D97-AF65-F5344CB8AC3E}">
        <p14:creationId xmlns:p14="http://schemas.microsoft.com/office/powerpoint/2010/main" val="2429888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wipe(left)">
                                      <p:cBhvr>
                                        <p:cTn id="7" dur="500"/>
                                        <p:tgtEl>
                                          <p:spTgt spid="460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6083">
                                            <p:txEl>
                                              <p:pRg st="2" end="2"/>
                                            </p:txEl>
                                          </p:spTgt>
                                        </p:tgtEl>
                                        <p:attrNameLst>
                                          <p:attrName>style.visibility</p:attrName>
                                        </p:attrNameLst>
                                      </p:cBhvr>
                                      <p:to>
                                        <p:strVal val="visible"/>
                                      </p:to>
                                    </p:set>
                                    <p:animEffect transition="in" filter="wipe(left)">
                                      <p:cBhvr>
                                        <p:cTn id="12" dur="500"/>
                                        <p:tgtEl>
                                          <p:spTgt spid="46083">
                                            <p:txEl>
                                              <p:pRg st="2" end="2"/>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46083">
                                            <p:txEl>
                                              <p:pRg st="3" end="3"/>
                                            </p:txEl>
                                          </p:spTgt>
                                        </p:tgtEl>
                                        <p:attrNameLst>
                                          <p:attrName>style.visibility</p:attrName>
                                        </p:attrNameLst>
                                      </p:cBhvr>
                                      <p:to>
                                        <p:strVal val="visible"/>
                                      </p:to>
                                    </p:set>
                                    <p:animEffect transition="in" filter="wipe(left)">
                                      <p:cBhvr>
                                        <p:cTn id="15" dur="500"/>
                                        <p:tgtEl>
                                          <p:spTgt spid="4608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6083">
                                            <p:txEl>
                                              <p:pRg st="5" end="5"/>
                                            </p:txEl>
                                          </p:spTgt>
                                        </p:tgtEl>
                                        <p:attrNameLst>
                                          <p:attrName>style.visibility</p:attrName>
                                        </p:attrNameLst>
                                      </p:cBhvr>
                                      <p:to>
                                        <p:strVal val="visible"/>
                                      </p:to>
                                    </p:set>
                                    <p:animEffect transition="in" filter="wipe(left)">
                                      <p:cBhvr>
                                        <p:cTn id="20" dur="500"/>
                                        <p:tgtEl>
                                          <p:spTgt spid="46083">
                                            <p:txEl>
                                              <p:pRg st="5" end="5"/>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46083">
                                            <p:txEl>
                                              <p:pRg st="6" end="6"/>
                                            </p:txEl>
                                          </p:spTgt>
                                        </p:tgtEl>
                                        <p:attrNameLst>
                                          <p:attrName>style.visibility</p:attrName>
                                        </p:attrNameLst>
                                      </p:cBhvr>
                                      <p:to>
                                        <p:strVal val="visible"/>
                                      </p:to>
                                    </p:set>
                                    <p:animEffect transition="in" filter="wipe(left)">
                                      <p:cBhvr>
                                        <p:cTn id="23" dur="500"/>
                                        <p:tgtEl>
                                          <p:spTgt spid="460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76400"/>
            <a:ext cx="5638800" cy="50006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8307" name="Text Box 3"/>
          <p:cNvSpPr txBox="1">
            <a:spLocks noChangeArrowheads="1"/>
          </p:cNvSpPr>
          <p:nvPr/>
        </p:nvSpPr>
        <p:spPr bwMode="auto">
          <a:xfrm>
            <a:off x="1828800" y="914400"/>
            <a:ext cx="67056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r>
              <a:rPr lang="es-CL" b="1" dirty="0" smtClean="0">
                <a:solidFill>
                  <a:srgbClr val="FFFF00"/>
                </a:solidFill>
                <a:latin typeface="Bookman Old Style" pitchFamily="18" charset="0"/>
              </a:rPr>
              <a:t> EFFETS SUR LE POIDS CORPOREL</a:t>
            </a:r>
          </a:p>
        </p:txBody>
      </p:sp>
    </p:spTree>
    <p:extLst>
      <p:ext uri="{BB962C8B-B14F-4D97-AF65-F5344CB8AC3E}">
        <p14:creationId xmlns:p14="http://schemas.microsoft.com/office/powerpoint/2010/main" val="37442789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827584" y="0"/>
            <a:ext cx="7696200" cy="1276350"/>
          </a:xfrm>
          <a:effectLst>
            <a:outerShdw dist="35921" dir="2700000" algn="ctr" rotWithShape="0">
              <a:schemeClr val="bg2"/>
            </a:outerShdw>
          </a:effectLst>
        </p:spPr>
        <p:txBody>
          <a:bodyPr/>
          <a:lstStyle/>
          <a:p>
            <a:pPr algn="ctr">
              <a:defRPr/>
            </a:pPr>
            <a:r>
              <a:rPr lang="es-CL" sz="3200" b="1" i="0" dirty="0" smtClean="0">
                <a:solidFill>
                  <a:schemeClr val="hlink"/>
                </a:solidFill>
                <a:latin typeface="Bookman Old Style" pitchFamily="18" charset="0"/>
              </a:rPr>
              <a:t>2- LE POIDS CORPOREL</a:t>
            </a:r>
            <a:endParaRPr lang="es-CL" sz="3200" b="1" dirty="0" smtClean="0">
              <a:latin typeface="Bookman Old Style" pitchFamily="18" charset="0"/>
            </a:endParaRPr>
          </a:p>
        </p:txBody>
      </p:sp>
      <p:sp>
        <p:nvSpPr>
          <p:cNvPr id="99331" name="Rectangle 3"/>
          <p:cNvSpPr>
            <a:spLocks noGrp="1" noChangeArrowheads="1"/>
          </p:cNvSpPr>
          <p:nvPr>
            <p:ph type="body" idx="1"/>
          </p:nvPr>
        </p:nvSpPr>
        <p:spPr>
          <a:xfrm>
            <a:off x="251520" y="1340768"/>
            <a:ext cx="8496944" cy="4724400"/>
          </a:xfrm>
        </p:spPr>
        <p:txBody>
          <a:bodyPr>
            <a:normAutofit fontScale="92500" lnSpcReduction="20000"/>
          </a:bodyPr>
          <a:lstStyle/>
          <a:p>
            <a:pPr algn="just">
              <a:lnSpc>
                <a:spcPct val="150000"/>
              </a:lnSpc>
            </a:pPr>
            <a:r>
              <a:rPr lang="es-CL" sz="2400" dirty="0" smtClean="0">
                <a:solidFill>
                  <a:schemeClr val="hlink"/>
                </a:solidFill>
                <a:latin typeface="Arial" charset="0"/>
              </a:rPr>
              <a:t>La </a:t>
            </a:r>
            <a:r>
              <a:rPr lang="es-CL" sz="2400" dirty="0" err="1" smtClean="0">
                <a:solidFill>
                  <a:schemeClr val="hlink"/>
                </a:solidFill>
                <a:latin typeface="Arial" charset="0"/>
              </a:rPr>
              <a:t>pratique</a:t>
            </a:r>
            <a:r>
              <a:rPr lang="es-CL" sz="2400" dirty="0" smtClean="0">
                <a:solidFill>
                  <a:schemeClr val="hlink"/>
                </a:solidFill>
                <a:latin typeface="Arial" charset="0"/>
              </a:rPr>
              <a:t> </a:t>
            </a:r>
            <a:r>
              <a:rPr lang="es-CL" sz="2400" dirty="0" err="1" smtClean="0">
                <a:solidFill>
                  <a:schemeClr val="hlink"/>
                </a:solidFill>
                <a:latin typeface="Arial" charset="0"/>
              </a:rPr>
              <a:t>régulière</a:t>
            </a:r>
            <a:r>
              <a:rPr lang="es-CL" sz="2400" dirty="0" smtClean="0">
                <a:latin typeface="Arial" charset="0"/>
              </a:rPr>
              <a:t> </a:t>
            </a:r>
            <a:r>
              <a:rPr lang="es-CL" sz="2400" dirty="0" err="1" smtClean="0">
                <a:latin typeface="Arial" charset="0"/>
              </a:rPr>
              <a:t>d’une</a:t>
            </a:r>
            <a:r>
              <a:rPr lang="es-CL" sz="2400" dirty="0" smtClean="0">
                <a:latin typeface="Arial" charset="0"/>
              </a:rPr>
              <a:t> </a:t>
            </a:r>
            <a:r>
              <a:rPr lang="es-CL" sz="2400" dirty="0" err="1" smtClean="0">
                <a:latin typeface="Arial" charset="0"/>
              </a:rPr>
              <a:t>activité</a:t>
            </a:r>
            <a:r>
              <a:rPr lang="es-CL" sz="2400" dirty="0" smtClean="0">
                <a:latin typeface="Arial" charset="0"/>
              </a:rPr>
              <a:t> </a:t>
            </a:r>
            <a:r>
              <a:rPr lang="es-CL" sz="2400" dirty="0" err="1" smtClean="0">
                <a:latin typeface="Arial" charset="0"/>
              </a:rPr>
              <a:t>physique</a:t>
            </a:r>
            <a:r>
              <a:rPr lang="es-CL" sz="2400" dirty="0" smtClean="0">
                <a:latin typeface="Arial" charset="0"/>
              </a:rPr>
              <a:t> </a:t>
            </a:r>
            <a:r>
              <a:rPr lang="es-CL" sz="2400" dirty="0" err="1" smtClean="0">
                <a:latin typeface="Arial" charset="0"/>
              </a:rPr>
              <a:t>développe</a:t>
            </a:r>
            <a:r>
              <a:rPr lang="es-CL" sz="2400" dirty="0" smtClean="0">
                <a:latin typeface="Arial" charset="0"/>
              </a:rPr>
              <a:t> un </a:t>
            </a:r>
            <a:r>
              <a:rPr lang="es-CL" sz="2400" dirty="0" err="1" smtClean="0">
                <a:latin typeface="Arial" charset="0"/>
              </a:rPr>
              <a:t>effet</a:t>
            </a:r>
            <a:r>
              <a:rPr lang="es-CL" sz="2400" dirty="0" smtClean="0">
                <a:latin typeface="Arial" charset="0"/>
              </a:rPr>
              <a:t> </a:t>
            </a:r>
            <a:r>
              <a:rPr lang="es-CL" sz="2400" dirty="0" err="1" smtClean="0">
                <a:latin typeface="Arial" charset="0"/>
              </a:rPr>
              <a:t>stimulant</a:t>
            </a:r>
            <a:r>
              <a:rPr lang="es-CL" sz="2400" dirty="0" smtClean="0">
                <a:latin typeface="Arial" charset="0"/>
              </a:rPr>
              <a:t> sur la </a:t>
            </a:r>
            <a:r>
              <a:rPr lang="es-CL" sz="2400" dirty="0" err="1" smtClean="0">
                <a:latin typeface="Arial" charset="0"/>
              </a:rPr>
              <a:t>mobilisation</a:t>
            </a:r>
            <a:r>
              <a:rPr lang="es-CL" sz="2400" dirty="0" smtClean="0">
                <a:latin typeface="Arial" charset="0"/>
              </a:rPr>
              <a:t> et </a:t>
            </a:r>
            <a:r>
              <a:rPr lang="es-CL" sz="2400" dirty="0" err="1" smtClean="0">
                <a:latin typeface="Arial" charset="0"/>
              </a:rPr>
              <a:t>l’utilisation</a:t>
            </a:r>
            <a:r>
              <a:rPr lang="es-CL" sz="2400" dirty="0" smtClean="0">
                <a:latin typeface="Arial" charset="0"/>
              </a:rPr>
              <a:t> des </a:t>
            </a:r>
            <a:r>
              <a:rPr lang="es-CL" sz="2400" dirty="0" err="1" smtClean="0">
                <a:latin typeface="Arial" charset="0"/>
              </a:rPr>
              <a:t>graisses</a:t>
            </a:r>
            <a:r>
              <a:rPr lang="es-CL" sz="2400" dirty="0" smtClean="0">
                <a:latin typeface="Arial" charset="0"/>
              </a:rPr>
              <a:t>. </a:t>
            </a:r>
            <a:r>
              <a:rPr lang="es-CL" sz="2400" dirty="0" err="1" smtClean="0">
                <a:latin typeface="Arial" charset="0"/>
              </a:rPr>
              <a:t>Cet</a:t>
            </a:r>
            <a:r>
              <a:rPr lang="es-CL" sz="2400" dirty="0" smtClean="0">
                <a:latin typeface="Arial" charset="0"/>
              </a:rPr>
              <a:t> </a:t>
            </a:r>
            <a:r>
              <a:rPr lang="es-CL" sz="2400" dirty="0" err="1" smtClean="0">
                <a:latin typeface="Arial" charset="0"/>
              </a:rPr>
              <a:t>effet</a:t>
            </a:r>
            <a:r>
              <a:rPr lang="es-CL" sz="2400" dirty="0" smtClean="0">
                <a:latin typeface="Arial" charset="0"/>
              </a:rPr>
              <a:t>  </a:t>
            </a:r>
            <a:r>
              <a:rPr lang="es-CL" sz="2400" dirty="0" err="1" smtClean="0">
                <a:latin typeface="Arial" charset="0"/>
              </a:rPr>
              <a:t>subsite</a:t>
            </a:r>
            <a:r>
              <a:rPr lang="es-CL" sz="2400" dirty="0" smtClean="0">
                <a:latin typeface="Arial" charset="0"/>
              </a:rPr>
              <a:t> </a:t>
            </a:r>
            <a:r>
              <a:rPr lang="es-CL" sz="2400" dirty="0" err="1" smtClean="0">
                <a:latin typeface="Arial" charset="0"/>
              </a:rPr>
              <a:t>plusieurs</a:t>
            </a:r>
            <a:r>
              <a:rPr lang="es-CL" sz="2400" dirty="0" smtClean="0">
                <a:latin typeface="Arial" charset="0"/>
              </a:rPr>
              <a:t> </a:t>
            </a:r>
            <a:r>
              <a:rPr lang="es-CL" sz="2400" dirty="0" err="1" smtClean="0">
                <a:latin typeface="Arial" charset="0"/>
              </a:rPr>
              <a:t>heures</a:t>
            </a:r>
            <a:r>
              <a:rPr lang="es-CL" sz="2400" dirty="0" smtClean="0">
                <a:latin typeface="Arial" charset="0"/>
              </a:rPr>
              <a:t> </a:t>
            </a:r>
            <a:r>
              <a:rPr lang="es-CL" sz="2400" dirty="0" err="1" smtClean="0">
                <a:latin typeface="Arial" charset="0"/>
              </a:rPr>
              <a:t>après</a:t>
            </a:r>
            <a:r>
              <a:rPr lang="es-CL" sz="2400" dirty="0" smtClean="0">
                <a:latin typeface="Arial" charset="0"/>
              </a:rPr>
              <a:t> un </a:t>
            </a:r>
            <a:r>
              <a:rPr lang="es-CL" sz="2400" dirty="0" err="1" smtClean="0">
                <a:latin typeface="Arial" charset="0"/>
              </a:rPr>
              <a:t>exercice</a:t>
            </a:r>
            <a:r>
              <a:rPr lang="es-CL" sz="2400" dirty="0" smtClean="0">
                <a:latin typeface="Arial" charset="0"/>
              </a:rPr>
              <a:t> de </a:t>
            </a:r>
            <a:r>
              <a:rPr lang="es-CL" sz="2400" dirty="0" err="1" smtClean="0">
                <a:latin typeface="Arial" charset="0"/>
              </a:rPr>
              <a:t>longue</a:t>
            </a:r>
            <a:r>
              <a:rPr lang="es-CL" sz="2400" dirty="0" smtClean="0">
                <a:latin typeface="Arial" charset="0"/>
              </a:rPr>
              <a:t> </a:t>
            </a:r>
            <a:r>
              <a:rPr lang="es-CL" sz="2400" dirty="0" err="1" smtClean="0">
                <a:latin typeface="Arial" charset="0"/>
              </a:rPr>
              <a:t>durée</a:t>
            </a:r>
            <a:r>
              <a:rPr lang="es-CL" sz="2400" dirty="0" smtClean="0">
                <a:latin typeface="Arial" charset="0"/>
              </a:rPr>
              <a:t> et </a:t>
            </a:r>
            <a:r>
              <a:rPr lang="es-CL" sz="2400" dirty="0" err="1" smtClean="0">
                <a:latin typeface="Arial" charset="0"/>
              </a:rPr>
              <a:t>d’intensité</a:t>
            </a:r>
            <a:r>
              <a:rPr lang="es-CL" sz="2400" dirty="0" smtClean="0">
                <a:latin typeface="Arial" charset="0"/>
              </a:rPr>
              <a:t> </a:t>
            </a:r>
            <a:r>
              <a:rPr lang="es-CL" sz="2400" dirty="0" err="1" smtClean="0">
                <a:latin typeface="Arial" charset="0"/>
              </a:rPr>
              <a:t>modérée</a:t>
            </a:r>
            <a:r>
              <a:rPr lang="es-CL" sz="2400" dirty="0" smtClean="0">
                <a:latin typeface="Arial" charset="0"/>
              </a:rPr>
              <a:t>.</a:t>
            </a:r>
          </a:p>
          <a:p>
            <a:pPr algn="just">
              <a:lnSpc>
                <a:spcPct val="150000"/>
              </a:lnSpc>
            </a:pPr>
            <a:r>
              <a:rPr lang="es-CL" sz="2400" dirty="0" err="1" smtClean="0">
                <a:latin typeface="Arial" charset="0"/>
              </a:rPr>
              <a:t>Aujourd’hui</a:t>
            </a:r>
            <a:r>
              <a:rPr lang="es-CL" sz="2400" dirty="0" smtClean="0">
                <a:latin typeface="Arial" charset="0"/>
              </a:rPr>
              <a:t> des </a:t>
            </a:r>
            <a:r>
              <a:rPr lang="es-CL" sz="2400" dirty="0" err="1" smtClean="0">
                <a:latin typeface="Arial" charset="0"/>
              </a:rPr>
              <a:t>expérimentations</a:t>
            </a:r>
            <a:r>
              <a:rPr lang="es-CL" sz="2400" dirty="0" smtClean="0">
                <a:latin typeface="Arial" charset="0"/>
              </a:rPr>
              <a:t> </a:t>
            </a:r>
            <a:r>
              <a:rPr lang="es-CL" sz="2400" dirty="0" err="1" smtClean="0">
                <a:latin typeface="Arial" charset="0"/>
              </a:rPr>
              <a:t>montrent</a:t>
            </a:r>
            <a:r>
              <a:rPr lang="es-CL" sz="2400" dirty="0" smtClean="0">
                <a:latin typeface="Arial" charset="0"/>
              </a:rPr>
              <a:t> que de </a:t>
            </a:r>
            <a:r>
              <a:rPr lang="es-CL" sz="2400" dirty="0" err="1" smtClean="0">
                <a:latin typeface="Arial" charset="0"/>
              </a:rPr>
              <a:t>meilleurs</a:t>
            </a:r>
            <a:r>
              <a:rPr lang="es-CL" sz="2400" dirty="0" smtClean="0">
                <a:latin typeface="Arial" charset="0"/>
              </a:rPr>
              <a:t> </a:t>
            </a:r>
            <a:r>
              <a:rPr lang="es-CL" sz="2400" dirty="0" err="1" smtClean="0">
                <a:latin typeface="Arial" charset="0"/>
              </a:rPr>
              <a:t>résultats</a:t>
            </a:r>
            <a:r>
              <a:rPr lang="es-CL" sz="2400" dirty="0" smtClean="0">
                <a:latin typeface="Arial" charset="0"/>
              </a:rPr>
              <a:t> </a:t>
            </a:r>
            <a:r>
              <a:rPr lang="es-CL" sz="2400" dirty="0" err="1" smtClean="0">
                <a:latin typeface="Arial" charset="0"/>
              </a:rPr>
              <a:t>sont</a:t>
            </a:r>
            <a:r>
              <a:rPr lang="es-CL" sz="2400" dirty="0" smtClean="0">
                <a:latin typeface="Arial" charset="0"/>
              </a:rPr>
              <a:t> </a:t>
            </a:r>
            <a:r>
              <a:rPr lang="es-CL" sz="2400" dirty="0" err="1" smtClean="0">
                <a:latin typeface="Arial" charset="0"/>
              </a:rPr>
              <a:t>obtenus</a:t>
            </a:r>
            <a:r>
              <a:rPr lang="es-CL" sz="2400" dirty="0" smtClean="0">
                <a:latin typeface="Arial" charset="0"/>
              </a:rPr>
              <a:t> en </a:t>
            </a:r>
            <a:r>
              <a:rPr lang="es-CL" sz="2400" dirty="0" err="1" smtClean="0">
                <a:latin typeface="Arial" charset="0"/>
              </a:rPr>
              <a:t>alternant</a:t>
            </a:r>
            <a:r>
              <a:rPr lang="es-CL" sz="2400" dirty="0" smtClean="0">
                <a:latin typeface="Arial" charset="0"/>
              </a:rPr>
              <a:t> des </a:t>
            </a:r>
            <a:r>
              <a:rPr lang="es-CL" sz="2400" dirty="0" err="1" smtClean="0">
                <a:latin typeface="Arial" charset="0"/>
              </a:rPr>
              <a:t>activités</a:t>
            </a:r>
            <a:r>
              <a:rPr lang="es-CL" sz="2400" dirty="0" smtClean="0">
                <a:latin typeface="Arial" charset="0"/>
              </a:rPr>
              <a:t> de </a:t>
            </a:r>
            <a:r>
              <a:rPr lang="es-CL" sz="2400" dirty="0" err="1" smtClean="0">
                <a:latin typeface="Arial" charset="0"/>
              </a:rPr>
              <a:t>faibles</a:t>
            </a:r>
            <a:r>
              <a:rPr lang="es-CL" sz="2400" dirty="0" smtClean="0">
                <a:latin typeface="Arial" charset="0"/>
              </a:rPr>
              <a:t> et de </a:t>
            </a:r>
            <a:r>
              <a:rPr lang="es-CL" sz="2400" dirty="0" err="1" smtClean="0">
                <a:latin typeface="Arial" charset="0"/>
              </a:rPr>
              <a:t>fortes</a:t>
            </a:r>
            <a:r>
              <a:rPr lang="es-CL" sz="2400" dirty="0" smtClean="0">
                <a:latin typeface="Arial" charset="0"/>
              </a:rPr>
              <a:t> </a:t>
            </a:r>
            <a:r>
              <a:rPr lang="es-CL" sz="2400" dirty="0" err="1" smtClean="0">
                <a:latin typeface="Arial" charset="0"/>
              </a:rPr>
              <a:t>intensités</a:t>
            </a:r>
            <a:r>
              <a:rPr lang="es-CL" sz="2400" dirty="0" smtClean="0">
                <a:latin typeface="Arial" charset="0"/>
              </a:rPr>
              <a:t>…</a:t>
            </a:r>
          </a:p>
          <a:p>
            <a:pPr algn="just">
              <a:lnSpc>
                <a:spcPct val="150000"/>
              </a:lnSpc>
            </a:pPr>
            <a:r>
              <a:rPr lang="es-CL" sz="2400" dirty="0" err="1" smtClean="0">
                <a:latin typeface="Arial" charset="0"/>
              </a:rPr>
              <a:t>Mais</a:t>
            </a:r>
            <a:r>
              <a:rPr lang="es-CL" sz="2400" dirty="0" smtClean="0">
                <a:latin typeface="Arial" charset="0"/>
              </a:rPr>
              <a:t> </a:t>
            </a:r>
            <a:r>
              <a:rPr lang="es-CL" sz="2400" dirty="0" err="1" smtClean="0">
                <a:latin typeface="Arial" charset="0"/>
              </a:rPr>
              <a:t>il</a:t>
            </a:r>
            <a:r>
              <a:rPr lang="es-CL" sz="2400" dirty="0" smtClean="0">
                <a:latin typeface="Arial" charset="0"/>
              </a:rPr>
              <a:t> </a:t>
            </a:r>
            <a:r>
              <a:rPr lang="es-CL" sz="2400" dirty="0" err="1" smtClean="0">
                <a:latin typeface="Arial" charset="0"/>
              </a:rPr>
              <a:t>faut</a:t>
            </a:r>
            <a:r>
              <a:rPr lang="es-CL" sz="2400" dirty="0" smtClean="0">
                <a:latin typeface="Arial" charset="0"/>
              </a:rPr>
              <a:t> savoir </a:t>
            </a:r>
            <a:r>
              <a:rPr lang="es-CL" sz="2400" dirty="0" err="1" smtClean="0">
                <a:latin typeface="Arial" charset="0"/>
              </a:rPr>
              <a:t>être</a:t>
            </a:r>
            <a:r>
              <a:rPr lang="es-CL" sz="2400" dirty="0" smtClean="0">
                <a:latin typeface="Arial" charset="0"/>
              </a:rPr>
              <a:t> </a:t>
            </a:r>
            <a:r>
              <a:rPr lang="es-CL" sz="2400" dirty="0" err="1" smtClean="0">
                <a:latin typeface="Arial" charset="0"/>
              </a:rPr>
              <a:t>patient</a:t>
            </a:r>
            <a:r>
              <a:rPr lang="es-CL" sz="2400" dirty="0" smtClean="0">
                <a:latin typeface="Arial" charset="0"/>
              </a:rPr>
              <a:t> et </a:t>
            </a:r>
            <a:r>
              <a:rPr lang="es-CL" sz="2400" dirty="0" err="1" smtClean="0">
                <a:latin typeface="Arial" charset="0"/>
              </a:rPr>
              <a:t>surtout</a:t>
            </a:r>
            <a:r>
              <a:rPr lang="es-CL" sz="2400" dirty="0" smtClean="0">
                <a:latin typeface="Arial" charset="0"/>
              </a:rPr>
              <a:t> </a:t>
            </a:r>
            <a:r>
              <a:rPr lang="es-CL" sz="2400" dirty="0" err="1" smtClean="0">
                <a:latin typeface="Arial" charset="0"/>
              </a:rPr>
              <a:t>ne</a:t>
            </a:r>
            <a:r>
              <a:rPr lang="es-CL" sz="2400" dirty="0" smtClean="0">
                <a:latin typeface="Arial" charset="0"/>
              </a:rPr>
              <a:t> </a:t>
            </a:r>
            <a:r>
              <a:rPr lang="es-CL" sz="2400" dirty="0" err="1" smtClean="0">
                <a:latin typeface="Arial" charset="0"/>
              </a:rPr>
              <a:t>pas</a:t>
            </a:r>
            <a:r>
              <a:rPr lang="es-CL" sz="2400" dirty="0" smtClean="0">
                <a:latin typeface="Arial" charset="0"/>
              </a:rPr>
              <a:t> se </a:t>
            </a:r>
            <a:r>
              <a:rPr lang="es-CL" sz="2400" dirty="0" err="1" smtClean="0">
                <a:latin typeface="Arial" charset="0"/>
              </a:rPr>
              <a:t>décourager</a:t>
            </a:r>
            <a:r>
              <a:rPr lang="es-CL" sz="2400" dirty="0" smtClean="0">
                <a:latin typeface="Arial" charset="0"/>
              </a:rPr>
              <a:t> : </a:t>
            </a:r>
            <a:r>
              <a:rPr lang="es-CL" sz="2400" dirty="0" err="1">
                <a:latin typeface="Arial" charset="0"/>
              </a:rPr>
              <a:t>c</a:t>
            </a:r>
            <a:r>
              <a:rPr lang="es-CL" sz="2400" dirty="0" err="1" smtClean="0">
                <a:latin typeface="Arial" charset="0"/>
              </a:rPr>
              <a:t>et</a:t>
            </a:r>
            <a:r>
              <a:rPr lang="es-CL" sz="2400" dirty="0" smtClean="0">
                <a:latin typeface="Arial" charset="0"/>
              </a:rPr>
              <a:t> </a:t>
            </a:r>
            <a:r>
              <a:rPr lang="es-CL" sz="2400" dirty="0" err="1" smtClean="0">
                <a:latin typeface="Arial" charset="0"/>
              </a:rPr>
              <a:t>effet</a:t>
            </a:r>
            <a:r>
              <a:rPr lang="es-CL" sz="2400" dirty="0" smtClean="0">
                <a:latin typeface="Arial" charset="0"/>
              </a:rPr>
              <a:t> </a:t>
            </a:r>
            <a:r>
              <a:rPr lang="es-CL" sz="2400" dirty="0" err="1" smtClean="0">
                <a:latin typeface="Arial" charset="0"/>
              </a:rPr>
              <a:t>ne</a:t>
            </a:r>
            <a:r>
              <a:rPr lang="es-CL" sz="2400" dirty="0" smtClean="0">
                <a:latin typeface="Arial" charset="0"/>
              </a:rPr>
              <a:t> </a:t>
            </a:r>
            <a:r>
              <a:rPr lang="es-CL" sz="2400" dirty="0" err="1" smtClean="0">
                <a:latin typeface="Arial" charset="0"/>
              </a:rPr>
              <a:t>débute</a:t>
            </a:r>
            <a:r>
              <a:rPr lang="es-CL" sz="2400" dirty="0" smtClean="0">
                <a:latin typeface="Arial" charset="0"/>
              </a:rPr>
              <a:t> </a:t>
            </a:r>
            <a:r>
              <a:rPr lang="es-CL" sz="2400" dirty="0" err="1" smtClean="0">
                <a:latin typeface="Arial" charset="0"/>
              </a:rPr>
              <a:t>qu’après</a:t>
            </a:r>
            <a:r>
              <a:rPr lang="es-CL" sz="2400" dirty="0" smtClean="0">
                <a:latin typeface="Arial" charset="0"/>
              </a:rPr>
              <a:t> une </a:t>
            </a:r>
            <a:r>
              <a:rPr lang="es-CL" sz="2400" dirty="0" err="1" smtClean="0">
                <a:latin typeface="Arial" charset="0"/>
              </a:rPr>
              <a:t>période</a:t>
            </a:r>
            <a:r>
              <a:rPr lang="es-CL" sz="2400" dirty="0" smtClean="0">
                <a:latin typeface="Arial" charset="0"/>
              </a:rPr>
              <a:t> de </a:t>
            </a:r>
            <a:r>
              <a:rPr lang="es-CL" sz="2400" dirty="0" err="1" smtClean="0">
                <a:latin typeface="Arial" charset="0"/>
              </a:rPr>
              <a:t>pratique</a:t>
            </a:r>
            <a:r>
              <a:rPr lang="es-CL" sz="2400" dirty="0" smtClean="0">
                <a:latin typeface="Arial" charset="0"/>
              </a:rPr>
              <a:t> </a:t>
            </a:r>
            <a:r>
              <a:rPr lang="es-CL" sz="2400" dirty="0" err="1" smtClean="0">
                <a:latin typeface="Arial" charset="0"/>
              </a:rPr>
              <a:t>régulière</a:t>
            </a:r>
            <a:r>
              <a:rPr lang="es-CL" sz="2400" dirty="0" smtClean="0">
                <a:latin typeface="Arial" charset="0"/>
              </a:rPr>
              <a:t> de </a:t>
            </a:r>
            <a:r>
              <a:rPr lang="es-CL" sz="2400" dirty="0" err="1" smtClean="0">
                <a:latin typeface="Arial" charset="0"/>
              </a:rPr>
              <a:t>trois</a:t>
            </a:r>
            <a:r>
              <a:rPr lang="es-CL" sz="2400" dirty="0" smtClean="0">
                <a:latin typeface="Arial" charset="0"/>
              </a:rPr>
              <a:t> à </a:t>
            </a:r>
            <a:r>
              <a:rPr lang="es-CL" sz="2400" dirty="0" err="1" smtClean="0">
                <a:latin typeface="Arial" charset="0"/>
              </a:rPr>
              <a:t>quatre</a:t>
            </a:r>
            <a:r>
              <a:rPr lang="es-CL" sz="2400" dirty="0" smtClean="0">
                <a:latin typeface="Arial" charset="0"/>
              </a:rPr>
              <a:t> </a:t>
            </a:r>
            <a:r>
              <a:rPr lang="es-CL" sz="2400" dirty="0" err="1" smtClean="0">
                <a:latin typeface="Arial" charset="0"/>
              </a:rPr>
              <a:t>semaines</a:t>
            </a:r>
            <a:r>
              <a:rPr lang="es-CL" sz="2400" dirty="0" smtClean="0">
                <a:latin typeface="Arial" charset="0"/>
              </a:rPr>
              <a:t>…</a:t>
            </a:r>
            <a:endParaRPr lang="es-CL" sz="2400" dirty="0" smtClean="0"/>
          </a:p>
        </p:txBody>
      </p:sp>
    </p:spTree>
    <p:extLst>
      <p:ext uri="{BB962C8B-B14F-4D97-AF65-F5344CB8AC3E}">
        <p14:creationId xmlns:p14="http://schemas.microsoft.com/office/powerpoint/2010/main" val="1100263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ZoneTexte 3"/>
          <p:cNvSpPr txBox="1">
            <a:spLocks noChangeArrowheads="1"/>
          </p:cNvSpPr>
          <p:nvPr/>
        </p:nvSpPr>
        <p:spPr bwMode="auto">
          <a:xfrm>
            <a:off x="-36513" y="1214438"/>
            <a:ext cx="9180513" cy="4216400"/>
          </a:xfrm>
          <a:prstGeom prst="rect">
            <a:avLst/>
          </a:prstGeom>
          <a:noFill/>
          <a:ln w="9525">
            <a:noFill/>
            <a:miter lim="800000"/>
            <a:headEnd/>
            <a:tailEnd/>
          </a:ln>
        </p:spPr>
        <p:txBody>
          <a:bodyPr>
            <a:spAutoFit/>
          </a:bodyPr>
          <a:lstStyle/>
          <a:p>
            <a:pPr algn="ctr"/>
            <a:r>
              <a:rPr lang="fr-FR" sz="4400">
                <a:solidFill>
                  <a:srgbClr val="FFFF00"/>
                </a:solidFill>
                <a:latin typeface="Calibri" pitchFamily="34" charset="0"/>
                <a:cs typeface="Calibri" pitchFamily="34" charset="0"/>
              </a:rPr>
              <a:t>LE SPORT</a:t>
            </a:r>
          </a:p>
          <a:p>
            <a:pPr algn="ctr"/>
            <a:endParaRPr lang="fr-FR" sz="4000">
              <a:solidFill>
                <a:srgbClr val="FFFF00"/>
              </a:solidFill>
              <a:latin typeface="Calibri" pitchFamily="34" charset="0"/>
              <a:cs typeface="Calibri" pitchFamily="34" charset="0"/>
            </a:endParaRPr>
          </a:p>
          <a:p>
            <a:pPr algn="ctr"/>
            <a:endParaRPr lang="fr-FR" sz="2400">
              <a:solidFill>
                <a:srgbClr val="FFFF00"/>
              </a:solidFill>
              <a:latin typeface="Calibri" pitchFamily="34" charset="0"/>
              <a:cs typeface="Calibri" pitchFamily="34" charset="0"/>
            </a:endParaRPr>
          </a:p>
          <a:p>
            <a:pPr algn="ctr"/>
            <a:r>
              <a:rPr lang="fr-FR" sz="3200">
                <a:solidFill>
                  <a:srgbClr val="FFFF00"/>
                </a:solidFill>
                <a:latin typeface="Calibri" pitchFamily="34" charset="0"/>
                <a:cs typeface="Calibri" pitchFamily="34" charset="0"/>
              </a:rPr>
              <a:t>Activité organisée et codifiée pour </a:t>
            </a:r>
          </a:p>
          <a:p>
            <a:pPr algn="ctr"/>
            <a:endParaRPr lang="fr-FR" sz="3200">
              <a:solidFill>
                <a:srgbClr val="FFFF00"/>
              </a:solidFill>
              <a:latin typeface="Calibri" pitchFamily="34" charset="0"/>
              <a:cs typeface="Calibri" pitchFamily="34" charset="0"/>
            </a:endParaRPr>
          </a:p>
          <a:p>
            <a:pPr algn="ctr"/>
            <a:r>
              <a:rPr lang="fr-FR" sz="3200">
                <a:solidFill>
                  <a:srgbClr val="FFFF00"/>
                </a:solidFill>
                <a:latin typeface="Calibri" pitchFamily="34" charset="0"/>
                <a:cs typeface="Calibri" pitchFamily="34" charset="0"/>
              </a:rPr>
              <a:t>réaliser une</a:t>
            </a:r>
          </a:p>
          <a:p>
            <a:pPr algn="ctr"/>
            <a:endParaRPr lang="fr-FR" sz="3200">
              <a:solidFill>
                <a:srgbClr val="FFFF00"/>
              </a:solidFill>
              <a:latin typeface="Calibri" pitchFamily="34" charset="0"/>
              <a:cs typeface="Calibri" pitchFamily="34" charset="0"/>
            </a:endParaRPr>
          </a:p>
          <a:p>
            <a:pPr algn="ctr"/>
            <a:r>
              <a:rPr lang="fr-FR" sz="3200" b="1">
                <a:solidFill>
                  <a:srgbClr val="FFFF00"/>
                </a:solidFill>
                <a:latin typeface="Calibri" pitchFamily="34" charset="0"/>
                <a:cs typeface="Calibri" pitchFamily="34" charset="0"/>
              </a:rPr>
              <a:t> performance </a:t>
            </a:r>
            <a:r>
              <a:rPr lang="fr-FR" sz="3200">
                <a:solidFill>
                  <a:srgbClr val="FFFF00"/>
                </a:solidFill>
                <a:latin typeface="Calibri" pitchFamily="34" charset="0"/>
                <a:cs typeface="Calibri" pitchFamily="34" charset="0"/>
              </a:rPr>
              <a:t>individuelle ou collective</a:t>
            </a:r>
          </a:p>
        </p:txBody>
      </p:sp>
      <p:sp>
        <p:nvSpPr>
          <p:cNvPr id="3" name="ZoneTexte 2"/>
          <p:cNvSpPr txBox="1"/>
          <p:nvPr/>
        </p:nvSpPr>
        <p:spPr>
          <a:xfrm>
            <a:off x="2044700" y="285750"/>
            <a:ext cx="4956175" cy="400050"/>
          </a:xfrm>
          <a:prstGeom prst="rect">
            <a:avLst/>
          </a:prstGeom>
          <a:noFill/>
        </p:spPr>
        <p:txBody>
          <a:bodyPr wrap="none">
            <a:spAutoFit/>
          </a:bodyPr>
          <a:lstStyle/>
          <a:p>
            <a:pPr>
              <a:defRPr/>
            </a:pPr>
            <a:r>
              <a:rPr lang="fr-FR" sz="2000" b="1" dirty="0">
                <a:solidFill>
                  <a:srgbClr val="FFFF00"/>
                </a:solidFill>
                <a:effectLst>
                  <a:outerShdw blurRad="38100" dist="38100" dir="2700000" algn="tl">
                    <a:srgbClr val="000000">
                      <a:alpha val="43137"/>
                    </a:srgbClr>
                  </a:outerShdw>
                </a:effectLst>
                <a:latin typeface="Bookman Old Style" pitchFamily="18" charset="0"/>
              </a:rPr>
              <a:t>Quelques définitions et réflexions…</a:t>
            </a:r>
          </a:p>
        </p:txBody>
      </p:sp>
    </p:spTree>
    <p:extLst>
      <p:ext uri="{BB962C8B-B14F-4D97-AF65-F5344CB8AC3E}">
        <p14:creationId xmlns:p14="http://schemas.microsoft.com/office/powerpoint/2010/main" val="8710980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Grp="1" noChangeArrowheads="1"/>
          </p:cNvSpPr>
          <p:nvPr>
            <p:ph type="title"/>
          </p:nvPr>
        </p:nvSpPr>
        <p:spPr>
          <a:xfrm>
            <a:off x="609600" y="0"/>
            <a:ext cx="7848600" cy="1752600"/>
          </a:xfrm>
          <a:effectLst>
            <a:outerShdw dist="35921" dir="2700000" algn="ctr" rotWithShape="0">
              <a:schemeClr val="bg2"/>
            </a:outerShdw>
          </a:effectLst>
        </p:spPr>
        <p:txBody>
          <a:bodyPr/>
          <a:lstStyle/>
          <a:p>
            <a:pPr algn="ctr">
              <a:defRPr/>
            </a:pPr>
            <a:r>
              <a:rPr lang="es-CL" sz="3200" b="1" i="0" smtClean="0">
                <a:solidFill>
                  <a:schemeClr val="hlink"/>
                </a:solidFill>
                <a:latin typeface="Bookman Old Style" pitchFamily="18" charset="0"/>
              </a:rPr>
              <a:t>2- LE POIDS CORPOREL</a:t>
            </a:r>
            <a:endParaRPr lang="es-CL" sz="3200" b="1" smtClean="0">
              <a:latin typeface="Bookman Old Style" pitchFamily="18" charset="0"/>
            </a:endParaRPr>
          </a:p>
        </p:txBody>
      </p:sp>
      <p:pic>
        <p:nvPicPr>
          <p:cNvPr id="100355" name="Picture 5" descr="2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2409" t="1831" r="3615" b="1305"/>
          <a:stretch>
            <a:fillRect/>
          </a:stretch>
        </p:blipFill>
        <p:spPr>
          <a:xfrm>
            <a:off x="1600200" y="1600200"/>
            <a:ext cx="6019800" cy="5016500"/>
          </a:xfrm>
        </p:spPr>
      </p:pic>
    </p:spTree>
    <p:extLst>
      <p:ext uri="{BB962C8B-B14F-4D97-AF65-F5344CB8AC3E}">
        <p14:creationId xmlns:p14="http://schemas.microsoft.com/office/powerpoint/2010/main" val="1530110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20" name="Rectangle 4"/>
          <p:cNvSpPr>
            <a:spLocks noGrp="1" noChangeArrowheads="1"/>
          </p:cNvSpPr>
          <p:nvPr>
            <p:ph type="title"/>
          </p:nvPr>
        </p:nvSpPr>
        <p:spPr>
          <a:xfrm>
            <a:off x="685800" y="0"/>
            <a:ext cx="7772400" cy="990600"/>
          </a:xfrm>
          <a:effectLst>
            <a:outerShdw dist="35921" dir="2700000" algn="ctr" rotWithShape="0">
              <a:schemeClr val="bg2"/>
            </a:outerShdw>
          </a:effectLst>
        </p:spPr>
        <p:txBody>
          <a:bodyPr/>
          <a:lstStyle/>
          <a:p>
            <a:pPr algn="ctr">
              <a:defRPr/>
            </a:pPr>
            <a:r>
              <a:rPr lang="es-CL" sz="3200" b="1" i="0" smtClean="0">
                <a:latin typeface="Bookman Old Style" pitchFamily="18" charset="0"/>
              </a:rPr>
              <a:t>2- LE POIDS CORPOREL</a:t>
            </a:r>
            <a:endParaRPr lang="es-CL" sz="3200" b="1" smtClean="0">
              <a:latin typeface="Bookman Old Style" pitchFamily="18" charset="0"/>
            </a:endParaRPr>
          </a:p>
        </p:txBody>
      </p:sp>
      <p:pic>
        <p:nvPicPr>
          <p:cNvPr id="101379" name="Picture 8" descr="2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8704" t="3329" r="5711" b="3433"/>
          <a:stretch>
            <a:fillRect/>
          </a:stretch>
        </p:blipFill>
        <p:spPr>
          <a:xfrm>
            <a:off x="152400" y="1752600"/>
            <a:ext cx="2919413" cy="2971800"/>
          </a:xfrm>
        </p:spPr>
      </p:pic>
      <p:pic>
        <p:nvPicPr>
          <p:cNvPr id="34825" name="Picture 9" descr="21"/>
          <p:cNvPicPr>
            <a:picLocks noChangeAspect="1" noChangeArrowheads="1"/>
          </p:cNvPicPr>
          <p:nvPr/>
        </p:nvPicPr>
        <p:blipFill>
          <a:blip r:embed="rId3">
            <a:extLst>
              <a:ext uri="{28A0092B-C50C-407E-A947-70E740481C1C}">
                <a14:useLocalDpi xmlns:a14="http://schemas.microsoft.com/office/drawing/2010/main" val="0"/>
              </a:ext>
            </a:extLst>
          </a:blip>
          <a:srcRect l="1411" t="6732" r="6877" b="4068"/>
          <a:stretch>
            <a:fillRect/>
          </a:stretch>
        </p:blipFill>
        <p:spPr bwMode="auto">
          <a:xfrm>
            <a:off x="3124200" y="4246563"/>
            <a:ext cx="3200400"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0" descr="24"/>
          <p:cNvPicPr>
            <a:picLocks noChangeAspect="1" noChangeArrowheads="1"/>
          </p:cNvPicPr>
          <p:nvPr/>
        </p:nvPicPr>
        <p:blipFill>
          <a:blip r:embed="rId4">
            <a:extLst>
              <a:ext uri="{28A0092B-C50C-407E-A947-70E740481C1C}">
                <a14:useLocalDpi xmlns:a14="http://schemas.microsoft.com/office/drawing/2010/main" val="0"/>
              </a:ext>
            </a:extLst>
          </a:blip>
          <a:srcRect l="9805" r="16928" b="1785"/>
          <a:stretch>
            <a:fillRect/>
          </a:stretch>
        </p:blipFill>
        <p:spPr bwMode="auto">
          <a:xfrm>
            <a:off x="6464300" y="1600200"/>
            <a:ext cx="26797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Text Box 11"/>
          <p:cNvSpPr txBox="1">
            <a:spLocks noChangeArrowheads="1"/>
          </p:cNvSpPr>
          <p:nvPr/>
        </p:nvSpPr>
        <p:spPr bwMode="auto">
          <a:xfrm>
            <a:off x="2209800" y="990600"/>
            <a:ext cx="5562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r>
              <a:rPr lang="es-CL" sz="2800" b="1" smtClean="0">
                <a:solidFill>
                  <a:srgbClr val="FFFF00"/>
                </a:solidFill>
                <a:latin typeface="Calibri" pitchFamily="34" charset="0"/>
                <a:cs typeface="Calibri" pitchFamily="34" charset="0"/>
              </a:rPr>
              <a:t>Pour une personne qui pèse 70 kg...</a:t>
            </a:r>
            <a:endParaRPr lang="es-CL" b="1" smtClean="0">
              <a:solidFill>
                <a:srgbClr val="FFFF00"/>
              </a:solidFill>
              <a:latin typeface="Calibri" pitchFamily="34" charset="0"/>
              <a:cs typeface="Calibri" pitchFamily="34" charset="0"/>
            </a:endParaRPr>
          </a:p>
        </p:txBody>
      </p:sp>
      <p:sp>
        <p:nvSpPr>
          <p:cNvPr id="34828" name="Text Box 12"/>
          <p:cNvSpPr txBox="1">
            <a:spLocks noChangeArrowheads="1"/>
          </p:cNvSpPr>
          <p:nvPr/>
        </p:nvSpPr>
        <p:spPr bwMode="auto">
          <a:xfrm>
            <a:off x="303379" y="4725144"/>
            <a:ext cx="240823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r>
              <a:rPr lang="es-CL" b="1" dirty="0" smtClean="0">
                <a:solidFill>
                  <a:srgbClr val="FFFF00"/>
                </a:solidFill>
                <a:latin typeface="Calibri" pitchFamily="34" charset="0"/>
                <a:cs typeface="Calibri" pitchFamily="34" charset="0"/>
              </a:rPr>
              <a:t>30 min de jogging   à  9 km/h   =</a:t>
            </a:r>
          </a:p>
          <a:p>
            <a:pPr eaLnBrk="0" hangingPunct="0"/>
            <a:r>
              <a:rPr lang="es-CL" b="1" dirty="0" smtClean="0">
                <a:solidFill>
                  <a:srgbClr val="FFFF00"/>
                </a:solidFill>
                <a:latin typeface="Calibri" pitchFamily="34" charset="0"/>
                <a:cs typeface="Calibri" pitchFamily="34" charset="0"/>
              </a:rPr>
              <a:t>1360 </a:t>
            </a:r>
            <a:r>
              <a:rPr lang="es-CL" b="1" dirty="0" err="1" smtClean="0">
                <a:solidFill>
                  <a:srgbClr val="FFFF00"/>
                </a:solidFill>
                <a:latin typeface="Calibri" pitchFamily="34" charset="0"/>
                <a:cs typeface="Calibri" pitchFamily="34" charset="0"/>
              </a:rPr>
              <a:t>kilojoules</a:t>
            </a:r>
            <a:r>
              <a:rPr lang="es-CL" b="1" dirty="0" smtClean="0">
                <a:solidFill>
                  <a:srgbClr val="FFFF00"/>
                </a:solidFill>
                <a:latin typeface="Calibri" pitchFamily="34" charset="0"/>
                <a:cs typeface="Calibri" pitchFamily="34" charset="0"/>
              </a:rPr>
              <a:t> (325 </a:t>
            </a:r>
            <a:r>
              <a:rPr lang="es-CL" b="1" dirty="0" err="1" smtClean="0">
                <a:solidFill>
                  <a:srgbClr val="FFFF00"/>
                </a:solidFill>
                <a:latin typeface="Calibri" pitchFamily="34" charset="0"/>
                <a:cs typeface="Calibri" pitchFamily="34" charset="0"/>
              </a:rPr>
              <a:t>calories</a:t>
            </a:r>
            <a:r>
              <a:rPr lang="es-CL" b="1" dirty="0" smtClean="0">
                <a:solidFill>
                  <a:srgbClr val="FFFF00"/>
                </a:solidFill>
                <a:latin typeface="Calibri" pitchFamily="34" charset="0"/>
                <a:cs typeface="Calibri" pitchFamily="34" charset="0"/>
              </a:rPr>
              <a:t>)</a:t>
            </a:r>
          </a:p>
        </p:txBody>
      </p:sp>
      <p:sp>
        <p:nvSpPr>
          <p:cNvPr id="34829" name="Text Box 13"/>
          <p:cNvSpPr txBox="1">
            <a:spLocks noChangeArrowheads="1"/>
          </p:cNvSpPr>
          <p:nvPr/>
        </p:nvSpPr>
        <p:spPr bwMode="auto">
          <a:xfrm>
            <a:off x="3276600" y="2209800"/>
            <a:ext cx="298926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r>
              <a:rPr lang="es-CL" b="1" dirty="0" smtClean="0">
                <a:solidFill>
                  <a:srgbClr val="FFFF00"/>
                </a:solidFill>
                <a:latin typeface="Calibri" pitchFamily="34" charset="0"/>
                <a:cs typeface="Calibri" pitchFamily="34" charset="0"/>
              </a:rPr>
              <a:t>30 min de </a:t>
            </a:r>
            <a:r>
              <a:rPr lang="es-CL" b="1" dirty="0" err="1" smtClean="0">
                <a:solidFill>
                  <a:srgbClr val="FFFF00"/>
                </a:solidFill>
                <a:latin typeface="Calibri" pitchFamily="34" charset="0"/>
                <a:cs typeface="Calibri" pitchFamily="34" charset="0"/>
              </a:rPr>
              <a:t>bicyclette</a:t>
            </a:r>
            <a:r>
              <a:rPr lang="es-CL" b="1" dirty="0" smtClean="0">
                <a:solidFill>
                  <a:srgbClr val="FFFF00"/>
                </a:solidFill>
                <a:latin typeface="Calibri" pitchFamily="34" charset="0"/>
                <a:cs typeface="Calibri" pitchFamily="34" charset="0"/>
              </a:rPr>
              <a:t> à 21 km/h =</a:t>
            </a:r>
          </a:p>
          <a:p>
            <a:pPr eaLnBrk="0" hangingPunct="0"/>
            <a:r>
              <a:rPr lang="es-CL" b="1" dirty="0" smtClean="0">
                <a:solidFill>
                  <a:srgbClr val="FFFF00"/>
                </a:solidFill>
                <a:latin typeface="Calibri" pitchFamily="34" charset="0"/>
                <a:cs typeface="Calibri" pitchFamily="34" charset="0"/>
              </a:rPr>
              <a:t>1360 </a:t>
            </a:r>
            <a:r>
              <a:rPr lang="es-CL" b="1" dirty="0" err="1" smtClean="0">
                <a:solidFill>
                  <a:srgbClr val="FFFF00"/>
                </a:solidFill>
                <a:latin typeface="Calibri" pitchFamily="34" charset="0"/>
                <a:cs typeface="Calibri" pitchFamily="34" charset="0"/>
              </a:rPr>
              <a:t>kilojoules</a:t>
            </a:r>
            <a:endParaRPr lang="es-CL" b="1" dirty="0" smtClean="0">
              <a:solidFill>
                <a:srgbClr val="FFFF00"/>
              </a:solidFill>
              <a:latin typeface="Calibri" pitchFamily="34" charset="0"/>
              <a:cs typeface="Calibri" pitchFamily="34" charset="0"/>
            </a:endParaRPr>
          </a:p>
          <a:p>
            <a:pPr eaLnBrk="0" hangingPunct="0"/>
            <a:r>
              <a:rPr lang="es-CL" b="1" dirty="0" smtClean="0">
                <a:solidFill>
                  <a:srgbClr val="FFFF00"/>
                </a:solidFill>
                <a:latin typeface="Calibri" pitchFamily="34" charset="0"/>
                <a:cs typeface="Calibri" pitchFamily="34" charset="0"/>
              </a:rPr>
              <a:t>(325 </a:t>
            </a:r>
            <a:r>
              <a:rPr lang="es-CL" b="1" dirty="0" err="1" smtClean="0">
                <a:solidFill>
                  <a:srgbClr val="FFFF00"/>
                </a:solidFill>
                <a:latin typeface="Calibri" pitchFamily="34" charset="0"/>
                <a:cs typeface="Calibri" pitchFamily="34" charset="0"/>
              </a:rPr>
              <a:t>calories</a:t>
            </a:r>
            <a:r>
              <a:rPr lang="es-CL" b="1" dirty="0" smtClean="0">
                <a:solidFill>
                  <a:srgbClr val="FFFF00"/>
                </a:solidFill>
                <a:latin typeface="Calibri" pitchFamily="34" charset="0"/>
                <a:cs typeface="Calibri" pitchFamily="34" charset="0"/>
              </a:rPr>
              <a:t>)</a:t>
            </a:r>
          </a:p>
        </p:txBody>
      </p:sp>
      <p:sp>
        <p:nvSpPr>
          <p:cNvPr id="34830" name="Text Box 14"/>
          <p:cNvSpPr txBox="1">
            <a:spLocks noChangeArrowheads="1"/>
          </p:cNvSpPr>
          <p:nvPr/>
        </p:nvSpPr>
        <p:spPr bwMode="auto">
          <a:xfrm>
            <a:off x="6400800" y="5257800"/>
            <a:ext cx="28940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r>
              <a:rPr lang="es-CL" b="1" smtClean="0">
                <a:solidFill>
                  <a:srgbClr val="FFFF00"/>
                </a:solidFill>
                <a:latin typeface="Calibri" pitchFamily="34" charset="0"/>
                <a:cs typeface="Calibri" pitchFamily="34" charset="0"/>
              </a:rPr>
              <a:t>30 min de ski de fond</a:t>
            </a:r>
          </a:p>
          <a:p>
            <a:pPr eaLnBrk="0" hangingPunct="0"/>
            <a:r>
              <a:rPr lang="es-CL" b="1" smtClean="0">
                <a:solidFill>
                  <a:srgbClr val="FFFF00"/>
                </a:solidFill>
                <a:latin typeface="Calibri" pitchFamily="34" charset="0"/>
                <a:cs typeface="Calibri" pitchFamily="34" charset="0"/>
              </a:rPr>
              <a:t>= 1490 kilojoules</a:t>
            </a:r>
          </a:p>
          <a:p>
            <a:pPr eaLnBrk="0" hangingPunct="0"/>
            <a:r>
              <a:rPr lang="es-CL" b="1" smtClean="0">
                <a:solidFill>
                  <a:srgbClr val="FFFF00"/>
                </a:solidFill>
                <a:latin typeface="Calibri" pitchFamily="34" charset="0"/>
                <a:cs typeface="Calibri" pitchFamily="34" charset="0"/>
              </a:rPr>
              <a:t>(355 calories)</a:t>
            </a:r>
          </a:p>
        </p:txBody>
      </p:sp>
    </p:spTree>
    <p:extLst>
      <p:ext uri="{BB962C8B-B14F-4D97-AF65-F5344CB8AC3E}">
        <p14:creationId xmlns:p14="http://schemas.microsoft.com/office/powerpoint/2010/main" val="3427129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0"/>
                                  </p:stCondLst>
                                  <p:iterate type="wd">
                                    <p:tmPct val="100000"/>
                                  </p:iterate>
                                  <p:childTnLst>
                                    <p:set>
                                      <p:cBhvr>
                                        <p:cTn id="6" dur="1" fill="hold">
                                          <p:stCondLst>
                                            <p:cond delay="0"/>
                                          </p:stCondLst>
                                        </p:cTn>
                                        <p:tgtEl>
                                          <p:spTgt spid="34820"/>
                                        </p:tgtEl>
                                        <p:attrNameLst>
                                          <p:attrName>style.visibility</p:attrName>
                                        </p:attrNameLst>
                                      </p:cBhvr>
                                      <p:to>
                                        <p:strVal val="visible"/>
                                      </p:to>
                                    </p:set>
                                    <p:anim calcmode="lin" valueType="num">
                                      <p:cBhvr>
                                        <p:cTn id="7" dur="300" fill="hold"/>
                                        <p:tgtEl>
                                          <p:spTgt spid="34820"/>
                                        </p:tgtEl>
                                        <p:attrNameLst>
                                          <p:attrName>ppt_w</p:attrName>
                                        </p:attrNameLst>
                                      </p:cBhvr>
                                      <p:tavLst>
                                        <p:tav tm="0">
                                          <p:val>
                                            <p:strVal val="4*#ppt_w"/>
                                          </p:val>
                                        </p:tav>
                                        <p:tav tm="100000">
                                          <p:val>
                                            <p:strVal val="#ppt_w"/>
                                          </p:val>
                                        </p:tav>
                                      </p:tavLst>
                                    </p:anim>
                                    <p:anim calcmode="lin" valueType="num">
                                      <p:cBhvr>
                                        <p:cTn id="8" dur="300" fill="hold"/>
                                        <p:tgtEl>
                                          <p:spTgt spid="3482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987824" y="332656"/>
            <a:ext cx="2859950" cy="523220"/>
          </a:xfrm>
          <a:prstGeom prst="rect">
            <a:avLst/>
          </a:prstGeom>
          <a:noFill/>
        </p:spPr>
        <p:txBody>
          <a:bodyPr wrap="none" rtlCol="0">
            <a:spAutoFit/>
          </a:bodyPr>
          <a:lstStyle/>
          <a:p>
            <a:r>
              <a:rPr lang="fr-FR" sz="2800" dirty="0" smtClean="0">
                <a:latin typeface="Calibri" pitchFamily="34" charset="0"/>
                <a:cs typeface="Calibri" pitchFamily="34" charset="0"/>
              </a:rPr>
              <a:t>PLAN DE L’EXPOSE</a:t>
            </a:r>
            <a:endParaRPr lang="fr-FR" sz="2800" dirty="0">
              <a:latin typeface="Calibri" pitchFamily="34" charset="0"/>
              <a:cs typeface="Calibri" pitchFamily="34" charset="0"/>
            </a:endParaRPr>
          </a:p>
        </p:txBody>
      </p:sp>
      <p:sp>
        <p:nvSpPr>
          <p:cNvPr id="3" name="ZoneTexte 2"/>
          <p:cNvSpPr txBox="1"/>
          <p:nvPr/>
        </p:nvSpPr>
        <p:spPr>
          <a:xfrm>
            <a:off x="1043608" y="1140778"/>
            <a:ext cx="7548092" cy="5842497"/>
          </a:xfrm>
          <a:prstGeom prst="rect">
            <a:avLst/>
          </a:prstGeom>
          <a:noFill/>
        </p:spPr>
        <p:txBody>
          <a:bodyPr wrap="none" rtlCol="0">
            <a:spAutoFit/>
          </a:bodyPr>
          <a:lstStyle/>
          <a:p>
            <a:pPr>
              <a:lnSpc>
                <a:spcPct val="150000"/>
              </a:lnSpc>
            </a:pPr>
            <a:r>
              <a:rPr lang="fr-FR" sz="2800" dirty="0" smtClean="0">
                <a:latin typeface="Calibri" pitchFamily="34" charset="0"/>
                <a:cs typeface="Calibri" pitchFamily="34" charset="0"/>
              </a:rPr>
              <a:t>1 - Quelques définitions toujours utiles…</a:t>
            </a:r>
          </a:p>
          <a:p>
            <a:pPr>
              <a:lnSpc>
                <a:spcPct val="150000"/>
              </a:lnSpc>
            </a:pPr>
            <a:r>
              <a:rPr lang="fr-FR" sz="2800" dirty="0" smtClean="0">
                <a:latin typeface="Calibri" pitchFamily="34" charset="0"/>
                <a:cs typeface="Calibri" pitchFamily="34" charset="0"/>
              </a:rPr>
              <a:t>2 - Le sport est-il bon pour la santé ?</a:t>
            </a:r>
          </a:p>
          <a:p>
            <a:pPr>
              <a:lnSpc>
                <a:spcPct val="150000"/>
              </a:lnSpc>
            </a:pPr>
            <a:r>
              <a:rPr lang="fr-FR" sz="2800" dirty="0" smtClean="0">
                <a:latin typeface="Calibri" pitchFamily="34" charset="0"/>
                <a:cs typeface="Calibri" pitchFamily="34" charset="0"/>
              </a:rPr>
              <a:t>3 - …et la sédentarité ? Des constats alarmants… </a:t>
            </a:r>
          </a:p>
          <a:p>
            <a:pPr>
              <a:lnSpc>
                <a:spcPct val="150000"/>
              </a:lnSpc>
            </a:pPr>
            <a:r>
              <a:rPr lang="fr-FR" sz="2800" dirty="0" smtClean="0">
                <a:latin typeface="Calibri" pitchFamily="34" charset="0"/>
                <a:cs typeface="Calibri" pitchFamily="34" charset="0"/>
              </a:rPr>
              <a:t>4 - …aux bénéfices d’une pratique régulière des AP</a:t>
            </a:r>
          </a:p>
          <a:p>
            <a:pPr>
              <a:lnSpc>
                <a:spcPct val="150000"/>
              </a:lnSpc>
            </a:pPr>
            <a:r>
              <a:rPr lang="fr-FR" sz="2800" dirty="0" smtClean="0">
                <a:latin typeface="Calibri" pitchFamily="34" charset="0"/>
                <a:cs typeface="Calibri" pitchFamily="34" charset="0"/>
              </a:rPr>
              <a:t>5 - Comment prendre en charge vos patients</a:t>
            </a:r>
          </a:p>
          <a:p>
            <a:pPr>
              <a:lnSpc>
                <a:spcPct val="150000"/>
              </a:lnSpc>
            </a:pPr>
            <a:r>
              <a:rPr lang="fr-FR" sz="2800" dirty="0">
                <a:latin typeface="Calibri" pitchFamily="34" charset="0"/>
                <a:cs typeface="Calibri" pitchFamily="34" charset="0"/>
              </a:rPr>
              <a:t> </a:t>
            </a:r>
            <a:r>
              <a:rPr lang="fr-FR" sz="2800" dirty="0" smtClean="0">
                <a:latin typeface="Calibri" pitchFamily="34" charset="0"/>
                <a:cs typeface="Calibri" pitchFamily="34" charset="0"/>
              </a:rPr>
              <a:t>      - Les précautions à prendre</a:t>
            </a:r>
          </a:p>
          <a:p>
            <a:pPr>
              <a:lnSpc>
                <a:spcPct val="150000"/>
              </a:lnSpc>
            </a:pPr>
            <a:r>
              <a:rPr lang="fr-FR" sz="2800" dirty="0">
                <a:latin typeface="Calibri" pitchFamily="34" charset="0"/>
                <a:cs typeface="Calibri" pitchFamily="34" charset="0"/>
              </a:rPr>
              <a:t> </a:t>
            </a:r>
            <a:r>
              <a:rPr lang="fr-FR" sz="2800" dirty="0" smtClean="0">
                <a:latin typeface="Calibri" pitchFamily="34" charset="0"/>
                <a:cs typeface="Calibri" pitchFamily="34" charset="0"/>
              </a:rPr>
              <a:t>      - Leurs évaluation</a:t>
            </a:r>
          </a:p>
          <a:p>
            <a:pPr>
              <a:lnSpc>
                <a:spcPct val="150000"/>
              </a:lnSpc>
            </a:pPr>
            <a:r>
              <a:rPr lang="fr-FR" sz="2800" dirty="0">
                <a:latin typeface="Calibri" pitchFamily="34" charset="0"/>
                <a:cs typeface="Calibri" pitchFamily="34" charset="0"/>
              </a:rPr>
              <a:t> </a:t>
            </a:r>
            <a:r>
              <a:rPr lang="fr-FR" sz="2800" dirty="0" smtClean="0">
                <a:latin typeface="Calibri" pitchFamily="34" charset="0"/>
                <a:cs typeface="Calibri" pitchFamily="34" charset="0"/>
              </a:rPr>
              <a:t>      - Leur entraînement</a:t>
            </a:r>
          </a:p>
          <a:p>
            <a:pPr>
              <a:lnSpc>
                <a:spcPct val="150000"/>
              </a:lnSpc>
            </a:pPr>
            <a:endParaRPr lang="fr-FR" sz="2800" dirty="0">
              <a:latin typeface="Calibri" pitchFamily="34" charset="0"/>
              <a:cs typeface="Calibri" pitchFamily="34" charset="0"/>
            </a:endParaRPr>
          </a:p>
        </p:txBody>
      </p:sp>
      <p:sp>
        <p:nvSpPr>
          <p:cNvPr id="4" name="Flèche droite 3"/>
          <p:cNvSpPr/>
          <p:nvPr/>
        </p:nvSpPr>
        <p:spPr>
          <a:xfrm>
            <a:off x="266372" y="3936311"/>
            <a:ext cx="690376" cy="25143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33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95539" y="1484784"/>
            <a:ext cx="8679940" cy="1969770"/>
          </a:xfrm>
          <a:prstGeom prst="rect">
            <a:avLst/>
          </a:prstGeom>
          <a:noFill/>
        </p:spPr>
        <p:txBody>
          <a:bodyPr wrap="none" rtlCol="0">
            <a:spAutoFit/>
          </a:bodyPr>
          <a:lstStyle/>
          <a:p>
            <a:pPr algn="ctr"/>
            <a:endParaRPr lang="fr-FR" dirty="0">
              <a:solidFill>
                <a:srgbClr val="FFFFFF"/>
              </a:solidFill>
              <a:latin typeface="Calibri" pitchFamily="34" charset="0"/>
              <a:cs typeface="Calibri" pitchFamily="34" charset="0"/>
            </a:endParaRPr>
          </a:p>
          <a:p>
            <a:pPr algn="ctr"/>
            <a:r>
              <a:rPr lang="fr-FR" sz="2400" b="1" dirty="0">
                <a:solidFill>
                  <a:srgbClr val="FFFFFF"/>
                </a:solidFill>
                <a:latin typeface="Calibri" pitchFamily="34" charset="0"/>
                <a:cs typeface="Calibri" pitchFamily="34" charset="0"/>
              </a:rPr>
              <a:t>Pour une incitation à la pratique régulière d’une activité physique </a:t>
            </a:r>
            <a:r>
              <a:rPr lang="fr-FR" sz="2400" b="1" dirty="0">
                <a:solidFill>
                  <a:srgbClr val="FFFF00"/>
                </a:solidFill>
                <a:latin typeface="Calibri" pitchFamily="34" charset="0"/>
                <a:cs typeface="Calibri" pitchFamily="34" charset="0"/>
              </a:rPr>
              <a:t>:</a:t>
            </a:r>
          </a:p>
          <a:p>
            <a:pPr algn="ctr"/>
            <a:endParaRPr lang="fr-FR" sz="2400" dirty="0">
              <a:solidFill>
                <a:srgbClr val="FFFF00"/>
              </a:solidFill>
              <a:latin typeface="Calibri" pitchFamily="34" charset="0"/>
              <a:cs typeface="Calibri" pitchFamily="34" charset="0"/>
            </a:endParaRPr>
          </a:p>
          <a:p>
            <a:pPr algn="ctr"/>
            <a:r>
              <a:rPr lang="fr-FR" sz="3200" b="1" dirty="0">
                <a:solidFill>
                  <a:srgbClr val="FFFF00"/>
                </a:solidFill>
                <a:latin typeface="Calibri" pitchFamily="34" charset="0"/>
                <a:cs typeface="Calibri" pitchFamily="34" charset="0"/>
              </a:rPr>
              <a:t>COMMENT PRENDRE EN CHARGE VOS PATIENTS</a:t>
            </a:r>
          </a:p>
          <a:p>
            <a:pPr algn="ctr"/>
            <a:endParaRPr lang="fr-FR" sz="2400" b="1" dirty="0">
              <a:solidFill>
                <a:srgbClr val="FFFF00"/>
              </a:solidFill>
              <a:latin typeface="Calibri" pitchFamily="34" charset="0"/>
              <a:cs typeface="Calibri" pitchFamily="34" charset="0"/>
            </a:endParaRPr>
          </a:p>
        </p:txBody>
      </p:sp>
    </p:spTree>
    <p:extLst>
      <p:ext uri="{BB962C8B-B14F-4D97-AF65-F5344CB8AC3E}">
        <p14:creationId xmlns:p14="http://schemas.microsoft.com/office/powerpoint/2010/main" val="38991313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a:srcRect l="24715" t="10735" r="28875" b="4771"/>
          <a:stretch/>
        </p:blipFill>
        <p:spPr bwMode="auto">
          <a:xfrm>
            <a:off x="1255395" y="32385"/>
            <a:ext cx="6633210" cy="67932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865091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395536" y="116632"/>
            <a:ext cx="8610600" cy="1066800"/>
          </a:xfrm>
        </p:spPr>
        <p:txBody>
          <a:bodyPr/>
          <a:lstStyle/>
          <a:p>
            <a:pPr>
              <a:lnSpc>
                <a:spcPct val="120000"/>
              </a:lnSpc>
            </a:pPr>
            <a:r>
              <a:rPr lang="es-CL" sz="2000" i="0" dirty="0">
                <a:solidFill>
                  <a:schemeClr val="bg1"/>
                </a:solidFill>
                <a:latin typeface="Arial" charset="0"/>
              </a:rPr>
              <a:t>QU’ELLES PRECAUTIONS PRENDRE AVANT D’ENTREPRENDRE UN PROGRAMME DE REMISE EN CONDITION PHYSIQUE ? LE Q-AAP</a:t>
            </a:r>
            <a:endParaRPr lang="es-CL" dirty="0">
              <a:solidFill>
                <a:schemeClr val="bg1"/>
              </a:solidFill>
            </a:endParaRPr>
          </a:p>
        </p:txBody>
      </p:sp>
      <p:sp>
        <p:nvSpPr>
          <p:cNvPr id="103427" name="Rectangle 3"/>
          <p:cNvSpPr>
            <a:spLocks noGrp="1" noChangeArrowheads="1"/>
          </p:cNvSpPr>
          <p:nvPr>
            <p:ph type="body" idx="1"/>
          </p:nvPr>
        </p:nvSpPr>
        <p:spPr>
          <a:xfrm>
            <a:off x="0" y="1295400"/>
            <a:ext cx="9144000" cy="5257800"/>
          </a:xfrm>
        </p:spPr>
        <p:txBody>
          <a:bodyPr>
            <a:normAutofit lnSpcReduction="10000"/>
          </a:bodyPr>
          <a:lstStyle/>
          <a:p>
            <a:pPr>
              <a:lnSpc>
                <a:spcPct val="90000"/>
              </a:lnSpc>
              <a:buFont typeface="Monotype Sorts" pitchFamily="2" charset="2"/>
              <a:buNone/>
            </a:pPr>
            <a:r>
              <a:rPr lang="es-CL" sz="2400" dirty="0">
                <a:latin typeface="Arial" charset="0"/>
              </a:rPr>
              <a:t>Si </a:t>
            </a:r>
            <a:r>
              <a:rPr lang="es-CL" sz="2400" dirty="0" err="1">
                <a:latin typeface="Arial" charset="0"/>
              </a:rPr>
              <a:t>vous</a:t>
            </a:r>
            <a:r>
              <a:rPr lang="es-CL" sz="2400" dirty="0">
                <a:latin typeface="Arial" charset="0"/>
              </a:rPr>
              <a:t> </a:t>
            </a:r>
            <a:r>
              <a:rPr lang="es-CL" sz="2400" dirty="0" err="1">
                <a:latin typeface="Arial" charset="0"/>
              </a:rPr>
              <a:t>répondez</a:t>
            </a:r>
            <a:r>
              <a:rPr lang="es-CL" sz="2400" dirty="0">
                <a:latin typeface="Arial" charset="0"/>
              </a:rPr>
              <a:t> “</a:t>
            </a:r>
            <a:r>
              <a:rPr lang="es-CL" sz="2400" dirty="0" err="1">
                <a:latin typeface="Arial" charset="0"/>
              </a:rPr>
              <a:t>oui</a:t>
            </a:r>
            <a:r>
              <a:rPr lang="es-CL" sz="2400" dirty="0">
                <a:latin typeface="Arial" charset="0"/>
              </a:rPr>
              <a:t>” à une des </a:t>
            </a:r>
            <a:r>
              <a:rPr lang="es-CL" sz="2400" dirty="0" err="1">
                <a:latin typeface="Arial" charset="0"/>
              </a:rPr>
              <a:t>questions</a:t>
            </a:r>
            <a:r>
              <a:rPr lang="es-CL" sz="2400" dirty="0">
                <a:latin typeface="Arial" charset="0"/>
              </a:rPr>
              <a:t> </a:t>
            </a:r>
            <a:r>
              <a:rPr lang="es-CL" sz="2400" dirty="0" err="1">
                <a:latin typeface="Arial" charset="0"/>
              </a:rPr>
              <a:t>suivantes</a:t>
            </a:r>
            <a:r>
              <a:rPr lang="es-CL" sz="2400" dirty="0">
                <a:latin typeface="Arial" charset="0"/>
              </a:rPr>
              <a:t>, </a:t>
            </a:r>
            <a:r>
              <a:rPr lang="es-CL" sz="2400" dirty="0" err="1">
                <a:latin typeface="Arial" charset="0"/>
              </a:rPr>
              <a:t>consultez</a:t>
            </a:r>
            <a:r>
              <a:rPr lang="es-CL" sz="2400" dirty="0">
                <a:latin typeface="Arial" charset="0"/>
              </a:rPr>
              <a:t> </a:t>
            </a:r>
            <a:r>
              <a:rPr lang="es-CL" sz="2400" dirty="0" err="1">
                <a:latin typeface="Arial" charset="0"/>
              </a:rPr>
              <a:t>votre</a:t>
            </a:r>
            <a:r>
              <a:rPr lang="es-CL" sz="2400" dirty="0">
                <a:latin typeface="Arial" charset="0"/>
              </a:rPr>
              <a:t> </a:t>
            </a:r>
            <a:r>
              <a:rPr lang="es-CL" sz="2400" dirty="0" err="1">
                <a:latin typeface="Arial" charset="0"/>
              </a:rPr>
              <a:t>médecin</a:t>
            </a:r>
            <a:r>
              <a:rPr lang="es-CL" sz="2400" dirty="0">
                <a:latin typeface="Arial" charset="0"/>
              </a:rPr>
              <a:t>.</a:t>
            </a:r>
          </a:p>
          <a:p>
            <a:pPr>
              <a:lnSpc>
                <a:spcPct val="40000"/>
              </a:lnSpc>
              <a:buFont typeface="Monotype Sorts" pitchFamily="2" charset="2"/>
              <a:buNone/>
            </a:pPr>
            <a:endParaRPr lang="es-CL" sz="2400" dirty="0">
              <a:latin typeface="Arial" charset="0"/>
            </a:endParaRPr>
          </a:p>
          <a:p>
            <a:pPr>
              <a:lnSpc>
                <a:spcPct val="120000"/>
              </a:lnSpc>
              <a:buFont typeface="Monotype Sorts" pitchFamily="2" charset="2"/>
              <a:buNone/>
            </a:pPr>
            <a:r>
              <a:rPr lang="es-CL" sz="2000" dirty="0">
                <a:latin typeface="Arial" charset="0"/>
              </a:rPr>
              <a:t>- </a:t>
            </a:r>
            <a:r>
              <a:rPr lang="es-CL" sz="2000" dirty="0" err="1">
                <a:latin typeface="Arial" charset="0"/>
              </a:rPr>
              <a:t>Souffrez-vous</a:t>
            </a:r>
            <a:r>
              <a:rPr lang="es-CL" sz="2000" dirty="0">
                <a:latin typeface="Arial" charset="0"/>
              </a:rPr>
              <a:t> </a:t>
            </a:r>
            <a:r>
              <a:rPr lang="es-CL" sz="2000" dirty="0" err="1">
                <a:latin typeface="Arial" charset="0"/>
              </a:rPr>
              <a:t>déjà</a:t>
            </a:r>
            <a:r>
              <a:rPr lang="es-CL" sz="2000" dirty="0">
                <a:latin typeface="Arial" charset="0"/>
              </a:rPr>
              <a:t> </a:t>
            </a:r>
            <a:r>
              <a:rPr lang="es-CL" sz="2000" dirty="0" err="1">
                <a:latin typeface="Arial" charset="0"/>
              </a:rPr>
              <a:t>d’un</a:t>
            </a:r>
            <a:r>
              <a:rPr lang="es-CL" sz="2000" dirty="0">
                <a:latin typeface="Arial" charset="0"/>
              </a:rPr>
              <a:t> </a:t>
            </a:r>
            <a:r>
              <a:rPr lang="es-CL" sz="2000" dirty="0" err="1">
                <a:latin typeface="Arial" charset="0"/>
              </a:rPr>
              <a:t>trouble</a:t>
            </a:r>
            <a:r>
              <a:rPr lang="es-CL" sz="2000" dirty="0">
                <a:latin typeface="Arial" charset="0"/>
              </a:rPr>
              <a:t> </a:t>
            </a:r>
            <a:r>
              <a:rPr lang="es-CL" sz="2000" dirty="0" err="1">
                <a:latin typeface="Arial" charset="0"/>
              </a:rPr>
              <a:t>cardiaque</a:t>
            </a:r>
            <a:r>
              <a:rPr lang="es-CL" sz="2000" dirty="0">
                <a:latin typeface="Arial" charset="0"/>
              </a:rPr>
              <a:t> diagnostiqué ?</a:t>
            </a:r>
          </a:p>
          <a:p>
            <a:pPr>
              <a:lnSpc>
                <a:spcPct val="90000"/>
              </a:lnSpc>
              <a:buFont typeface="Monotype Sorts" pitchFamily="2" charset="2"/>
              <a:buNone/>
            </a:pPr>
            <a:r>
              <a:rPr lang="es-CL" sz="2000" dirty="0">
                <a:latin typeface="Arial" charset="0"/>
              </a:rPr>
              <a:t>- </a:t>
            </a:r>
            <a:r>
              <a:rPr lang="es-CL" sz="2000" dirty="0" err="1" smtClean="0">
                <a:latin typeface="Arial" charset="0"/>
              </a:rPr>
              <a:t>Ressentez-vous</a:t>
            </a:r>
            <a:r>
              <a:rPr lang="es-CL" sz="2000" dirty="0" smtClean="0">
                <a:latin typeface="Arial" charset="0"/>
              </a:rPr>
              <a:t> </a:t>
            </a:r>
            <a:r>
              <a:rPr lang="es-CL" sz="2000" dirty="0" err="1" smtClean="0">
                <a:latin typeface="Arial" charset="0"/>
              </a:rPr>
              <a:t>fréquemment</a:t>
            </a:r>
            <a:r>
              <a:rPr lang="es-CL" sz="2000" dirty="0" smtClean="0">
                <a:latin typeface="Arial" charset="0"/>
              </a:rPr>
              <a:t> </a:t>
            </a:r>
            <a:r>
              <a:rPr lang="es-CL" sz="2000" dirty="0">
                <a:latin typeface="Arial" charset="0"/>
              </a:rPr>
              <a:t>des </a:t>
            </a:r>
            <a:r>
              <a:rPr lang="es-CL" sz="2000" dirty="0" err="1">
                <a:latin typeface="Arial" charset="0"/>
              </a:rPr>
              <a:t>douleurs</a:t>
            </a:r>
            <a:r>
              <a:rPr lang="es-CL" sz="2000" dirty="0">
                <a:latin typeface="Arial" charset="0"/>
              </a:rPr>
              <a:t> à la </a:t>
            </a:r>
            <a:r>
              <a:rPr lang="es-CL" sz="2000" dirty="0" err="1">
                <a:latin typeface="Arial" charset="0"/>
              </a:rPr>
              <a:t>poitrine</a:t>
            </a:r>
            <a:r>
              <a:rPr lang="es-CL" sz="2000" dirty="0">
                <a:latin typeface="Arial" charset="0"/>
              </a:rPr>
              <a:t>, </a:t>
            </a:r>
            <a:r>
              <a:rPr lang="es-CL" sz="2000" dirty="0" err="1">
                <a:latin typeface="Arial" charset="0"/>
              </a:rPr>
              <a:t>au</a:t>
            </a:r>
            <a:r>
              <a:rPr lang="es-CL" sz="2000" dirty="0">
                <a:latin typeface="Arial" charset="0"/>
              </a:rPr>
              <a:t> </a:t>
            </a:r>
            <a:r>
              <a:rPr lang="es-CL" sz="2000" dirty="0" err="1">
                <a:latin typeface="Arial" charset="0"/>
              </a:rPr>
              <a:t>cœur</a:t>
            </a:r>
            <a:r>
              <a:rPr lang="es-CL" sz="2000" dirty="0">
                <a:latin typeface="Arial" charset="0"/>
              </a:rPr>
              <a:t> </a:t>
            </a:r>
            <a:r>
              <a:rPr lang="es-CL" sz="2000" dirty="0" err="1">
                <a:latin typeface="Arial" charset="0"/>
              </a:rPr>
              <a:t>ou</a:t>
            </a:r>
            <a:r>
              <a:rPr lang="es-CL" sz="2000" dirty="0">
                <a:latin typeface="Arial" charset="0"/>
              </a:rPr>
              <a:t> </a:t>
            </a:r>
            <a:r>
              <a:rPr lang="es-CL" sz="2000" dirty="0" err="1">
                <a:latin typeface="Arial" charset="0"/>
              </a:rPr>
              <a:t>dans</a:t>
            </a:r>
            <a:r>
              <a:rPr lang="es-CL" sz="2000" dirty="0">
                <a:latin typeface="Arial" charset="0"/>
              </a:rPr>
              <a:t> le </a:t>
            </a:r>
            <a:r>
              <a:rPr lang="es-CL" sz="2000" dirty="0" err="1">
                <a:latin typeface="Arial" charset="0"/>
              </a:rPr>
              <a:t>bras</a:t>
            </a:r>
            <a:r>
              <a:rPr lang="es-CL" sz="2000" dirty="0">
                <a:latin typeface="Arial" charset="0"/>
              </a:rPr>
              <a:t> </a:t>
            </a:r>
            <a:r>
              <a:rPr lang="es-CL" sz="2000" dirty="0" err="1">
                <a:latin typeface="Arial" charset="0"/>
              </a:rPr>
              <a:t>gauche</a:t>
            </a:r>
            <a:r>
              <a:rPr lang="es-CL" sz="2000" dirty="0">
                <a:latin typeface="Arial" charset="0"/>
              </a:rPr>
              <a:t> ?</a:t>
            </a:r>
          </a:p>
          <a:p>
            <a:pPr>
              <a:lnSpc>
                <a:spcPct val="90000"/>
              </a:lnSpc>
              <a:buFont typeface="Monotype Sorts" pitchFamily="2" charset="2"/>
              <a:buNone/>
            </a:pPr>
            <a:r>
              <a:rPr lang="es-CL" sz="2000" dirty="0">
                <a:latin typeface="Arial" charset="0"/>
              </a:rPr>
              <a:t>- </a:t>
            </a:r>
            <a:r>
              <a:rPr lang="es-CL" sz="2000" dirty="0" err="1">
                <a:latin typeface="Arial" charset="0"/>
              </a:rPr>
              <a:t>Ressentez</a:t>
            </a:r>
            <a:r>
              <a:rPr lang="es-CL" sz="2000" dirty="0">
                <a:latin typeface="Arial" charset="0"/>
              </a:rPr>
              <a:t> </a:t>
            </a:r>
            <a:r>
              <a:rPr lang="es-CL" sz="2000" dirty="0" err="1">
                <a:latin typeface="Arial" charset="0"/>
              </a:rPr>
              <a:t>vous</a:t>
            </a:r>
            <a:r>
              <a:rPr lang="es-CL" sz="2000" dirty="0">
                <a:latin typeface="Arial" charset="0"/>
              </a:rPr>
              <a:t> des </a:t>
            </a:r>
            <a:r>
              <a:rPr lang="es-CL" sz="2000" dirty="0" err="1">
                <a:latin typeface="Arial" charset="0"/>
              </a:rPr>
              <a:t>étourdissement</a:t>
            </a:r>
            <a:r>
              <a:rPr lang="es-CL" sz="2000" dirty="0">
                <a:latin typeface="Arial" charset="0"/>
              </a:rPr>
              <a:t> </a:t>
            </a:r>
            <a:r>
              <a:rPr lang="es-CL" sz="2000" dirty="0" err="1">
                <a:latin typeface="Arial" charset="0"/>
              </a:rPr>
              <a:t>ou</a:t>
            </a:r>
            <a:r>
              <a:rPr lang="es-CL" sz="2000" dirty="0">
                <a:latin typeface="Arial" charset="0"/>
              </a:rPr>
              <a:t> des “</a:t>
            </a:r>
            <a:r>
              <a:rPr lang="es-CL" sz="2000" dirty="0" err="1">
                <a:latin typeface="Arial" charset="0"/>
              </a:rPr>
              <a:t>coups</a:t>
            </a:r>
            <a:r>
              <a:rPr lang="es-CL" sz="2000" dirty="0">
                <a:latin typeface="Arial" charset="0"/>
              </a:rPr>
              <a:t> de </a:t>
            </a:r>
            <a:r>
              <a:rPr lang="es-CL" sz="2000" dirty="0" err="1">
                <a:latin typeface="Arial" charset="0"/>
              </a:rPr>
              <a:t>pompe</a:t>
            </a:r>
            <a:r>
              <a:rPr lang="es-CL" sz="2000" dirty="0">
                <a:latin typeface="Arial" charset="0"/>
              </a:rPr>
              <a:t>” ?</a:t>
            </a:r>
          </a:p>
          <a:p>
            <a:pPr>
              <a:lnSpc>
                <a:spcPct val="110000"/>
              </a:lnSpc>
              <a:buFont typeface="Monotype Sorts" pitchFamily="2" charset="2"/>
              <a:buNone/>
            </a:pPr>
            <a:r>
              <a:rPr lang="es-CL" sz="2000" dirty="0">
                <a:latin typeface="Arial" charset="0"/>
              </a:rPr>
              <a:t>- </a:t>
            </a:r>
            <a:r>
              <a:rPr lang="es-CL" sz="2000" dirty="0" err="1">
                <a:latin typeface="Arial" charset="0"/>
              </a:rPr>
              <a:t>Votre</a:t>
            </a:r>
            <a:r>
              <a:rPr lang="es-CL" sz="2000" dirty="0">
                <a:latin typeface="Arial" charset="0"/>
              </a:rPr>
              <a:t> </a:t>
            </a:r>
            <a:r>
              <a:rPr lang="es-CL" sz="2000" dirty="0" err="1">
                <a:latin typeface="Arial" charset="0"/>
              </a:rPr>
              <a:t>tension</a:t>
            </a:r>
            <a:r>
              <a:rPr lang="es-CL" sz="2000" dirty="0">
                <a:latin typeface="Arial" charset="0"/>
              </a:rPr>
              <a:t> </a:t>
            </a:r>
            <a:r>
              <a:rPr lang="es-CL" sz="2000" dirty="0" err="1">
                <a:latin typeface="Arial" charset="0"/>
              </a:rPr>
              <a:t>artérielle</a:t>
            </a:r>
            <a:r>
              <a:rPr lang="es-CL" sz="2000" dirty="0">
                <a:latin typeface="Arial" charset="0"/>
              </a:rPr>
              <a:t> </a:t>
            </a:r>
            <a:r>
              <a:rPr lang="es-CL" sz="2000" dirty="0" err="1">
                <a:latin typeface="Arial" charset="0"/>
              </a:rPr>
              <a:t>est</a:t>
            </a:r>
            <a:r>
              <a:rPr lang="es-CL" sz="2000" dirty="0">
                <a:latin typeface="Arial" charset="0"/>
              </a:rPr>
              <a:t>-elle </a:t>
            </a:r>
            <a:r>
              <a:rPr lang="es-CL" sz="2000" dirty="0" err="1">
                <a:latin typeface="Arial" charset="0"/>
              </a:rPr>
              <a:t>trop</a:t>
            </a:r>
            <a:r>
              <a:rPr lang="es-CL" sz="2000" dirty="0">
                <a:latin typeface="Arial" charset="0"/>
              </a:rPr>
              <a:t> </a:t>
            </a:r>
            <a:r>
              <a:rPr lang="es-CL" sz="2000" dirty="0" err="1">
                <a:latin typeface="Arial" charset="0"/>
              </a:rPr>
              <a:t>élevée</a:t>
            </a:r>
            <a:r>
              <a:rPr lang="es-CL" sz="2000" dirty="0">
                <a:latin typeface="Arial" charset="0"/>
              </a:rPr>
              <a:t> ( </a:t>
            </a:r>
            <a:r>
              <a:rPr lang="es-CL" sz="2000" dirty="0">
                <a:latin typeface="Arial" charset="0"/>
                <a:sym typeface="Symbol" pitchFamily="18" charset="2"/>
              </a:rPr>
              <a:t> 140 mm hg ) ?</a:t>
            </a:r>
          </a:p>
          <a:p>
            <a:pPr>
              <a:lnSpc>
                <a:spcPct val="110000"/>
              </a:lnSpc>
              <a:buFont typeface="Monotype Sorts" pitchFamily="2" charset="2"/>
              <a:buNone/>
            </a:pPr>
            <a:r>
              <a:rPr lang="es-CL" sz="2000" dirty="0">
                <a:latin typeface="Arial" charset="0"/>
                <a:sym typeface="Symbol" pitchFamily="18" charset="2"/>
              </a:rPr>
              <a:t>- </a:t>
            </a:r>
            <a:r>
              <a:rPr lang="es-CL" sz="2000" dirty="0" err="1">
                <a:latin typeface="Arial" charset="0"/>
                <a:sym typeface="Symbol" pitchFamily="18" charset="2"/>
              </a:rPr>
              <a:t>Vous</a:t>
            </a:r>
            <a:r>
              <a:rPr lang="es-CL" sz="2000" dirty="0">
                <a:latin typeface="Arial" charset="0"/>
                <a:sym typeface="Symbol" pitchFamily="18" charset="2"/>
              </a:rPr>
              <a:t> a-t-</a:t>
            </a:r>
            <a:r>
              <a:rPr lang="es-CL" sz="2000" dirty="0" err="1">
                <a:latin typeface="Arial" charset="0"/>
                <a:sym typeface="Symbol" pitchFamily="18" charset="2"/>
              </a:rPr>
              <a:t>on</a:t>
            </a:r>
            <a:r>
              <a:rPr lang="es-CL" sz="2000" dirty="0">
                <a:latin typeface="Arial" charset="0"/>
                <a:sym typeface="Symbol" pitchFamily="18" charset="2"/>
              </a:rPr>
              <a:t> diagnostiqué des </a:t>
            </a:r>
            <a:r>
              <a:rPr lang="es-CL" sz="2000" dirty="0" err="1">
                <a:latin typeface="Arial" charset="0"/>
                <a:sym typeface="Symbol" pitchFamily="18" charset="2"/>
              </a:rPr>
              <a:t>troubles</a:t>
            </a:r>
            <a:r>
              <a:rPr lang="es-CL" sz="2000" dirty="0">
                <a:latin typeface="Arial" charset="0"/>
                <a:sym typeface="Symbol" pitchFamily="18" charset="2"/>
              </a:rPr>
              <a:t> </a:t>
            </a:r>
            <a:r>
              <a:rPr lang="es-CL" sz="2000" dirty="0" err="1">
                <a:latin typeface="Arial" charset="0"/>
                <a:sym typeface="Symbol" pitchFamily="18" charset="2"/>
              </a:rPr>
              <a:t>osseux</a:t>
            </a:r>
            <a:r>
              <a:rPr lang="es-CL" sz="2000" dirty="0">
                <a:latin typeface="Arial" charset="0"/>
                <a:sym typeface="Symbol" pitchFamily="18" charset="2"/>
              </a:rPr>
              <a:t> </a:t>
            </a:r>
            <a:r>
              <a:rPr lang="es-CL" sz="2000" dirty="0" err="1">
                <a:latin typeface="Arial" charset="0"/>
                <a:sym typeface="Symbol" pitchFamily="18" charset="2"/>
              </a:rPr>
              <a:t>ou</a:t>
            </a:r>
            <a:r>
              <a:rPr lang="es-CL" sz="2000" dirty="0">
                <a:latin typeface="Arial" charset="0"/>
                <a:sym typeface="Symbol" pitchFamily="18" charset="2"/>
              </a:rPr>
              <a:t> </a:t>
            </a:r>
            <a:r>
              <a:rPr lang="es-CL" sz="2000" dirty="0" err="1">
                <a:latin typeface="Arial" charset="0"/>
                <a:sym typeface="Symbol" pitchFamily="18" charset="2"/>
              </a:rPr>
              <a:t>articulaires</a:t>
            </a:r>
            <a:r>
              <a:rPr lang="es-CL" sz="2000" dirty="0">
                <a:latin typeface="Arial" charset="0"/>
                <a:sym typeface="Symbol" pitchFamily="18" charset="2"/>
              </a:rPr>
              <a:t> </a:t>
            </a:r>
            <a:r>
              <a:rPr lang="es-CL" sz="2000" dirty="0" err="1">
                <a:latin typeface="Arial" charset="0"/>
                <a:sym typeface="Symbol" pitchFamily="18" charset="2"/>
              </a:rPr>
              <a:t>comme</a:t>
            </a:r>
            <a:r>
              <a:rPr lang="es-CL" sz="2000" dirty="0">
                <a:latin typeface="Arial" charset="0"/>
                <a:sym typeface="Symbol" pitchFamily="18" charset="2"/>
              </a:rPr>
              <a:t> </a:t>
            </a:r>
            <a:r>
              <a:rPr lang="es-CL" sz="2000" dirty="0" err="1">
                <a:latin typeface="Arial" charset="0"/>
                <a:sym typeface="Symbol" pitchFamily="18" charset="2"/>
              </a:rPr>
              <a:t>l’arthrite</a:t>
            </a:r>
            <a:r>
              <a:rPr lang="es-CL" sz="2000" dirty="0">
                <a:latin typeface="Arial" charset="0"/>
                <a:sym typeface="Symbol" pitchFamily="18" charset="2"/>
              </a:rPr>
              <a:t>, </a:t>
            </a:r>
            <a:r>
              <a:rPr lang="es-CL" sz="2000" dirty="0" err="1">
                <a:latin typeface="Arial" charset="0"/>
                <a:sym typeface="Symbol" pitchFamily="18" charset="2"/>
              </a:rPr>
              <a:t>qui</a:t>
            </a:r>
            <a:r>
              <a:rPr lang="es-CL" sz="2000" dirty="0">
                <a:latin typeface="Arial" charset="0"/>
                <a:sym typeface="Symbol" pitchFamily="18" charset="2"/>
              </a:rPr>
              <a:t> </a:t>
            </a:r>
            <a:r>
              <a:rPr lang="es-CL" sz="2000" dirty="0" err="1">
                <a:latin typeface="Arial" charset="0"/>
                <a:sym typeface="Symbol" pitchFamily="18" charset="2"/>
              </a:rPr>
              <a:t>pourraient</a:t>
            </a:r>
            <a:r>
              <a:rPr lang="es-CL" sz="2000" dirty="0">
                <a:latin typeface="Arial" charset="0"/>
                <a:sym typeface="Symbol" pitchFamily="18" charset="2"/>
              </a:rPr>
              <a:t> </a:t>
            </a:r>
            <a:r>
              <a:rPr lang="es-CL" sz="2000" dirty="0" err="1">
                <a:latin typeface="Arial" charset="0"/>
                <a:sym typeface="Symbol" pitchFamily="18" charset="2"/>
              </a:rPr>
              <a:t>être</a:t>
            </a:r>
            <a:r>
              <a:rPr lang="es-CL" sz="2000" dirty="0">
                <a:latin typeface="Arial" charset="0"/>
                <a:sym typeface="Symbol" pitchFamily="18" charset="2"/>
              </a:rPr>
              <a:t> </a:t>
            </a:r>
            <a:r>
              <a:rPr lang="es-CL" sz="2000" dirty="0" err="1">
                <a:latin typeface="Arial" charset="0"/>
                <a:sym typeface="Symbol" pitchFamily="18" charset="2"/>
              </a:rPr>
              <a:t>aggravés</a:t>
            </a:r>
            <a:r>
              <a:rPr lang="es-CL" sz="2000" dirty="0">
                <a:latin typeface="Arial" charset="0"/>
                <a:sym typeface="Symbol" pitchFamily="18" charset="2"/>
              </a:rPr>
              <a:t> par </a:t>
            </a:r>
            <a:r>
              <a:rPr lang="es-CL" sz="2000" dirty="0" err="1">
                <a:latin typeface="Arial" charset="0"/>
                <a:sym typeface="Symbol" pitchFamily="18" charset="2"/>
              </a:rPr>
              <a:t>l’exercice</a:t>
            </a:r>
            <a:r>
              <a:rPr lang="es-CL" sz="2000" dirty="0">
                <a:latin typeface="Arial" charset="0"/>
                <a:sym typeface="Symbol" pitchFamily="18" charset="2"/>
              </a:rPr>
              <a:t> ?</a:t>
            </a:r>
          </a:p>
          <a:p>
            <a:pPr>
              <a:lnSpc>
                <a:spcPct val="120000"/>
              </a:lnSpc>
              <a:buFont typeface="Monotype Sorts" pitchFamily="2" charset="2"/>
              <a:buNone/>
            </a:pPr>
            <a:r>
              <a:rPr lang="es-CL" sz="2000" dirty="0">
                <a:latin typeface="Arial" charset="0"/>
                <a:sym typeface="Symbol" pitchFamily="18" charset="2"/>
              </a:rPr>
              <a:t>- Existe-t-</a:t>
            </a:r>
            <a:r>
              <a:rPr lang="es-CL" sz="2000" dirty="0" err="1">
                <a:latin typeface="Arial" charset="0"/>
                <a:sym typeface="Symbol" pitchFamily="18" charset="2"/>
              </a:rPr>
              <a:t>il</a:t>
            </a:r>
            <a:r>
              <a:rPr lang="es-CL" sz="2000" dirty="0">
                <a:latin typeface="Arial" charset="0"/>
                <a:sym typeface="Symbol" pitchFamily="18" charset="2"/>
              </a:rPr>
              <a:t> </a:t>
            </a:r>
            <a:r>
              <a:rPr lang="es-CL" sz="2000" dirty="0" err="1">
                <a:latin typeface="Arial" charset="0"/>
                <a:sym typeface="Symbol" pitchFamily="18" charset="2"/>
              </a:rPr>
              <a:t>d’autres</a:t>
            </a:r>
            <a:r>
              <a:rPr lang="es-CL" sz="2000" dirty="0">
                <a:latin typeface="Arial" charset="0"/>
                <a:sym typeface="Symbol" pitchFamily="18" charset="2"/>
              </a:rPr>
              <a:t> </a:t>
            </a:r>
            <a:r>
              <a:rPr lang="es-CL" sz="2000" dirty="0" err="1">
                <a:latin typeface="Arial" charset="0"/>
                <a:sym typeface="Symbol" pitchFamily="18" charset="2"/>
              </a:rPr>
              <a:t>raisons</a:t>
            </a:r>
            <a:r>
              <a:rPr lang="es-CL" sz="2000" dirty="0">
                <a:latin typeface="Arial" charset="0"/>
                <a:sym typeface="Symbol" pitchFamily="18" charset="2"/>
              </a:rPr>
              <a:t> </a:t>
            </a:r>
            <a:r>
              <a:rPr lang="es-CL" sz="2000" dirty="0" err="1">
                <a:latin typeface="Arial" charset="0"/>
                <a:sym typeface="Symbol" pitchFamily="18" charset="2"/>
              </a:rPr>
              <a:t>d’ordre</a:t>
            </a:r>
            <a:r>
              <a:rPr lang="es-CL" sz="2000" dirty="0">
                <a:latin typeface="Arial" charset="0"/>
                <a:sym typeface="Symbol" pitchFamily="18" charset="2"/>
              </a:rPr>
              <a:t> </a:t>
            </a:r>
            <a:r>
              <a:rPr lang="es-CL" sz="2000" dirty="0" err="1">
                <a:latin typeface="Arial" charset="0"/>
                <a:sym typeface="Symbol" pitchFamily="18" charset="2"/>
              </a:rPr>
              <a:t>physique</a:t>
            </a:r>
            <a:r>
              <a:rPr lang="es-CL" sz="2000" dirty="0">
                <a:latin typeface="Arial" charset="0"/>
                <a:sym typeface="Symbol" pitchFamily="18" charset="2"/>
              </a:rPr>
              <a:t> non </a:t>
            </a:r>
            <a:r>
              <a:rPr lang="es-CL" sz="2000" dirty="0" err="1">
                <a:latin typeface="Arial" charset="0"/>
                <a:sym typeface="Symbol" pitchFamily="18" charset="2"/>
              </a:rPr>
              <a:t>mentionnées</a:t>
            </a:r>
            <a:r>
              <a:rPr lang="es-CL" sz="2000" dirty="0">
                <a:latin typeface="Arial" charset="0"/>
                <a:sym typeface="Symbol" pitchFamily="18" charset="2"/>
              </a:rPr>
              <a:t> ci-</a:t>
            </a:r>
            <a:r>
              <a:rPr lang="es-CL" sz="2000" dirty="0" err="1">
                <a:latin typeface="Arial" charset="0"/>
                <a:sym typeface="Symbol" pitchFamily="18" charset="2"/>
              </a:rPr>
              <a:t>dessus</a:t>
            </a:r>
            <a:r>
              <a:rPr lang="es-CL" sz="2000" dirty="0">
                <a:latin typeface="Arial" charset="0"/>
                <a:sym typeface="Symbol" pitchFamily="18" charset="2"/>
              </a:rPr>
              <a:t> susceptibles de </a:t>
            </a:r>
            <a:r>
              <a:rPr lang="es-CL" sz="2000" dirty="0" err="1">
                <a:latin typeface="Arial" charset="0"/>
                <a:sym typeface="Symbol" pitchFamily="18" charset="2"/>
              </a:rPr>
              <a:t>vous</a:t>
            </a:r>
            <a:r>
              <a:rPr lang="es-CL" sz="2000" dirty="0">
                <a:latin typeface="Arial" charset="0"/>
                <a:sym typeface="Symbol" pitchFamily="18" charset="2"/>
              </a:rPr>
              <a:t> </a:t>
            </a:r>
            <a:r>
              <a:rPr lang="es-CL" sz="2000" dirty="0" err="1">
                <a:latin typeface="Arial" charset="0"/>
                <a:sym typeface="Symbol" pitchFamily="18" charset="2"/>
              </a:rPr>
              <a:t>empêcher</a:t>
            </a:r>
            <a:r>
              <a:rPr lang="es-CL" sz="2000" dirty="0">
                <a:latin typeface="Arial" charset="0"/>
                <a:sym typeface="Symbol" pitchFamily="18" charset="2"/>
              </a:rPr>
              <a:t> de faire de </a:t>
            </a:r>
            <a:r>
              <a:rPr lang="es-CL" sz="2000" dirty="0" err="1">
                <a:latin typeface="Arial" charset="0"/>
                <a:sym typeface="Symbol" pitchFamily="18" charset="2"/>
              </a:rPr>
              <a:t>l’exercice</a:t>
            </a:r>
            <a:r>
              <a:rPr lang="es-CL" sz="2000" dirty="0">
                <a:latin typeface="Arial" charset="0"/>
                <a:sym typeface="Symbol" pitchFamily="18" charset="2"/>
              </a:rPr>
              <a:t> </a:t>
            </a:r>
            <a:r>
              <a:rPr lang="es-CL" sz="2000" dirty="0" err="1">
                <a:latin typeface="Arial" charset="0"/>
                <a:sym typeface="Symbol" pitchFamily="18" charset="2"/>
              </a:rPr>
              <a:t>même</a:t>
            </a:r>
            <a:r>
              <a:rPr lang="es-CL" sz="2000" dirty="0">
                <a:latin typeface="Arial" charset="0"/>
                <a:sym typeface="Symbol" pitchFamily="18" charset="2"/>
              </a:rPr>
              <a:t> si </a:t>
            </a:r>
            <a:r>
              <a:rPr lang="es-CL" sz="2000" dirty="0" err="1">
                <a:latin typeface="Arial" charset="0"/>
                <a:sym typeface="Symbol" pitchFamily="18" charset="2"/>
              </a:rPr>
              <a:t>vous</a:t>
            </a:r>
            <a:r>
              <a:rPr lang="es-CL" sz="2000" dirty="0">
                <a:latin typeface="Arial" charset="0"/>
                <a:sym typeface="Symbol" pitchFamily="18" charset="2"/>
              </a:rPr>
              <a:t> le </a:t>
            </a:r>
            <a:r>
              <a:rPr lang="es-CL" sz="2000" dirty="0" err="1">
                <a:latin typeface="Arial" charset="0"/>
                <a:sym typeface="Symbol" pitchFamily="18" charset="2"/>
              </a:rPr>
              <a:t>désirez</a:t>
            </a:r>
            <a:r>
              <a:rPr lang="es-CL" sz="2000" dirty="0">
                <a:latin typeface="Arial" charset="0"/>
                <a:sym typeface="Symbol" pitchFamily="18" charset="2"/>
              </a:rPr>
              <a:t> ?</a:t>
            </a:r>
          </a:p>
          <a:p>
            <a:pPr>
              <a:lnSpc>
                <a:spcPct val="90000"/>
              </a:lnSpc>
              <a:buFont typeface="Monotype Sorts" pitchFamily="2" charset="2"/>
              <a:buNone/>
            </a:pPr>
            <a:r>
              <a:rPr lang="es-CL" sz="2000" dirty="0">
                <a:latin typeface="Arial" charset="0"/>
                <a:sym typeface="Symbol" pitchFamily="18" charset="2"/>
              </a:rPr>
              <a:t>- </a:t>
            </a:r>
            <a:r>
              <a:rPr lang="es-CL" sz="2000" dirty="0" err="1">
                <a:latin typeface="Arial" charset="0"/>
                <a:sym typeface="Symbol" pitchFamily="18" charset="2"/>
              </a:rPr>
              <a:t>Etes-vous</a:t>
            </a:r>
            <a:r>
              <a:rPr lang="es-CL" sz="2000" dirty="0">
                <a:latin typeface="Arial" charset="0"/>
                <a:sym typeface="Symbol" pitchFamily="18" charset="2"/>
              </a:rPr>
              <a:t> </a:t>
            </a:r>
            <a:r>
              <a:rPr lang="es-CL" sz="2000" dirty="0" err="1">
                <a:latin typeface="Arial" charset="0"/>
                <a:sym typeface="Symbol" pitchFamily="18" charset="2"/>
              </a:rPr>
              <a:t>âgé</a:t>
            </a:r>
            <a:r>
              <a:rPr lang="es-CL" sz="2000" dirty="0">
                <a:latin typeface="Arial" charset="0"/>
                <a:sym typeface="Symbol" pitchFamily="18" charset="2"/>
              </a:rPr>
              <a:t>(e) de plus de 65 </a:t>
            </a:r>
            <a:r>
              <a:rPr lang="es-CL" sz="2000" dirty="0" err="1">
                <a:latin typeface="Arial" charset="0"/>
                <a:sym typeface="Symbol" pitchFamily="18" charset="2"/>
              </a:rPr>
              <a:t>ans</a:t>
            </a:r>
            <a:r>
              <a:rPr lang="es-CL" sz="2000" dirty="0">
                <a:latin typeface="Arial" charset="0"/>
                <a:sym typeface="Symbol" pitchFamily="18" charset="2"/>
              </a:rPr>
              <a:t> et </a:t>
            </a:r>
            <a:r>
              <a:rPr lang="es-CL" sz="2000" dirty="0" err="1">
                <a:latin typeface="Arial" charset="0"/>
                <a:sym typeface="Symbol" pitchFamily="18" charset="2"/>
              </a:rPr>
              <a:t>peu</a:t>
            </a:r>
            <a:r>
              <a:rPr lang="es-CL" sz="2000" dirty="0">
                <a:latin typeface="Arial" charset="0"/>
                <a:sym typeface="Symbol" pitchFamily="18" charset="2"/>
              </a:rPr>
              <a:t> habitué(e) </a:t>
            </a:r>
            <a:r>
              <a:rPr lang="es-CL" sz="2000" dirty="0" err="1">
                <a:latin typeface="Arial" charset="0"/>
                <a:sym typeface="Symbol" pitchFamily="18" charset="2"/>
              </a:rPr>
              <a:t>aux</a:t>
            </a:r>
            <a:r>
              <a:rPr lang="es-CL" sz="2000" dirty="0">
                <a:latin typeface="Arial" charset="0"/>
                <a:sym typeface="Symbol" pitchFamily="18" charset="2"/>
              </a:rPr>
              <a:t> </a:t>
            </a:r>
            <a:r>
              <a:rPr lang="es-CL" sz="2000" dirty="0" err="1">
                <a:latin typeface="Arial" charset="0"/>
                <a:sym typeface="Symbol" pitchFamily="18" charset="2"/>
              </a:rPr>
              <a:t>exercices</a:t>
            </a:r>
            <a:r>
              <a:rPr lang="es-CL" sz="2000" dirty="0">
                <a:latin typeface="Arial" charset="0"/>
                <a:sym typeface="Symbol" pitchFamily="18" charset="2"/>
              </a:rPr>
              <a:t> </a:t>
            </a:r>
          </a:p>
          <a:p>
            <a:pPr>
              <a:lnSpc>
                <a:spcPct val="90000"/>
              </a:lnSpc>
              <a:buFont typeface="Monotype Sorts" pitchFamily="2" charset="2"/>
              <a:buNone/>
            </a:pPr>
            <a:r>
              <a:rPr lang="es-CL" sz="2000" dirty="0">
                <a:latin typeface="Arial" charset="0"/>
                <a:sym typeface="Symbol" pitchFamily="18" charset="2"/>
              </a:rPr>
              <a:t>	</a:t>
            </a:r>
            <a:r>
              <a:rPr lang="es-CL" sz="2000" dirty="0" err="1">
                <a:latin typeface="Arial" charset="0"/>
                <a:sym typeface="Symbol" pitchFamily="18" charset="2"/>
              </a:rPr>
              <a:t>vigoureux</a:t>
            </a:r>
            <a:r>
              <a:rPr lang="es-CL" sz="2000" dirty="0">
                <a:latin typeface="Arial" charset="0"/>
                <a:sym typeface="Symbol" pitchFamily="18" charset="2"/>
              </a:rPr>
              <a:t> ?</a:t>
            </a:r>
          </a:p>
          <a:p>
            <a:pPr>
              <a:lnSpc>
                <a:spcPct val="90000"/>
              </a:lnSpc>
              <a:buFont typeface="Monotype Sorts" pitchFamily="2" charset="2"/>
              <a:buNone/>
            </a:pPr>
            <a:endParaRPr lang="es-CL" sz="2400" dirty="0">
              <a:latin typeface="Arial" charset="0"/>
              <a:sym typeface="Symbol" pitchFamily="18" charset="2"/>
            </a:endParaRPr>
          </a:p>
          <a:p>
            <a:pPr>
              <a:lnSpc>
                <a:spcPct val="90000"/>
              </a:lnSpc>
              <a:buFont typeface="Monotype Sorts" pitchFamily="2" charset="2"/>
              <a:buNone/>
            </a:pPr>
            <a:endParaRPr lang="es-CL" sz="2400" dirty="0">
              <a:latin typeface="Arial" charset="0"/>
            </a:endParaRPr>
          </a:p>
        </p:txBody>
      </p:sp>
    </p:spTree>
    <p:extLst>
      <p:ext uri="{BB962C8B-B14F-4D97-AF65-F5344CB8AC3E}">
        <p14:creationId xmlns:p14="http://schemas.microsoft.com/office/powerpoint/2010/main" val="844778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426"/>
                                        </p:tgtEl>
                                        <p:attrNameLst>
                                          <p:attrName>style.visibility</p:attrName>
                                        </p:attrNameLst>
                                      </p:cBhvr>
                                      <p:to>
                                        <p:strVal val="visible"/>
                                      </p:to>
                                    </p:set>
                                    <p:animEffect transition="in" filter="wipe(left)">
                                      <p:cBhvr>
                                        <p:cTn id="7" dur="500"/>
                                        <p:tgtEl>
                                          <p:spTgt spid="103426"/>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wd">
                                    <p:tmPct val="0"/>
                                  </p:iterate>
                                  <p:childTnLst>
                                    <p:set>
                                      <p:cBhvr>
                                        <p:cTn id="10" dur="1" fill="hold">
                                          <p:stCondLst>
                                            <p:cond delay="0"/>
                                          </p:stCondLst>
                                        </p:cTn>
                                        <p:tgtEl>
                                          <p:spTgt spid="103427">
                                            <p:txEl>
                                              <p:pRg st="0" end="0"/>
                                            </p:txEl>
                                          </p:spTgt>
                                        </p:tgtEl>
                                        <p:attrNameLst>
                                          <p:attrName>style.visibility</p:attrName>
                                        </p:attrNameLst>
                                      </p:cBhvr>
                                      <p:to>
                                        <p:strVal val="visible"/>
                                      </p:to>
                                    </p:set>
                                    <p:animEffect transition="in" filter="wipe(left)">
                                      <p:cBhvr>
                                        <p:cTn id="11" dur="500"/>
                                        <p:tgtEl>
                                          <p:spTgt spid="103427">
                                            <p:txEl>
                                              <p:pRg st="0" end="0"/>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iterate type="wd">
                                    <p:tmPct val="100000"/>
                                  </p:iterate>
                                  <p:childTnLst>
                                    <p:set>
                                      <p:cBhvr>
                                        <p:cTn id="14" dur="1" fill="hold">
                                          <p:stCondLst>
                                            <p:cond delay="0"/>
                                          </p:stCondLst>
                                        </p:cTn>
                                        <p:tgtEl>
                                          <p:spTgt spid="103427">
                                            <p:txEl>
                                              <p:pRg st="2" end="2"/>
                                            </p:txEl>
                                          </p:spTgt>
                                        </p:tgtEl>
                                        <p:attrNameLst>
                                          <p:attrName>style.visibility</p:attrName>
                                        </p:attrNameLst>
                                      </p:cBhvr>
                                      <p:to>
                                        <p:strVal val="visible"/>
                                      </p:to>
                                    </p:set>
                                    <p:animEffect transition="in" filter="dissolve">
                                      <p:cBhvr>
                                        <p:cTn id="15" dur="300"/>
                                        <p:tgtEl>
                                          <p:spTgt spid="103427">
                                            <p:txEl>
                                              <p:pRg st="2" end="2"/>
                                            </p:txEl>
                                          </p:spTgt>
                                        </p:tgtEl>
                                      </p:cBhvr>
                                    </p:animEffect>
                                  </p:childTnLst>
                                </p:cTn>
                              </p:par>
                            </p:childTnLst>
                          </p:cTn>
                        </p:par>
                        <p:par>
                          <p:cTn id="16" fill="hold" nodeType="afterGroup">
                            <p:stCondLst>
                              <p:cond delay="3400"/>
                            </p:stCondLst>
                            <p:childTnLst>
                              <p:par>
                                <p:cTn id="17" presetID="9" presetClass="entr" presetSubtype="0" fill="hold" grpId="0" nodeType="afterEffect">
                                  <p:stCondLst>
                                    <p:cond delay="0"/>
                                  </p:stCondLst>
                                  <p:iterate type="wd">
                                    <p:tmPct val="100000"/>
                                  </p:iterate>
                                  <p:childTnLst>
                                    <p:set>
                                      <p:cBhvr>
                                        <p:cTn id="18" dur="1" fill="hold">
                                          <p:stCondLst>
                                            <p:cond delay="0"/>
                                          </p:stCondLst>
                                        </p:cTn>
                                        <p:tgtEl>
                                          <p:spTgt spid="103427">
                                            <p:txEl>
                                              <p:pRg st="3" end="3"/>
                                            </p:txEl>
                                          </p:spTgt>
                                        </p:tgtEl>
                                        <p:attrNameLst>
                                          <p:attrName>style.visibility</p:attrName>
                                        </p:attrNameLst>
                                      </p:cBhvr>
                                      <p:to>
                                        <p:strVal val="visible"/>
                                      </p:to>
                                    </p:set>
                                    <p:animEffect transition="in" filter="dissolve">
                                      <p:cBhvr>
                                        <p:cTn id="19" dur="300"/>
                                        <p:tgtEl>
                                          <p:spTgt spid="103427">
                                            <p:txEl>
                                              <p:pRg st="3" end="3"/>
                                            </p:txEl>
                                          </p:spTgt>
                                        </p:tgtEl>
                                      </p:cBhvr>
                                    </p:animEffect>
                                  </p:childTnLst>
                                </p:cTn>
                              </p:par>
                            </p:childTnLst>
                          </p:cTn>
                        </p:par>
                        <p:par>
                          <p:cTn id="20" fill="hold" nodeType="afterGroup">
                            <p:stCondLst>
                              <p:cond delay="8500"/>
                            </p:stCondLst>
                            <p:childTnLst>
                              <p:par>
                                <p:cTn id="21" presetID="9" presetClass="entr" presetSubtype="0" fill="hold" grpId="0" nodeType="afterEffect">
                                  <p:stCondLst>
                                    <p:cond delay="0"/>
                                  </p:stCondLst>
                                  <p:iterate type="wd">
                                    <p:tmPct val="100000"/>
                                  </p:iterate>
                                  <p:childTnLst>
                                    <p:set>
                                      <p:cBhvr>
                                        <p:cTn id="22" dur="1" fill="hold">
                                          <p:stCondLst>
                                            <p:cond delay="0"/>
                                          </p:stCondLst>
                                        </p:cTn>
                                        <p:tgtEl>
                                          <p:spTgt spid="103427">
                                            <p:txEl>
                                              <p:pRg st="4" end="4"/>
                                            </p:txEl>
                                          </p:spTgt>
                                        </p:tgtEl>
                                        <p:attrNameLst>
                                          <p:attrName>style.visibility</p:attrName>
                                        </p:attrNameLst>
                                      </p:cBhvr>
                                      <p:to>
                                        <p:strVal val="visible"/>
                                      </p:to>
                                    </p:set>
                                    <p:animEffect transition="in" filter="dissolve">
                                      <p:cBhvr>
                                        <p:cTn id="23" dur="300"/>
                                        <p:tgtEl>
                                          <p:spTgt spid="103427">
                                            <p:txEl>
                                              <p:pRg st="4" end="4"/>
                                            </p:txEl>
                                          </p:spTgt>
                                        </p:tgtEl>
                                      </p:cBhvr>
                                    </p:animEffect>
                                  </p:childTnLst>
                                </p:cTn>
                              </p:par>
                            </p:childTnLst>
                          </p:cTn>
                        </p:par>
                        <p:par>
                          <p:cTn id="24" fill="hold" nodeType="afterGroup">
                            <p:stCondLst>
                              <p:cond delay="12400"/>
                            </p:stCondLst>
                            <p:childTnLst>
                              <p:par>
                                <p:cTn id="25" presetID="9" presetClass="entr" presetSubtype="0" fill="hold" grpId="0" nodeType="afterEffect">
                                  <p:stCondLst>
                                    <p:cond delay="0"/>
                                  </p:stCondLst>
                                  <p:iterate type="wd">
                                    <p:tmPct val="100000"/>
                                  </p:iterate>
                                  <p:childTnLst>
                                    <p:set>
                                      <p:cBhvr>
                                        <p:cTn id="26" dur="1" fill="hold">
                                          <p:stCondLst>
                                            <p:cond delay="0"/>
                                          </p:stCondLst>
                                        </p:cTn>
                                        <p:tgtEl>
                                          <p:spTgt spid="103427">
                                            <p:txEl>
                                              <p:pRg st="5" end="5"/>
                                            </p:txEl>
                                          </p:spTgt>
                                        </p:tgtEl>
                                        <p:attrNameLst>
                                          <p:attrName>style.visibility</p:attrName>
                                        </p:attrNameLst>
                                      </p:cBhvr>
                                      <p:to>
                                        <p:strVal val="visible"/>
                                      </p:to>
                                    </p:set>
                                    <p:animEffect transition="in" filter="dissolve">
                                      <p:cBhvr>
                                        <p:cTn id="27" dur="300"/>
                                        <p:tgtEl>
                                          <p:spTgt spid="103427">
                                            <p:txEl>
                                              <p:pRg st="5" end="5"/>
                                            </p:txEl>
                                          </p:spTgt>
                                        </p:tgtEl>
                                      </p:cBhvr>
                                    </p:animEffect>
                                  </p:childTnLst>
                                </p:cTn>
                              </p:par>
                            </p:childTnLst>
                          </p:cTn>
                        </p:par>
                        <p:par>
                          <p:cTn id="28" fill="hold" nodeType="afterGroup">
                            <p:stCondLst>
                              <p:cond delay="16600"/>
                            </p:stCondLst>
                            <p:childTnLst>
                              <p:par>
                                <p:cTn id="29" presetID="9" presetClass="entr" presetSubtype="0" fill="hold" grpId="0" nodeType="afterEffect">
                                  <p:stCondLst>
                                    <p:cond delay="0"/>
                                  </p:stCondLst>
                                  <p:iterate type="wd">
                                    <p:tmPct val="100000"/>
                                  </p:iterate>
                                  <p:childTnLst>
                                    <p:set>
                                      <p:cBhvr>
                                        <p:cTn id="30" dur="1" fill="hold">
                                          <p:stCondLst>
                                            <p:cond delay="0"/>
                                          </p:stCondLst>
                                        </p:cTn>
                                        <p:tgtEl>
                                          <p:spTgt spid="103427">
                                            <p:txEl>
                                              <p:pRg st="6" end="6"/>
                                            </p:txEl>
                                          </p:spTgt>
                                        </p:tgtEl>
                                        <p:attrNameLst>
                                          <p:attrName>style.visibility</p:attrName>
                                        </p:attrNameLst>
                                      </p:cBhvr>
                                      <p:to>
                                        <p:strVal val="visible"/>
                                      </p:to>
                                    </p:set>
                                    <p:animEffect transition="in" filter="dissolve">
                                      <p:cBhvr>
                                        <p:cTn id="31" dur="300"/>
                                        <p:tgtEl>
                                          <p:spTgt spid="103427">
                                            <p:txEl>
                                              <p:pRg st="6" end="6"/>
                                            </p:txEl>
                                          </p:spTgt>
                                        </p:tgtEl>
                                      </p:cBhvr>
                                    </p:animEffect>
                                  </p:childTnLst>
                                </p:cTn>
                              </p:par>
                            </p:childTnLst>
                          </p:cTn>
                        </p:par>
                        <p:par>
                          <p:cTn id="32" fill="hold" nodeType="afterGroup">
                            <p:stCondLst>
                              <p:cond delay="22300"/>
                            </p:stCondLst>
                            <p:childTnLst>
                              <p:par>
                                <p:cTn id="33" presetID="9" presetClass="entr" presetSubtype="0" fill="hold" grpId="0" nodeType="afterEffect">
                                  <p:stCondLst>
                                    <p:cond delay="0"/>
                                  </p:stCondLst>
                                  <p:iterate type="wd">
                                    <p:tmPct val="100000"/>
                                  </p:iterate>
                                  <p:childTnLst>
                                    <p:set>
                                      <p:cBhvr>
                                        <p:cTn id="34" dur="1" fill="hold">
                                          <p:stCondLst>
                                            <p:cond delay="0"/>
                                          </p:stCondLst>
                                        </p:cTn>
                                        <p:tgtEl>
                                          <p:spTgt spid="103427">
                                            <p:txEl>
                                              <p:pRg st="7" end="7"/>
                                            </p:txEl>
                                          </p:spTgt>
                                        </p:tgtEl>
                                        <p:attrNameLst>
                                          <p:attrName>style.visibility</p:attrName>
                                        </p:attrNameLst>
                                      </p:cBhvr>
                                      <p:to>
                                        <p:strVal val="visible"/>
                                      </p:to>
                                    </p:set>
                                    <p:animEffect transition="in" filter="dissolve">
                                      <p:cBhvr>
                                        <p:cTn id="35" dur="300"/>
                                        <p:tgtEl>
                                          <p:spTgt spid="103427">
                                            <p:txEl>
                                              <p:pRg st="7" end="7"/>
                                            </p:txEl>
                                          </p:spTgt>
                                        </p:tgtEl>
                                      </p:cBhvr>
                                    </p:animEffect>
                                  </p:childTnLst>
                                </p:cTn>
                              </p:par>
                            </p:childTnLst>
                          </p:cTn>
                        </p:par>
                        <p:par>
                          <p:cTn id="36" fill="hold" nodeType="afterGroup">
                            <p:stCondLst>
                              <p:cond delay="29200"/>
                            </p:stCondLst>
                            <p:childTnLst>
                              <p:par>
                                <p:cTn id="37" presetID="9" presetClass="entr" presetSubtype="0" fill="hold" grpId="0" nodeType="afterEffect">
                                  <p:stCondLst>
                                    <p:cond delay="0"/>
                                  </p:stCondLst>
                                  <p:iterate type="wd">
                                    <p:tmPct val="100000"/>
                                  </p:iterate>
                                  <p:childTnLst>
                                    <p:set>
                                      <p:cBhvr>
                                        <p:cTn id="38" dur="1" fill="hold">
                                          <p:stCondLst>
                                            <p:cond delay="0"/>
                                          </p:stCondLst>
                                        </p:cTn>
                                        <p:tgtEl>
                                          <p:spTgt spid="103427">
                                            <p:txEl>
                                              <p:pRg st="8" end="8"/>
                                            </p:txEl>
                                          </p:spTgt>
                                        </p:tgtEl>
                                        <p:attrNameLst>
                                          <p:attrName>style.visibility</p:attrName>
                                        </p:attrNameLst>
                                      </p:cBhvr>
                                      <p:to>
                                        <p:strVal val="visible"/>
                                      </p:to>
                                    </p:set>
                                    <p:animEffect transition="in" filter="dissolve">
                                      <p:cBhvr>
                                        <p:cTn id="39" dur="300"/>
                                        <p:tgtEl>
                                          <p:spTgt spid="103427">
                                            <p:txEl>
                                              <p:pRg st="8" end="8"/>
                                            </p:txEl>
                                          </p:spTgt>
                                        </p:tgtEl>
                                      </p:cBhvr>
                                    </p:animEffect>
                                  </p:childTnLst>
                                </p:cTn>
                              </p:par>
                            </p:childTnLst>
                          </p:cTn>
                        </p:par>
                        <p:par>
                          <p:cTn id="40" fill="hold" nodeType="afterGroup">
                            <p:stCondLst>
                              <p:cond delay="33700"/>
                            </p:stCondLst>
                            <p:childTnLst>
                              <p:par>
                                <p:cTn id="41" presetID="9" presetClass="entr" presetSubtype="0" fill="hold" grpId="0" nodeType="afterEffect">
                                  <p:stCondLst>
                                    <p:cond delay="0"/>
                                  </p:stCondLst>
                                  <p:iterate type="wd">
                                    <p:tmPct val="100000"/>
                                  </p:iterate>
                                  <p:childTnLst>
                                    <p:set>
                                      <p:cBhvr>
                                        <p:cTn id="42" dur="1" fill="hold">
                                          <p:stCondLst>
                                            <p:cond delay="0"/>
                                          </p:stCondLst>
                                        </p:cTn>
                                        <p:tgtEl>
                                          <p:spTgt spid="103427">
                                            <p:txEl>
                                              <p:pRg st="9" end="9"/>
                                            </p:txEl>
                                          </p:spTgt>
                                        </p:tgtEl>
                                        <p:attrNameLst>
                                          <p:attrName>style.visibility</p:attrName>
                                        </p:attrNameLst>
                                      </p:cBhvr>
                                      <p:to>
                                        <p:strVal val="visible"/>
                                      </p:to>
                                    </p:set>
                                    <p:animEffect transition="in" filter="dissolve">
                                      <p:cBhvr>
                                        <p:cTn id="43" dur="300"/>
                                        <p:tgtEl>
                                          <p:spTgt spid="103427">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iterate type="wd">
                                    <p:tmPct val="0"/>
                                  </p:iterate>
                                  <p:childTnLst>
                                    <p:set>
                                      <p:cBhvr>
                                        <p:cTn id="47" dur="1" fill="hold">
                                          <p:stCondLst>
                                            <p:cond delay="0"/>
                                          </p:stCondLst>
                                        </p:cTn>
                                        <p:tgtEl>
                                          <p:spTgt spid="103427">
                                            <p:txEl>
                                              <p:pRg st="2" end="2"/>
                                            </p:txEl>
                                          </p:spTgt>
                                        </p:tgtEl>
                                        <p:attrNameLst>
                                          <p:attrName>style.visibility</p:attrName>
                                        </p:attrNameLst>
                                      </p:cBhvr>
                                      <p:to>
                                        <p:strVal val="visible"/>
                                      </p:to>
                                    </p:set>
                                    <p:animEffect transition="in" filter="wipe(left)">
                                      <p:cBhvr>
                                        <p:cTn id="48" dur="500"/>
                                        <p:tgtEl>
                                          <p:spTgt spid="1034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p:bldP spid="103427" grpId="0" build="p" autoUpdateAnimBg="0"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Box 2"/>
          <p:cNvSpPr txBox="1">
            <a:spLocks noChangeArrowheads="1"/>
          </p:cNvSpPr>
          <p:nvPr/>
        </p:nvSpPr>
        <p:spPr bwMode="auto">
          <a:xfrm>
            <a:off x="4572000" y="304800"/>
            <a:ext cx="1276350" cy="654050"/>
          </a:xfrm>
          <a:prstGeom prst="rect">
            <a:avLst/>
          </a:prstGeom>
          <a:noFill/>
          <a:ln w="12700">
            <a:solidFill>
              <a:schemeClr va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solidFill>
                  <a:srgbClr val="FFFF00"/>
                </a:solidFill>
                <a:latin typeface="Arial" charset="0"/>
              </a:rPr>
              <a:t>Population</a:t>
            </a:r>
          </a:p>
          <a:p>
            <a:pPr algn="ctr"/>
            <a:r>
              <a:rPr lang="fr-FR">
                <a:solidFill>
                  <a:srgbClr val="FFFF00"/>
                </a:solidFill>
                <a:latin typeface="Arial" charset="0"/>
              </a:rPr>
              <a:t>totale</a:t>
            </a:r>
          </a:p>
        </p:txBody>
      </p:sp>
      <p:sp>
        <p:nvSpPr>
          <p:cNvPr id="188419" name="Text Box 3"/>
          <p:cNvSpPr txBox="1">
            <a:spLocks noChangeArrowheads="1"/>
          </p:cNvSpPr>
          <p:nvPr/>
        </p:nvSpPr>
        <p:spPr bwMode="auto">
          <a:xfrm>
            <a:off x="4724400" y="1295400"/>
            <a:ext cx="908050" cy="654050"/>
          </a:xfrm>
          <a:prstGeom prst="rect">
            <a:avLst/>
          </a:prstGeom>
          <a:noFill/>
          <a:ln w="12700">
            <a:solidFill>
              <a:schemeClr va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solidFill>
                  <a:srgbClr val="FFFF00"/>
                </a:solidFill>
                <a:latin typeface="Arial" charset="0"/>
              </a:rPr>
              <a:t>Q-AAP</a:t>
            </a:r>
          </a:p>
          <a:p>
            <a:r>
              <a:rPr lang="fr-FR">
                <a:solidFill>
                  <a:srgbClr val="FFFF00"/>
                </a:solidFill>
                <a:latin typeface="Arial" charset="0"/>
              </a:rPr>
              <a:t>100 %</a:t>
            </a:r>
          </a:p>
        </p:txBody>
      </p:sp>
      <p:sp>
        <p:nvSpPr>
          <p:cNvPr id="188421" name="Line 5"/>
          <p:cNvSpPr>
            <a:spLocks noChangeShapeType="1"/>
          </p:cNvSpPr>
          <p:nvPr/>
        </p:nvSpPr>
        <p:spPr bwMode="auto">
          <a:xfrm>
            <a:off x="4800600" y="1981200"/>
            <a:ext cx="0" cy="381000"/>
          </a:xfrm>
          <a:prstGeom prst="line">
            <a:avLst/>
          </a:prstGeom>
          <a:noFill/>
          <a:ln w="38100" cmpd="dbl">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88422" name="Line 6"/>
          <p:cNvSpPr>
            <a:spLocks noChangeShapeType="1"/>
          </p:cNvSpPr>
          <p:nvPr/>
        </p:nvSpPr>
        <p:spPr bwMode="auto">
          <a:xfrm flipH="1">
            <a:off x="1828800" y="2362200"/>
            <a:ext cx="2971800" cy="0"/>
          </a:xfrm>
          <a:prstGeom prst="line">
            <a:avLst/>
          </a:prstGeom>
          <a:noFill/>
          <a:ln w="38100" cmpd="dbl">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88423" name="Line 7"/>
          <p:cNvSpPr>
            <a:spLocks noChangeShapeType="1"/>
          </p:cNvSpPr>
          <p:nvPr/>
        </p:nvSpPr>
        <p:spPr bwMode="auto">
          <a:xfrm>
            <a:off x="1828800" y="2362200"/>
            <a:ext cx="0" cy="457200"/>
          </a:xfrm>
          <a:prstGeom prst="line">
            <a:avLst/>
          </a:prstGeom>
          <a:noFill/>
          <a:ln w="38100" cmpd="dbl">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88424" name="Text Box 8"/>
          <p:cNvSpPr txBox="1">
            <a:spLocks noChangeArrowheads="1"/>
          </p:cNvSpPr>
          <p:nvPr/>
        </p:nvSpPr>
        <p:spPr bwMode="auto">
          <a:xfrm>
            <a:off x="685800" y="2819400"/>
            <a:ext cx="2368550" cy="654050"/>
          </a:xfrm>
          <a:prstGeom prst="rect">
            <a:avLst/>
          </a:prstGeom>
          <a:noFill/>
          <a:ln w="12700">
            <a:solidFill>
              <a:schemeClr va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solidFill>
                  <a:srgbClr val="FFFF00"/>
                </a:solidFill>
                <a:latin typeface="Arial" charset="0"/>
              </a:rPr>
              <a:t>Examen médical</a:t>
            </a:r>
          </a:p>
          <a:p>
            <a:r>
              <a:rPr lang="fr-FR">
                <a:solidFill>
                  <a:srgbClr val="FFFF00"/>
                </a:solidFill>
                <a:latin typeface="Arial" charset="0"/>
              </a:rPr>
              <a:t>Approfondi (15-25 %)</a:t>
            </a:r>
          </a:p>
        </p:txBody>
      </p:sp>
      <p:sp>
        <p:nvSpPr>
          <p:cNvPr id="188426" name="Text Box 10"/>
          <p:cNvSpPr txBox="1">
            <a:spLocks noChangeArrowheads="1"/>
          </p:cNvSpPr>
          <p:nvPr/>
        </p:nvSpPr>
        <p:spPr bwMode="auto">
          <a:xfrm>
            <a:off x="3962400" y="2819400"/>
            <a:ext cx="3067050" cy="1203325"/>
          </a:xfrm>
          <a:prstGeom prst="rect">
            <a:avLst/>
          </a:prstGeom>
          <a:noFill/>
          <a:ln w="12700">
            <a:solidFill>
              <a:schemeClr va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solidFill>
                  <a:srgbClr val="FFFF00"/>
                </a:solidFill>
                <a:latin typeface="Arial" charset="0"/>
              </a:rPr>
              <a:t>Tests d’effort non médicaux </a:t>
            </a:r>
          </a:p>
          <a:p>
            <a:r>
              <a:rPr lang="fr-FR">
                <a:solidFill>
                  <a:srgbClr val="FFFF00"/>
                </a:solidFill>
                <a:latin typeface="Arial" charset="0"/>
              </a:rPr>
              <a:t>et programme non médical</a:t>
            </a:r>
          </a:p>
          <a:p>
            <a:r>
              <a:rPr lang="fr-FR">
                <a:solidFill>
                  <a:srgbClr val="FFFF00"/>
                </a:solidFill>
                <a:latin typeface="Arial" charset="0"/>
              </a:rPr>
              <a:t>de remise en condition </a:t>
            </a:r>
          </a:p>
          <a:p>
            <a:r>
              <a:rPr lang="fr-FR">
                <a:solidFill>
                  <a:srgbClr val="FFFF00"/>
                </a:solidFill>
                <a:latin typeface="Arial" charset="0"/>
              </a:rPr>
              <a:t>physique (85-90 %)</a:t>
            </a:r>
          </a:p>
        </p:txBody>
      </p:sp>
      <p:sp>
        <p:nvSpPr>
          <p:cNvPr id="188428" name="Line 12"/>
          <p:cNvSpPr>
            <a:spLocks noChangeShapeType="1"/>
          </p:cNvSpPr>
          <p:nvPr/>
        </p:nvSpPr>
        <p:spPr bwMode="auto">
          <a:xfrm>
            <a:off x="2438400" y="3505200"/>
            <a:ext cx="0" cy="1219200"/>
          </a:xfrm>
          <a:prstGeom prst="line">
            <a:avLst/>
          </a:prstGeom>
          <a:noFill/>
          <a:ln w="38100" cmpd="dbl">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88429" name="Line 13"/>
          <p:cNvSpPr>
            <a:spLocks noChangeShapeType="1"/>
          </p:cNvSpPr>
          <p:nvPr/>
        </p:nvSpPr>
        <p:spPr bwMode="auto">
          <a:xfrm>
            <a:off x="2438400" y="4724400"/>
            <a:ext cx="2743200" cy="0"/>
          </a:xfrm>
          <a:prstGeom prst="line">
            <a:avLst/>
          </a:prstGeom>
          <a:noFill/>
          <a:ln w="38100" cmpd="dbl">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88430" name="Line 14"/>
          <p:cNvSpPr>
            <a:spLocks noChangeShapeType="1"/>
          </p:cNvSpPr>
          <p:nvPr/>
        </p:nvSpPr>
        <p:spPr bwMode="auto">
          <a:xfrm flipV="1">
            <a:off x="5181600" y="4038600"/>
            <a:ext cx="0" cy="685800"/>
          </a:xfrm>
          <a:prstGeom prst="line">
            <a:avLst/>
          </a:prstGeom>
          <a:noFill/>
          <a:ln w="38100" cmpd="dbl">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88431" name="Line 15"/>
          <p:cNvSpPr>
            <a:spLocks noChangeShapeType="1"/>
          </p:cNvSpPr>
          <p:nvPr/>
        </p:nvSpPr>
        <p:spPr bwMode="auto">
          <a:xfrm>
            <a:off x="1295400" y="3505200"/>
            <a:ext cx="0" cy="1447800"/>
          </a:xfrm>
          <a:prstGeom prst="line">
            <a:avLst/>
          </a:prstGeom>
          <a:noFill/>
          <a:ln w="38100" cmpd="dbl">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88432" name="Text Box 16"/>
          <p:cNvSpPr txBox="1">
            <a:spLocks noChangeArrowheads="1"/>
          </p:cNvSpPr>
          <p:nvPr/>
        </p:nvSpPr>
        <p:spPr bwMode="auto">
          <a:xfrm>
            <a:off x="381000" y="4953000"/>
            <a:ext cx="2254250" cy="379413"/>
          </a:xfrm>
          <a:prstGeom prst="rect">
            <a:avLst/>
          </a:prstGeom>
          <a:noFill/>
          <a:ln w="12700">
            <a:solidFill>
              <a:schemeClr va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solidFill>
                  <a:srgbClr val="FFFF00"/>
                </a:solidFill>
                <a:latin typeface="Arial" charset="0"/>
              </a:rPr>
              <a:t>Test d’effort médical</a:t>
            </a:r>
          </a:p>
        </p:txBody>
      </p:sp>
      <p:sp>
        <p:nvSpPr>
          <p:cNvPr id="188434" name="Line 18"/>
          <p:cNvSpPr>
            <a:spLocks noChangeShapeType="1"/>
          </p:cNvSpPr>
          <p:nvPr/>
        </p:nvSpPr>
        <p:spPr bwMode="auto">
          <a:xfrm>
            <a:off x="1768475" y="5830888"/>
            <a:ext cx="1371600" cy="0"/>
          </a:xfrm>
          <a:prstGeom prst="line">
            <a:avLst/>
          </a:prstGeom>
          <a:noFill/>
          <a:ln w="38100" cmpd="dbl">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88435" name="Line 19"/>
          <p:cNvSpPr>
            <a:spLocks noChangeShapeType="1"/>
          </p:cNvSpPr>
          <p:nvPr/>
        </p:nvSpPr>
        <p:spPr bwMode="auto">
          <a:xfrm flipV="1">
            <a:off x="3124200" y="4724400"/>
            <a:ext cx="0" cy="1066800"/>
          </a:xfrm>
          <a:prstGeom prst="line">
            <a:avLst/>
          </a:prstGeom>
          <a:noFill/>
          <a:ln w="38100" cmpd="dbl">
            <a:solidFill>
              <a:schemeClr val="hlink"/>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88442" name="Text Box 26"/>
          <p:cNvSpPr txBox="1">
            <a:spLocks noChangeArrowheads="1"/>
          </p:cNvSpPr>
          <p:nvPr/>
        </p:nvSpPr>
        <p:spPr bwMode="auto">
          <a:xfrm>
            <a:off x="4114800" y="4876800"/>
            <a:ext cx="3562350" cy="654050"/>
          </a:xfrm>
          <a:prstGeom prst="rect">
            <a:avLst/>
          </a:prstGeom>
          <a:noFill/>
          <a:ln w="12700">
            <a:solidFill>
              <a:schemeClr va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solidFill>
                  <a:srgbClr val="FFFF00"/>
                </a:solidFill>
                <a:latin typeface="Arial" charset="0"/>
              </a:rPr>
              <a:t>Programme d’exercices spéciaux</a:t>
            </a:r>
          </a:p>
          <a:p>
            <a:r>
              <a:rPr lang="fr-FR">
                <a:solidFill>
                  <a:srgbClr val="FFFF00"/>
                </a:solidFill>
                <a:latin typeface="Arial" charset="0"/>
              </a:rPr>
              <a:t> sous contrôle médical (10-15 %)</a:t>
            </a:r>
          </a:p>
        </p:txBody>
      </p:sp>
      <p:sp>
        <p:nvSpPr>
          <p:cNvPr id="188443" name="Line 27"/>
          <p:cNvSpPr>
            <a:spLocks noChangeShapeType="1"/>
          </p:cNvSpPr>
          <p:nvPr/>
        </p:nvSpPr>
        <p:spPr bwMode="auto">
          <a:xfrm flipV="1">
            <a:off x="5105400" y="5562600"/>
            <a:ext cx="0" cy="457200"/>
          </a:xfrm>
          <a:prstGeom prst="line">
            <a:avLst/>
          </a:prstGeom>
          <a:noFill/>
          <a:ln w="38100" cmpd="dbl">
            <a:solidFill>
              <a:schemeClr val="hlink"/>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88444" name="Rectangle 28"/>
          <p:cNvSpPr>
            <a:spLocks noChangeArrowheads="1"/>
          </p:cNvSpPr>
          <p:nvPr/>
        </p:nvSpPr>
        <p:spPr bwMode="auto">
          <a:xfrm>
            <a:off x="3733800" y="1143000"/>
            <a:ext cx="3505200" cy="3352800"/>
          </a:xfrm>
          <a:prstGeom prst="rect">
            <a:avLst/>
          </a:prstGeom>
          <a:noFill/>
          <a:ln w="38100">
            <a:solidFill>
              <a:schemeClr val="tx1"/>
            </a:solidFill>
            <a:prstDash val="sysDot"/>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FFFF00"/>
              </a:solidFill>
            </a:endParaRPr>
          </a:p>
        </p:txBody>
      </p:sp>
      <p:sp>
        <p:nvSpPr>
          <p:cNvPr id="188445" name="Text Box 29"/>
          <p:cNvSpPr txBox="1">
            <a:spLocks noChangeArrowheads="1"/>
          </p:cNvSpPr>
          <p:nvPr/>
        </p:nvSpPr>
        <p:spPr bwMode="auto">
          <a:xfrm>
            <a:off x="5699125" y="1179513"/>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i="1">
                <a:solidFill>
                  <a:srgbClr val="FFFF00"/>
                </a:solidFill>
                <a:latin typeface="Arial" charset="0"/>
              </a:rPr>
              <a:t>Non médical</a:t>
            </a:r>
          </a:p>
        </p:txBody>
      </p:sp>
      <p:sp>
        <p:nvSpPr>
          <p:cNvPr id="188446" name="Line 30"/>
          <p:cNvSpPr>
            <a:spLocks noChangeShapeType="1"/>
          </p:cNvSpPr>
          <p:nvPr/>
        </p:nvSpPr>
        <p:spPr bwMode="auto">
          <a:xfrm>
            <a:off x="5181600" y="914400"/>
            <a:ext cx="0" cy="381000"/>
          </a:xfrm>
          <a:prstGeom prst="line">
            <a:avLst/>
          </a:prstGeom>
          <a:noFill/>
          <a:ln w="38100" cmpd="dbl">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88447" name="Line 31"/>
          <p:cNvSpPr>
            <a:spLocks noChangeShapeType="1"/>
          </p:cNvSpPr>
          <p:nvPr/>
        </p:nvSpPr>
        <p:spPr bwMode="auto">
          <a:xfrm>
            <a:off x="5181600" y="1981200"/>
            <a:ext cx="0" cy="838200"/>
          </a:xfrm>
          <a:prstGeom prst="line">
            <a:avLst/>
          </a:prstGeom>
          <a:noFill/>
          <a:ln w="38100" cmpd="dbl">
            <a:solidFill>
              <a:schemeClr val="hlink"/>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88448" name="Line 32"/>
          <p:cNvSpPr>
            <a:spLocks noChangeShapeType="1"/>
          </p:cNvSpPr>
          <p:nvPr/>
        </p:nvSpPr>
        <p:spPr bwMode="auto">
          <a:xfrm>
            <a:off x="1295400" y="5334000"/>
            <a:ext cx="0" cy="685800"/>
          </a:xfrm>
          <a:prstGeom prst="line">
            <a:avLst/>
          </a:prstGeom>
          <a:noFill/>
          <a:ln w="38100" cmpd="dbl">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88449" name="Line 33"/>
          <p:cNvSpPr>
            <a:spLocks noChangeShapeType="1"/>
          </p:cNvSpPr>
          <p:nvPr/>
        </p:nvSpPr>
        <p:spPr bwMode="auto">
          <a:xfrm>
            <a:off x="1295400" y="6019800"/>
            <a:ext cx="3810000" cy="0"/>
          </a:xfrm>
          <a:prstGeom prst="line">
            <a:avLst/>
          </a:prstGeom>
          <a:noFill/>
          <a:ln w="38100" cmpd="dbl">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88450" name="Line 34"/>
          <p:cNvSpPr>
            <a:spLocks noChangeShapeType="1"/>
          </p:cNvSpPr>
          <p:nvPr/>
        </p:nvSpPr>
        <p:spPr bwMode="auto">
          <a:xfrm>
            <a:off x="1752600" y="5410200"/>
            <a:ext cx="0" cy="457200"/>
          </a:xfrm>
          <a:prstGeom prst="line">
            <a:avLst/>
          </a:prstGeom>
          <a:noFill/>
          <a:ln w="38100" cmpd="dbl">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srgbClr val="FFFF00"/>
              </a:solidFill>
            </a:endParaRPr>
          </a:p>
        </p:txBody>
      </p:sp>
      <p:sp>
        <p:nvSpPr>
          <p:cNvPr id="188451" name="Text Box 35"/>
          <p:cNvSpPr txBox="1">
            <a:spLocks noChangeArrowheads="1"/>
          </p:cNvSpPr>
          <p:nvPr/>
        </p:nvSpPr>
        <p:spPr bwMode="auto">
          <a:xfrm>
            <a:off x="1981200" y="1143000"/>
            <a:ext cx="971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i="1">
                <a:solidFill>
                  <a:srgbClr val="FFFF00"/>
                </a:solidFill>
                <a:latin typeface="Arial" charset="0"/>
              </a:rPr>
              <a:t>Médical</a:t>
            </a:r>
          </a:p>
        </p:txBody>
      </p:sp>
    </p:spTree>
    <p:extLst>
      <p:ext uri="{BB962C8B-B14F-4D97-AF65-F5344CB8AC3E}">
        <p14:creationId xmlns:p14="http://schemas.microsoft.com/office/powerpoint/2010/main" val="3635355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83" t="39325" r="22811" b="41250"/>
          <a:stretch/>
        </p:blipFill>
        <p:spPr bwMode="auto">
          <a:xfrm>
            <a:off x="269276" y="1062969"/>
            <a:ext cx="8769028" cy="1841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901" t="61458" r="22781" b="12550"/>
          <a:stretch/>
        </p:blipFill>
        <p:spPr bwMode="auto">
          <a:xfrm>
            <a:off x="203812" y="3717032"/>
            <a:ext cx="8776883" cy="245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2430062" y="293430"/>
            <a:ext cx="5018938" cy="400110"/>
          </a:xfrm>
          <a:prstGeom prst="rect">
            <a:avLst/>
          </a:prstGeom>
          <a:noFill/>
        </p:spPr>
        <p:txBody>
          <a:bodyPr wrap="none" rtlCol="0">
            <a:spAutoFit/>
          </a:bodyPr>
          <a:lstStyle/>
          <a:p>
            <a:r>
              <a:rPr lang="fr-FR" sz="2000" b="1" dirty="0">
                <a:solidFill>
                  <a:srgbClr val="FFFF00"/>
                </a:solidFill>
                <a:latin typeface="Calibri" pitchFamily="34" charset="0"/>
                <a:cs typeface="Calibri" pitchFamily="34" charset="0"/>
              </a:rPr>
              <a:t>QUESTIONNAIRE D’ORIENTATION DU PATIENT</a:t>
            </a:r>
          </a:p>
        </p:txBody>
      </p:sp>
      <p:sp>
        <p:nvSpPr>
          <p:cNvPr id="3" name="ZoneTexte 2"/>
          <p:cNvSpPr txBox="1"/>
          <p:nvPr/>
        </p:nvSpPr>
        <p:spPr>
          <a:xfrm>
            <a:off x="3116855" y="3113776"/>
            <a:ext cx="3046475" cy="369332"/>
          </a:xfrm>
          <a:prstGeom prst="rect">
            <a:avLst/>
          </a:prstGeom>
          <a:noFill/>
        </p:spPr>
        <p:txBody>
          <a:bodyPr wrap="none" rtlCol="0">
            <a:spAutoFit/>
          </a:bodyPr>
          <a:lstStyle/>
          <a:p>
            <a:r>
              <a:rPr lang="fr-FR" b="1" dirty="0">
                <a:solidFill>
                  <a:srgbClr val="FFFF00"/>
                </a:solidFill>
                <a:latin typeface="Calibri" pitchFamily="34" charset="0"/>
                <a:cs typeface="Calibri" pitchFamily="34" charset="0"/>
              </a:rPr>
              <a:t>EXPLOITATION DES RESULTATS</a:t>
            </a:r>
          </a:p>
        </p:txBody>
      </p:sp>
    </p:spTree>
    <p:extLst>
      <p:ext uri="{BB962C8B-B14F-4D97-AF65-F5344CB8AC3E}">
        <p14:creationId xmlns:p14="http://schemas.microsoft.com/office/powerpoint/2010/main" val="35542473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363" t="13293" r="23631" b="6250"/>
          <a:stretch/>
        </p:blipFill>
        <p:spPr bwMode="auto">
          <a:xfrm>
            <a:off x="755576" y="61468"/>
            <a:ext cx="7813915" cy="6796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86225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987824" y="332656"/>
            <a:ext cx="2859950" cy="523220"/>
          </a:xfrm>
          <a:prstGeom prst="rect">
            <a:avLst/>
          </a:prstGeom>
          <a:noFill/>
        </p:spPr>
        <p:txBody>
          <a:bodyPr wrap="none" rtlCol="0">
            <a:spAutoFit/>
          </a:bodyPr>
          <a:lstStyle/>
          <a:p>
            <a:r>
              <a:rPr lang="fr-FR" sz="2800" dirty="0" smtClean="0">
                <a:latin typeface="Calibri" pitchFamily="34" charset="0"/>
                <a:cs typeface="Calibri" pitchFamily="34" charset="0"/>
              </a:rPr>
              <a:t>PLAN DE L’EXPOSE</a:t>
            </a:r>
            <a:endParaRPr lang="fr-FR" sz="2800" dirty="0">
              <a:latin typeface="Calibri" pitchFamily="34" charset="0"/>
              <a:cs typeface="Calibri" pitchFamily="34" charset="0"/>
            </a:endParaRPr>
          </a:p>
        </p:txBody>
      </p:sp>
      <p:sp>
        <p:nvSpPr>
          <p:cNvPr id="3" name="ZoneTexte 2"/>
          <p:cNvSpPr txBox="1"/>
          <p:nvPr/>
        </p:nvSpPr>
        <p:spPr>
          <a:xfrm>
            <a:off x="1043608" y="1140778"/>
            <a:ext cx="7548092" cy="5842497"/>
          </a:xfrm>
          <a:prstGeom prst="rect">
            <a:avLst/>
          </a:prstGeom>
          <a:noFill/>
        </p:spPr>
        <p:txBody>
          <a:bodyPr wrap="none" rtlCol="0">
            <a:spAutoFit/>
          </a:bodyPr>
          <a:lstStyle/>
          <a:p>
            <a:pPr>
              <a:lnSpc>
                <a:spcPct val="150000"/>
              </a:lnSpc>
            </a:pPr>
            <a:r>
              <a:rPr lang="fr-FR" sz="2800" dirty="0" smtClean="0">
                <a:latin typeface="Calibri" pitchFamily="34" charset="0"/>
                <a:cs typeface="Calibri" pitchFamily="34" charset="0"/>
              </a:rPr>
              <a:t>1 - Quelques définitions toujours utiles…</a:t>
            </a:r>
          </a:p>
          <a:p>
            <a:pPr>
              <a:lnSpc>
                <a:spcPct val="150000"/>
              </a:lnSpc>
            </a:pPr>
            <a:r>
              <a:rPr lang="fr-FR" sz="2800" dirty="0" smtClean="0">
                <a:latin typeface="Calibri" pitchFamily="34" charset="0"/>
                <a:cs typeface="Calibri" pitchFamily="34" charset="0"/>
              </a:rPr>
              <a:t>2 - Le sport est-il bon pour la santé ?</a:t>
            </a:r>
          </a:p>
          <a:p>
            <a:pPr>
              <a:lnSpc>
                <a:spcPct val="150000"/>
              </a:lnSpc>
            </a:pPr>
            <a:r>
              <a:rPr lang="fr-FR" sz="2800" dirty="0" smtClean="0">
                <a:latin typeface="Calibri" pitchFamily="34" charset="0"/>
                <a:cs typeface="Calibri" pitchFamily="34" charset="0"/>
              </a:rPr>
              <a:t>3 - …et la sédentarité ? Des constats alarmants… </a:t>
            </a:r>
          </a:p>
          <a:p>
            <a:pPr>
              <a:lnSpc>
                <a:spcPct val="150000"/>
              </a:lnSpc>
            </a:pPr>
            <a:r>
              <a:rPr lang="fr-FR" sz="2800" dirty="0" smtClean="0">
                <a:latin typeface="Calibri" pitchFamily="34" charset="0"/>
                <a:cs typeface="Calibri" pitchFamily="34" charset="0"/>
              </a:rPr>
              <a:t>4 - …aux bénéfices d’une pratique régulière des AP</a:t>
            </a:r>
          </a:p>
          <a:p>
            <a:pPr>
              <a:lnSpc>
                <a:spcPct val="150000"/>
              </a:lnSpc>
            </a:pPr>
            <a:r>
              <a:rPr lang="fr-FR" sz="2800" dirty="0" smtClean="0">
                <a:latin typeface="Calibri" pitchFamily="34" charset="0"/>
                <a:cs typeface="Calibri" pitchFamily="34" charset="0"/>
              </a:rPr>
              <a:t>5 - Comment prendre en charge vos patients</a:t>
            </a:r>
          </a:p>
          <a:p>
            <a:pPr>
              <a:lnSpc>
                <a:spcPct val="150000"/>
              </a:lnSpc>
            </a:pPr>
            <a:r>
              <a:rPr lang="fr-FR" sz="2800" dirty="0">
                <a:latin typeface="Calibri" pitchFamily="34" charset="0"/>
                <a:cs typeface="Calibri" pitchFamily="34" charset="0"/>
              </a:rPr>
              <a:t> </a:t>
            </a:r>
            <a:r>
              <a:rPr lang="fr-FR" sz="2800" dirty="0" smtClean="0">
                <a:latin typeface="Calibri" pitchFamily="34" charset="0"/>
                <a:cs typeface="Calibri" pitchFamily="34" charset="0"/>
              </a:rPr>
              <a:t>      - Les précautions à prendre</a:t>
            </a:r>
          </a:p>
          <a:p>
            <a:pPr>
              <a:lnSpc>
                <a:spcPct val="150000"/>
              </a:lnSpc>
            </a:pPr>
            <a:r>
              <a:rPr lang="fr-FR" sz="2800" dirty="0">
                <a:latin typeface="Calibri" pitchFamily="34" charset="0"/>
                <a:cs typeface="Calibri" pitchFamily="34" charset="0"/>
              </a:rPr>
              <a:t> </a:t>
            </a:r>
            <a:r>
              <a:rPr lang="fr-FR" sz="2800" dirty="0" smtClean="0">
                <a:latin typeface="Calibri" pitchFamily="34" charset="0"/>
                <a:cs typeface="Calibri" pitchFamily="34" charset="0"/>
              </a:rPr>
              <a:t>      - Leurs évaluation</a:t>
            </a:r>
          </a:p>
          <a:p>
            <a:pPr>
              <a:lnSpc>
                <a:spcPct val="150000"/>
              </a:lnSpc>
            </a:pPr>
            <a:r>
              <a:rPr lang="fr-FR" sz="2800" dirty="0">
                <a:latin typeface="Calibri" pitchFamily="34" charset="0"/>
                <a:cs typeface="Calibri" pitchFamily="34" charset="0"/>
              </a:rPr>
              <a:t> </a:t>
            </a:r>
            <a:r>
              <a:rPr lang="fr-FR" sz="2800" dirty="0" smtClean="0">
                <a:latin typeface="Calibri" pitchFamily="34" charset="0"/>
                <a:cs typeface="Calibri" pitchFamily="34" charset="0"/>
              </a:rPr>
              <a:t>      - Leur entraînement</a:t>
            </a:r>
          </a:p>
          <a:p>
            <a:pPr>
              <a:lnSpc>
                <a:spcPct val="150000"/>
              </a:lnSpc>
            </a:pPr>
            <a:endParaRPr lang="fr-FR" sz="2800" dirty="0">
              <a:latin typeface="Calibri" pitchFamily="34" charset="0"/>
              <a:cs typeface="Calibri" pitchFamily="34" charset="0"/>
            </a:endParaRPr>
          </a:p>
        </p:txBody>
      </p:sp>
      <p:sp>
        <p:nvSpPr>
          <p:cNvPr id="4" name="Flèche droite 3"/>
          <p:cNvSpPr/>
          <p:nvPr/>
        </p:nvSpPr>
        <p:spPr>
          <a:xfrm>
            <a:off x="698420" y="5301208"/>
            <a:ext cx="690376" cy="25143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5100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a:spLocks noChangeArrowheads="1"/>
          </p:cNvSpPr>
          <p:nvPr/>
        </p:nvSpPr>
        <p:spPr bwMode="auto">
          <a:xfrm>
            <a:off x="71438" y="428625"/>
            <a:ext cx="8532977" cy="5940088"/>
          </a:xfrm>
          <a:prstGeom prst="rect">
            <a:avLst/>
          </a:prstGeom>
          <a:noFill/>
          <a:ln w="9525">
            <a:noFill/>
            <a:miter lim="800000"/>
            <a:headEnd/>
            <a:tailEnd/>
          </a:ln>
        </p:spPr>
        <p:txBody>
          <a:bodyPr wrap="none">
            <a:spAutoFit/>
          </a:bodyPr>
          <a:lstStyle/>
          <a:p>
            <a:pPr>
              <a:buFontTx/>
              <a:buChar char="-"/>
            </a:pPr>
            <a:r>
              <a:rPr lang="fr-FR" sz="2000">
                <a:solidFill>
                  <a:srgbClr val="FFFF00"/>
                </a:solidFill>
                <a:latin typeface="Calibri" pitchFamily="34" charset="0"/>
                <a:cs typeface="Calibri" pitchFamily="34" charset="0"/>
              </a:rPr>
              <a:t> Le sport , comme la recherche de la santé, utilise l’activité physique pour </a:t>
            </a:r>
          </a:p>
          <a:p>
            <a:r>
              <a:rPr lang="fr-FR" sz="2000">
                <a:solidFill>
                  <a:srgbClr val="FFFF00"/>
                </a:solidFill>
                <a:latin typeface="Calibri" pitchFamily="34" charset="0"/>
                <a:cs typeface="Calibri" pitchFamily="34" charset="0"/>
              </a:rPr>
              <a:t>optimiser le niveau de condition physique,</a:t>
            </a:r>
          </a:p>
          <a:p>
            <a:endParaRPr lang="fr-FR" sz="2000">
              <a:solidFill>
                <a:srgbClr val="FFFF00"/>
              </a:solidFill>
              <a:latin typeface="Calibri" pitchFamily="34" charset="0"/>
              <a:cs typeface="Calibri" pitchFamily="34" charset="0"/>
            </a:endParaRPr>
          </a:p>
          <a:p>
            <a:endParaRPr lang="fr-FR" sz="2000">
              <a:solidFill>
                <a:srgbClr val="FFFF00"/>
              </a:solidFill>
              <a:latin typeface="Calibri" pitchFamily="34" charset="0"/>
              <a:cs typeface="Calibri" pitchFamily="34" charset="0"/>
            </a:endParaRPr>
          </a:p>
          <a:p>
            <a:r>
              <a:rPr lang="fr-FR" sz="2000">
                <a:solidFill>
                  <a:srgbClr val="FFFF00"/>
                </a:solidFill>
                <a:latin typeface="Calibri" pitchFamily="34" charset="0"/>
                <a:cs typeface="Calibri" pitchFamily="34" charset="0"/>
              </a:rPr>
              <a:t>- Dans le cas du sport, le meilleur niveau de condition physique spécifique est </a:t>
            </a:r>
          </a:p>
          <a:p>
            <a:r>
              <a:rPr lang="fr-FR" sz="2000">
                <a:solidFill>
                  <a:srgbClr val="FFFF00"/>
                </a:solidFill>
                <a:latin typeface="Calibri" pitchFamily="34" charset="0"/>
                <a:cs typeface="Calibri" pitchFamily="34" charset="0"/>
              </a:rPr>
              <a:t>recherché </a:t>
            </a:r>
            <a:r>
              <a:rPr lang="fr-FR" sz="2000" b="1">
                <a:solidFill>
                  <a:srgbClr val="FFFF00"/>
                </a:solidFill>
                <a:latin typeface="Calibri" pitchFamily="34" charset="0"/>
                <a:cs typeface="Calibri" pitchFamily="34" charset="0"/>
              </a:rPr>
              <a:t>pour améliorer la performance</a:t>
            </a:r>
          </a:p>
          <a:p>
            <a:endParaRPr lang="fr-FR" sz="2000" b="1">
              <a:solidFill>
                <a:srgbClr val="FFFF00"/>
              </a:solidFill>
              <a:latin typeface="Calibri" pitchFamily="34" charset="0"/>
              <a:cs typeface="Calibri" pitchFamily="34" charset="0"/>
            </a:endParaRPr>
          </a:p>
          <a:p>
            <a:endParaRPr lang="fr-FR" sz="2000">
              <a:solidFill>
                <a:srgbClr val="FFFF00"/>
              </a:solidFill>
              <a:latin typeface="Calibri" pitchFamily="34" charset="0"/>
              <a:cs typeface="Calibri" pitchFamily="34" charset="0"/>
            </a:endParaRPr>
          </a:p>
          <a:p>
            <a:pPr>
              <a:buFontTx/>
              <a:buChar char="-"/>
            </a:pPr>
            <a:r>
              <a:rPr lang="fr-FR" sz="2000">
                <a:solidFill>
                  <a:srgbClr val="FFFF00"/>
                </a:solidFill>
                <a:latin typeface="Calibri" pitchFamily="34" charset="0"/>
                <a:cs typeface="Calibri" pitchFamily="34" charset="0"/>
              </a:rPr>
              <a:t>Dans le cas de la santé, la condition physique est développée pour obtenir</a:t>
            </a:r>
          </a:p>
          <a:p>
            <a:r>
              <a:rPr lang="fr-FR" sz="2000" b="1">
                <a:solidFill>
                  <a:srgbClr val="FFFF00"/>
                </a:solidFill>
                <a:latin typeface="Calibri" pitchFamily="34" charset="0"/>
                <a:cs typeface="Calibri" pitchFamily="34" charset="0"/>
              </a:rPr>
              <a:t>cet état de bien-être mental </a:t>
            </a:r>
            <a:r>
              <a:rPr lang="fr-FR" sz="2000">
                <a:solidFill>
                  <a:srgbClr val="FFFF00"/>
                </a:solidFill>
                <a:latin typeface="Calibri" pitchFamily="34" charset="0"/>
                <a:cs typeface="Calibri" pitchFamily="34" charset="0"/>
              </a:rPr>
              <a:t>(bien se « sentir dans sa peau»),, </a:t>
            </a:r>
            <a:r>
              <a:rPr lang="fr-FR" sz="2000" b="1">
                <a:solidFill>
                  <a:srgbClr val="FFFF00"/>
                </a:solidFill>
                <a:latin typeface="Calibri" pitchFamily="34" charset="0"/>
                <a:cs typeface="Calibri" pitchFamily="34" charset="0"/>
              </a:rPr>
              <a:t>physique</a:t>
            </a:r>
            <a:r>
              <a:rPr lang="fr-FR" sz="2000">
                <a:solidFill>
                  <a:srgbClr val="FFFF00"/>
                </a:solidFill>
                <a:latin typeface="Calibri" pitchFamily="34" charset="0"/>
                <a:cs typeface="Calibri" pitchFamily="34" charset="0"/>
              </a:rPr>
              <a:t> (faire</a:t>
            </a:r>
          </a:p>
          <a:p>
            <a:r>
              <a:rPr lang="fr-FR" sz="2000">
                <a:solidFill>
                  <a:srgbClr val="FFFF00"/>
                </a:solidFill>
                <a:latin typeface="Calibri" pitchFamily="34" charset="0"/>
                <a:cs typeface="Calibri" pitchFamily="34" charset="0"/>
              </a:rPr>
              <a:t>de la prévention primaire voire secondaire) </a:t>
            </a:r>
            <a:r>
              <a:rPr lang="fr-FR" sz="2000" b="1">
                <a:solidFill>
                  <a:srgbClr val="FFFF00"/>
                </a:solidFill>
                <a:latin typeface="Calibri" pitchFamily="34" charset="0"/>
                <a:cs typeface="Calibri" pitchFamily="34" charset="0"/>
              </a:rPr>
              <a:t>et social </a:t>
            </a:r>
            <a:r>
              <a:rPr lang="fr-FR" sz="2000">
                <a:solidFill>
                  <a:srgbClr val="FFFF00"/>
                </a:solidFill>
                <a:latin typeface="Calibri" pitchFamily="34" charset="0"/>
                <a:cs typeface="Calibri" pitchFamily="34" charset="0"/>
              </a:rPr>
              <a:t>(retrouver des amis…) </a:t>
            </a:r>
          </a:p>
          <a:p>
            <a:endParaRPr lang="fr-FR" sz="2000">
              <a:solidFill>
                <a:srgbClr val="FFFF00"/>
              </a:solidFill>
              <a:latin typeface="Calibri" pitchFamily="34" charset="0"/>
              <a:cs typeface="Calibri" pitchFamily="34" charset="0"/>
            </a:endParaRPr>
          </a:p>
          <a:p>
            <a:endParaRPr lang="fr-FR" sz="2000">
              <a:solidFill>
                <a:srgbClr val="FFFF00"/>
              </a:solidFill>
              <a:latin typeface="Calibri" pitchFamily="34" charset="0"/>
              <a:cs typeface="Calibri" pitchFamily="34" charset="0"/>
            </a:endParaRPr>
          </a:p>
          <a:p>
            <a:pPr>
              <a:buFontTx/>
              <a:buChar char="-"/>
            </a:pPr>
            <a:r>
              <a:rPr lang="fr-FR" sz="2000">
                <a:solidFill>
                  <a:srgbClr val="FFFF00"/>
                </a:solidFill>
                <a:latin typeface="Calibri" pitchFamily="34" charset="0"/>
                <a:cs typeface="Calibri" pitchFamily="34" charset="0"/>
              </a:rPr>
              <a:t>En tout état de cause, pour réaliser une performance le sportif doit être aussi </a:t>
            </a:r>
          </a:p>
          <a:p>
            <a:r>
              <a:rPr lang="fr-FR" sz="2000">
                <a:solidFill>
                  <a:srgbClr val="FFFF00"/>
                </a:solidFill>
                <a:latin typeface="Calibri" pitchFamily="34" charset="0"/>
                <a:cs typeface="Calibri" pitchFamily="34" charset="0"/>
              </a:rPr>
              <a:t>en bonne santé…d’où l’inversion souhaitée : </a:t>
            </a:r>
            <a:r>
              <a:rPr lang="fr-FR" sz="2000" b="1">
                <a:solidFill>
                  <a:srgbClr val="FFFF00"/>
                </a:solidFill>
                <a:latin typeface="Calibri" pitchFamily="34" charset="0"/>
                <a:cs typeface="Calibri" pitchFamily="34" charset="0"/>
              </a:rPr>
              <a:t>SANTE ET SPORT !</a:t>
            </a:r>
          </a:p>
          <a:p>
            <a:endParaRPr lang="fr-FR" sz="2000" b="1">
              <a:solidFill>
                <a:srgbClr val="FFFF00"/>
              </a:solidFill>
              <a:latin typeface="Calibri" pitchFamily="34" charset="0"/>
              <a:cs typeface="Calibri" pitchFamily="34" charset="0"/>
            </a:endParaRPr>
          </a:p>
          <a:p>
            <a:endParaRPr lang="fr-FR" sz="2000">
              <a:solidFill>
                <a:srgbClr val="FFFF00"/>
              </a:solidFill>
              <a:latin typeface="Calibri" pitchFamily="34" charset="0"/>
              <a:cs typeface="Calibri" pitchFamily="34" charset="0"/>
            </a:endParaRPr>
          </a:p>
          <a:p>
            <a:r>
              <a:rPr lang="fr-FR" sz="2000">
                <a:solidFill>
                  <a:srgbClr val="FFFF00"/>
                </a:solidFill>
                <a:latin typeface="Calibri" pitchFamily="34" charset="0"/>
                <a:cs typeface="Calibri" pitchFamily="34" charset="0"/>
              </a:rPr>
              <a:t>Santé et sport utilisent donc des moyens communs, l’activité physique et la </a:t>
            </a:r>
          </a:p>
          <a:p>
            <a:r>
              <a:rPr lang="fr-FR" sz="2000">
                <a:solidFill>
                  <a:srgbClr val="FFFF00"/>
                </a:solidFill>
                <a:latin typeface="Calibri" pitchFamily="34" charset="0"/>
                <a:cs typeface="Calibri" pitchFamily="34" charset="0"/>
              </a:rPr>
              <a:t>condition physique mais pour des perspectives différentes qui leur sont propres.</a:t>
            </a:r>
          </a:p>
        </p:txBody>
      </p:sp>
    </p:spTree>
    <p:extLst>
      <p:ext uri="{BB962C8B-B14F-4D97-AF65-F5344CB8AC3E}">
        <p14:creationId xmlns:p14="http://schemas.microsoft.com/office/powerpoint/2010/main" val="134481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wipe(left)">
                                      <p:cBhvr>
                                        <p:cTn id="7" dur="1000"/>
                                        <p:tgtEl>
                                          <p:spTgt spid="4">
                                            <p:txEl>
                                              <p:pRg st="4" end="4"/>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5" end="5"/>
                                            </p:txEl>
                                          </p:spTgt>
                                        </p:tgtEl>
                                        <p:attrNameLst>
                                          <p:attrName>style.visibility</p:attrName>
                                        </p:attrNameLst>
                                      </p:cBhvr>
                                      <p:to>
                                        <p:strVal val="visible"/>
                                      </p:to>
                                    </p:set>
                                    <p:animEffect transition="in" filter="wipe(left)">
                                      <p:cBhvr>
                                        <p:cTn id="10" dur="1000"/>
                                        <p:tgtEl>
                                          <p:spTgt spid="4">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animEffect transition="in" filter="wipe(left)">
                                      <p:cBhvr>
                                        <p:cTn id="15" dur="1000"/>
                                        <p:tgtEl>
                                          <p:spTgt spid="4">
                                            <p:txEl>
                                              <p:pRg st="8" end="8"/>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4">
                                            <p:txEl>
                                              <p:pRg st="9" end="9"/>
                                            </p:txEl>
                                          </p:spTgt>
                                        </p:tgtEl>
                                        <p:attrNameLst>
                                          <p:attrName>style.visibility</p:attrName>
                                        </p:attrNameLst>
                                      </p:cBhvr>
                                      <p:to>
                                        <p:strVal val="visible"/>
                                      </p:to>
                                    </p:set>
                                    <p:animEffect transition="in" filter="wipe(left)">
                                      <p:cBhvr>
                                        <p:cTn id="18" dur="1000"/>
                                        <p:tgtEl>
                                          <p:spTgt spid="4">
                                            <p:txEl>
                                              <p:pRg st="9" end="9"/>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4">
                                            <p:txEl>
                                              <p:pRg st="10" end="10"/>
                                            </p:txEl>
                                          </p:spTgt>
                                        </p:tgtEl>
                                        <p:attrNameLst>
                                          <p:attrName>style.visibility</p:attrName>
                                        </p:attrNameLst>
                                      </p:cBhvr>
                                      <p:to>
                                        <p:strVal val="visible"/>
                                      </p:to>
                                    </p:set>
                                    <p:animEffect transition="in" filter="wipe(left)">
                                      <p:cBhvr>
                                        <p:cTn id="21" dur="1000"/>
                                        <p:tgtEl>
                                          <p:spTgt spid="4">
                                            <p:txEl>
                                              <p:pRg st="10" end="1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xEl>
                                              <p:pRg st="13" end="13"/>
                                            </p:txEl>
                                          </p:spTgt>
                                        </p:tgtEl>
                                        <p:attrNameLst>
                                          <p:attrName>style.visibility</p:attrName>
                                        </p:attrNameLst>
                                      </p:cBhvr>
                                      <p:to>
                                        <p:strVal val="visible"/>
                                      </p:to>
                                    </p:set>
                                    <p:animEffect transition="in" filter="wipe(left)">
                                      <p:cBhvr>
                                        <p:cTn id="26" dur="1000"/>
                                        <p:tgtEl>
                                          <p:spTgt spid="4">
                                            <p:txEl>
                                              <p:pRg st="13" end="1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animEffect transition="in" filter="wipe(left)">
                                      <p:cBhvr>
                                        <p:cTn id="31" dur="1000"/>
                                        <p:tgtEl>
                                          <p:spTgt spid="4">
                                            <p:txEl>
                                              <p:pRg st="14" end="1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
                                            <p:txEl>
                                              <p:pRg st="17" end="17"/>
                                            </p:txEl>
                                          </p:spTgt>
                                        </p:tgtEl>
                                        <p:attrNameLst>
                                          <p:attrName>style.visibility</p:attrName>
                                        </p:attrNameLst>
                                      </p:cBhvr>
                                      <p:to>
                                        <p:strVal val="visible"/>
                                      </p:to>
                                    </p:set>
                                    <p:animEffect transition="in" filter="wipe(left)">
                                      <p:cBhvr>
                                        <p:cTn id="36" dur="1000"/>
                                        <p:tgtEl>
                                          <p:spTgt spid="4">
                                            <p:txEl>
                                              <p:pRg st="17" end="17"/>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4">
                                            <p:txEl>
                                              <p:pRg st="18" end="18"/>
                                            </p:txEl>
                                          </p:spTgt>
                                        </p:tgtEl>
                                        <p:attrNameLst>
                                          <p:attrName>style.visibility</p:attrName>
                                        </p:attrNameLst>
                                      </p:cBhvr>
                                      <p:to>
                                        <p:strVal val="visible"/>
                                      </p:to>
                                    </p:set>
                                    <p:animEffect transition="in" filter="wipe(left)">
                                      <p:cBhvr>
                                        <p:cTn id="39" dur="1000"/>
                                        <p:tgtEl>
                                          <p:spTgt spid="4">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843213" y="228600"/>
            <a:ext cx="2816225" cy="415925"/>
          </a:xfrm>
          <a:prstGeom prst="rect">
            <a:avLst/>
          </a:prstGeom>
          <a:noFill/>
          <a:ln w="19050">
            <a:solidFill>
              <a:schemeClr val="tx1"/>
            </a:solidFill>
            <a:miter lim="800000"/>
            <a:headEnd type="none" w="sm" len="sm"/>
            <a:tailEnd type="none" w="sm" len="sm"/>
          </a:ln>
        </p:spPr>
        <p:txBody>
          <a:bodyPr>
            <a:spAutoFit/>
          </a:bodyPr>
          <a:lstStyle/>
          <a:p>
            <a:pPr algn="ctr" eaLnBrk="0" hangingPunct="0"/>
            <a:r>
              <a:rPr lang="fr-FR" sz="2000" b="1">
                <a:solidFill>
                  <a:srgbClr val="FFFF00"/>
                </a:solidFill>
                <a:latin typeface="Calibri" pitchFamily="34" charset="0"/>
                <a:cs typeface="Calibri" pitchFamily="34" charset="0"/>
              </a:rPr>
              <a:t>Condition Physique</a:t>
            </a:r>
          </a:p>
        </p:txBody>
      </p:sp>
      <p:sp>
        <p:nvSpPr>
          <p:cNvPr id="5123" name="Line 3"/>
          <p:cNvSpPr>
            <a:spLocks noChangeShapeType="1"/>
          </p:cNvSpPr>
          <p:nvPr/>
        </p:nvSpPr>
        <p:spPr bwMode="auto">
          <a:xfrm flipH="1">
            <a:off x="2514600" y="685800"/>
            <a:ext cx="762000" cy="457200"/>
          </a:xfrm>
          <a:prstGeom prst="line">
            <a:avLst/>
          </a:prstGeom>
          <a:noFill/>
          <a:ln w="12700">
            <a:solidFill>
              <a:schemeClr val="tx1"/>
            </a:solidFill>
            <a:round/>
            <a:headEnd type="none" w="sm" len="sm"/>
            <a:tailEnd type="triangle" w="sm" len="sm"/>
          </a:ln>
        </p:spPr>
        <p:txBody>
          <a:bodyPr wrap="none" anchor="ctr"/>
          <a:lstStyle/>
          <a:p>
            <a:endParaRPr lang="fr-FR" b="1">
              <a:solidFill>
                <a:srgbClr val="FFFF00"/>
              </a:solidFill>
              <a:latin typeface="Calibri" pitchFamily="34" charset="0"/>
              <a:cs typeface="Calibri" pitchFamily="34" charset="0"/>
            </a:endParaRPr>
          </a:p>
        </p:txBody>
      </p:sp>
      <p:sp>
        <p:nvSpPr>
          <p:cNvPr id="5124" name="Line 4"/>
          <p:cNvSpPr>
            <a:spLocks noChangeShapeType="1"/>
          </p:cNvSpPr>
          <p:nvPr/>
        </p:nvSpPr>
        <p:spPr bwMode="auto">
          <a:xfrm>
            <a:off x="5029200" y="685800"/>
            <a:ext cx="838200" cy="381000"/>
          </a:xfrm>
          <a:prstGeom prst="line">
            <a:avLst/>
          </a:prstGeom>
          <a:noFill/>
          <a:ln w="12700">
            <a:solidFill>
              <a:schemeClr val="tx1"/>
            </a:solidFill>
            <a:round/>
            <a:headEnd type="none" w="sm" len="sm"/>
            <a:tailEnd type="triangle" w="sm" len="sm"/>
          </a:ln>
        </p:spPr>
        <p:txBody>
          <a:bodyPr wrap="none" anchor="ctr"/>
          <a:lstStyle/>
          <a:p>
            <a:endParaRPr lang="fr-FR" b="1">
              <a:solidFill>
                <a:srgbClr val="FFFF00"/>
              </a:solidFill>
              <a:latin typeface="Calibri" pitchFamily="34" charset="0"/>
              <a:cs typeface="Calibri" pitchFamily="34" charset="0"/>
            </a:endParaRPr>
          </a:p>
        </p:txBody>
      </p:sp>
      <p:sp>
        <p:nvSpPr>
          <p:cNvPr id="5125" name="Text Box 5"/>
          <p:cNvSpPr txBox="1">
            <a:spLocks noChangeArrowheads="1"/>
          </p:cNvSpPr>
          <p:nvPr/>
        </p:nvSpPr>
        <p:spPr bwMode="auto">
          <a:xfrm>
            <a:off x="1739900" y="1143000"/>
            <a:ext cx="1917700" cy="654050"/>
          </a:xfrm>
          <a:prstGeom prst="rect">
            <a:avLst/>
          </a:prstGeom>
          <a:noFill/>
          <a:ln w="12700">
            <a:solidFill>
              <a:schemeClr val="tx1"/>
            </a:solidFill>
            <a:miter lim="800000"/>
            <a:headEnd type="none" w="sm" len="sm"/>
            <a:tailEnd type="none" w="sm" len="sm"/>
          </a:ln>
        </p:spPr>
        <p:txBody>
          <a:bodyPr>
            <a:spAutoFit/>
          </a:bodyPr>
          <a:lstStyle/>
          <a:p>
            <a:pPr algn="ctr" eaLnBrk="0" hangingPunct="0"/>
            <a:r>
              <a:rPr lang="fr-FR" b="1">
                <a:solidFill>
                  <a:srgbClr val="FFFF00"/>
                </a:solidFill>
                <a:latin typeface="Calibri" pitchFamily="34" charset="0"/>
                <a:cs typeface="Calibri" pitchFamily="34" charset="0"/>
              </a:rPr>
              <a:t>Dimensions </a:t>
            </a:r>
          </a:p>
          <a:p>
            <a:pPr algn="ctr" eaLnBrk="0" hangingPunct="0"/>
            <a:r>
              <a:rPr lang="fr-FR" b="1">
                <a:solidFill>
                  <a:srgbClr val="FFFF00"/>
                </a:solidFill>
                <a:latin typeface="Calibri" pitchFamily="34" charset="0"/>
                <a:cs typeface="Calibri" pitchFamily="34" charset="0"/>
              </a:rPr>
              <a:t>objectives</a:t>
            </a:r>
          </a:p>
        </p:txBody>
      </p:sp>
      <p:sp>
        <p:nvSpPr>
          <p:cNvPr id="5126" name="Text Box 6"/>
          <p:cNvSpPr txBox="1">
            <a:spLocks noChangeArrowheads="1"/>
          </p:cNvSpPr>
          <p:nvPr/>
        </p:nvSpPr>
        <p:spPr bwMode="auto">
          <a:xfrm>
            <a:off x="5867400" y="1066800"/>
            <a:ext cx="1524000" cy="654050"/>
          </a:xfrm>
          <a:prstGeom prst="rect">
            <a:avLst/>
          </a:prstGeom>
          <a:noFill/>
          <a:ln w="12700">
            <a:solidFill>
              <a:schemeClr val="tx1"/>
            </a:solidFill>
            <a:miter lim="800000"/>
            <a:headEnd type="none" w="sm" len="sm"/>
            <a:tailEnd type="none" w="sm" len="sm"/>
          </a:ln>
        </p:spPr>
        <p:txBody>
          <a:bodyPr>
            <a:spAutoFit/>
          </a:bodyPr>
          <a:lstStyle/>
          <a:p>
            <a:pPr eaLnBrk="0" hangingPunct="0"/>
            <a:r>
              <a:rPr lang="fr-FR" b="1">
                <a:solidFill>
                  <a:srgbClr val="FFFF00"/>
                </a:solidFill>
                <a:latin typeface="Calibri" pitchFamily="34" charset="0"/>
                <a:cs typeface="Calibri" pitchFamily="34" charset="0"/>
              </a:rPr>
              <a:t>Dimensions</a:t>
            </a:r>
          </a:p>
          <a:p>
            <a:pPr eaLnBrk="0" hangingPunct="0"/>
            <a:r>
              <a:rPr lang="fr-FR" b="1">
                <a:solidFill>
                  <a:srgbClr val="FFFF00"/>
                </a:solidFill>
                <a:latin typeface="Calibri" pitchFamily="34" charset="0"/>
                <a:cs typeface="Calibri" pitchFamily="34" charset="0"/>
              </a:rPr>
              <a:t>subjectives</a:t>
            </a:r>
          </a:p>
        </p:txBody>
      </p:sp>
      <p:sp>
        <p:nvSpPr>
          <p:cNvPr id="5127" name="Line 7"/>
          <p:cNvSpPr>
            <a:spLocks noChangeShapeType="1"/>
          </p:cNvSpPr>
          <p:nvPr/>
        </p:nvSpPr>
        <p:spPr bwMode="auto">
          <a:xfrm flipH="1">
            <a:off x="1600200" y="1828800"/>
            <a:ext cx="762000" cy="228600"/>
          </a:xfrm>
          <a:prstGeom prst="line">
            <a:avLst/>
          </a:prstGeom>
          <a:noFill/>
          <a:ln w="12700">
            <a:solidFill>
              <a:schemeClr val="tx1"/>
            </a:solidFill>
            <a:round/>
            <a:headEnd type="none" w="sm" len="sm"/>
            <a:tailEnd type="triangle" w="sm" len="sm"/>
          </a:ln>
        </p:spPr>
        <p:txBody>
          <a:bodyPr wrap="none" anchor="ctr"/>
          <a:lstStyle/>
          <a:p>
            <a:endParaRPr lang="fr-FR" b="1">
              <a:solidFill>
                <a:srgbClr val="FFFF00"/>
              </a:solidFill>
              <a:latin typeface="Calibri" pitchFamily="34" charset="0"/>
              <a:cs typeface="Calibri" pitchFamily="34" charset="0"/>
            </a:endParaRPr>
          </a:p>
        </p:txBody>
      </p:sp>
      <p:sp>
        <p:nvSpPr>
          <p:cNvPr id="5128" name="Line 8"/>
          <p:cNvSpPr>
            <a:spLocks noChangeShapeType="1"/>
          </p:cNvSpPr>
          <p:nvPr/>
        </p:nvSpPr>
        <p:spPr bwMode="auto">
          <a:xfrm>
            <a:off x="2895600" y="1828800"/>
            <a:ext cx="838200" cy="228600"/>
          </a:xfrm>
          <a:prstGeom prst="line">
            <a:avLst/>
          </a:prstGeom>
          <a:noFill/>
          <a:ln w="12700">
            <a:solidFill>
              <a:schemeClr val="tx1"/>
            </a:solidFill>
            <a:round/>
            <a:headEnd type="none" w="sm" len="sm"/>
            <a:tailEnd type="triangle" w="sm" len="sm"/>
          </a:ln>
        </p:spPr>
        <p:txBody>
          <a:bodyPr wrap="none" anchor="ctr"/>
          <a:lstStyle/>
          <a:p>
            <a:endParaRPr lang="fr-FR" b="1">
              <a:solidFill>
                <a:srgbClr val="FFFF00"/>
              </a:solidFill>
              <a:latin typeface="Calibri" pitchFamily="34" charset="0"/>
              <a:cs typeface="Calibri" pitchFamily="34" charset="0"/>
            </a:endParaRPr>
          </a:p>
        </p:txBody>
      </p:sp>
      <p:sp>
        <p:nvSpPr>
          <p:cNvPr id="5129" name="Text Box 9"/>
          <p:cNvSpPr txBox="1">
            <a:spLocks noChangeArrowheads="1"/>
          </p:cNvSpPr>
          <p:nvPr/>
        </p:nvSpPr>
        <p:spPr bwMode="auto">
          <a:xfrm>
            <a:off x="381000" y="2057400"/>
            <a:ext cx="2590800" cy="379413"/>
          </a:xfrm>
          <a:prstGeom prst="rect">
            <a:avLst/>
          </a:prstGeom>
          <a:noFill/>
          <a:ln w="12700">
            <a:solidFill>
              <a:schemeClr val="tx1"/>
            </a:solidFill>
            <a:miter lim="800000"/>
            <a:headEnd type="none" w="sm" len="sm"/>
            <a:tailEnd type="none" w="sm" len="sm"/>
          </a:ln>
        </p:spPr>
        <p:txBody>
          <a:bodyPr>
            <a:spAutoFit/>
          </a:bodyPr>
          <a:lstStyle/>
          <a:p>
            <a:pPr eaLnBrk="0" hangingPunct="0"/>
            <a:r>
              <a:rPr lang="fr-FR" b="1">
                <a:solidFill>
                  <a:srgbClr val="FFFF00"/>
                </a:solidFill>
                <a:latin typeface="Calibri" pitchFamily="34" charset="0"/>
                <a:cs typeface="Calibri" pitchFamily="34" charset="0"/>
              </a:rPr>
              <a:t>Liées à la performance</a:t>
            </a:r>
          </a:p>
        </p:txBody>
      </p:sp>
      <p:sp>
        <p:nvSpPr>
          <p:cNvPr id="5130" name="Text Box 10"/>
          <p:cNvSpPr txBox="1">
            <a:spLocks noChangeArrowheads="1"/>
          </p:cNvSpPr>
          <p:nvPr/>
        </p:nvSpPr>
        <p:spPr bwMode="auto">
          <a:xfrm>
            <a:off x="3795713" y="2017713"/>
            <a:ext cx="1995487" cy="379412"/>
          </a:xfrm>
          <a:prstGeom prst="rect">
            <a:avLst/>
          </a:prstGeom>
          <a:noFill/>
          <a:ln w="12700">
            <a:solidFill>
              <a:schemeClr val="tx1"/>
            </a:solidFill>
            <a:miter lim="800000"/>
            <a:headEnd type="none" w="sm" len="sm"/>
            <a:tailEnd type="none" w="sm" len="sm"/>
          </a:ln>
        </p:spPr>
        <p:txBody>
          <a:bodyPr>
            <a:spAutoFit/>
          </a:bodyPr>
          <a:lstStyle/>
          <a:p>
            <a:pPr eaLnBrk="0" hangingPunct="0"/>
            <a:r>
              <a:rPr lang="fr-FR" b="1" dirty="0">
                <a:solidFill>
                  <a:srgbClr val="FFFFFF"/>
                </a:solidFill>
                <a:latin typeface="Calibri" pitchFamily="34" charset="0"/>
                <a:cs typeface="Calibri" pitchFamily="34" charset="0"/>
              </a:rPr>
              <a:t>Liées à la santé</a:t>
            </a:r>
          </a:p>
        </p:txBody>
      </p:sp>
      <p:sp>
        <p:nvSpPr>
          <p:cNvPr id="5132" name="Text Box 12"/>
          <p:cNvSpPr txBox="1">
            <a:spLocks noChangeArrowheads="1"/>
          </p:cNvSpPr>
          <p:nvPr/>
        </p:nvSpPr>
        <p:spPr bwMode="auto">
          <a:xfrm>
            <a:off x="3924300" y="2852936"/>
            <a:ext cx="3810000" cy="2301875"/>
          </a:xfrm>
          <a:prstGeom prst="rect">
            <a:avLst/>
          </a:prstGeom>
          <a:noFill/>
          <a:ln w="12700">
            <a:solidFill>
              <a:schemeClr val="tx1"/>
            </a:solidFill>
            <a:miter lim="800000"/>
            <a:headEnd type="none" w="sm" len="sm"/>
            <a:tailEnd type="none" w="sm" len="sm"/>
          </a:ln>
        </p:spPr>
        <p:txBody>
          <a:bodyPr>
            <a:spAutoFit/>
          </a:bodyPr>
          <a:lstStyle/>
          <a:p>
            <a:pPr eaLnBrk="0" hangingPunct="0">
              <a:buFontTx/>
              <a:buChar char="•"/>
            </a:pPr>
            <a:r>
              <a:rPr lang="fr-FR" dirty="0">
                <a:solidFill>
                  <a:srgbClr val="FFFFFF"/>
                </a:solidFill>
                <a:latin typeface="Calibri" pitchFamily="34" charset="0"/>
                <a:cs typeface="Calibri" pitchFamily="34" charset="0"/>
              </a:rPr>
              <a:t> </a:t>
            </a:r>
            <a:r>
              <a:rPr lang="fr-FR" b="1" dirty="0">
                <a:solidFill>
                  <a:srgbClr val="FFFFFF"/>
                </a:solidFill>
                <a:latin typeface="Calibri" pitchFamily="34" charset="0"/>
                <a:cs typeface="Calibri" pitchFamily="34" charset="0"/>
              </a:rPr>
              <a:t>Endurance cardiorespiratoire,</a:t>
            </a:r>
          </a:p>
          <a:p>
            <a:pPr eaLnBrk="0" hangingPunct="0"/>
            <a:endParaRPr lang="fr-FR" b="1" dirty="0">
              <a:solidFill>
                <a:srgbClr val="FFFFFF"/>
              </a:solidFill>
              <a:latin typeface="Calibri" pitchFamily="34" charset="0"/>
              <a:cs typeface="Calibri" pitchFamily="34" charset="0"/>
            </a:endParaRPr>
          </a:p>
          <a:p>
            <a:pPr eaLnBrk="0" hangingPunct="0">
              <a:buFontTx/>
              <a:buChar char="•"/>
            </a:pPr>
            <a:r>
              <a:rPr lang="fr-FR" b="1" dirty="0">
                <a:solidFill>
                  <a:srgbClr val="FFFFFF"/>
                </a:solidFill>
                <a:latin typeface="Calibri" pitchFamily="34" charset="0"/>
                <a:cs typeface="Calibri" pitchFamily="34" charset="0"/>
              </a:rPr>
              <a:t> Composition corporelle,</a:t>
            </a:r>
          </a:p>
          <a:p>
            <a:pPr eaLnBrk="0" hangingPunct="0"/>
            <a:endParaRPr lang="fr-FR" b="1" dirty="0">
              <a:solidFill>
                <a:srgbClr val="FFFFFF"/>
              </a:solidFill>
              <a:latin typeface="Calibri" pitchFamily="34" charset="0"/>
              <a:cs typeface="Calibri" pitchFamily="34" charset="0"/>
            </a:endParaRPr>
          </a:p>
          <a:p>
            <a:pPr eaLnBrk="0" hangingPunct="0">
              <a:buFontTx/>
              <a:buChar char="•"/>
            </a:pPr>
            <a:r>
              <a:rPr lang="fr-FR" b="1" dirty="0">
                <a:solidFill>
                  <a:srgbClr val="FFFFFF"/>
                </a:solidFill>
                <a:latin typeface="Calibri" pitchFamily="34" charset="0"/>
                <a:cs typeface="Calibri" pitchFamily="34" charset="0"/>
              </a:rPr>
              <a:t> force et endurance musculaires</a:t>
            </a:r>
          </a:p>
          <a:p>
            <a:pPr eaLnBrk="0" hangingPunct="0"/>
            <a:endParaRPr lang="fr-FR" b="1" dirty="0">
              <a:solidFill>
                <a:srgbClr val="FFFFFF"/>
              </a:solidFill>
              <a:latin typeface="Calibri" pitchFamily="34" charset="0"/>
              <a:cs typeface="Calibri" pitchFamily="34" charset="0"/>
            </a:endParaRPr>
          </a:p>
          <a:p>
            <a:pPr eaLnBrk="0" hangingPunct="0">
              <a:buFontTx/>
              <a:buChar char="•"/>
            </a:pPr>
            <a:r>
              <a:rPr lang="fr-FR" b="1" dirty="0">
                <a:solidFill>
                  <a:srgbClr val="FFFFFF"/>
                </a:solidFill>
                <a:latin typeface="Calibri" pitchFamily="34" charset="0"/>
                <a:cs typeface="Calibri" pitchFamily="34" charset="0"/>
              </a:rPr>
              <a:t> flexibilité</a:t>
            </a:r>
          </a:p>
          <a:p>
            <a:pPr eaLnBrk="0" hangingPunct="0"/>
            <a:endParaRPr lang="fr-FR" dirty="0">
              <a:solidFill>
                <a:srgbClr val="FFFFFF"/>
              </a:solidFill>
              <a:latin typeface="Calibri" pitchFamily="34" charset="0"/>
              <a:cs typeface="Calibri" pitchFamily="34" charset="0"/>
            </a:endParaRPr>
          </a:p>
        </p:txBody>
      </p:sp>
      <p:sp>
        <p:nvSpPr>
          <p:cNvPr id="5133" name="Line 13"/>
          <p:cNvSpPr>
            <a:spLocks noChangeShapeType="1"/>
          </p:cNvSpPr>
          <p:nvPr/>
        </p:nvSpPr>
        <p:spPr bwMode="auto">
          <a:xfrm>
            <a:off x="1524000" y="2438400"/>
            <a:ext cx="0" cy="457200"/>
          </a:xfrm>
          <a:prstGeom prst="line">
            <a:avLst/>
          </a:prstGeom>
          <a:noFill/>
          <a:ln w="12700">
            <a:solidFill>
              <a:schemeClr val="tx1"/>
            </a:solidFill>
            <a:round/>
            <a:headEnd type="none" w="sm" len="sm"/>
            <a:tailEnd type="triangle" w="sm" len="sm"/>
          </a:ln>
        </p:spPr>
        <p:txBody>
          <a:bodyPr wrap="none" anchor="ctr"/>
          <a:lstStyle/>
          <a:p>
            <a:endParaRPr lang="fr-FR" b="1">
              <a:solidFill>
                <a:srgbClr val="FFFF00"/>
              </a:solidFill>
              <a:latin typeface="Calibri" pitchFamily="34" charset="0"/>
              <a:cs typeface="Calibri" pitchFamily="34" charset="0"/>
            </a:endParaRPr>
          </a:p>
        </p:txBody>
      </p:sp>
      <p:sp>
        <p:nvSpPr>
          <p:cNvPr id="5134" name="Line 14"/>
          <p:cNvSpPr>
            <a:spLocks noChangeShapeType="1"/>
          </p:cNvSpPr>
          <p:nvPr/>
        </p:nvSpPr>
        <p:spPr bwMode="auto">
          <a:xfrm>
            <a:off x="4648200" y="2438400"/>
            <a:ext cx="0" cy="457200"/>
          </a:xfrm>
          <a:prstGeom prst="line">
            <a:avLst/>
          </a:prstGeom>
          <a:noFill/>
          <a:ln w="12700">
            <a:solidFill>
              <a:schemeClr val="tx1"/>
            </a:solidFill>
            <a:round/>
            <a:headEnd type="none" w="sm" len="sm"/>
            <a:tailEnd type="triangle" w="sm" len="sm"/>
          </a:ln>
        </p:spPr>
        <p:txBody>
          <a:bodyPr wrap="none" anchor="ctr"/>
          <a:lstStyle/>
          <a:p>
            <a:endParaRPr lang="fr-FR" b="1">
              <a:solidFill>
                <a:srgbClr val="FFFF00"/>
              </a:solidFill>
              <a:latin typeface="Calibri" pitchFamily="34" charset="0"/>
              <a:cs typeface="Calibri" pitchFamily="34" charset="0"/>
            </a:endParaRPr>
          </a:p>
        </p:txBody>
      </p:sp>
      <p:sp>
        <p:nvSpPr>
          <p:cNvPr id="5135" name="Text Box 15"/>
          <p:cNvSpPr txBox="1">
            <a:spLocks noChangeArrowheads="1"/>
          </p:cNvSpPr>
          <p:nvPr/>
        </p:nvSpPr>
        <p:spPr bwMode="auto">
          <a:xfrm>
            <a:off x="5867400" y="1981200"/>
            <a:ext cx="3025080" cy="654050"/>
          </a:xfrm>
          <a:prstGeom prst="rect">
            <a:avLst/>
          </a:prstGeom>
          <a:noFill/>
          <a:ln w="12700">
            <a:solidFill>
              <a:schemeClr val="tx1"/>
            </a:solidFill>
            <a:miter lim="800000"/>
            <a:headEnd type="none" w="sm" len="sm"/>
            <a:tailEnd type="none" w="sm" len="sm"/>
          </a:ln>
        </p:spPr>
        <p:txBody>
          <a:bodyPr wrap="square">
            <a:spAutoFit/>
          </a:bodyPr>
          <a:lstStyle/>
          <a:p>
            <a:pPr eaLnBrk="0" hangingPunct="0"/>
            <a:r>
              <a:rPr lang="fr-FR" b="1" dirty="0">
                <a:solidFill>
                  <a:srgbClr val="FFFF00"/>
                </a:solidFill>
                <a:latin typeface="Calibri" pitchFamily="34" charset="0"/>
                <a:cs typeface="Calibri" pitchFamily="34" charset="0"/>
              </a:rPr>
              <a:t>Perception des déterminants</a:t>
            </a:r>
          </a:p>
          <a:p>
            <a:pPr eaLnBrk="0" hangingPunct="0"/>
            <a:r>
              <a:rPr lang="fr-FR" b="1" dirty="0">
                <a:solidFill>
                  <a:srgbClr val="FFFF00"/>
                </a:solidFill>
                <a:latin typeface="Calibri" pitchFamily="34" charset="0"/>
                <a:cs typeface="Calibri" pitchFamily="34" charset="0"/>
              </a:rPr>
              <a:t>de la condition physique</a:t>
            </a:r>
          </a:p>
        </p:txBody>
      </p:sp>
      <p:sp>
        <p:nvSpPr>
          <p:cNvPr id="5136" name="Line 16"/>
          <p:cNvSpPr>
            <a:spLocks noChangeShapeType="1"/>
          </p:cNvSpPr>
          <p:nvPr/>
        </p:nvSpPr>
        <p:spPr bwMode="auto">
          <a:xfrm>
            <a:off x="6477000" y="1752600"/>
            <a:ext cx="0" cy="228600"/>
          </a:xfrm>
          <a:prstGeom prst="line">
            <a:avLst/>
          </a:prstGeom>
          <a:noFill/>
          <a:ln w="12700">
            <a:solidFill>
              <a:schemeClr val="tx1"/>
            </a:solidFill>
            <a:round/>
            <a:headEnd type="none" w="sm" len="sm"/>
            <a:tailEnd type="triangle" w="sm" len="sm"/>
          </a:ln>
        </p:spPr>
        <p:txBody>
          <a:bodyPr wrap="none" anchor="ctr"/>
          <a:lstStyle/>
          <a:p>
            <a:endParaRPr lang="fr-FR" b="1">
              <a:solidFill>
                <a:srgbClr val="FFFF00"/>
              </a:solidFill>
              <a:latin typeface="Calibri" pitchFamily="34" charset="0"/>
              <a:cs typeface="Calibri" pitchFamily="34" charset="0"/>
            </a:endParaRPr>
          </a:p>
        </p:txBody>
      </p:sp>
      <p:sp>
        <p:nvSpPr>
          <p:cNvPr id="12304" name="ZoneTexte 16"/>
          <p:cNvSpPr txBox="1">
            <a:spLocks noChangeArrowheads="1"/>
          </p:cNvSpPr>
          <p:nvPr/>
        </p:nvSpPr>
        <p:spPr bwMode="auto">
          <a:xfrm>
            <a:off x="142875" y="2852936"/>
            <a:ext cx="3269998" cy="3920304"/>
          </a:xfrm>
          <a:prstGeom prst="rect">
            <a:avLst/>
          </a:prstGeom>
          <a:noFill/>
          <a:ln w="9525">
            <a:solidFill>
              <a:schemeClr val="tx1"/>
            </a:solidFill>
            <a:miter lim="800000"/>
            <a:headEnd/>
            <a:tailEnd/>
          </a:ln>
        </p:spPr>
        <p:txBody>
          <a:bodyPr wrap="none">
            <a:spAutoFit/>
          </a:bodyPr>
          <a:lstStyle/>
          <a:p>
            <a:pPr>
              <a:lnSpc>
                <a:spcPts val="2500"/>
              </a:lnSpc>
            </a:pPr>
            <a:r>
              <a:rPr lang="fr-FR" b="1" dirty="0">
                <a:solidFill>
                  <a:srgbClr val="FFFF00"/>
                </a:solidFill>
                <a:latin typeface="Calibri" pitchFamily="34" charset="0"/>
                <a:cs typeface="Calibri" pitchFamily="34" charset="0"/>
              </a:rPr>
              <a:t>Capacités physiques spécifiques </a:t>
            </a:r>
          </a:p>
          <a:p>
            <a:pPr>
              <a:lnSpc>
                <a:spcPts val="2500"/>
              </a:lnSpc>
              <a:buFont typeface="Arial" charset="0"/>
              <a:buChar char="•"/>
            </a:pPr>
            <a:r>
              <a:rPr lang="fr-FR" b="1" dirty="0">
                <a:solidFill>
                  <a:srgbClr val="FFFF00"/>
                </a:solidFill>
                <a:latin typeface="Calibri" pitchFamily="34" charset="0"/>
                <a:cs typeface="Calibri" pitchFamily="34" charset="0"/>
              </a:rPr>
              <a:t> Composition corporelle</a:t>
            </a:r>
          </a:p>
          <a:p>
            <a:pPr>
              <a:lnSpc>
                <a:spcPts val="2500"/>
              </a:lnSpc>
              <a:buFont typeface="Arial" charset="0"/>
              <a:buChar char="•"/>
            </a:pPr>
            <a:r>
              <a:rPr lang="fr-FR" b="1" dirty="0">
                <a:solidFill>
                  <a:srgbClr val="FFFF00"/>
                </a:solidFill>
                <a:latin typeface="Calibri" pitchFamily="34" charset="0"/>
                <a:cs typeface="Calibri" pitchFamily="34" charset="0"/>
              </a:rPr>
              <a:t> Coordination</a:t>
            </a:r>
          </a:p>
          <a:p>
            <a:pPr>
              <a:lnSpc>
                <a:spcPts val="2500"/>
              </a:lnSpc>
              <a:buFont typeface="Arial" charset="0"/>
              <a:buChar char="•"/>
            </a:pPr>
            <a:r>
              <a:rPr lang="fr-FR" b="1" dirty="0">
                <a:solidFill>
                  <a:srgbClr val="FFFF00"/>
                </a:solidFill>
                <a:latin typeface="Calibri" pitchFamily="34" charset="0"/>
                <a:cs typeface="Calibri" pitchFamily="34" charset="0"/>
              </a:rPr>
              <a:t> Amplitude articulaire</a:t>
            </a:r>
          </a:p>
          <a:p>
            <a:pPr>
              <a:lnSpc>
                <a:spcPts val="2500"/>
              </a:lnSpc>
              <a:buFont typeface="Arial" charset="0"/>
              <a:buChar char="•"/>
            </a:pPr>
            <a:r>
              <a:rPr lang="fr-FR" b="1" dirty="0">
                <a:solidFill>
                  <a:srgbClr val="FFFF00"/>
                </a:solidFill>
                <a:latin typeface="Calibri" pitchFamily="34" charset="0"/>
                <a:cs typeface="Calibri" pitchFamily="34" charset="0"/>
              </a:rPr>
              <a:t> Force musculaire</a:t>
            </a:r>
          </a:p>
          <a:p>
            <a:pPr>
              <a:lnSpc>
                <a:spcPts val="2500"/>
              </a:lnSpc>
              <a:buFont typeface="Arial" charset="0"/>
              <a:buChar char="•"/>
            </a:pPr>
            <a:r>
              <a:rPr lang="fr-FR" b="1" dirty="0">
                <a:solidFill>
                  <a:srgbClr val="FFFF00"/>
                </a:solidFill>
                <a:latin typeface="Calibri" pitchFamily="34" charset="0"/>
                <a:cs typeface="Calibri" pitchFamily="34" charset="0"/>
              </a:rPr>
              <a:t> Vitesse</a:t>
            </a:r>
          </a:p>
          <a:p>
            <a:pPr>
              <a:lnSpc>
                <a:spcPts val="2500"/>
              </a:lnSpc>
              <a:buFont typeface="Arial" charset="0"/>
              <a:buChar char="•"/>
            </a:pPr>
            <a:r>
              <a:rPr lang="fr-FR" b="1" dirty="0">
                <a:solidFill>
                  <a:srgbClr val="FFFF00"/>
                </a:solidFill>
                <a:latin typeface="Calibri" pitchFamily="34" charset="0"/>
                <a:cs typeface="Calibri" pitchFamily="34" charset="0"/>
              </a:rPr>
              <a:t> Puissance musculaire</a:t>
            </a:r>
          </a:p>
          <a:p>
            <a:pPr>
              <a:lnSpc>
                <a:spcPts val="2500"/>
              </a:lnSpc>
              <a:buFont typeface="Arial" charset="0"/>
              <a:buChar char="•"/>
            </a:pPr>
            <a:r>
              <a:rPr lang="fr-FR" b="1" dirty="0">
                <a:solidFill>
                  <a:srgbClr val="FFFF00"/>
                </a:solidFill>
                <a:latin typeface="Calibri" pitchFamily="34" charset="0"/>
                <a:cs typeface="Calibri" pitchFamily="34" charset="0"/>
              </a:rPr>
              <a:t> Endurance musculaire</a:t>
            </a:r>
          </a:p>
          <a:p>
            <a:pPr>
              <a:lnSpc>
                <a:spcPts val="2500"/>
              </a:lnSpc>
              <a:buFont typeface="Arial" charset="0"/>
              <a:buChar char="•"/>
            </a:pPr>
            <a:r>
              <a:rPr lang="fr-FR" b="1" dirty="0">
                <a:solidFill>
                  <a:srgbClr val="FFFF00"/>
                </a:solidFill>
                <a:latin typeface="Calibri" pitchFamily="34" charset="0"/>
                <a:cs typeface="Calibri" pitchFamily="34" charset="0"/>
              </a:rPr>
              <a:t> Capacité physiologique</a:t>
            </a:r>
          </a:p>
          <a:p>
            <a:pPr>
              <a:lnSpc>
                <a:spcPts val="2500"/>
              </a:lnSpc>
            </a:pPr>
            <a:r>
              <a:rPr lang="fr-FR" b="1" dirty="0">
                <a:solidFill>
                  <a:srgbClr val="FFFF00"/>
                </a:solidFill>
                <a:latin typeface="Calibri" pitchFamily="34" charset="0"/>
                <a:cs typeface="Calibri" pitchFamily="34" charset="0"/>
              </a:rPr>
              <a:t>   - cardiorespiratoire</a:t>
            </a:r>
          </a:p>
          <a:p>
            <a:pPr>
              <a:lnSpc>
                <a:spcPts val="2500"/>
              </a:lnSpc>
            </a:pPr>
            <a:r>
              <a:rPr lang="fr-FR" b="1" dirty="0">
                <a:solidFill>
                  <a:srgbClr val="FFFF00"/>
                </a:solidFill>
                <a:latin typeface="Calibri" pitchFamily="34" charset="0"/>
                <a:cs typeface="Calibri" pitchFamily="34" charset="0"/>
              </a:rPr>
              <a:t>   - aérobie</a:t>
            </a:r>
          </a:p>
          <a:p>
            <a:pPr>
              <a:lnSpc>
                <a:spcPts val="2500"/>
              </a:lnSpc>
            </a:pPr>
            <a:r>
              <a:rPr lang="fr-FR" b="1" dirty="0">
                <a:solidFill>
                  <a:srgbClr val="FFFF00"/>
                </a:solidFill>
                <a:latin typeface="Calibri" pitchFamily="34" charset="0"/>
                <a:cs typeface="Calibri" pitchFamily="34" charset="0"/>
              </a:rPr>
              <a:t>   - anaérobie </a:t>
            </a:r>
          </a:p>
        </p:txBody>
      </p:sp>
    </p:spTree>
    <p:extLst>
      <p:ext uri="{BB962C8B-B14F-4D97-AF65-F5344CB8AC3E}">
        <p14:creationId xmlns:p14="http://schemas.microsoft.com/office/powerpoint/2010/main" val="1863551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wipe(left)">
                                      <p:cBhvr>
                                        <p:cTn id="7" dur="500"/>
                                        <p:tgtEl>
                                          <p:spTgt spid="5128"/>
                                        </p:tgtEl>
                                      </p:cBhvr>
                                    </p:animEffect>
                                  </p:child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5130"/>
                                        </p:tgtEl>
                                        <p:attrNameLst>
                                          <p:attrName>style.visibility</p:attrName>
                                        </p:attrNameLst>
                                      </p:cBhvr>
                                      <p:to>
                                        <p:strVal val="visible"/>
                                      </p:to>
                                    </p:set>
                                    <p:animEffect transition="in" filter="wipe(left)">
                                      <p:cBhvr>
                                        <p:cTn id="11" dur="500"/>
                                        <p:tgtEl>
                                          <p:spTgt spid="5130"/>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5134"/>
                                        </p:tgtEl>
                                        <p:attrNameLst>
                                          <p:attrName>style.visibility</p:attrName>
                                        </p:attrNameLst>
                                      </p:cBhvr>
                                      <p:to>
                                        <p:strVal val="visible"/>
                                      </p:to>
                                    </p:set>
                                    <p:animEffect transition="in" filter="wipe(up)">
                                      <p:cBhvr>
                                        <p:cTn id="15" dur="500"/>
                                        <p:tgtEl>
                                          <p:spTgt spid="5134"/>
                                        </p:tgtEl>
                                      </p:cBhvr>
                                    </p:animEffect>
                                  </p:childTnLst>
                                </p:cTn>
                              </p:par>
                            </p:childTnLst>
                          </p:cTn>
                        </p:par>
                        <p:par>
                          <p:cTn id="16" fill="hold">
                            <p:stCondLst>
                              <p:cond delay="2500"/>
                            </p:stCondLst>
                            <p:childTnLst>
                              <p:par>
                                <p:cTn id="17" presetID="22" presetClass="entr" presetSubtype="8" fill="hold" grpId="0" nodeType="afterEffect">
                                  <p:stCondLst>
                                    <p:cond delay="750"/>
                                  </p:stCondLst>
                                  <p:childTnLst>
                                    <p:set>
                                      <p:cBhvr>
                                        <p:cTn id="18" dur="1" fill="hold">
                                          <p:stCondLst>
                                            <p:cond delay="0"/>
                                          </p:stCondLst>
                                        </p:cTn>
                                        <p:tgtEl>
                                          <p:spTgt spid="5132"/>
                                        </p:tgtEl>
                                        <p:attrNameLst>
                                          <p:attrName>style.visibility</p:attrName>
                                        </p:attrNameLst>
                                      </p:cBhvr>
                                      <p:to>
                                        <p:strVal val="visible"/>
                                      </p:to>
                                    </p:set>
                                    <p:animEffect transition="in" filter="wipe(left)">
                                      <p:cBhvr>
                                        <p:cTn id="19" dur="5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animBg="1"/>
      <p:bldP spid="5130" grpId="0" animBg="1"/>
      <p:bldP spid="5132" grpId="0" animBg="1"/>
      <p:bldP spid="513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ALENCE\img012.jpg"/>
          <p:cNvPicPr>
            <a:picLocks noChangeAspect="1" noChangeArrowheads="1"/>
          </p:cNvPicPr>
          <p:nvPr/>
        </p:nvPicPr>
        <p:blipFill>
          <a:blip r:embed="rId2">
            <a:extLst>
              <a:ext uri="{28A0092B-C50C-407E-A947-70E740481C1C}">
                <a14:useLocalDpi xmlns:a14="http://schemas.microsoft.com/office/drawing/2010/main" val="0"/>
              </a:ext>
            </a:extLst>
          </a:blip>
          <a:srcRect l="7899" r="3574" b="23061"/>
          <a:stretch>
            <a:fillRect/>
          </a:stretch>
        </p:blipFill>
        <p:spPr bwMode="auto">
          <a:xfrm>
            <a:off x="2051050" y="44450"/>
            <a:ext cx="5545138" cy="680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657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411760" y="2132856"/>
            <a:ext cx="4604146" cy="1077218"/>
          </a:xfrm>
          <a:prstGeom prst="rect">
            <a:avLst/>
          </a:prstGeom>
          <a:noFill/>
          <a:ln>
            <a:solidFill>
              <a:schemeClr val="tx1"/>
            </a:solidFill>
          </a:ln>
        </p:spPr>
        <p:txBody>
          <a:bodyPr wrap="none" rtlCol="0">
            <a:spAutoFit/>
          </a:bodyPr>
          <a:lstStyle/>
          <a:p>
            <a:r>
              <a:rPr lang="fr-FR" sz="3200" b="1" dirty="0">
                <a:solidFill>
                  <a:srgbClr val="FFFF00"/>
                </a:solidFill>
                <a:latin typeface="Bookman Old Style" pitchFamily="18" charset="0"/>
              </a:rPr>
              <a:t>EVALUATION DE LA </a:t>
            </a:r>
          </a:p>
          <a:p>
            <a:r>
              <a:rPr lang="fr-FR" sz="3200" b="1" dirty="0">
                <a:solidFill>
                  <a:srgbClr val="FFFF00"/>
                </a:solidFill>
                <a:latin typeface="Bookman Old Style" pitchFamily="18" charset="0"/>
              </a:rPr>
              <a:t>CAPACITE AEROBIE</a:t>
            </a:r>
          </a:p>
        </p:txBody>
      </p:sp>
    </p:spTree>
    <p:extLst>
      <p:ext uri="{BB962C8B-B14F-4D97-AF65-F5344CB8AC3E}">
        <p14:creationId xmlns:p14="http://schemas.microsoft.com/office/powerpoint/2010/main" val="6991613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95736" y="364957"/>
            <a:ext cx="5042150" cy="584775"/>
          </a:xfrm>
          <a:prstGeom prst="rect">
            <a:avLst/>
          </a:prstGeom>
          <a:noFill/>
        </p:spPr>
        <p:txBody>
          <a:bodyPr wrap="none" rtlCol="0">
            <a:spAutoFit/>
          </a:bodyPr>
          <a:lstStyle/>
          <a:p>
            <a:r>
              <a:rPr lang="fr-FR" sz="3200" b="1" dirty="0">
                <a:solidFill>
                  <a:srgbClr val="FFFF00"/>
                </a:solidFill>
                <a:latin typeface="Calibri" pitchFamily="34" charset="0"/>
                <a:cs typeface="Calibri" pitchFamily="34" charset="0"/>
              </a:rPr>
              <a:t>Test de marche de 6 minutes</a:t>
            </a:r>
          </a:p>
        </p:txBody>
      </p:sp>
      <p:sp>
        <p:nvSpPr>
          <p:cNvPr id="3" name="ZoneTexte 2"/>
          <p:cNvSpPr txBox="1"/>
          <p:nvPr/>
        </p:nvSpPr>
        <p:spPr>
          <a:xfrm>
            <a:off x="539552" y="1340768"/>
            <a:ext cx="7992888" cy="4708981"/>
          </a:xfrm>
          <a:prstGeom prst="rect">
            <a:avLst/>
          </a:prstGeom>
          <a:noFill/>
        </p:spPr>
        <p:txBody>
          <a:bodyPr wrap="square" rtlCol="0">
            <a:spAutoFit/>
          </a:bodyPr>
          <a:lstStyle/>
          <a:p>
            <a:pPr marL="342900" indent="-342900">
              <a:lnSpc>
                <a:spcPct val="150000"/>
              </a:lnSpc>
              <a:buFont typeface="Wingdings" pitchFamily="2" charset="2"/>
              <a:buChar char="Ø"/>
            </a:pPr>
            <a:r>
              <a:rPr lang="fr-FR" sz="2000" b="1" dirty="0">
                <a:solidFill>
                  <a:srgbClr val="FFFF00"/>
                </a:solidFill>
                <a:latin typeface="Calibri" pitchFamily="34" charset="0"/>
                <a:cs typeface="Calibri" pitchFamily="34" charset="0"/>
              </a:rPr>
              <a:t>Ce test mesure la capacité de la personne à se déplacer en marchant</a:t>
            </a:r>
            <a:r>
              <a:rPr lang="fr-FR" sz="2000" b="1" dirty="0" smtClean="0">
                <a:solidFill>
                  <a:srgbClr val="FFFF00"/>
                </a:solidFill>
                <a:latin typeface="Calibri" pitchFamily="34" charset="0"/>
                <a:cs typeface="Calibri" pitchFamily="34" charset="0"/>
              </a:rPr>
              <a:t>.</a:t>
            </a:r>
            <a:endParaRPr lang="fr-FR" sz="2000" b="1" dirty="0">
              <a:solidFill>
                <a:srgbClr val="FFFF00"/>
              </a:solidFill>
              <a:latin typeface="Calibri" pitchFamily="34" charset="0"/>
              <a:cs typeface="Calibri" pitchFamily="34" charset="0"/>
            </a:endParaRPr>
          </a:p>
          <a:p>
            <a:pPr marL="342900" indent="-342900">
              <a:lnSpc>
                <a:spcPct val="150000"/>
              </a:lnSpc>
              <a:buFont typeface="Wingdings" pitchFamily="2" charset="2"/>
              <a:buChar char="Ø"/>
            </a:pPr>
            <a:r>
              <a:rPr lang="fr-FR" sz="2000" b="1" dirty="0">
                <a:solidFill>
                  <a:srgbClr val="FFFF00"/>
                </a:solidFill>
                <a:latin typeface="Calibri" pitchFamily="34" charset="0"/>
                <a:cs typeface="Calibri" pitchFamily="34" charset="0"/>
              </a:rPr>
              <a:t>Le sujet doit marcher le plus rapidement possible (sans courir) en faisant des allers et retours sur une distance de 10 mètres</a:t>
            </a:r>
            <a:r>
              <a:rPr lang="fr-FR" sz="2000" b="1" dirty="0" smtClean="0">
                <a:solidFill>
                  <a:srgbClr val="FFFF00"/>
                </a:solidFill>
                <a:latin typeface="Calibri" pitchFamily="34" charset="0"/>
                <a:cs typeface="Calibri" pitchFamily="34" charset="0"/>
              </a:rPr>
              <a:t>.</a:t>
            </a:r>
            <a:endParaRPr lang="fr-FR" sz="2000" b="1" dirty="0">
              <a:solidFill>
                <a:srgbClr val="FFFF00"/>
              </a:solidFill>
              <a:latin typeface="Calibri" pitchFamily="34" charset="0"/>
              <a:cs typeface="Calibri" pitchFamily="34" charset="0"/>
            </a:endParaRPr>
          </a:p>
          <a:p>
            <a:pPr marL="342900" indent="-342900">
              <a:lnSpc>
                <a:spcPct val="150000"/>
              </a:lnSpc>
              <a:buFont typeface="Wingdings" pitchFamily="2" charset="2"/>
              <a:buChar char="Ø"/>
            </a:pPr>
            <a:r>
              <a:rPr lang="fr-FR" sz="2000" b="1" dirty="0">
                <a:solidFill>
                  <a:srgbClr val="FFFF00"/>
                </a:solidFill>
                <a:latin typeface="Calibri" pitchFamily="34" charset="0"/>
                <a:cs typeface="Calibri" pitchFamily="34" charset="0"/>
              </a:rPr>
              <a:t>Aux extrémités, le sujet contourne une petite borne. Il doit éviter les blocages demi-tours qui risquent d’occasionner une fatigue musculaire accrue des membres inférieurs</a:t>
            </a:r>
            <a:r>
              <a:rPr lang="fr-FR" sz="2000" b="1" dirty="0" smtClean="0">
                <a:solidFill>
                  <a:srgbClr val="FFFF00"/>
                </a:solidFill>
                <a:latin typeface="Calibri" pitchFamily="34" charset="0"/>
                <a:cs typeface="Calibri" pitchFamily="34" charset="0"/>
              </a:rPr>
              <a:t>.</a:t>
            </a:r>
            <a:endParaRPr lang="fr-FR" sz="2000" b="1" dirty="0">
              <a:solidFill>
                <a:srgbClr val="FFFF00"/>
              </a:solidFill>
              <a:latin typeface="Calibri" pitchFamily="34" charset="0"/>
              <a:cs typeface="Calibri" pitchFamily="34" charset="0"/>
            </a:endParaRPr>
          </a:p>
          <a:p>
            <a:pPr marL="342900" indent="-342900">
              <a:lnSpc>
                <a:spcPct val="150000"/>
              </a:lnSpc>
              <a:buFont typeface="Wingdings" pitchFamily="2" charset="2"/>
              <a:buChar char="Ø"/>
            </a:pPr>
            <a:r>
              <a:rPr lang="fr-FR" sz="2000" b="1" dirty="0">
                <a:solidFill>
                  <a:srgbClr val="FFFF00"/>
                </a:solidFill>
                <a:latin typeface="Calibri" pitchFamily="34" charset="0"/>
                <a:cs typeface="Calibri" pitchFamily="34" charset="0"/>
              </a:rPr>
              <a:t>Le résultat consiste à mesurer la distance totale parcourue (mètres) en 6 </a:t>
            </a:r>
            <a:r>
              <a:rPr lang="fr-FR" sz="2000" b="1" dirty="0" smtClean="0">
                <a:solidFill>
                  <a:srgbClr val="FFFF00"/>
                </a:solidFill>
                <a:latin typeface="Calibri" pitchFamily="34" charset="0"/>
                <a:cs typeface="Calibri" pitchFamily="34" charset="0"/>
              </a:rPr>
              <a:t>minutes</a:t>
            </a:r>
          </a:p>
          <a:p>
            <a:pPr marL="342900" indent="-342900">
              <a:lnSpc>
                <a:spcPct val="150000"/>
              </a:lnSpc>
              <a:buFont typeface="Wingdings" pitchFamily="2" charset="2"/>
              <a:buChar char="Ø"/>
            </a:pPr>
            <a:r>
              <a:rPr lang="fr-FR" sz="2000" b="1" dirty="0" smtClean="0">
                <a:solidFill>
                  <a:srgbClr val="FFFF00"/>
                </a:solidFill>
                <a:latin typeface="Calibri" pitchFamily="34" charset="0"/>
                <a:cs typeface="Calibri" pitchFamily="34" charset="0"/>
              </a:rPr>
              <a:t>Dans le cas d’un suivi des effets de l’entraînement, il est recommandé de relever la FC , avant, pendant et après le test (</a:t>
            </a:r>
            <a:r>
              <a:rPr lang="fr-FR" sz="2000" i="1" dirty="0" smtClean="0">
                <a:solidFill>
                  <a:srgbClr val="FFFF00"/>
                </a:solidFill>
                <a:latin typeface="Calibri" pitchFamily="34" charset="0"/>
                <a:cs typeface="Calibri" pitchFamily="34" charset="0"/>
              </a:rPr>
              <a:t>voir figure suivante</a:t>
            </a:r>
            <a:r>
              <a:rPr lang="fr-FR" sz="2000" b="1" dirty="0" smtClean="0">
                <a:solidFill>
                  <a:srgbClr val="FFFF00"/>
                </a:solidFill>
                <a:latin typeface="Calibri" pitchFamily="34" charset="0"/>
                <a:cs typeface="Calibri" pitchFamily="34" charset="0"/>
              </a:rPr>
              <a:t>)</a:t>
            </a:r>
            <a:endParaRPr lang="fr-FR" sz="2000" b="1" dirty="0">
              <a:solidFill>
                <a:srgbClr val="FFFF00"/>
              </a:solidFill>
              <a:latin typeface="Calibri" pitchFamily="34" charset="0"/>
              <a:cs typeface="Calibri" pitchFamily="34" charset="0"/>
            </a:endParaRPr>
          </a:p>
        </p:txBody>
      </p:sp>
    </p:spTree>
    <p:extLst>
      <p:ext uri="{BB962C8B-B14F-4D97-AF65-F5344CB8AC3E}">
        <p14:creationId xmlns:p14="http://schemas.microsoft.com/office/powerpoint/2010/main" val="31576435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Line 2"/>
          <p:cNvSpPr>
            <a:spLocks noChangeShapeType="1"/>
          </p:cNvSpPr>
          <p:nvPr/>
        </p:nvSpPr>
        <p:spPr bwMode="auto">
          <a:xfrm>
            <a:off x="1676400" y="304800"/>
            <a:ext cx="0" cy="4800600"/>
          </a:xfrm>
          <a:prstGeom prst="line">
            <a:avLst/>
          </a:prstGeom>
          <a:noFill/>
          <a:ln w="381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2000" b="1">
              <a:solidFill>
                <a:srgbClr val="FFFF00"/>
              </a:solidFill>
              <a:latin typeface="Arial" charset="0"/>
            </a:endParaRPr>
          </a:p>
        </p:txBody>
      </p:sp>
      <p:sp>
        <p:nvSpPr>
          <p:cNvPr id="62467" name="Line 3"/>
          <p:cNvSpPr>
            <a:spLocks noChangeShapeType="1"/>
          </p:cNvSpPr>
          <p:nvPr/>
        </p:nvSpPr>
        <p:spPr bwMode="auto">
          <a:xfrm>
            <a:off x="1676400" y="5105400"/>
            <a:ext cx="7162800" cy="0"/>
          </a:xfrm>
          <a:prstGeom prst="line">
            <a:avLst/>
          </a:prstGeom>
          <a:noFill/>
          <a:ln w="381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2000" b="1">
              <a:solidFill>
                <a:srgbClr val="FFFF00"/>
              </a:solidFill>
              <a:latin typeface="Arial" charset="0"/>
            </a:endParaRPr>
          </a:p>
        </p:txBody>
      </p:sp>
      <p:sp>
        <p:nvSpPr>
          <p:cNvPr id="62468" name="Text Box 4"/>
          <p:cNvSpPr txBox="1">
            <a:spLocks noChangeArrowheads="1"/>
          </p:cNvSpPr>
          <p:nvPr/>
        </p:nvSpPr>
        <p:spPr bwMode="auto">
          <a:xfrm>
            <a:off x="1600200" y="5029200"/>
            <a:ext cx="6673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solidFill>
                  <a:srgbClr val="FFFF00"/>
                </a:solidFill>
                <a:latin typeface="Arial" charset="0"/>
              </a:rPr>
              <a:t>     I       I       I       I       I      I       I       I       I       I       I      I        I </a:t>
            </a:r>
          </a:p>
          <a:p>
            <a:pPr eaLnBrk="0" fontAlgn="base" hangingPunct="0">
              <a:spcBef>
                <a:spcPct val="0"/>
              </a:spcBef>
              <a:spcAft>
                <a:spcPct val="0"/>
              </a:spcAft>
            </a:pPr>
            <a:r>
              <a:rPr lang="en-US">
                <a:solidFill>
                  <a:srgbClr val="FFFF00"/>
                </a:solidFill>
                <a:latin typeface="Arial" charset="0"/>
              </a:rPr>
              <a:t>  - 2              0              2             4              6              8             10</a:t>
            </a:r>
            <a:endParaRPr lang="en-US" sz="2400">
              <a:solidFill>
                <a:srgbClr val="FFFF00"/>
              </a:solidFill>
            </a:endParaRPr>
          </a:p>
        </p:txBody>
      </p:sp>
      <p:sp>
        <p:nvSpPr>
          <p:cNvPr id="62469" name="Rectangle 5"/>
          <p:cNvSpPr>
            <a:spLocks noChangeArrowheads="1"/>
          </p:cNvSpPr>
          <p:nvPr/>
        </p:nvSpPr>
        <p:spPr bwMode="auto">
          <a:xfrm>
            <a:off x="3048000" y="457200"/>
            <a:ext cx="2971800" cy="4648200"/>
          </a:xfrm>
          <a:prstGeom prst="rect">
            <a:avLst/>
          </a:prstGeom>
          <a:gradFill rotWithShape="0">
            <a:gsLst>
              <a:gs pos="0">
                <a:schemeClr val="accent2"/>
              </a:gs>
              <a:gs pos="100000">
                <a:schemeClr val="accent2">
                  <a:gamma/>
                  <a:tint val="63529"/>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fr-FR" sz="2400">
              <a:solidFill>
                <a:srgbClr val="FFFF00"/>
              </a:solidFill>
            </a:endParaRPr>
          </a:p>
        </p:txBody>
      </p:sp>
      <p:sp>
        <p:nvSpPr>
          <p:cNvPr id="62470" name="Freeform 6"/>
          <p:cNvSpPr>
            <a:spLocks/>
          </p:cNvSpPr>
          <p:nvPr/>
        </p:nvSpPr>
        <p:spPr bwMode="auto">
          <a:xfrm>
            <a:off x="2514600" y="558800"/>
            <a:ext cx="6400800" cy="3949700"/>
          </a:xfrm>
          <a:custGeom>
            <a:avLst/>
            <a:gdLst>
              <a:gd name="T0" fmla="*/ 0 w 4032"/>
              <a:gd name="T1" fmla="*/ 2480 h 2488"/>
              <a:gd name="T2" fmla="*/ 192 w 4032"/>
              <a:gd name="T3" fmla="*/ 2480 h 2488"/>
              <a:gd name="T4" fmla="*/ 288 w 4032"/>
              <a:gd name="T5" fmla="*/ 2432 h 2488"/>
              <a:gd name="T6" fmla="*/ 288 w 4032"/>
              <a:gd name="T7" fmla="*/ 2384 h 2488"/>
              <a:gd name="T8" fmla="*/ 336 w 4032"/>
              <a:gd name="T9" fmla="*/ 1952 h 2488"/>
              <a:gd name="T10" fmla="*/ 336 w 4032"/>
              <a:gd name="T11" fmla="*/ 1472 h 2488"/>
              <a:gd name="T12" fmla="*/ 384 w 4032"/>
              <a:gd name="T13" fmla="*/ 656 h 2488"/>
              <a:gd name="T14" fmla="*/ 528 w 4032"/>
              <a:gd name="T15" fmla="*/ 416 h 2488"/>
              <a:gd name="T16" fmla="*/ 1104 w 4032"/>
              <a:gd name="T17" fmla="*/ 320 h 2488"/>
              <a:gd name="T18" fmla="*/ 2208 w 4032"/>
              <a:gd name="T19" fmla="*/ 176 h 2488"/>
              <a:gd name="T20" fmla="*/ 2544 w 4032"/>
              <a:gd name="T21" fmla="*/ 1376 h 2488"/>
              <a:gd name="T22" fmla="*/ 2592 w 4032"/>
              <a:gd name="T23" fmla="*/ 1568 h 2488"/>
              <a:gd name="T24" fmla="*/ 2688 w 4032"/>
              <a:gd name="T25" fmla="*/ 1808 h 2488"/>
              <a:gd name="T26" fmla="*/ 2832 w 4032"/>
              <a:gd name="T27" fmla="*/ 2000 h 2488"/>
              <a:gd name="T28" fmla="*/ 3120 w 4032"/>
              <a:gd name="T29" fmla="*/ 2240 h 2488"/>
              <a:gd name="T30" fmla="*/ 4032 w 4032"/>
              <a:gd name="T31" fmla="*/ 2288 h 2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32" h="2488">
                <a:moveTo>
                  <a:pt x="0" y="2480"/>
                </a:moveTo>
                <a:cubicBezTo>
                  <a:pt x="72" y="2484"/>
                  <a:pt x="144" y="2488"/>
                  <a:pt x="192" y="2480"/>
                </a:cubicBezTo>
                <a:cubicBezTo>
                  <a:pt x="240" y="2472"/>
                  <a:pt x="272" y="2448"/>
                  <a:pt x="288" y="2432"/>
                </a:cubicBezTo>
                <a:cubicBezTo>
                  <a:pt x="304" y="2416"/>
                  <a:pt x="280" y="2464"/>
                  <a:pt x="288" y="2384"/>
                </a:cubicBezTo>
                <a:cubicBezTo>
                  <a:pt x="296" y="2304"/>
                  <a:pt x="328" y="2104"/>
                  <a:pt x="336" y="1952"/>
                </a:cubicBezTo>
                <a:cubicBezTo>
                  <a:pt x="344" y="1800"/>
                  <a:pt x="328" y="1688"/>
                  <a:pt x="336" y="1472"/>
                </a:cubicBezTo>
                <a:cubicBezTo>
                  <a:pt x="344" y="1256"/>
                  <a:pt x="352" y="832"/>
                  <a:pt x="384" y="656"/>
                </a:cubicBezTo>
                <a:cubicBezTo>
                  <a:pt x="416" y="480"/>
                  <a:pt x="408" y="472"/>
                  <a:pt x="528" y="416"/>
                </a:cubicBezTo>
                <a:cubicBezTo>
                  <a:pt x="648" y="360"/>
                  <a:pt x="824" y="360"/>
                  <a:pt x="1104" y="320"/>
                </a:cubicBezTo>
                <a:cubicBezTo>
                  <a:pt x="1384" y="280"/>
                  <a:pt x="1968" y="0"/>
                  <a:pt x="2208" y="176"/>
                </a:cubicBezTo>
                <a:cubicBezTo>
                  <a:pt x="2448" y="352"/>
                  <a:pt x="2480" y="1144"/>
                  <a:pt x="2544" y="1376"/>
                </a:cubicBezTo>
                <a:cubicBezTo>
                  <a:pt x="2608" y="1608"/>
                  <a:pt x="2568" y="1496"/>
                  <a:pt x="2592" y="1568"/>
                </a:cubicBezTo>
                <a:cubicBezTo>
                  <a:pt x="2616" y="1640"/>
                  <a:pt x="2648" y="1736"/>
                  <a:pt x="2688" y="1808"/>
                </a:cubicBezTo>
                <a:cubicBezTo>
                  <a:pt x="2728" y="1880"/>
                  <a:pt x="2760" y="1928"/>
                  <a:pt x="2832" y="2000"/>
                </a:cubicBezTo>
                <a:cubicBezTo>
                  <a:pt x="2904" y="2072"/>
                  <a:pt x="2920" y="2192"/>
                  <a:pt x="3120" y="2240"/>
                </a:cubicBezTo>
                <a:cubicBezTo>
                  <a:pt x="3320" y="2288"/>
                  <a:pt x="3880" y="2280"/>
                  <a:pt x="4032" y="2288"/>
                </a:cubicBezTo>
              </a:path>
            </a:pathLst>
          </a:custGeom>
          <a:noFill/>
          <a:ln w="38100" cmpd="sng">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2000" b="1">
              <a:solidFill>
                <a:srgbClr val="FFFF00"/>
              </a:solidFill>
              <a:latin typeface="Arial" charset="0"/>
            </a:endParaRPr>
          </a:p>
        </p:txBody>
      </p:sp>
      <p:sp>
        <p:nvSpPr>
          <p:cNvPr id="62472" name="Line 8"/>
          <p:cNvSpPr>
            <a:spLocks noChangeShapeType="1"/>
          </p:cNvSpPr>
          <p:nvPr/>
        </p:nvSpPr>
        <p:spPr bwMode="auto">
          <a:xfrm>
            <a:off x="3048000" y="4876800"/>
            <a:ext cx="2971800" cy="0"/>
          </a:xfrm>
          <a:prstGeom prst="line">
            <a:avLst/>
          </a:prstGeom>
          <a:noFill/>
          <a:ln w="38100">
            <a:solidFill>
              <a:srgbClr val="FFFF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2000" b="1">
              <a:solidFill>
                <a:srgbClr val="FFFF00"/>
              </a:solidFill>
              <a:latin typeface="Arial" charset="0"/>
            </a:endParaRPr>
          </a:p>
        </p:txBody>
      </p:sp>
      <p:sp>
        <p:nvSpPr>
          <p:cNvPr id="62473" name="Text Box 9"/>
          <p:cNvSpPr txBox="1">
            <a:spLocks noChangeArrowheads="1"/>
          </p:cNvSpPr>
          <p:nvPr/>
        </p:nvSpPr>
        <p:spPr bwMode="auto">
          <a:xfrm>
            <a:off x="3418835" y="4486729"/>
            <a:ext cx="24504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dirty="0">
                <a:solidFill>
                  <a:srgbClr val="FFFF00"/>
                </a:solidFill>
                <a:latin typeface="Arial" charset="0"/>
              </a:rPr>
              <a:t> Test 6 min de </a:t>
            </a:r>
            <a:r>
              <a:rPr lang="en-US" dirty="0" err="1">
                <a:solidFill>
                  <a:srgbClr val="FFFF00"/>
                </a:solidFill>
                <a:latin typeface="Arial" charset="0"/>
              </a:rPr>
              <a:t>marche</a:t>
            </a:r>
            <a:endParaRPr lang="en-US" dirty="0">
              <a:solidFill>
                <a:srgbClr val="FFFF00"/>
              </a:solidFill>
              <a:latin typeface="Arial" charset="0"/>
            </a:endParaRPr>
          </a:p>
        </p:txBody>
      </p:sp>
      <p:sp>
        <p:nvSpPr>
          <p:cNvPr id="62474" name="Text Box 10"/>
          <p:cNvSpPr txBox="1">
            <a:spLocks noChangeArrowheads="1"/>
          </p:cNvSpPr>
          <p:nvPr/>
        </p:nvSpPr>
        <p:spPr bwMode="auto">
          <a:xfrm>
            <a:off x="6232525" y="493713"/>
            <a:ext cx="1504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solidFill>
                  <a:srgbClr val="FFFF00"/>
                </a:solidFill>
                <a:latin typeface="Arial" charset="0"/>
              </a:rPr>
              <a:t>Non entraîné</a:t>
            </a:r>
          </a:p>
        </p:txBody>
      </p:sp>
      <p:sp>
        <p:nvSpPr>
          <p:cNvPr id="62475" name="Line 11"/>
          <p:cNvSpPr>
            <a:spLocks noChangeShapeType="1"/>
          </p:cNvSpPr>
          <p:nvPr/>
        </p:nvSpPr>
        <p:spPr bwMode="auto">
          <a:xfrm flipH="1">
            <a:off x="5867400" y="685800"/>
            <a:ext cx="381000" cy="76200"/>
          </a:xfrm>
          <a:prstGeom prst="line">
            <a:avLst/>
          </a:prstGeom>
          <a:noFill/>
          <a:ln w="2857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2000" b="1">
              <a:solidFill>
                <a:srgbClr val="FFFF00"/>
              </a:solidFill>
              <a:latin typeface="Arial" charset="0"/>
            </a:endParaRPr>
          </a:p>
        </p:txBody>
      </p:sp>
      <p:sp>
        <p:nvSpPr>
          <p:cNvPr id="62478" name="Text Box 14"/>
          <p:cNvSpPr txBox="1">
            <a:spLocks noChangeArrowheads="1"/>
          </p:cNvSpPr>
          <p:nvPr/>
        </p:nvSpPr>
        <p:spPr bwMode="auto">
          <a:xfrm>
            <a:off x="6629400" y="2362200"/>
            <a:ext cx="1047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solidFill>
                  <a:srgbClr val="FFFF00"/>
                </a:solidFill>
                <a:latin typeface="Arial" charset="0"/>
              </a:rPr>
              <a:t>Entraîné</a:t>
            </a:r>
          </a:p>
        </p:txBody>
      </p:sp>
      <p:sp>
        <p:nvSpPr>
          <p:cNvPr id="62479" name="Line 15"/>
          <p:cNvSpPr>
            <a:spLocks noChangeShapeType="1"/>
          </p:cNvSpPr>
          <p:nvPr/>
        </p:nvSpPr>
        <p:spPr bwMode="auto">
          <a:xfrm flipH="1">
            <a:off x="6248400" y="2590800"/>
            <a:ext cx="381000" cy="2286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2000" b="1">
              <a:solidFill>
                <a:srgbClr val="FFFF00"/>
              </a:solidFill>
              <a:latin typeface="Arial" charset="0"/>
            </a:endParaRPr>
          </a:p>
        </p:txBody>
      </p:sp>
      <p:sp>
        <p:nvSpPr>
          <p:cNvPr id="62480" name="Text Box 16"/>
          <p:cNvSpPr txBox="1">
            <a:spLocks noChangeArrowheads="1"/>
          </p:cNvSpPr>
          <p:nvPr/>
        </p:nvSpPr>
        <p:spPr bwMode="auto">
          <a:xfrm>
            <a:off x="1066800" y="457200"/>
            <a:ext cx="704850" cy="478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solidFill>
                  <a:srgbClr val="FFFF00"/>
                </a:solidFill>
                <a:latin typeface="Arial" charset="0"/>
              </a:rPr>
              <a:t>180 -</a:t>
            </a:r>
          </a:p>
          <a:p>
            <a:pPr eaLnBrk="0" fontAlgn="base" hangingPunct="0">
              <a:spcBef>
                <a:spcPct val="0"/>
              </a:spcBef>
              <a:spcAft>
                <a:spcPct val="0"/>
              </a:spcAft>
            </a:pPr>
            <a:endParaRPr lang="en-US">
              <a:solidFill>
                <a:srgbClr val="FFFF00"/>
              </a:solidFill>
              <a:latin typeface="Arial" charset="0"/>
            </a:endParaRPr>
          </a:p>
          <a:p>
            <a:pPr eaLnBrk="0" fontAlgn="base" hangingPunct="0">
              <a:spcBef>
                <a:spcPct val="0"/>
              </a:spcBef>
              <a:spcAft>
                <a:spcPct val="0"/>
              </a:spcAft>
            </a:pPr>
            <a:endParaRPr lang="en-US">
              <a:solidFill>
                <a:srgbClr val="FFFF00"/>
              </a:solidFill>
              <a:latin typeface="Arial" charset="0"/>
            </a:endParaRPr>
          </a:p>
          <a:p>
            <a:pPr eaLnBrk="0" fontAlgn="base" hangingPunct="0">
              <a:lnSpc>
                <a:spcPct val="60000"/>
              </a:lnSpc>
              <a:spcBef>
                <a:spcPct val="0"/>
              </a:spcBef>
              <a:spcAft>
                <a:spcPct val="0"/>
              </a:spcAft>
            </a:pPr>
            <a:r>
              <a:rPr lang="en-US">
                <a:solidFill>
                  <a:srgbClr val="FFFF00"/>
                </a:solidFill>
                <a:latin typeface="Arial" charset="0"/>
              </a:rPr>
              <a:t>160 -</a:t>
            </a:r>
          </a:p>
          <a:p>
            <a:pPr eaLnBrk="0" fontAlgn="base" hangingPunct="0">
              <a:spcBef>
                <a:spcPct val="0"/>
              </a:spcBef>
              <a:spcAft>
                <a:spcPct val="0"/>
              </a:spcAft>
            </a:pPr>
            <a:endParaRPr lang="en-US">
              <a:solidFill>
                <a:srgbClr val="FFFF00"/>
              </a:solidFill>
              <a:latin typeface="Arial" charset="0"/>
            </a:endParaRPr>
          </a:p>
          <a:p>
            <a:pPr eaLnBrk="0" fontAlgn="base" hangingPunct="0">
              <a:spcBef>
                <a:spcPct val="0"/>
              </a:spcBef>
              <a:spcAft>
                <a:spcPct val="0"/>
              </a:spcAft>
            </a:pPr>
            <a:endParaRPr lang="en-US">
              <a:solidFill>
                <a:srgbClr val="FFFF00"/>
              </a:solidFill>
              <a:latin typeface="Arial" charset="0"/>
            </a:endParaRPr>
          </a:p>
          <a:p>
            <a:pPr eaLnBrk="0" fontAlgn="base" hangingPunct="0">
              <a:lnSpc>
                <a:spcPct val="70000"/>
              </a:lnSpc>
              <a:spcBef>
                <a:spcPct val="0"/>
              </a:spcBef>
              <a:spcAft>
                <a:spcPct val="0"/>
              </a:spcAft>
            </a:pPr>
            <a:r>
              <a:rPr lang="en-US">
                <a:solidFill>
                  <a:srgbClr val="FFFF00"/>
                </a:solidFill>
                <a:latin typeface="Arial" charset="0"/>
              </a:rPr>
              <a:t>140 -</a:t>
            </a:r>
          </a:p>
          <a:p>
            <a:pPr eaLnBrk="0" fontAlgn="base" hangingPunct="0">
              <a:spcBef>
                <a:spcPct val="0"/>
              </a:spcBef>
              <a:spcAft>
                <a:spcPct val="0"/>
              </a:spcAft>
            </a:pPr>
            <a:endParaRPr lang="en-US">
              <a:solidFill>
                <a:srgbClr val="FFFF00"/>
              </a:solidFill>
              <a:latin typeface="Arial" charset="0"/>
            </a:endParaRPr>
          </a:p>
          <a:p>
            <a:pPr eaLnBrk="0" fontAlgn="base" hangingPunct="0">
              <a:spcBef>
                <a:spcPct val="0"/>
              </a:spcBef>
              <a:spcAft>
                <a:spcPct val="0"/>
              </a:spcAft>
            </a:pPr>
            <a:endParaRPr lang="en-US">
              <a:solidFill>
                <a:srgbClr val="FFFF00"/>
              </a:solidFill>
              <a:latin typeface="Arial" charset="0"/>
            </a:endParaRPr>
          </a:p>
          <a:p>
            <a:pPr eaLnBrk="0" fontAlgn="base" hangingPunct="0">
              <a:lnSpc>
                <a:spcPct val="70000"/>
              </a:lnSpc>
              <a:spcBef>
                <a:spcPct val="0"/>
              </a:spcBef>
              <a:spcAft>
                <a:spcPct val="0"/>
              </a:spcAft>
            </a:pPr>
            <a:r>
              <a:rPr lang="en-US">
                <a:solidFill>
                  <a:srgbClr val="FFFF00"/>
                </a:solidFill>
                <a:latin typeface="Arial" charset="0"/>
              </a:rPr>
              <a:t>120 -</a:t>
            </a:r>
          </a:p>
          <a:p>
            <a:pPr eaLnBrk="0" fontAlgn="base" hangingPunct="0">
              <a:spcBef>
                <a:spcPct val="0"/>
              </a:spcBef>
              <a:spcAft>
                <a:spcPct val="0"/>
              </a:spcAft>
            </a:pPr>
            <a:endParaRPr lang="en-US">
              <a:solidFill>
                <a:srgbClr val="FFFF00"/>
              </a:solidFill>
              <a:latin typeface="Arial" charset="0"/>
            </a:endParaRPr>
          </a:p>
          <a:p>
            <a:pPr eaLnBrk="0" fontAlgn="base" hangingPunct="0">
              <a:spcBef>
                <a:spcPct val="0"/>
              </a:spcBef>
              <a:spcAft>
                <a:spcPct val="0"/>
              </a:spcAft>
            </a:pPr>
            <a:endParaRPr lang="en-US">
              <a:solidFill>
                <a:srgbClr val="FFFF00"/>
              </a:solidFill>
              <a:latin typeface="Arial" charset="0"/>
            </a:endParaRPr>
          </a:p>
          <a:p>
            <a:pPr eaLnBrk="0" fontAlgn="base" hangingPunct="0">
              <a:lnSpc>
                <a:spcPct val="70000"/>
              </a:lnSpc>
              <a:spcBef>
                <a:spcPct val="0"/>
              </a:spcBef>
              <a:spcAft>
                <a:spcPct val="0"/>
              </a:spcAft>
            </a:pPr>
            <a:r>
              <a:rPr lang="en-US">
                <a:solidFill>
                  <a:srgbClr val="FFFF00"/>
                </a:solidFill>
                <a:latin typeface="Arial" charset="0"/>
              </a:rPr>
              <a:t>100 -</a:t>
            </a:r>
          </a:p>
          <a:p>
            <a:pPr eaLnBrk="0" fontAlgn="base" hangingPunct="0">
              <a:spcBef>
                <a:spcPct val="0"/>
              </a:spcBef>
              <a:spcAft>
                <a:spcPct val="0"/>
              </a:spcAft>
            </a:pPr>
            <a:endParaRPr lang="en-US">
              <a:solidFill>
                <a:srgbClr val="FFFF00"/>
              </a:solidFill>
              <a:latin typeface="Arial" charset="0"/>
            </a:endParaRPr>
          </a:p>
          <a:p>
            <a:pPr eaLnBrk="0" fontAlgn="base" hangingPunct="0">
              <a:spcBef>
                <a:spcPct val="0"/>
              </a:spcBef>
              <a:spcAft>
                <a:spcPct val="0"/>
              </a:spcAft>
            </a:pPr>
            <a:endParaRPr lang="en-US">
              <a:solidFill>
                <a:srgbClr val="FFFF00"/>
              </a:solidFill>
              <a:latin typeface="Arial" charset="0"/>
            </a:endParaRPr>
          </a:p>
          <a:p>
            <a:pPr eaLnBrk="0" fontAlgn="base" hangingPunct="0">
              <a:lnSpc>
                <a:spcPct val="70000"/>
              </a:lnSpc>
              <a:spcBef>
                <a:spcPct val="0"/>
              </a:spcBef>
              <a:spcAft>
                <a:spcPct val="0"/>
              </a:spcAft>
            </a:pPr>
            <a:r>
              <a:rPr lang="en-US">
                <a:solidFill>
                  <a:srgbClr val="FFFF00"/>
                </a:solidFill>
                <a:latin typeface="Arial" charset="0"/>
              </a:rPr>
              <a:t>80 -</a:t>
            </a:r>
          </a:p>
          <a:p>
            <a:pPr eaLnBrk="0" fontAlgn="base" hangingPunct="0">
              <a:spcBef>
                <a:spcPct val="0"/>
              </a:spcBef>
              <a:spcAft>
                <a:spcPct val="0"/>
              </a:spcAft>
            </a:pPr>
            <a:endParaRPr lang="en-US">
              <a:solidFill>
                <a:srgbClr val="FFFF00"/>
              </a:solidFill>
              <a:latin typeface="Arial" charset="0"/>
            </a:endParaRPr>
          </a:p>
          <a:p>
            <a:pPr eaLnBrk="0" fontAlgn="base" hangingPunct="0">
              <a:spcBef>
                <a:spcPct val="0"/>
              </a:spcBef>
              <a:spcAft>
                <a:spcPct val="0"/>
              </a:spcAft>
            </a:pPr>
            <a:endParaRPr lang="en-US">
              <a:solidFill>
                <a:srgbClr val="FFFF00"/>
              </a:solidFill>
              <a:latin typeface="Arial" charset="0"/>
            </a:endParaRPr>
          </a:p>
          <a:p>
            <a:pPr eaLnBrk="0" fontAlgn="base" hangingPunct="0">
              <a:lnSpc>
                <a:spcPct val="70000"/>
              </a:lnSpc>
              <a:spcBef>
                <a:spcPct val="0"/>
              </a:spcBef>
              <a:spcAft>
                <a:spcPct val="0"/>
              </a:spcAft>
            </a:pPr>
            <a:r>
              <a:rPr lang="en-US">
                <a:solidFill>
                  <a:srgbClr val="FFFF00"/>
                </a:solidFill>
                <a:latin typeface="Arial" charset="0"/>
              </a:rPr>
              <a:t>60 -</a:t>
            </a:r>
            <a:endParaRPr lang="en-US" sz="2400">
              <a:solidFill>
                <a:srgbClr val="FFFF00"/>
              </a:solidFill>
            </a:endParaRPr>
          </a:p>
        </p:txBody>
      </p:sp>
      <p:sp>
        <p:nvSpPr>
          <p:cNvPr id="62481" name="Text Box 17"/>
          <p:cNvSpPr txBox="1">
            <a:spLocks noChangeArrowheads="1"/>
          </p:cNvSpPr>
          <p:nvPr/>
        </p:nvSpPr>
        <p:spPr bwMode="auto">
          <a:xfrm>
            <a:off x="228600" y="6107113"/>
            <a:ext cx="8915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dirty="0">
                <a:solidFill>
                  <a:srgbClr val="FFFF00"/>
                </a:solidFill>
                <a:latin typeface="Arial" charset="0"/>
              </a:rPr>
              <a:t>Evolution de la </a:t>
            </a:r>
            <a:r>
              <a:rPr lang="en-US" dirty="0" err="1">
                <a:solidFill>
                  <a:srgbClr val="FFFF00"/>
                </a:solidFill>
                <a:latin typeface="Arial" charset="0"/>
              </a:rPr>
              <a:t>courbe</a:t>
            </a:r>
            <a:r>
              <a:rPr lang="en-US" dirty="0">
                <a:solidFill>
                  <a:srgbClr val="FFFF00"/>
                </a:solidFill>
                <a:latin typeface="Arial" charset="0"/>
              </a:rPr>
              <a:t> de </a:t>
            </a:r>
            <a:r>
              <a:rPr lang="en-US" dirty="0" err="1">
                <a:solidFill>
                  <a:srgbClr val="FFFF00"/>
                </a:solidFill>
                <a:latin typeface="Arial" charset="0"/>
              </a:rPr>
              <a:t>fréquence</a:t>
            </a:r>
            <a:r>
              <a:rPr lang="en-US" dirty="0">
                <a:solidFill>
                  <a:srgbClr val="FFFF00"/>
                </a:solidFill>
                <a:latin typeface="Arial" charset="0"/>
              </a:rPr>
              <a:t> </a:t>
            </a:r>
            <a:r>
              <a:rPr lang="en-US" dirty="0" err="1">
                <a:solidFill>
                  <a:srgbClr val="FFFF00"/>
                </a:solidFill>
                <a:latin typeface="Arial" charset="0"/>
              </a:rPr>
              <a:t>cardiaque</a:t>
            </a:r>
            <a:r>
              <a:rPr lang="en-US" dirty="0">
                <a:solidFill>
                  <a:srgbClr val="FFFF00"/>
                </a:solidFill>
                <a:latin typeface="Arial" charset="0"/>
              </a:rPr>
              <a:t> au </a:t>
            </a:r>
            <a:r>
              <a:rPr lang="en-US" dirty="0" err="1">
                <a:solidFill>
                  <a:srgbClr val="FFFF00"/>
                </a:solidFill>
                <a:latin typeface="Arial" charset="0"/>
              </a:rPr>
              <a:t>cours</a:t>
            </a:r>
            <a:r>
              <a:rPr lang="en-US" dirty="0">
                <a:solidFill>
                  <a:srgbClr val="FFFF00"/>
                </a:solidFill>
                <a:latin typeface="Arial" charset="0"/>
              </a:rPr>
              <a:t> et à </a:t>
            </a:r>
            <a:r>
              <a:rPr lang="en-US" dirty="0" err="1">
                <a:solidFill>
                  <a:srgbClr val="FFFF00"/>
                </a:solidFill>
                <a:latin typeface="Arial" charset="0"/>
              </a:rPr>
              <a:t>l’issue</a:t>
            </a:r>
            <a:r>
              <a:rPr lang="en-US" dirty="0">
                <a:solidFill>
                  <a:srgbClr val="FFFF00"/>
                </a:solidFill>
                <a:latin typeface="Arial" charset="0"/>
              </a:rPr>
              <a:t> du test de 6 minutes de </a:t>
            </a:r>
            <a:r>
              <a:rPr lang="en-US" dirty="0" err="1">
                <a:solidFill>
                  <a:srgbClr val="FFFF00"/>
                </a:solidFill>
                <a:latin typeface="Arial" charset="0"/>
              </a:rPr>
              <a:t>marche</a:t>
            </a:r>
            <a:r>
              <a:rPr lang="en-US" b="1" dirty="0">
                <a:solidFill>
                  <a:srgbClr val="FFFFFF"/>
                </a:solidFill>
                <a:latin typeface="Arial" charset="0"/>
              </a:rPr>
              <a:t>. </a:t>
            </a:r>
            <a:endParaRPr lang="en-US" sz="2400" b="1" dirty="0">
              <a:solidFill>
                <a:srgbClr val="FFFFFF"/>
              </a:solidFill>
            </a:endParaRPr>
          </a:p>
        </p:txBody>
      </p:sp>
      <p:sp>
        <p:nvSpPr>
          <p:cNvPr id="62482" name="Text Box 18"/>
          <p:cNvSpPr txBox="1">
            <a:spLocks noChangeArrowheads="1"/>
          </p:cNvSpPr>
          <p:nvPr/>
        </p:nvSpPr>
        <p:spPr bwMode="auto">
          <a:xfrm>
            <a:off x="4343400" y="5715000"/>
            <a:ext cx="1390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solidFill>
                  <a:srgbClr val="FFFF00"/>
                </a:solidFill>
                <a:latin typeface="Arial" charset="0"/>
              </a:rPr>
              <a:t>Durée (min)</a:t>
            </a:r>
          </a:p>
        </p:txBody>
      </p:sp>
      <p:sp>
        <p:nvSpPr>
          <p:cNvPr id="62483" name="Text Box 19"/>
          <p:cNvSpPr txBox="1">
            <a:spLocks noChangeArrowheads="1"/>
          </p:cNvSpPr>
          <p:nvPr/>
        </p:nvSpPr>
        <p:spPr bwMode="auto">
          <a:xfrm rot="-5392407">
            <a:off x="-1078706" y="2372519"/>
            <a:ext cx="3316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000">
                <a:solidFill>
                  <a:srgbClr val="FFFF00"/>
                </a:solidFill>
                <a:latin typeface="Arial" charset="0"/>
              </a:rPr>
              <a:t>Fréquence cardiaque (bpm)</a:t>
            </a:r>
          </a:p>
        </p:txBody>
      </p:sp>
      <p:sp>
        <p:nvSpPr>
          <p:cNvPr id="62484" name="Line 20"/>
          <p:cNvSpPr>
            <a:spLocks noChangeShapeType="1"/>
          </p:cNvSpPr>
          <p:nvPr/>
        </p:nvSpPr>
        <p:spPr bwMode="auto">
          <a:xfrm>
            <a:off x="4038600" y="1143000"/>
            <a:ext cx="0" cy="685800"/>
          </a:xfrm>
          <a:prstGeom prst="line">
            <a:avLst/>
          </a:prstGeom>
          <a:noFill/>
          <a:ln w="381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2000" b="1">
              <a:solidFill>
                <a:srgbClr val="FFFF00"/>
              </a:solidFill>
              <a:latin typeface="Arial" charset="0"/>
            </a:endParaRPr>
          </a:p>
        </p:txBody>
      </p:sp>
      <p:sp>
        <p:nvSpPr>
          <p:cNvPr id="62486" name="Oval 22"/>
          <p:cNvSpPr>
            <a:spLocks noChangeArrowheads="1"/>
          </p:cNvSpPr>
          <p:nvPr/>
        </p:nvSpPr>
        <p:spPr bwMode="auto">
          <a:xfrm>
            <a:off x="2286000" y="3962400"/>
            <a:ext cx="990600" cy="990600"/>
          </a:xfrm>
          <a:prstGeom prst="ellipse">
            <a:avLst/>
          </a:prstGeom>
          <a:noFill/>
          <a:ln w="19050">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2000" b="1">
              <a:solidFill>
                <a:srgbClr val="FFFF00"/>
              </a:solidFill>
              <a:latin typeface="Arial" charset="0"/>
            </a:endParaRPr>
          </a:p>
        </p:txBody>
      </p:sp>
      <p:sp>
        <p:nvSpPr>
          <p:cNvPr id="62487" name="Oval 23"/>
          <p:cNvSpPr>
            <a:spLocks noChangeArrowheads="1"/>
          </p:cNvSpPr>
          <p:nvPr/>
        </p:nvSpPr>
        <p:spPr bwMode="auto">
          <a:xfrm>
            <a:off x="6019800" y="2895600"/>
            <a:ext cx="3124200" cy="2133600"/>
          </a:xfrm>
          <a:prstGeom prst="ellipse">
            <a:avLst/>
          </a:prstGeom>
          <a:noFill/>
          <a:ln w="9525">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2000" b="1">
              <a:solidFill>
                <a:srgbClr val="FFFF00"/>
              </a:solidFill>
              <a:latin typeface="Arial" charset="0"/>
            </a:endParaRPr>
          </a:p>
        </p:txBody>
      </p:sp>
      <p:sp>
        <p:nvSpPr>
          <p:cNvPr id="62488" name="Oval 24"/>
          <p:cNvSpPr>
            <a:spLocks noChangeArrowheads="1"/>
          </p:cNvSpPr>
          <p:nvPr/>
        </p:nvSpPr>
        <p:spPr bwMode="auto">
          <a:xfrm>
            <a:off x="5181600" y="609600"/>
            <a:ext cx="381000" cy="381000"/>
          </a:xfrm>
          <a:prstGeom prst="ellipse">
            <a:avLst/>
          </a:prstGeom>
          <a:solidFill>
            <a:srgbClr val="FFFFFF"/>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solidFill>
                  <a:srgbClr val="000000"/>
                </a:solidFill>
                <a:latin typeface="Arial" charset="0"/>
              </a:rPr>
              <a:t>1</a:t>
            </a:r>
            <a:endParaRPr lang="en-US" sz="2400">
              <a:solidFill>
                <a:srgbClr val="FFFF00"/>
              </a:solidFill>
            </a:endParaRPr>
          </a:p>
        </p:txBody>
      </p:sp>
      <p:sp>
        <p:nvSpPr>
          <p:cNvPr id="62490" name="Oval 26"/>
          <p:cNvSpPr>
            <a:spLocks noChangeArrowheads="1"/>
          </p:cNvSpPr>
          <p:nvPr/>
        </p:nvSpPr>
        <p:spPr bwMode="auto">
          <a:xfrm>
            <a:off x="5181600" y="1905000"/>
            <a:ext cx="381000" cy="3810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solidFill>
                  <a:srgbClr val="000000"/>
                </a:solidFill>
                <a:latin typeface="Arial" charset="0"/>
              </a:rPr>
              <a:t>2</a:t>
            </a:r>
            <a:endParaRPr lang="en-US" sz="2400">
              <a:solidFill>
                <a:srgbClr val="FFFF00"/>
              </a:solidFill>
            </a:endParaRPr>
          </a:p>
        </p:txBody>
      </p:sp>
      <p:sp>
        <p:nvSpPr>
          <p:cNvPr id="62492" name="Freeform 28"/>
          <p:cNvSpPr>
            <a:spLocks/>
          </p:cNvSpPr>
          <p:nvPr/>
        </p:nvSpPr>
        <p:spPr bwMode="auto">
          <a:xfrm>
            <a:off x="2514600" y="1371600"/>
            <a:ext cx="6477000" cy="3670300"/>
          </a:xfrm>
          <a:custGeom>
            <a:avLst/>
            <a:gdLst>
              <a:gd name="T0" fmla="*/ 0 w 4080"/>
              <a:gd name="T1" fmla="*/ 2120 h 2312"/>
              <a:gd name="T2" fmla="*/ 192 w 4080"/>
              <a:gd name="T3" fmla="*/ 2120 h 2312"/>
              <a:gd name="T4" fmla="*/ 336 w 4080"/>
              <a:gd name="T5" fmla="*/ 2072 h 2312"/>
              <a:gd name="T6" fmla="*/ 384 w 4080"/>
              <a:gd name="T7" fmla="*/ 680 h 2312"/>
              <a:gd name="T8" fmla="*/ 384 w 4080"/>
              <a:gd name="T9" fmla="*/ 632 h 2312"/>
              <a:gd name="T10" fmla="*/ 432 w 4080"/>
              <a:gd name="T11" fmla="*/ 488 h 2312"/>
              <a:gd name="T12" fmla="*/ 864 w 4080"/>
              <a:gd name="T13" fmla="*/ 344 h 2312"/>
              <a:gd name="T14" fmla="*/ 1824 w 4080"/>
              <a:gd name="T15" fmla="*/ 152 h 2312"/>
              <a:gd name="T16" fmla="*/ 2160 w 4080"/>
              <a:gd name="T17" fmla="*/ 104 h 2312"/>
              <a:gd name="T18" fmla="*/ 2208 w 4080"/>
              <a:gd name="T19" fmla="*/ 152 h 2312"/>
              <a:gd name="T20" fmla="*/ 2352 w 4080"/>
              <a:gd name="T21" fmla="*/ 1016 h 2312"/>
              <a:gd name="T22" fmla="*/ 2448 w 4080"/>
              <a:gd name="T23" fmla="*/ 1400 h 2312"/>
              <a:gd name="T24" fmla="*/ 2592 w 4080"/>
              <a:gd name="T25" fmla="*/ 1736 h 2312"/>
              <a:gd name="T26" fmla="*/ 2928 w 4080"/>
              <a:gd name="T27" fmla="*/ 1880 h 2312"/>
              <a:gd name="T28" fmla="*/ 3504 w 4080"/>
              <a:gd name="T29" fmla="*/ 1928 h 2312"/>
              <a:gd name="T30" fmla="*/ 4080 w 4080"/>
              <a:gd name="T31" fmla="*/ 192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0" h="2312">
                <a:moveTo>
                  <a:pt x="0" y="2120"/>
                </a:moveTo>
                <a:cubicBezTo>
                  <a:pt x="68" y="2124"/>
                  <a:pt x="136" y="2128"/>
                  <a:pt x="192" y="2120"/>
                </a:cubicBezTo>
                <a:cubicBezTo>
                  <a:pt x="248" y="2112"/>
                  <a:pt x="304" y="2312"/>
                  <a:pt x="336" y="2072"/>
                </a:cubicBezTo>
                <a:cubicBezTo>
                  <a:pt x="368" y="1832"/>
                  <a:pt x="376" y="920"/>
                  <a:pt x="384" y="680"/>
                </a:cubicBezTo>
                <a:cubicBezTo>
                  <a:pt x="392" y="440"/>
                  <a:pt x="376" y="664"/>
                  <a:pt x="384" y="632"/>
                </a:cubicBezTo>
                <a:cubicBezTo>
                  <a:pt x="392" y="600"/>
                  <a:pt x="352" y="536"/>
                  <a:pt x="432" y="488"/>
                </a:cubicBezTo>
                <a:cubicBezTo>
                  <a:pt x="512" y="440"/>
                  <a:pt x="632" y="400"/>
                  <a:pt x="864" y="344"/>
                </a:cubicBezTo>
                <a:cubicBezTo>
                  <a:pt x="1096" y="288"/>
                  <a:pt x="1608" y="192"/>
                  <a:pt x="1824" y="152"/>
                </a:cubicBezTo>
                <a:cubicBezTo>
                  <a:pt x="2040" y="112"/>
                  <a:pt x="2096" y="104"/>
                  <a:pt x="2160" y="104"/>
                </a:cubicBezTo>
                <a:cubicBezTo>
                  <a:pt x="2224" y="104"/>
                  <a:pt x="2176" y="0"/>
                  <a:pt x="2208" y="152"/>
                </a:cubicBezTo>
                <a:cubicBezTo>
                  <a:pt x="2240" y="304"/>
                  <a:pt x="2312" y="808"/>
                  <a:pt x="2352" y="1016"/>
                </a:cubicBezTo>
                <a:cubicBezTo>
                  <a:pt x="2392" y="1224"/>
                  <a:pt x="2408" y="1280"/>
                  <a:pt x="2448" y="1400"/>
                </a:cubicBezTo>
                <a:cubicBezTo>
                  <a:pt x="2488" y="1520"/>
                  <a:pt x="2512" y="1656"/>
                  <a:pt x="2592" y="1736"/>
                </a:cubicBezTo>
                <a:cubicBezTo>
                  <a:pt x="2672" y="1816"/>
                  <a:pt x="2776" y="1848"/>
                  <a:pt x="2928" y="1880"/>
                </a:cubicBezTo>
                <a:cubicBezTo>
                  <a:pt x="3080" y="1912"/>
                  <a:pt x="3312" y="1920"/>
                  <a:pt x="3504" y="1928"/>
                </a:cubicBezTo>
                <a:cubicBezTo>
                  <a:pt x="3696" y="1936"/>
                  <a:pt x="3984" y="1928"/>
                  <a:pt x="4080" y="1928"/>
                </a:cubicBezTo>
              </a:path>
            </a:pathLst>
          </a:custGeom>
          <a:noFill/>
          <a:ln w="28575"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2000" b="1">
              <a:solidFill>
                <a:srgbClr val="FFFF00"/>
              </a:solidFill>
              <a:latin typeface="Arial" charset="0"/>
            </a:endParaRPr>
          </a:p>
        </p:txBody>
      </p:sp>
      <p:sp>
        <p:nvSpPr>
          <p:cNvPr id="2" name="ZoneTexte 1"/>
          <p:cNvSpPr txBox="1"/>
          <p:nvPr/>
        </p:nvSpPr>
        <p:spPr>
          <a:xfrm>
            <a:off x="1592792" y="0"/>
            <a:ext cx="5641481" cy="369332"/>
          </a:xfrm>
          <a:prstGeom prst="rect">
            <a:avLst/>
          </a:prstGeom>
          <a:noFill/>
        </p:spPr>
        <p:txBody>
          <a:bodyPr wrap="none" rtlCol="0">
            <a:spAutoFit/>
          </a:bodyPr>
          <a:lstStyle/>
          <a:p>
            <a:r>
              <a:rPr lang="fr-FR" b="1" dirty="0">
                <a:solidFill>
                  <a:srgbClr val="FFFFFF"/>
                </a:solidFill>
                <a:latin typeface="Calibri" pitchFamily="34" charset="0"/>
                <a:cs typeface="Calibri" pitchFamily="34" charset="0"/>
              </a:rPr>
              <a:t>AVEC L’ENREGISTREMENT DE LA FREQUENCE CARDIAQUE</a:t>
            </a:r>
          </a:p>
        </p:txBody>
      </p:sp>
    </p:spTree>
    <p:extLst>
      <p:ext uri="{BB962C8B-B14F-4D97-AF65-F5344CB8AC3E}">
        <p14:creationId xmlns:p14="http://schemas.microsoft.com/office/powerpoint/2010/main" val="163633232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afterEffect">
                                  <p:stCondLst>
                                    <p:cond delay="1000"/>
                                  </p:stCondLst>
                                  <p:childTnLst>
                                    <p:set>
                                      <p:cBhvr>
                                        <p:cTn id="6" dur="1" fill="hold">
                                          <p:stCondLst>
                                            <p:cond delay="0"/>
                                          </p:stCondLst>
                                        </p:cTn>
                                        <p:tgtEl>
                                          <p:spTgt spid="62469"/>
                                        </p:tgtEl>
                                        <p:attrNameLst>
                                          <p:attrName>style.visibility</p:attrName>
                                        </p:attrNameLst>
                                      </p:cBhvr>
                                      <p:to>
                                        <p:strVal val="visible"/>
                                      </p:to>
                                    </p:set>
                                    <p:animEffect transition="in" filter="blinds(vertical)">
                                      <p:cBhvr>
                                        <p:cTn id="7" dur="500"/>
                                        <p:tgtEl>
                                          <p:spTgt spid="62469"/>
                                        </p:tgtEl>
                                      </p:cBhvr>
                                    </p:animEffect>
                                  </p:childTnLst>
                                </p:cTn>
                              </p:par>
                            </p:childTnLst>
                          </p:cTn>
                        </p:par>
                        <p:par>
                          <p:cTn id="8" fill="hold" nodeType="afterGroup">
                            <p:stCondLst>
                              <p:cond delay="1500"/>
                            </p:stCondLst>
                            <p:childTnLst>
                              <p:par>
                                <p:cTn id="9" presetID="17" presetClass="entr" presetSubtype="10" fill="hold" grpId="0" nodeType="afterEffect">
                                  <p:stCondLst>
                                    <p:cond delay="0"/>
                                  </p:stCondLst>
                                  <p:childTnLst>
                                    <p:set>
                                      <p:cBhvr>
                                        <p:cTn id="10" dur="1" fill="hold">
                                          <p:stCondLst>
                                            <p:cond delay="0"/>
                                          </p:stCondLst>
                                        </p:cTn>
                                        <p:tgtEl>
                                          <p:spTgt spid="62472"/>
                                        </p:tgtEl>
                                        <p:attrNameLst>
                                          <p:attrName>style.visibility</p:attrName>
                                        </p:attrNameLst>
                                      </p:cBhvr>
                                      <p:to>
                                        <p:strVal val="visible"/>
                                      </p:to>
                                    </p:set>
                                    <p:anim calcmode="lin" valueType="num">
                                      <p:cBhvr>
                                        <p:cTn id="11" dur="500" fill="hold"/>
                                        <p:tgtEl>
                                          <p:spTgt spid="62472"/>
                                        </p:tgtEl>
                                        <p:attrNameLst>
                                          <p:attrName>ppt_w</p:attrName>
                                        </p:attrNameLst>
                                      </p:cBhvr>
                                      <p:tavLst>
                                        <p:tav tm="0">
                                          <p:val>
                                            <p:fltVal val="0"/>
                                          </p:val>
                                        </p:tav>
                                        <p:tav tm="100000">
                                          <p:val>
                                            <p:strVal val="#ppt_w"/>
                                          </p:val>
                                        </p:tav>
                                      </p:tavLst>
                                    </p:anim>
                                    <p:anim calcmode="lin" valueType="num">
                                      <p:cBhvr>
                                        <p:cTn id="12" dur="500" fill="hold"/>
                                        <p:tgtEl>
                                          <p:spTgt spid="62472"/>
                                        </p:tgtEl>
                                        <p:attrNameLst>
                                          <p:attrName>ppt_h</p:attrName>
                                        </p:attrNameLst>
                                      </p:cBhvr>
                                      <p:tavLst>
                                        <p:tav tm="0">
                                          <p:val>
                                            <p:strVal val="#ppt_h"/>
                                          </p:val>
                                        </p:tav>
                                        <p:tav tm="100000">
                                          <p:val>
                                            <p:strVal val="#ppt_h"/>
                                          </p:val>
                                        </p:tav>
                                      </p:tavLst>
                                    </p:anim>
                                  </p:childTnLst>
                                </p:cTn>
                              </p:par>
                            </p:childTnLst>
                          </p:cTn>
                        </p:par>
                        <p:par>
                          <p:cTn id="13" fill="hold" nodeType="afterGroup">
                            <p:stCondLst>
                              <p:cond delay="2000"/>
                            </p:stCondLst>
                            <p:childTnLst>
                              <p:par>
                                <p:cTn id="14" presetID="9" presetClass="entr" presetSubtype="0" fill="hold" grpId="0" nodeType="afterEffect">
                                  <p:stCondLst>
                                    <p:cond delay="0"/>
                                  </p:stCondLst>
                                  <p:childTnLst>
                                    <p:set>
                                      <p:cBhvr>
                                        <p:cTn id="15" dur="1" fill="hold">
                                          <p:stCondLst>
                                            <p:cond delay="0"/>
                                          </p:stCondLst>
                                        </p:cTn>
                                        <p:tgtEl>
                                          <p:spTgt spid="62473"/>
                                        </p:tgtEl>
                                        <p:attrNameLst>
                                          <p:attrName>style.visibility</p:attrName>
                                        </p:attrNameLst>
                                      </p:cBhvr>
                                      <p:to>
                                        <p:strVal val="visible"/>
                                      </p:to>
                                    </p:set>
                                    <p:animEffect transition="in" filter="dissolve">
                                      <p:cBhvr>
                                        <p:cTn id="16" dur="500"/>
                                        <p:tgtEl>
                                          <p:spTgt spid="62473"/>
                                        </p:tgtEl>
                                      </p:cBhvr>
                                    </p:animEffect>
                                  </p:childTnLst>
                                </p:cTn>
                              </p:par>
                            </p:childTnLst>
                          </p:cTn>
                        </p:par>
                        <p:par>
                          <p:cTn id="17" fill="hold" nodeType="afterGroup">
                            <p:stCondLst>
                              <p:cond delay="2500"/>
                            </p:stCondLst>
                            <p:childTnLst>
                              <p:par>
                                <p:cTn id="18" presetID="9" presetClass="entr" presetSubtype="0" fill="hold" grpId="0" nodeType="afterEffect">
                                  <p:stCondLst>
                                    <p:cond delay="2000"/>
                                  </p:stCondLst>
                                  <p:childTnLst>
                                    <p:set>
                                      <p:cBhvr>
                                        <p:cTn id="19" dur="1" fill="hold">
                                          <p:stCondLst>
                                            <p:cond delay="0"/>
                                          </p:stCondLst>
                                        </p:cTn>
                                        <p:tgtEl>
                                          <p:spTgt spid="62470"/>
                                        </p:tgtEl>
                                        <p:attrNameLst>
                                          <p:attrName>style.visibility</p:attrName>
                                        </p:attrNameLst>
                                      </p:cBhvr>
                                      <p:to>
                                        <p:strVal val="visible"/>
                                      </p:to>
                                    </p:set>
                                    <p:animEffect transition="in" filter="dissolve">
                                      <p:cBhvr>
                                        <p:cTn id="20" dur="500"/>
                                        <p:tgtEl>
                                          <p:spTgt spid="62470"/>
                                        </p:tgtEl>
                                      </p:cBhvr>
                                    </p:animEffect>
                                  </p:childTnLst>
                                </p:cTn>
                              </p:par>
                            </p:childTnLst>
                          </p:cTn>
                        </p:par>
                        <p:par>
                          <p:cTn id="21" fill="hold" nodeType="afterGroup">
                            <p:stCondLst>
                              <p:cond delay="5000"/>
                            </p:stCondLst>
                            <p:childTnLst>
                              <p:par>
                                <p:cTn id="22" presetID="23" presetClass="entr" presetSubtype="288" fill="hold" grpId="0" nodeType="afterEffect">
                                  <p:stCondLst>
                                    <p:cond delay="0"/>
                                  </p:stCondLst>
                                  <p:childTnLst>
                                    <p:set>
                                      <p:cBhvr>
                                        <p:cTn id="23" dur="1" fill="hold">
                                          <p:stCondLst>
                                            <p:cond delay="0"/>
                                          </p:stCondLst>
                                        </p:cTn>
                                        <p:tgtEl>
                                          <p:spTgt spid="62488"/>
                                        </p:tgtEl>
                                        <p:attrNameLst>
                                          <p:attrName>style.visibility</p:attrName>
                                        </p:attrNameLst>
                                      </p:cBhvr>
                                      <p:to>
                                        <p:strVal val="visible"/>
                                      </p:to>
                                    </p:set>
                                    <p:anim calcmode="lin" valueType="num">
                                      <p:cBhvr>
                                        <p:cTn id="24" dur="500" fill="hold"/>
                                        <p:tgtEl>
                                          <p:spTgt spid="62488"/>
                                        </p:tgtEl>
                                        <p:attrNameLst>
                                          <p:attrName>ppt_w</p:attrName>
                                        </p:attrNameLst>
                                      </p:cBhvr>
                                      <p:tavLst>
                                        <p:tav tm="0">
                                          <p:val>
                                            <p:strVal val="4/3*#ppt_w"/>
                                          </p:val>
                                        </p:tav>
                                        <p:tav tm="100000">
                                          <p:val>
                                            <p:strVal val="#ppt_w"/>
                                          </p:val>
                                        </p:tav>
                                      </p:tavLst>
                                    </p:anim>
                                    <p:anim calcmode="lin" valueType="num">
                                      <p:cBhvr>
                                        <p:cTn id="25" dur="500" fill="hold"/>
                                        <p:tgtEl>
                                          <p:spTgt spid="62488"/>
                                        </p:tgtEl>
                                        <p:attrNameLst>
                                          <p:attrName>ppt_h</p:attrName>
                                        </p:attrNameLst>
                                      </p:cBhvr>
                                      <p:tavLst>
                                        <p:tav tm="0">
                                          <p:val>
                                            <p:strVal val="4/3*#ppt_h"/>
                                          </p:val>
                                        </p:tav>
                                        <p:tav tm="100000">
                                          <p:val>
                                            <p:strVal val="#ppt_h"/>
                                          </p:val>
                                        </p:tav>
                                      </p:tavLst>
                                    </p:anim>
                                  </p:childTnLst>
                                </p:cTn>
                              </p:par>
                            </p:childTnLst>
                          </p:cTn>
                        </p:par>
                        <p:par>
                          <p:cTn id="26" fill="hold" nodeType="afterGroup">
                            <p:stCondLst>
                              <p:cond delay="5500"/>
                            </p:stCondLst>
                            <p:childTnLst>
                              <p:par>
                                <p:cTn id="27" presetID="9" presetClass="entr" presetSubtype="0" fill="hold" grpId="0" nodeType="afterEffect">
                                  <p:stCondLst>
                                    <p:cond delay="0"/>
                                  </p:stCondLst>
                                  <p:childTnLst>
                                    <p:set>
                                      <p:cBhvr>
                                        <p:cTn id="28" dur="1" fill="hold">
                                          <p:stCondLst>
                                            <p:cond delay="0"/>
                                          </p:stCondLst>
                                        </p:cTn>
                                        <p:tgtEl>
                                          <p:spTgt spid="62474"/>
                                        </p:tgtEl>
                                        <p:attrNameLst>
                                          <p:attrName>style.visibility</p:attrName>
                                        </p:attrNameLst>
                                      </p:cBhvr>
                                      <p:to>
                                        <p:strVal val="visible"/>
                                      </p:to>
                                    </p:set>
                                    <p:animEffect transition="in" filter="dissolve">
                                      <p:cBhvr>
                                        <p:cTn id="29" dur="500"/>
                                        <p:tgtEl>
                                          <p:spTgt spid="62474"/>
                                        </p:tgtEl>
                                      </p:cBhvr>
                                    </p:animEffect>
                                  </p:childTnLst>
                                </p:cTn>
                              </p:par>
                            </p:childTnLst>
                          </p:cTn>
                        </p:par>
                        <p:par>
                          <p:cTn id="30" fill="hold" nodeType="afterGroup">
                            <p:stCondLst>
                              <p:cond delay="6000"/>
                            </p:stCondLst>
                            <p:childTnLst>
                              <p:par>
                                <p:cTn id="31" presetID="17" presetClass="entr" presetSubtype="2" fill="hold" grpId="0" nodeType="afterEffect">
                                  <p:stCondLst>
                                    <p:cond delay="0"/>
                                  </p:stCondLst>
                                  <p:childTnLst>
                                    <p:set>
                                      <p:cBhvr>
                                        <p:cTn id="32" dur="1" fill="hold">
                                          <p:stCondLst>
                                            <p:cond delay="0"/>
                                          </p:stCondLst>
                                        </p:cTn>
                                        <p:tgtEl>
                                          <p:spTgt spid="62475"/>
                                        </p:tgtEl>
                                        <p:attrNameLst>
                                          <p:attrName>style.visibility</p:attrName>
                                        </p:attrNameLst>
                                      </p:cBhvr>
                                      <p:to>
                                        <p:strVal val="visible"/>
                                      </p:to>
                                    </p:set>
                                    <p:anim calcmode="lin" valueType="num">
                                      <p:cBhvr>
                                        <p:cTn id="33" dur="500" fill="hold"/>
                                        <p:tgtEl>
                                          <p:spTgt spid="62475"/>
                                        </p:tgtEl>
                                        <p:attrNameLst>
                                          <p:attrName>ppt_x</p:attrName>
                                        </p:attrNameLst>
                                      </p:cBhvr>
                                      <p:tavLst>
                                        <p:tav tm="0">
                                          <p:val>
                                            <p:strVal val="#ppt_x+#ppt_w/2"/>
                                          </p:val>
                                        </p:tav>
                                        <p:tav tm="100000">
                                          <p:val>
                                            <p:strVal val="#ppt_x"/>
                                          </p:val>
                                        </p:tav>
                                      </p:tavLst>
                                    </p:anim>
                                    <p:anim calcmode="lin" valueType="num">
                                      <p:cBhvr>
                                        <p:cTn id="34" dur="500" fill="hold"/>
                                        <p:tgtEl>
                                          <p:spTgt spid="62475"/>
                                        </p:tgtEl>
                                        <p:attrNameLst>
                                          <p:attrName>ppt_y</p:attrName>
                                        </p:attrNameLst>
                                      </p:cBhvr>
                                      <p:tavLst>
                                        <p:tav tm="0">
                                          <p:val>
                                            <p:strVal val="#ppt_y"/>
                                          </p:val>
                                        </p:tav>
                                        <p:tav tm="100000">
                                          <p:val>
                                            <p:strVal val="#ppt_y"/>
                                          </p:val>
                                        </p:tav>
                                      </p:tavLst>
                                    </p:anim>
                                    <p:anim calcmode="lin" valueType="num">
                                      <p:cBhvr>
                                        <p:cTn id="35" dur="500" fill="hold"/>
                                        <p:tgtEl>
                                          <p:spTgt spid="62475"/>
                                        </p:tgtEl>
                                        <p:attrNameLst>
                                          <p:attrName>ppt_w</p:attrName>
                                        </p:attrNameLst>
                                      </p:cBhvr>
                                      <p:tavLst>
                                        <p:tav tm="0">
                                          <p:val>
                                            <p:fltVal val="0"/>
                                          </p:val>
                                        </p:tav>
                                        <p:tav tm="100000">
                                          <p:val>
                                            <p:strVal val="#ppt_w"/>
                                          </p:val>
                                        </p:tav>
                                      </p:tavLst>
                                    </p:anim>
                                    <p:anim calcmode="lin" valueType="num">
                                      <p:cBhvr>
                                        <p:cTn id="36" dur="500" fill="hold"/>
                                        <p:tgtEl>
                                          <p:spTgt spid="62475"/>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62492"/>
                                        </p:tgtEl>
                                        <p:attrNameLst>
                                          <p:attrName>style.visibility</p:attrName>
                                        </p:attrNameLst>
                                      </p:cBhvr>
                                      <p:to>
                                        <p:strVal val="visible"/>
                                      </p:to>
                                    </p:set>
                                    <p:animEffect transition="in" filter="checkerboard(across)">
                                      <p:cBhvr>
                                        <p:cTn id="41" dur="500"/>
                                        <p:tgtEl>
                                          <p:spTgt spid="62492"/>
                                        </p:tgtEl>
                                      </p:cBhvr>
                                    </p:animEffect>
                                  </p:childTnLst>
                                </p:cTn>
                              </p:par>
                            </p:childTnLst>
                          </p:cTn>
                        </p:par>
                        <p:par>
                          <p:cTn id="42" fill="hold" nodeType="afterGroup">
                            <p:stCondLst>
                              <p:cond delay="500"/>
                            </p:stCondLst>
                            <p:childTnLst>
                              <p:par>
                                <p:cTn id="43" presetID="17" presetClass="entr" presetSubtype="1" fill="hold" grpId="0" nodeType="afterEffect">
                                  <p:stCondLst>
                                    <p:cond delay="2000"/>
                                  </p:stCondLst>
                                  <p:childTnLst>
                                    <p:set>
                                      <p:cBhvr>
                                        <p:cTn id="44" dur="1" fill="hold">
                                          <p:stCondLst>
                                            <p:cond delay="0"/>
                                          </p:stCondLst>
                                        </p:cTn>
                                        <p:tgtEl>
                                          <p:spTgt spid="62484"/>
                                        </p:tgtEl>
                                        <p:attrNameLst>
                                          <p:attrName>style.visibility</p:attrName>
                                        </p:attrNameLst>
                                      </p:cBhvr>
                                      <p:to>
                                        <p:strVal val="visible"/>
                                      </p:to>
                                    </p:set>
                                    <p:anim calcmode="lin" valueType="num">
                                      <p:cBhvr>
                                        <p:cTn id="45" dur="500" fill="hold"/>
                                        <p:tgtEl>
                                          <p:spTgt spid="62484"/>
                                        </p:tgtEl>
                                        <p:attrNameLst>
                                          <p:attrName>ppt_x</p:attrName>
                                        </p:attrNameLst>
                                      </p:cBhvr>
                                      <p:tavLst>
                                        <p:tav tm="0">
                                          <p:val>
                                            <p:strVal val="#ppt_x"/>
                                          </p:val>
                                        </p:tav>
                                        <p:tav tm="100000">
                                          <p:val>
                                            <p:strVal val="#ppt_x"/>
                                          </p:val>
                                        </p:tav>
                                      </p:tavLst>
                                    </p:anim>
                                    <p:anim calcmode="lin" valueType="num">
                                      <p:cBhvr>
                                        <p:cTn id="46" dur="500" fill="hold"/>
                                        <p:tgtEl>
                                          <p:spTgt spid="62484"/>
                                        </p:tgtEl>
                                        <p:attrNameLst>
                                          <p:attrName>ppt_y</p:attrName>
                                        </p:attrNameLst>
                                      </p:cBhvr>
                                      <p:tavLst>
                                        <p:tav tm="0">
                                          <p:val>
                                            <p:strVal val="#ppt_y-#ppt_h/2"/>
                                          </p:val>
                                        </p:tav>
                                        <p:tav tm="100000">
                                          <p:val>
                                            <p:strVal val="#ppt_y"/>
                                          </p:val>
                                        </p:tav>
                                      </p:tavLst>
                                    </p:anim>
                                    <p:anim calcmode="lin" valueType="num">
                                      <p:cBhvr>
                                        <p:cTn id="47" dur="500" fill="hold"/>
                                        <p:tgtEl>
                                          <p:spTgt spid="62484"/>
                                        </p:tgtEl>
                                        <p:attrNameLst>
                                          <p:attrName>ppt_w</p:attrName>
                                        </p:attrNameLst>
                                      </p:cBhvr>
                                      <p:tavLst>
                                        <p:tav tm="0">
                                          <p:val>
                                            <p:strVal val="#ppt_w"/>
                                          </p:val>
                                        </p:tav>
                                        <p:tav tm="100000">
                                          <p:val>
                                            <p:strVal val="#ppt_w"/>
                                          </p:val>
                                        </p:tav>
                                      </p:tavLst>
                                    </p:anim>
                                    <p:anim calcmode="lin" valueType="num">
                                      <p:cBhvr>
                                        <p:cTn id="48" dur="500" fill="hold"/>
                                        <p:tgtEl>
                                          <p:spTgt spid="62484"/>
                                        </p:tgtEl>
                                        <p:attrNameLst>
                                          <p:attrName>ppt_h</p:attrName>
                                        </p:attrNameLst>
                                      </p:cBhvr>
                                      <p:tavLst>
                                        <p:tav tm="0">
                                          <p:val>
                                            <p:fltVal val="0"/>
                                          </p:val>
                                        </p:tav>
                                        <p:tav tm="100000">
                                          <p:val>
                                            <p:strVal val="#ppt_h"/>
                                          </p:val>
                                        </p:tav>
                                      </p:tavLst>
                                    </p:anim>
                                  </p:childTnLst>
                                </p:cTn>
                              </p:par>
                            </p:childTnLst>
                          </p:cTn>
                        </p:par>
                        <p:par>
                          <p:cTn id="49" fill="hold" nodeType="afterGroup">
                            <p:stCondLst>
                              <p:cond delay="3000"/>
                            </p:stCondLst>
                            <p:childTnLst>
                              <p:par>
                                <p:cTn id="50" presetID="23" presetClass="entr" presetSubtype="288" fill="hold" grpId="0" nodeType="afterEffect">
                                  <p:stCondLst>
                                    <p:cond delay="0"/>
                                  </p:stCondLst>
                                  <p:childTnLst>
                                    <p:set>
                                      <p:cBhvr>
                                        <p:cTn id="51" dur="1" fill="hold">
                                          <p:stCondLst>
                                            <p:cond delay="0"/>
                                          </p:stCondLst>
                                        </p:cTn>
                                        <p:tgtEl>
                                          <p:spTgt spid="62490"/>
                                        </p:tgtEl>
                                        <p:attrNameLst>
                                          <p:attrName>style.visibility</p:attrName>
                                        </p:attrNameLst>
                                      </p:cBhvr>
                                      <p:to>
                                        <p:strVal val="visible"/>
                                      </p:to>
                                    </p:set>
                                    <p:anim calcmode="lin" valueType="num">
                                      <p:cBhvr>
                                        <p:cTn id="52" dur="500" fill="hold"/>
                                        <p:tgtEl>
                                          <p:spTgt spid="62490"/>
                                        </p:tgtEl>
                                        <p:attrNameLst>
                                          <p:attrName>ppt_w</p:attrName>
                                        </p:attrNameLst>
                                      </p:cBhvr>
                                      <p:tavLst>
                                        <p:tav tm="0">
                                          <p:val>
                                            <p:strVal val="4/3*#ppt_w"/>
                                          </p:val>
                                        </p:tav>
                                        <p:tav tm="100000">
                                          <p:val>
                                            <p:strVal val="#ppt_w"/>
                                          </p:val>
                                        </p:tav>
                                      </p:tavLst>
                                    </p:anim>
                                    <p:anim calcmode="lin" valueType="num">
                                      <p:cBhvr>
                                        <p:cTn id="53" dur="500" fill="hold"/>
                                        <p:tgtEl>
                                          <p:spTgt spid="62490"/>
                                        </p:tgtEl>
                                        <p:attrNameLst>
                                          <p:attrName>ppt_h</p:attrName>
                                        </p:attrNameLst>
                                      </p:cBhvr>
                                      <p:tavLst>
                                        <p:tav tm="0">
                                          <p:val>
                                            <p:strVal val="4/3*#ppt_h"/>
                                          </p:val>
                                        </p:tav>
                                        <p:tav tm="100000">
                                          <p:val>
                                            <p:strVal val="#ppt_h"/>
                                          </p:val>
                                        </p:tav>
                                      </p:tavLst>
                                    </p:anim>
                                  </p:childTnLst>
                                </p:cTn>
                              </p:par>
                            </p:childTnLst>
                          </p:cTn>
                        </p:par>
                        <p:par>
                          <p:cTn id="54" fill="hold" nodeType="afterGroup">
                            <p:stCondLst>
                              <p:cond delay="3500"/>
                            </p:stCondLst>
                            <p:childTnLst>
                              <p:par>
                                <p:cTn id="55" presetID="9" presetClass="entr" presetSubtype="0" fill="hold" grpId="0" nodeType="afterEffect">
                                  <p:stCondLst>
                                    <p:cond delay="0"/>
                                  </p:stCondLst>
                                  <p:childTnLst>
                                    <p:set>
                                      <p:cBhvr>
                                        <p:cTn id="56" dur="1" fill="hold">
                                          <p:stCondLst>
                                            <p:cond delay="0"/>
                                          </p:stCondLst>
                                        </p:cTn>
                                        <p:tgtEl>
                                          <p:spTgt spid="62478"/>
                                        </p:tgtEl>
                                        <p:attrNameLst>
                                          <p:attrName>style.visibility</p:attrName>
                                        </p:attrNameLst>
                                      </p:cBhvr>
                                      <p:to>
                                        <p:strVal val="visible"/>
                                      </p:to>
                                    </p:set>
                                    <p:animEffect transition="in" filter="dissolve">
                                      <p:cBhvr>
                                        <p:cTn id="57" dur="500"/>
                                        <p:tgtEl>
                                          <p:spTgt spid="62478"/>
                                        </p:tgtEl>
                                      </p:cBhvr>
                                    </p:animEffect>
                                  </p:childTnLst>
                                </p:cTn>
                              </p:par>
                            </p:childTnLst>
                          </p:cTn>
                        </p:par>
                        <p:par>
                          <p:cTn id="58" fill="hold" nodeType="afterGroup">
                            <p:stCondLst>
                              <p:cond delay="4000"/>
                            </p:stCondLst>
                            <p:childTnLst>
                              <p:par>
                                <p:cTn id="59" presetID="17" presetClass="entr" presetSubtype="2" fill="hold" grpId="0" nodeType="afterEffect">
                                  <p:stCondLst>
                                    <p:cond delay="0"/>
                                  </p:stCondLst>
                                  <p:childTnLst>
                                    <p:set>
                                      <p:cBhvr>
                                        <p:cTn id="60" dur="1" fill="hold">
                                          <p:stCondLst>
                                            <p:cond delay="0"/>
                                          </p:stCondLst>
                                        </p:cTn>
                                        <p:tgtEl>
                                          <p:spTgt spid="62479"/>
                                        </p:tgtEl>
                                        <p:attrNameLst>
                                          <p:attrName>style.visibility</p:attrName>
                                        </p:attrNameLst>
                                      </p:cBhvr>
                                      <p:to>
                                        <p:strVal val="visible"/>
                                      </p:to>
                                    </p:set>
                                    <p:anim calcmode="lin" valueType="num">
                                      <p:cBhvr>
                                        <p:cTn id="61" dur="500" fill="hold"/>
                                        <p:tgtEl>
                                          <p:spTgt spid="62479"/>
                                        </p:tgtEl>
                                        <p:attrNameLst>
                                          <p:attrName>ppt_x</p:attrName>
                                        </p:attrNameLst>
                                      </p:cBhvr>
                                      <p:tavLst>
                                        <p:tav tm="0">
                                          <p:val>
                                            <p:strVal val="#ppt_x+#ppt_w/2"/>
                                          </p:val>
                                        </p:tav>
                                        <p:tav tm="100000">
                                          <p:val>
                                            <p:strVal val="#ppt_x"/>
                                          </p:val>
                                        </p:tav>
                                      </p:tavLst>
                                    </p:anim>
                                    <p:anim calcmode="lin" valueType="num">
                                      <p:cBhvr>
                                        <p:cTn id="62" dur="500" fill="hold"/>
                                        <p:tgtEl>
                                          <p:spTgt spid="62479"/>
                                        </p:tgtEl>
                                        <p:attrNameLst>
                                          <p:attrName>ppt_y</p:attrName>
                                        </p:attrNameLst>
                                      </p:cBhvr>
                                      <p:tavLst>
                                        <p:tav tm="0">
                                          <p:val>
                                            <p:strVal val="#ppt_y"/>
                                          </p:val>
                                        </p:tav>
                                        <p:tav tm="100000">
                                          <p:val>
                                            <p:strVal val="#ppt_y"/>
                                          </p:val>
                                        </p:tav>
                                      </p:tavLst>
                                    </p:anim>
                                    <p:anim calcmode="lin" valueType="num">
                                      <p:cBhvr>
                                        <p:cTn id="63" dur="500" fill="hold"/>
                                        <p:tgtEl>
                                          <p:spTgt spid="62479"/>
                                        </p:tgtEl>
                                        <p:attrNameLst>
                                          <p:attrName>ppt_w</p:attrName>
                                        </p:attrNameLst>
                                      </p:cBhvr>
                                      <p:tavLst>
                                        <p:tav tm="0">
                                          <p:val>
                                            <p:fltVal val="0"/>
                                          </p:val>
                                        </p:tav>
                                        <p:tav tm="100000">
                                          <p:val>
                                            <p:strVal val="#ppt_w"/>
                                          </p:val>
                                        </p:tav>
                                      </p:tavLst>
                                    </p:anim>
                                    <p:anim calcmode="lin" valueType="num">
                                      <p:cBhvr>
                                        <p:cTn id="64" dur="500" fill="hold"/>
                                        <p:tgtEl>
                                          <p:spTgt spid="62479"/>
                                        </p:tgtEl>
                                        <p:attrNameLst>
                                          <p:attrName>ppt_h</p:attrName>
                                        </p:attrNameLst>
                                      </p:cBhvr>
                                      <p:tavLst>
                                        <p:tav tm="0">
                                          <p:val>
                                            <p:strVal val="#ppt_h"/>
                                          </p:val>
                                        </p:tav>
                                        <p:tav tm="100000">
                                          <p:val>
                                            <p:strVal val="#ppt_h"/>
                                          </p:val>
                                        </p:tav>
                                      </p:tavLst>
                                    </p:anim>
                                  </p:childTnLst>
                                </p:cTn>
                              </p:par>
                            </p:childTnLst>
                          </p:cTn>
                        </p:par>
                        <p:par>
                          <p:cTn id="65" fill="hold" nodeType="afterGroup">
                            <p:stCondLst>
                              <p:cond delay="4500"/>
                            </p:stCondLst>
                            <p:childTnLst>
                              <p:par>
                                <p:cTn id="66" presetID="19" presetClass="entr" presetSubtype="10" fill="hold" grpId="0" nodeType="afterEffect">
                                  <p:stCondLst>
                                    <p:cond delay="1000"/>
                                  </p:stCondLst>
                                  <p:childTnLst>
                                    <p:set>
                                      <p:cBhvr>
                                        <p:cTn id="67" dur="1" fill="hold">
                                          <p:stCondLst>
                                            <p:cond delay="0"/>
                                          </p:stCondLst>
                                        </p:cTn>
                                        <p:tgtEl>
                                          <p:spTgt spid="62486"/>
                                        </p:tgtEl>
                                        <p:attrNameLst>
                                          <p:attrName>style.visibility</p:attrName>
                                        </p:attrNameLst>
                                      </p:cBhvr>
                                      <p:to>
                                        <p:strVal val="visible"/>
                                      </p:to>
                                    </p:set>
                                    <p:anim calcmode="lin" valueType="num">
                                      <p:cBhvr>
                                        <p:cTn id="68" dur="5000" fill="hold"/>
                                        <p:tgtEl>
                                          <p:spTgt spid="62486"/>
                                        </p:tgtEl>
                                        <p:attrNameLst>
                                          <p:attrName>ppt_w</p:attrName>
                                        </p:attrNameLst>
                                      </p:cBhvr>
                                      <p:tavLst>
                                        <p:tav tm="0" fmla="#ppt_w*sin(2.5*pi*$)">
                                          <p:val>
                                            <p:fltVal val="0"/>
                                          </p:val>
                                        </p:tav>
                                        <p:tav tm="100000">
                                          <p:val>
                                            <p:fltVal val="1"/>
                                          </p:val>
                                        </p:tav>
                                      </p:tavLst>
                                    </p:anim>
                                    <p:anim calcmode="lin" valueType="num">
                                      <p:cBhvr>
                                        <p:cTn id="69" dur="5000" fill="hold"/>
                                        <p:tgtEl>
                                          <p:spTgt spid="62486"/>
                                        </p:tgtEl>
                                        <p:attrNameLst>
                                          <p:attrName>ppt_h</p:attrName>
                                        </p:attrNameLst>
                                      </p:cBhvr>
                                      <p:tavLst>
                                        <p:tav tm="0">
                                          <p:val>
                                            <p:strVal val="#ppt_h"/>
                                          </p:val>
                                        </p:tav>
                                        <p:tav tm="100000">
                                          <p:val>
                                            <p:strVal val="#ppt_h"/>
                                          </p:val>
                                        </p:tav>
                                      </p:tavLst>
                                    </p:anim>
                                  </p:childTnLst>
                                </p:cTn>
                              </p:par>
                            </p:childTnLst>
                          </p:cTn>
                        </p:par>
                        <p:par>
                          <p:cTn id="70" fill="hold" nodeType="afterGroup">
                            <p:stCondLst>
                              <p:cond delay="10500"/>
                            </p:stCondLst>
                            <p:childTnLst>
                              <p:par>
                                <p:cTn id="71" presetID="19" presetClass="entr" presetSubtype="10" fill="hold" grpId="0" nodeType="afterEffect">
                                  <p:stCondLst>
                                    <p:cond delay="0"/>
                                  </p:stCondLst>
                                  <p:childTnLst>
                                    <p:set>
                                      <p:cBhvr>
                                        <p:cTn id="72" dur="1" fill="hold">
                                          <p:stCondLst>
                                            <p:cond delay="0"/>
                                          </p:stCondLst>
                                        </p:cTn>
                                        <p:tgtEl>
                                          <p:spTgt spid="62487"/>
                                        </p:tgtEl>
                                        <p:attrNameLst>
                                          <p:attrName>style.visibility</p:attrName>
                                        </p:attrNameLst>
                                      </p:cBhvr>
                                      <p:to>
                                        <p:strVal val="visible"/>
                                      </p:to>
                                    </p:set>
                                    <p:anim calcmode="lin" valueType="num">
                                      <p:cBhvr>
                                        <p:cTn id="73" dur="5000" fill="hold"/>
                                        <p:tgtEl>
                                          <p:spTgt spid="62487"/>
                                        </p:tgtEl>
                                        <p:attrNameLst>
                                          <p:attrName>ppt_w</p:attrName>
                                        </p:attrNameLst>
                                      </p:cBhvr>
                                      <p:tavLst>
                                        <p:tav tm="0" fmla="#ppt_w*sin(2.5*pi*$)">
                                          <p:val>
                                            <p:fltVal val="0"/>
                                          </p:val>
                                        </p:tav>
                                        <p:tav tm="100000">
                                          <p:val>
                                            <p:fltVal val="1"/>
                                          </p:val>
                                        </p:tav>
                                      </p:tavLst>
                                    </p:anim>
                                    <p:anim calcmode="lin" valueType="num">
                                      <p:cBhvr>
                                        <p:cTn id="74" dur="5000" fill="hold"/>
                                        <p:tgtEl>
                                          <p:spTgt spid="624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animBg="1" autoUpdateAnimBg="0"/>
      <p:bldP spid="62470" grpId="0" animBg="1"/>
      <p:bldP spid="62472" grpId="0" animBg="1"/>
      <p:bldP spid="62473" grpId="0" autoUpdateAnimBg="0"/>
      <p:bldP spid="62474" grpId="0" autoUpdateAnimBg="0"/>
      <p:bldP spid="62475" grpId="0" animBg="1"/>
      <p:bldP spid="62478" grpId="0" autoUpdateAnimBg="0"/>
      <p:bldP spid="62479" grpId="0" animBg="1"/>
      <p:bldP spid="62484" grpId="0" animBg="1"/>
      <p:bldP spid="62486" grpId="0" animBg="1"/>
      <p:bldP spid="62487" grpId="0" animBg="1"/>
      <p:bldP spid="62488" grpId="0" animBg="1" autoUpdateAnimBg="0"/>
      <p:bldP spid="62490" grpId="0" animBg="1" autoUpdateAnimBg="0"/>
      <p:bldP spid="6249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663681" y="2348880"/>
            <a:ext cx="5793574" cy="1754326"/>
          </a:xfrm>
          <a:prstGeom prst="rect">
            <a:avLst/>
          </a:prstGeom>
          <a:noFill/>
          <a:ln>
            <a:solidFill>
              <a:schemeClr val="tx1"/>
            </a:solidFill>
          </a:ln>
        </p:spPr>
        <p:txBody>
          <a:bodyPr wrap="none" rtlCol="0">
            <a:spAutoFit/>
          </a:bodyPr>
          <a:lstStyle/>
          <a:p>
            <a:pPr algn="ctr">
              <a:lnSpc>
                <a:spcPct val="150000"/>
              </a:lnSpc>
            </a:pPr>
            <a:r>
              <a:rPr lang="fr-FR" sz="2400" b="1" dirty="0">
                <a:solidFill>
                  <a:srgbClr val="FFFF00"/>
                </a:solidFill>
                <a:latin typeface="Bookman Old Style" pitchFamily="18" charset="0"/>
              </a:rPr>
              <a:t>EVALUATION DE LA PUISSANCE, </a:t>
            </a:r>
          </a:p>
          <a:p>
            <a:pPr algn="ctr">
              <a:lnSpc>
                <a:spcPct val="150000"/>
              </a:lnSpc>
            </a:pPr>
            <a:r>
              <a:rPr lang="fr-FR" sz="2400" b="1" dirty="0">
                <a:solidFill>
                  <a:srgbClr val="FFFF00"/>
                </a:solidFill>
                <a:latin typeface="Bookman Old Style" pitchFamily="18" charset="0"/>
              </a:rPr>
              <a:t>DE L’ENDURANCE MUSCULAIRE</a:t>
            </a:r>
          </a:p>
          <a:p>
            <a:pPr algn="ctr">
              <a:lnSpc>
                <a:spcPct val="150000"/>
              </a:lnSpc>
            </a:pPr>
            <a:r>
              <a:rPr lang="fr-FR" sz="2400" b="1" dirty="0">
                <a:solidFill>
                  <a:srgbClr val="FFFF00"/>
                </a:solidFill>
                <a:latin typeface="Bookman Old Style" pitchFamily="18" charset="0"/>
              </a:rPr>
              <a:t>ET DE LA SOUPLESSE (voir vidéos)</a:t>
            </a:r>
          </a:p>
        </p:txBody>
      </p:sp>
    </p:spTree>
    <p:extLst>
      <p:ext uri="{BB962C8B-B14F-4D97-AF65-F5344CB8AC3E}">
        <p14:creationId xmlns:p14="http://schemas.microsoft.com/office/powerpoint/2010/main" val="19374564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27384"/>
            <a:ext cx="7481343" cy="2231380"/>
          </a:xfrm>
          <a:prstGeom prst="rect">
            <a:avLst/>
          </a:prstGeom>
          <a:noFill/>
        </p:spPr>
        <p:txBody>
          <a:bodyPr wrap="none">
            <a:spAutoFit/>
          </a:bodyPr>
          <a:lstStyle/>
          <a:p>
            <a:pPr fontAlgn="base">
              <a:spcBef>
                <a:spcPct val="0"/>
              </a:spcBef>
              <a:spcAft>
                <a:spcPct val="0"/>
              </a:spcAft>
              <a:defRPr/>
            </a:pPr>
            <a:r>
              <a:rPr lang="fr-FR" sz="1900" dirty="0">
                <a:solidFill>
                  <a:srgbClr val="FFFF00"/>
                </a:solidFill>
                <a:latin typeface="Calibri" pitchFamily="34" charset="0"/>
                <a:cs typeface="Calibri" pitchFamily="34" charset="0"/>
              </a:rPr>
              <a:t>                                        </a:t>
            </a:r>
          </a:p>
          <a:p>
            <a:pPr algn="ctr" fontAlgn="base">
              <a:spcBef>
                <a:spcPct val="0"/>
              </a:spcBef>
              <a:spcAft>
                <a:spcPct val="0"/>
              </a:spcAft>
              <a:defRPr/>
            </a:pPr>
            <a:r>
              <a:rPr lang="fr-FR" sz="2400" b="1" dirty="0">
                <a:solidFill>
                  <a:srgbClr val="FFFF00"/>
                </a:solidFill>
                <a:latin typeface="Calibri" pitchFamily="34" charset="0"/>
                <a:cs typeface="Calibri" pitchFamily="34" charset="0"/>
              </a:rPr>
              <a:t>PUISSANCE MUSCULAIRE</a:t>
            </a:r>
          </a:p>
          <a:p>
            <a:pPr fontAlgn="base">
              <a:spcBef>
                <a:spcPct val="0"/>
              </a:spcBef>
              <a:spcAft>
                <a:spcPct val="0"/>
              </a:spcAft>
              <a:defRPr/>
            </a:pPr>
            <a:r>
              <a:rPr lang="fr-FR" sz="2400" b="1" i="1" dirty="0">
                <a:solidFill>
                  <a:srgbClr val="FFFFFF"/>
                </a:solidFill>
                <a:latin typeface="Calibri" pitchFamily="34" charset="0"/>
                <a:cs typeface="Calibri" pitchFamily="34" charset="0"/>
              </a:rPr>
              <a:t>   </a:t>
            </a:r>
          </a:p>
          <a:p>
            <a:pPr fontAlgn="base">
              <a:spcBef>
                <a:spcPct val="0"/>
              </a:spcBef>
              <a:spcAft>
                <a:spcPct val="0"/>
              </a:spcAft>
              <a:defRPr/>
            </a:pPr>
            <a:r>
              <a:rPr lang="fr-FR" sz="2400" b="1" i="1" dirty="0">
                <a:solidFill>
                  <a:srgbClr val="FFFFFF"/>
                </a:solidFill>
                <a:latin typeface="Calibri" pitchFamily="34" charset="0"/>
                <a:cs typeface="Calibri" pitchFamily="34" charset="0"/>
              </a:rPr>
              <a:t>   Evaluation </a:t>
            </a:r>
            <a:r>
              <a:rPr lang="fr-FR" sz="2400" b="1" dirty="0">
                <a:solidFill>
                  <a:srgbClr val="FFFFFF"/>
                </a:solidFill>
                <a:latin typeface="Calibri" pitchFamily="34" charset="0"/>
                <a:cs typeface="Calibri" pitchFamily="34" charset="0"/>
              </a:rPr>
              <a:t>directe</a:t>
            </a:r>
            <a:r>
              <a:rPr lang="fr-FR" sz="2400" b="1" i="1" dirty="0">
                <a:solidFill>
                  <a:srgbClr val="FFFFFF"/>
                </a:solidFill>
                <a:latin typeface="Calibri" pitchFamily="34" charset="0"/>
                <a:cs typeface="Calibri" pitchFamily="34" charset="0"/>
              </a:rPr>
              <a:t>    </a:t>
            </a:r>
            <a:r>
              <a:rPr lang="fr-FR" sz="2400" dirty="0">
                <a:solidFill>
                  <a:srgbClr val="FFFF00"/>
                </a:solidFill>
                <a:latin typeface="Calibri" pitchFamily="34" charset="0"/>
                <a:cs typeface="Calibri" pitchFamily="34" charset="0"/>
              </a:rPr>
              <a:t>détente verticale </a:t>
            </a:r>
            <a:endParaRPr lang="fr-FR" sz="2400" b="1" i="1" dirty="0">
              <a:solidFill>
                <a:srgbClr val="FFFFFF"/>
              </a:solidFill>
              <a:latin typeface="Calibri" pitchFamily="34" charset="0"/>
              <a:cs typeface="Calibri" pitchFamily="34" charset="0"/>
            </a:endParaRPr>
          </a:p>
          <a:p>
            <a:pPr fontAlgn="base">
              <a:spcBef>
                <a:spcPct val="0"/>
              </a:spcBef>
              <a:spcAft>
                <a:spcPct val="0"/>
              </a:spcAft>
              <a:defRPr/>
            </a:pPr>
            <a:r>
              <a:rPr lang="fr-FR" sz="2400" b="1" i="1" dirty="0">
                <a:solidFill>
                  <a:srgbClr val="FFFFFF"/>
                </a:solidFill>
                <a:latin typeface="Calibri" pitchFamily="34" charset="0"/>
                <a:cs typeface="Calibri" pitchFamily="34" charset="0"/>
              </a:rPr>
              <a:t>   Evaluation </a:t>
            </a:r>
            <a:r>
              <a:rPr lang="fr-FR" sz="2400" b="1" dirty="0">
                <a:solidFill>
                  <a:srgbClr val="FFFFFF"/>
                </a:solidFill>
                <a:latin typeface="Calibri" pitchFamily="34" charset="0"/>
                <a:cs typeface="Calibri" pitchFamily="34" charset="0"/>
              </a:rPr>
              <a:t>Indirecte : </a:t>
            </a:r>
            <a:r>
              <a:rPr lang="fr-FR" sz="2400" dirty="0">
                <a:solidFill>
                  <a:srgbClr val="FFFF00"/>
                </a:solidFill>
                <a:latin typeface="Calibri" pitchFamily="34" charset="0"/>
                <a:cs typeface="Calibri" pitchFamily="34" charset="0"/>
              </a:rPr>
              <a:t>Puissance des membres inférieurs </a:t>
            </a:r>
          </a:p>
          <a:p>
            <a:pPr fontAlgn="base">
              <a:spcBef>
                <a:spcPct val="0"/>
              </a:spcBef>
              <a:spcAft>
                <a:spcPct val="0"/>
              </a:spcAft>
              <a:defRPr/>
            </a:pPr>
            <a:r>
              <a:rPr lang="fr-FR" sz="2400" dirty="0">
                <a:solidFill>
                  <a:srgbClr val="FFFF00"/>
                </a:solidFill>
                <a:latin typeface="Calibri" pitchFamily="34" charset="0"/>
                <a:cs typeface="Calibri" pitchFamily="34" charset="0"/>
              </a:rPr>
              <a:t> </a:t>
            </a:r>
            <a:endParaRPr lang="fr-FR" sz="2400" i="1" dirty="0">
              <a:solidFill>
                <a:srgbClr val="FFFFFF"/>
              </a:solidFill>
              <a:latin typeface="Calibri" pitchFamily="34" charset="0"/>
              <a:cs typeface="Calibri" pitchFamily="34" charset="0"/>
            </a:endParaRPr>
          </a:p>
        </p:txBody>
      </p:sp>
      <p:sp>
        <p:nvSpPr>
          <p:cNvPr id="4" name="Text Box 1028"/>
          <p:cNvSpPr txBox="1">
            <a:spLocks noChangeArrowheads="1"/>
          </p:cNvSpPr>
          <p:nvPr/>
        </p:nvSpPr>
        <p:spPr bwMode="auto">
          <a:xfrm>
            <a:off x="1043608" y="6374032"/>
            <a:ext cx="1795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fr-FR" sz="1800" dirty="0">
                <a:solidFill>
                  <a:srgbClr val="FFFF00"/>
                </a:solidFill>
                <a:latin typeface="Calibri" pitchFamily="34" charset="0"/>
                <a:cs typeface="Calibri" pitchFamily="34" charset="0"/>
              </a:rPr>
              <a:t>SQUAT-JUMP (SJ)</a:t>
            </a:r>
          </a:p>
        </p:txBody>
      </p:sp>
      <p:sp>
        <p:nvSpPr>
          <p:cNvPr id="5" name="Text Box 1030"/>
          <p:cNvSpPr txBox="1">
            <a:spLocks noChangeArrowheads="1"/>
          </p:cNvSpPr>
          <p:nvPr/>
        </p:nvSpPr>
        <p:spPr bwMode="auto">
          <a:xfrm>
            <a:off x="4572000" y="6381457"/>
            <a:ext cx="35316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fr-FR" sz="1800" dirty="0">
                <a:solidFill>
                  <a:srgbClr val="FFFF00"/>
                </a:solidFill>
                <a:latin typeface="Calibri" pitchFamily="34" charset="0"/>
                <a:cs typeface="Calibri" pitchFamily="34" charset="0"/>
              </a:rPr>
              <a:t>COUNTER-MOVEMENT-JUMP (CMJ)</a:t>
            </a:r>
          </a:p>
        </p:txBody>
      </p:sp>
      <p:pic>
        <p:nvPicPr>
          <p:cNvPr id="7" name="Copie de SJ  (2).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251519" y="2769429"/>
            <a:ext cx="4101329" cy="336002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Copie de CMJ.mpe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extLst>
              <a:ext uri="{28A0092B-C50C-407E-A947-70E740481C1C}">
                <a14:useLocalDpi xmlns:a14="http://schemas.microsoft.com/office/drawing/2010/main" val="0"/>
              </a:ext>
            </a:extLst>
          </a:blip>
          <a:srcRect/>
          <a:stretch>
            <a:fillRect/>
          </a:stretch>
        </p:blipFill>
        <p:spPr bwMode="auto">
          <a:xfrm>
            <a:off x="4572000" y="2769428"/>
            <a:ext cx="4235062" cy="3387007"/>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3"/>
          <p:cNvSpPr txBox="1">
            <a:spLocks noChangeArrowheads="1"/>
          </p:cNvSpPr>
          <p:nvPr/>
        </p:nvSpPr>
        <p:spPr bwMode="auto">
          <a:xfrm>
            <a:off x="3059832" y="1860420"/>
            <a:ext cx="383970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defRPr/>
            </a:pPr>
            <a:r>
              <a:rPr lang="es-CL" sz="2000" dirty="0">
                <a:solidFill>
                  <a:srgbClr val="FFFF00"/>
                </a:solidFill>
                <a:effectLst>
                  <a:outerShdw blurRad="38100" dist="38100" dir="2700000" algn="tl">
                    <a:srgbClr val="000000"/>
                  </a:outerShdw>
                </a:effectLst>
                <a:latin typeface="Calibri" pitchFamily="34" charset="0"/>
                <a:cs typeface="Calibri" pitchFamily="34" charset="0"/>
              </a:rPr>
              <a:t>P ( w/kg ) = 21.72 </a:t>
            </a:r>
            <a:r>
              <a:rPr lang="es-CL" sz="2000" dirty="0">
                <a:solidFill>
                  <a:srgbClr val="FFFF00"/>
                </a:solidFill>
                <a:effectLst>
                  <a:outerShdw blurRad="38100" dist="38100" dir="2700000" algn="tl">
                    <a:srgbClr val="000000"/>
                  </a:outerShdw>
                </a:effectLst>
                <a:latin typeface="Calibri" pitchFamily="34" charset="0"/>
                <a:cs typeface="Calibri" pitchFamily="34" charset="0"/>
                <a:sym typeface="Symbol" pitchFamily="18" charset="2"/>
              </a:rPr>
              <a:t> DV (m )</a:t>
            </a:r>
          </a:p>
          <a:p>
            <a:pPr eaLnBrk="0" fontAlgn="base" hangingPunct="0">
              <a:spcBef>
                <a:spcPct val="0"/>
              </a:spcBef>
              <a:spcAft>
                <a:spcPct val="0"/>
              </a:spcAft>
              <a:defRPr/>
            </a:pPr>
            <a:r>
              <a:rPr lang="es-CL" sz="2000" dirty="0">
                <a:solidFill>
                  <a:srgbClr val="FFFF00"/>
                </a:solidFill>
                <a:effectLst>
                  <a:outerShdw blurRad="38100" dist="38100" dir="2700000" algn="tl">
                    <a:srgbClr val="000000"/>
                  </a:outerShdw>
                </a:effectLst>
                <a:latin typeface="Calibri" pitchFamily="34" charset="0"/>
                <a:cs typeface="Calibri" pitchFamily="34" charset="0"/>
                <a:sym typeface="Symbol" pitchFamily="18" charset="2"/>
              </a:rPr>
              <a:t>P (w) = 21.72 x POIDS (kg)  DV (m)</a:t>
            </a:r>
            <a:endParaRPr lang="es-CL" sz="2000" dirty="0">
              <a:solidFill>
                <a:srgbClr val="FFFF00"/>
              </a:solidFill>
              <a:effectLst>
                <a:outerShdw blurRad="38100" dist="38100" dir="2700000" algn="tl">
                  <a:srgbClr val="000000"/>
                </a:outerShdw>
              </a:effectLst>
              <a:latin typeface="Calibri" pitchFamily="34" charset="0"/>
              <a:cs typeface="Calibri" pitchFamily="34" charset="0"/>
            </a:endParaRPr>
          </a:p>
        </p:txBody>
      </p:sp>
    </p:spTree>
    <p:extLst>
      <p:ext uri="{BB962C8B-B14F-4D97-AF65-F5344CB8AC3E}">
        <p14:creationId xmlns:p14="http://schemas.microsoft.com/office/powerpoint/2010/main" val="45950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video>
              <p:cMediaNode vol="80000">
                <p:cTn id="18" fill="hold" display="0">
                  <p:stCondLst>
                    <p:cond delay="indefinite"/>
                  </p:stCondLst>
                </p:cTn>
                <p:tgtEl>
                  <p:spTgt spid="7"/>
                </p:tgtEl>
              </p:cMediaNode>
            </p:video>
            <p:video>
              <p:cMediaNode vol="80000">
                <p:cTn id="19" fill="hold" display="0">
                  <p:stCondLst>
                    <p:cond delay="indefinite"/>
                  </p:stCondLst>
                </p:cTn>
                <p:tgtEl>
                  <p:spTgt spid="8"/>
                </p:tgtEl>
              </p:cMediaNode>
            </p:video>
          </p:childTnLst>
        </p:cTn>
      </p:par>
    </p:tnLst>
    <p:bldLst>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411760" y="287070"/>
            <a:ext cx="4147289" cy="523220"/>
          </a:xfrm>
          <a:prstGeom prst="rect">
            <a:avLst/>
          </a:prstGeom>
          <a:noFill/>
        </p:spPr>
        <p:txBody>
          <a:bodyPr wrap="none" rtlCol="0">
            <a:spAutoFit/>
          </a:bodyPr>
          <a:lstStyle/>
          <a:p>
            <a:r>
              <a:rPr lang="fr-FR" sz="2800" b="1" dirty="0">
                <a:solidFill>
                  <a:srgbClr val="FFFF00"/>
                </a:solidFill>
                <a:latin typeface="Calibri" pitchFamily="34" charset="0"/>
                <a:cs typeface="Calibri" pitchFamily="34" charset="0"/>
              </a:rPr>
              <a:t>ENDURANCE MUSCULAIRE</a:t>
            </a:r>
          </a:p>
        </p:txBody>
      </p:sp>
      <p:pic>
        <p:nvPicPr>
          <p:cNvPr id="3" name="MOV00840.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16158" y="935561"/>
            <a:ext cx="3634025" cy="2725519"/>
          </a:xfrm>
          <a:prstGeom prst="rect">
            <a:avLst/>
          </a:prstGeom>
          <a:ln>
            <a:solidFill>
              <a:schemeClr val="bg1"/>
            </a:solidFill>
          </a:ln>
        </p:spPr>
      </p:pic>
      <p:pic>
        <p:nvPicPr>
          <p:cNvPr id="4" name="MOV00841.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572000" y="907975"/>
            <a:ext cx="3600400" cy="2700300"/>
          </a:xfrm>
          <a:prstGeom prst="rect">
            <a:avLst/>
          </a:prstGeom>
          <a:ln>
            <a:solidFill>
              <a:schemeClr val="bg1"/>
            </a:solidFill>
          </a:ln>
        </p:spPr>
      </p:pic>
      <p:pic>
        <p:nvPicPr>
          <p:cNvPr id="5" name="MOV00843.MPG">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2627783" y="3879638"/>
            <a:ext cx="3768959" cy="2826719"/>
          </a:xfrm>
          <a:prstGeom prst="rect">
            <a:avLst/>
          </a:prstGeom>
          <a:ln>
            <a:solidFill>
              <a:schemeClr val="bg1"/>
            </a:solidFill>
          </a:ln>
        </p:spPr>
      </p:pic>
    </p:spTree>
    <p:extLst>
      <p:ext uri="{BB962C8B-B14F-4D97-AF65-F5344CB8AC3E}">
        <p14:creationId xmlns:p14="http://schemas.microsoft.com/office/powerpoint/2010/main" val="3115332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cTn>
                <p:tgtEl>
                  <p:spTgt spid="5"/>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835695" y="188640"/>
            <a:ext cx="5946821" cy="523220"/>
          </a:xfrm>
          <a:prstGeom prst="rect">
            <a:avLst/>
          </a:prstGeom>
          <a:noFill/>
          <a:ln>
            <a:solidFill>
              <a:schemeClr val="tx1"/>
            </a:solidFill>
          </a:ln>
        </p:spPr>
        <p:txBody>
          <a:bodyPr wrap="none" rtlCol="0">
            <a:spAutoFit/>
          </a:bodyPr>
          <a:lstStyle/>
          <a:p>
            <a:r>
              <a:rPr lang="fr-FR" sz="2800" b="1" dirty="0">
                <a:solidFill>
                  <a:srgbClr val="FFFF00"/>
                </a:solidFill>
                <a:latin typeface="Calibri" pitchFamily="34" charset="0"/>
                <a:cs typeface="Calibri" pitchFamily="34" charset="0"/>
              </a:rPr>
              <a:t>AMPLITUDE ARTICULAIRE : SOUPLESSE</a:t>
            </a:r>
          </a:p>
        </p:txBody>
      </p:sp>
      <p:pic>
        <p:nvPicPr>
          <p:cNvPr id="3" name="MOV00842.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853057" y="3923928"/>
            <a:ext cx="3912096" cy="2934072"/>
          </a:xfrm>
          <a:prstGeom prst="rect">
            <a:avLst/>
          </a:prstGeom>
          <a:ln>
            <a:solidFill>
              <a:schemeClr val="tx1"/>
            </a:solidFill>
          </a:ln>
        </p:spPr>
      </p:pic>
      <p:pic>
        <p:nvPicPr>
          <p:cNvPr id="4" name="Souplesse.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83568" y="959937"/>
            <a:ext cx="3600400" cy="2880319"/>
          </a:xfrm>
          <a:prstGeom prst="rect">
            <a:avLst/>
          </a:prstGeom>
          <a:ln>
            <a:solidFill>
              <a:schemeClr val="tx1"/>
            </a:solidFill>
          </a:ln>
        </p:spPr>
      </p:pic>
      <p:pic>
        <p:nvPicPr>
          <p:cNvPr id="5" name="13.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4644008" y="951316"/>
            <a:ext cx="3851920" cy="2888940"/>
          </a:xfrm>
          <a:prstGeom prst="rect">
            <a:avLst/>
          </a:prstGeom>
          <a:ln>
            <a:solidFill>
              <a:schemeClr val="tx1"/>
            </a:solidFill>
          </a:ln>
        </p:spPr>
      </p:pic>
    </p:spTree>
    <p:extLst>
      <p:ext uri="{BB962C8B-B14F-4D97-AF65-F5344CB8AC3E}">
        <p14:creationId xmlns:p14="http://schemas.microsoft.com/office/powerpoint/2010/main" val="239931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cTn>
                <p:tgtEl>
                  <p:spTgt spid="5"/>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Text Box 2"/>
          <p:cNvSpPr txBox="1">
            <a:spLocks noChangeArrowheads="1"/>
          </p:cNvSpPr>
          <p:nvPr/>
        </p:nvSpPr>
        <p:spPr bwMode="auto">
          <a:xfrm>
            <a:off x="2974975" y="2640013"/>
            <a:ext cx="3300413" cy="1079500"/>
          </a:xfrm>
          <a:prstGeom prst="rect">
            <a:avLst/>
          </a:prstGeom>
          <a:noFill/>
          <a:ln w="12700">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s-CL" sz="3200" b="1" dirty="0">
                <a:solidFill>
                  <a:srgbClr val="FFFF00"/>
                </a:solidFill>
                <a:latin typeface="Bookman Old Style" pitchFamily="18" charset="0"/>
              </a:rPr>
              <a:t>COMPOSITION</a:t>
            </a:r>
          </a:p>
          <a:p>
            <a:pPr algn="ctr" eaLnBrk="0" fontAlgn="base" hangingPunct="0">
              <a:spcBef>
                <a:spcPct val="0"/>
              </a:spcBef>
              <a:spcAft>
                <a:spcPct val="0"/>
              </a:spcAft>
            </a:pPr>
            <a:r>
              <a:rPr lang="es-CL" sz="3200" b="1" dirty="0">
                <a:solidFill>
                  <a:srgbClr val="FFFF00"/>
                </a:solidFill>
                <a:latin typeface="Bookman Old Style" pitchFamily="18" charset="0"/>
              </a:rPr>
              <a:t> CORPORELLE</a:t>
            </a:r>
          </a:p>
        </p:txBody>
      </p:sp>
    </p:spTree>
    <p:extLst>
      <p:ext uri="{BB962C8B-B14F-4D97-AF65-F5344CB8AC3E}">
        <p14:creationId xmlns:p14="http://schemas.microsoft.com/office/powerpoint/2010/main" val="421745681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255315" y="792515"/>
            <a:ext cx="8572500" cy="5863144"/>
          </a:xfrm>
          <a:prstGeom prst="rect">
            <a:avLst/>
          </a:prstGeom>
          <a:noFill/>
          <a:ln w="9525">
            <a:noFill/>
            <a:miter lim="800000"/>
            <a:headEnd/>
            <a:tailEnd/>
          </a:ln>
        </p:spPr>
        <p:txBody>
          <a:bodyPr>
            <a:spAutoFit/>
          </a:bodyPr>
          <a:lstStyle/>
          <a:p>
            <a:pPr>
              <a:lnSpc>
                <a:spcPct val="150000"/>
              </a:lnSpc>
            </a:pPr>
            <a:r>
              <a:rPr lang="fr-FR" sz="3200" b="1" dirty="0">
                <a:solidFill>
                  <a:srgbClr val="FFFF00"/>
                </a:solidFill>
                <a:latin typeface="Calibri" pitchFamily="34" charset="0"/>
                <a:cs typeface="Calibri" pitchFamily="34" charset="0"/>
              </a:rPr>
              <a:t>L’activité physique </a:t>
            </a:r>
            <a:r>
              <a:rPr lang="fr-FR" sz="2400" dirty="0">
                <a:solidFill>
                  <a:srgbClr val="FFFF00"/>
                </a:solidFill>
                <a:latin typeface="Calibri" pitchFamily="34" charset="0"/>
                <a:cs typeface="Calibri" pitchFamily="34" charset="0"/>
              </a:rPr>
              <a:t>est habituellement décrite, surtout par les nutritionnistes ,comme :</a:t>
            </a:r>
            <a:endParaRPr lang="fr-FR" dirty="0">
              <a:solidFill>
                <a:srgbClr val="FFFF00"/>
              </a:solidFill>
              <a:latin typeface="Calibri" pitchFamily="34" charset="0"/>
              <a:cs typeface="Calibri" pitchFamily="34" charset="0"/>
            </a:endParaRPr>
          </a:p>
          <a:p>
            <a:pPr>
              <a:lnSpc>
                <a:spcPct val="150000"/>
              </a:lnSpc>
            </a:pPr>
            <a:r>
              <a:rPr lang="fr-FR" sz="2400" dirty="0">
                <a:solidFill>
                  <a:srgbClr val="FFFF00"/>
                </a:solidFill>
                <a:latin typeface="Calibri" pitchFamily="34" charset="0"/>
                <a:cs typeface="Calibri" pitchFamily="34" charset="0"/>
              </a:rPr>
              <a:t>« tout mouvement corporel produit par la contraction des muscles squelettiques entraînant une augmentation substantielle de la dépense d’énergie par rapport à la dépense de repos d’un individu » </a:t>
            </a:r>
            <a:r>
              <a:rPr lang="fr-FR" sz="2400" i="1" dirty="0">
                <a:solidFill>
                  <a:srgbClr val="FFFF00"/>
                </a:solidFill>
                <a:latin typeface="Calibri" pitchFamily="34" charset="0"/>
                <a:cs typeface="Calibri" pitchFamily="34" charset="0"/>
              </a:rPr>
              <a:t>(USDHHS, 1996 ; Molnar et Livingstone, 2000 ; </a:t>
            </a:r>
            <a:r>
              <a:rPr lang="fr-FR" sz="2400" i="1" dirty="0" err="1">
                <a:solidFill>
                  <a:srgbClr val="FFFF00"/>
                </a:solidFill>
                <a:latin typeface="Calibri" pitchFamily="34" charset="0"/>
                <a:cs typeface="Calibri" pitchFamily="34" charset="0"/>
              </a:rPr>
              <a:t>Kesaniemi</a:t>
            </a:r>
            <a:r>
              <a:rPr lang="fr-FR" sz="2400" i="1" dirty="0">
                <a:solidFill>
                  <a:srgbClr val="FFFF00"/>
                </a:solidFill>
                <a:latin typeface="Calibri" pitchFamily="34" charset="0"/>
                <a:cs typeface="Calibri" pitchFamily="34" charset="0"/>
              </a:rPr>
              <a:t> et al., 2001).</a:t>
            </a:r>
          </a:p>
          <a:p>
            <a:pPr>
              <a:lnSpc>
                <a:spcPct val="150000"/>
              </a:lnSpc>
            </a:pPr>
            <a:endParaRPr lang="fr-FR" i="1" dirty="0">
              <a:solidFill>
                <a:srgbClr val="FFFF00"/>
              </a:solidFill>
              <a:latin typeface="Calibri" pitchFamily="34" charset="0"/>
              <a:cs typeface="Calibri" pitchFamily="34" charset="0"/>
            </a:endParaRPr>
          </a:p>
          <a:p>
            <a:pPr>
              <a:lnSpc>
                <a:spcPct val="150000"/>
              </a:lnSpc>
            </a:pPr>
            <a:r>
              <a:rPr lang="fr-FR" sz="3200" b="1" dirty="0">
                <a:solidFill>
                  <a:srgbClr val="FFFF00"/>
                </a:solidFill>
                <a:latin typeface="Calibri" pitchFamily="34" charset="0"/>
                <a:cs typeface="Calibri" pitchFamily="34" charset="0"/>
              </a:rPr>
              <a:t>L’activité sportive </a:t>
            </a:r>
            <a:r>
              <a:rPr lang="fr-FR" sz="2400" dirty="0">
                <a:solidFill>
                  <a:srgbClr val="FFFF00"/>
                </a:solidFill>
                <a:latin typeface="Calibri" pitchFamily="34" charset="0"/>
                <a:cs typeface="Calibri" pitchFamily="34" charset="0"/>
              </a:rPr>
              <a:t>est un « sous-ensemble de l’activité physique, spécialisé et organisé » </a:t>
            </a:r>
            <a:r>
              <a:rPr lang="fr-FR" sz="2400" i="1" dirty="0">
                <a:solidFill>
                  <a:srgbClr val="FFFF00"/>
                </a:solidFill>
                <a:latin typeface="Calibri" pitchFamily="34" charset="0"/>
                <a:cs typeface="Calibri" pitchFamily="34" charset="0"/>
              </a:rPr>
              <a:t>(Enquête INSERM 2007).</a:t>
            </a:r>
          </a:p>
        </p:txBody>
      </p:sp>
      <p:sp>
        <p:nvSpPr>
          <p:cNvPr id="9219" name="ZoneTexte 4"/>
          <p:cNvSpPr txBox="1">
            <a:spLocks noChangeArrowheads="1"/>
          </p:cNvSpPr>
          <p:nvPr/>
        </p:nvSpPr>
        <p:spPr bwMode="auto">
          <a:xfrm>
            <a:off x="227901" y="116632"/>
            <a:ext cx="8667750" cy="523875"/>
          </a:xfrm>
          <a:prstGeom prst="rect">
            <a:avLst/>
          </a:prstGeom>
          <a:noFill/>
          <a:ln w="9525">
            <a:noFill/>
            <a:miter lim="800000"/>
            <a:headEnd/>
            <a:tailEnd/>
          </a:ln>
        </p:spPr>
        <p:txBody>
          <a:bodyPr wrap="none">
            <a:spAutoFit/>
          </a:bodyPr>
          <a:lstStyle/>
          <a:p>
            <a:r>
              <a:rPr lang="fr-FR" sz="2800" b="1" dirty="0">
                <a:solidFill>
                  <a:srgbClr val="FFFF00"/>
                </a:solidFill>
                <a:latin typeface="Bookman Old Style" pitchFamily="18" charset="0"/>
              </a:rPr>
              <a:t>ACTIVITE PHYSIQUE vs ACTIVITE SPORTIVE</a:t>
            </a:r>
          </a:p>
        </p:txBody>
      </p:sp>
    </p:spTree>
    <p:extLst>
      <p:ext uri="{BB962C8B-B14F-4D97-AF65-F5344CB8AC3E}">
        <p14:creationId xmlns:p14="http://schemas.microsoft.com/office/powerpoint/2010/main" val="34466267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srcRect l="14749" t="7259" r="16334" b="11407"/>
          <a:stretch/>
        </p:blipFill>
        <p:spPr bwMode="auto">
          <a:xfrm>
            <a:off x="1339800" y="404664"/>
            <a:ext cx="7624688" cy="5062181"/>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0533" name="ZoneTexte 4"/>
          <p:cNvSpPr txBox="1">
            <a:spLocks noChangeArrowheads="1"/>
          </p:cNvSpPr>
          <p:nvPr/>
        </p:nvSpPr>
        <p:spPr bwMode="auto">
          <a:xfrm>
            <a:off x="2674222" y="-27384"/>
            <a:ext cx="50661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b="1" dirty="0">
                <a:solidFill>
                  <a:srgbClr val="FFFF00"/>
                </a:solidFill>
                <a:latin typeface="Calibri" pitchFamily="34" charset="0"/>
                <a:cs typeface="Calibri" pitchFamily="34" charset="0"/>
              </a:rPr>
              <a:t>1- COMPOSITION CORPORELLE (</a:t>
            </a:r>
            <a:r>
              <a:rPr lang="fr-FR" b="1" dirty="0" smtClean="0">
                <a:solidFill>
                  <a:srgbClr val="FFFF00"/>
                </a:solidFill>
                <a:latin typeface="Calibri" pitchFamily="34" charset="0"/>
                <a:cs typeface="Calibri" pitchFamily="34" charset="0"/>
              </a:rPr>
              <a:t>DEXA)</a:t>
            </a:r>
            <a:endParaRPr lang="fr-FR" b="1" dirty="0">
              <a:solidFill>
                <a:srgbClr val="FFFF00"/>
              </a:solidFill>
              <a:latin typeface="Calibri" pitchFamily="34" charset="0"/>
              <a:cs typeface="Calibri" pitchFamily="34" charset="0"/>
            </a:endParaRPr>
          </a:p>
        </p:txBody>
      </p:sp>
      <p:pic>
        <p:nvPicPr>
          <p:cNvPr id="150536" name="Picture 2" descr="C:\Users\Georges Caz\Documents\CHILI\SANTIAGO\photo.JPG"/>
          <p:cNvPicPr>
            <a:picLocks noChangeAspect="1" noChangeArrowheads="1"/>
          </p:cNvPicPr>
          <p:nvPr/>
        </p:nvPicPr>
        <p:blipFill>
          <a:blip r:embed="rId4">
            <a:extLst>
              <a:ext uri="{28A0092B-C50C-407E-A947-70E740481C1C}">
                <a14:useLocalDpi xmlns:a14="http://schemas.microsoft.com/office/drawing/2010/main" val="0"/>
              </a:ext>
            </a:extLst>
          </a:blip>
          <a:srcRect l="8093" t="16235" r="56549" b="22386"/>
          <a:stretch>
            <a:fillRect/>
          </a:stretch>
        </p:blipFill>
        <p:spPr bwMode="auto">
          <a:xfrm>
            <a:off x="11023" y="116633"/>
            <a:ext cx="2232155" cy="289618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043608" y="5639946"/>
            <a:ext cx="8352928" cy="1015663"/>
          </a:xfrm>
          <a:prstGeom prst="rect">
            <a:avLst/>
          </a:prstGeom>
        </p:spPr>
        <p:txBody>
          <a:bodyPr wrap="square">
            <a:spAutoFit/>
          </a:bodyPr>
          <a:lstStyle/>
          <a:p>
            <a:pPr marL="285750" indent="-285750">
              <a:buFontTx/>
              <a:buChar char="-"/>
            </a:pPr>
            <a:r>
              <a:rPr lang="fr-FR" sz="2000" i="1" dirty="0">
                <a:solidFill>
                  <a:srgbClr val="FFFF00"/>
                </a:solidFill>
                <a:latin typeface="Calibri" pitchFamily="34" charset="0"/>
                <a:cs typeface="Calibri" pitchFamily="34" charset="0"/>
              </a:rPr>
              <a:t>Dual </a:t>
            </a:r>
            <a:r>
              <a:rPr lang="fr-FR" sz="2000" i="1" dirty="0" err="1">
                <a:solidFill>
                  <a:srgbClr val="FFFF00"/>
                </a:solidFill>
                <a:latin typeface="Calibri" pitchFamily="34" charset="0"/>
                <a:cs typeface="Calibri" pitchFamily="34" charset="0"/>
              </a:rPr>
              <a:t>energy</a:t>
            </a:r>
            <a:r>
              <a:rPr lang="fr-FR" sz="2000" i="1" dirty="0">
                <a:solidFill>
                  <a:srgbClr val="FFFF00"/>
                </a:solidFill>
                <a:latin typeface="Calibri" pitchFamily="34" charset="0"/>
                <a:cs typeface="Calibri" pitchFamily="34" charset="0"/>
              </a:rPr>
              <a:t> X ray </a:t>
            </a:r>
            <a:r>
              <a:rPr lang="fr-FR" sz="2000" i="1" dirty="0" err="1">
                <a:solidFill>
                  <a:srgbClr val="FFFF00"/>
                </a:solidFill>
                <a:latin typeface="Calibri" pitchFamily="34" charset="0"/>
                <a:cs typeface="Calibri" pitchFamily="34" charset="0"/>
              </a:rPr>
              <a:t>absorptiometry</a:t>
            </a:r>
            <a:r>
              <a:rPr lang="fr-FR" sz="2000" i="1" dirty="0">
                <a:solidFill>
                  <a:srgbClr val="FFFF00"/>
                </a:solidFill>
                <a:latin typeface="Calibri" pitchFamily="34" charset="0"/>
                <a:cs typeface="Calibri" pitchFamily="34" charset="0"/>
              </a:rPr>
              <a:t> </a:t>
            </a:r>
            <a:r>
              <a:rPr lang="fr-FR" sz="2000" dirty="0">
                <a:solidFill>
                  <a:srgbClr val="FFFF00"/>
                </a:solidFill>
                <a:latin typeface="Calibri" pitchFamily="34" charset="0"/>
                <a:cs typeface="Calibri" pitchFamily="34" charset="0"/>
              </a:rPr>
              <a:t>ou absorption bi-photonique à rayon X </a:t>
            </a:r>
          </a:p>
          <a:p>
            <a:pPr marL="285750" indent="-285750">
              <a:buFontTx/>
              <a:buChar char="-"/>
            </a:pPr>
            <a:r>
              <a:rPr lang="fr-FR" sz="2000" dirty="0">
                <a:solidFill>
                  <a:srgbClr val="FFFF00"/>
                </a:solidFill>
                <a:latin typeface="Calibri" pitchFamily="34" charset="0"/>
                <a:cs typeface="Calibri" pitchFamily="34" charset="0"/>
              </a:rPr>
              <a:t>Mesure de la  quantité et de la répartition de la graisse et des muscles  </a:t>
            </a:r>
          </a:p>
          <a:p>
            <a:pPr marL="285750" indent="-285750">
              <a:buFontTx/>
              <a:buChar char="-"/>
            </a:pPr>
            <a:r>
              <a:rPr lang="fr-FR" sz="2000" dirty="0">
                <a:solidFill>
                  <a:srgbClr val="FFFF00"/>
                </a:solidFill>
                <a:latin typeface="Calibri" pitchFamily="34" charset="0"/>
                <a:cs typeface="Calibri" pitchFamily="34" charset="0"/>
              </a:rPr>
              <a:t>Contenu Minéral Osseux  (CMO) et Densité Minérale Osseuse (DMO</a:t>
            </a:r>
            <a:endParaRPr lang="fr-FR" sz="2000" dirty="0">
              <a:solidFill>
                <a:srgbClr val="FFFF00"/>
              </a:solidFill>
            </a:endParaRPr>
          </a:p>
        </p:txBody>
      </p:sp>
    </p:spTree>
    <p:extLst>
      <p:ext uri="{BB962C8B-B14F-4D97-AF65-F5344CB8AC3E}">
        <p14:creationId xmlns:p14="http://schemas.microsoft.com/office/powerpoint/2010/main" val="39359560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C:\Users\Utilisdateur\Documents\COURS MARRAKECH\MARRAKECH\IMAG0047.jpg"/>
          <p:cNvPicPr>
            <a:picLocks noChangeAspect="1" noChangeArrowheads="1"/>
          </p:cNvPicPr>
          <p:nvPr/>
        </p:nvPicPr>
        <p:blipFill>
          <a:blip r:embed="rId2">
            <a:extLst>
              <a:ext uri="{28A0092B-C50C-407E-A947-70E740481C1C}">
                <a14:useLocalDpi xmlns:a14="http://schemas.microsoft.com/office/drawing/2010/main" val="0"/>
              </a:ext>
            </a:extLst>
          </a:blip>
          <a:srcRect l="8839" t="5753" r="28177" b="4057"/>
          <a:stretch>
            <a:fillRect/>
          </a:stretch>
        </p:blipFill>
        <p:spPr bwMode="auto">
          <a:xfrm>
            <a:off x="5651500" y="379413"/>
            <a:ext cx="3384550" cy="6269037"/>
          </a:xfrm>
          <a:prstGeom prst="rect">
            <a:avLst/>
          </a:prstGeom>
          <a:solidFill>
            <a:schemeClr val="accent2"/>
          </a:solidFill>
          <a:ln w="12700">
            <a:solidFill>
              <a:schemeClr val="bg1"/>
            </a:solidFill>
            <a:miter lim="800000"/>
            <a:headEnd/>
            <a:tailEnd/>
          </a:ln>
        </p:spPr>
      </p:pic>
      <p:pic>
        <p:nvPicPr>
          <p:cNvPr id="208899" name="Picture 3"/>
          <p:cNvPicPr>
            <a:picLocks noChangeAspect="1" noChangeArrowheads="1"/>
          </p:cNvPicPr>
          <p:nvPr/>
        </p:nvPicPr>
        <p:blipFill>
          <a:blip r:embed="rId3"/>
          <a:srcRect/>
          <a:stretch>
            <a:fillRect/>
          </a:stretch>
        </p:blipFill>
        <p:spPr bwMode="auto">
          <a:xfrm>
            <a:off x="107950" y="3590925"/>
            <a:ext cx="2320925" cy="3082925"/>
          </a:xfrm>
          <a:prstGeom prst="rect">
            <a:avLst/>
          </a:prstGeom>
          <a:noFill/>
          <a:ln w="12700">
            <a:solidFill>
              <a:schemeClr val="tx1"/>
            </a:solidFill>
            <a:miter lim="800000"/>
            <a:headEnd/>
            <a:tailEnd/>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Lst>
        </p:spPr>
      </p:pic>
      <p:pic>
        <p:nvPicPr>
          <p:cNvPr id="208900" name="Picture 4"/>
          <p:cNvPicPr>
            <a:picLocks noChangeAspect="1" noChangeArrowheads="1"/>
          </p:cNvPicPr>
          <p:nvPr/>
        </p:nvPicPr>
        <p:blipFill>
          <a:blip r:embed="rId4"/>
          <a:srcRect/>
          <a:stretch>
            <a:fillRect/>
          </a:stretch>
        </p:blipFill>
        <p:spPr bwMode="auto">
          <a:xfrm>
            <a:off x="107950" y="404813"/>
            <a:ext cx="2320925" cy="3082925"/>
          </a:xfrm>
          <a:prstGeom prst="rect">
            <a:avLst/>
          </a:prstGeom>
          <a:noFill/>
          <a:ln w="12700">
            <a:solidFill>
              <a:schemeClr val="tx1"/>
            </a:solidFill>
            <a:miter lim="800000"/>
            <a:headEnd/>
            <a:tailEnd/>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Lst>
        </p:spPr>
      </p:pic>
      <p:pic>
        <p:nvPicPr>
          <p:cNvPr id="27654" name="Picture 6"/>
          <p:cNvPicPr>
            <a:picLocks noChangeAspect="1" noChangeArrowheads="1"/>
          </p:cNvPicPr>
          <p:nvPr/>
        </p:nvPicPr>
        <p:blipFill rotWithShape="1">
          <a:blip r:embed="rId5"/>
          <a:srcRect l="20000" t="35278" r="52795" b="25708"/>
          <a:stretch/>
        </p:blipFill>
        <p:spPr bwMode="auto">
          <a:xfrm>
            <a:off x="2522538" y="1773238"/>
            <a:ext cx="3024187" cy="2439987"/>
          </a:xfrm>
          <a:prstGeom prst="rect">
            <a:avLst/>
          </a:prstGeom>
          <a:noFill/>
          <a:ln w="12700">
            <a:solidFill>
              <a:schemeClr val="tx1"/>
            </a:solidFill>
            <a:miter lim="800000"/>
            <a:headEnd/>
            <a:tailEnd/>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Lst>
        </p:spPr>
      </p:pic>
      <p:sp>
        <p:nvSpPr>
          <p:cNvPr id="134150" name="ZoneTexte 1"/>
          <p:cNvSpPr txBox="1">
            <a:spLocks noChangeArrowheads="1"/>
          </p:cNvSpPr>
          <p:nvPr/>
        </p:nvSpPr>
        <p:spPr bwMode="auto">
          <a:xfrm>
            <a:off x="2484438" y="573088"/>
            <a:ext cx="31892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solidFill>
                  <a:srgbClr val="FFFF00"/>
                </a:solidFill>
                <a:latin typeface="Calibri" pitchFamily="34" charset="0"/>
                <a:cs typeface="Calibri" pitchFamily="34" charset="0"/>
              </a:rPr>
              <a:t> Mesures de la</a:t>
            </a:r>
          </a:p>
          <a:p>
            <a:pPr algn="ctr" eaLnBrk="1" hangingPunct="1"/>
            <a:r>
              <a:rPr lang="fr-FR">
                <a:solidFill>
                  <a:srgbClr val="FFFF00"/>
                </a:solidFill>
                <a:latin typeface="Calibri" pitchFamily="34" charset="0"/>
                <a:cs typeface="Calibri" pitchFamily="34" charset="0"/>
              </a:rPr>
              <a:t>Composition corporelle:</a:t>
            </a:r>
          </a:p>
          <a:p>
            <a:pPr algn="ctr" eaLnBrk="1" hangingPunct="1"/>
            <a:r>
              <a:rPr lang="fr-FR">
                <a:solidFill>
                  <a:srgbClr val="FFFF00"/>
                </a:solidFill>
                <a:latin typeface="Calibri" pitchFamily="34" charset="0"/>
                <a:cs typeface="Calibri" pitchFamily="34" charset="0"/>
              </a:rPr>
              <a:t>l’impédancemétrie</a:t>
            </a:r>
          </a:p>
        </p:txBody>
      </p:sp>
      <p:sp>
        <p:nvSpPr>
          <p:cNvPr id="134151" name="Rectangle 1"/>
          <p:cNvSpPr>
            <a:spLocks noChangeArrowheads="1"/>
          </p:cNvSpPr>
          <p:nvPr/>
        </p:nvSpPr>
        <p:spPr bwMode="auto">
          <a:xfrm>
            <a:off x="2460625" y="4237038"/>
            <a:ext cx="36004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solidFill>
                  <a:srgbClr val="FFFF00"/>
                </a:solidFill>
                <a:latin typeface="Calibri" pitchFamily="34" charset="0"/>
                <a:cs typeface="Calibri" pitchFamily="34" charset="0"/>
              </a:rPr>
              <a:t>- Mesures Tissus (référence DEXA) </a:t>
            </a:r>
          </a:p>
          <a:p>
            <a:r>
              <a:rPr lang="fr-FR">
                <a:solidFill>
                  <a:srgbClr val="FFFF00"/>
                </a:solidFill>
                <a:latin typeface="Calibri" pitchFamily="34" charset="0"/>
                <a:cs typeface="Calibri" pitchFamily="34" charset="0"/>
              </a:rPr>
              <a:t>- Contenu Minéral Osseux </a:t>
            </a:r>
            <a:br>
              <a:rPr lang="fr-FR">
                <a:solidFill>
                  <a:srgbClr val="FFFF00"/>
                </a:solidFill>
                <a:latin typeface="Calibri" pitchFamily="34" charset="0"/>
                <a:cs typeface="Calibri" pitchFamily="34" charset="0"/>
              </a:rPr>
            </a:br>
            <a:r>
              <a:rPr lang="fr-FR">
                <a:solidFill>
                  <a:srgbClr val="FFFF00"/>
                </a:solidFill>
                <a:latin typeface="Calibri" pitchFamily="34" charset="0"/>
                <a:cs typeface="Calibri" pitchFamily="34" charset="0"/>
              </a:rPr>
              <a:t>- </a:t>
            </a:r>
            <a:r>
              <a:rPr lang="fr-FR" b="1">
                <a:solidFill>
                  <a:srgbClr val="FFFF00"/>
                </a:solidFill>
                <a:latin typeface="Calibri" pitchFamily="34" charset="0"/>
                <a:cs typeface="Calibri" pitchFamily="34" charset="0"/>
              </a:rPr>
              <a:t>Mesures Hydriques, indice de répartition des fluides</a:t>
            </a:r>
          </a:p>
          <a:p>
            <a:r>
              <a:rPr lang="fr-FR">
                <a:solidFill>
                  <a:srgbClr val="FFFF00"/>
                </a:solidFill>
                <a:latin typeface="Calibri" pitchFamily="34" charset="0"/>
                <a:cs typeface="Calibri" pitchFamily="34" charset="0"/>
              </a:rPr>
              <a:t>- Mesures Métaboliques</a:t>
            </a:r>
          </a:p>
          <a:p>
            <a:r>
              <a:rPr lang="fr-FR">
                <a:solidFill>
                  <a:srgbClr val="FFFF00"/>
                </a:solidFill>
                <a:latin typeface="Calibri" pitchFamily="34" charset="0"/>
                <a:cs typeface="Calibri" pitchFamily="34" charset="0"/>
              </a:rPr>
              <a:t>- Mesures ioniques </a:t>
            </a:r>
          </a:p>
          <a:p>
            <a:r>
              <a:rPr lang="fr-FR">
                <a:solidFill>
                  <a:srgbClr val="FFFF00"/>
                </a:solidFill>
                <a:latin typeface="Calibri" pitchFamily="34" charset="0"/>
                <a:cs typeface="Calibri" pitchFamily="34" charset="0"/>
              </a:rPr>
              <a:t>- MB : Métabolisme basal BE : Besoin énergétique …..</a:t>
            </a:r>
          </a:p>
        </p:txBody>
      </p:sp>
      <p:sp>
        <p:nvSpPr>
          <p:cNvPr id="134152" name="ZoneTexte 2"/>
          <p:cNvSpPr txBox="1">
            <a:spLocks noChangeArrowheads="1"/>
          </p:cNvSpPr>
          <p:nvPr/>
        </p:nvSpPr>
        <p:spPr bwMode="auto">
          <a:xfrm>
            <a:off x="3317875" y="87313"/>
            <a:ext cx="1398588" cy="4619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b="1">
                <a:solidFill>
                  <a:srgbClr val="FFFF00"/>
                </a:solidFill>
                <a:latin typeface="Calibri" pitchFamily="34" charset="0"/>
                <a:cs typeface="Calibri" pitchFamily="34" charset="0"/>
              </a:rPr>
              <a:t>Z METRIX</a:t>
            </a:r>
          </a:p>
        </p:txBody>
      </p:sp>
    </p:spTree>
    <p:extLst>
      <p:ext uri="{BB962C8B-B14F-4D97-AF65-F5344CB8AC3E}">
        <p14:creationId xmlns:p14="http://schemas.microsoft.com/office/powerpoint/2010/main" val="22994958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212655" y="2420888"/>
            <a:ext cx="4551374" cy="2123658"/>
          </a:xfrm>
          <a:prstGeom prst="rect">
            <a:avLst/>
          </a:prstGeom>
          <a:noFill/>
        </p:spPr>
        <p:txBody>
          <a:bodyPr wrap="none" rtlCol="0">
            <a:spAutoFit/>
          </a:bodyPr>
          <a:lstStyle/>
          <a:p>
            <a:pPr algn="ctr">
              <a:lnSpc>
                <a:spcPct val="150000"/>
              </a:lnSpc>
            </a:pPr>
            <a:r>
              <a:rPr lang="fr-FR" sz="3200" b="1" dirty="0">
                <a:solidFill>
                  <a:srgbClr val="FFFF00"/>
                </a:solidFill>
              </a:rPr>
              <a:t>PROTOCOLE  POUR PRISE </a:t>
            </a:r>
          </a:p>
          <a:p>
            <a:pPr algn="ctr">
              <a:lnSpc>
                <a:spcPct val="150000"/>
              </a:lnSpc>
            </a:pPr>
            <a:r>
              <a:rPr lang="fr-FR" sz="3200" b="1" dirty="0">
                <a:solidFill>
                  <a:srgbClr val="FFFF00"/>
                </a:solidFill>
              </a:rPr>
              <a:t>PLIS CUTANES </a:t>
            </a:r>
          </a:p>
          <a:p>
            <a:pPr algn="ctr">
              <a:lnSpc>
                <a:spcPct val="150000"/>
              </a:lnSpc>
            </a:pPr>
            <a:r>
              <a:rPr lang="fr-FR" sz="2400" b="1" i="1" dirty="0">
                <a:solidFill>
                  <a:srgbClr val="FFFF00"/>
                </a:solidFill>
              </a:rPr>
              <a:t>(Voir documents joints)</a:t>
            </a:r>
          </a:p>
        </p:txBody>
      </p:sp>
    </p:spTree>
    <p:extLst>
      <p:ext uri="{BB962C8B-B14F-4D97-AF65-F5344CB8AC3E}">
        <p14:creationId xmlns:p14="http://schemas.microsoft.com/office/powerpoint/2010/main" val="32119671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d01"/>
          <p:cNvPicPr>
            <a:picLocks noChangeAspect="1" noChangeArrowheads="1"/>
          </p:cNvPicPr>
          <p:nvPr/>
        </p:nvPicPr>
        <p:blipFill>
          <a:blip r:embed="rId2">
            <a:extLst>
              <a:ext uri="{28A0092B-C50C-407E-A947-70E740481C1C}">
                <a14:useLocalDpi xmlns:a14="http://schemas.microsoft.com/office/drawing/2010/main" val="0"/>
              </a:ext>
            </a:extLst>
          </a:blip>
          <a:srcRect r="14525"/>
          <a:stretch>
            <a:fillRect/>
          </a:stretch>
        </p:blipFill>
        <p:spPr bwMode="auto">
          <a:xfrm>
            <a:off x="228600" y="685800"/>
            <a:ext cx="4267200"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8339" name="Picture 3" descr="d03"/>
          <p:cNvPicPr>
            <a:picLocks noChangeAspect="1" noChangeArrowheads="1"/>
          </p:cNvPicPr>
          <p:nvPr/>
        </p:nvPicPr>
        <p:blipFill>
          <a:blip r:embed="rId3">
            <a:extLst>
              <a:ext uri="{28A0092B-C50C-407E-A947-70E740481C1C}">
                <a14:useLocalDpi xmlns:a14="http://schemas.microsoft.com/office/drawing/2010/main" val="0"/>
              </a:ext>
            </a:extLst>
          </a:blip>
          <a:srcRect r="8308"/>
          <a:stretch>
            <a:fillRect/>
          </a:stretch>
        </p:blipFill>
        <p:spPr bwMode="auto">
          <a:xfrm>
            <a:off x="4572000" y="3962400"/>
            <a:ext cx="4267200" cy="2755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8340" name="Picture 4" descr="d05"/>
          <p:cNvPicPr>
            <a:picLocks noChangeAspect="1" noChangeArrowheads="1"/>
          </p:cNvPicPr>
          <p:nvPr/>
        </p:nvPicPr>
        <p:blipFill>
          <a:blip r:embed="rId4">
            <a:extLst>
              <a:ext uri="{28A0092B-C50C-407E-A947-70E740481C1C}">
                <a14:useLocalDpi xmlns:a14="http://schemas.microsoft.com/office/drawing/2010/main" val="0"/>
              </a:ext>
            </a:extLst>
          </a:blip>
          <a:srcRect l="2817" r="2347" b="9723"/>
          <a:stretch>
            <a:fillRect/>
          </a:stretch>
        </p:blipFill>
        <p:spPr bwMode="auto">
          <a:xfrm>
            <a:off x="228600" y="3954463"/>
            <a:ext cx="4267200" cy="274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98341" name="Text Box 5"/>
          <p:cNvSpPr txBox="1">
            <a:spLocks noChangeArrowheads="1"/>
          </p:cNvSpPr>
          <p:nvPr/>
        </p:nvSpPr>
        <p:spPr bwMode="auto">
          <a:xfrm>
            <a:off x="0" y="-14288"/>
            <a:ext cx="9144000" cy="701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s-CL" sz="2000">
                <a:solidFill>
                  <a:srgbClr val="FFFF00"/>
                </a:solidFill>
              </a:rPr>
              <a:t>Mesure des quatre plis : bicipital, tricipital, supra-iliaque et subscapulaire pour estimer le pourcentage de graisse et la masse maigre.</a:t>
            </a:r>
            <a:endParaRPr lang="es-CL" sz="1600">
              <a:solidFill>
                <a:srgbClr val="FFFF00"/>
              </a:solidFill>
            </a:endParaRPr>
          </a:p>
        </p:txBody>
      </p:sp>
      <p:pic>
        <p:nvPicPr>
          <p:cNvPr id="3983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685800"/>
            <a:ext cx="4240213" cy="3200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8343" name="Text Box 7"/>
          <p:cNvSpPr txBox="1">
            <a:spLocks noChangeArrowheads="1"/>
          </p:cNvSpPr>
          <p:nvPr/>
        </p:nvSpPr>
        <p:spPr bwMode="auto">
          <a:xfrm>
            <a:off x="2514600" y="3505200"/>
            <a:ext cx="1062038" cy="3143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s-CL" sz="1400" b="1">
                <a:solidFill>
                  <a:srgbClr val="000000"/>
                </a:solidFill>
              </a:rPr>
              <a:t>BICIPITAL</a:t>
            </a:r>
            <a:endParaRPr lang="es-CL" sz="2800">
              <a:solidFill>
                <a:srgbClr val="000000"/>
              </a:solidFill>
            </a:endParaRPr>
          </a:p>
        </p:txBody>
      </p:sp>
      <p:sp>
        <p:nvSpPr>
          <p:cNvPr id="398344" name="Text Box 8"/>
          <p:cNvSpPr txBox="1">
            <a:spLocks noChangeArrowheads="1"/>
          </p:cNvSpPr>
          <p:nvPr/>
        </p:nvSpPr>
        <p:spPr bwMode="auto">
          <a:xfrm>
            <a:off x="6705600" y="3505200"/>
            <a:ext cx="1169988" cy="3143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s-CL" sz="1400" b="1">
                <a:solidFill>
                  <a:srgbClr val="000000"/>
                </a:solidFill>
              </a:rPr>
              <a:t>TRICIPITAL</a:t>
            </a:r>
            <a:endParaRPr lang="es-CL" sz="2800">
              <a:solidFill>
                <a:srgbClr val="000000"/>
              </a:solidFill>
            </a:endParaRPr>
          </a:p>
        </p:txBody>
      </p:sp>
      <p:sp>
        <p:nvSpPr>
          <p:cNvPr id="398345" name="Text Box 9"/>
          <p:cNvSpPr txBox="1">
            <a:spLocks noChangeArrowheads="1"/>
          </p:cNvSpPr>
          <p:nvPr/>
        </p:nvSpPr>
        <p:spPr bwMode="auto">
          <a:xfrm>
            <a:off x="2347913" y="6335713"/>
            <a:ext cx="1597025" cy="3143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s-CL" sz="1400" b="1">
                <a:solidFill>
                  <a:srgbClr val="000000"/>
                </a:solidFill>
              </a:rPr>
              <a:t>SUPRA-ILIAQUE</a:t>
            </a:r>
            <a:endParaRPr lang="es-CL" sz="2800">
              <a:solidFill>
                <a:srgbClr val="000000"/>
              </a:solidFill>
            </a:endParaRPr>
          </a:p>
        </p:txBody>
      </p:sp>
      <p:sp>
        <p:nvSpPr>
          <p:cNvPr id="398346" name="Text Box 10"/>
          <p:cNvSpPr txBox="1">
            <a:spLocks noChangeArrowheads="1"/>
          </p:cNvSpPr>
          <p:nvPr/>
        </p:nvSpPr>
        <p:spPr bwMode="auto">
          <a:xfrm>
            <a:off x="6615113" y="6335713"/>
            <a:ext cx="1727200" cy="3143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s-CL" sz="1400" b="1">
                <a:solidFill>
                  <a:srgbClr val="000000"/>
                </a:solidFill>
              </a:rPr>
              <a:t>SUBSCAPULAIRE</a:t>
            </a:r>
            <a:endParaRPr lang="es-CL" sz="2800">
              <a:solidFill>
                <a:srgbClr val="000000"/>
              </a:solidFill>
            </a:endParaRPr>
          </a:p>
        </p:txBody>
      </p:sp>
    </p:spTree>
    <p:extLst>
      <p:ext uri="{BB962C8B-B14F-4D97-AF65-F5344CB8AC3E}">
        <p14:creationId xmlns:p14="http://schemas.microsoft.com/office/powerpoint/2010/main" val="387354138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98341"/>
                                        </p:tgtEl>
                                        <p:attrNameLst>
                                          <p:attrName>style.visibility</p:attrName>
                                        </p:attrNameLst>
                                      </p:cBhvr>
                                      <p:to>
                                        <p:strVal val="visible"/>
                                      </p:to>
                                    </p:set>
                                    <p:animEffect transition="in" filter="wipe(up)">
                                      <p:cBhvr>
                                        <p:cTn id="7" dur="2000"/>
                                        <p:tgtEl>
                                          <p:spTgt spid="398341"/>
                                        </p:tgtEl>
                                      </p:cBhvr>
                                    </p:animEffect>
                                  </p:childTnLst>
                                </p:cTn>
                              </p:par>
                            </p:childTnLst>
                          </p:cTn>
                        </p:par>
                        <p:par>
                          <p:cTn id="8" fill="hold" nodeType="afterGroup">
                            <p:stCondLst>
                              <p:cond delay="2000"/>
                            </p:stCondLst>
                            <p:childTnLst>
                              <p:par>
                                <p:cTn id="9" presetID="2" presetClass="entr" presetSubtype="8" fill="hold" nodeType="afterEffect">
                                  <p:stCondLst>
                                    <p:cond delay="0"/>
                                  </p:stCondLst>
                                  <p:childTnLst>
                                    <p:set>
                                      <p:cBhvr>
                                        <p:cTn id="10" dur="1" fill="hold">
                                          <p:stCondLst>
                                            <p:cond delay="0"/>
                                          </p:stCondLst>
                                        </p:cTn>
                                        <p:tgtEl>
                                          <p:spTgt spid="398338"/>
                                        </p:tgtEl>
                                        <p:attrNameLst>
                                          <p:attrName>style.visibility</p:attrName>
                                        </p:attrNameLst>
                                      </p:cBhvr>
                                      <p:to>
                                        <p:strVal val="visible"/>
                                      </p:to>
                                    </p:set>
                                    <p:anim calcmode="lin" valueType="num">
                                      <p:cBhvr additive="base">
                                        <p:cTn id="11" dur="500" fill="hold"/>
                                        <p:tgtEl>
                                          <p:spTgt spid="398338"/>
                                        </p:tgtEl>
                                        <p:attrNameLst>
                                          <p:attrName>ppt_x</p:attrName>
                                        </p:attrNameLst>
                                      </p:cBhvr>
                                      <p:tavLst>
                                        <p:tav tm="0">
                                          <p:val>
                                            <p:strVal val="0-#ppt_w/2"/>
                                          </p:val>
                                        </p:tav>
                                        <p:tav tm="100000">
                                          <p:val>
                                            <p:strVal val="#ppt_x"/>
                                          </p:val>
                                        </p:tav>
                                      </p:tavLst>
                                    </p:anim>
                                    <p:anim calcmode="lin" valueType="num">
                                      <p:cBhvr additive="base">
                                        <p:cTn id="12" dur="500" fill="hold"/>
                                        <p:tgtEl>
                                          <p:spTgt spid="398338"/>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2500"/>
                            </p:stCondLst>
                            <p:childTnLst>
                              <p:par>
                                <p:cTn id="14" presetID="9" presetClass="entr" presetSubtype="0" fill="hold" grpId="0" nodeType="afterEffect">
                                  <p:stCondLst>
                                    <p:cond delay="0"/>
                                  </p:stCondLst>
                                  <p:iterate type="lt">
                                    <p:tmPct val="100000"/>
                                  </p:iterate>
                                  <p:childTnLst>
                                    <p:set>
                                      <p:cBhvr>
                                        <p:cTn id="15" dur="1" fill="hold">
                                          <p:stCondLst>
                                            <p:cond delay="0"/>
                                          </p:stCondLst>
                                        </p:cTn>
                                        <p:tgtEl>
                                          <p:spTgt spid="398343"/>
                                        </p:tgtEl>
                                        <p:attrNameLst>
                                          <p:attrName>style.visibility</p:attrName>
                                        </p:attrNameLst>
                                      </p:cBhvr>
                                      <p:to>
                                        <p:strVal val="visible"/>
                                      </p:to>
                                    </p:set>
                                    <p:animEffect transition="in" filter="dissolve">
                                      <p:cBhvr>
                                        <p:cTn id="16" dur="75"/>
                                        <p:tgtEl>
                                          <p:spTgt spid="398343"/>
                                        </p:tgtEl>
                                      </p:cBhvr>
                                    </p:animEffect>
                                  </p:childTnLst>
                                </p:cTn>
                              </p:par>
                            </p:childTnLst>
                          </p:cTn>
                        </p:par>
                        <p:par>
                          <p:cTn id="17" fill="hold" nodeType="afterGroup">
                            <p:stCondLst>
                              <p:cond delay="3175"/>
                            </p:stCondLst>
                            <p:childTnLst>
                              <p:par>
                                <p:cTn id="18" presetID="2" presetClass="entr" presetSubtype="2" fill="hold" nodeType="afterEffect">
                                  <p:stCondLst>
                                    <p:cond delay="0"/>
                                  </p:stCondLst>
                                  <p:childTnLst>
                                    <p:set>
                                      <p:cBhvr>
                                        <p:cTn id="19" dur="1" fill="hold">
                                          <p:stCondLst>
                                            <p:cond delay="0"/>
                                          </p:stCondLst>
                                        </p:cTn>
                                        <p:tgtEl>
                                          <p:spTgt spid="398342"/>
                                        </p:tgtEl>
                                        <p:attrNameLst>
                                          <p:attrName>style.visibility</p:attrName>
                                        </p:attrNameLst>
                                      </p:cBhvr>
                                      <p:to>
                                        <p:strVal val="visible"/>
                                      </p:to>
                                    </p:set>
                                    <p:anim calcmode="lin" valueType="num">
                                      <p:cBhvr additive="base">
                                        <p:cTn id="20" dur="500" fill="hold"/>
                                        <p:tgtEl>
                                          <p:spTgt spid="398342"/>
                                        </p:tgtEl>
                                        <p:attrNameLst>
                                          <p:attrName>ppt_x</p:attrName>
                                        </p:attrNameLst>
                                      </p:cBhvr>
                                      <p:tavLst>
                                        <p:tav tm="0">
                                          <p:val>
                                            <p:strVal val="1+#ppt_w/2"/>
                                          </p:val>
                                        </p:tav>
                                        <p:tav tm="100000">
                                          <p:val>
                                            <p:strVal val="#ppt_x"/>
                                          </p:val>
                                        </p:tav>
                                      </p:tavLst>
                                    </p:anim>
                                    <p:anim calcmode="lin" valueType="num">
                                      <p:cBhvr additive="base">
                                        <p:cTn id="21" dur="500" fill="hold"/>
                                        <p:tgtEl>
                                          <p:spTgt spid="398342"/>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3675"/>
                            </p:stCondLst>
                            <p:childTnLst>
                              <p:par>
                                <p:cTn id="23" presetID="9" presetClass="entr" presetSubtype="0" fill="hold" grpId="0" nodeType="afterEffect">
                                  <p:stCondLst>
                                    <p:cond delay="0"/>
                                  </p:stCondLst>
                                  <p:iterate type="lt">
                                    <p:tmPct val="100000"/>
                                  </p:iterate>
                                  <p:childTnLst>
                                    <p:set>
                                      <p:cBhvr>
                                        <p:cTn id="24" dur="1" fill="hold">
                                          <p:stCondLst>
                                            <p:cond delay="0"/>
                                          </p:stCondLst>
                                        </p:cTn>
                                        <p:tgtEl>
                                          <p:spTgt spid="398344"/>
                                        </p:tgtEl>
                                        <p:attrNameLst>
                                          <p:attrName>style.visibility</p:attrName>
                                        </p:attrNameLst>
                                      </p:cBhvr>
                                      <p:to>
                                        <p:strVal val="visible"/>
                                      </p:to>
                                    </p:set>
                                    <p:animEffect transition="in" filter="dissolve">
                                      <p:cBhvr>
                                        <p:cTn id="25" dur="75"/>
                                        <p:tgtEl>
                                          <p:spTgt spid="398344"/>
                                        </p:tgtEl>
                                      </p:cBhvr>
                                    </p:animEffect>
                                  </p:childTnLst>
                                </p:cTn>
                              </p:par>
                            </p:childTnLst>
                          </p:cTn>
                        </p:par>
                        <p:par>
                          <p:cTn id="26" fill="hold" nodeType="afterGroup">
                            <p:stCondLst>
                              <p:cond delay="4425"/>
                            </p:stCondLst>
                            <p:childTnLst>
                              <p:par>
                                <p:cTn id="27" presetID="2" presetClass="entr" presetSubtype="8" fill="hold" nodeType="afterEffect">
                                  <p:stCondLst>
                                    <p:cond delay="0"/>
                                  </p:stCondLst>
                                  <p:childTnLst>
                                    <p:set>
                                      <p:cBhvr>
                                        <p:cTn id="28" dur="1" fill="hold">
                                          <p:stCondLst>
                                            <p:cond delay="0"/>
                                          </p:stCondLst>
                                        </p:cTn>
                                        <p:tgtEl>
                                          <p:spTgt spid="398340"/>
                                        </p:tgtEl>
                                        <p:attrNameLst>
                                          <p:attrName>style.visibility</p:attrName>
                                        </p:attrNameLst>
                                      </p:cBhvr>
                                      <p:to>
                                        <p:strVal val="visible"/>
                                      </p:to>
                                    </p:set>
                                    <p:anim calcmode="lin" valueType="num">
                                      <p:cBhvr additive="base">
                                        <p:cTn id="29" dur="500" fill="hold"/>
                                        <p:tgtEl>
                                          <p:spTgt spid="398340"/>
                                        </p:tgtEl>
                                        <p:attrNameLst>
                                          <p:attrName>ppt_x</p:attrName>
                                        </p:attrNameLst>
                                      </p:cBhvr>
                                      <p:tavLst>
                                        <p:tav tm="0">
                                          <p:val>
                                            <p:strVal val="0-#ppt_w/2"/>
                                          </p:val>
                                        </p:tav>
                                        <p:tav tm="100000">
                                          <p:val>
                                            <p:strVal val="#ppt_x"/>
                                          </p:val>
                                        </p:tav>
                                      </p:tavLst>
                                    </p:anim>
                                    <p:anim calcmode="lin" valueType="num">
                                      <p:cBhvr additive="base">
                                        <p:cTn id="30" dur="500" fill="hold"/>
                                        <p:tgtEl>
                                          <p:spTgt spid="398340"/>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4925"/>
                            </p:stCondLst>
                            <p:childTnLst>
                              <p:par>
                                <p:cTn id="32" presetID="9" presetClass="entr" presetSubtype="0" fill="hold" grpId="0" nodeType="afterEffect">
                                  <p:stCondLst>
                                    <p:cond delay="0"/>
                                  </p:stCondLst>
                                  <p:iterate type="lt">
                                    <p:tmPct val="100000"/>
                                  </p:iterate>
                                  <p:childTnLst>
                                    <p:set>
                                      <p:cBhvr>
                                        <p:cTn id="33" dur="1" fill="hold">
                                          <p:stCondLst>
                                            <p:cond delay="0"/>
                                          </p:stCondLst>
                                        </p:cTn>
                                        <p:tgtEl>
                                          <p:spTgt spid="398345"/>
                                        </p:tgtEl>
                                        <p:attrNameLst>
                                          <p:attrName>style.visibility</p:attrName>
                                        </p:attrNameLst>
                                      </p:cBhvr>
                                      <p:to>
                                        <p:strVal val="visible"/>
                                      </p:to>
                                    </p:set>
                                    <p:animEffect transition="in" filter="dissolve">
                                      <p:cBhvr>
                                        <p:cTn id="34" dur="75"/>
                                        <p:tgtEl>
                                          <p:spTgt spid="398345"/>
                                        </p:tgtEl>
                                      </p:cBhvr>
                                    </p:animEffect>
                                  </p:childTnLst>
                                </p:cTn>
                              </p:par>
                            </p:childTnLst>
                          </p:cTn>
                        </p:par>
                        <p:par>
                          <p:cTn id="35" fill="hold" nodeType="afterGroup">
                            <p:stCondLst>
                              <p:cond delay="5900"/>
                            </p:stCondLst>
                            <p:childTnLst>
                              <p:par>
                                <p:cTn id="36" presetID="2" presetClass="entr" presetSubtype="2" fill="hold" nodeType="afterEffect">
                                  <p:stCondLst>
                                    <p:cond delay="0"/>
                                  </p:stCondLst>
                                  <p:childTnLst>
                                    <p:set>
                                      <p:cBhvr>
                                        <p:cTn id="37" dur="1" fill="hold">
                                          <p:stCondLst>
                                            <p:cond delay="0"/>
                                          </p:stCondLst>
                                        </p:cTn>
                                        <p:tgtEl>
                                          <p:spTgt spid="398339"/>
                                        </p:tgtEl>
                                        <p:attrNameLst>
                                          <p:attrName>style.visibility</p:attrName>
                                        </p:attrNameLst>
                                      </p:cBhvr>
                                      <p:to>
                                        <p:strVal val="visible"/>
                                      </p:to>
                                    </p:set>
                                    <p:anim calcmode="lin" valueType="num">
                                      <p:cBhvr additive="base">
                                        <p:cTn id="38" dur="500" fill="hold"/>
                                        <p:tgtEl>
                                          <p:spTgt spid="398339"/>
                                        </p:tgtEl>
                                        <p:attrNameLst>
                                          <p:attrName>ppt_x</p:attrName>
                                        </p:attrNameLst>
                                      </p:cBhvr>
                                      <p:tavLst>
                                        <p:tav tm="0">
                                          <p:val>
                                            <p:strVal val="1+#ppt_w/2"/>
                                          </p:val>
                                        </p:tav>
                                        <p:tav tm="100000">
                                          <p:val>
                                            <p:strVal val="#ppt_x"/>
                                          </p:val>
                                        </p:tav>
                                      </p:tavLst>
                                    </p:anim>
                                    <p:anim calcmode="lin" valueType="num">
                                      <p:cBhvr additive="base">
                                        <p:cTn id="39" dur="500" fill="hold"/>
                                        <p:tgtEl>
                                          <p:spTgt spid="398339"/>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6400"/>
                            </p:stCondLst>
                            <p:childTnLst>
                              <p:par>
                                <p:cTn id="41" presetID="9" presetClass="entr" presetSubtype="0" fill="hold" grpId="0" nodeType="afterEffect">
                                  <p:stCondLst>
                                    <p:cond delay="0"/>
                                  </p:stCondLst>
                                  <p:iterate type="lt">
                                    <p:tmPct val="100000"/>
                                  </p:iterate>
                                  <p:childTnLst>
                                    <p:set>
                                      <p:cBhvr>
                                        <p:cTn id="42" dur="1" fill="hold">
                                          <p:stCondLst>
                                            <p:cond delay="0"/>
                                          </p:stCondLst>
                                        </p:cTn>
                                        <p:tgtEl>
                                          <p:spTgt spid="398346"/>
                                        </p:tgtEl>
                                        <p:attrNameLst>
                                          <p:attrName>style.visibility</p:attrName>
                                        </p:attrNameLst>
                                      </p:cBhvr>
                                      <p:to>
                                        <p:strVal val="visible"/>
                                      </p:to>
                                    </p:set>
                                    <p:animEffect transition="in" filter="dissolve">
                                      <p:cBhvr>
                                        <p:cTn id="43" dur="75"/>
                                        <p:tgtEl>
                                          <p:spTgt spid="398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p:bldP spid="398343" grpId="0" animBg="1" autoUpdateAnimBg="0"/>
      <p:bldP spid="398344" grpId="0" animBg="1" autoUpdateAnimBg="0"/>
      <p:bldP spid="398345" grpId="0" animBg="1" autoUpdateAnimBg="0"/>
      <p:bldP spid="398346"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5.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1440184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1257757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2650928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6.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2891020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8.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4517696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3.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0226661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s-CL" sz="3200" dirty="0" smtClean="0">
                <a:latin typeface="Bookman Old Style" pitchFamily="18" charset="0"/>
              </a:rPr>
              <a:t>QU’EST-CE QUE “ ÊTRE EN BONNE CONDITION PHYSIQUE” ?</a:t>
            </a:r>
            <a:endParaRPr lang="es-CL" dirty="0" smtClean="0">
              <a:latin typeface="Bookman Old Style" pitchFamily="18" charset="0"/>
            </a:endParaRPr>
          </a:p>
        </p:txBody>
      </p:sp>
      <p:sp>
        <p:nvSpPr>
          <p:cNvPr id="10243" name="Rectangle 3"/>
          <p:cNvSpPr>
            <a:spLocks noGrp="1" noChangeArrowheads="1"/>
          </p:cNvSpPr>
          <p:nvPr>
            <p:ph type="body" idx="1"/>
          </p:nvPr>
        </p:nvSpPr>
        <p:spPr>
          <a:xfrm>
            <a:off x="228600" y="1981200"/>
            <a:ext cx="8915400" cy="4114800"/>
          </a:xfrm>
        </p:spPr>
        <p:txBody>
          <a:bodyPr/>
          <a:lstStyle/>
          <a:p>
            <a:pPr eaLnBrk="1" hangingPunct="1">
              <a:lnSpc>
                <a:spcPct val="150000"/>
              </a:lnSpc>
            </a:pPr>
            <a:r>
              <a:rPr lang="es-CL" sz="2400" b="1" dirty="0" err="1" smtClean="0">
                <a:solidFill>
                  <a:schemeClr val="bg1"/>
                </a:solidFill>
                <a:latin typeface="Calibri" pitchFamily="34" charset="0"/>
                <a:cs typeface="Calibri" pitchFamily="34" charset="0"/>
              </a:rPr>
              <a:t>Approche</a:t>
            </a:r>
            <a:r>
              <a:rPr lang="es-CL" sz="2400" b="1" dirty="0" smtClean="0">
                <a:solidFill>
                  <a:schemeClr val="bg1"/>
                </a:solidFill>
                <a:latin typeface="Calibri" pitchFamily="34" charset="0"/>
                <a:cs typeface="Calibri" pitchFamily="34" charset="0"/>
              </a:rPr>
              <a:t> </a:t>
            </a:r>
            <a:r>
              <a:rPr lang="es-CL" sz="2400" b="1" dirty="0" err="1" smtClean="0">
                <a:solidFill>
                  <a:schemeClr val="bg1"/>
                </a:solidFill>
                <a:latin typeface="Calibri" pitchFamily="34" charset="0"/>
                <a:cs typeface="Calibri" pitchFamily="34" charset="0"/>
              </a:rPr>
              <a:t>subjective</a:t>
            </a:r>
            <a:r>
              <a:rPr lang="es-CL" sz="2400" b="1" dirty="0" smtClean="0">
                <a:solidFill>
                  <a:schemeClr val="bg1"/>
                </a:solidFill>
                <a:latin typeface="Calibri" pitchFamily="34" charset="0"/>
                <a:cs typeface="Calibri" pitchFamily="34" charset="0"/>
              </a:rPr>
              <a:t> : </a:t>
            </a:r>
            <a:r>
              <a:rPr lang="es-CL" sz="2400" b="1" dirty="0" smtClean="0">
                <a:latin typeface="Calibri" pitchFamily="34" charset="0"/>
                <a:cs typeface="Calibri" pitchFamily="34" charset="0"/>
              </a:rPr>
              <a:t>“ </a:t>
            </a:r>
            <a:r>
              <a:rPr lang="es-CL" sz="2400" dirty="0" smtClean="0">
                <a:latin typeface="Calibri" pitchFamily="34" charset="0"/>
                <a:cs typeface="Calibri" pitchFamily="34" charset="0"/>
              </a:rPr>
              <a:t>bien se sentir </a:t>
            </a:r>
            <a:r>
              <a:rPr lang="es-CL" sz="2400" dirty="0" err="1" smtClean="0">
                <a:latin typeface="Calibri" pitchFamily="34" charset="0"/>
                <a:cs typeface="Calibri" pitchFamily="34" charset="0"/>
              </a:rPr>
              <a:t>dans</a:t>
            </a:r>
            <a:r>
              <a:rPr lang="es-CL" sz="2400" dirty="0" smtClean="0">
                <a:latin typeface="Calibri" pitchFamily="34" charset="0"/>
                <a:cs typeface="Calibri" pitchFamily="34" charset="0"/>
              </a:rPr>
              <a:t> son corps et </a:t>
            </a:r>
            <a:r>
              <a:rPr lang="es-CL" sz="2400" dirty="0" err="1" smtClean="0">
                <a:latin typeface="Calibri" pitchFamily="34" charset="0"/>
                <a:cs typeface="Calibri" pitchFamily="34" charset="0"/>
              </a:rPr>
              <a:t>accomplir</a:t>
            </a:r>
            <a:r>
              <a:rPr lang="es-CL" sz="2400" dirty="0" smtClean="0">
                <a:latin typeface="Calibri" pitchFamily="34" charset="0"/>
                <a:cs typeface="Calibri" pitchFamily="34" charset="0"/>
              </a:rPr>
              <a:t> </a:t>
            </a:r>
            <a:r>
              <a:rPr lang="es-CL" sz="2400" dirty="0" err="1" smtClean="0">
                <a:latin typeface="Calibri" pitchFamily="34" charset="0"/>
                <a:cs typeface="Calibri" pitchFamily="34" charset="0"/>
              </a:rPr>
              <a:t>ses</a:t>
            </a:r>
            <a:r>
              <a:rPr lang="es-CL" sz="2400" dirty="0" smtClean="0">
                <a:latin typeface="Calibri" pitchFamily="34" charset="0"/>
                <a:cs typeface="Calibri" pitchFamily="34" charset="0"/>
              </a:rPr>
              <a:t> </a:t>
            </a:r>
            <a:r>
              <a:rPr lang="es-CL" sz="2400" dirty="0" err="1" smtClean="0">
                <a:latin typeface="Calibri" pitchFamily="34" charset="0"/>
                <a:cs typeface="Calibri" pitchFamily="34" charset="0"/>
              </a:rPr>
              <a:t>diverses</a:t>
            </a:r>
            <a:r>
              <a:rPr lang="es-CL" sz="2400" dirty="0" smtClean="0">
                <a:latin typeface="Calibri" pitchFamily="34" charset="0"/>
                <a:cs typeface="Calibri" pitchFamily="34" charset="0"/>
              </a:rPr>
              <a:t> </a:t>
            </a:r>
            <a:r>
              <a:rPr lang="es-CL" sz="2400" dirty="0" err="1" smtClean="0">
                <a:latin typeface="Calibri" pitchFamily="34" charset="0"/>
                <a:cs typeface="Calibri" pitchFamily="34" charset="0"/>
              </a:rPr>
              <a:t>activités</a:t>
            </a:r>
            <a:r>
              <a:rPr lang="es-CL" sz="2400" dirty="0" smtClean="0">
                <a:latin typeface="Calibri" pitchFamily="34" charset="0"/>
                <a:cs typeface="Calibri" pitchFamily="34" charset="0"/>
              </a:rPr>
              <a:t> </a:t>
            </a:r>
            <a:r>
              <a:rPr lang="es-CL" sz="2400" dirty="0" err="1" smtClean="0">
                <a:latin typeface="Calibri" pitchFamily="34" charset="0"/>
                <a:cs typeface="Calibri" pitchFamily="34" charset="0"/>
              </a:rPr>
              <a:t>quotidiennes</a:t>
            </a:r>
            <a:r>
              <a:rPr lang="es-CL" sz="2400" dirty="0" smtClean="0">
                <a:latin typeface="Calibri" pitchFamily="34" charset="0"/>
                <a:cs typeface="Calibri" pitchFamily="34" charset="0"/>
              </a:rPr>
              <a:t> </a:t>
            </a:r>
            <a:r>
              <a:rPr lang="es-CL" sz="2400" dirty="0" err="1" smtClean="0">
                <a:latin typeface="Calibri" pitchFamily="34" charset="0"/>
                <a:cs typeface="Calibri" pitchFamily="34" charset="0"/>
              </a:rPr>
              <a:t>avec</a:t>
            </a:r>
            <a:r>
              <a:rPr lang="es-CL" sz="2400" dirty="0" smtClean="0">
                <a:latin typeface="Calibri" pitchFamily="34" charset="0"/>
                <a:cs typeface="Calibri" pitchFamily="34" charset="0"/>
              </a:rPr>
              <a:t> </a:t>
            </a:r>
            <a:r>
              <a:rPr lang="es-CL" sz="2400" dirty="0" err="1" smtClean="0">
                <a:latin typeface="Calibri" pitchFamily="34" charset="0"/>
                <a:cs typeface="Calibri" pitchFamily="34" charset="0"/>
              </a:rPr>
              <a:t>plaisir</a:t>
            </a:r>
            <a:r>
              <a:rPr lang="es-CL" sz="2400" dirty="0" smtClean="0">
                <a:latin typeface="Calibri" pitchFamily="34" charset="0"/>
                <a:cs typeface="Calibri" pitchFamily="34" charset="0"/>
              </a:rPr>
              <a:t> </a:t>
            </a:r>
            <a:r>
              <a:rPr lang="es-CL" sz="2400" dirty="0" err="1" smtClean="0">
                <a:latin typeface="Calibri" pitchFamily="34" charset="0"/>
                <a:cs typeface="Calibri" pitchFamily="34" charset="0"/>
              </a:rPr>
              <a:t>sans</a:t>
            </a:r>
            <a:r>
              <a:rPr lang="es-CL" sz="2400" dirty="0" smtClean="0">
                <a:latin typeface="Calibri" pitchFamily="34" charset="0"/>
                <a:cs typeface="Calibri" pitchFamily="34" charset="0"/>
              </a:rPr>
              <a:t> </a:t>
            </a:r>
            <a:r>
              <a:rPr lang="es-CL" sz="2400" dirty="0" err="1" smtClean="0">
                <a:latin typeface="Calibri" pitchFamily="34" charset="0"/>
                <a:cs typeface="Calibri" pitchFamily="34" charset="0"/>
              </a:rPr>
              <a:t>ressentir</a:t>
            </a:r>
            <a:r>
              <a:rPr lang="es-CL" sz="2400" dirty="0" smtClean="0">
                <a:latin typeface="Calibri" pitchFamily="34" charset="0"/>
                <a:cs typeface="Calibri" pitchFamily="34" charset="0"/>
              </a:rPr>
              <a:t> de fatigue”.</a:t>
            </a:r>
          </a:p>
          <a:p>
            <a:pPr eaLnBrk="1" hangingPunct="1">
              <a:lnSpc>
                <a:spcPct val="150000"/>
              </a:lnSpc>
              <a:buFontTx/>
              <a:buNone/>
            </a:pPr>
            <a:endParaRPr lang="es-CL" sz="1800" dirty="0" smtClean="0">
              <a:latin typeface="Calibri" pitchFamily="34" charset="0"/>
              <a:cs typeface="Calibri" pitchFamily="34" charset="0"/>
            </a:endParaRPr>
          </a:p>
          <a:p>
            <a:pPr eaLnBrk="1" hangingPunct="1">
              <a:lnSpc>
                <a:spcPct val="150000"/>
              </a:lnSpc>
            </a:pPr>
            <a:r>
              <a:rPr lang="es-CL" sz="2400" b="1" dirty="0" err="1" smtClean="0">
                <a:solidFill>
                  <a:schemeClr val="bg1"/>
                </a:solidFill>
                <a:latin typeface="Calibri" pitchFamily="34" charset="0"/>
                <a:cs typeface="Calibri" pitchFamily="34" charset="0"/>
              </a:rPr>
              <a:t>Approche</a:t>
            </a:r>
            <a:r>
              <a:rPr lang="es-CL" sz="2400" b="1" dirty="0" smtClean="0">
                <a:solidFill>
                  <a:schemeClr val="bg1"/>
                </a:solidFill>
                <a:latin typeface="Calibri" pitchFamily="34" charset="0"/>
                <a:cs typeface="Calibri" pitchFamily="34" charset="0"/>
              </a:rPr>
              <a:t> </a:t>
            </a:r>
            <a:r>
              <a:rPr lang="es-CL" sz="2400" b="1" dirty="0" err="1" smtClean="0">
                <a:solidFill>
                  <a:schemeClr val="bg1"/>
                </a:solidFill>
                <a:latin typeface="Calibri" pitchFamily="34" charset="0"/>
                <a:cs typeface="Calibri" pitchFamily="34" charset="0"/>
              </a:rPr>
              <a:t>physiologique</a:t>
            </a:r>
            <a:r>
              <a:rPr lang="es-CL" sz="2400" b="1" dirty="0" smtClean="0">
                <a:solidFill>
                  <a:schemeClr val="bg1"/>
                </a:solidFill>
                <a:latin typeface="Calibri" pitchFamily="34" charset="0"/>
                <a:cs typeface="Calibri" pitchFamily="34" charset="0"/>
              </a:rPr>
              <a:t> et </a:t>
            </a:r>
            <a:r>
              <a:rPr lang="es-CL" sz="2400" b="1" dirty="0" err="1" smtClean="0">
                <a:solidFill>
                  <a:schemeClr val="bg1"/>
                </a:solidFill>
                <a:latin typeface="Calibri" pitchFamily="34" charset="0"/>
                <a:cs typeface="Calibri" pitchFamily="34" charset="0"/>
              </a:rPr>
              <a:t>médicale</a:t>
            </a:r>
            <a:r>
              <a:rPr lang="es-CL" sz="2400" b="1" dirty="0" smtClean="0">
                <a:solidFill>
                  <a:schemeClr val="bg1"/>
                </a:solidFill>
                <a:latin typeface="Calibri" pitchFamily="34" charset="0"/>
                <a:cs typeface="Calibri" pitchFamily="34" charset="0"/>
              </a:rPr>
              <a:t> : </a:t>
            </a:r>
            <a:r>
              <a:rPr lang="es-CL" sz="2400" dirty="0" err="1" smtClean="0">
                <a:latin typeface="Calibri" pitchFamily="34" charset="0"/>
                <a:cs typeface="Calibri" pitchFamily="34" charset="0"/>
              </a:rPr>
              <a:t>Réduire</a:t>
            </a:r>
            <a:r>
              <a:rPr lang="es-CL" sz="2400" dirty="0" smtClean="0">
                <a:latin typeface="Calibri" pitchFamily="34" charset="0"/>
                <a:cs typeface="Calibri" pitchFamily="34" charset="0"/>
              </a:rPr>
              <a:t> les  </a:t>
            </a:r>
            <a:r>
              <a:rPr lang="es-CL" sz="2400" dirty="0" err="1" smtClean="0">
                <a:latin typeface="Calibri" pitchFamily="34" charset="0"/>
                <a:cs typeface="Calibri" pitchFamily="34" charset="0"/>
              </a:rPr>
              <a:t>facteurs</a:t>
            </a:r>
            <a:r>
              <a:rPr lang="es-CL" sz="2400" dirty="0" smtClean="0">
                <a:latin typeface="Calibri" pitchFamily="34" charset="0"/>
                <a:cs typeface="Calibri" pitchFamily="34" charset="0"/>
              </a:rPr>
              <a:t> de risque, </a:t>
            </a:r>
            <a:r>
              <a:rPr lang="es-CL" sz="2400" dirty="0" err="1" smtClean="0">
                <a:latin typeface="Calibri" pitchFamily="34" charset="0"/>
                <a:cs typeface="Calibri" pitchFamily="34" charset="0"/>
              </a:rPr>
              <a:t>prévenir</a:t>
            </a:r>
            <a:r>
              <a:rPr lang="es-CL" sz="2400" dirty="0" smtClean="0">
                <a:latin typeface="Calibri" pitchFamily="34" charset="0"/>
                <a:cs typeface="Calibri" pitchFamily="34" charset="0"/>
              </a:rPr>
              <a:t> les </a:t>
            </a:r>
            <a:r>
              <a:rPr lang="es-CL" sz="2400" dirty="0" err="1" smtClean="0">
                <a:latin typeface="Calibri" pitchFamily="34" charset="0"/>
                <a:cs typeface="Calibri" pitchFamily="34" charset="0"/>
              </a:rPr>
              <a:t>maladies</a:t>
            </a:r>
            <a:r>
              <a:rPr lang="es-CL" sz="2400" dirty="0" smtClean="0">
                <a:latin typeface="Calibri" pitchFamily="34" charset="0"/>
                <a:cs typeface="Calibri" pitchFamily="34" charset="0"/>
              </a:rPr>
              <a:t> </a:t>
            </a:r>
            <a:r>
              <a:rPr lang="es-CL" sz="2400" dirty="0" err="1" smtClean="0">
                <a:latin typeface="Calibri" pitchFamily="34" charset="0"/>
                <a:cs typeface="Calibri" pitchFamily="34" charset="0"/>
              </a:rPr>
              <a:t>cardio-vasculaires</a:t>
            </a:r>
            <a:r>
              <a:rPr lang="es-CL" sz="2400" dirty="0" smtClean="0">
                <a:latin typeface="Calibri" pitchFamily="34" charset="0"/>
                <a:cs typeface="Calibri" pitchFamily="34" charset="0"/>
              </a:rPr>
              <a:t>, </a:t>
            </a:r>
            <a:r>
              <a:rPr lang="es-CL" sz="2400" dirty="0" err="1" smtClean="0">
                <a:latin typeface="Calibri" pitchFamily="34" charset="0"/>
                <a:cs typeface="Calibri" pitchFamily="34" charset="0"/>
              </a:rPr>
              <a:t>réduire</a:t>
            </a:r>
            <a:r>
              <a:rPr lang="es-CL" sz="2400" dirty="0" smtClean="0">
                <a:latin typeface="Calibri" pitchFamily="34" charset="0"/>
                <a:cs typeface="Calibri" pitchFamily="34" charset="0"/>
              </a:rPr>
              <a:t> son </a:t>
            </a:r>
            <a:r>
              <a:rPr lang="es-CL" sz="2400" dirty="0" err="1" smtClean="0">
                <a:latin typeface="Calibri" pitchFamily="34" charset="0"/>
                <a:cs typeface="Calibri" pitchFamily="34" charset="0"/>
              </a:rPr>
              <a:t>éventuel</a:t>
            </a:r>
            <a:r>
              <a:rPr lang="es-CL" sz="2400" dirty="0" smtClean="0">
                <a:latin typeface="Calibri" pitchFamily="34" charset="0"/>
                <a:cs typeface="Calibri" pitchFamily="34" charset="0"/>
              </a:rPr>
              <a:t> </a:t>
            </a:r>
            <a:r>
              <a:rPr lang="es-CL" sz="2400" dirty="0" err="1" smtClean="0">
                <a:latin typeface="Calibri" pitchFamily="34" charset="0"/>
                <a:cs typeface="Calibri" pitchFamily="34" charset="0"/>
              </a:rPr>
              <a:t>embonpoint</a:t>
            </a:r>
            <a:r>
              <a:rPr lang="es-CL" sz="2400" dirty="0" smtClean="0">
                <a:latin typeface="Calibri" pitchFamily="34" charset="0"/>
                <a:cs typeface="Calibri" pitchFamily="34" charset="0"/>
              </a:rPr>
              <a:t>, </a:t>
            </a:r>
            <a:r>
              <a:rPr lang="es-CL" sz="2400" dirty="0" err="1" smtClean="0">
                <a:latin typeface="Calibri" pitchFamily="34" charset="0"/>
                <a:cs typeface="Calibri" pitchFamily="34" charset="0"/>
              </a:rPr>
              <a:t>améliorer</a:t>
            </a:r>
            <a:r>
              <a:rPr lang="es-CL" sz="2400" dirty="0" smtClean="0">
                <a:latin typeface="Calibri" pitchFamily="34" charset="0"/>
                <a:cs typeface="Calibri" pitchFamily="34" charset="0"/>
              </a:rPr>
              <a:t> </a:t>
            </a:r>
            <a:r>
              <a:rPr lang="es-CL" sz="2400" dirty="0" err="1" smtClean="0">
                <a:latin typeface="Calibri" pitchFamily="34" charset="0"/>
                <a:cs typeface="Calibri" pitchFamily="34" charset="0"/>
              </a:rPr>
              <a:t>sa</a:t>
            </a:r>
            <a:r>
              <a:rPr lang="es-CL" sz="2400" dirty="0" smtClean="0">
                <a:latin typeface="Calibri" pitchFamily="34" charset="0"/>
                <a:cs typeface="Calibri" pitchFamily="34" charset="0"/>
              </a:rPr>
              <a:t> </a:t>
            </a:r>
            <a:r>
              <a:rPr lang="es-CL" sz="2400" dirty="0" err="1" smtClean="0">
                <a:latin typeface="Calibri" pitchFamily="34" charset="0"/>
                <a:cs typeface="Calibri" pitchFamily="34" charset="0"/>
              </a:rPr>
              <a:t>santé</a:t>
            </a:r>
            <a:r>
              <a:rPr lang="es-CL" sz="2400" dirty="0" smtClean="0">
                <a:latin typeface="Calibri" pitchFamily="34" charset="0"/>
                <a:cs typeface="Calibri" pitchFamily="34" charset="0"/>
              </a:rPr>
              <a:t> et </a:t>
            </a:r>
            <a:r>
              <a:rPr lang="es-CL" sz="2400" dirty="0" err="1" smtClean="0">
                <a:latin typeface="Calibri" pitchFamily="34" charset="0"/>
                <a:cs typeface="Calibri" pitchFamily="34" charset="0"/>
              </a:rPr>
              <a:t>augmenter</a:t>
            </a:r>
            <a:r>
              <a:rPr lang="es-CL" sz="2400" dirty="0" smtClean="0">
                <a:latin typeface="Calibri" pitchFamily="34" charset="0"/>
                <a:cs typeface="Calibri" pitchFamily="34" charset="0"/>
              </a:rPr>
              <a:t> </a:t>
            </a:r>
            <a:r>
              <a:rPr lang="es-CL" sz="2400" dirty="0" err="1" smtClean="0">
                <a:latin typeface="Calibri" pitchFamily="34" charset="0"/>
                <a:cs typeface="Calibri" pitchFamily="34" charset="0"/>
              </a:rPr>
              <a:t>ses</a:t>
            </a:r>
            <a:r>
              <a:rPr lang="es-CL" sz="2400" dirty="0" smtClean="0">
                <a:latin typeface="Calibri" pitchFamily="34" charset="0"/>
                <a:cs typeface="Calibri" pitchFamily="34" charset="0"/>
              </a:rPr>
              <a:t> performances motrices.</a:t>
            </a:r>
          </a:p>
        </p:txBody>
      </p:sp>
    </p:spTree>
    <p:extLst>
      <p:ext uri="{BB962C8B-B14F-4D97-AF65-F5344CB8AC3E}">
        <p14:creationId xmlns:p14="http://schemas.microsoft.com/office/powerpoint/2010/main" val="3328085941"/>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987824" y="332656"/>
            <a:ext cx="2859950" cy="523220"/>
          </a:xfrm>
          <a:prstGeom prst="rect">
            <a:avLst/>
          </a:prstGeom>
          <a:noFill/>
        </p:spPr>
        <p:txBody>
          <a:bodyPr wrap="none" rtlCol="0">
            <a:spAutoFit/>
          </a:bodyPr>
          <a:lstStyle/>
          <a:p>
            <a:r>
              <a:rPr lang="fr-FR" sz="2800" dirty="0" smtClean="0">
                <a:latin typeface="Calibri" pitchFamily="34" charset="0"/>
                <a:cs typeface="Calibri" pitchFamily="34" charset="0"/>
              </a:rPr>
              <a:t>PLAN DE L’EXPOSE</a:t>
            </a:r>
            <a:endParaRPr lang="fr-FR" sz="2800" dirty="0">
              <a:latin typeface="Calibri" pitchFamily="34" charset="0"/>
              <a:cs typeface="Calibri" pitchFamily="34" charset="0"/>
            </a:endParaRPr>
          </a:p>
        </p:txBody>
      </p:sp>
      <p:sp>
        <p:nvSpPr>
          <p:cNvPr id="3" name="ZoneTexte 2"/>
          <p:cNvSpPr txBox="1"/>
          <p:nvPr/>
        </p:nvSpPr>
        <p:spPr>
          <a:xfrm>
            <a:off x="1043608" y="1140778"/>
            <a:ext cx="7548092" cy="5842497"/>
          </a:xfrm>
          <a:prstGeom prst="rect">
            <a:avLst/>
          </a:prstGeom>
          <a:noFill/>
        </p:spPr>
        <p:txBody>
          <a:bodyPr wrap="none" rtlCol="0">
            <a:spAutoFit/>
          </a:bodyPr>
          <a:lstStyle/>
          <a:p>
            <a:pPr>
              <a:lnSpc>
                <a:spcPct val="150000"/>
              </a:lnSpc>
            </a:pPr>
            <a:r>
              <a:rPr lang="fr-FR" sz="2800" dirty="0" smtClean="0">
                <a:latin typeface="Calibri" pitchFamily="34" charset="0"/>
                <a:cs typeface="Calibri" pitchFamily="34" charset="0"/>
              </a:rPr>
              <a:t>1 - Quelques définitions toujours utiles…</a:t>
            </a:r>
          </a:p>
          <a:p>
            <a:pPr>
              <a:lnSpc>
                <a:spcPct val="150000"/>
              </a:lnSpc>
            </a:pPr>
            <a:r>
              <a:rPr lang="fr-FR" sz="2800" dirty="0" smtClean="0">
                <a:latin typeface="Calibri" pitchFamily="34" charset="0"/>
                <a:cs typeface="Calibri" pitchFamily="34" charset="0"/>
              </a:rPr>
              <a:t>2 - Le sport est-il bon pour la santé ?</a:t>
            </a:r>
          </a:p>
          <a:p>
            <a:pPr>
              <a:lnSpc>
                <a:spcPct val="150000"/>
              </a:lnSpc>
            </a:pPr>
            <a:r>
              <a:rPr lang="fr-FR" sz="2800" dirty="0" smtClean="0">
                <a:latin typeface="Calibri" pitchFamily="34" charset="0"/>
                <a:cs typeface="Calibri" pitchFamily="34" charset="0"/>
              </a:rPr>
              <a:t>3 - …et la sédentarité ? Des constats alarmants… </a:t>
            </a:r>
          </a:p>
          <a:p>
            <a:pPr>
              <a:lnSpc>
                <a:spcPct val="150000"/>
              </a:lnSpc>
            </a:pPr>
            <a:r>
              <a:rPr lang="fr-FR" sz="2800" dirty="0" smtClean="0">
                <a:latin typeface="Calibri" pitchFamily="34" charset="0"/>
                <a:cs typeface="Calibri" pitchFamily="34" charset="0"/>
              </a:rPr>
              <a:t>4 - …aux bénéfices d’une pratique régulière des AP</a:t>
            </a:r>
          </a:p>
          <a:p>
            <a:pPr>
              <a:lnSpc>
                <a:spcPct val="150000"/>
              </a:lnSpc>
            </a:pPr>
            <a:r>
              <a:rPr lang="fr-FR" sz="2800" dirty="0" smtClean="0">
                <a:latin typeface="Calibri" pitchFamily="34" charset="0"/>
                <a:cs typeface="Calibri" pitchFamily="34" charset="0"/>
              </a:rPr>
              <a:t>5 - Comment prendre en charge vos patients</a:t>
            </a:r>
          </a:p>
          <a:p>
            <a:pPr>
              <a:lnSpc>
                <a:spcPct val="150000"/>
              </a:lnSpc>
            </a:pPr>
            <a:r>
              <a:rPr lang="fr-FR" sz="2800" dirty="0">
                <a:latin typeface="Calibri" pitchFamily="34" charset="0"/>
                <a:cs typeface="Calibri" pitchFamily="34" charset="0"/>
              </a:rPr>
              <a:t> </a:t>
            </a:r>
            <a:r>
              <a:rPr lang="fr-FR" sz="2800" dirty="0" smtClean="0">
                <a:latin typeface="Calibri" pitchFamily="34" charset="0"/>
                <a:cs typeface="Calibri" pitchFamily="34" charset="0"/>
              </a:rPr>
              <a:t>      - Les précautions à prendre</a:t>
            </a:r>
          </a:p>
          <a:p>
            <a:pPr>
              <a:lnSpc>
                <a:spcPct val="150000"/>
              </a:lnSpc>
            </a:pPr>
            <a:r>
              <a:rPr lang="fr-FR" sz="2800" dirty="0">
                <a:latin typeface="Calibri" pitchFamily="34" charset="0"/>
                <a:cs typeface="Calibri" pitchFamily="34" charset="0"/>
              </a:rPr>
              <a:t> </a:t>
            </a:r>
            <a:r>
              <a:rPr lang="fr-FR" sz="2800" dirty="0" smtClean="0">
                <a:latin typeface="Calibri" pitchFamily="34" charset="0"/>
                <a:cs typeface="Calibri" pitchFamily="34" charset="0"/>
              </a:rPr>
              <a:t>      - Leurs évaluation</a:t>
            </a:r>
          </a:p>
          <a:p>
            <a:pPr>
              <a:lnSpc>
                <a:spcPct val="150000"/>
              </a:lnSpc>
            </a:pPr>
            <a:r>
              <a:rPr lang="fr-FR" sz="2800" dirty="0">
                <a:latin typeface="Calibri" pitchFamily="34" charset="0"/>
                <a:cs typeface="Calibri" pitchFamily="34" charset="0"/>
              </a:rPr>
              <a:t> </a:t>
            </a:r>
            <a:r>
              <a:rPr lang="fr-FR" sz="2800" dirty="0" smtClean="0">
                <a:latin typeface="Calibri" pitchFamily="34" charset="0"/>
                <a:cs typeface="Calibri" pitchFamily="34" charset="0"/>
              </a:rPr>
              <a:t>      - Leur entraînement</a:t>
            </a:r>
          </a:p>
          <a:p>
            <a:pPr>
              <a:lnSpc>
                <a:spcPct val="150000"/>
              </a:lnSpc>
            </a:pPr>
            <a:endParaRPr lang="fr-FR" sz="2800" dirty="0">
              <a:latin typeface="Calibri" pitchFamily="34" charset="0"/>
              <a:cs typeface="Calibri" pitchFamily="34" charset="0"/>
            </a:endParaRPr>
          </a:p>
        </p:txBody>
      </p:sp>
      <p:sp>
        <p:nvSpPr>
          <p:cNvPr id="4" name="Flèche droite 3"/>
          <p:cNvSpPr/>
          <p:nvPr/>
        </p:nvSpPr>
        <p:spPr>
          <a:xfrm>
            <a:off x="698420" y="5949280"/>
            <a:ext cx="690376" cy="25143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5963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99592" y="1988840"/>
            <a:ext cx="7763664" cy="1378775"/>
          </a:xfrm>
          <a:prstGeom prst="rect">
            <a:avLst/>
          </a:prstGeom>
          <a:noFill/>
        </p:spPr>
        <p:txBody>
          <a:bodyPr wrap="none" rtlCol="0">
            <a:spAutoFit/>
          </a:bodyPr>
          <a:lstStyle/>
          <a:p>
            <a:r>
              <a:rPr lang="fr-FR" sz="3600" b="1" dirty="0">
                <a:solidFill>
                  <a:srgbClr val="FFFF00"/>
                </a:solidFill>
                <a:latin typeface="Bookman Old Style" pitchFamily="18" charset="0"/>
              </a:rPr>
              <a:t>PROGRAMMER ET PLANIFIER </a:t>
            </a:r>
          </a:p>
          <a:p>
            <a:pPr>
              <a:lnSpc>
                <a:spcPct val="150000"/>
              </a:lnSpc>
            </a:pPr>
            <a:r>
              <a:rPr lang="fr-FR" sz="3600" b="1" dirty="0">
                <a:solidFill>
                  <a:srgbClr val="FFFF00"/>
                </a:solidFill>
                <a:latin typeface="Bookman Old Style" pitchFamily="18" charset="0"/>
              </a:rPr>
              <a:t>L’ENTRAÎNEMENT DU PATIENT</a:t>
            </a:r>
          </a:p>
        </p:txBody>
      </p:sp>
    </p:spTree>
    <p:extLst>
      <p:ext uri="{BB962C8B-B14F-4D97-AF65-F5344CB8AC3E}">
        <p14:creationId xmlns:p14="http://schemas.microsoft.com/office/powerpoint/2010/main" val="20190325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952500" y="1990725"/>
            <a:ext cx="76581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nSpc>
                <a:spcPct val="120000"/>
              </a:lnSpc>
              <a:buFontTx/>
              <a:buAutoNum type="arabicParenR"/>
            </a:pPr>
            <a:r>
              <a:rPr lang="fr-FR" b="1" dirty="0">
                <a:solidFill>
                  <a:srgbClr val="FFFF00"/>
                </a:solidFill>
                <a:latin typeface="Bookman Old Style" pitchFamily="18" charset="0"/>
              </a:rPr>
              <a:t>Déterminer avec le patient les objectifs à long, moyen et court terme de façon à clairement savoir où aller et pouvoir déterminer les moyens pour les atteindre : </a:t>
            </a:r>
          </a:p>
          <a:p>
            <a:endParaRPr lang="fr-FR" b="1" i="1" dirty="0">
              <a:solidFill>
                <a:srgbClr val="CCCCFF"/>
              </a:solidFill>
              <a:latin typeface="Bookman Old Style" pitchFamily="18" charset="0"/>
            </a:endParaRPr>
          </a:p>
          <a:p>
            <a:endParaRPr lang="fr-FR" b="1" i="1" dirty="0">
              <a:solidFill>
                <a:srgbClr val="CCCCFF"/>
              </a:solidFill>
              <a:latin typeface="Bookman Old Style" pitchFamily="18" charset="0"/>
            </a:endParaRPr>
          </a:p>
          <a:p>
            <a:r>
              <a:rPr lang="fr-FR" b="1" i="1" dirty="0">
                <a:solidFill>
                  <a:srgbClr val="CCCCFF"/>
                </a:solidFill>
                <a:latin typeface="Bookman Old Style" pitchFamily="18" charset="0"/>
              </a:rPr>
              <a:t>« Il n’est point de vent favorable à celui qui ne sait où il va »… </a:t>
            </a:r>
            <a:r>
              <a:rPr lang="fr-FR" b="1" i="1" dirty="0">
                <a:solidFill>
                  <a:srgbClr val="FFFFFF"/>
                </a:solidFill>
                <a:latin typeface="Bookman Old Style" pitchFamily="18" charset="0"/>
              </a:rPr>
              <a:t>»</a:t>
            </a:r>
            <a:r>
              <a:rPr lang="fr-FR" b="1" dirty="0">
                <a:solidFill>
                  <a:srgbClr val="FFFFFF"/>
                </a:solidFill>
                <a:latin typeface="Bookman Old Style" pitchFamily="18" charset="0"/>
              </a:rPr>
              <a:t>     </a:t>
            </a:r>
            <a:r>
              <a:rPr lang="fr-FR" b="1" dirty="0">
                <a:solidFill>
                  <a:srgbClr val="FFFF00"/>
                </a:solidFill>
                <a:latin typeface="Bookman Old Style" pitchFamily="18" charset="0"/>
              </a:rPr>
              <a:t>Sénèque.</a:t>
            </a:r>
          </a:p>
        </p:txBody>
      </p:sp>
      <p:sp>
        <p:nvSpPr>
          <p:cNvPr id="319491" name="Text Box 3"/>
          <p:cNvSpPr txBox="1">
            <a:spLocks noChangeArrowheads="1"/>
          </p:cNvSpPr>
          <p:nvPr/>
        </p:nvSpPr>
        <p:spPr bwMode="auto">
          <a:xfrm>
            <a:off x="2124075" y="260350"/>
            <a:ext cx="54498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b="1">
                <a:solidFill>
                  <a:srgbClr val="CCCCFF"/>
                </a:solidFill>
                <a:latin typeface="Bookman Old Style" pitchFamily="18" charset="0"/>
              </a:rPr>
              <a:t>PLANIFIER LA PRATIQUE D’UNE </a:t>
            </a:r>
          </a:p>
          <a:p>
            <a:pPr algn="ctr"/>
            <a:r>
              <a:rPr lang="fr-FR" b="1">
                <a:solidFill>
                  <a:srgbClr val="CCCCFF"/>
                </a:solidFill>
                <a:latin typeface="Bookman Old Style" pitchFamily="18" charset="0"/>
              </a:rPr>
              <a:t>ACTIVITE PHYSIQUE C’EST….</a:t>
            </a:r>
          </a:p>
        </p:txBody>
      </p:sp>
    </p:spTree>
    <p:extLst>
      <p:ext uri="{BB962C8B-B14F-4D97-AF65-F5344CB8AC3E}">
        <p14:creationId xmlns:p14="http://schemas.microsoft.com/office/powerpoint/2010/main" val="2731806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Text Box 2"/>
          <p:cNvSpPr txBox="1">
            <a:spLocks noChangeArrowheads="1"/>
          </p:cNvSpPr>
          <p:nvPr/>
        </p:nvSpPr>
        <p:spPr bwMode="auto">
          <a:xfrm>
            <a:off x="303213" y="15763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solidFill>
                <a:srgbClr val="FFFF00"/>
              </a:solidFill>
              <a:latin typeface="Arial" charset="0"/>
            </a:endParaRPr>
          </a:p>
        </p:txBody>
      </p:sp>
      <p:graphicFrame>
        <p:nvGraphicFramePr>
          <p:cNvPr id="317443" name="Object 3">
            <a:hlinkClick r:id="" action="ppaction://ole?verb=0"/>
          </p:cNvPr>
          <p:cNvGraphicFramePr>
            <a:graphicFrameLocks/>
          </p:cNvGraphicFramePr>
          <p:nvPr/>
        </p:nvGraphicFramePr>
        <p:xfrm>
          <a:off x="3522663" y="1844675"/>
          <a:ext cx="3570287" cy="3284538"/>
        </p:xfrm>
        <a:graphic>
          <a:graphicData uri="http://schemas.openxmlformats.org/presentationml/2006/ole">
            <mc:AlternateContent xmlns:mc="http://schemas.openxmlformats.org/markup-compatibility/2006">
              <mc:Choice xmlns:v="urn:schemas-microsoft-com:vml" Requires="v">
                <p:oleObj spid="_x0000_s1058" r:id="rId3" imgW="4114800" imgH="4114800" progId="">
                  <p:embed/>
                </p:oleObj>
              </mc:Choice>
              <mc:Fallback>
                <p:oleObj r:id="rId3" imgW="4114800" imgH="411480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2663" y="1844675"/>
                        <a:ext cx="3570287" cy="328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444" name="Rectangle 4"/>
          <p:cNvSpPr>
            <a:spLocks noChangeArrowheads="1"/>
          </p:cNvSpPr>
          <p:nvPr/>
        </p:nvSpPr>
        <p:spPr bwMode="auto">
          <a:xfrm>
            <a:off x="220663" y="404813"/>
            <a:ext cx="9024937" cy="82232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b="1">
                <a:solidFill>
                  <a:srgbClr val="FFFFFF"/>
                </a:solidFill>
                <a:latin typeface="Bookman Old Style" pitchFamily="18" charset="0"/>
              </a:rPr>
              <a:t>DEFINIR LA CIBLE PRINCIPALE A ATTEINDRE</a:t>
            </a:r>
          </a:p>
          <a:p>
            <a:pPr algn="ctr"/>
            <a:r>
              <a:rPr lang="fr-FR" b="1">
                <a:solidFill>
                  <a:srgbClr val="FFFFFF"/>
                </a:solidFill>
                <a:latin typeface="Bookman Old Style" pitchFamily="18" charset="0"/>
              </a:rPr>
              <a:t>ET LES CIBLES INTERMEDIAIRES POUR L’ATTEINDRE </a:t>
            </a:r>
          </a:p>
        </p:txBody>
      </p:sp>
      <p:sp>
        <p:nvSpPr>
          <p:cNvPr id="317446" name="Rectangle 6"/>
          <p:cNvSpPr>
            <a:spLocks noChangeArrowheads="1"/>
          </p:cNvSpPr>
          <p:nvPr/>
        </p:nvSpPr>
        <p:spPr bwMode="auto">
          <a:xfrm>
            <a:off x="3275013" y="5286375"/>
            <a:ext cx="3960812" cy="1311275"/>
          </a:xfrm>
          <a:prstGeom prst="rect">
            <a:avLst/>
          </a:prstGeom>
          <a:gradFill rotWithShape="1">
            <a:gsLst>
              <a:gs pos="0">
                <a:schemeClr val="hlink">
                  <a:gamma/>
                  <a:shade val="82353"/>
                  <a:invGamma/>
                </a:schemeClr>
              </a:gs>
              <a:gs pos="100000">
                <a:schemeClr val="hlink"/>
              </a:gs>
            </a:gsLst>
            <a:lin ang="5400000" scaled="1"/>
          </a:gra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sz="2000" b="1">
                <a:solidFill>
                  <a:srgbClr val="FFFFFF"/>
                </a:solidFill>
                <a:latin typeface="Bookman Old Style" pitchFamily="18" charset="0"/>
              </a:rPr>
              <a:t>PERTE DU POIDS DE </a:t>
            </a:r>
          </a:p>
          <a:p>
            <a:pPr algn="ctr"/>
            <a:r>
              <a:rPr lang="fr-FR" sz="2000" b="1">
                <a:solidFill>
                  <a:srgbClr val="FFFFFF"/>
                </a:solidFill>
                <a:latin typeface="Bookman Old Style" pitchFamily="18" charset="0"/>
              </a:rPr>
              <a:t>GRAISSE ET PREVENTION </a:t>
            </a:r>
          </a:p>
          <a:p>
            <a:pPr algn="ctr"/>
            <a:r>
              <a:rPr lang="fr-FR" sz="2000" b="1">
                <a:solidFill>
                  <a:srgbClr val="FFFFFF"/>
                </a:solidFill>
                <a:latin typeface="Bookman Old Style" pitchFamily="18" charset="0"/>
              </a:rPr>
              <a:t>DES RISQUES </a:t>
            </a:r>
          </a:p>
          <a:p>
            <a:pPr algn="ctr"/>
            <a:r>
              <a:rPr lang="fr-FR" sz="2000" b="1">
                <a:solidFill>
                  <a:srgbClr val="FFFFFF"/>
                </a:solidFill>
                <a:latin typeface="Bookman Old Style" pitchFamily="18" charset="0"/>
              </a:rPr>
              <a:t>CARDIOVASCULAIRES</a:t>
            </a:r>
          </a:p>
        </p:txBody>
      </p:sp>
      <p:graphicFrame>
        <p:nvGraphicFramePr>
          <p:cNvPr id="317447" name="Object 7">
            <a:hlinkClick r:id="" action="ppaction://ole?verb=0"/>
          </p:cNvPr>
          <p:cNvGraphicFramePr>
            <a:graphicFrameLocks/>
          </p:cNvGraphicFramePr>
          <p:nvPr/>
        </p:nvGraphicFramePr>
        <p:xfrm>
          <a:off x="250825" y="2997200"/>
          <a:ext cx="1368425" cy="1368425"/>
        </p:xfrm>
        <a:graphic>
          <a:graphicData uri="http://schemas.openxmlformats.org/presentationml/2006/ole">
            <mc:AlternateContent xmlns:mc="http://schemas.openxmlformats.org/markup-compatibility/2006">
              <mc:Choice xmlns:v="urn:schemas-microsoft-com:vml" Requires="v">
                <p:oleObj spid="_x0000_s1059" r:id="rId5" imgW="4114800" imgH="4114800" progId="">
                  <p:embed/>
                </p:oleObj>
              </mc:Choice>
              <mc:Fallback>
                <p:oleObj r:id="rId5" imgW="4114800" imgH="411480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997200"/>
                        <a:ext cx="1368425"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448" name="Object 8">
            <a:hlinkClick r:id="" action="ppaction://ole?verb=0"/>
          </p:cNvPr>
          <p:cNvGraphicFramePr>
            <a:graphicFrameLocks/>
          </p:cNvGraphicFramePr>
          <p:nvPr/>
        </p:nvGraphicFramePr>
        <p:xfrm>
          <a:off x="323850" y="4579938"/>
          <a:ext cx="1439863" cy="1296987"/>
        </p:xfrm>
        <a:graphic>
          <a:graphicData uri="http://schemas.openxmlformats.org/presentationml/2006/ole">
            <mc:AlternateContent xmlns:mc="http://schemas.openxmlformats.org/markup-compatibility/2006">
              <mc:Choice xmlns:v="urn:schemas-microsoft-com:vml" Requires="v">
                <p:oleObj spid="_x0000_s1060" r:id="rId6" imgW="4114800" imgH="4114800" progId="">
                  <p:embed/>
                </p:oleObj>
              </mc:Choice>
              <mc:Fallback>
                <p:oleObj r:id="rId6" imgW="4114800" imgH="411480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579938"/>
                        <a:ext cx="1439863" cy="129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449" name="Object 9">
            <a:hlinkClick r:id="" action="ppaction://ole?verb=0"/>
          </p:cNvPr>
          <p:cNvGraphicFramePr>
            <a:graphicFrameLocks/>
          </p:cNvGraphicFramePr>
          <p:nvPr/>
        </p:nvGraphicFramePr>
        <p:xfrm>
          <a:off x="250825" y="1412875"/>
          <a:ext cx="1441450" cy="1368425"/>
        </p:xfrm>
        <a:graphic>
          <a:graphicData uri="http://schemas.openxmlformats.org/presentationml/2006/ole">
            <mc:AlternateContent xmlns:mc="http://schemas.openxmlformats.org/markup-compatibility/2006">
              <mc:Choice xmlns:v="urn:schemas-microsoft-com:vml" Requires="v">
                <p:oleObj spid="_x0000_s1061" r:id="rId7" imgW="4114800" imgH="4114800" progId="">
                  <p:embed/>
                </p:oleObj>
              </mc:Choice>
              <mc:Fallback>
                <p:oleObj r:id="rId7" imgW="4114800" imgH="411480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412875"/>
                        <a:ext cx="1441450"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451" name="AutoShape 11"/>
          <p:cNvSpPr>
            <a:spLocks noChangeArrowheads="1"/>
          </p:cNvSpPr>
          <p:nvPr/>
        </p:nvSpPr>
        <p:spPr bwMode="auto">
          <a:xfrm rot="1084773">
            <a:off x="1981200" y="2493963"/>
            <a:ext cx="1295400" cy="28733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chemeClr val="hlink">
                  <a:gamma/>
                  <a:shade val="27451"/>
                  <a:invGamma/>
                </a:schemeClr>
              </a:gs>
              <a:gs pos="50000">
                <a:schemeClr val="hlink"/>
              </a:gs>
              <a:gs pos="100000">
                <a:schemeClr val="hlink">
                  <a:gamma/>
                  <a:shade val="27451"/>
                  <a:invGamma/>
                </a:schemeClr>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FFFF00"/>
              </a:solidFill>
            </a:endParaRPr>
          </a:p>
        </p:txBody>
      </p:sp>
      <p:sp>
        <p:nvSpPr>
          <p:cNvPr id="317453" name="AutoShape 13"/>
          <p:cNvSpPr>
            <a:spLocks noChangeArrowheads="1"/>
          </p:cNvSpPr>
          <p:nvPr/>
        </p:nvSpPr>
        <p:spPr bwMode="auto">
          <a:xfrm rot="-1412422">
            <a:off x="1981200" y="4581525"/>
            <a:ext cx="1295400" cy="2873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chemeClr val="hlink">
                  <a:gamma/>
                  <a:shade val="27451"/>
                  <a:invGamma/>
                </a:schemeClr>
              </a:gs>
              <a:gs pos="50000">
                <a:schemeClr val="hlink"/>
              </a:gs>
              <a:gs pos="100000">
                <a:schemeClr val="hlink">
                  <a:gamma/>
                  <a:shade val="27451"/>
                  <a:invGamma/>
                </a:schemeClr>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FFFF00"/>
              </a:solidFill>
            </a:endParaRPr>
          </a:p>
        </p:txBody>
      </p:sp>
      <p:sp>
        <p:nvSpPr>
          <p:cNvPr id="317454" name="AutoShape 14"/>
          <p:cNvSpPr>
            <a:spLocks noChangeArrowheads="1"/>
          </p:cNvSpPr>
          <p:nvPr/>
        </p:nvSpPr>
        <p:spPr bwMode="auto">
          <a:xfrm>
            <a:off x="1908175" y="3573463"/>
            <a:ext cx="1439863" cy="28733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chemeClr val="hlink">
                  <a:gamma/>
                  <a:shade val="21961"/>
                  <a:invGamma/>
                </a:schemeClr>
              </a:gs>
              <a:gs pos="50000">
                <a:schemeClr val="hlink"/>
              </a:gs>
              <a:gs pos="100000">
                <a:schemeClr val="hlink">
                  <a:gamma/>
                  <a:shade val="21961"/>
                  <a:invGamma/>
                </a:schemeClr>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FFFF00"/>
              </a:solidFill>
            </a:endParaRPr>
          </a:p>
        </p:txBody>
      </p:sp>
    </p:spTree>
    <p:extLst>
      <p:ext uri="{BB962C8B-B14F-4D97-AF65-F5344CB8AC3E}">
        <p14:creationId xmlns:p14="http://schemas.microsoft.com/office/powerpoint/2010/main" val="958228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7447"/>
                                        </p:tgtEl>
                                        <p:attrNameLst>
                                          <p:attrName>style.visibility</p:attrName>
                                        </p:attrNameLst>
                                      </p:cBhvr>
                                      <p:to>
                                        <p:strVal val="visible"/>
                                      </p:to>
                                    </p:set>
                                    <p:animEffect transition="in" filter="circle(in)">
                                      <p:cBhvr>
                                        <p:cTn id="7" dur="2000"/>
                                        <p:tgtEl>
                                          <p:spTgt spid="3174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17448"/>
                                        </p:tgtEl>
                                        <p:attrNameLst>
                                          <p:attrName>style.visibility</p:attrName>
                                        </p:attrNameLst>
                                      </p:cBhvr>
                                      <p:to>
                                        <p:strVal val="visible"/>
                                      </p:to>
                                    </p:set>
                                    <p:animEffect transition="in" filter="circle(in)">
                                      <p:cBhvr>
                                        <p:cTn id="12" dur="2000"/>
                                        <p:tgtEl>
                                          <p:spTgt spid="3174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317449"/>
                                        </p:tgtEl>
                                        <p:attrNameLst>
                                          <p:attrName>style.visibility</p:attrName>
                                        </p:attrNameLst>
                                      </p:cBhvr>
                                      <p:to>
                                        <p:strVal val="visible"/>
                                      </p:to>
                                    </p:set>
                                    <p:animEffect transition="in" filter="circle(in)">
                                      <p:cBhvr>
                                        <p:cTn id="17" dur="2000"/>
                                        <p:tgtEl>
                                          <p:spTgt spid="317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8466" name="Object 2">
            <a:hlinkClick r:id="" action="ppaction://ole?verb=0"/>
          </p:cNvPr>
          <p:cNvGraphicFramePr>
            <a:graphicFrameLocks/>
          </p:cNvGraphicFramePr>
          <p:nvPr/>
        </p:nvGraphicFramePr>
        <p:xfrm>
          <a:off x="107950" y="3571875"/>
          <a:ext cx="1223963" cy="1152525"/>
        </p:xfrm>
        <a:graphic>
          <a:graphicData uri="http://schemas.openxmlformats.org/presentationml/2006/ole">
            <mc:AlternateContent xmlns:mc="http://schemas.openxmlformats.org/markup-compatibility/2006">
              <mc:Choice xmlns:v="urn:schemas-microsoft-com:vml" Requires="v">
                <p:oleObj spid="_x0000_s2074" r:id="rId3" imgW="4114800" imgH="4114800" progId="">
                  <p:embed/>
                </p:oleObj>
              </mc:Choice>
              <mc:Fallback>
                <p:oleObj r:id="rId3" imgW="4114800" imgH="411480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3571875"/>
                        <a:ext cx="1223963"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8467" name="Text Box 3"/>
          <p:cNvSpPr txBox="1">
            <a:spLocks noChangeArrowheads="1"/>
          </p:cNvSpPr>
          <p:nvPr/>
        </p:nvSpPr>
        <p:spPr bwMode="auto">
          <a:xfrm>
            <a:off x="881063" y="260350"/>
            <a:ext cx="7321550" cy="8318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b="1">
                <a:solidFill>
                  <a:srgbClr val="FFFF00"/>
                </a:solidFill>
                <a:latin typeface="Bookman Old Style" pitchFamily="18" charset="0"/>
              </a:rPr>
              <a:t>CIBLES INTERMEDIAIRES : TRAVAUX DE LA</a:t>
            </a:r>
          </a:p>
          <a:p>
            <a:pPr algn="ctr"/>
            <a:r>
              <a:rPr lang="fr-FR" b="1">
                <a:solidFill>
                  <a:srgbClr val="FFFF00"/>
                </a:solidFill>
                <a:latin typeface="Bookman Old Style" pitchFamily="18" charset="0"/>
              </a:rPr>
              <a:t>COMMISSION D’EXPERTS</a:t>
            </a:r>
          </a:p>
        </p:txBody>
      </p:sp>
      <p:sp>
        <p:nvSpPr>
          <p:cNvPr id="318468" name="Text Box 4"/>
          <p:cNvSpPr txBox="1">
            <a:spLocks noChangeArrowheads="1"/>
          </p:cNvSpPr>
          <p:nvPr/>
        </p:nvSpPr>
        <p:spPr bwMode="auto">
          <a:xfrm>
            <a:off x="1331913" y="1557338"/>
            <a:ext cx="799306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b="1" dirty="0">
                <a:solidFill>
                  <a:srgbClr val="FFFF00"/>
                </a:solidFill>
                <a:latin typeface="Bookman Old Style" pitchFamily="18" charset="0"/>
              </a:rPr>
              <a:t>1 : Le médecin généraliste (MG)  doit savoir faire un diagnostic :  </a:t>
            </a:r>
          </a:p>
          <a:p>
            <a:pPr>
              <a:buFontTx/>
              <a:buChar char="-"/>
            </a:pPr>
            <a:r>
              <a:rPr lang="fr-FR" b="1" dirty="0">
                <a:solidFill>
                  <a:srgbClr val="FFFF00"/>
                </a:solidFill>
                <a:latin typeface="Bookman Old Style" pitchFamily="18" charset="0"/>
              </a:rPr>
              <a:t> sur le surpoids de son patient et les risques cardiovasculaires  induits </a:t>
            </a:r>
          </a:p>
          <a:p>
            <a:r>
              <a:rPr lang="fr-FR" b="1" dirty="0">
                <a:solidFill>
                  <a:srgbClr val="FFFF00"/>
                </a:solidFill>
                <a:latin typeface="Bookman Old Style" pitchFamily="18" charset="0"/>
              </a:rPr>
              <a:t>- sur son niveau d’activité physique</a:t>
            </a:r>
          </a:p>
          <a:p>
            <a:pPr>
              <a:buFontTx/>
              <a:buChar char="-"/>
            </a:pPr>
            <a:r>
              <a:rPr lang="fr-FR" b="1" dirty="0">
                <a:solidFill>
                  <a:srgbClr val="FFFF00"/>
                </a:solidFill>
                <a:latin typeface="Bookman Old Style" pitchFamily="18" charset="0"/>
              </a:rPr>
              <a:t> sur son état de condition physique et de santé</a:t>
            </a:r>
          </a:p>
          <a:p>
            <a:r>
              <a:rPr lang="fr-FR" b="1" dirty="0">
                <a:solidFill>
                  <a:srgbClr val="FFFF00"/>
                </a:solidFill>
                <a:latin typeface="Bookman Old Style" pitchFamily="18" charset="0"/>
              </a:rPr>
              <a:t>                        </a:t>
            </a:r>
            <a:r>
              <a:rPr lang="fr-FR" b="1" dirty="0">
                <a:solidFill>
                  <a:srgbClr val="CCCCFF"/>
                </a:solidFill>
                <a:latin typeface="Bookman Old Style" pitchFamily="18" charset="0"/>
              </a:rPr>
              <a:t>SAVOIR D’OÙ ON PART….</a:t>
            </a:r>
          </a:p>
        </p:txBody>
      </p:sp>
      <p:graphicFrame>
        <p:nvGraphicFramePr>
          <p:cNvPr id="318469" name="Object 5">
            <a:hlinkClick r:id="" action="ppaction://ole?verb=0"/>
          </p:cNvPr>
          <p:cNvGraphicFramePr>
            <a:graphicFrameLocks/>
          </p:cNvGraphicFramePr>
          <p:nvPr/>
        </p:nvGraphicFramePr>
        <p:xfrm>
          <a:off x="107950" y="1339850"/>
          <a:ext cx="1223963" cy="1152525"/>
        </p:xfrm>
        <a:graphic>
          <a:graphicData uri="http://schemas.openxmlformats.org/presentationml/2006/ole">
            <mc:AlternateContent xmlns:mc="http://schemas.openxmlformats.org/markup-compatibility/2006">
              <mc:Choice xmlns:v="urn:schemas-microsoft-com:vml" Requires="v">
                <p:oleObj spid="_x0000_s2075" r:id="rId5" imgW="4114800" imgH="4114800" progId="">
                  <p:embed/>
                </p:oleObj>
              </mc:Choice>
              <mc:Fallback>
                <p:oleObj r:id="rId5" imgW="4114800" imgH="411480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339850"/>
                        <a:ext cx="1223963"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8470" name="Object 6">
            <a:hlinkClick r:id="" action="ppaction://ole?verb=0"/>
          </p:cNvPr>
          <p:cNvGraphicFramePr>
            <a:graphicFrameLocks/>
          </p:cNvGraphicFramePr>
          <p:nvPr/>
        </p:nvGraphicFramePr>
        <p:xfrm>
          <a:off x="180975" y="5445125"/>
          <a:ext cx="1223963" cy="1152525"/>
        </p:xfrm>
        <a:graphic>
          <a:graphicData uri="http://schemas.openxmlformats.org/presentationml/2006/ole">
            <mc:AlternateContent xmlns:mc="http://schemas.openxmlformats.org/markup-compatibility/2006">
              <mc:Choice xmlns:v="urn:schemas-microsoft-com:vml" Requires="v">
                <p:oleObj spid="_x0000_s2076" r:id="rId6" imgW="4114800" imgH="4114800" progId="">
                  <p:embed/>
                </p:oleObj>
              </mc:Choice>
              <mc:Fallback>
                <p:oleObj r:id="rId6" imgW="4114800" imgH="411480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5445125"/>
                        <a:ext cx="1223963"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8474" name="Text Box 10"/>
          <p:cNvSpPr txBox="1">
            <a:spLocks noChangeArrowheads="1"/>
          </p:cNvSpPr>
          <p:nvPr/>
        </p:nvSpPr>
        <p:spPr bwMode="auto">
          <a:xfrm>
            <a:off x="1403350" y="3573463"/>
            <a:ext cx="774065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b="1">
                <a:solidFill>
                  <a:srgbClr val="FFFF00"/>
                </a:solidFill>
                <a:latin typeface="Bookman Old Style" pitchFamily="18" charset="0"/>
              </a:rPr>
              <a:t>2 : Donner les « ficelles » pour :</a:t>
            </a:r>
          </a:p>
          <a:p>
            <a:r>
              <a:rPr lang="fr-FR" b="1">
                <a:solidFill>
                  <a:srgbClr val="FFFF00"/>
                </a:solidFill>
                <a:latin typeface="Bookman Old Style" pitchFamily="18" charset="0"/>
              </a:rPr>
              <a:t>- motiver son patient pour entamer ou reprendre une activité physique adaptée</a:t>
            </a:r>
          </a:p>
          <a:p>
            <a:r>
              <a:rPr lang="fr-FR" b="1">
                <a:solidFill>
                  <a:srgbClr val="FFFF00"/>
                </a:solidFill>
                <a:latin typeface="Bookman Old Style" pitchFamily="18" charset="0"/>
              </a:rPr>
              <a:t>- lui donner le maximum d’informations sur les effets attendus d’un programme d’activités physiques et lui fixer des objectifs accessibles  :  </a:t>
            </a:r>
            <a:r>
              <a:rPr lang="fr-FR" b="1">
                <a:solidFill>
                  <a:srgbClr val="CCCCFF"/>
                </a:solidFill>
                <a:latin typeface="Bookman Old Style" pitchFamily="18" charset="0"/>
              </a:rPr>
              <a:t>SAVOIR O</a:t>
            </a:r>
            <a:r>
              <a:rPr lang="en-US" b="1">
                <a:solidFill>
                  <a:srgbClr val="CCCCFF"/>
                </a:solidFill>
                <a:latin typeface="Bookman Old Style" pitchFamily="18" charset="0"/>
              </a:rPr>
              <a:t>Ù</a:t>
            </a:r>
            <a:r>
              <a:rPr lang="fr-FR" b="1">
                <a:solidFill>
                  <a:srgbClr val="CCCCFF"/>
                </a:solidFill>
                <a:latin typeface="Bookman Old Style" pitchFamily="18" charset="0"/>
              </a:rPr>
              <a:t> ON VA….</a:t>
            </a:r>
          </a:p>
          <a:p>
            <a:r>
              <a:rPr lang="fr-FR" b="1">
                <a:solidFill>
                  <a:srgbClr val="FFFF00"/>
                </a:solidFill>
                <a:latin typeface="Bookman Old Style" pitchFamily="18" charset="0"/>
              </a:rPr>
              <a:t>     </a:t>
            </a:r>
          </a:p>
        </p:txBody>
      </p:sp>
      <p:sp>
        <p:nvSpPr>
          <p:cNvPr id="318475" name="Text Box 11"/>
          <p:cNvSpPr txBox="1">
            <a:spLocks noChangeArrowheads="1"/>
          </p:cNvSpPr>
          <p:nvPr/>
        </p:nvSpPr>
        <p:spPr bwMode="auto">
          <a:xfrm>
            <a:off x="1403350" y="5661025"/>
            <a:ext cx="739337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1" dirty="0">
                <a:solidFill>
                  <a:srgbClr val="FFFF00"/>
                </a:solidFill>
                <a:latin typeface="Bookman Old Style" pitchFamily="18" charset="0"/>
              </a:rPr>
              <a:t>3 : Le médecin généraliste doit savoir  prescrire les </a:t>
            </a:r>
          </a:p>
          <a:p>
            <a:r>
              <a:rPr lang="fr-FR" b="1" dirty="0">
                <a:solidFill>
                  <a:srgbClr val="FFFF00"/>
                </a:solidFill>
                <a:latin typeface="Bookman Old Style" pitchFamily="18" charset="0"/>
              </a:rPr>
              <a:t>contenus d’un programme d’activités physiques adaptées à </a:t>
            </a:r>
          </a:p>
          <a:p>
            <a:r>
              <a:rPr lang="fr-FR" b="1" dirty="0">
                <a:solidFill>
                  <a:srgbClr val="FFFF00"/>
                </a:solidFill>
                <a:latin typeface="Bookman Old Style" pitchFamily="18" charset="0"/>
              </a:rPr>
              <a:t>chaque patient (prise en charge individuelle) : </a:t>
            </a:r>
          </a:p>
          <a:p>
            <a:r>
              <a:rPr lang="fr-FR" b="1" dirty="0">
                <a:solidFill>
                  <a:srgbClr val="CCCCFF"/>
                </a:solidFill>
                <a:latin typeface="Bookman Old Style" pitchFamily="18" charset="0"/>
              </a:rPr>
              <a:t>SAVOIR COMMENT EN Y VA….</a:t>
            </a:r>
          </a:p>
        </p:txBody>
      </p:sp>
    </p:spTree>
    <p:extLst>
      <p:ext uri="{BB962C8B-B14F-4D97-AF65-F5344CB8AC3E}">
        <p14:creationId xmlns:p14="http://schemas.microsoft.com/office/powerpoint/2010/main" val="1727580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8469"/>
                                        </p:tgtEl>
                                        <p:attrNameLst>
                                          <p:attrName>style.visibility</p:attrName>
                                        </p:attrNameLst>
                                      </p:cBhvr>
                                      <p:to>
                                        <p:strVal val="visible"/>
                                      </p:to>
                                    </p:set>
                                    <p:animEffect transition="in" filter="circle(in)">
                                      <p:cBhvr>
                                        <p:cTn id="7" dur="2000"/>
                                        <p:tgtEl>
                                          <p:spTgt spid="318469"/>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318468"/>
                                        </p:tgtEl>
                                        <p:attrNameLst>
                                          <p:attrName>style.visibility</p:attrName>
                                        </p:attrNameLst>
                                      </p:cBhvr>
                                      <p:to>
                                        <p:strVal val="visible"/>
                                      </p:to>
                                    </p:set>
                                    <p:animEffect transition="in" filter="wipe(left)">
                                      <p:cBhvr>
                                        <p:cTn id="11" dur="3000"/>
                                        <p:tgtEl>
                                          <p:spTgt spid="3184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32" fill="hold" nodeType="clickEffect">
                                  <p:stCondLst>
                                    <p:cond delay="0"/>
                                  </p:stCondLst>
                                  <p:childTnLst>
                                    <p:set>
                                      <p:cBhvr>
                                        <p:cTn id="15" dur="1" fill="hold">
                                          <p:stCondLst>
                                            <p:cond delay="0"/>
                                          </p:stCondLst>
                                        </p:cTn>
                                        <p:tgtEl>
                                          <p:spTgt spid="318466"/>
                                        </p:tgtEl>
                                        <p:attrNameLst>
                                          <p:attrName>style.visibility</p:attrName>
                                        </p:attrNameLst>
                                      </p:cBhvr>
                                      <p:to>
                                        <p:strVal val="visible"/>
                                      </p:to>
                                    </p:set>
                                    <p:animEffect transition="in" filter="circle(out)">
                                      <p:cBhvr>
                                        <p:cTn id="16" dur="2000"/>
                                        <p:tgtEl>
                                          <p:spTgt spid="318466"/>
                                        </p:tgtEl>
                                      </p:cBhvr>
                                    </p:animEffect>
                                  </p:childTnLst>
                                </p:cTn>
                              </p:par>
                            </p:childTnLst>
                          </p:cTn>
                        </p:par>
                        <p:par>
                          <p:cTn id="17" fill="hold" nodeType="afterGroup">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318474"/>
                                        </p:tgtEl>
                                        <p:attrNameLst>
                                          <p:attrName>style.visibility</p:attrName>
                                        </p:attrNameLst>
                                      </p:cBhvr>
                                      <p:to>
                                        <p:strVal val="visible"/>
                                      </p:to>
                                    </p:set>
                                    <p:animEffect transition="in" filter="wipe(left)">
                                      <p:cBhvr>
                                        <p:cTn id="20" dur="3000"/>
                                        <p:tgtEl>
                                          <p:spTgt spid="31847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32" fill="hold" nodeType="clickEffect">
                                  <p:stCondLst>
                                    <p:cond delay="0"/>
                                  </p:stCondLst>
                                  <p:childTnLst>
                                    <p:set>
                                      <p:cBhvr>
                                        <p:cTn id="24" dur="1" fill="hold">
                                          <p:stCondLst>
                                            <p:cond delay="0"/>
                                          </p:stCondLst>
                                        </p:cTn>
                                        <p:tgtEl>
                                          <p:spTgt spid="318470"/>
                                        </p:tgtEl>
                                        <p:attrNameLst>
                                          <p:attrName>style.visibility</p:attrName>
                                        </p:attrNameLst>
                                      </p:cBhvr>
                                      <p:to>
                                        <p:strVal val="visible"/>
                                      </p:to>
                                    </p:set>
                                    <p:animEffect transition="in" filter="circle(out)">
                                      <p:cBhvr>
                                        <p:cTn id="25" dur="2000"/>
                                        <p:tgtEl>
                                          <p:spTgt spid="318470"/>
                                        </p:tgtEl>
                                      </p:cBhvr>
                                    </p:animEffect>
                                  </p:childTnLst>
                                </p:cTn>
                              </p:par>
                            </p:childTnLst>
                          </p:cTn>
                        </p:par>
                        <p:par>
                          <p:cTn id="26" fill="hold" nodeType="afterGroup">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318475"/>
                                        </p:tgtEl>
                                        <p:attrNameLst>
                                          <p:attrName>style.visibility</p:attrName>
                                        </p:attrNameLst>
                                      </p:cBhvr>
                                      <p:to>
                                        <p:strVal val="visible"/>
                                      </p:to>
                                    </p:set>
                                    <p:animEffect transition="in" filter="wipe(left)">
                                      <p:cBhvr>
                                        <p:cTn id="29" dur="3000"/>
                                        <p:tgtEl>
                                          <p:spTgt spid="318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8" grpId="0"/>
      <p:bldP spid="318474" grpId="0"/>
      <p:bldP spid="31847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Text Box 2"/>
          <p:cNvSpPr txBox="1">
            <a:spLocks noChangeArrowheads="1"/>
          </p:cNvSpPr>
          <p:nvPr/>
        </p:nvSpPr>
        <p:spPr bwMode="auto">
          <a:xfrm>
            <a:off x="709613" y="2168525"/>
            <a:ext cx="8004114" cy="216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40000"/>
              </a:lnSpc>
            </a:pPr>
            <a:r>
              <a:rPr lang="fr-FR" sz="2400" b="1" dirty="0">
                <a:solidFill>
                  <a:srgbClr val="FFFF00"/>
                </a:solidFill>
                <a:latin typeface="Bookman Old Style" pitchFamily="18" charset="0"/>
                <a:cs typeface="Times New Roman" pitchFamily="18" charset="0"/>
              </a:rPr>
              <a:t>2 - Connaître les exigences requises pour perdre </a:t>
            </a:r>
          </a:p>
          <a:p>
            <a:pPr>
              <a:lnSpc>
                <a:spcPct val="140000"/>
              </a:lnSpc>
            </a:pPr>
            <a:r>
              <a:rPr lang="fr-FR" sz="2400" b="1" dirty="0">
                <a:solidFill>
                  <a:srgbClr val="FFFF00"/>
                </a:solidFill>
                <a:latin typeface="Bookman Old Style" pitchFamily="18" charset="0"/>
                <a:cs typeface="Times New Roman" pitchFamily="18" charset="0"/>
              </a:rPr>
              <a:t>du poids de graisse et les incidences bénéfiques </a:t>
            </a:r>
          </a:p>
          <a:p>
            <a:pPr>
              <a:lnSpc>
                <a:spcPct val="140000"/>
              </a:lnSpc>
            </a:pPr>
            <a:r>
              <a:rPr lang="fr-FR" sz="2400" b="1" dirty="0">
                <a:solidFill>
                  <a:srgbClr val="FFFF00"/>
                </a:solidFill>
                <a:latin typeface="Bookman Old Style" pitchFamily="18" charset="0"/>
                <a:cs typeface="Times New Roman" pitchFamily="18" charset="0"/>
              </a:rPr>
              <a:t>sur les risques cardiovasculaires et sur la santé </a:t>
            </a:r>
          </a:p>
          <a:p>
            <a:pPr>
              <a:lnSpc>
                <a:spcPct val="140000"/>
              </a:lnSpc>
            </a:pPr>
            <a:r>
              <a:rPr lang="fr-FR" sz="2400" b="1" dirty="0">
                <a:solidFill>
                  <a:srgbClr val="FFFF00"/>
                </a:solidFill>
                <a:latin typeface="Bookman Old Style" pitchFamily="18" charset="0"/>
                <a:cs typeface="Times New Roman" pitchFamily="18" charset="0"/>
              </a:rPr>
              <a:t>en général. </a:t>
            </a:r>
            <a:endParaRPr lang="fr-FR" sz="2400" b="1" dirty="0">
              <a:solidFill>
                <a:srgbClr val="FFFF00"/>
              </a:solidFill>
              <a:latin typeface="Bookman Old Style" pitchFamily="18" charset="0"/>
            </a:endParaRPr>
          </a:p>
        </p:txBody>
      </p:sp>
    </p:spTree>
    <p:extLst>
      <p:ext uri="{BB962C8B-B14F-4D97-AF65-F5344CB8AC3E}">
        <p14:creationId xmlns:p14="http://schemas.microsoft.com/office/powerpoint/2010/main" val="1926723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Text Box 2"/>
          <p:cNvSpPr txBox="1">
            <a:spLocks noChangeArrowheads="1"/>
          </p:cNvSpPr>
          <p:nvPr/>
        </p:nvSpPr>
        <p:spPr bwMode="auto">
          <a:xfrm>
            <a:off x="251520" y="1628800"/>
            <a:ext cx="8748712"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40000"/>
              </a:lnSpc>
            </a:pPr>
            <a:r>
              <a:rPr lang="fr-FR" sz="2400" b="1" dirty="0">
                <a:solidFill>
                  <a:srgbClr val="FFFF00"/>
                </a:solidFill>
                <a:latin typeface="Bookman Old Style" pitchFamily="18" charset="0"/>
              </a:rPr>
              <a:t>3- Établir une planification à moyen terme et à long terme sur laquelle se fonderont les </a:t>
            </a:r>
            <a:r>
              <a:rPr lang="fr-FR" sz="2400" b="1" dirty="0">
                <a:solidFill>
                  <a:srgbClr val="CCCCFF"/>
                </a:solidFill>
                <a:latin typeface="Bookman Old Style" pitchFamily="18" charset="0"/>
              </a:rPr>
              <a:t>grandes étapes prioritaires et les  contenus d’un programme d’activités physiques adaptées aux capacités et au goût du patient : prise en charge individualisée. </a:t>
            </a:r>
          </a:p>
        </p:txBody>
      </p:sp>
    </p:spTree>
    <p:extLst>
      <p:ext uri="{BB962C8B-B14F-4D97-AF65-F5344CB8AC3E}">
        <p14:creationId xmlns:p14="http://schemas.microsoft.com/office/powerpoint/2010/main" val="1167884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Text Box 2"/>
          <p:cNvSpPr txBox="1">
            <a:spLocks noChangeArrowheads="1"/>
          </p:cNvSpPr>
          <p:nvPr/>
        </p:nvSpPr>
        <p:spPr bwMode="auto">
          <a:xfrm>
            <a:off x="354293" y="1700808"/>
            <a:ext cx="8763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40000"/>
              </a:lnSpc>
            </a:pPr>
            <a:r>
              <a:rPr lang="fr-FR" sz="2400" b="1" dirty="0">
                <a:solidFill>
                  <a:srgbClr val="FFFF00"/>
                </a:solidFill>
                <a:latin typeface="Bookman Old Style" pitchFamily="18" charset="0"/>
                <a:cs typeface="Times New Roman" pitchFamily="18" charset="0"/>
              </a:rPr>
              <a:t>4 -Mettre en place un système d’accompagnement médical, psychologique, (carnet individuel de suivi )  et matériel (podomètre, </a:t>
            </a:r>
            <a:r>
              <a:rPr lang="fr-FR" sz="2400" b="1" dirty="0" err="1">
                <a:solidFill>
                  <a:srgbClr val="FFFF00"/>
                </a:solidFill>
                <a:latin typeface="Bookman Old Style" pitchFamily="18" charset="0"/>
                <a:cs typeface="Times New Roman" pitchFamily="18" charset="0"/>
              </a:rPr>
              <a:t>cardiofréquencemètre</a:t>
            </a:r>
            <a:r>
              <a:rPr lang="fr-FR" sz="2400" b="1" dirty="0">
                <a:solidFill>
                  <a:srgbClr val="FFFF00"/>
                </a:solidFill>
                <a:latin typeface="Bookman Old Style" pitchFamily="18" charset="0"/>
                <a:cs typeface="Times New Roman" pitchFamily="18" charset="0"/>
              </a:rPr>
              <a:t>…) intégré au processus de prise en charge individualisé du patient.</a:t>
            </a:r>
            <a:r>
              <a:rPr lang="fr-FR" sz="2400" dirty="0">
                <a:solidFill>
                  <a:srgbClr val="FFFF00"/>
                </a:solidFill>
              </a:rPr>
              <a:t> </a:t>
            </a:r>
          </a:p>
        </p:txBody>
      </p:sp>
    </p:spTree>
    <p:extLst>
      <p:ext uri="{BB962C8B-B14F-4D97-AF65-F5344CB8AC3E}">
        <p14:creationId xmlns:p14="http://schemas.microsoft.com/office/powerpoint/2010/main" val="1798232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Text Box 2"/>
          <p:cNvSpPr txBox="1">
            <a:spLocks noChangeArrowheads="1"/>
          </p:cNvSpPr>
          <p:nvPr/>
        </p:nvSpPr>
        <p:spPr bwMode="auto">
          <a:xfrm>
            <a:off x="684213" y="1989138"/>
            <a:ext cx="7940675" cy="315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40000"/>
              </a:lnSpc>
            </a:pPr>
            <a:r>
              <a:rPr lang="fr-FR" sz="2400" b="1" dirty="0">
                <a:solidFill>
                  <a:srgbClr val="FFFF00"/>
                </a:solidFill>
                <a:latin typeface="Bookman Old Style" pitchFamily="18" charset="0"/>
                <a:cs typeface="Times New Roman" pitchFamily="18" charset="0"/>
              </a:rPr>
              <a:t>5 -Choisir et/ou créer les mesures et les tests les mieux adaptés pour évaluer (ou auto évaluer) les capacités sollicitées pour atteindre la cible principale fixée et en mesurer les progrès intermédiaires (carnet individuel du suivi des</a:t>
            </a:r>
          </a:p>
          <a:p>
            <a:pPr>
              <a:lnSpc>
                <a:spcPct val="140000"/>
              </a:lnSpc>
            </a:pPr>
            <a:r>
              <a:rPr lang="fr-FR" sz="2400" b="1" dirty="0">
                <a:solidFill>
                  <a:srgbClr val="FFFF00"/>
                </a:solidFill>
                <a:latin typeface="Bookman Old Style" pitchFamily="18" charset="0"/>
                <a:cs typeface="Times New Roman" pitchFamily="18" charset="0"/>
              </a:rPr>
              <a:t>progrès réalisés). </a:t>
            </a:r>
            <a:endParaRPr lang="fr-FR" sz="2400" dirty="0">
              <a:solidFill>
                <a:srgbClr val="FFFF00"/>
              </a:solidFill>
            </a:endParaRPr>
          </a:p>
        </p:txBody>
      </p:sp>
    </p:spTree>
    <p:extLst>
      <p:ext uri="{BB962C8B-B14F-4D97-AF65-F5344CB8AC3E}">
        <p14:creationId xmlns:p14="http://schemas.microsoft.com/office/powerpoint/2010/main" val="4074355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Text Box 2"/>
          <p:cNvSpPr txBox="1">
            <a:spLocks noChangeArrowheads="1"/>
          </p:cNvSpPr>
          <p:nvPr/>
        </p:nvSpPr>
        <p:spPr bwMode="auto">
          <a:xfrm>
            <a:off x="250825" y="2276475"/>
            <a:ext cx="864235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40000"/>
              </a:lnSpc>
            </a:pPr>
            <a:r>
              <a:rPr lang="fr-FR" sz="2400" b="1" dirty="0">
                <a:solidFill>
                  <a:srgbClr val="FFFF00"/>
                </a:solidFill>
                <a:latin typeface="Bookman Old Style" pitchFamily="18" charset="0"/>
                <a:cs typeface="Times New Roman" pitchFamily="18" charset="0"/>
              </a:rPr>
              <a:t>6 - Convenir avec le patient d’une fréquence pour leur passation afin de contrôler et suivre l’évolution des paramètres à observer (poids, tour de taille, % graisse, masse maigre, fréquence cardiaque, bilan biologique…)</a:t>
            </a:r>
            <a:r>
              <a:rPr lang="fr-FR" sz="2400" dirty="0">
                <a:solidFill>
                  <a:srgbClr val="FFFF00"/>
                </a:solidFill>
              </a:rPr>
              <a:t> </a:t>
            </a:r>
          </a:p>
        </p:txBody>
      </p:sp>
    </p:spTree>
    <p:extLst>
      <p:ext uri="{BB962C8B-B14F-4D97-AF65-F5344CB8AC3E}">
        <p14:creationId xmlns:p14="http://schemas.microsoft.com/office/powerpoint/2010/main" val="2239793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843213" y="228600"/>
            <a:ext cx="2816225" cy="415925"/>
          </a:xfrm>
          <a:prstGeom prst="rect">
            <a:avLst/>
          </a:prstGeom>
          <a:noFill/>
          <a:ln w="19050">
            <a:solidFill>
              <a:schemeClr val="tx1"/>
            </a:solidFill>
            <a:miter lim="800000"/>
            <a:headEnd type="none" w="sm" len="sm"/>
            <a:tailEnd type="none" w="sm" len="sm"/>
          </a:ln>
        </p:spPr>
        <p:txBody>
          <a:bodyPr>
            <a:spAutoFit/>
          </a:bodyPr>
          <a:lstStyle/>
          <a:p>
            <a:pPr algn="ctr" eaLnBrk="0" hangingPunct="0"/>
            <a:r>
              <a:rPr lang="fr-FR" sz="2000" b="1">
                <a:solidFill>
                  <a:srgbClr val="FFFF00"/>
                </a:solidFill>
                <a:latin typeface="Calibri" pitchFamily="34" charset="0"/>
                <a:cs typeface="Calibri" pitchFamily="34" charset="0"/>
              </a:rPr>
              <a:t>Condition Physique</a:t>
            </a:r>
          </a:p>
        </p:txBody>
      </p:sp>
      <p:sp>
        <p:nvSpPr>
          <p:cNvPr id="5123" name="Line 3"/>
          <p:cNvSpPr>
            <a:spLocks noChangeShapeType="1"/>
          </p:cNvSpPr>
          <p:nvPr/>
        </p:nvSpPr>
        <p:spPr bwMode="auto">
          <a:xfrm flipH="1">
            <a:off x="2514600" y="685800"/>
            <a:ext cx="762000" cy="457200"/>
          </a:xfrm>
          <a:prstGeom prst="line">
            <a:avLst/>
          </a:prstGeom>
          <a:noFill/>
          <a:ln w="12700">
            <a:solidFill>
              <a:schemeClr val="tx1"/>
            </a:solidFill>
            <a:round/>
            <a:headEnd type="none" w="sm" len="sm"/>
            <a:tailEnd type="triangle" w="sm" len="sm"/>
          </a:ln>
        </p:spPr>
        <p:txBody>
          <a:bodyPr wrap="none" anchor="ctr"/>
          <a:lstStyle/>
          <a:p>
            <a:endParaRPr lang="fr-FR" b="1">
              <a:solidFill>
                <a:srgbClr val="FFFF00"/>
              </a:solidFill>
              <a:latin typeface="Calibri" pitchFamily="34" charset="0"/>
              <a:cs typeface="Calibri" pitchFamily="34" charset="0"/>
            </a:endParaRPr>
          </a:p>
        </p:txBody>
      </p:sp>
      <p:sp>
        <p:nvSpPr>
          <p:cNvPr id="5124" name="Line 4"/>
          <p:cNvSpPr>
            <a:spLocks noChangeShapeType="1"/>
          </p:cNvSpPr>
          <p:nvPr/>
        </p:nvSpPr>
        <p:spPr bwMode="auto">
          <a:xfrm>
            <a:off x="5029200" y="685800"/>
            <a:ext cx="838200" cy="381000"/>
          </a:xfrm>
          <a:prstGeom prst="line">
            <a:avLst/>
          </a:prstGeom>
          <a:noFill/>
          <a:ln w="12700">
            <a:solidFill>
              <a:schemeClr val="tx1"/>
            </a:solidFill>
            <a:round/>
            <a:headEnd type="none" w="sm" len="sm"/>
            <a:tailEnd type="triangle" w="sm" len="sm"/>
          </a:ln>
        </p:spPr>
        <p:txBody>
          <a:bodyPr wrap="none" anchor="ctr"/>
          <a:lstStyle/>
          <a:p>
            <a:endParaRPr lang="fr-FR" b="1">
              <a:solidFill>
                <a:srgbClr val="FFFF00"/>
              </a:solidFill>
              <a:latin typeface="Calibri" pitchFamily="34" charset="0"/>
              <a:cs typeface="Calibri" pitchFamily="34" charset="0"/>
            </a:endParaRPr>
          </a:p>
        </p:txBody>
      </p:sp>
      <p:sp>
        <p:nvSpPr>
          <p:cNvPr id="5125" name="Text Box 5"/>
          <p:cNvSpPr txBox="1">
            <a:spLocks noChangeArrowheads="1"/>
          </p:cNvSpPr>
          <p:nvPr/>
        </p:nvSpPr>
        <p:spPr bwMode="auto">
          <a:xfrm>
            <a:off x="1739900" y="1143000"/>
            <a:ext cx="1917700" cy="654050"/>
          </a:xfrm>
          <a:prstGeom prst="rect">
            <a:avLst/>
          </a:prstGeom>
          <a:noFill/>
          <a:ln w="12700">
            <a:solidFill>
              <a:schemeClr val="tx1"/>
            </a:solidFill>
            <a:miter lim="800000"/>
            <a:headEnd type="none" w="sm" len="sm"/>
            <a:tailEnd type="none" w="sm" len="sm"/>
          </a:ln>
        </p:spPr>
        <p:txBody>
          <a:bodyPr>
            <a:spAutoFit/>
          </a:bodyPr>
          <a:lstStyle/>
          <a:p>
            <a:pPr algn="ctr" eaLnBrk="0" hangingPunct="0"/>
            <a:r>
              <a:rPr lang="fr-FR" b="1">
                <a:solidFill>
                  <a:srgbClr val="FFFF00"/>
                </a:solidFill>
                <a:latin typeface="Calibri" pitchFamily="34" charset="0"/>
                <a:cs typeface="Calibri" pitchFamily="34" charset="0"/>
              </a:rPr>
              <a:t>Dimensions </a:t>
            </a:r>
          </a:p>
          <a:p>
            <a:pPr algn="ctr" eaLnBrk="0" hangingPunct="0"/>
            <a:r>
              <a:rPr lang="fr-FR" b="1">
                <a:solidFill>
                  <a:srgbClr val="FFFF00"/>
                </a:solidFill>
                <a:latin typeface="Calibri" pitchFamily="34" charset="0"/>
                <a:cs typeface="Calibri" pitchFamily="34" charset="0"/>
              </a:rPr>
              <a:t>objectives</a:t>
            </a:r>
          </a:p>
        </p:txBody>
      </p:sp>
      <p:sp>
        <p:nvSpPr>
          <p:cNvPr id="5126" name="Text Box 6"/>
          <p:cNvSpPr txBox="1">
            <a:spLocks noChangeArrowheads="1"/>
          </p:cNvSpPr>
          <p:nvPr/>
        </p:nvSpPr>
        <p:spPr bwMode="auto">
          <a:xfrm>
            <a:off x="5867400" y="1066800"/>
            <a:ext cx="1524000" cy="654050"/>
          </a:xfrm>
          <a:prstGeom prst="rect">
            <a:avLst/>
          </a:prstGeom>
          <a:noFill/>
          <a:ln w="12700">
            <a:solidFill>
              <a:schemeClr val="tx1"/>
            </a:solidFill>
            <a:miter lim="800000"/>
            <a:headEnd type="none" w="sm" len="sm"/>
            <a:tailEnd type="none" w="sm" len="sm"/>
          </a:ln>
        </p:spPr>
        <p:txBody>
          <a:bodyPr>
            <a:spAutoFit/>
          </a:bodyPr>
          <a:lstStyle/>
          <a:p>
            <a:pPr eaLnBrk="0" hangingPunct="0"/>
            <a:r>
              <a:rPr lang="fr-FR" b="1">
                <a:solidFill>
                  <a:srgbClr val="FFFF00"/>
                </a:solidFill>
                <a:latin typeface="Calibri" pitchFamily="34" charset="0"/>
                <a:cs typeface="Calibri" pitchFamily="34" charset="0"/>
              </a:rPr>
              <a:t>Dimensions</a:t>
            </a:r>
          </a:p>
          <a:p>
            <a:pPr eaLnBrk="0" hangingPunct="0"/>
            <a:r>
              <a:rPr lang="fr-FR" b="1">
                <a:solidFill>
                  <a:srgbClr val="FFFF00"/>
                </a:solidFill>
                <a:latin typeface="Calibri" pitchFamily="34" charset="0"/>
                <a:cs typeface="Calibri" pitchFamily="34" charset="0"/>
              </a:rPr>
              <a:t>subjectives</a:t>
            </a:r>
          </a:p>
        </p:txBody>
      </p:sp>
      <p:sp>
        <p:nvSpPr>
          <p:cNvPr id="5127" name="Line 7"/>
          <p:cNvSpPr>
            <a:spLocks noChangeShapeType="1"/>
          </p:cNvSpPr>
          <p:nvPr/>
        </p:nvSpPr>
        <p:spPr bwMode="auto">
          <a:xfrm flipH="1">
            <a:off x="1600200" y="1828800"/>
            <a:ext cx="762000" cy="228600"/>
          </a:xfrm>
          <a:prstGeom prst="line">
            <a:avLst/>
          </a:prstGeom>
          <a:noFill/>
          <a:ln w="12700">
            <a:solidFill>
              <a:schemeClr val="tx1"/>
            </a:solidFill>
            <a:round/>
            <a:headEnd type="none" w="sm" len="sm"/>
            <a:tailEnd type="triangle" w="sm" len="sm"/>
          </a:ln>
        </p:spPr>
        <p:txBody>
          <a:bodyPr wrap="none" anchor="ctr"/>
          <a:lstStyle/>
          <a:p>
            <a:endParaRPr lang="fr-FR" b="1">
              <a:solidFill>
                <a:srgbClr val="FFFF00"/>
              </a:solidFill>
              <a:latin typeface="Calibri" pitchFamily="34" charset="0"/>
              <a:cs typeface="Calibri" pitchFamily="34" charset="0"/>
            </a:endParaRPr>
          </a:p>
        </p:txBody>
      </p:sp>
      <p:sp>
        <p:nvSpPr>
          <p:cNvPr id="5128" name="Line 8"/>
          <p:cNvSpPr>
            <a:spLocks noChangeShapeType="1"/>
          </p:cNvSpPr>
          <p:nvPr/>
        </p:nvSpPr>
        <p:spPr bwMode="auto">
          <a:xfrm>
            <a:off x="2895600" y="1828800"/>
            <a:ext cx="838200" cy="228600"/>
          </a:xfrm>
          <a:prstGeom prst="line">
            <a:avLst/>
          </a:prstGeom>
          <a:noFill/>
          <a:ln w="12700">
            <a:solidFill>
              <a:schemeClr val="tx1"/>
            </a:solidFill>
            <a:round/>
            <a:headEnd type="none" w="sm" len="sm"/>
            <a:tailEnd type="triangle" w="sm" len="sm"/>
          </a:ln>
        </p:spPr>
        <p:txBody>
          <a:bodyPr wrap="none" anchor="ctr"/>
          <a:lstStyle/>
          <a:p>
            <a:endParaRPr lang="fr-FR" b="1">
              <a:solidFill>
                <a:srgbClr val="FFFF00"/>
              </a:solidFill>
              <a:latin typeface="Calibri" pitchFamily="34" charset="0"/>
              <a:cs typeface="Calibri" pitchFamily="34" charset="0"/>
            </a:endParaRPr>
          </a:p>
        </p:txBody>
      </p:sp>
      <p:sp>
        <p:nvSpPr>
          <p:cNvPr id="5129" name="Text Box 9"/>
          <p:cNvSpPr txBox="1">
            <a:spLocks noChangeArrowheads="1"/>
          </p:cNvSpPr>
          <p:nvPr/>
        </p:nvSpPr>
        <p:spPr bwMode="auto">
          <a:xfrm>
            <a:off x="381000" y="2057400"/>
            <a:ext cx="2590800" cy="379413"/>
          </a:xfrm>
          <a:prstGeom prst="rect">
            <a:avLst/>
          </a:prstGeom>
          <a:noFill/>
          <a:ln w="12700">
            <a:solidFill>
              <a:schemeClr val="tx1"/>
            </a:solidFill>
            <a:miter lim="800000"/>
            <a:headEnd type="none" w="sm" len="sm"/>
            <a:tailEnd type="none" w="sm" len="sm"/>
          </a:ln>
        </p:spPr>
        <p:txBody>
          <a:bodyPr>
            <a:spAutoFit/>
          </a:bodyPr>
          <a:lstStyle/>
          <a:p>
            <a:pPr eaLnBrk="0" hangingPunct="0"/>
            <a:r>
              <a:rPr lang="fr-FR" b="1">
                <a:solidFill>
                  <a:srgbClr val="FFFF00"/>
                </a:solidFill>
                <a:latin typeface="Calibri" pitchFamily="34" charset="0"/>
                <a:cs typeface="Calibri" pitchFamily="34" charset="0"/>
              </a:rPr>
              <a:t>Liées à la performance</a:t>
            </a:r>
          </a:p>
        </p:txBody>
      </p:sp>
      <p:sp>
        <p:nvSpPr>
          <p:cNvPr id="5130" name="Text Box 10"/>
          <p:cNvSpPr txBox="1">
            <a:spLocks noChangeArrowheads="1"/>
          </p:cNvSpPr>
          <p:nvPr/>
        </p:nvSpPr>
        <p:spPr bwMode="auto">
          <a:xfrm>
            <a:off x="3795713" y="2017713"/>
            <a:ext cx="1995487" cy="379412"/>
          </a:xfrm>
          <a:prstGeom prst="rect">
            <a:avLst/>
          </a:prstGeom>
          <a:noFill/>
          <a:ln w="12700">
            <a:solidFill>
              <a:schemeClr val="tx1"/>
            </a:solidFill>
            <a:miter lim="800000"/>
            <a:headEnd type="none" w="sm" len="sm"/>
            <a:tailEnd type="none" w="sm" len="sm"/>
          </a:ln>
        </p:spPr>
        <p:txBody>
          <a:bodyPr>
            <a:spAutoFit/>
          </a:bodyPr>
          <a:lstStyle/>
          <a:p>
            <a:pPr eaLnBrk="0" hangingPunct="0"/>
            <a:r>
              <a:rPr lang="fr-FR" b="1">
                <a:solidFill>
                  <a:srgbClr val="FFFF00"/>
                </a:solidFill>
                <a:latin typeface="Calibri" pitchFamily="34" charset="0"/>
                <a:cs typeface="Calibri" pitchFamily="34" charset="0"/>
              </a:rPr>
              <a:t>Liées à la santé</a:t>
            </a:r>
          </a:p>
        </p:txBody>
      </p:sp>
      <p:sp>
        <p:nvSpPr>
          <p:cNvPr id="5132" name="Text Box 12"/>
          <p:cNvSpPr txBox="1">
            <a:spLocks noChangeArrowheads="1"/>
          </p:cNvSpPr>
          <p:nvPr/>
        </p:nvSpPr>
        <p:spPr bwMode="auto">
          <a:xfrm>
            <a:off x="3924300" y="2852936"/>
            <a:ext cx="3810000" cy="2301875"/>
          </a:xfrm>
          <a:prstGeom prst="rect">
            <a:avLst/>
          </a:prstGeom>
          <a:noFill/>
          <a:ln w="12700">
            <a:solidFill>
              <a:schemeClr val="tx1"/>
            </a:solidFill>
            <a:miter lim="800000"/>
            <a:headEnd type="none" w="sm" len="sm"/>
            <a:tailEnd type="none" w="sm" len="sm"/>
          </a:ln>
        </p:spPr>
        <p:txBody>
          <a:bodyPr>
            <a:spAutoFit/>
          </a:bodyPr>
          <a:lstStyle/>
          <a:p>
            <a:pPr eaLnBrk="0" hangingPunct="0">
              <a:buFontTx/>
              <a:buChar char="•"/>
            </a:pPr>
            <a:r>
              <a:rPr lang="fr-FR" dirty="0">
                <a:solidFill>
                  <a:srgbClr val="FFFF00"/>
                </a:solidFill>
                <a:latin typeface="Calibri" pitchFamily="34" charset="0"/>
                <a:cs typeface="Calibri" pitchFamily="34" charset="0"/>
              </a:rPr>
              <a:t> </a:t>
            </a:r>
            <a:r>
              <a:rPr lang="fr-FR" b="1" dirty="0">
                <a:solidFill>
                  <a:srgbClr val="FFFF00"/>
                </a:solidFill>
                <a:latin typeface="Calibri" pitchFamily="34" charset="0"/>
                <a:cs typeface="Calibri" pitchFamily="34" charset="0"/>
              </a:rPr>
              <a:t>Endurance cardiorespiratoire,</a:t>
            </a:r>
          </a:p>
          <a:p>
            <a:pPr eaLnBrk="0" hangingPunct="0"/>
            <a:endParaRPr lang="fr-FR" b="1" dirty="0">
              <a:solidFill>
                <a:srgbClr val="FFFF00"/>
              </a:solidFill>
              <a:latin typeface="Calibri" pitchFamily="34" charset="0"/>
              <a:cs typeface="Calibri" pitchFamily="34" charset="0"/>
            </a:endParaRPr>
          </a:p>
          <a:p>
            <a:pPr eaLnBrk="0" hangingPunct="0">
              <a:buFontTx/>
              <a:buChar char="•"/>
            </a:pPr>
            <a:r>
              <a:rPr lang="fr-FR" b="1" dirty="0">
                <a:solidFill>
                  <a:srgbClr val="FFFF00"/>
                </a:solidFill>
                <a:latin typeface="Calibri" pitchFamily="34" charset="0"/>
                <a:cs typeface="Calibri" pitchFamily="34" charset="0"/>
              </a:rPr>
              <a:t> Composition corporelle,</a:t>
            </a:r>
          </a:p>
          <a:p>
            <a:pPr eaLnBrk="0" hangingPunct="0"/>
            <a:endParaRPr lang="fr-FR" b="1" dirty="0">
              <a:solidFill>
                <a:srgbClr val="FFFF00"/>
              </a:solidFill>
              <a:latin typeface="Calibri" pitchFamily="34" charset="0"/>
              <a:cs typeface="Calibri" pitchFamily="34" charset="0"/>
            </a:endParaRPr>
          </a:p>
          <a:p>
            <a:pPr eaLnBrk="0" hangingPunct="0">
              <a:buFontTx/>
              <a:buChar char="•"/>
            </a:pPr>
            <a:r>
              <a:rPr lang="fr-FR" b="1" dirty="0">
                <a:solidFill>
                  <a:srgbClr val="FFFF00"/>
                </a:solidFill>
                <a:latin typeface="Calibri" pitchFamily="34" charset="0"/>
                <a:cs typeface="Calibri" pitchFamily="34" charset="0"/>
              </a:rPr>
              <a:t> force et endurance musculaires</a:t>
            </a:r>
          </a:p>
          <a:p>
            <a:pPr eaLnBrk="0" hangingPunct="0"/>
            <a:endParaRPr lang="fr-FR" b="1" dirty="0">
              <a:solidFill>
                <a:srgbClr val="FFFF00"/>
              </a:solidFill>
              <a:latin typeface="Calibri" pitchFamily="34" charset="0"/>
              <a:cs typeface="Calibri" pitchFamily="34" charset="0"/>
            </a:endParaRPr>
          </a:p>
          <a:p>
            <a:pPr eaLnBrk="0" hangingPunct="0">
              <a:buFontTx/>
              <a:buChar char="•"/>
            </a:pPr>
            <a:r>
              <a:rPr lang="fr-FR" b="1" dirty="0">
                <a:solidFill>
                  <a:srgbClr val="FFFF00"/>
                </a:solidFill>
                <a:latin typeface="Calibri" pitchFamily="34" charset="0"/>
                <a:cs typeface="Calibri" pitchFamily="34" charset="0"/>
              </a:rPr>
              <a:t> flexibilité</a:t>
            </a:r>
          </a:p>
          <a:p>
            <a:pPr eaLnBrk="0" hangingPunct="0"/>
            <a:endParaRPr lang="fr-FR" dirty="0">
              <a:solidFill>
                <a:srgbClr val="FFFF00"/>
              </a:solidFill>
              <a:latin typeface="Calibri" pitchFamily="34" charset="0"/>
              <a:cs typeface="Calibri" pitchFamily="34" charset="0"/>
            </a:endParaRPr>
          </a:p>
        </p:txBody>
      </p:sp>
      <p:sp>
        <p:nvSpPr>
          <p:cNvPr id="5133" name="Line 13"/>
          <p:cNvSpPr>
            <a:spLocks noChangeShapeType="1"/>
          </p:cNvSpPr>
          <p:nvPr/>
        </p:nvSpPr>
        <p:spPr bwMode="auto">
          <a:xfrm>
            <a:off x="1524000" y="2438400"/>
            <a:ext cx="0" cy="457200"/>
          </a:xfrm>
          <a:prstGeom prst="line">
            <a:avLst/>
          </a:prstGeom>
          <a:noFill/>
          <a:ln w="12700">
            <a:solidFill>
              <a:schemeClr val="tx1"/>
            </a:solidFill>
            <a:round/>
            <a:headEnd type="none" w="sm" len="sm"/>
            <a:tailEnd type="triangle" w="sm" len="sm"/>
          </a:ln>
        </p:spPr>
        <p:txBody>
          <a:bodyPr wrap="none" anchor="ctr"/>
          <a:lstStyle/>
          <a:p>
            <a:endParaRPr lang="fr-FR" b="1">
              <a:solidFill>
                <a:srgbClr val="FFFF00"/>
              </a:solidFill>
              <a:latin typeface="Calibri" pitchFamily="34" charset="0"/>
              <a:cs typeface="Calibri" pitchFamily="34" charset="0"/>
            </a:endParaRPr>
          </a:p>
        </p:txBody>
      </p:sp>
      <p:sp>
        <p:nvSpPr>
          <p:cNvPr id="5134" name="Line 14"/>
          <p:cNvSpPr>
            <a:spLocks noChangeShapeType="1"/>
          </p:cNvSpPr>
          <p:nvPr/>
        </p:nvSpPr>
        <p:spPr bwMode="auto">
          <a:xfrm>
            <a:off x="4648200" y="2438400"/>
            <a:ext cx="0" cy="457200"/>
          </a:xfrm>
          <a:prstGeom prst="line">
            <a:avLst/>
          </a:prstGeom>
          <a:noFill/>
          <a:ln w="12700">
            <a:solidFill>
              <a:schemeClr val="tx1"/>
            </a:solidFill>
            <a:round/>
            <a:headEnd type="none" w="sm" len="sm"/>
            <a:tailEnd type="triangle" w="sm" len="sm"/>
          </a:ln>
        </p:spPr>
        <p:txBody>
          <a:bodyPr wrap="none" anchor="ctr"/>
          <a:lstStyle/>
          <a:p>
            <a:endParaRPr lang="fr-FR" b="1">
              <a:solidFill>
                <a:srgbClr val="FFFF00"/>
              </a:solidFill>
              <a:latin typeface="Calibri" pitchFamily="34" charset="0"/>
              <a:cs typeface="Calibri" pitchFamily="34" charset="0"/>
            </a:endParaRPr>
          </a:p>
        </p:txBody>
      </p:sp>
      <p:sp>
        <p:nvSpPr>
          <p:cNvPr id="5135" name="Text Box 15"/>
          <p:cNvSpPr txBox="1">
            <a:spLocks noChangeArrowheads="1"/>
          </p:cNvSpPr>
          <p:nvPr/>
        </p:nvSpPr>
        <p:spPr bwMode="auto">
          <a:xfrm>
            <a:off x="5867400" y="1981200"/>
            <a:ext cx="3025080" cy="654050"/>
          </a:xfrm>
          <a:prstGeom prst="rect">
            <a:avLst/>
          </a:prstGeom>
          <a:noFill/>
          <a:ln w="12700">
            <a:solidFill>
              <a:schemeClr val="tx1"/>
            </a:solidFill>
            <a:miter lim="800000"/>
            <a:headEnd type="none" w="sm" len="sm"/>
            <a:tailEnd type="none" w="sm" len="sm"/>
          </a:ln>
        </p:spPr>
        <p:txBody>
          <a:bodyPr wrap="square">
            <a:spAutoFit/>
          </a:bodyPr>
          <a:lstStyle/>
          <a:p>
            <a:pPr eaLnBrk="0" hangingPunct="0"/>
            <a:r>
              <a:rPr lang="fr-FR" b="1" dirty="0">
                <a:solidFill>
                  <a:srgbClr val="FFFF00"/>
                </a:solidFill>
                <a:latin typeface="Calibri" pitchFamily="34" charset="0"/>
                <a:cs typeface="Calibri" pitchFamily="34" charset="0"/>
              </a:rPr>
              <a:t>Perception des déterminants</a:t>
            </a:r>
          </a:p>
          <a:p>
            <a:pPr eaLnBrk="0" hangingPunct="0"/>
            <a:r>
              <a:rPr lang="fr-FR" b="1" dirty="0">
                <a:solidFill>
                  <a:srgbClr val="FFFF00"/>
                </a:solidFill>
                <a:latin typeface="Calibri" pitchFamily="34" charset="0"/>
                <a:cs typeface="Calibri" pitchFamily="34" charset="0"/>
              </a:rPr>
              <a:t>de la condition physique</a:t>
            </a:r>
          </a:p>
        </p:txBody>
      </p:sp>
      <p:sp>
        <p:nvSpPr>
          <p:cNvPr id="5136" name="Line 16"/>
          <p:cNvSpPr>
            <a:spLocks noChangeShapeType="1"/>
          </p:cNvSpPr>
          <p:nvPr/>
        </p:nvSpPr>
        <p:spPr bwMode="auto">
          <a:xfrm>
            <a:off x="6477000" y="1752600"/>
            <a:ext cx="0" cy="228600"/>
          </a:xfrm>
          <a:prstGeom prst="line">
            <a:avLst/>
          </a:prstGeom>
          <a:noFill/>
          <a:ln w="12700">
            <a:solidFill>
              <a:schemeClr val="tx1"/>
            </a:solidFill>
            <a:round/>
            <a:headEnd type="none" w="sm" len="sm"/>
            <a:tailEnd type="triangle" w="sm" len="sm"/>
          </a:ln>
        </p:spPr>
        <p:txBody>
          <a:bodyPr wrap="none" anchor="ctr"/>
          <a:lstStyle/>
          <a:p>
            <a:endParaRPr lang="fr-FR" b="1">
              <a:solidFill>
                <a:srgbClr val="FFFF00"/>
              </a:solidFill>
              <a:latin typeface="Calibri" pitchFamily="34" charset="0"/>
              <a:cs typeface="Calibri" pitchFamily="34" charset="0"/>
            </a:endParaRPr>
          </a:p>
        </p:txBody>
      </p:sp>
      <p:sp>
        <p:nvSpPr>
          <p:cNvPr id="12304" name="ZoneTexte 16"/>
          <p:cNvSpPr txBox="1">
            <a:spLocks noChangeArrowheads="1"/>
          </p:cNvSpPr>
          <p:nvPr/>
        </p:nvSpPr>
        <p:spPr bwMode="auto">
          <a:xfrm>
            <a:off x="142875" y="2852936"/>
            <a:ext cx="3269998" cy="3920304"/>
          </a:xfrm>
          <a:prstGeom prst="rect">
            <a:avLst/>
          </a:prstGeom>
          <a:noFill/>
          <a:ln w="9525">
            <a:solidFill>
              <a:schemeClr val="tx1"/>
            </a:solidFill>
            <a:miter lim="800000"/>
            <a:headEnd/>
            <a:tailEnd/>
          </a:ln>
        </p:spPr>
        <p:txBody>
          <a:bodyPr wrap="none">
            <a:spAutoFit/>
          </a:bodyPr>
          <a:lstStyle/>
          <a:p>
            <a:pPr>
              <a:lnSpc>
                <a:spcPts val="2500"/>
              </a:lnSpc>
            </a:pPr>
            <a:r>
              <a:rPr lang="fr-FR" b="1" dirty="0">
                <a:solidFill>
                  <a:srgbClr val="FFFF00"/>
                </a:solidFill>
                <a:latin typeface="Calibri" pitchFamily="34" charset="0"/>
                <a:cs typeface="Calibri" pitchFamily="34" charset="0"/>
              </a:rPr>
              <a:t>Capacités physiques spécifiques </a:t>
            </a:r>
          </a:p>
          <a:p>
            <a:pPr>
              <a:lnSpc>
                <a:spcPts val="2500"/>
              </a:lnSpc>
              <a:buFont typeface="Arial" charset="0"/>
              <a:buChar char="•"/>
            </a:pPr>
            <a:r>
              <a:rPr lang="fr-FR" b="1" dirty="0">
                <a:solidFill>
                  <a:srgbClr val="FFFF00"/>
                </a:solidFill>
                <a:latin typeface="Calibri" pitchFamily="34" charset="0"/>
                <a:cs typeface="Calibri" pitchFamily="34" charset="0"/>
              </a:rPr>
              <a:t> Composition corporelle</a:t>
            </a:r>
          </a:p>
          <a:p>
            <a:pPr>
              <a:lnSpc>
                <a:spcPts val="2500"/>
              </a:lnSpc>
              <a:buFont typeface="Arial" charset="0"/>
              <a:buChar char="•"/>
            </a:pPr>
            <a:r>
              <a:rPr lang="fr-FR" b="1" dirty="0">
                <a:solidFill>
                  <a:srgbClr val="FFFF00"/>
                </a:solidFill>
                <a:latin typeface="Calibri" pitchFamily="34" charset="0"/>
                <a:cs typeface="Calibri" pitchFamily="34" charset="0"/>
              </a:rPr>
              <a:t> Coordination</a:t>
            </a:r>
          </a:p>
          <a:p>
            <a:pPr>
              <a:lnSpc>
                <a:spcPts val="2500"/>
              </a:lnSpc>
              <a:buFont typeface="Arial" charset="0"/>
              <a:buChar char="•"/>
            </a:pPr>
            <a:r>
              <a:rPr lang="fr-FR" b="1" dirty="0">
                <a:solidFill>
                  <a:srgbClr val="FFFF00"/>
                </a:solidFill>
                <a:latin typeface="Calibri" pitchFamily="34" charset="0"/>
                <a:cs typeface="Calibri" pitchFamily="34" charset="0"/>
              </a:rPr>
              <a:t> Amplitude articulaire</a:t>
            </a:r>
          </a:p>
          <a:p>
            <a:pPr>
              <a:lnSpc>
                <a:spcPts val="2500"/>
              </a:lnSpc>
              <a:buFont typeface="Arial" charset="0"/>
              <a:buChar char="•"/>
            </a:pPr>
            <a:r>
              <a:rPr lang="fr-FR" b="1" dirty="0">
                <a:solidFill>
                  <a:srgbClr val="FFFF00"/>
                </a:solidFill>
                <a:latin typeface="Calibri" pitchFamily="34" charset="0"/>
                <a:cs typeface="Calibri" pitchFamily="34" charset="0"/>
              </a:rPr>
              <a:t> Force musculaire</a:t>
            </a:r>
          </a:p>
          <a:p>
            <a:pPr>
              <a:lnSpc>
                <a:spcPts val="2500"/>
              </a:lnSpc>
              <a:buFont typeface="Arial" charset="0"/>
              <a:buChar char="•"/>
            </a:pPr>
            <a:r>
              <a:rPr lang="fr-FR" b="1" dirty="0">
                <a:solidFill>
                  <a:srgbClr val="FFFF00"/>
                </a:solidFill>
                <a:latin typeface="Calibri" pitchFamily="34" charset="0"/>
                <a:cs typeface="Calibri" pitchFamily="34" charset="0"/>
              </a:rPr>
              <a:t> Vitesse</a:t>
            </a:r>
          </a:p>
          <a:p>
            <a:pPr>
              <a:lnSpc>
                <a:spcPts val="2500"/>
              </a:lnSpc>
              <a:buFont typeface="Arial" charset="0"/>
              <a:buChar char="•"/>
            </a:pPr>
            <a:r>
              <a:rPr lang="fr-FR" b="1" dirty="0">
                <a:solidFill>
                  <a:srgbClr val="FFFF00"/>
                </a:solidFill>
                <a:latin typeface="Calibri" pitchFamily="34" charset="0"/>
                <a:cs typeface="Calibri" pitchFamily="34" charset="0"/>
              </a:rPr>
              <a:t> Puissance musculaire</a:t>
            </a:r>
          </a:p>
          <a:p>
            <a:pPr>
              <a:lnSpc>
                <a:spcPts val="2500"/>
              </a:lnSpc>
              <a:buFont typeface="Arial" charset="0"/>
              <a:buChar char="•"/>
            </a:pPr>
            <a:r>
              <a:rPr lang="fr-FR" b="1" dirty="0">
                <a:solidFill>
                  <a:srgbClr val="FFFF00"/>
                </a:solidFill>
                <a:latin typeface="Calibri" pitchFamily="34" charset="0"/>
                <a:cs typeface="Calibri" pitchFamily="34" charset="0"/>
              </a:rPr>
              <a:t> Endurance musculaire</a:t>
            </a:r>
          </a:p>
          <a:p>
            <a:pPr>
              <a:lnSpc>
                <a:spcPts val="2500"/>
              </a:lnSpc>
              <a:buFont typeface="Arial" charset="0"/>
              <a:buChar char="•"/>
            </a:pPr>
            <a:r>
              <a:rPr lang="fr-FR" b="1" dirty="0">
                <a:solidFill>
                  <a:srgbClr val="FFFF00"/>
                </a:solidFill>
                <a:latin typeface="Calibri" pitchFamily="34" charset="0"/>
                <a:cs typeface="Calibri" pitchFamily="34" charset="0"/>
              </a:rPr>
              <a:t> Capacité physiologique</a:t>
            </a:r>
          </a:p>
          <a:p>
            <a:pPr>
              <a:lnSpc>
                <a:spcPts val="2500"/>
              </a:lnSpc>
            </a:pPr>
            <a:r>
              <a:rPr lang="fr-FR" b="1" dirty="0">
                <a:solidFill>
                  <a:srgbClr val="FFFF00"/>
                </a:solidFill>
                <a:latin typeface="Calibri" pitchFamily="34" charset="0"/>
                <a:cs typeface="Calibri" pitchFamily="34" charset="0"/>
              </a:rPr>
              <a:t>   - cardiorespiratoire</a:t>
            </a:r>
          </a:p>
          <a:p>
            <a:pPr>
              <a:lnSpc>
                <a:spcPts val="2500"/>
              </a:lnSpc>
            </a:pPr>
            <a:r>
              <a:rPr lang="fr-FR" b="1" dirty="0">
                <a:solidFill>
                  <a:srgbClr val="FFFF00"/>
                </a:solidFill>
                <a:latin typeface="Calibri" pitchFamily="34" charset="0"/>
                <a:cs typeface="Calibri" pitchFamily="34" charset="0"/>
              </a:rPr>
              <a:t>   - aérobie</a:t>
            </a:r>
          </a:p>
          <a:p>
            <a:pPr>
              <a:lnSpc>
                <a:spcPts val="2500"/>
              </a:lnSpc>
            </a:pPr>
            <a:r>
              <a:rPr lang="fr-FR" b="1" dirty="0">
                <a:solidFill>
                  <a:srgbClr val="FFFF00"/>
                </a:solidFill>
                <a:latin typeface="Calibri" pitchFamily="34" charset="0"/>
                <a:cs typeface="Calibri" pitchFamily="34" charset="0"/>
              </a:rPr>
              <a:t>   - anaérobie </a:t>
            </a:r>
          </a:p>
        </p:txBody>
      </p:sp>
    </p:spTree>
    <p:extLst>
      <p:ext uri="{BB962C8B-B14F-4D97-AF65-F5344CB8AC3E}">
        <p14:creationId xmlns:p14="http://schemas.microsoft.com/office/powerpoint/2010/main" val="22307748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iterate type="wd">
                                    <p:tmPct val="100000"/>
                                  </p:iterate>
                                  <p:childTnLst>
                                    <p:set>
                                      <p:cBhvr>
                                        <p:cTn id="6" dur="1" fill="hold">
                                          <p:stCondLst>
                                            <p:cond delay="0"/>
                                          </p:stCondLst>
                                        </p:cTn>
                                        <p:tgtEl>
                                          <p:spTgt spid="5122"/>
                                        </p:tgtEl>
                                        <p:attrNameLst>
                                          <p:attrName>style.visibility</p:attrName>
                                        </p:attrNameLst>
                                      </p:cBhvr>
                                      <p:to>
                                        <p:strVal val="visible"/>
                                      </p:to>
                                    </p:set>
                                    <p:animEffect transition="in" filter="dissolve">
                                      <p:cBhvr>
                                        <p:cTn id="7" dur="300"/>
                                        <p:tgtEl>
                                          <p:spTgt spid="5122"/>
                                        </p:tgtEl>
                                      </p:cBhvr>
                                    </p:animEffect>
                                  </p:childTnLst>
                                </p:cTn>
                              </p:par>
                            </p:childTnLst>
                          </p:cTn>
                        </p:par>
                        <p:par>
                          <p:cTn id="8" fill="hold">
                            <p:stCondLst>
                              <p:cond delay="1600"/>
                            </p:stCondLst>
                            <p:childTnLst>
                              <p:par>
                                <p:cTn id="9" presetID="17" presetClass="entr" presetSubtype="1" fill="hold" grpId="0" nodeType="afterEffect">
                                  <p:stCondLst>
                                    <p:cond delay="0"/>
                                  </p:stCondLst>
                                  <p:childTnLst>
                                    <p:set>
                                      <p:cBhvr>
                                        <p:cTn id="10" dur="1" fill="hold">
                                          <p:stCondLst>
                                            <p:cond delay="0"/>
                                          </p:stCondLst>
                                        </p:cTn>
                                        <p:tgtEl>
                                          <p:spTgt spid="5123"/>
                                        </p:tgtEl>
                                        <p:attrNameLst>
                                          <p:attrName>style.visibility</p:attrName>
                                        </p:attrNameLst>
                                      </p:cBhvr>
                                      <p:to>
                                        <p:strVal val="visible"/>
                                      </p:to>
                                    </p:set>
                                    <p:anim calcmode="lin" valueType="num">
                                      <p:cBhvr>
                                        <p:cTn id="11" dur="500" fill="hold"/>
                                        <p:tgtEl>
                                          <p:spTgt spid="5123"/>
                                        </p:tgtEl>
                                        <p:attrNameLst>
                                          <p:attrName>ppt_x</p:attrName>
                                        </p:attrNameLst>
                                      </p:cBhvr>
                                      <p:tavLst>
                                        <p:tav tm="0">
                                          <p:val>
                                            <p:strVal val="#ppt_x"/>
                                          </p:val>
                                        </p:tav>
                                        <p:tav tm="100000">
                                          <p:val>
                                            <p:strVal val="#ppt_x"/>
                                          </p:val>
                                        </p:tav>
                                      </p:tavLst>
                                    </p:anim>
                                    <p:anim calcmode="lin" valueType="num">
                                      <p:cBhvr>
                                        <p:cTn id="12" dur="500" fill="hold"/>
                                        <p:tgtEl>
                                          <p:spTgt spid="5123"/>
                                        </p:tgtEl>
                                        <p:attrNameLst>
                                          <p:attrName>ppt_y</p:attrName>
                                        </p:attrNameLst>
                                      </p:cBhvr>
                                      <p:tavLst>
                                        <p:tav tm="0">
                                          <p:val>
                                            <p:strVal val="#ppt_y-#ppt_h/2"/>
                                          </p:val>
                                        </p:tav>
                                        <p:tav tm="100000">
                                          <p:val>
                                            <p:strVal val="#ppt_y"/>
                                          </p:val>
                                        </p:tav>
                                      </p:tavLst>
                                    </p:anim>
                                    <p:anim calcmode="lin" valueType="num">
                                      <p:cBhvr>
                                        <p:cTn id="13" dur="500" fill="hold"/>
                                        <p:tgtEl>
                                          <p:spTgt spid="5123"/>
                                        </p:tgtEl>
                                        <p:attrNameLst>
                                          <p:attrName>ppt_w</p:attrName>
                                        </p:attrNameLst>
                                      </p:cBhvr>
                                      <p:tavLst>
                                        <p:tav tm="0">
                                          <p:val>
                                            <p:strVal val="#ppt_w"/>
                                          </p:val>
                                        </p:tav>
                                        <p:tav tm="100000">
                                          <p:val>
                                            <p:strVal val="#ppt_w"/>
                                          </p:val>
                                        </p:tav>
                                      </p:tavLst>
                                    </p:anim>
                                    <p:anim calcmode="lin" valueType="num">
                                      <p:cBhvr>
                                        <p:cTn id="14" dur="500" fill="hold"/>
                                        <p:tgtEl>
                                          <p:spTgt spid="5123"/>
                                        </p:tgtEl>
                                        <p:attrNameLst>
                                          <p:attrName>ppt_h</p:attrName>
                                        </p:attrNameLst>
                                      </p:cBhvr>
                                      <p:tavLst>
                                        <p:tav tm="0">
                                          <p:val>
                                            <p:fltVal val="0"/>
                                          </p:val>
                                        </p:tav>
                                        <p:tav tm="100000">
                                          <p:val>
                                            <p:strVal val="#ppt_h"/>
                                          </p:val>
                                        </p:tav>
                                      </p:tavLst>
                                    </p:anim>
                                  </p:childTnLst>
                                </p:cTn>
                              </p:par>
                            </p:childTnLst>
                          </p:cTn>
                        </p:par>
                        <p:par>
                          <p:cTn id="15" fill="hold">
                            <p:stCondLst>
                              <p:cond delay="2100"/>
                            </p:stCondLst>
                            <p:childTnLst>
                              <p:par>
                                <p:cTn id="16" presetID="9" presetClass="entr" presetSubtype="0" fill="hold" grpId="0" nodeType="afterEffect">
                                  <p:stCondLst>
                                    <p:cond delay="1000"/>
                                  </p:stCondLst>
                                  <p:iterate type="wd">
                                    <p:tmPct val="100000"/>
                                  </p:iterate>
                                  <p:childTnLst>
                                    <p:set>
                                      <p:cBhvr>
                                        <p:cTn id="17" dur="1" fill="hold">
                                          <p:stCondLst>
                                            <p:cond delay="0"/>
                                          </p:stCondLst>
                                        </p:cTn>
                                        <p:tgtEl>
                                          <p:spTgt spid="5125"/>
                                        </p:tgtEl>
                                        <p:attrNameLst>
                                          <p:attrName>style.visibility</p:attrName>
                                        </p:attrNameLst>
                                      </p:cBhvr>
                                      <p:to>
                                        <p:strVal val="visible"/>
                                      </p:to>
                                    </p:set>
                                    <p:animEffect transition="in" filter="dissolve">
                                      <p:cBhvr>
                                        <p:cTn id="18" dur="300"/>
                                        <p:tgtEl>
                                          <p:spTgt spid="5125"/>
                                        </p:tgtEl>
                                      </p:cBhvr>
                                    </p:animEffect>
                                  </p:childTnLst>
                                </p:cTn>
                              </p:par>
                            </p:childTnLst>
                          </p:cTn>
                        </p:par>
                        <p:par>
                          <p:cTn id="19" fill="hold">
                            <p:stCondLst>
                              <p:cond delay="4000"/>
                            </p:stCondLst>
                            <p:childTnLst>
                              <p:par>
                                <p:cTn id="20" presetID="17" presetClass="entr" presetSubtype="1" fill="hold" grpId="0" nodeType="afterEffect">
                                  <p:stCondLst>
                                    <p:cond delay="0"/>
                                  </p:stCondLst>
                                  <p:childTnLst>
                                    <p:set>
                                      <p:cBhvr>
                                        <p:cTn id="21" dur="1" fill="hold">
                                          <p:stCondLst>
                                            <p:cond delay="0"/>
                                          </p:stCondLst>
                                        </p:cTn>
                                        <p:tgtEl>
                                          <p:spTgt spid="5124"/>
                                        </p:tgtEl>
                                        <p:attrNameLst>
                                          <p:attrName>style.visibility</p:attrName>
                                        </p:attrNameLst>
                                      </p:cBhvr>
                                      <p:to>
                                        <p:strVal val="visible"/>
                                      </p:to>
                                    </p:set>
                                    <p:anim calcmode="lin" valueType="num">
                                      <p:cBhvr>
                                        <p:cTn id="22" dur="500" fill="hold"/>
                                        <p:tgtEl>
                                          <p:spTgt spid="5124"/>
                                        </p:tgtEl>
                                        <p:attrNameLst>
                                          <p:attrName>ppt_x</p:attrName>
                                        </p:attrNameLst>
                                      </p:cBhvr>
                                      <p:tavLst>
                                        <p:tav tm="0">
                                          <p:val>
                                            <p:strVal val="#ppt_x"/>
                                          </p:val>
                                        </p:tav>
                                        <p:tav tm="100000">
                                          <p:val>
                                            <p:strVal val="#ppt_x"/>
                                          </p:val>
                                        </p:tav>
                                      </p:tavLst>
                                    </p:anim>
                                    <p:anim calcmode="lin" valueType="num">
                                      <p:cBhvr>
                                        <p:cTn id="23" dur="500" fill="hold"/>
                                        <p:tgtEl>
                                          <p:spTgt spid="5124"/>
                                        </p:tgtEl>
                                        <p:attrNameLst>
                                          <p:attrName>ppt_y</p:attrName>
                                        </p:attrNameLst>
                                      </p:cBhvr>
                                      <p:tavLst>
                                        <p:tav tm="0">
                                          <p:val>
                                            <p:strVal val="#ppt_y-#ppt_h/2"/>
                                          </p:val>
                                        </p:tav>
                                        <p:tav tm="100000">
                                          <p:val>
                                            <p:strVal val="#ppt_y"/>
                                          </p:val>
                                        </p:tav>
                                      </p:tavLst>
                                    </p:anim>
                                    <p:anim calcmode="lin" valueType="num">
                                      <p:cBhvr>
                                        <p:cTn id="24" dur="500" fill="hold"/>
                                        <p:tgtEl>
                                          <p:spTgt spid="5124"/>
                                        </p:tgtEl>
                                        <p:attrNameLst>
                                          <p:attrName>ppt_w</p:attrName>
                                        </p:attrNameLst>
                                      </p:cBhvr>
                                      <p:tavLst>
                                        <p:tav tm="0">
                                          <p:val>
                                            <p:strVal val="#ppt_w"/>
                                          </p:val>
                                        </p:tav>
                                        <p:tav tm="100000">
                                          <p:val>
                                            <p:strVal val="#ppt_w"/>
                                          </p:val>
                                        </p:tav>
                                      </p:tavLst>
                                    </p:anim>
                                    <p:anim calcmode="lin" valueType="num">
                                      <p:cBhvr>
                                        <p:cTn id="25" dur="500" fill="hold"/>
                                        <p:tgtEl>
                                          <p:spTgt spid="5124"/>
                                        </p:tgtEl>
                                        <p:attrNameLst>
                                          <p:attrName>ppt_h</p:attrName>
                                        </p:attrNameLst>
                                      </p:cBhvr>
                                      <p:tavLst>
                                        <p:tav tm="0">
                                          <p:val>
                                            <p:fltVal val="0"/>
                                          </p:val>
                                        </p:tav>
                                        <p:tav tm="100000">
                                          <p:val>
                                            <p:strVal val="#ppt_h"/>
                                          </p:val>
                                        </p:tav>
                                      </p:tavLst>
                                    </p:anim>
                                  </p:childTnLst>
                                </p:cTn>
                              </p:par>
                            </p:childTnLst>
                          </p:cTn>
                        </p:par>
                        <p:par>
                          <p:cTn id="26" fill="hold">
                            <p:stCondLst>
                              <p:cond delay="4500"/>
                            </p:stCondLst>
                            <p:childTnLst>
                              <p:par>
                                <p:cTn id="27" presetID="9" presetClass="entr" presetSubtype="0" fill="hold" grpId="0" nodeType="afterEffect">
                                  <p:stCondLst>
                                    <p:cond delay="0"/>
                                  </p:stCondLst>
                                  <p:iterate type="wd">
                                    <p:tmPct val="100000"/>
                                  </p:iterate>
                                  <p:childTnLst>
                                    <p:set>
                                      <p:cBhvr>
                                        <p:cTn id="28" dur="1" fill="hold">
                                          <p:stCondLst>
                                            <p:cond delay="0"/>
                                          </p:stCondLst>
                                        </p:cTn>
                                        <p:tgtEl>
                                          <p:spTgt spid="5126"/>
                                        </p:tgtEl>
                                        <p:attrNameLst>
                                          <p:attrName>style.visibility</p:attrName>
                                        </p:attrNameLst>
                                      </p:cBhvr>
                                      <p:to>
                                        <p:strVal val="visible"/>
                                      </p:to>
                                    </p:set>
                                    <p:animEffect transition="in" filter="dissolve">
                                      <p:cBhvr>
                                        <p:cTn id="29" dur="300"/>
                                        <p:tgtEl>
                                          <p:spTgt spid="5126"/>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9" fill="hold" grpId="0" nodeType="clickEffect">
                                  <p:stCondLst>
                                    <p:cond delay="0"/>
                                  </p:stCondLst>
                                  <p:childTnLst>
                                    <p:set>
                                      <p:cBhvr>
                                        <p:cTn id="33" dur="1" fill="hold">
                                          <p:stCondLst>
                                            <p:cond delay="0"/>
                                          </p:stCondLst>
                                        </p:cTn>
                                        <p:tgtEl>
                                          <p:spTgt spid="5127"/>
                                        </p:tgtEl>
                                        <p:attrNameLst>
                                          <p:attrName>style.visibility</p:attrName>
                                        </p:attrNameLst>
                                      </p:cBhvr>
                                      <p:to>
                                        <p:strVal val="visible"/>
                                      </p:to>
                                    </p:set>
                                    <p:animEffect transition="in" filter="strips(upLeft)">
                                      <p:cBhvr>
                                        <p:cTn id="34" dur="500"/>
                                        <p:tgtEl>
                                          <p:spTgt spid="5127"/>
                                        </p:tgtEl>
                                      </p:cBhvr>
                                    </p:animEffect>
                                  </p:childTnLst>
                                </p:cTn>
                              </p:par>
                            </p:childTnLst>
                          </p:cTn>
                        </p:par>
                        <p:par>
                          <p:cTn id="35" fill="hold">
                            <p:stCondLst>
                              <p:cond delay="500"/>
                            </p:stCondLst>
                            <p:childTnLst>
                              <p:par>
                                <p:cTn id="36" presetID="9" presetClass="entr" presetSubtype="0" fill="hold" grpId="0" nodeType="afterEffect">
                                  <p:stCondLst>
                                    <p:cond delay="0"/>
                                  </p:stCondLst>
                                  <p:iterate type="wd">
                                    <p:tmPct val="100000"/>
                                  </p:iterate>
                                  <p:childTnLst>
                                    <p:set>
                                      <p:cBhvr>
                                        <p:cTn id="37" dur="1" fill="hold">
                                          <p:stCondLst>
                                            <p:cond delay="0"/>
                                          </p:stCondLst>
                                        </p:cTn>
                                        <p:tgtEl>
                                          <p:spTgt spid="5129"/>
                                        </p:tgtEl>
                                        <p:attrNameLst>
                                          <p:attrName>style.visibility</p:attrName>
                                        </p:attrNameLst>
                                      </p:cBhvr>
                                      <p:to>
                                        <p:strVal val="visible"/>
                                      </p:to>
                                    </p:set>
                                    <p:animEffect transition="in" filter="dissolve">
                                      <p:cBhvr>
                                        <p:cTn id="38" dur="300"/>
                                        <p:tgtEl>
                                          <p:spTgt spid="5129"/>
                                        </p:tgtEl>
                                      </p:cBhvr>
                                    </p:animEffect>
                                  </p:childTnLst>
                                </p:cTn>
                              </p:par>
                            </p:childTnLst>
                          </p:cTn>
                        </p:par>
                        <p:par>
                          <p:cTn id="39" fill="hold">
                            <p:stCondLst>
                              <p:cond delay="1700"/>
                            </p:stCondLst>
                            <p:childTnLst>
                              <p:par>
                                <p:cTn id="40" presetID="17" presetClass="entr" presetSubtype="8" fill="hold" grpId="0" nodeType="afterEffect">
                                  <p:stCondLst>
                                    <p:cond delay="1000"/>
                                  </p:stCondLst>
                                  <p:childTnLst>
                                    <p:set>
                                      <p:cBhvr>
                                        <p:cTn id="41" dur="1" fill="hold">
                                          <p:stCondLst>
                                            <p:cond delay="0"/>
                                          </p:stCondLst>
                                        </p:cTn>
                                        <p:tgtEl>
                                          <p:spTgt spid="5128"/>
                                        </p:tgtEl>
                                        <p:attrNameLst>
                                          <p:attrName>style.visibility</p:attrName>
                                        </p:attrNameLst>
                                      </p:cBhvr>
                                      <p:to>
                                        <p:strVal val="visible"/>
                                      </p:to>
                                    </p:set>
                                    <p:anim calcmode="lin" valueType="num">
                                      <p:cBhvr>
                                        <p:cTn id="42" dur="500" fill="hold"/>
                                        <p:tgtEl>
                                          <p:spTgt spid="5128"/>
                                        </p:tgtEl>
                                        <p:attrNameLst>
                                          <p:attrName>ppt_x</p:attrName>
                                        </p:attrNameLst>
                                      </p:cBhvr>
                                      <p:tavLst>
                                        <p:tav tm="0">
                                          <p:val>
                                            <p:strVal val="#ppt_x-#ppt_w/2"/>
                                          </p:val>
                                        </p:tav>
                                        <p:tav tm="100000">
                                          <p:val>
                                            <p:strVal val="#ppt_x"/>
                                          </p:val>
                                        </p:tav>
                                      </p:tavLst>
                                    </p:anim>
                                    <p:anim calcmode="lin" valueType="num">
                                      <p:cBhvr>
                                        <p:cTn id="43" dur="500" fill="hold"/>
                                        <p:tgtEl>
                                          <p:spTgt spid="5128"/>
                                        </p:tgtEl>
                                        <p:attrNameLst>
                                          <p:attrName>ppt_y</p:attrName>
                                        </p:attrNameLst>
                                      </p:cBhvr>
                                      <p:tavLst>
                                        <p:tav tm="0">
                                          <p:val>
                                            <p:strVal val="#ppt_y"/>
                                          </p:val>
                                        </p:tav>
                                        <p:tav tm="100000">
                                          <p:val>
                                            <p:strVal val="#ppt_y"/>
                                          </p:val>
                                        </p:tav>
                                      </p:tavLst>
                                    </p:anim>
                                    <p:anim calcmode="lin" valueType="num">
                                      <p:cBhvr>
                                        <p:cTn id="44" dur="500" fill="hold"/>
                                        <p:tgtEl>
                                          <p:spTgt spid="5128"/>
                                        </p:tgtEl>
                                        <p:attrNameLst>
                                          <p:attrName>ppt_w</p:attrName>
                                        </p:attrNameLst>
                                      </p:cBhvr>
                                      <p:tavLst>
                                        <p:tav tm="0">
                                          <p:val>
                                            <p:fltVal val="0"/>
                                          </p:val>
                                        </p:tav>
                                        <p:tav tm="100000">
                                          <p:val>
                                            <p:strVal val="#ppt_w"/>
                                          </p:val>
                                        </p:tav>
                                      </p:tavLst>
                                    </p:anim>
                                    <p:anim calcmode="lin" valueType="num">
                                      <p:cBhvr>
                                        <p:cTn id="45" dur="500" fill="hold"/>
                                        <p:tgtEl>
                                          <p:spTgt spid="5128"/>
                                        </p:tgtEl>
                                        <p:attrNameLst>
                                          <p:attrName>ppt_h</p:attrName>
                                        </p:attrNameLst>
                                      </p:cBhvr>
                                      <p:tavLst>
                                        <p:tav tm="0">
                                          <p:val>
                                            <p:strVal val="#ppt_h"/>
                                          </p:val>
                                        </p:tav>
                                        <p:tav tm="100000">
                                          <p:val>
                                            <p:strVal val="#ppt_h"/>
                                          </p:val>
                                        </p:tav>
                                      </p:tavLst>
                                    </p:anim>
                                  </p:childTnLst>
                                </p:cTn>
                              </p:par>
                            </p:childTnLst>
                          </p:cTn>
                        </p:par>
                        <p:par>
                          <p:cTn id="46" fill="hold">
                            <p:stCondLst>
                              <p:cond delay="3200"/>
                            </p:stCondLst>
                            <p:childTnLst>
                              <p:par>
                                <p:cTn id="47" presetID="9" presetClass="entr" presetSubtype="0" fill="hold" grpId="0" nodeType="afterEffect">
                                  <p:stCondLst>
                                    <p:cond delay="0"/>
                                  </p:stCondLst>
                                  <p:iterate type="wd">
                                    <p:tmPct val="100000"/>
                                  </p:iterate>
                                  <p:childTnLst>
                                    <p:set>
                                      <p:cBhvr>
                                        <p:cTn id="48" dur="1" fill="hold">
                                          <p:stCondLst>
                                            <p:cond delay="0"/>
                                          </p:stCondLst>
                                        </p:cTn>
                                        <p:tgtEl>
                                          <p:spTgt spid="5130"/>
                                        </p:tgtEl>
                                        <p:attrNameLst>
                                          <p:attrName>style.visibility</p:attrName>
                                        </p:attrNameLst>
                                      </p:cBhvr>
                                      <p:to>
                                        <p:strVal val="visible"/>
                                      </p:to>
                                    </p:set>
                                    <p:animEffect transition="in" filter="dissolve">
                                      <p:cBhvr>
                                        <p:cTn id="49" dur="300"/>
                                        <p:tgtEl>
                                          <p:spTgt spid="5130"/>
                                        </p:tgtEl>
                                      </p:cBhvr>
                                    </p:animEffect>
                                  </p:childTnLst>
                                </p:cTn>
                              </p:par>
                            </p:childTnLst>
                          </p:cTn>
                        </p:par>
                        <p:par>
                          <p:cTn id="50" fill="hold">
                            <p:stCondLst>
                              <p:cond delay="4400"/>
                            </p:stCondLst>
                            <p:childTnLst>
                              <p:par>
                                <p:cTn id="51" presetID="17" presetClass="entr" presetSubtype="1" fill="hold" grpId="0" nodeType="afterEffect">
                                  <p:stCondLst>
                                    <p:cond delay="1000"/>
                                  </p:stCondLst>
                                  <p:childTnLst>
                                    <p:set>
                                      <p:cBhvr>
                                        <p:cTn id="52" dur="1" fill="hold">
                                          <p:stCondLst>
                                            <p:cond delay="0"/>
                                          </p:stCondLst>
                                        </p:cTn>
                                        <p:tgtEl>
                                          <p:spTgt spid="5136"/>
                                        </p:tgtEl>
                                        <p:attrNameLst>
                                          <p:attrName>style.visibility</p:attrName>
                                        </p:attrNameLst>
                                      </p:cBhvr>
                                      <p:to>
                                        <p:strVal val="visible"/>
                                      </p:to>
                                    </p:set>
                                    <p:anim calcmode="lin" valueType="num">
                                      <p:cBhvr>
                                        <p:cTn id="53" dur="500" fill="hold"/>
                                        <p:tgtEl>
                                          <p:spTgt spid="5136"/>
                                        </p:tgtEl>
                                        <p:attrNameLst>
                                          <p:attrName>ppt_x</p:attrName>
                                        </p:attrNameLst>
                                      </p:cBhvr>
                                      <p:tavLst>
                                        <p:tav tm="0">
                                          <p:val>
                                            <p:strVal val="#ppt_x"/>
                                          </p:val>
                                        </p:tav>
                                        <p:tav tm="100000">
                                          <p:val>
                                            <p:strVal val="#ppt_x"/>
                                          </p:val>
                                        </p:tav>
                                      </p:tavLst>
                                    </p:anim>
                                    <p:anim calcmode="lin" valueType="num">
                                      <p:cBhvr>
                                        <p:cTn id="54" dur="500" fill="hold"/>
                                        <p:tgtEl>
                                          <p:spTgt spid="5136"/>
                                        </p:tgtEl>
                                        <p:attrNameLst>
                                          <p:attrName>ppt_y</p:attrName>
                                        </p:attrNameLst>
                                      </p:cBhvr>
                                      <p:tavLst>
                                        <p:tav tm="0">
                                          <p:val>
                                            <p:strVal val="#ppt_y-#ppt_h/2"/>
                                          </p:val>
                                        </p:tav>
                                        <p:tav tm="100000">
                                          <p:val>
                                            <p:strVal val="#ppt_y"/>
                                          </p:val>
                                        </p:tav>
                                      </p:tavLst>
                                    </p:anim>
                                    <p:anim calcmode="lin" valueType="num">
                                      <p:cBhvr>
                                        <p:cTn id="55" dur="500" fill="hold"/>
                                        <p:tgtEl>
                                          <p:spTgt spid="5136"/>
                                        </p:tgtEl>
                                        <p:attrNameLst>
                                          <p:attrName>ppt_w</p:attrName>
                                        </p:attrNameLst>
                                      </p:cBhvr>
                                      <p:tavLst>
                                        <p:tav tm="0">
                                          <p:val>
                                            <p:strVal val="#ppt_w"/>
                                          </p:val>
                                        </p:tav>
                                        <p:tav tm="100000">
                                          <p:val>
                                            <p:strVal val="#ppt_w"/>
                                          </p:val>
                                        </p:tav>
                                      </p:tavLst>
                                    </p:anim>
                                    <p:anim calcmode="lin" valueType="num">
                                      <p:cBhvr>
                                        <p:cTn id="56" dur="500" fill="hold"/>
                                        <p:tgtEl>
                                          <p:spTgt spid="5136"/>
                                        </p:tgtEl>
                                        <p:attrNameLst>
                                          <p:attrName>ppt_h</p:attrName>
                                        </p:attrNameLst>
                                      </p:cBhvr>
                                      <p:tavLst>
                                        <p:tav tm="0">
                                          <p:val>
                                            <p:fltVal val="0"/>
                                          </p:val>
                                        </p:tav>
                                        <p:tav tm="100000">
                                          <p:val>
                                            <p:strVal val="#ppt_h"/>
                                          </p:val>
                                        </p:tav>
                                      </p:tavLst>
                                    </p:anim>
                                  </p:childTnLst>
                                </p:cTn>
                              </p:par>
                            </p:childTnLst>
                          </p:cTn>
                        </p:par>
                        <p:par>
                          <p:cTn id="57" fill="hold">
                            <p:stCondLst>
                              <p:cond delay="5900"/>
                            </p:stCondLst>
                            <p:childTnLst>
                              <p:par>
                                <p:cTn id="58" presetID="9" presetClass="entr" presetSubtype="0" fill="hold" grpId="0" nodeType="afterEffect">
                                  <p:stCondLst>
                                    <p:cond delay="0"/>
                                  </p:stCondLst>
                                  <p:iterate type="wd">
                                    <p:tmPct val="100000"/>
                                  </p:iterate>
                                  <p:childTnLst>
                                    <p:set>
                                      <p:cBhvr>
                                        <p:cTn id="59" dur="1" fill="hold">
                                          <p:stCondLst>
                                            <p:cond delay="0"/>
                                          </p:stCondLst>
                                        </p:cTn>
                                        <p:tgtEl>
                                          <p:spTgt spid="5135"/>
                                        </p:tgtEl>
                                        <p:attrNameLst>
                                          <p:attrName>style.visibility</p:attrName>
                                        </p:attrNameLst>
                                      </p:cBhvr>
                                      <p:to>
                                        <p:strVal val="visible"/>
                                      </p:to>
                                    </p:set>
                                    <p:animEffect transition="in" filter="dissolve">
                                      <p:cBhvr>
                                        <p:cTn id="60" dur="300"/>
                                        <p:tgtEl>
                                          <p:spTgt spid="5135"/>
                                        </p:tgtEl>
                                      </p:cBhvr>
                                    </p:animEffect>
                                  </p:childTnLst>
                                </p:cTn>
                              </p:par>
                            </p:childTnLst>
                          </p:cTn>
                        </p:par>
                      </p:childTnLst>
                    </p:cTn>
                  </p:par>
                  <p:par>
                    <p:cTn id="61" fill="hold">
                      <p:stCondLst>
                        <p:cond delay="indefinite"/>
                      </p:stCondLst>
                      <p:childTnLst>
                        <p:par>
                          <p:cTn id="62" fill="hold">
                            <p:stCondLst>
                              <p:cond delay="0"/>
                            </p:stCondLst>
                            <p:childTnLst>
                              <p:par>
                                <p:cTn id="63" presetID="17" presetClass="entr" presetSubtype="1" fill="hold" grpId="0" nodeType="clickEffect">
                                  <p:stCondLst>
                                    <p:cond delay="0"/>
                                  </p:stCondLst>
                                  <p:childTnLst>
                                    <p:set>
                                      <p:cBhvr>
                                        <p:cTn id="64" dur="1" fill="hold">
                                          <p:stCondLst>
                                            <p:cond delay="0"/>
                                          </p:stCondLst>
                                        </p:cTn>
                                        <p:tgtEl>
                                          <p:spTgt spid="5133"/>
                                        </p:tgtEl>
                                        <p:attrNameLst>
                                          <p:attrName>style.visibility</p:attrName>
                                        </p:attrNameLst>
                                      </p:cBhvr>
                                      <p:to>
                                        <p:strVal val="visible"/>
                                      </p:to>
                                    </p:set>
                                    <p:anim calcmode="lin" valueType="num">
                                      <p:cBhvr>
                                        <p:cTn id="65" dur="500" fill="hold"/>
                                        <p:tgtEl>
                                          <p:spTgt spid="5133"/>
                                        </p:tgtEl>
                                        <p:attrNameLst>
                                          <p:attrName>ppt_x</p:attrName>
                                        </p:attrNameLst>
                                      </p:cBhvr>
                                      <p:tavLst>
                                        <p:tav tm="0">
                                          <p:val>
                                            <p:strVal val="#ppt_x"/>
                                          </p:val>
                                        </p:tav>
                                        <p:tav tm="100000">
                                          <p:val>
                                            <p:strVal val="#ppt_x"/>
                                          </p:val>
                                        </p:tav>
                                      </p:tavLst>
                                    </p:anim>
                                    <p:anim calcmode="lin" valueType="num">
                                      <p:cBhvr>
                                        <p:cTn id="66" dur="500" fill="hold"/>
                                        <p:tgtEl>
                                          <p:spTgt spid="5133"/>
                                        </p:tgtEl>
                                        <p:attrNameLst>
                                          <p:attrName>ppt_y</p:attrName>
                                        </p:attrNameLst>
                                      </p:cBhvr>
                                      <p:tavLst>
                                        <p:tav tm="0">
                                          <p:val>
                                            <p:strVal val="#ppt_y-#ppt_h/2"/>
                                          </p:val>
                                        </p:tav>
                                        <p:tav tm="100000">
                                          <p:val>
                                            <p:strVal val="#ppt_y"/>
                                          </p:val>
                                        </p:tav>
                                      </p:tavLst>
                                    </p:anim>
                                    <p:anim calcmode="lin" valueType="num">
                                      <p:cBhvr>
                                        <p:cTn id="67" dur="500" fill="hold"/>
                                        <p:tgtEl>
                                          <p:spTgt spid="5133"/>
                                        </p:tgtEl>
                                        <p:attrNameLst>
                                          <p:attrName>ppt_w</p:attrName>
                                        </p:attrNameLst>
                                      </p:cBhvr>
                                      <p:tavLst>
                                        <p:tav tm="0">
                                          <p:val>
                                            <p:strVal val="#ppt_w"/>
                                          </p:val>
                                        </p:tav>
                                        <p:tav tm="100000">
                                          <p:val>
                                            <p:strVal val="#ppt_w"/>
                                          </p:val>
                                        </p:tav>
                                      </p:tavLst>
                                    </p:anim>
                                    <p:anim calcmode="lin" valueType="num">
                                      <p:cBhvr>
                                        <p:cTn id="68" dur="500" fill="hold"/>
                                        <p:tgtEl>
                                          <p:spTgt spid="5133"/>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12304"/>
                                        </p:tgtEl>
                                        <p:attrNameLst>
                                          <p:attrName>style.visibility</p:attrName>
                                        </p:attrNameLst>
                                      </p:cBhvr>
                                      <p:to>
                                        <p:strVal val="visible"/>
                                      </p:to>
                                    </p:set>
                                    <p:animEffect transition="in" filter="wipe(up)">
                                      <p:cBhvr>
                                        <p:cTn id="73" dur="2000"/>
                                        <p:tgtEl>
                                          <p:spTgt spid="12304"/>
                                        </p:tgtEl>
                                      </p:cBhvr>
                                    </p:animEffect>
                                  </p:childTnLst>
                                </p:cTn>
                              </p:par>
                            </p:childTnLst>
                          </p:cTn>
                        </p:par>
                      </p:childTnLst>
                    </p:cTn>
                  </p:par>
                  <p:par>
                    <p:cTn id="74" fill="hold">
                      <p:stCondLst>
                        <p:cond delay="indefinite"/>
                      </p:stCondLst>
                      <p:childTnLst>
                        <p:par>
                          <p:cTn id="75" fill="hold">
                            <p:stCondLst>
                              <p:cond delay="0"/>
                            </p:stCondLst>
                            <p:childTnLst>
                              <p:par>
                                <p:cTn id="76" presetID="17" presetClass="entr" presetSubtype="1" fill="hold" grpId="0" nodeType="clickEffect">
                                  <p:stCondLst>
                                    <p:cond delay="0"/>
                                  </p:stCondLst>
                                  <p:childTnLst>
                                    <p:set>
                                      <p:cBhvr>
                                        <p:cTn id="77" dur="1" fill="hold">
                                          <p:stCondLst>
                                            <p:cond delay="0"/>
                                          </p:stCondLst>
                                        </p:cTn>
                                        <p:tgtEl>
                                          <p:spTgt spid="5134"/>
                                        </p:tgtEl>
                                        <p:attrNameLst>
                                          <p:attrName>style.visibility</p:attrName>
                                        </p:attrNameLst>
                                      </p:cBhvr>
                                      <p:to>
                                        <p:strVal val="visible"/>
                                      </p:to>
                                    </p:set>
                                    <p:anim calcmode="lin" valueType="num">
                                      <p:cBhvr>
                                        <p:cTn id="78" dur="500" fill="hold"/>
                                        <p:tgtEl>
                                          <p:spTgt spid="5134"/>
                                        </p:tgtEl>
                                        <p:attrNameLst>
                                          <p:attrName>ppt_x</p:attrName>
                                        </p:attrNameLst>
                                      </p:cBhvr>
                                      <p:tavLst>
                                        <p:tav tm="0">
                                          <p:val>
                                            <p:strVal val="#ppt_x"/>
                                          </p:val>
                                        </p:tav>
                                        <p:tav tm="100000">
                                          <p:val>
                                            <p:strVal val="#ppt_x"/>
                                          </p:val>
                                        </p:tav>
                                      </p:tavLst>
                                    </p:anim>
                                    <p:anim calcmode="lin" valueType="num">
                                      <p:cBhvr>
                                        <p:cTn id="79" dur="500" fill="hold"/>
                                        <p:tgtEl>
                                          <p:spTgt spid="5134"/>
                                        </p:tgtEl>
                                        <p:attrNameLst>
                                          <p:attrName>ppt_y</p:attrName>
                                        </p:attrNameLst>
                                      </p:cBhvr>
                                      <p:tavLst>
                                        <p:tav tm="0">
                                          <p:val>
                                            <p:strVal val="#ppt_y-#ppt_h/2"/>
                                          </p:val>
                                        </p:tav>
                                        <p:tav tm="100000">
                                          <p:val>
                                            <p:strVal val="#ppt_y"/>
                                          </p:val>
                                        </p:tav>
                                      </p:tavLst>
                                    </p:anim>
                                    <p:anim calcmode="lin" valueType="num">
                                      <p:cBhvr>
                                        <p:cTn id="80" dur="500" fill="hold"/>
                                        <p:tgtEl>
                                          <p:spTgt spid="5134"/>
                                        </p:tgtEl>
                                        <p:attrNameLst>
                                          <p:attrName>ppt_w</p:attrName>
                                        </p:attrNameLst>
                                      </p:cBhvr>
                                      <p:tavLst>
                                        <p:tav tm="0">
                                          <p:val>
                                            <p:strVal val="#ppt_w"/>
                                          </p:val>
                                        </p:tav>
                                        <p:tav tm="100000">
                                          <p:val>
                                            <p:strVal val="#ppt_w"/>
                                          </p:val>
                                        </p:tav>
                                      </p:tavLst>
                                    </p:anim>
                                    <p:anim calcmode="lin" valueType="num">
                                      <p:cBhvr>
                                        <p:cTn id="81" dur="500" fill="hold"/>
                                        <p:tgtEl>
                                          <p:spTgt spid="5134"/>
                                        </p:tgtEl>
                                        <p:attrNameLst>
                                          <p:attrName>ppt_h</p:attrName>
                                        </p:attrNameLst>
                                      </p:cBhvr>
                                      <p:tavLst>
                                        <p:tav tm="0">
                                          <p:val>
                                            <p:fltVal val="0"/>
                                          </p:val>
                                        </p:tav>
                                        <p:tav tm="100000">
                                          <p:val>
                                            <p:strVal val="#ppt_h"/>
                                          </p:val>
                                        </p:tav>
                                      </p:tavLst>
                                    </p:anim>
                                  </p:childTnLst>
                                </p:cTn>
                              </p:par>
                            </p:childTnLst>
                          </p:cTn>
                        </p:par>
                        <p:par>
                          <p:cTn id="82" fill="hold">
                            <p:stCondLst>
                              <p:cond delay="500"/>
                            </p:stCondLst>
                            <p:childTnLst>
                              <p:par>
                                <p:cTn id="83" presetID="9" presetClass="entr" presetSubtype="0" fill="hold" grpId="0" nodeType="afterEffect">
                                  <p:stCondLst>
                                    <p:cond delay="0"/>
                                  </p:stCondLst>
                                  <p:iterate type="wd">
                                    <p:tmPct val="100000"/>
                                  </p:iterate>
                                  <p:childTnLst>
                                    <p:set>
                                      <p:cBhvr>
                                        <p:cTn id="84" dur="1" fill="hold">
                                          <p:stCondLst>
                                            <p:cond delay="0"/>
                                          </p:stCondLst>
                                        </p:cTn>
                                        <p:tgtEl>
                                          <p:spTgt spid="5132"/>
                                        </p:tgtEl>
                                        <p:attrNameLst>
                                          <p:attrName>style.visibility</p:attrName>
                                        </p:attrNameLst>
                                      </p:cBhvr>
                                      <p:to>
                                        <p:strVal val="visible"/>
                                      </p:to>
                                    </p:set>
                                    <p:animEffect transition="in" filter="dissolve">
                                      <p:cBhvr>
                                        <p:cTn id="85" dur="3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nimBg="1" autoUpdateAnimBg="0"/>
      <p:bldP spid="5123" grpId="0" animBg="1"/>
      <p:bldP spid="5124" grpId="0" animBg="1"/>
      <p:bldP spid="5125" grpId="0" animBg="1" autoUpdateAnimBg="0"/>
      <p:bldP spid="5126" grpId="0" animBg="1" autoUpdateAnimBg="0"/>
      <p:bldP spid="5127" grpId="0" animBg="1"/>
      <p:bldP spid="5128" grpId="0" animBg="1"/>
      <p:bldP spid="5129" grpId="0" animBg="1" autoUpdateAnimBg="0"/>
      <p:bldP spid="5130" grpId="0" animBg="1" autoUpdateAnimBg="0"/>
      <p:bldP spid="5132" grpId="0" animBg="1" autoUpdateAnimBg="0"/>
      <p:bldP spid="5133" grpId="0" animBg="1"/>
      <p:bldP spid="5134" grpId="0" animBg="1"/>
      <p:bldP spid="5135" grpId="0" animBg="1" autoUpdateAnimBg="0"/>
      <p:bldP spid="5136" grpId="0" animBg="1"/>
      <p:bldP spid="1230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p:cNvSpPr txBox="1">
            <a:spLocks noChangeArrowheads="1"/>
          </p:cNvSpPr>
          <p:nvPr/>
        </p:nvSpPr>
        <p:spPr bwMode="auto">
          <a:xfrm>
            <a:off x="433388" y="2133600"/>
            <a:ext cx="8675687"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40000"/>
              </a:lnSpc>
            </a:pPr>
            <a:r>
              <a:rPr lang="fr-FR" sz="2400" b="1" dirty="0">
                <a:solidFill>
                  <a:srgbClr val="FFFF00"/>
                </a:solidFill>
                <a:latin typeface="Bookman Old Style" pitchFamily="18" charset="0"/>
                <a:cs typeface="Times New Roman" pitchFamily="18" charset="0"/>
              </a:rPr>
              <a:t>7- Traiter et interpréter les résultats afin que </a:t>
            </a:r>
          </a:p>
          <a:p>
            <a:pPr>
              <a:lnSpc>
                <a:spcPct val="140000"/>
              </a:lnSpc>
            </a:pPr>
            <a:r>
              <a:rPr lang="fr-FR" sz="2400" b="1" dirty="0">
                <a:solidFill>
                  <a:srgbClr val="FFFF00"/>
                </a:solidFill>
                <a:latin typeface="Bookman Old Style" pitchFamily="18" charset="0"/>
                <a:cs typeface="Times New Roman" pitchFamily="18" charset="0"/>
              </a:rPr>
              <a:t>médecin et patient les comparent à ceux obtenus </a:t>
            </a:r>
          </a:p>
          <a:p>
            <a:pPr>
              <a:lnSpc>
                <a:spcPct val="140000"/>
              </a:lnSpc>
            </a:pPr>
            <a:r>
              <a:rPr lang="fr-FR" sz="2400" b="1" dirty="0">
                <a:solidFill>
                  <a:srgbClr val="FFFF00"/>
                </a:solidFill>
                <a:latin typeface="Bookman Old Style" pitchFamily="18" charset="0"/>
                <a:cs typeface="Times New Roman" pitchFamily="18" charset="0"/>
              </a:rPr>
              <a:t>aux évaluations précédentes (mettre au point un logiciel spécifique ou utiliser des logiciels existants : Profil-</a:t>
            </a:r>
            <a:r>
              <a:rPr lang="fr-FR" sz="2400" b="1" dirty="0" err="1">
                <a:solidFill>
                  <a:srgbClr val="FFFF00"/>
                </a:solidFill>
                <a:latin typeface="Bookman Old Style" pitchFamily="18" charset="0"/>
                <a:cs typeface="Times New Roman" pitchFamily="18" charset="0"/>
              </a:rPr>
              <a:t>Eval</a:t>
            </a:r>
            <a:r>
              <a:rPr lang="fr-FR" sz="2400" b="1" dirty="0">
                <a:solidFill>
                  <a:srgbClr val="FFFF00"/>
                </a:solidFill>
                <a:latin typeface="Bookman Old Style" pitchFamily="18" charset="0"/>
                <a:cs typeface="Times New Roman" pitchFamily="18" charset="0"/>
              </a:rPr>
              <a:t> par exemple…)</a:t>
            </a:r>
            <a:r>
              <a:rPr lang="fr-FR" sz="2400" dirty="0">
                <a:solidFill>
                  <a:srgbClr val="FFFF00"/>
                </a:solidFill>
              </a:rPr>
              <a:t> </a:t>
            </a:r>
          </a:p>
        </p:txBody>
      </p:sp>
    </p:spTree>
    <p:extLst>
      <p:ext uri="{BB962C8B-B14F-4D97-AF65-F5344CB8AC3E}">
        <p14:creationId xmlns:p14="http://schemas.microsoft.com/office/powerpoint/2010/main" val="3438776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323850" y="2205038"/>
            <a:ext cx="8424863" cy="216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40000"/>
              </a:lnSpc>
            </a:pPr>
            <a:r>
              <a:rPr lang="fr-FR" sz="2400" b="1" dirty="0">
                <a:solidFill>
                  <a:srgbClr val="FFFF00"/>
                </a:solidFill>
                <a:latin typeface="Bookman Old Style" pitchFamily="18" charset="0"/>
                <a:cs typeface="Times New Roman" pitchFamily="18" charset="0"/>
              </a:rPr>
              <a:t>8- Choisir et/ou adapter des méthodes de mise en condition physique correspondant aux priorités et aux exigences définies pour atteindre la « cible principale ».</a:t>
            </a:r>
            <a:r>
              <a:rPr lang="fr-FR" sz="2400" b="1" dirty="0">
                <a:solidFill>
                  <a:srgbClr val="FFFF00"/>
                </a:solidFill>
                <a:latin typeface="Bookman Old Style" pitchFamily="18" charset="0"/>
              </a:rPr>
              <a:t> </a:t>
            </a:r>
            <a:r>
              <a:rPr lang="fr-FR" sz="2400" b="1" i="1" dirty="0">
                <a:solidFill>
                  <a:schemeClr val="bg1"/>
                </a:solidFill>
                <a:latin typeface="Bookman Old Style" pitchFamily="18" charset="0"/>
              </a:rPr>
              <a:t>Cf. le concept du F.A.I.T.P.A.S. </a:t>
            </a:r>
          </a:p>
        </p:txBody>
      </p:sp>
    </p:spTree>
    <p:extLst>
      <p:ext uri="{BB962C8B-B14F-4D97-AF65-F5344CB8AC3E}">
        <p14:creationId xmlns:p14="http://schemas.microsoft.com/office/powerpoint/2010/main" val="579129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395536" y="2500306"/>
            <a:ext cx="8064896" cy="1600200"/>
          </a:xfrm>
          <a:prstGeom prst="rect">
            <a:avLst/>
          </a:prstGeom>
          <a:noFill/>
          <a:ln w="9525">
            <a:noFill/>
            <a:miter lim="800000"/>
            <a:headEnd/>
            <a:tailEnd/>
          </a:ln>
        </p:spPr>
        <p:txBody>
          <a:bodyPr lIns="92075" tIns="46038" rIns="92075" bIns="46038"/>
          <a:lstStyle/>
          <a:p>
            <a:pPr marL="342900" indent="-342900">
              <a:lnSpc>
                <a:spcPct val="80000"/>
              </a:lnSpc>
              <a:spcBef>
                <a:spcPct val="20000"/>
              </a:spcBef>
              <a:buFontTx/>
              <a:buChar char="•"/>
            </a:pPr>
            <a:endParaRPr lang="fr-FR" sz="2800" b="1" dirty="0">
              <a:solidFill>
                <a:srgbClr val="FFFF00"/>
              </a:solidFill>
              <a:latin typeface="Bookman Old Style" pitchFamily="18" charset="0"/>
            </a:endParaRPr>
          </a:p>
          <a:p>
            <a:pPr marL="342900" indent="-342900">
              <a:lnSpc>
                <a:spcPct val="80000"/>
              </a:lnSpc>
              <a:spcBef>
                <a:spcPct val="20000"/>
              </a:spcBef>
            </a:pPr>
            <a:endParaRPr lang="fr-FR" sz="2800" b="1" dirty="0">
              <a:solidFill>
                <a:srgbClr val="FFFF00"/>
              </a:solidFill>
              <a:latin typeface="Bookman Old Style" pitchFamily="18" charset="0"/>
            </a:endParaRPr>
          </a:p>
          <a:p>
            <a:pPr marL="342900" indent="-342900">
              <a:lnSpc>
                <a:spcPct val="90000"/>
              </a:lnSpc>
              <a:spcBef>
                <a:spcPct val="20000"/>
              </a:spcBef>
              <a:spcAft>
                <a:spcPct val="75000"/>
              </a:spcAft>
            </a:pPr>
            <a:r>
              <a:rPr lang="fr-FR" sz="2800" b="1" dirty="0">
                <a:solidFill>
                  <a:srgbClr val="FFFF00"/>
                </a:solidFill>
                <a:latin typeface="Bookman Old Style" pitchFamily="18" charset="0"/>
              </a:rPr>
              <a:t>		</a:t>
            </a:r>
            <a:r>
              <a:rPr lang="fr-FR" sz="3200" b="1" dirty="0">
                <a:solidFill>
                  <a:srgbClr val="FFFF00"/>
                </a:solidFill>
                <a:latin typeface="Bookman Old Style" pitchFamily="18" charset="0"/>
              </a:rPr>
              <a:t>Le concept du ... F.A.I.T.P.A.S. </a:t>
            </a:r>
          </a:p>
          <a:p>
            <a:pPr marL="342900" indent="-342900">
              <a:lnSpc>
                <a:spcPct val="90000"/>
              </a:lnSpc>
              <a:spcBef>
                <a:spcPct val="20000"/>
              </a:spcBef>
              <a:spcAft>
                <a:spcPct val="75000"/>
              </a:spcAft>
            </a:pPr>
            <a:endParaRPr lang="fr-FR" sz="2800" b="1" dirty="0">
              <a:solidFill>
                <a:srgbClr val="FFFF00"/>
              </a:solidFill>
              <a:latin typeface="Bookman Old Style" pitchFamily="18" charset="0"/>
            </a:endParaRPr>
          </a:p>
        </p:txBody>
      </p:sp>
      <p:sp>
        <p:nvSpPr>
          <p:cNvPr id="3" name="ZoneTexte 2"/>
          <p:cNvSpPr txBox="1"/>
          <p:nvPr/>
        </p:nvSpPr>
        <p:spPr>
          <a:xfrm>
            <a:off x="1500188" y="1143000"/>
            <a:ext cx="6008687" cy="584200"/>
          </a:xfrm>
          <a:prstGeom prst="rect">
            <a:avLst/>
          </a:prstGeom>
          <a:noFill/>
          <a:ln>
            <a:solidFill>
              <a:schemeClr val="tx1"/>
            </a:solidFill>
          </a:ln>
        </p:spPr>
        <p:txBody>
          <a:bodyPr wrap="none">
            <a:spAutoFit/>
          </a:bodyPr>
          <a:lstStyle/>
          <a:p>
            <a:pPr>
              <a:defRPr/>
            </a:pPr>
            <a:r>
              <a:rPr lang="fr-FR" sz="3200" b="1" dirty="0">
                <a:solidFill>
                  <a:srgbClr val="FFFF00"/>
                </a:solidFill>
                <a:latin typeface="Bookman Old Style" pitchFamily="18" charset="0"/>
              </a:rPr>
              <a:t>COMMENT S’ENTRAÎNER ?</a:t>
            </a:r>
          </a:p>
        </p:txBody>
      </p:sp>
    </p:spTree>
    <p:extLst>
      <p:ext uri="{BB962C8B-B14F-4D97-AF65-F5344CB8AC3E}">
        <p14:creationId xmlns:p14="http://schemas.microsoft.com/office/powerpoint/2010/main" val="1539465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p:cTn id="7" dur="1000" fill="hold"/>
                                        <p:tgtEl>
                                          <p:spTgt spid="40962"/>
                                        </p:tgtEl>
                                        <p:attrNameLst>
                                          <p:attrName>ppt_w</p:attrName>
                                        </p:attrNameLst>
                                      </p:cBhvr>
                                      <p:tavLst>
                                        <p:tav tm="0">
                                          <p:val>
                                            <p:fltVal val="0"/>
                                          </p:val>
                                        </p:tav>
                                        <p:tav tm="100000">
                                          <p:val>
                                            <p:strVal val="#ppt_w"/>
                                          </p:val>
                                        </p:tav>
                                      </p:tavLst>
                                    </p:anim>
                                    <p:anim calcmode="lin" valueType="num">
                                      <p:cBhvr>
                                        <p:cTn id="8" dur="1000" fill="hold"/>
                                        <p:tgtEl>
                                          <p:spTgt spid="40962"/>
                                        </p:tgtEl>
                                        <p:attrNameLst>
                                          <p:attrName>ppt_h</p:attrName>
                                        </p:attrNameLst>
                                      </p:cBhvr>
                                      <p:tavLst>
                                        <p:tav tm="0">
                                          <p:val>
                                            <p:fltVal val="0"/>
                                          </p:val>
                                        </p:tav>
                                        <p:tav tm="100000">
                                          <p:val>
                                            <p:strVal val="#ppt_h"/>
                                          </p:val>
                                        </p:tav>
                                      </p:tavLst>
                                    </p:anim>
                                    <p:animEffect transition="in" filter="fade">
                                      <p:cBhvr>
                                        <p:cTn id="9" dur="10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fr-FR" sz="2800" b="1" smtClean="0">
                <a:latin typeface="Bookman Old Style" pitchFamily="18" charset="0"/>
              </a:rPr>
              <a:t>LE F.A.I.T.P.A.S. PERMET DE MIEUX GERER L’ENTRAÎNEMENT</a:t>
            </a:r>
            <a:endParaRPr lang="fr-FR" sz="2400" b="1" smtClean="0">
              <a:latin typeface="Bookman Old Style" pitchFamily="18" charset="0"/>
            </a:endParaRPr>
          </a:p>
        </p:txBody>
      </p:sp>
      <p:sp>
        <p:nvSpPr>
          <p:cNvPr id="280579" name="Rectangle 3"/>
          <p:cNvSpPr>
            <a:spLocks noGrp="1" noChangeArrowheads="1"/>
          </p:cNvSpPr>
          <p:nvPr>
            <p:ph type="body" idx="1"/>
          </p:nvPr>
        </p:nvSpPr>
        <p:spPr>
          <a:xfrm>
            <a:off x="571500" y="1428750"/>
            <a:ext cx="7815263" cy="4572000"/>
          </a:xfrm>
        </p:spPr>
        <p:txBody>
          <a:bodyPr/>
          <a:lstStyle/>
          <a:p>
            <a:pPr marL="187325" indent="-187325" algn="just" defTabSz="225425">
              <a:spcAft>
                <a:spcPct val="45000"/>
              </a:spcAft>
              <a:buFontTx/>
              <a:buNone/>
              <a:defRPr/>
            </a:pPr>
            <a:endParaRPr lang="fr-FR" sz="2800" b="1" dirty="0">
              <a:effectLst>
                <a:outerShdw blurRad="38100" dist="38100" dir="2700000" algn="tl">
                  <a:srgbClr val="000000"/>
                </a:outerShdw>
              </a:effectLst>
            </a:endParaRPr>
          </a:p>
          <a:p>
            <a:pPr marL="0" indent="-187325" algn="just" defTabSz="225425">
              <a:lnSpc>
                <a:spcPct val="150000"/>
              </a:lnSpc>
              <a:spcBef>
                <a:spcPts val="0"/>
              </a:spcBef>
              <a:spcAft>
                <a:spcPts val="0"/>
              </a:spcAft>
              <a:defRPr/>
            </a:pPr>
            <a:r>
              <a:rPr lang="fr-FR" sz="2800" b="1" i="1" dirty="0">
                <a:solidFill>
                  <a:schemeClr val="bg1"/>
                </a:solidFill>
                <a:latin typeface="Bookman Old Style" pitchFamily="18" charset="0"/>
              </a:rPr>
              <a:t>F de fréquence </a:t>
            </a:r>
            <a:r>
              <a:rPr lang="fr-FR" sz="2400" dirty="0">
                <a:solidFill>
                  <a:schemeClr val="bg1"/>
                </a:solidFill>
                <a:latin typeface="Bookman Old Style" pitchFamily="18" charset="0"/>
              </a:rPr>
              <a:t>: </a:t>
            </a:r>
            <a:r>
              <a:rPr lang="fr-FR" sz="2400" b="1" dirty="0">
                <a:latin typeface="Bookman Old Style" pitchFamily="18" charset="0"/>
              </a:rPr>
              <a:t>combien de fois s’entraîner par semaine ?  Minimum 2 fois (entretien et développement modeste), optimum pour </a:t>
            </a:r>
            <a:r>
              <a:rPr lang="fr-FR" sz="2400" b="1" dirty="0" smtClean="0">
                <a:latin typeface="Bookman Old Style" pitchFamily="18" charset="0"/>
              </a:rPr>
              <a:t>les adultes non compétiteurs et personnes </a:t>
            </a:r>
            <a:r>
              <a:rPr lang="fr-FR" sz="2400" b="1" dirty="0">
                <a:latin typeface="Bookman Old Style" pitchFamily="18" charset="0"/>
              </a:rPr>
              <a:t>âgées : </a:t>
            </a:r>
            <a:r>
              <a:rPr lang="fr-FR" sz="2400" b="1" dirty="0" smtClean="0">
                <a:latin typeface="Bookman Old Style" pitchFamily="18" charset="0"/>
              </a:rPr>
              <a:t>3 à 4 </a:t>
            </a:r>
            <a:r>
              <a:rPr lang="fr-FR" sz="2400" b="1" dirty="0">
                <a:latin typeface="Bookman Old Style" pitchFamily="18" charset="0"/>
              </a:rPr>
              <a:t>fois par semaine, </a:t>
            </a:r>
            <a:endParaRPr lang="fr-FR" sz="2400" b="1" dirty="0" smtClean="0">
              <a:latin typeface="Bookman Old Style" pitchFamily="18" charset="0"/>
            </a:endParaRPr>
          </a:p>
          <a:p>
            <a:pPr marL="0" indent="-187325" algn="just" defTabSz="225425">
              <a:lnSpc>
                <a:spcPct val="150000"/>
              </a:lnSpc>
              <a:spcBef>
                <a:spcPts val="0"/>
              </a:spcBef>
              <a:spcAft>
                <a:spcPts val="0"/>
              </a:spcAft>
              <a:buFontTx/>
              <a:buNone/>
              <a:defRPr/>
            </a:pPr>
            <a:r>
              <a:rPr lang="fr-FR" sz="2400" b="1" dirty="0" smtClean="0">
                <a:latin typeface="Bookman Old Style" pitchFamily="18" charset="0"/>
              </a:rPr>
              <a:t>  pour les sportifs maximum </a:t>
            </a:r>
            <a:r>
              <a:rPr lang="fr-FR" sz="2400" b="1" dirty="0">
                <a:latin typeface="Bookman Old Style" pitchFamily="18" charset="0"/>
              </a:rPr>
              <a:t>inconnu à ce </a:t>
            </a:r>
            <a:r>
              <a:rPr lang="fr-FR" sz="2400" b="1" dirty="0" smtClean="0">
                <a:latin typeface="Bookman Old Style" pitchFamily="18" charset="0"/>
              </a:rPr>
              <a:t>jour.</a:t>
            </a:r>
            <a:r>
              <a:rPr lang="fr-FR" dirty="0" smtClean="0"/>
              <a:t> </a:t>
            </a:r>
            <a:endParaRPr lang="fr-FR" sz="2800" dirty="0"/>
          </a:p>
          <a:p>
            <a:pPr marL="187325" indent="-187325" algn="just" defTabSz="225425">
              <a:buFont typeface="Monotype Sorts" pitchFamily="2" charset="2"/>
              <a:buNone/>
              <a:defRPr/>
            </a:pPr>
            <a:endParaRPr lang="fr-FR" sz="2800" dirty="0"/>
          </a:p>
        </p:txBody>
      </p:sp>
    </p:spTree>
    <p:extLst>
      <p:ext uri="{BB962C8B-B14F-4D97-AF65-F5344CB8AC3E}">
        <p14:creationId xmlns:p14="http://schemas.microsoft.com/office/powerpoint/2010/main" val="37014657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0579">
                                            <p:txEl>
                                              <p:pRg st="1" end="1"/>
                                            </p:txEl>
                                          </p:spTgt>
                                        </p:tgtEl>
                                        <p:attrNameLst>
                                          <p:attrName>style.visibility</p:attrName>
                                        </p:attrNameLst>
                                      </p:cBhvr>
                                      <p:to>
                                        <p:strVal val="visible"/>
                                      </p:to>
                                    </p:set>
                                    <p:anim calcmode="lin" valueType="num">
                                      <p:cBhvr additive="base">
                                        <p:cTn id="7" dur="500" fill="hold"/>
                                        <p:tgtEl>
                                          <p:spTgt spid="280579">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05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0579">
                                            <p:txEl>
                                              <p:pRg st="2" end="2"/>
                                            </p:txEl>
                                          </p:spTgt>
                                        </p:tgtEl>
                                        <p:attrNameLst>
                                          <p:attrName>style.visibility</p:attrName>
                                        </p:attrNameLst>
                                      </p:cBhvr>
                                      <p:to>
                                        <p:strVal val="visible"/>
                                      </p:to>
                                    </p:set>
                                    <p:anim calcmode="lin" valueType="num">
                                      <p:cBhvr additive="base">
                                        <p:cTn id="13" dur="500" fill="hold"/>
                                        <p:tgtEl>
                                          <p:spTgt spid="28057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057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9"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3650" name="Rectangle 2"/>
          <p:cNvSpPr>
            <a:spLocks noGrp="1" noChangeArrowheads="1"/>
          </p:cNvSpPr>
          <p:nvPr>
            <p:ph type="body" idx="1"/>
          </p:nvPr>
        </p:nvSpPr>
        <p:spPr>
          <a:xfrm>
            <a:off x="214282" y="1142984"/>
            <a:ext cx="8558213" cy="3429000"/>
          </a:xfrm>
        </p:spPr>
        <p:txBody>
          <a:bodyPr>
            <a:normAutofit fontScale="70000" lnSpcReduction="20000"/>
          </a:bodyPr>
          <a:lstStyle/>
          <a:p>
            <a:pPr marL="0" indent="0" algn="just" defTabSz="225425">
              <a:lnSpc>
                <a:spcPct val="150000"/>
              </a:lnSpc>
              <a:spcBef>
                <a:spcPct val="0"/>
              </a:spcBef>
              <a:buFont typeface="Monotype Sorts" pitchFamily="2" charset="2"/>
              <a:buNone/>
              <a:tabLst>
                <a:tab pos="0" algn="l"/>
              </a:tabLst>
              <a:defRPr/>
            </a:pPr>
            <a:r>
              <a:rPr lang="fr-FR" sz="3500" b="1" i="1" dirty="0">
                <a:solidFill>
                  <a:schemeClr val="bg1"/>
                </a:solidFill>
                <a:latin typeface="Bookman Old Style" pitchFamily="18" charset="0"/>
              </a:rPr>
              <a:t>« A » d’assiduité </a:t>
            </a:r>
            <a:r>
              <a:rPr lang="fr-FR" sz="3500" i="1" dirty="0">
                <a:solidFill>
                  <a:schemeClr val="bg1"/>
                </a:solidFill>
                <a:latin typeface="Bookman Old Style" pitchFamily="18" charset="0"/>
              </a:rPr>
              <a:t>: </a:t>
            </a:r>
            <a:endParaRPr lang="fr-FR" sz="3500" i="1" dirty="0" smtClean="0">
              <a:solidFill>
                <a:schemeClr val="bg1"/>
              </a:solidFill>
              <a:latin typeface="Bookman Old Style" pitchFamily="18" charset="0"/>
            </a:endParaRPr>
          </a:p>
          <a:p>
            <a:pPr marL="0" indent="0" algn="just" defTabSz="225425">
              <a:lnSpc>
                <a:spcPct val="170000"/>
              </a:lnSpc>
              <a:spcBef>
                <a:spcPct val="0"/>
              </a:spcBef>
              <a:buFont typeface="Monotype Sorts" pitchFamily="2" charset="2"/>
              <a:buNone/>
              <a:tabLst>
                <a:tab pos="0" algn="l"/>
              </a:tabLst>
              <a:defRPr/>
            </a:pPr>
            <a:r>
              <a:rPr lang="fr-FR" sz="2800" b="1" dirty="0" smtClean="0">
                <a:latin typeface="Bookman Old Style" pitchFamily="18" charset="0"/>
              </a:rPr>
              <a:t>la </a:t>
            </a:r>
            <a:r>
              <a:rPr lang="fr-FR" sz="2800" b="1" dirty="0">
                <a:latin typeface="Bookman Old Style" pitchFamily="18" charset="0"/>
              </a:rPr>
              <a:t>condition physique optimale s’acquiert lentement (8 à 10 semaines </a:t>
            </a:r>
            <a:r>
              <a:rPr lang="fr-FR" sz="2800" b="1" dirty="0" smtClean="0">
                <a:latin typeface="Bookman Old Style" pitchFamily="18" charset="0"/>
              </a:rPr>
              <a:t>avec une pratique d’activités physiques de 4 </a:t>
            </a:r>
            <a:r>
              <a:rPr lang="fr-FR" sz="2800" b="1" dirty="0">
                <a:latin typeface="Bookman Old Style" pitchFamily="18" charset="0"/>
              </a:rPr>
              <a:t>à 6 fois par semaine, 12 à 14 semaines en </a:t>
            </a:r>
            <a:r>
              <a:rPr lang="fr-FR" sz="2800" b="1" dirty="0" smtClean="0">
                <a:latin typeface="Bookman Old Style" pitchFamily="18" charset="0"/>
              </a:rPr>
              <a:t>pratiquant </a:t>
            </a:r>
            <a:r>
              <a:rPr lang="fr-FR" sz="2800" b="1" dirty="0">
                <a:latin typeface="Bookman Old Style" pitchFamily="18" charset="0"/>
              </a:rPr>
              <a:t>2 à 3 fois</a:t>
            </a:r>
            <a:r>
              <a:rPr lang="fr-FR" sz="2800" b="1" dirty="0" smtClean="0">
                <a:latin typeface="Bookman Old Style" pitchFamily="18" charset="0"/>
              </a:rPr>
              <a:t>), </a:t>
            </a:r>
            <a:r>
              <a:rPr lang="fr-FR" sz="2800" b="1" dirty="0">
                <a:latin typeface="Bookman Old Style" pitchFamily="18" charset="0"/>
              </a:rPr>
              <a:t>s’entretient </a:t>
            </a:r>
            <a:r>
              <a:rPr lang="fr-FR" sz="2800" b="1" dirty="0" smtClean="0">
                <a:latin typeface="Bookman Old Style" pitchFamily="18" charset="0"/>
              </a:rPr>
              <a:t>ensuite aisément </a:t>
            </a:r>
            <a:r>
              <a:rPr lang="fr-FR" sz="2800" b="1" dirty="0">
                <a:latin typeface="Bookman Old Style" pitchFamily="18" charset="0"/>
              </a:rPr>
              <a:t>(1 à 2 fois par semaine</a:t>
            </a:r>
            <a:r>
              <a:rPr lang="fr-FR" sz="2800" b="1" dirty="0" smtClean="0">
                <a:latin typeface="Bookman Old Style" pitchFamily="18" charset="0"/>
              </a:rPr>
              <a:t>)…mais </a:t>
            </a:r>
            <a:r>
              <a:rPr lang="fr-FR" sz="2800" b="1" dirty="0">
                <a:latin typeface="Bookman Old Style" pitchFamily="18" charset="0"/>
              </a:rPr>
              <a:t>se perd très rapidement  (en 2 à 3 semaines). </a:t>
            </a:r>
            <a:r>
              <a:rPr lang="fr-FR" sz="2800" dirty="0"/>
              <a:t>	</a:t>
            </a:r>
            <a:endParaRPr lang="es-CL" sz="2800" dirty="0"/>
          </a:p>
        </p:txBody>
      </p:sp>
    </p:spTree>
    <p:extLst>
      <p:ext uri="{BB962C8B-B14F-4D97-AF65-F5344CB8AC3E}">
        <p14:creationId xmlns:p14="http://schemas.microsoft.com/office/powerpoint/2010/main" val="18191321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3650">
                                            <p:txEl>
                                              <p:pRg st="0" end="0"/>
                                            </p:txEl>
                                          </p:spTgt>
                                        </p:tgtEl>
                                        <p:attrNameLst>
                                          <p:attrName>style.visibility</p:attrName>
                                        </p:attrNameLst>
                                      </p:cBhvr>
                                      <p:to>
                                        <p:strVal val="visible"/>
                                      </p:to>
                                    </p:set>
                                    <p:animEffect transition="in" filter="dissolve">
                                      <p:cBhvr>
                                        <p:cTn id="7" dur="500"/>
                                        <p:tgtEl>
                                          <p:spTgt spid="283650">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83650">
                                            <p:txEl>
                                              <p:pRg st="1" end="1"/>
                                            </p:txEl>
                                          </p:spTgt>
                                        </p:tgtEl>
                                        <p:attrNameLst>
                                          <p:attrName>style.visibility</p:attrName>
                                        </p:attrNameLst>
                                      </p:cBhvr>
                                      <p:to>
                                        <p:strVal val="visible"/>
                                      </p:to>
                                    </p:set>
                                    <p:animEffect transition="in" filter="dissolve">
                                      <p:cBhvr>
                                        <p:cTn id="11" dur="500"/>
                                        <p:tgtEl>
                                          <p:spTgt spid="2836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0" grpId="0" build="p" autoUpdateAnimBg="0" advAuto="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904" t="24550" r="30000" b="12805"/>
          <a:stretch/>
        </p:blipFill>
        <p:spPr bwMode="auto">
          <a:xfrm>
            <a:off x="1046138" y="188640"/>
            <a:ext cx="7486302" cy="6579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196123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4293216468"/>
              </p:ext>
            </p:extLst>
          </p:nvPr>
        </p:nvGraphicFramePr>
        <p:xfrm>
          <a:off x="1524000" y="1542757"/>
          <a:ext cx="6096000" cy="370840"/>
        </p:xfrm>
        <a:graphic>
          <a:graphicData uri="http://schemas.openxmlformats.org/drawingml/2006/table">
            <a:tbl>
              <a:tblPr firstRow="1" bandRow="1">
                <a:tableStyleId>{5C22544A-7EE6-4342-B048-85BDC9FD1C3A}</a:tableStyleId>
              </a:tblPr>
              <a:tblGrid>
                <a:gridCol w="1219200"/>
                <a:gridCol w="1219200"/>
                <a:gridCol w="1219200"/>
                <a:gridCol w="1219200"/>
                <a:gridCol w="1219200"/>
              </a:tblGrid>
              <a:tr h="370840">
                <a:tc>
                  <a:txBody>
                    <a:bodyPr/>
                    <a:lstStyle/>
                    <a:p>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r>
            </a:tbl>
          </a:graphicData>
        </a:graphic>
      </p:graphicFrame>
      <p:graphicFrame>
        <p:nvGraphicFramePr>
          <p:cNvPr id="3" name="Tableau 2"/>
          <p:cNvGraphicFramePr>
            <a:graphicFrameLocks noGrp="1"/>
          </p:cNvGraphicFramePr>
          <p:nvPr>
            <p:extLst>
              <p:ext uri="{D42A27DB-BD31-4B8C-83A1-F6EECF244321}">
                <p14:modId xmlns:p14="http://schemas.microsoft.com/office/powerpoint/2010/main" val="2385519310"/>
              </p:ext>
            </p:extLst>
          </p:nvPr>
        </p:nvGraphicFramePr>
        <p:xfrm>
          <a:off x="0" y="1542757"/>
          <a:ext cx="9144000" cy="4114800"/>
        </p:xfrm>
        <a:graphic>
          <a:graphicData uri="http://schemas.openxmlformats.org/drawingml/2006/table">
            <a:tbl>
              <a:tblPr firstRow="1" bandRow="1">
                <a:tableStyleId>{5C22544A-7EE6-4342-B048-85BDC9FD1C3A}</a:tableStyleId>
              </a:tblPr>
              <a:tblGrid>
                <a:gridCol w="1828800"/>
                <a:gridCol w="1735088"/>
                <a:gridCol w="1800200"/>
                <a:gridCol w="1800200"/>
                <a:gridCol w="1979712"/>
              </a:tblGrid>
              <a:tr h="370840">
                <a:tc>
                  <a:txBody>
                    <a:bodyPr/>
                    <a:lstStyle/>
                    <a:p>
                      <a:pPr algn="ctr"/>
                      <a:r>
                        <a:rPr lang="fr-FR" dirty="0" smtClean="0">
                          <a:solidFill>
                            <a:srgbClr val="002060"/>
                          </a:solidFill>
                          <a:latin typeface="Calibri" pitchFamily="34" charset="0"/>
                          <a:cs typeface="Calibri" pitchFamily="34" charset="0"/>
                        </a:rPr>
                        <a:t>Indicateurs</a:t>
                      </a:r>
                      <a:endParaRPr lang="fr-FR" dirty="0">
                        <a:solidFill>
                          <a:srgbClr val="002060"/>
                        </a:solidFill>
                        <a:latin typeface="Calibri" pitchFamily="34" charset="0"/>
                        <a:cs typeface="Calibri" pitchFamily="34" charset="0"/>
                      </a:endParaRPr>
                    </a:p>
                  </a:txBody>
                  <a:tcPr/>
                </a:tc>
                <a:tc>
                  <a:txBody>
                    <a:bodyPr/>
                    <a:lstStyle/>
                    <a:p>
                      <a:pPr algn="ctr"/>
                      <a:r>
                        <a:rPr lang="fr-FR" dirty="0" smtClean="0">
                          <a:solidFill>
                            <a:srgbClr val="002060"/>
                          </a:solidFill>
                          <a:latin typeface="Calibri" pitchFamily="34" charset="0"/>
                          <a:cs typeface="Calibri" pitchFamily="34" charset="0"/>
                        </a:rPr>
                        <a:t>Groupes</a:t>
                      </a:r>
                      <a:endParaRPr lang="fr-FR" dirty="0">
                        <a:solidFill>
                          <a:srgbClr val="002060"/>
                        </a:solidFill>
                        <a:latin typeface="Calibri" pitchFamily="34" charset="0"/>
                        <a:cs typeface="Calibri" pitchFamily="34" charset="0"/>
                      </a:endParaRPr>
                    </a:p>
                  </a:txBody>
                  <a:tcPr/>
                </a:tc>
                <a:tc>
                  <a:txBody>
                    <a:bodyPr/>
                    <a:lstStyle/>
                    <a:p>
                      <a:pPr algn="ctr"/>
                      <a:r>
                        <a:rPr lang="fr-FR" dirty="0" smtClean="0">
                          <a:solidFill>
                            <a:srgbClr val="002060"/>
                          </a:solidFill>
                          <a:latin typeface="Calibri" pitchFamily="34" charset="0"/>
                          <a:cs typeface="Calibri" pitchFamily="34" charset="0"/>
                        </a:rPr>
                        <a:t>Au début du programme</a:t>
                      </a:r>
                      <a:endParaRPr lang="fr-FR" dirty="0">
                        <a:solidFill>
                          <a:srgbClr val="002060"/>
                        </a:solidFill>
                        <a:latin typeface="Calibri" pitchFamily="34" charset="0"/>
                        <a:cs typeface="Calibri" pitchFamily="34" charset="0"/>
                      </a:endParaRPr>
                    </a:p>
                  </a:txBody>
                  <a:tcPr/>
                </a:tc>
                <a:tc>
                  <a:txBody>
                    <a:bodyPr/>
                    <a:lstStyle/>
                    <a:p>
                      <a:pPr algn="ctr"/>
                      <a:r>
                        <a:rPr lang="fr-FR" dirty="0" smtClean="0">
                          <a:solidFill>
                            <a:srgbClr val="002060"/>
                          </a:solidFill>
                          <a:latin typeface="Calibri" pitchFamily="34" charset="0"/>
                          <a:cs typeface="Calibri" pitchFamily="34" charset="0"/>
                        </a:rPr>
                        <a:t>A la fin du programme</a:t>
                      </a:r>
                      <a:endParaRPr lang="fr-FR" dirty="0">
                        <a:solidFill>
                          <a:srgbClr val="002060"/>
                        </a:solidFill>
                        <a:latin typeface="Calibri" pitchFamily="34" charset="0"/>
                        <a:cs typeface="Calibri" pitchFamily="34" charset="0"/>
                      </a:endParaRPr>
                    </a:p>
                  </a:txBody>
                  <a:tcPr/>
                </a:tc>
                <a:tc>
                  <a:txBody>
                    <a:bodyPr/>
                    <a:lstStyle/>
                    <a:p>
                      <a:pPr algn="ctr"/>
                      <a:r>
                        <a:rPr lang="fr-FR" dirty="0" smtClean="0">
                          <a:solidFill>
                            <a:srgbClr val="002060"/>
                          </a:solidFill>
                          <a:latin typeface="Calibri" pitchFamily="34" charset="0"/>
                          <a:cs typeface="Calibri" pitchFamily="34" charset="0"/>
                        </a:rPr>
                        <a:t>3 mois après la fin du programme</a:t>
                      </a:r>
                      <a:endParaRPr lang="fr-FR" dirty="0">
                        <a:solidFill>
                          <a:srgbClr val="002060"/>
                        </a:solidFill>
                        <a:latin typeface="Calibri" pitchFamily="34" charset="0"/>
                        <a:cs typeface="Calibri" pitchFamily="34" charset="0"/>
                      </a:endParaRPr>
                    </a:p>
                  </a:txBody>
                  <a:tcPr/>
                </a:tc>
              </a:tr>
              <a:tr h="370840">
                <a:tc>
                  <a:txBody>
                    <a:bodyPr/>
                    <a:lstStyle/>
                    <a:p>
                      <a:r>
                        <a:rPr lang="fr-FR" sz="1600" b="1" dirty="0" smtClean="0">
                          <a:solidFill>
                            <a:srgbClr val="002060"/>
                          </a:solidFill>
                          <a:latin typeface="Calibri" pitchFamily="34" charset="0"/>
                          <a:cs typeface="Calibri" pitchFamily="34" charset="0"/>
                        </a:rPr>
                        <a:t>Indice de masse corporelle (kg/m2)</a:t>
                      </a:r>
                      <a:endParaRPr lang="fr-FR" sz="1600" b="1" dirty="0">
                        <a:solidFill>
                          <a:srgbClr val="002060"/>
                        </a:solidFill>
                        <a:latin typeface="Calibri" pitchFamily="34" charset="0"/>
                        <a:cs typeface="Calibri" pitchFamily="34" charset="0"/>
                      </a:endParaRPr>
                    </a:p>
                  </a:txBody>
                  <a:tcPr/>
                </a:tc>
                <a:tc>
                  <a:txBody>
                    <a:bodyPr/>
                    <a:lstStyle/>
                    <a:p>
                      <a:r>
                        <a:rPr lang="fr-FR" b="1" dirty="0" smtClean="0">
                          <a:solidFill>
                            <a:srgbClr val="002060"/>
                          </a:solidFill>
                          <a:latin typeface="Calibri" pitchFamily="34" charset="0"/>
                          <a:cs typeface="Calibri" pitchFamily="34" charset="0"/>
                        </a:rPr>
                        <a:t>Entraîné</a:t>
                      </a:r>
                    </a:p>
                    <a:p>
                      <a:r>
                        <a:rPr lang="fr-FR" b="1" dirty="0" smtClean="0">
                          <a:solidFill>
                            <a:srgbClr val="002060"/>
                          </a:solidFill>
                          <a:latin typeface="Calibri" pitchFamily="34" charset="0"/>
                          <a:cs typeface="Calibri" pitchFamily="34" charset="0"/>
                        </a:rPr>
                        <a:t>Témoin</a:t>
                      </a:r>
                      <a:endParaRPr lang="fr-FR" b="1" dirty="0">
                        <a:solidFill>
                          <a:srgbClr val="002060"/>
                        </a:solidFill>
                        <a:latin typeface="Calibri" pitchFamily="34" charset="0"/>
                        <a:cs typeface="Calibri" pitchFamily="34" charset="0"/>
                      </a:endParaRPr>
                    </a:p>
                  </a:txBody>
                  <a:tcPr/>
                </a:tc>
                <a:tc>
                  <a:txBody>
                    <a:bodyPr/>
                    <a:lstStyle/>
                    <a:p>
                      <a:pPr algn="ctr"/>
                      <a:r>
                        <a:rPr lang="fr-FR" b="1" dirty="0" smtClean="0">
                          <a:solidFill>
                            <a:srgbClr val="002060"/>
                          </a:solidFill>
                          <a:latin typeface="Calibri" pitchFamily="34" charset="0"/>
                          <a:cs typeface="Calibri" pitchFamily="34" charset="0"/>
                        </a:rPr>
                        <a:t>27,5</a:t>
                      </a:r>
                    </a:p>
                    <a:p>
                      <a:pPr algn="ctr"/>
                      <a:r>
                        <a:rPr lang="fr-FR" b="1" dirty="0" smtClean="0">
                          <a:solidFill>
                            <a:srgbClr val="002060"/>
                          </a:solidFill>
                          <a:latin typeface="Calibri" pitchFamily="34" charset="0"/>
                          <a:cs typeface="Calibri" pitchFamily="34" charset="0"/>
                        </a:rPr>
                        <a:t>27,1</a:t>
                      </a:r>
                      <a:endParaRPr lang="fr-FR" b="1" dirty="0">
                        <a:solidFill>
                          <a:srgbClr val="002060"/>
                        </a:solidFill>
                        <a:latin typeface="Calibri" pitchFamily="34" charset="0"/>
                        <a:cs typeface="Calibri" pitchFamily="34" charset="0"/>
                      </a:endParaRPr>
                    </a:p>
                  </a:txBody>
                  <a:tcPr/>
                </a:tc>
                <a:tc>
                  <a:txBody>
                    <a:bodyPr/>
                    <a:lstStyle/>
                    <a:p>
                      <a:pPr algn="ctr"/>
                      <a:r>
                        <a:rPr lang="fr-FR" b="1" dirty="0" smtClean="0">
                          <a:solidFill>
                            <a:srgbClr val="002060"/>
                          </a:solidFill>
                          <a:latin typeface="Calibri" pitchFamily="34" charset="0"/>
                          <a:cs typeface="Calibri" pitchFamily="34" charset="0"/>
                        </a:rPr>
                        <a:t>26,9*</a:t>
                      </a:r>
                    </a:p>
                    <a:p>
                      <a:pPr algn="ctr"/>
                      <a:r>
                        <a:rPr lang="fr-FR" b="1" dirty="0" smtClean="0">
                          <a:solidFill>
                            <a:srgbClr val="002060"/>
                          </a:solidFill>
                          <a:latin typeface="Calibri" pitchFamily="34" charset="0"/>
                          <a:cs typeface="Calibri" pitchFamily="34" charset="0"/>
                        </a:rPr>
                        <a:t>27,6*</a:t>
                      </a:r>
                      <a:endParaRPr lang="fr-FR" b="1" dirty="0">
                        <a:solidFill>
                          <a:srgbClr val="002060"/>
                        </a:solidFill>
                        <a:latin typeface="Calibri" pitchFamily="34" charset="0"/>
                        <a:cs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smtClean="0">
                          <a:solidFill>
                            <a:srgbClr val="002060"/>
                          </a:solidFill>
                          <a:latin typeface="Calibri" pitchFamily="34" charset="0"/>
                          <a:cs typeface="Calibri" pitchFamily="34" charset="0"/>
                        </a:rPr>
                        <a:t>28,2*</a:t>
                      </a:r>
                    </a:p>
                    <a:p>
                      <a:pPr algn="ctr"/>
                      <a:r>
                        <a:rPr lang="fr-FR" b="1" dirty="0" smtClean="0">
                          <a:solidFill>
                            <a:srgbClr val="002060"/>
                          </a:solidFill>
                          <a:latin typeface="Calibri" pitchFamily="34" charset="0"/>
                          <a:cs typeface="Calibri" pitchFamily="34" charset="0"/>
                        </a:rPr>
                        <a:t>27,8*</a:t>
                      </a:r>
                      <a:endParaRPr lang="fr-FR" b="1" dirty="0">
                        <a:solidFill>
                          <a:srgbClr val="002060"/>
                        </a:solidFill>
                        <a:latin typeface="Calibri" pitchFamily="34" charset="0"/>
                        <a:cs typeface="Calibri" pitchFamily="34" charset="0"/>
                      </a:endParaRPr>
                    </a:p>
                  </a:txBody>
                  <a:tcPr/>
                </a:tc>
              </a:tr>
              <a:tr h="370840">
                <a:tc>
                  <a:txBody>
                    <a:bodyPr/>
                    <a:lstStyle/>
                    <a:p>
                      <a:r>
                        <a:rPr lang="fr-FR" b="1" dirty="0" err="1" smtClean="0">
                          <a:solidFill>
                            <a:srgbClr val="002060"/>
                          </a:solidFill>
                          <a:latin typeface="Calibri" pitchFamily="34" charset="0"/>
                          <a:cs typeface="Calibri" pitchFamily="34" charset="0"/>
                        </a:rPr>
                        <a:t>Triglycéridémie</a:t>
                      </a:r>
                      <a:r>
                        <a:rPr lang="fr-FR" b="1" baseline="0" dirty="0" smtClean="0">
                          <a:solidFill>
                            <a:srgbClr val="002060"/>
                          </a:solidFill>
                          <a:latin typeface="Calibri" pitchFamily="34" charset="0"/>
                          <a:cs typeface="Calibri" pitchFamily="34" charset="0"/>
                        </a:rPr>
                        <a:t> (</a:t>
                      </a:r>
                      <a:r>
                        <a:rPr lang="fr-FR" b="1" baseline="0" dirty="0" err="1" smtClean="0">
                          <a:solidFill>
                            <a:srgbClr val="002060"/>
                          </a:solidFill>
                          <a:latin typeface="Calibri" pitchFamily="34" charset="0"/>
                          <a:cs typeface="Calibri" pitchFamily="34" charset="0"/>
                        </a:rPr>
                        <a:t>mmol</a:t>
                      </a:r>
                      <a:r>
                        <a:rPr lang="fr-FR" b="1" baseline="0" dirty="0" smtClean="0">
                          <a:solidFill>
                            <a:srgbClr val="002060"/>
                          </a:solidFill>
                          <a:latin typeface="Calibri" pitchFamily="34" charset="0"/>
                          <a:cs typeface="Calibri" pitchFamily="34" charset="0"/>
                        </a:rPr>
                        <a:t>/L)</a:t>
                      </a:r>
                      <a:endParaRPr lang="fr-FR" b="1" dirty="0">
                        <a:solidFill>
                          <a:srgbClr val="002060"/>
                        </a:solidFill>
                        <a:latin typeface="Calibri" pitchFamily="34" charset="0"/>
                        <a:cs typeface="Calibri" pitchFamily="34" charset="0"/>
                      </a:endParaRPr>
                    </a:p>
                  </a:txBody>
                  <a:tcPr/>
                </a:tc>
                <a:tc>
                  <a:txBody>
                    <a:bodyPr/>
                    <a:lstStyle/>
                    <a:p>
                      <a:r>
                        <a:rPr lang="fr-FR" b="1" dirty="0" smtClean="0">
                          <a:solidFill>
                            <a:srgbClr val="002060"/>
                          </a:solidFill>
                          <a:latin typeface="Calibri" pitchFamily="34" charset="0"/>
                          <a:cs typeface="Calibri" pitchFamily="34" charset="0"/>
                        </a:rPr>
                        <a:t>Entraîné</a:t>
                      </a:r>
                    </a:p>
                    <a:p>
                      <a:r>
                        <a:rPr lang="fr-FR" b="1" dirty="0" smtClean="0">
                          <a:solidFill>
                            <a:srgbClr val="002060"/>
                          </a:solidFill>
                          <a:latin typeface="Calibri" pitchFamily="34" charset="0"/>
                          <a:cs typeface="Calibri" pitchFamily="34" charset="0"/>
                        </a:rPr>
                        <a:t>Témoin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smtClean="0">
                          <a:solidFill>
                            <a:srgbClr val="002060"/>
                          </a:solidFill>
                          <a:latin typeface="Calibri" pitchFamily="34" charset="0"/>
                          <a:cs typeface="Calibri" pitchFamily="34" charset="0"/>
                        </a:rPr>
                        <a:t>1,3</a:t>
                      </a:r>
                    </a:p>
                    <a:p>
                      <a:pPr marL="0" marR="0" indent="0" algn="ctr" defTabSz="914400" rtl="0" eaLnBrk="1" fontAlgn="auto" latinLnBrk="0" hangingPunct="1">
                        <a:lnSpc>
                          <a:spcPct val="100000"/>
                        </a:lnSpc>
                        <a:spcBef>
                          <a:spcPts val="0"/>
                        </a:spcBef>
                        <a:spcAft>
                          <a:spcPts val="0"/>
                        </a:spcAft>
                        <a:buClrTx/>
                        <a:buSzTx/>
                        <a:buFontTx/>
                        <a:buNone/>
                        <a:tabLst/>
                        <a:defRPr/>
                      </a:pPr>
                      <a:r>
                        <a:rPr lang="fr-FR" b="1" dirty="0" smtClean="0">
                          <a:solidFill>
                            <a:srgbClr val="002060"/>
                          </a:solidFill>
                          <a:latin typeface="Calibri" pitchFamily="34" charset="0"/>
                          <a:cs typeface="Calibri" pitchFamily="34" charset="0"/>
                        </a:rPr>
                        <a:t>1,0</a:t>
                      </a:r>
                    </a:p>
                  </a:txBody>
                  <a:tcPr/>
                </a:tc>
                <a:tc>
                  <a:txBody>
                    <a:bodyPr/>
                    <a:lstStyle/>
                    <a:p>
                      <a:pPr algn="ctr"/>
                      <a:r>
                        <a:rPr lang="fr-FR" b="1" dirty="0" smtClean="0">
                          <a:solidFill>
                            <a:srgbClr val="002060"/>
                          </a:solidFill>
                          <a:latin typeface="Calibri" pitchFamily="34" charset="0"/>
                          <a:cs typeface="Calibri" pitchFamily="34" charset="0"/>
                        </a:rPr>
                        <a:t>0,9*</a:t>
                      </a:r>
                    </a:p>
                    <a:p>
                      <a:pPr algn="ctr"/>
                      <a:r>
                        <a:rPr lang="fr-FR" b="1" dirty="0" err="1" smtClean="0">
                          <a:solidFill>
                            <a:srgbClr val="002060"/>
                          </a:solidFill>
                          <a:latin typeface="Calibri" pitchFamily="34" charset="0"/>
                          <a:cs typeface="Calibri" pitchFamily="34" charset="0"/>
                        </a:rPr>
                        <a:t>n.d</a:t>
                      </a:r>
                      <a:r>
                        <a:rPr lang="fr-FR" b="1" dirty="0" smtClean="0">
                          <a:solidFill>
                            <a:srgbClr val="002060"/>
                          </a:solidFill>
                          <a:latin typeface="Calibri" pitchFamily="34" charset="0"/>
                          <a:cs typeface="Calibri" pitchFamily="34" charset="0"/>
                        </a:rPr>
                        <a:t>.</a:t>
                      </a:r>
                      <a:endParaRPr lang="fr-FR" b="1" dirty="0">
                        <a:solidFill>
                          <a:srgbClr val="002060"/>
                        </a:solidFill>
                        <a:latin typeface="Calibri" pitchFamily="34" charset="0"/>
                        <a:cs typeface="Calibri" pitchFamily="34" charset="0"/>
                      </a:endParaRPr>
                    </a:p>
                  </a:txBody>
                  <a:tcPr/>
                </a:tc>
                <a:tc>
                  <a:txBody>
                    <a:bodyPr/>
                    <a:lstStyle/>
                    <a:p>
                      <a:pPr algn="ctr"/>
                      <a:r>
                        <a:rPr lang="fr-FR" b="1" dirty="0" smtClean="0">
                          <a:solidFill>
                            <a:srgbClr val="002060"/>
                          </a:solidFill>
                          <a:latin typeface="Calibri" pitchFamily="34" charset="0"/>
                          <a:cs typeface="Calibri" pitchFamily="34" charset="0"/>
                        </a:rPr>
                        <a:t>1,5</a:t>
                      </a:r>
                    </a:p>
                    <a:p>
                      <a:pPr algn="ctr"/>
                      <a:r>
                        <a:rPr lang="fr-FR" b="1" dirty="0" smtClean="0">
                          <a:solidFill>
                            <a:srgbClr val="002060"/>
                          </a:solidFill>
                          <a:latin typeface="Calibri" pitchFamily="34" charset="0"/>
                          <a:cs typeface="Calibri" pitchFamily="34" charset="0"/>
                        </a:rPr>
                        <a:t>1,5*</a:t>
                      </a:r>
                      <a:endParaRPr lang="fr-FR" b="1" dirty="0">
                        <a:solidFill>
                          <a:srgbClr val="002060"/>
                        </a:solidFill>
                        <a:latin typeface="Calibri" pitchFamily="34" charset="0"/>
                        <a:cs typeface="Calibri" pitchFamily="34" charset="0"/>
                      </a:endParaRPr>
                    </a:p>
                  </a:txBody>
                  <a:tcPr/>
                </a:tc>
              </a:tr>
              <a:tr h="370840">
                <a:tc>
                  <a:txBody>
                    <a:bodyPr/>
                    <a:lstStyle/>
                    <a:p>
                      <a:r>
                        <a:rPr lang="fr-FR" b="1" dirty="0" smtClean="0">
                          <a:solidFill>
                            <a:srgbClr val="002060"/>
                          </a:solidFill>
                          <a:latin typeface="Calibri" pitchFamily="34" charset="0"/>
                          <a:cs typeface="Calibri" pitchFamily="34" charset="0"/>
                        </a:rPr>
                        <a:t>Lipoprotéines</a:t>
                      </a:r>
                      <a:r>
                        <a:rPr lang="fr-FR" b="1" baseline="0" dirty="0" smtClean="0">
                          <a:solidFill>
                            <a:srgbClr val="002060"/>
                          </a:solidFill>
                          <a:latin typeface="Calibri" pitchFamily="34" charset="0"/>
                          <a:cs typeface="Calibri" pitchFamily="34" charset="0"/>
                        </a:rPr>
                        <a:t> de haute densité (</a:t>
                      </a:r>
                      <a:r>
                        <a:rPr lang="fr-FR" b="1" baseline="0" dirty="0" err="1" smtClean="0">
                          <a:solidFill>
                            <a:srgbClr val="002060"/>
                          </a:solidFill>
                          <a:latin typeface="Calibri" pitchFamily="34" charset="0"/>
                          <a:cs typeface="Calibri" pitchFamily="34" charset="0"/>
                        </a:rPr>
                        <a:t>mmol</a:t>
                      </a:r>
                      <a:r>
                        <a:rPr lang="fr-FR" b="1" baseline="0" dirty="0" smtClean="0">
                          <a:solidFill>
                            <a:srgbClr val="002060"/>
                          </a:solidFill>
                          <a:latin typeface="Calibri" pitchFamily="34" charset="0"/>
                          <a:cs typeface="Calibri" pitchFamily="34" charset="0"/>
                        </a:rPr>
                        <a:t>/L)</a:t>
                      </a:r>
                      <a:endParaRPr lang="fr-FR" b="1" dirty="0">
                        <a:solidFill>
                          <a:srgbClr val="002060"/>
                        </a:solidFill>
                        <a:latin typeface="Calibri" pitchFamily="34" charset="0"/>
                        <a:cs typeface="Calibri" pitchFamily="34" charset="0"/>
                      </a:endParaRPr>
                    </a:p>
                  </a:txBody>
                  <a:tcPr/>
                </a:tc>
                <a:tc>
                  <a:txBody>
                    <a:bodyPr/>
                    <a:lstStyle/>
                    <a:p>
                      <a:r>
                        <a:rPr lang="fr-FR" b="1" dirty="0" smtClean="0">
                          <a:solidFill>
                            <a:srgbClr val="002060"/>
                          </a:solidFill>
                          <a:latin typeface="Calibri" pitchFamily="34" charset="0"/>
                          <a:cs typeface="Calibri" pitchFamily="34" charset="0"/>
                        </a:rPr>
                        <a:t>Entraîné</a:t>
                      </a:r>
                    </a:p>
                    <a:p>
                      <a:endParaRPr lang="fr-FR" b="1" dirty="0" smtClean="0">
                        <a:solidFill>
                          <a:srgbClr val="002060"/>
                        </a:solidFill>
                        <a:latin typeface="Calibri" pitchFamily="34" charset="0"/>
                        <a:cs typeface="Calibri" pitchFamily="34" charset="0"/>
                      </a:endParaRPr>
                    </a:p>
                    <a:p>
                      <a:r>
                        <a:rPr lang="fr-FR" b="1" dirty="0" smtClean="0">
                          <a:solidFill>
                            <a:srgbClr val="002060"/>
                          </a:solidFill>
                          <a:latin typeface="Calibri" pitchFamily="34" charset="0"/>
                          <a:cs typeface="Calibri" pitchFamily="34" charset="0"/>
                        </a:rPr>
                        <a:t>Témoin</a:t>
                      </a:r>
                    </a:p>
                  </a:txBody>
                  <a:tcPr/>
                </a:tc>
                <a:tc>
                  <a:txBody>
                    <a:bodyPr/>
                    <a:lstStyle/>
                    <a:p>
                      <a:pPr algn="ctr"/>
                      <a:r>
                        <a:rPr lang="fr-FR" b="1" dirty="0" smtClean="0">
                          <a:solidFill>
                            <a:srgbClr val="002060"/>
                          </a:solidFill>
                          <a:latin typeface="Calibri" pitchFamily="34" charset="0"/>
                          <a:cs typeface="Calibri" pitchFamily="34" charset="0"/>
                        </a:rPr>
                        <a:t>1,3</a:t>
                      </a:r>
                    </a:p>
                    <a:p>
                      <a:pPr algn="ctr"/>
                      <a:endParaRPr lang="fr-FR" b="1" dirty="0" smtClean="0">
                        <a:solidFill>
                          <a:srgbClr val="002060"/>
                        </a:solidFill>
                        <a:latin typeface="Calibri" pitchFamily="34" charset="0"/>
                        <a:cs typeface="Calibri" pitchFamily="34" charset="0"/>
                      </a:endParaRPr>
                    </a:p>
                    <a:p>
                      <a:pPr algn="ctr"/>
                      <a:r>
                        <a:rPr lang="fr-FR" b="1" dirty="0" smtClean="0">
                          <a:solidFill>
                            <a:srgbClr val="002060"/>
                          </a:solidFill>
                          <a:latin typeface="Calibri" pitchFamily="34" charset="0"/>
                          <a:cs typeface="Calibri" pitchFamily="34" charset="0"/>
                        </a:rPr>
                        <a:t>1,4</a:t>
                      </a:r>
                      <a:endParaRPr lang="fr-FR" b="1" dirty="0">
                        <a:solidFill>
                          <a:srgbClr val="002060"/>
                        </a:solidFill>
                        <a:latin typeface="Calibri" pitchFamily="34" charset="0"/>
                        <a:cs typeface="Calibri" pitchFamily="34" charset="0"/>
                      </a:endParaRPr>
                    </a:p>
                  </a:txBody>
                  <a:tcPr/>
                </a:tc>
                <a:tc>
                  <a:txBody>
                    <a:bodyPr/>
                    <a:lstStyle/>
                    <a:p>
                      <a:pPr algn="ctr"/>
                      <a:r>
                        <a:rPr lang="fr-FR" b="1" dirty="0" smtClean="0">
                          <a:solidFill>
                            <a:srgbClr val="002060"/>
                          </a:solidFill>
                          <a:latin typeface="Calibri" pitchFamily="34" charset="0"/>
                          <a:cs typeface="Calibri" pitchFamily="34" charset="0"/>
                        </a:rPr>
                        <a:t>1,3</a:t>
                      </a:r>
                    </a:p>
                    <a:p>
                      <a:pPr algn="ctr"/>
                      <a:endParaRPr lang="fr-FR" b="1" dirty="0" smtClean="0">
                        <a:solidFill>
                          <a:srgbClr val="002060"/>
                        </a:solidFill>
                        <a:latin typeface="Calibri" pitchFamily="34" charset="0"/>
                        <a:cs typeface="Calibri" pitchFamily="34" charset="0"/>
                      </a:endParaRPr>
                    </a:p>
                    <a:p>
                      <a:pPr algn="ctr"/>
                      <a:r>
                        <a:rPr lang="fr-FR" b="1" dirty="0" err="1" smtClean="0">
                          <a:solidFill>
                            <a:srgbClr val="002060"/>
                          </a:solidFill>
                          <a:latin typeface="Calibri" pitchFamily="34" charset="0"/>
                          <a:cs typeface="Calibri" pitchFamily="34" charset="0"/>
                        </a:rPr>
                        <a:t>n.d</a:t>
                      </a:r>
                      <a:r>
                        <a:rPr lang="fr-FR" b="1" dirty="0" smtClean="0">
                          <a:solidFill>
                            <a:srgbClr val="002060"/>
                          </a:solidFill>
                          <a:latin typeface="Calibri" pitchFamily="34" charset="0"/>
                          <a:cs typeface="Calibri" pitchFamily="34" charset="0"/>
                        </a:rPr>
                        <a:t>.</a:t>
                      </a:r>
                      <a:endParaRPr lang="fr-FR" b="1" dirty="0">
                        <a:solidFill>
                          <a:srgbClr val="002060"/>
                        </a:solidFill>
                        <a:latin typeface="Calibri" pitchFamily="34" charset="0"/>
                        <a:cs typeface="Calibri" pitchFamily="34" charset="0"/>
                      </a:endParaRPr>
                    </a:p>
                  </a:txBody>
                  <a:tcPr/>
                </a:tc>
                <a:tc>
                  <a:txBody>
                    <a:bodyPr/>
                    <a:lstStyle/>
                    <a:p>
                      <a:pPr algn="ctr"/>
                      <a:r>
                        <a:rPr lang="fr-FR" b="1" dirty="0" smtClean="0">
                          <a:solidFill>
                            <a:srgbClr val="002060"/>
                          </a:solidFill>
                          <a:latin typeface="Calibri" pitchFamily="34" charset="0"/>
                          <a:cs typeface="Calibri" pitchFamily="34" charset="0"/>
                        </a:rPr>
                        <a:t>1,6</a:t>
                      </a:r>
                    </a:p>
                    <a:p>
                      <a:pPr algn="ctr"/>
                      <a:endParaRPr lang="fr-FR" b="1" dirty="0" smtClean="0">
                        <a:solidFill>
                          <a:srgbClr val="002060"/>
                        </a:solidFill>
                        <a:latin typeface="Calibri" pitchFamily="34" charset="0"/>
                        <a:cs typeface="Calibri" pitchFamily="34" charset="0"/>
                      </a:endParaRPr>
                    </a:p>
                    <a:p>
                      <a:pPr algn="ctr"/>
                      <a:r>
                        <a:rPr lang="fr-FR" b="1" dirty="0" smtClean="0">
                          <a:solidFill>
                            <a:srgbClr val="002060"/>
                          </a:solidFill>
                          <a:latin typeface="Calibri" pitchFamily="34" charset="0"/>
                          <a:cs typeface="Calibri" pitchFamily="34" charset="0"/>
                        </a:rPr>
                        <a:t>0,9*</a:t>
                      </a:r>
                      <a:endParaRPr lang="fr-FR" b="1" dirty="0">
                        <a:solidFill>
                          <a:srgbClr val="002060"/>
                        </a:solidFill>
                        <a:latin typeface="Calibri" pitchFamily="34" charset="0"/>
                        <a:cs typeface="Calibri" pitchFamily="34" charset="0"/>
                      </a:endParaRPr>
                    </a:p>
                  </a:txBody>
                  <a:tcPr/>
                </a:tc>
              </a:tr>
              <a:tr h="370840">
                <a:tc>
                  <a:txBody>
                    <a:bodyPr/>
                    <a:lstStyle/>
                    <a:p>
                      <a:r>
                        <a:rPr lang="fr-FR" b="1" dirty="0" smtClean="0">
                          <a:solidFill>
                            <a:srgbClr val="002060"/>
                          </a:solidFill>
                          <a:latin typeface="Calibri" pitchFamily="34" charset="0"/>
                          <a:cs typeface="Calibri" pitchFamily="34" charset="0"/>
                        </a:rPr>
                        <a:t>Glycémie à jeun</a:t>
                      </a:r>
                    </a:p>
                    <a:p>
                      <a:r>
                        <a:rPr lang="fr-FR" b="1" dirty="0" smtClean="0">
                          <a:solidFill>
                            <a:srgbClr val="002060"/>
                          </a:solidFill>
                          <a:latin typeface="Calibri" pitchFamily="34" charset="0"/>
                          <a:cs typeface="Calibri" pitchFamily="34" charset="0"/>
                        </a:rPr>
                        <a:t>(</a:t>
                      </a:r>
                      <a:r>
                        <a:rPr lang="fr-FR" b="1" dirty="0" err="1" smtClean="0">
                          <a:solidFill>
                            <a:srgbClr val="002060"/>
                          </a:solidFill>
                          <a:latin typeface="Calibri" pitchFamily="34" charset="0"/>
                          <a:cs typeface="Calibri" pitchFamily="34" charset="0"/>
                        </a:rPr>
                        <a:t>mmol</a:t>
                      </a:r>
                      <a:r>
                        <a:rPr lang="fr-FR" b="1" dirty="0" smtClean="0">
                          <a:solidFill>
                            <a:srgbClr val="002060"/>
                          </a:solidFill>
                          <a:latin typeface="Calibri" pitchFamily="34" charset="0"/>
                          <a:cs typeface="Calibri" pitchFamily="34" charset="0"/>
                        </a:rPr>
                        <a:t>/L)</a:t>
                      </a:r>
                      <a:endParaRPr lang="fr-FR" b="1" dirty="0">
                        <a:solidFill>
                          <a:srgbClr val="002060"/>
                        </a:solidFill>
                        <a:latin typeface="Calibri" pitchFamily="34" charset="0"/>
                        <a:cs typeface="Calibri" pitchFamily="34" charset="0"/>
                      </a:endParaRPr>
                    </a:p>
                  </a:txBody>
                  <a:tcPr/>
                </a:tc>
                <a:tc>
                  <a:txBody>
                    <a:bodyPr/>
                    <a:lstStyle/>
                    <a:p>
                      <a:r>
                        <a:rPr lang="fr-FR" b="1" dirty="0" smtClean="0">
                          <a:solidFill>
                            <a:srgbClr val="002060"/>
                          </a:solidFill>
                          <a:latin typeface="Calibri" pitchFamily="34" charset="0"/>
                          <a:cs typeface="Calibri" pitchFamily="34" charset="0"/>
                        </a:rPr>
                        <a:t>Entraîné</a:t>
                      </a:r>
                    </a:p>
                    <a:p>
                      <a:r>
                        <a:rPr lang="fr-FR" b="1" dirty="0" smtClean="0">
                          <a:solidFill>
                            <a:srgbClr val="002060"/>
                          </a:solidFill>
                          <a:latin typeface="Calibri" pitchFamily="34" charset="0"/>
                          <a:cs typeface="Calibri" pitchFamily="34" charset="0"/>
                        </a:rPr>
                        <a:t>Témoin</a:t>
                      </a:r>
                    </a:p>
                  </a:txBody>
                  <a:tcPr/>
                </a:tc>
                <a:tc>
                  <a:txBody>
                    <a:bodyPr/>
                    <a:lstStyle/>
                    <a:p>
                      <a:pPr algn="ctr"/>
                      <a:r>
                        <a:rPr lang="fr-FR" b="1" dirty="0" smtClean="0">
                          <a:solidFill>
                            <a:srgbClr val="002060"/>
                          </a:solidFill>
                          <a:latin typeface="Calibri" pitchFamily="34" charset="0"/>
                          <a:cs typeface="Calibri" pitchFamily="34" charset="0"/>
                        </a:rPr>
                        <a:t>5,2</a:t>
                      </a:r>
                    </a:p>
                    <a:p>
                      <a:pPr algn="ctr"/>
                      <a:r>
                        <a:rPr lang="fr-FR" b="1" dirty="0" smtClean="0">
                          <a:solidFill>
                            <a:srgbClr val="002060"/>
                          </a:solidFill>
                          <a:latin typeface="Calibri" pitchFamily="34" charset="0"/>
                          <a:cs typeface="Calibri" pitchFamily="34" charset="0"/>
                        </a:rPr>
                        <a:t>4,6</a:t>
                      </a:r>
                      <a:endParaRPr lang="fr-FR" b="1" dirty="0">
                        <a:solidFill>
                          <a:srgbClr val="002060"/>
                        </a:solidFill>
                        <a:latin typeface="Calibri" pitchFamily="34" charset="0"/>
                        <a:cs typeface="Calibri" pitchFamily="34" charset="0"/>
                      </a:endParaRPr>
                    </a:p>
                  </a:txBody>
                  <a:tcPr/>
                </a:tc>
                <a:tc>
                  <a:txBody>
                    <a:bodyPr/>
                    <a:lstStyle/>
                    <a:p>
                      <a:pPr algn="ctr"/>
                      <a:r>
                        <a:rPr lang="fr-FR" b="1" dirty="0" smtClean="0">
                          <a:solidFill>
                            <a:srgbClr val="002060"/>
                          </a:solidFill>
                          <a:latin typeface="Calibri" pitchFamily="34" charset="0"/>
                          <a:cs typeface="Calibri" pitchFamily="34" charset="0"/>
                        </a:rPr>
                        <a:t>4,0*</a:t>
                      </a:r>
                    </a:p>
                    <a:p>
                      <a:pPr algn="ctr"/>
                      <a:r>
                        <a:rPr lang="fr-FR" b="1" dirty="0" err="1" smtClean="0">
                          <a:solidFill>
                            <a:srgbClr val="002060"/>
                          </a:solidFill>
                          <a:latin typeface="Calibri" pitchFamily="34" charset="0"/>
                          <a:cs typeface="Calibri" pitchFamily="34" charset="0"/>
                        </a:rPr>
                        <a:t>n.d</a:t>
                      </a:r>
                      <a:r>
                        <a:rPr lang="fr-FR" b="1" dirty="0" smtClean="0">
                          <a:solidFill>
                            <a:srgbClr val="002060"/>
                          </a:solidFill>
                          <a:latin typeface="Calibri" pitchFamily="34" charset="0"/>
                          <a:cs typeface="Calibri" pitchFamily="34" charset="0"/>
                        </a:rPr>
                        <a:t>.</a:t>
                      </a:r>
                      <a:endParaRPr lang="fr-FR" b="1" dirty="0">
                        <a:solidFill>
                          <a:srgbClr val="002060"/>
                        </a:solidFill>
                        <a:latin typeface="Calibri" pitchFamily="34" charset="0"/>
                        <a:cs typeface="Calibri" pitchFamily="34" charset="0"/>
                      </a:endParaRPr>
                    </a:p>
                  </a:txBody>
                  <a:tcPr/>
                </a:tc>
                <a:tc>
                  <a:txBody>
                    <a:bodyPr/>
                    <a:lstStyle/>
                    <a:p>
                      <a:pPr algn="ctr"/>
                      <a:r>
                        <a:rPr lang="fr-FR" b="1" dirty="0" smtClean="0">
                          <a:solidFill>
                            <a:srgbClr val="002060"/>
                          </a:solidFill>
                          <a:latin typeface="Calibri" pitchFamily="34" charset="0"/>
                          <a:cs typeface="Calibri" pitchFamily="34" charset="0"/>
                        </a:rPr>
                        <a:t>5,4</a:t>
                      </a:r>
                    </a:p>
                    <a:p>
                      <a:pPr algn="ctr"/>
                      <a:r>
                        <a:rPr lang="fr-FR" b="1" dirty="0" smtClean="0">
                          <a:solidFill>
                            <a:srgbClr val="002060"/>
                          </a:solidFill>
                          <a:latin typeface="Calibri" pitchFamily="34" charset="0"/>
                          <a:cs typeface="Calibri" pitchFamily="34" charset="0"/>
                        </a:rPr>
                        <a:t>5,1*</a:t>
                      </a:r>
                      <a:endParaRPr lang="fr-FR" b="1" dirty="0">
                        <a:solidFill>
                          <a:srgbClr val="002060"/>
                        </a:solidFill>
                        <a:latin typeface="Calibri" pitchFamily="34" charset="0"/>
                        <a:cs typeface="Calibri" pitchFamily="34" charset="0"/>
                      </a:endParaRPr>
                    </a:p>
                  </a:txBody>
                  <a:tcPr/>
                </a:tc>
              </a:tr>
              <a:tr h="370840">
                <a:tc>
                  <a:txBody>
                    <a:bodyPr/>
                    <a:lstStyle/>
                    <a:p>
                      <a:r>
                        <a:rPr lang="fr-FR" b="1" dirty="0" smtClean="0">
                          <a:solidFill>
                            <a:srgbClr val="002060"/>
                          </a:solidFill>
                          <a:latin typeface="Calibri" pitchFamily="34" charset="0"/>
                          <a:cs typeface="Calibri" pitchFamily="34" charset="0"/>
                        </a:rPr>
                        <a:t>Insulinémie</a:t>
                      </a:r>
                    </a:p>
                    <a:p>
                      <a:r>
                        <a:rPr lang="fr-FR" b="1" dirty="0" err="1" smtClean="0">
                          <a:solidFill>
                            <a:srgbClr val="002060"/>
                          </a:solidFill>
                          <a:latin typeface="Calibri" pitchFamily="34" charset="0"/>
                          <a:cs typeface="Calibri" pitchFamily="34" charset="0"/>
                        </a:rPr>
                        <a:t>mU</a:t>
                      </a:r>
                      <a:r>
                        <a:rPr lang="fr-FR" b="1" dirty="0" smtClean="0">
                          <a:solidFill>
                            <a:srgbClr val="002060"/>
                          </a:solidFill>
                          <a:latin typeface="Calibri" pitchFamily="34" charset="0"/>
                          <a:cs typeface="Calibri" pitchFamily="34" charset="0"/>
                        </a:rPr>
                        <a:t>/L)</a:t>
                      </a:r>
                      <a:endParaRPr lang="fr-FR" b="1" dirty="0">
                        <a:solidFill>
                          <a:srgbClr val="002060"/>
                        </a:solidFill>
                        <a:latin typeface="Calibri" pitchFamily="34" charset="0"/>
                        <a:cs typeface="Calibri" pitchFamily="34" charset="0"/>
                      </a:endParaRPr>
                    </a:p>
                  </a:txBody>
                  <a:tcPr/>
                </a:tc>
                <a:tc>
                  <a:txBody>
                    <a:bodyPr/>
                    <a:lstStyle/>
                    <a:p>
                      <a:r>
                        <a:rPr lang="fr-FR" b="1" dirty="0" smtClean="0">
                          <a:solidFill>
                            <a:srgbClr val="002060"/>
                          </a:solidFill>
                          <a:latin typeface="Calibri" pitchFamily="34" charset="0"/>
                          <a:cs typeface="Calibri" pitchFamily="34" charset="0"/>
                        </a:rPr>
                        <a:t>Entraîné</a:t>
                      </a:r>
                    </a:p>
                    <a:p>
                      <a:r>
                        <a:rPr lang="fr-FR" b="1" dirty="0" smtClean="0">
                          <a:solidFill>
                            <a:srgbClr val="002060"/>
                          </a:solidFill>
                          <a:latin typeface="Calibri" pitchFamily="34" charset="0"/>
                          <a:cs typeface="Calibri" pitchFamily="34" charset="0"/>
                        </a:rPr>
                        <a:t>Témoin</a:t>
                      </a:r>
                    </a:p>
                  </a:txBody>
                  <a:tcPr/>
                </a:tc>
                <a:tc>
                  <a:txBody>
                    <a:bodyPr/>
                    <a:lstStyle/>
                    <a:p>
                      <a:pPr algn="ctr"/>
                      <a:r>
                        <a:rPr lang="fr-FR" b="1" dirty="0" smtClean="0">
                          <a:solidFill>
                            <a:srgbClr val="002060"/>
                          </a:solidFill>
                          <a:latin typeface="Calibri" pitchFamily="34" charset="0"/>
                          <a:cs typeface="Calibri" pitchFamily="34" charset="0"/>
                        </a:rPr>
                        <a:t>29,2</a:t>
                      </a:r>
                    </a:p>
                    <a:p>
                      <a:pPr algn="ctr"/>
                      <a:r>
                        <a:rPr lang="fr-FR" b="1" dirty="0" smtClean="0">
                          <a:solidFill>
                            <a:srgbClr val="002060"/>
                          </a:solidFill>
                          <a:latin typeface="Calibri" pitchFamily="34" charset="0"/>
                          <a:cs typeface="Calibri" pitchFamily="34" charset="0"/>
                        </a:rPr>
                        <a:t>37,6</a:t>
                      </a:r>
                      <a:endParaRPr lang="fr-FR" b="1" dirty="0">
                        <a:solidFill>
                          <a:srgbClr val="002060"/>
                        </a:solidFill>
                        <a:latin typeface="Calibri" pitchFamily="34" charset="0"/>
                        <a:cs typeface="Calibri" pitchFamily="34" charset="0"/>
                      </a:endParaRPr>
                    </a:p>
                  </a:txBody>
                  <a:tcPr/>
                </a:tc>
                <a:tc>
                  <a:txBody>
                    <a:bodyPr/>
                    <a:lstStyle/>
                    <a:p>
                      <a:pPr algn="ctr"/>
                      <a:r>
                        <a:rPr lang="fr-FR" b="1" dirty="0" smtClean="0">
                          <a:solidFill>
                            <a:srgbClr val="002060"/>
                          </a:solidFill>
                          <a:latin typeface="Calibri" pitchFamily="34" charset="0"/>
                          <a:cs typeface="Calibri" pitchFamily="34" charset="0"/>
                        </a:rPr>
                        <a:t>18,5*</a:t>
                      </a:r>
                    </a:p>
                    <a:p>
                      <a:pPr algn="ctr"/>
                      <a:r>
                        <a:rPr lang="fr-FR" b="1" dirty="0" err="1" smtClean="0">
                          <a:solidFill>
                            <a:srgbClr val="002060"/>
                          </a:solidFill>
                          <a:latin typeface="Calibri" pitchFamily="34" charset="0"/>
                          <a:cs typeface="Calibri" pitchFamily="34" charset="0"/>
                        </a:rPr>
                        <a:t>n.d</a:t>
                      </a:r>
                      <a:r>
                        <a:rPr lang="fr-FR" b="1" dirty="0" smtClean="0">
                          <a:solidFill>
                            <a:srgbClr val="002060"/>
                          </a:solidFill>
                          <a:latin typeface="Calibri" pitchFamily="34" charset="0"/>
                          <a:cs typeface="Calibri" pitchFamily="34" charset="0"/>
                        </a:rPr>
                        <a:t>.</a:t>
                      </a:r>
                      <a:endParaRPr lang="fr-FR" b="1" dirty="0">
                        <a:solidFill>
                          <a:srgbClr val="002060"/>
                        </a:solidFill>
                        <a:latin typeface="Calibri" pitchFamily="34" charset="0"/>
                        <a:cs typeface="Calibri" pitchFamily="34" charset="0"/>
                      </a:endParaRPr>
                    </a:p>
                  </a:txBody>
                  <a:tcPr/>
                </a:tc>
                <a:tc>
                  <a:txBody>
                    <a:bodyPr/>
                    <a:lstStyle/>
                    <a:p>
                      <a:pPr algn="ctr"/>
                      <a:r>
                        <a:rPr lang="fr-FR" b="1" dirty="0" smtClean="0">
                          <a:solidFill>
                            <a:srgbClr val="002060"/>
                          </a:solidFill>
                          <a:latin typeface="Calibri" pitchFamily="34" charset="0"/>
                          <a:cs typeface="Calibri" pitchFamily="34" charset="0"/>
                        </a:rPr>
                        <a:t>39,7</a:t>
                      </a:r>
                    </a:p>
                    <a:p>
                      <a:pPr algn="ctr"/>
                      <a:r>
                        <a:rPr lang="fr-FR" b="1" dirty="0" smtClean="0">
                          <a:solidFill>
                            <a:srgbClr val="002060"/>
                          </a:solidFill>
                          <a:latin typeface="Calibri" pitchFamily="34" charset="0"/>
                          <a:cs typeface="Calibri" pitchFamily="34" charset="0"/>
                        </a:rPr>
                        <a:t>43,8</a:t>
                      </a:r>
                      <a:endParaRPr lang="fr-FR" b="1" dirty="0">
                        <a:solidFill>
                          <a:srgbClr val="002060"/>
                        </a:solidFill>
                        <a:latin typeface="Calibri" pitchFamily="34" charset="0"/>
                        <a:cs typeface="Calibri" pitchFamily="34" charset="0"/>
                      </a:endParaRPr>
                    </a:p>
                  </a:txBody>
                  <a:tcPr/>
                </a:tc>
              </a:tr>
            </a:tbl>
          </a:graphicData>
        </a:graphic>
      </p:graphicFrame>
      <p:sp>
        <p:nvSpPr>
          <p:cNvPr id="4" name="ZoneTexte 3"/>
          <p:cNvSpPr txBox="1"/>
          <p:nvPr/>
        </p:nvSpPr>
        <p:spPr>
          <a:xfrm>
            <a:off x="35496" y="332656"/>
            <a:ext cx="8928470" cy="1015663"/>
          </a:xfrm>
          <a:prstGeom prst="rect">
            <a:avLst/>
          </a:prstGeom>
          <a:noFill/>
        </p:spPr>
        <p:txBody>
          <a:bodyPr wrap="none" rtlCol="0">
            <a:spAutoFit/>
          </a:bodyPr>
          <a:lstStyle/>
          <a:p>
            <a:r>
              <a:rPr lang="fr-FR" sz="2000" b="1" dirty="0">
                <a:solidFill>
                  <a:srgbClr val="FFFF00"/>
                </a:solidFill>
                <a:latin typeface="Calibri" pitchFamily="34" charset="0"/>
                <a:cs typeface="Calibri" pitchFamily="34" charset="0"/>
              </a:rPr>
              <a:t>Variations chez de jeunes en surpoids, des indicateurs de santé métabolique et de </a:t>
            </a:r>
          </a:p>
          <a:p>
            <a:r>
              <a:rPr lang="fr-FR" sz="2000" b="1" dirty="0">
                <a:solidFill>
                  <a:srgbClr val="FFFF00"/>
                </a:solidFill>
                <a:latin typeface="Calibri" pitchFamily="34" charset="0"/>
                <a:cs typeface="Calibri" pitchFamily="34" charset="0"/>
              </a:rPr>
              <a:t>condition physique selon leur participation (Entraînés) ou non (Témoins) à un </a:t>
            </a:r>
          </a:p>
          <a:p>
            <a:r>
              <a:rPr lang="fr-FR" sz="2000" b="1" dirty="0">
                <a:solidFill>
                  <a:srgbClr val="FFFF00"/>
                </a:solidFill>
                <a:latin typeface="Calibri" pitchFamily="34" charset="0"/>
                <a:cs typeface="Calibri" pitchFamily="34" charset="0"/>
              </a:rPr>
              <a:t>programme d’entraînement supervisé. </a:t>
            </a:r>
            <a:r>
              <a:rPr lang="fr-FR" b="1" i="1" dirty="0">
                <a:solidFill>
                  <a:srgbClr val="FFFF00"/>
                </a:solidFill>
                <a:latin typeface="Calibri" pitchFamily="34" charset="0"/>
                <a:cs typeface="Calibri" pitchFamily="34" charset="0"/>
              </a:rPr>
              <a:t>(D’après Chang et al., 2008)</a:t>
            </a:r>
          </a:p>
        </p:txBody>
      </p:sp>
      <p:sp>
        <p:nvSpPr>
          <p:cNvPr id="5" name="ZoneTexte 4"/>
          <p:cNvSpPr txBox="1"/>
          <p:nvPr/>
        </p:nvSpPr>
        <p:spPr>
          <a:xfrm>
            <a:off x="107504" y="5879013"/>
            <a:ext cx="7437036" cy="646331"/>
          </a:xfrm>
          <a:prstGeom prst="rect">
            <a:avLst/>
          </a:prstGeom>
          <a:noFill/>
        </p:spPr>
        <p:txBody>
          <a:bodyPr wrap="none" rtlCol="0">
            <a:spAutoFit/>
          </a:bodyPr>
          <a:lstStyle/>
          <a:p>
            <a:r>
              <a:rPr lang="fr-FR" dirty="0">
                <a:solidFill>
                  <a:srgbClr val="FFFF00"/>
                </a:solidFill>
                <a:latin typeface="Calibri" pitchFamily="34" charset="0"/>
                <a:cs typeface="Calibri" pitchFamily="34" charset="0"/>
              </a:rPr>
              <a:t>* </a:t>
            </a:r>
            <a:r>
              <a:rPr lang="fr-FR" b="1" dirty="0">
                <a:solidFill>
                  <a:srgbClr val="FFFF00"/>
                </a:solidFill>
                <a:latin typeface="Calibri" pitchFamily="34" charset="0"/>
                <a:cs typeface="Calibri" pitchFamily="34" charset="0"/>
              </a:rPr>
              <a:t>Valeurs significativement différentes de la valeur au début du programme.</a:t>
            </a:r>
          </a:p>
          <a:p>
            <a:r>
              <a:rPr lang="fr-FR" b="1" dirty="0">
                <a:solidFill>
                  <a:srgbClr val="FFFF00"/>
                </a:solidFill>
                <a:latin typeface="Calibri" pitchFamily="34" charset="0"/>
                <a:cs typeface="Calibri" pitchFamily="34" charset="0"/>
              </a:rPr>
              <a:t>   </a:t>
            </a:r>
            <a:r>
              <a:rPr lang="fr-FR" b="1" dirty="0" err="1">
                <a:solidFill>
                  <a:srgbClr val="FFFF00"/>
                </a:solidFill>
                <a:latin typeface="Calibri" pitchFamily="34" charset="0"/>
                <a:cs typeface="Calibri" pitchFamily="34" charset="0"/>
              </a:rPr>
              <a:t>n.d</a:t>
            </a:r>
            <a:r>
              <a:rPr lang="fr-FR" b="1" dirty="0">
                <a:solidFill>
                  <a:srgbClr val="FFFF00"/>
                </a:solidFill>
                <a:latin typeface="Calibri" pitchFamily="34" charset="0"/>
                <a:cs typeface="Calibri" pitchFamily="34" charset="0"/>
              </a:rPr>
              <a:t>. : information non disponible </a:t>
            </a:r>
          </a:p>
        </p:txBody>
      </p:sp>
      <p:sp>
        <p:nvSpPr>
          <p:cNvPr id="6" name="Ellipse 5"/>
          <p:cNvSpPr/>
          <p:nvPr/>
        </p:nvSpPr>
        <p:spPr>
          <a:xfrm>
            <a:off x="7164288" y="1348319"/>
            <a:ext cx="1979712" cy="4530694"/>
          </a:xfrm>
          <a:prstGeom prst="ellipse">
            <a:avLst/>
          </a:prstGeom>
          <a:noFill/>
          <a:ln>
            <a:solidFill>
              <a:srgbClr val="000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2060"/>
              </a:solidFill>
              <a:latin typeface="Calibri" pitchFamily="34" charset="0"/>
              <a:cs typeface="Calibri" pitchFamily="34" charset="0"/>
            </a:endParaRPr>
          </a:p>
        </p:txBody>
      </p:sp>
    </p:spTree>
    <p:extLst>
      <p:ext uri="{BB962C8B-B14F-4D97-AF65-F5344CB8AC3E}">
        <p14:creationId xmlns:p14="http://schemas.microsoft.com/office/powerpoint/2010/main" val="323013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5698" name="Rectangle 2"/>
          <p:cNvSpPr>
            <a:spLocks noGrp="1" noChangeArrowheads="1"/>
          </p:cNvSpPr>
          <p:nvPr>
            <p:ph type="body" idx="1"/>
          </p:nvPr>
        </p:nvSpPr>
        <p:spPr>
          <a:xfrm>
            <a:off x="142844" y="285728"/>
            <a:ext cx="9001156" cy="6786563"/>
          </a:xfrm>
        </p:spPr>
        <p:txBody>
          <a:bodyPr/>
          <a:lstStyle/>
          <a:p>
            <a:pPr marL="0" indent="0">
              <a:lnSpc>
                <a:spcPct val="150000"/>
              </a:lnSpc>
              <a:spcAft>
                <a:spcPct val="45000"/>
              </a:spcAft>
              <a:buFont typeface="Monotype Sorts" pitchFamily="2" charset="2"/>
              <a:buNone/>
              <a:tabLst>
                <a:tab pos="100013" algn="l"/>
              </a:tabLst>
              <a:defRPr/>
            </a:pPr>
            <a:r>
              <a:rPr lang="fr-FR" b="1" i="1" dirty="0">
                <a:solidFill>
                  <a:schemeClr val="bg1"/>
                </a:solidFill>
                <a:latin typeface="Bookman Old Style" pitchFamily="18" charset="0"/>
              </a:rPr>
              <a:t>« I » d’intensité : </a:t>
            </a:r>
            <a:endParaRPr lang="fr-FR" b="1" i="1" dirty="0" smtClean="0">
              <a:solidFill>
                <a:schemeClr val="bg1"/>
              </a:solidFill>
              <a:latin typeface="Bookman Old Style" pitchFamily="18" charset="0"/>
            </a:endParaRPr>
          </a:p>
          <a:p>
            <a:pPr marL="0" indent="0">
              <a:lnSpc>
                <a:spcPct val="150000"/>
              </a:lnSpc>
              <a:spcAft>
                <a:spcPct val="45000"/>
              </a:spcAft>
              <a:buFont typeface="Monotype Sorts" pitchFamily="2" charset="2"/>
              <a:buNone/>
              <a:tabLst>
                <a:tab pos="100013" algn="l"/>
              </a:tabLst>
              <a:defRPr/>
            </a:pPr>
            <a:r>
              <a:rPr lang="fr-FR" sz="2200" b="1" dirty="0" smtClean="0">
                <a:latin typeface="Bookman Old Style" pitchFamily="18" charset="0"/>
              </a:rPr>
              <a:t>la </a:t>
            </a:r>
            <a:r>
              <a:rPr lang="fr-FR" sz="2200" b="1" dirty="0">
                <a:latin typeface="Bookman Old Style" pitchFamily="18" charset="0"/>
              </a:rPr>
              <a:t>gestion individuelle de l’intensité est aujourd’hui très accessible grâce à l’évaluation et aux références qui en résultent : maxima estimés, %  du maximum de la force, de la </a:t>
            </a:r>
            <a:r>
              <a:rPr lang="fr-FR" sz="2200" b="1" dirty="0" smtClean="0">
                <a:latin typeface="Bookman Old Style" pitchFamily="18" charset="0"/>
              </a:rPr>
              <a:t>P.A.M., </a:t>
            </a:r>
            <a:r>
              <a:rPr lang="fr-FR" sz="2200" b="1" dirty="0">
                <a:latin typeface="Bookman Old Style" pitchFamily="18" charset="0"/>
              </a:rPr>
              <a:t>de la V.A.M. et des fréquences cardiaques qui les accompagnent</a:t>
            </a:r>
            <a:r>
              <a:rPr lang="fr-FR" sz="2200" b="1" dirty="0" smtClean="0">
                <a:latin typeface="Bookman Old Style" pitchFamily="18" charset="0"/>
              </a:rPr>
              <a:t>.</a:t>
            </a:r>
          </a:p>
          <a:p>
            <a:pPr marL="0" indent="0">
              <a:lnSpc>
                <a:spcPct val="150000"/>
              </a:lnSpc>
              <a:spcAft>
                <a:spcPct val="45000"/>
              </a:spcAft>
              <a:buFont typeface="Monotype Sorts" pitchFamily="2" charset="2"/>
              <a:buNone/>
              <a:tabLst>
                <a:tab pos="100013" algn="l"/>
              </a:tabLst>
              <a:defRPr/>
            </a:pPr>
            <a:r>
              <a:rPr lang="fr-FR" sz="2200" b="1" dirty="0" smtClean="0">
                <a:solidFill>
                  <a:schemeClr val="bg1"/>
                </a:solidFill>
                <a:latin typeface="Bookman Old Style" pitchFamily="18" charset="0"/>
              </a:rPr>
              <a:t>Intensités modérées : </a:t>
            </a:r>
            <a:r>
              <a:rPr lang="fr-FR" sz="2000" b="1" dirty="0" smtClean="0">
                <a:latin typeface="Bookman Old Style" pitchFamily="18" charset="0"/>
              </a:rPr>
              <a:t>- 50-60% VO2max, PAM, VAM, Force max,                                                                  - 60-70% </a:t>
            </a:r>
            <a:r>
              <a:rPr lang="fr-FR" sz="2000" b="1" dirty="0" err="1" smtClean="0">
                <a:latin typeface="Bookman Old Style" pitchFamily="18" charset="0"/>
              </a:rPr>
              <a:t>FCmax</a:t>
            </a:r>
            <a:endParaRPr lang="fr-FR" sz="2000" b="1" dirty="0" smtClean="0">
              <a:latin typeface="Bookman Old Style" pitchFamily="18" charset="0"/>
            </a:endParaRPr>
          </a:p>
          <a:p>
            <a:pPr marL="0" indent="0">
              <a:spcAft>
                <a:spcPct val="45000"/>
              </a:spcAft>
              <a:buFont typeface="Monotype Sorts" pitchFamily="2" charset="2"/>
              <a:buNone/>
              <a:tabLst>
                <a:tab pos="100013" algn="l"/>
              </a:tabLst>
              <a:defRPr/>
            </a:pPr>
            <a:r>
              <a:rPr lang="fr-FR" sz="2000" b="1" dirty="0" smtClean="0">
                <a:solidFill>
                  <a:schemeClr val="bg1"/>
                </a:solidFill>
                <a:latin typeface="Bookman Old Style" pitchFamily="18" charset="0"/>
              </a:rPr>
              <a:t>Intensités élevées : </a:t>
            </a:r>
            <a:r>
              <a:rPr lang="fr-FR" sz="2000" b="1" dirty="0" smtClean="0">
                <a:latin typeface="Bookman Old Style" pitchFamily="18" charset="0"/>
              </a:rPr>
              <a:t>- 70-80% VO2max, PAM, VAM, Force max,</a:t>
            </a:r>
          </a:p>
          <a:p>
            <a:pPr marL="0" indent="0">
              <a:spcAft>
                <a:spcPct val="45000"/>
              </a:spcAft>
              <a:buFont typeface="Monotype Sorts" pitchFamily="2" charset="2"/>
              <a:buNone/>
              <a:tabLst>
                <a:tab pos="100013" algn="l"/>
              </a:tabLst>
              <a:defRPr/>
            </a:pPr>
            <a:r>
              <a:rPr lang="fr-FR" sz="2000" b="1" dirty="0" smtClean="0">
                <a:latin typeface="Bookman Old Style" pitchFamily="18" charset="0"/>
              </a:rPr>
              <a:t>                               - 80-90% </a:t>
            </a:r>
            <a:r>
              <a:rPr lang="fr-FR" sz="2000" b="1" dirty="0" err="1" smtClean="0">
                <a:latin typeface="Bookman Old Style" pitchFamily="18" charset="0"/>
              </a:rPr>
              <a:t>FCmax</a:t>
            </a:r>
            <a:r>
              <a:rPr lang="fr-FR" sz="2000" b="1" dirty="0" smtClean="0">
                <a:latin typeface="Bookman Old Style" pitchFamily="18" charset="0"/>
              </a:rPr>
              <a:t> </a:t>
            </a:r>
            <a:endParaRPr lang="fr-FR" sz="2000" b="1" dirty="0">
              <a:latin typeface="Bookman Old Style" pitchFamily="18" charset="0"/>
            </a:endParaRPr>
          </a:p>
          <a:p>
            <a:pPr marL="0" indent="0">
              <a:lnSpc>
                <a:spcPct val="150000"/>
              </a:lnSpc>
              <a:buFontTx/>
              <a:buNone/>
              <a:tabLst>
                <a:tab pos="100013" algn="l"/>
              </a:tabLst>
              <a:defRPr/>
            </a:pPr>
            <a:endParaRPr lang="fr-FR" sz="2200" b="1" dirty="0">
              <a:latin typeface="Bookman Old Style" pitchFamily="18" charset="0"/>
            </a:endParaRPr>
          </a:p>
        </p:txBody>
      </p:sp>
    </p:spTree>
    <p:extLst>
      <p:ext uri="{BB962C8B-B14F-4D97-AF65-F5344CB8AC3E}">
        <p14:creationId xmlns:p14="http://schemas.microsoft.com/office/powerpoint/2010/main" val="741820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5698">
                                            <p:txEl>
                                              <p:pRg st="0" end="0"/>
                                            </p:txEl>
                                          </p:spTgt>
                                        </p:tgtEl>
                                        <p:attrNameLst>
                                          <p:attrName>style.visibility</p:attrName>
                                        </p:attrNameLst>
                                      </p:cBhvr>
                                      <p:to>
                                        <p:strVal val="visible"/>
                                      </p:to>
                                    </p:set>
                                    <p:animEffect transition="in" filter="dissolve">
                                      <p:cBhvr>
                                        <p:cTn id="7" dur="500"/>
                                        <p:tgtEl>
                                          <p:spTgt spid="2856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5698">
                                            <p:txEl>
                                              <p:pRg st="1" end="1"/>
                                            </p:txEl>
                                          </p:spTgt>
                                        </p:tgtEl>
                                        <p:attrNameLst>
                                          <p:attrName>style.visibility</p:attrName>
                                        </p:attrNameLst>
                                      </p:cBhvr>
                                      <p:to>
                                        <p:strVal val="visible"/>
                                      </p:to>
                                    </p:set>
                                    <p:animEffect transition="in" filter="dissolve">
                                      <p:cBhvr>
                                        <p:cTn id="12" dur="500"/>
                                        <p:tgtEl>
                                          <p:spTgt spid="2856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5698">
                                            <p:txEl>
                                              <p:pRg st="2" end="2"/>
                                            </p:txEl>
                                          </p:spTgt>
                                        </p:tgtEl>
                                        <p:attrNameLst>
                                          <p:attrName>style.visibility</p:attrName>
                                        </p:attrNameLst>
                                      </p:cBhvr>
                                      <p:to>
                                        <p:strVal val="visible"/>
                                      </p:to>
                                    </p:set>
                                    <p:animEffect transition="in" filter="dissolve">
                                      <p:cBhvr>
                                        <p:cTn id="17" dur="500"/>
                                        <p:tgtEl>
                                          <p:spTgt spid="28569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5698">
                                            <p:txEl>
                                              <p:pRg st="3" end="3"/>
                                            </p:txEl>
                                          </p:spTgt>
                                        </p:tgtEl>
                                        <p:attrNameLst>
                                          <p:attrName>style.visibility</p:attrName>
                                        </p:attrNameLst>
                                      </p:cBhvr>
                                      <p:to>
                                        <p:strVal val="visible"/>
                                      </p:to>
                                    </p:set>
                                    <p:animEffect transition="in" filter="dissolve">
                                      <p:cBhvr>
                                        <p:cTn id="22" dur="500"/>
                                        <p:tgtEl>
                                          <p:spTgt spid="28569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85698">
                                            <p:txEl>
                                              <p:pRg st="4" end="4"/>
                                            </p:txEl>
                                          </p:spTgt>
                                        </p:tgtEl>
                                        <p:attrNameLst>
                                          <p:attrName>style.visibility</p:attrName>
                                        </p:attrNameLst>
                                      </p:cBhvr>
                                      <p:to>
                                        <p:strVal val="visible"/>
                                      </p:to>
                                    </p:set>
                                    <p:animEffect transition="in" filter="dissolve">
                                      <p:cBhvr>
                                        <p:cTn id="27" dur="500"/>
                                        <p:tgtEl>
                                          <p:spTgt spid="28569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8" grpId="0" build="p" autoUpdateAnimBg="0"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4129"/>
          <a:stretch/>
        </p:blipFill>
        <p:spPr bwMode="auto">
          <a:xfrm>
            <a:off x="323528" y="1484784"/>
            <a:ext cx="8640763" cy="309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637001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31640" y="2780928"/>
            <a:ext cx="6590907" cy="584775"/>
          </a:xfrm>
          <a:prstGeom prst="rect">
            <a:avLst/>
          </a:prstGeom>
          <a:noFill/>
        </p:spPr>
        <p:txBody>
          <a:bodyPr wrap="none" rtlCol="0">
            <a:spAutoFit/>
          </a:bodyPr>
          <a:lstStyle/>
          <a:p>
            <a:r>
              <a:rPr lang="fr-FR" sz="3200" b="1" dirty="0">
                <a:solidFill>
                  <a:srgbClr val="FFFF00"/>
                </a:solidFill>
                <a:latin typeface="Calibri"/>
              </a:rPr>
              <a:t>QUELLE </a:t>
            </a:r>
            <a:r>
              <a:rPr lang="fr-FR" sz="3200" b="1" dirty="0" err="1">
                <a:solidFill>
                  <a:srgbClr val="FFFF00"/>
                </a:solidFill>
                <a:latin typeface="Calibri"/>
              </a:rPr>
              <a:t>FCmax</a:t>
            </a:r>
            <a:r>
              <a:rPr lang="fr-FR" sz="3200" b="1" dirty="0">
                <a:solidFill>
                  <a:srgbClr val="FFFF00"/>
                </a:solidFill>
                <a:latin typeface="Calibri"/>
              </a:rPr>
              <a:t> THEORIQUE CHOISIR ?</a:t>
            </a:r>
          </a:p>
        </p:txBody>
      </p:sp>
    </p:spTree>
    <p:extLst>
      <p:ext uri="{BB962C8B-B14F-4D97-AF65-F5344CB8AC3E}">
        <p14:creationId xmlns:p14="http://schemas.microsoft.com/office/powerpoint/2010/main" val="2029761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987824" y="332656"/>
            <a:ext cx="2859950" cy="523220"/>
          </a:xfrm>
          <a:prstGeom prst="rect">
            <a:avLst/>
          </a:prstGeom>
          <a:noFill/>
        </p:spPr>
        <p:txBody>
          <a:bodyPr wrap="none" rtlCol="0">
            <a:spAutoFit/>
          </a:bodyPr>
          <a:lstStyle/>
          <a:p>
            <a:r>
              <a:rPr lang="fr-FR" sz="2800" dirty="0" smtClean="0">
                <a:latin typeface="Calibri" pitchFamily="34" charset="0"/>
                <a:cs typeface="Calibri" pitchFamily="34" charset="0"/>
              </a:rPr>
              <a:t>PLAN DE L’EXPOSE</a:t>
            </a:r>
            <a:endParaRPr lang="fr-FR" sz="2800" dirty="0">
              <a:latin typeface="Calibri" pitchFamily="34" charset="0"/>
              <a:cs typeface="Calibri" pitchFamily="34" charset="0"/>
            </a:endParaRPr>
          </a:p>
        </p:txBody>
      </p:sp>
      <p:sp>
        <p:nvSpPr>
          <p:cNvPr id="3" name="ZoneTexte 2"/>
          <p:cNvSpPr txBox="1"/>
          <p:nvPr/>
        </p:nvSpPr>
        <p:spPr>
          <a:xfrm>
            <a:off x="1043608" y="1140778"/>
            <a:ext cx="7548092" cy="5842497"/>
          </a:xfrm>
          <a:prstGeom prst="rect">
            <a:avLst/>
          </a:prstGeom>
          <a:noFill/>
        </p:spPr>
        <p:txBody>
          <a:bodyPr wrap="none" rtlCol="0">
            <a:spAutoFit/>
          </a:bodyPr>
          <a:lstStyle/>
          <a:p>
            <a:pPr>
              <a:lnSpc>
                <a:spcPct val="150000"/>
              </a:lnSpc>
            </a:pPr>
            <a:r>
              <a:rPr lang="fr-FR" sz="2800" dirty="0" smtClean="0">
                <a:latin typeface="Calibri" pitchFamily="34" charset="0"/>
                <a:cs typeface="Calibri" pitchFamily="34" charset="0"/>
              </a:rPr>
              <a:t>1 - Quelques définitions toujours utiles…</a:t>
            </a:r>
          </a:p>
          <a:p>
            <a:pPr>
              <a:lnSpc>
                <a:spcPct val="150000"/>
              </a:lnSpc>
            </a:pPr>
            <a:r>
              <a:rPr lang="fr-FR" sz="2800" dirty="0" smtClean="0">
                <a:latin typeface="Calibri" pitchFamily="34" charset="0"/>
                <a:cs typeface="Calibri" pitchFamily="34" charset="0"/>
              </a:rPr>
              <a:t>2 - Le sport est-il bon pour la santé ?</a:t>
            </a:r>
          </a:p>
          <a:p>
            <a:pPr>
              <a:lnSpc>
                <a:spcPct val="150000"/>
              </a:lnSpc>
            </a:pPr>
            <a:r>
              <a:rPr lang="fr-FR" sz="2800" dirty="0" smtClean="0">
                <a:latin typeface="Calibri" pitchFamily="34" charset="0"/>
                <a:cs typeface="Calibri" pitchFamily="34" charset="0"/>
              </a:rPr>
              <a:t>3 - …et la sédentarité ? Des constats alarmants… </a:t>
            </a:r>
          </a:p>
          <a:p>
            <a:pPr>
              <a:lnSpc>
                <a:spcPct val="150000"/>
              </a:lnSpc>
            </a:pPr>
            <a:r>
              <a:rPr lang="fr-FR" sz="2800" dirty="0" smtClean="0">
                <a:latin typeface="Calibri" pitchFamily="34" charset="0"/>
                <a:cs typeface="Calibri" pitchFamily="34" charset="0"/>
              </a:rPr>
              <a:t>4 - …aux bénéfices d’une pratique régulière des AP</a:t>
            </a:r>
          </a:p>
          <a:p>
            <a:pPr>
              <a:lnSpc>
                <a:spcPct val="150000"/>
              </a:lnSpc>
            </a:pPr>
            <a:r>
              <a:rPr lang="fr-FR" sz="2800" dirty="0" smtClean="0">
                <a:latin typeface="Calibri" pitchFamily="34" charset="0"/>
                <a:cs typeface="Calibri" pitchFamily="34" charset="0"/>
              </a:rPr>
              <a:t>5 - Comment prendre en charge vos patients</a:t>
            </a:r>
          </a:p>
          <a:p>
            <a:pPr>
              <a:lnSpc>
                <a:spcPct val="150000"/>
              </a:lnSpc>
            </a:pPr>
            <a:r>
              <a:rPr lang="fr-FR" sz="2800" dirty="0">
                <a:latin typeface="Calibri" pitchFamily="34" charset="0"/>
                <a:cs typeface="Calibri" pitchFamily="34" charset="0"/>
              </a:rPr>
              <a:t> </a:t>
            </a:r>
            <a:r>
              <a:rPr lang="fr-FR" sz="2800" dirty="0" smtClean="0">
                <a:latin typeface="Calibri" pitchFamily="34" charset="0"/>
                <a:cs typeface="Calibri" pitchFamily="34" charset="0"/>
              </a:rPr>
              <a:t>      - Les précautions à prendre</a:t>
            </a:r>
          </a:p>
          <a:p>
            <a:pPr>
              <a:lnSpc>
                <a:spcPct val="150000"/>
              </a:lnSpc>
            </a:pPr>
            <a:r>
              <a:rPr lang="fr-FR" sz="2800" dirty="0">
                <a:latin typeface="Calibri" pitchFamily="34" charset="0"/>
                <a:cs typeface="Calibri" pitchFamily="34" charset="0"/>
              </a:rPr>
              <a:t> </a:t>
            </a:r>
            <a:r>
              <a:rPr lang="fr-FR" sz="2800" dirty="0" smtClean="0">
                <a:latin typeface="Calibri" pitchFamily="34" charset="0"/>
                <a:cs typeface="Calibri" pitchFamily="34" charset="0"/>
              </a:rPr>
              <a:t>      - Leurs évaluation</a:t>
            </a:r>
          </a:p>
          <a:p>
            <a:pPr>
              <a:lnSpc>
                <a:spcPct val="150000"/>
              </a:lnSpc>
            </a:pPr>
            <a:r>
              <a:rPr lang="fr-FR" sz="2800" dirty="0">
                <a:latin typeface="Calibri" pitchFamily="34" charset="0"/>
                <a:cs typeface="Calibri" pitchFamily="34" charset="0"/>
              </a:rPr>
              <a:t> </a:t>
            </a:r>
            <a:r>
              <a:rPr lang="fr-FR" sz="2800" dirty="0" smtClean="0">
                <a:latin typeface="Calibri" pitchFamily="34" charset="0"/>
                <a:cs typeface="Calibri" pitchFamily="34" charset="0"/>
              </a:rPr>
              <a:t>      - Leur entraînement</a:t>
            </a:r>
          </a:p>
          <a:p>
            <a:pPr>
              <a:lnSpc>
                <a:spcPct val="150000"/>
              </a:lnSpc>
            </a:pPr>
            <a:endParaRPr lang="fr-FR" sz="2800" dirty="0">
              <a:latin typeface="Calibri" pitchFamily="34" charset="0"/>
              <a:cs typeface="Calibri" pitchFamily="34" charset="0"/>
            </a:endParaRPr>
          </a:p>
        </p:txBody>
      </p:sp>
      <p:sp>
        <p:nvSpPr>
          <p:cNvPr id="4" name="Flèche droite 3"/>
          <p:cNvSpPr/>
          <p:nvPr/>
        </p:nvSpPr>
        <p:spPr>
          <a:xfrm>
            <a:off x="266372" y="2060848"/>
            <a:ext cx="690376" cy="25143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5259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Text Box 2"/>
          <p:cNvSpPr txBox="1">
            <a:spLocks noChangeArrowheads="1"/>
          </p:cNvSpPr>
          <p:nvPr/>
        </p:nvSpPr>
        <p:spPr bwMode="auto">
          <a:xfrm>
            <a:off x="2117725" y="3008138"/>
            <a:ext cx="260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solidFill>
                  <a:prstClr val="black"/>
                </a:solidFill>
                <a:latin typeface="Calibri"/>
              </a:rPr>
              <a:t> </a:t>
            </a:r>
          </a:p>
        </p:txBody>
      </p:sp>
      <p:grpSp>
        <p:nvGrpSpPr>
          <p:cNvPr id="527363" name="Group 3"/>
          <p:cNvGrpSpPr>
            <a:grpSpLocks/>
          </p:cNvGrpSpPr>
          <p:nvPr/>
        </p:nvGrpSpPr>
        <p:grpSpPr bwMode="auto">
          <a:xfrm>
            <a:off x="990600" y="604663"/>
            <a:ext cx="6781800" cy="6208713"/>
            <a:chOff x="624" y="144"/>
            <a:chExt cx="4279" cy="3911"/>
          </a:xfrm>
        </p:grpSpPr>
        <p:pic>
          <p:nvPicPr>
            <p:cNvPr id="527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 y="144"/>
              <a:ext cx="4279"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7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634"/>
              <a:ext cx="4279"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73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 y="1124"/>
              <a:ext cx="4279"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736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 y="1614"/>
              <a:ext cx="4279" cy="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736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 y="2105"/>
              <a:ext cx="4279"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736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 y="2595"/>
              <a:ext cx="4279"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737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 y="3085"/>
              <a:ext cx="4279"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737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 y="3575"/>
              <a:ext cx="4279"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7372" name="Rectangle 12"/>
          <p:cNvSpPr>
            <a:spLocks noChangeArrowheads="1"/>
          </p:cNvSpPr>
          <p:nvPr/>
        </p:nvSpPr>
        <p:spPr bwMode="auto">
          <a:xfrm>
            <a:off x="4089400" y="1120601"/>
            <a:ext cx="2760663" cy="7667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prstClr val="black"/>
              </a:solidFill>
              <a:latin typeface="Calibri"/>
            </a:endParaRPr>
          </a:p>
        </p:txBody>
      </p:sp>
      <p:sp>
        <p:nvSpPr>
          <p:cNvPr id="527373" name="Rectangle 13"/>
          <p:cNvSpPr>
            <a:spLocks noChangeArrowheads="1"/>
          </p:cNvSpPr>
          <p:nvPr/>
        </p:nvSpPr>
        <p:spPr bwMode="auto">
          <a:xfrm>
            <a:off x="4351338" y="1273001"/>
            <a:ext cx="2384425"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600" b="1" dirty="0">
                <a:solidFill>
                  <a:srgbClr val="000000"/>
                </a:solidFill>
                <a:latin typeface="Arial" pitchFamily="34" charset="0"/>
              </a:rPr>
              <a:t>Y = 205 - 0.67X,   n = 184</a:t>
            </a:r>
            <a:endParaRPr lang="fr-FR" dirty="0">
              <a:solidFill>
                <a:prstClr val="black"/>
              </a:solidFill>
              <a:latin typeface="Calibri"/>
            </a:endParaRPr>
          </a:p>
        </p:txBody>
      </p:sp>
      <p:sp>
        <p:nvSpPr>
          <p:cNvPr id="527374" name="Rectangle 14"/>
          <p:cNvSpPr>
            <a:spLocks noChangeArrowheads="1"/>
          </p:cNvSpPr>
          <p:nvPr/>
        </p:nvSpPr>
        <p:spPr bwMode="auto">
          <a:xfrm>
            <a:off x="4549775" y="1511126"/>
            <a:ext cx="9540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600" b="1" dirty="0">
                <a:solidFill>
                  <a:srgbClr val="000000"/>
                </a:solidFill>
                <a:latin typeface="Arial" pitchFamily="34" charset="0"/>
              </a:rPr>
              <a:t>r = 0.66,  </a:t>
            </a:r>
            <a:endParaRPr lang="fr-FR" dirty="0">
              <a:solidFill>
                <a:prstClr val="black"/>
              </a:solidFill>
              <a:latin typeface="Calibri"/>
            </a:endParaRPr>
          </a:p>
        </p:txBody>
      </p:sp>
      <p:sp>
        <p:nvSpPr>
          <p:cNvPr id="527375" name="Rectangle 15"/>
          <p:cNvSpPr>
            <a:spLocks noChangeArrowheads="1"/>
          </p:cNvSpPr>
          <p:nvPr/>
        </p:nvSpPr>
        <p:spPr bwMode="auto">
          <a:xfrm>
            <a:off x="5387975" y="1511126"/>
            <a:ext cx="4175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600" b="1">
                <a:solidFill>
                  <a:srgbClr val="000000"/>
                </a:solidFill>
                <a:latin typeface="Arial" pitchFamily="34" charset="0"/>
              </a:rPr>
              <a:t> Syx</a:t>
            </a:r>
            <a:endParaRPr lang="fr-FR">
              <a:solidFill>
                <a:prstClr val="black"/>
              </a:solidFill>
              <a:latin typeface="Calibri"/>
            </a:endParaRPr>
          </a:p>
        </p:txBody>
      </p:sp>
      <p:sp>
        <p:nvSpPr>
          <p:cNvPr id="527376" name="Rectangle 16"/>
          <p:cNvSpPr>
            <a:spLocks noChangeArrowheads="1"/>
          </p:cNvSpPr>
          <p:nvPr/>
        </p:nvSpPr>
        <p:spPr bwMode="auto">
          <a:xfrm>
            <a:off x="5788025" y="1511126"/>
            <a:ext cx="709613"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600" b="1">
                <a:solidFill>
                  <a:srgbClr val="000000"/>
                </a:solidFill>
                <a:latin typeface="Arial" pitchFamily="34" charset="0"/>
              </a:rPr>
              <a:t> = 9.52</a:t>
            </a:r>
            <a:endParaRPr lang="fr-FR">
              <a:solidFill>
                <a:prstClr val="black"/>
              </a:solidFill>
              <a:latin typeface="Calibri"/>
            </a:endParaRPr>
          </a:p>
        </p:txBody>
      </p:sp>
      <p:sp>
        <p:nvSpPr>
          <p:cNvPr id="527377" name="Rectangle 17"/>
          <p:cNvSpPr>
            <a:spLocks noChangeArrowheads="1"/>
          </p:cNvSpPr>
          <p:nvPr/>
        </p:nvSpPr>
        <p:spPr bwMode="auto">
          <a:xfrm rot="16080000">
            <a:off x="551656" y="3680445"/>
            <a:ext cx="2759075"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600" b="1">
                <a:solidFill>
                  <a:srgbClr val="000000"/>
                </a:solidFill>
                <a:latin typeface="Arial" pitchFamily="34" charset="0"/>
              </a:rPr>
              <a:t>FREQUENCE CARDIAQUE  (</a:t>
            </a:r>
            <a:endParaRPr lang="fr-FR">
              <a:solidFill>
                <a:prstClr val="black"/>
              </a:solidFill>
              <a:latin typeface="Calibri"/>
            </a:endParaRPr>
          </a:p>
        </p:txBody>
      </p:sp>
      <p:sp>
        <p:nvSpPr>
          <p:cNvPr id="527378" name="Rectangle 18"/>
          <p:cNvSpPr>
            <a:spLocks noChangeArrowheads="1"/>
          </p:cNvSpPr>
          <p:nvPr/>
        </p:nvSpPr>
        <p:spPr bwMode="auto">
          <a:xfrm rot="16080000">
            <a:off x="1686719" y="2170732"/>
            <a:ext cx="4302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600" b="1">
                <a:solidFill>
                  <a:srgbClr val="000000"/>
                </a:solidFill>
                <a:latin typeface="Arial" pitchFamily="34" charset="0"/>
              </a:rPr>
              <a:t>batt </a:t>
            </a:r>
            <a:endParaRPr lang="fr-FR">
              <a:solidFill>
                <a:prstClr val="black"/>
              </a:solidFill>
              <a:latin typeface="Calibri"/>
            </a:endParaRPr>
          </a:p>
        </p:txBody>
      </p:sp>
      <p:sp>
        <p:nvSpPr>
          <p:cNvPr id="527379" name="Rectangle 19"/>
          <p:cNvSpPr>
            <a:spLocks noChangeArrowheads="1"/>
          </p:cNvSpPr>
          <p:nvPr/>
        </p:nvSpPr>
        <p:spPr bwMode="auto">
          <a:xfrm rot="16080000">
            <a:off x="1687512" y="1727026"/>
            <a:ext cx="449263"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600" b="1">
                <a:solidFill>
                  <a:srgbClr val="000000"/>
                </a:solidFill>
                <a:latin typeface="Arial" pitchFamily="34" charset="0"/>
              </a:rPr>
              <a:t>min</a:t>
            </a:r>
            <a:endParaRPr lang="fr-FR">
              <a:solidFill>
                <a:prstClr val="black"/>
              </a:solidFill>
              <a:latin typeface="Calibri"/>
            </a:endParaRPr>
          </a:p>
        </p:txBody>
      </p:sp>
      <p:sp>
        <p:nvSpPr>
          <p:cNvPr id="527380" name="Rectangle 20"/>
          <p:cNvSpPr>
            <a:spLocks noChangeArrowheads="1"/>
          </p:cNvSpPr>
          <p:nvPr/>
        </p:nvSpPr>
        <p:spPr bwMode="auto">
          <a:xfrm rot="16080000">
            <a:off x="1779587" y="1547639"/>
            <a:ext cx="18891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000" b="1">
                <a:solidFill>
                  <a:srgbClr val="000000"/>
                </a:solidFill>
                <a:latin typeface="Arial" pitchFamily="34" charset="0"/>
              </a:rPr>
              <a:t>-1</a:t>
            </a:r>
            <a:endParaRPr lang="fr-FR">
              <a:solidFill>
                <a:prstClr val="black"/>
              </a:solidFill>
              <a:latin typeface="Calibri"/>
            </a:endParaRPr>
          </a:p>
        </p:txBody>
      </p:sp>
      <p:sp>
        <p:nvSpPr>
          <p:cNvPr id="527381" name="Rectangle 21"/>
          <p:cNvSpPr>
            <a:spLocks noChangeArrowheads="1"/>
          </p:cNvSpPr>
          <p:nvPr/>
        </p:nvSpPr>
        <p:spPr bwMode="auto">
          <a:xfrm rot="16080000">
            <a:off x="1828006" y="1405557"/>
            <a:ext cx="161925"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600" b="1">
                <a:solidFill>
                  <a:srgbClr val="000000"/>
                </a:solidFill>
                <a:latin typeface="Arial" pitchFamily="34" charset="0"/>
              </a:rPr>
              <a:t>)</a:t>
            </a:r>
            <a:endParaRPr lang="fr-FR">
              <a:solidFill>
                <a:prstClr val="black"/>
              </a:solidFill>
              <a:latin typeface="Calibri"/>
            </a:endParaRPr>
          </a:p>
        </p:txBody>
      </p:sp>
      <p:sp>
        <p:nvSpPr>
          <p:cNvPr id="527382" name="Rectangle 22"/>
          <p:cNvSpPr>
            <a:spLocks noChangeArrowheads="1"/>
          </p:cNvSpPr>
          <p:nvPr/>
        </p:nvSpPr>
        <p:spPr bwMode="auto">
          <a:xfrm>
            <a:off x="2719388" y="1034876"/>
            <a:ext cx="63500" cy="48609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prstClr val="black"/>
              </a:solidFill>
              <a:latin typeface="Calibri"/>
            </a:endParaRPr>
          </a:p>
        </p:txBody>
      </p:sp>
      <p:sp>
        <p:nvSpPr>
          <p:cNvPr id="527383" name="Rectangle 23"/>
          <p:cNvSpPr>
            <a:spLocks noChangeArrowheads="1"/>
          </p:cNvSpPr>
          <p:nvPr/>
        </p:nvSpPr>
        <p:spPr bwMode="auto">
          <a:xfrm>
            <a:off x="2751138" y="1003126"/>
            <a:ext cx="4433887" cy="635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prstClr val="black"/>
              </a:solidFill>
              <a:latin typeface="Calibri"/>
            </a:endParaRPr>
          </a:p>
        </p:txBody>
      </p:sp>
      <p:sp>
        <p:nvSpPr>
          <p:cNvPr id="527384" name="Freeform 24"/>
          <p:cNvSpPr>
            <a:spLocks/>
          </p:cNvSpPr>
          <p:nvPr/>
        </p:nvSpPr>
        <p:spPr bwMode="auto">
          <a:xfrm>
            <a:off x="7162800" y="985663"/>
            <a:ext cx="76200" cy="4876800"/>
          </a:xfrm>
          <a:custGeom>
            <a:avLst/>
            <a:gdLst>
              <a:gd name="T0" fmla="*/ 40 w 92"/>
              <a:gd name="T1" fmla="*/ 0 h 3063"/>
              <a:gd name="T2" fmla="*/ 0 w 92"/>
              <a:gd name="T3" fmla="*/ 1 h 3063"/>
              <a:gd name="T4" fmla="*/ 53 w 92"/>
              <a:gd name="T5" fmla="*/ 3063 h 3063"/>
              <a:gd name="T6" fmla="*/ 92 w 92"/>
              <a:gd name="T7" fmla="*/ 3062 h 3063"/>
              <a:gd name="T8" fmla="*/ 40 w 92"/>
              <a:gd name="T9" fmla="*/ 0 h 3063"/>
            </a:gdLst>
            <a:ahLst/>
            <a:cxnLst>
              <a:cxn ang="0">
                <a:pos x="T0" y="T1"/>
              </a:cxn>
              <a:cxn ang="0">
                <a:pos x="T2" y="T3"/>
              </a:cxn>
              <a:cxn ang="0">
                <a:pos x="T4" y="T5"/>
              </a:cxn>
              <a:cxn ang="0">
                <a:pos x="T6" y="T7"/>
              </a:cxn>
              <a:cxn ang="0">
                <a:pos x="T8" y="T9"/>
              </a:cxn>
            </a:cxnLst>
            <a:rect l="0" t="0" r="r" b="b"/>
            <a:pathLst>
              <a:path w="92" h="3063">
                <a:moveTo>
                  <a:pt x="40" y="0"/>
                </a:moveTo>
                <a:lnTo>
                  <a:pt x="0" y="1"/>
                </a:lnTo>
                <a:lnTo>
                  <a:pt x="53" y="3063"/>
                </a:lnTo>
                <a:lnTo>
                  <a:pt x="92" y="3062"/>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latin typeface="Calibri"/>
            </a:endParaRPr>
          </a:p>
        </p:txBody>
      </p:sp>
      <p:sp>
        <p:nvSpPr>
          <p:cNvPr id="527385" name="Rectangle 25"/>
          <p:cNvSpPr>
            <a:spLocks noChangeArrowheads="1"/>
          </p:cNvSpPr>
          <p:nvPr/>
        </p:nvSpPr>
        <p:spPr bwMode="auto">
          <a:xfrm>
            <a:off x="2751138" y="5864051"/>
            <a:ext cx="4518025" cy="635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prstClr val="black"/>
              </a:solidFill>
              <a:latin typeface="Calibri"/>
            </a:endParaRPr>
          </a:p>
        </p:txBody>
      </p:sp>
      <p:sp>
        <p:nvSpPr>
          <p:cNvPr id="527386" name="Rectangle 26"/>
          <p:cNvSpPr>
            <a:spLocks noChangeArrowheads="1"/>
          </p:cNvSpPr>
          <p:nvPr/>
        </p:nvSpPr>
        <p:spPr bwMode="auto">
          <a:xfrm>
            <a:off x="4424363" y="6406976"/>
            <a:ext cx="1220787"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prstClr val="black"/>
              </a:solidFill>
              <a:latin typeface="Calibri"/>
            </a:endParaRPr>
          </a:p>
        </p:txBody>
      </p:sp>
      <p:sp>
        <p:nvSpPr>
          <p:cNvPr id="527387" name="Rectangle 27"/>
          <p:cNvSpPr>
            <a:spLocks noChangeArrowheads="1"/>
          </p:cNvSpPr>
          <p:nvPr/>
        </p:nvSpPr>
        <p:spPr bwMode="auto">
          <a:xfrm>
            <a:off x="4525963" y="6470476"/>
            <a:ext cx="112712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b="1">
                <a:solidFill>
                  <a:srgbClr val="000000"/>
                </a:solidFill>
                <a:latin typeface="Arial" pitchFamily="34" charset="0"/>
              </a:rPr>
              <a:t>AGE  (an)</a:t>
            </a:r>
            <a:endParaRPr lang="fr-FR">
              <a:solidFill>
                <a:prstClr val="black"/>
              </a:solidFill>
              <a:latin typeface="Calibri"/>
            </a:endParaRPr>
          </a:p>
        </p:txBody>
      </p:sp>
      <p:sp>
        <p:nvSpPr>
          <p:cNvPr id="527388" name="Rectangle 28"/>
          <p:cNvSpPr>
            <a:spLocks noChangeArrowheads="1"/>
          </p:cNvSpPr>
          <p:nvPr/>
        </p:nvSpPr>
        <p:spPr bwMode="auto">
          <a:xfrm>
            <a:off x="2900363" y="5281438"/>
            <a:ext cx="161448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prstClr val="black"/>
              </a:solidFill>
              <a:latin typeface="Calibri"/>
            </a:endParaRPr>
          </a:p>
        </p:txBody>
      </p:sp>
      <p:sp>
        <p:nvSpPr>
          <p:cNvPr id="527389" name="Rectangle 29"/>
          <p:cNvSpPr>
            <a:spLocks noChangeArrowheads="1"/>
          </p:cNvSpPr>
          <p:nvPr/>
        </p:nvSpPr>
        <p:spPr bwMode="auto">
          <a:xfrm>
            <a:off x="3001963" y="5343351"/>
            <a:ext cx="153035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b="1">
                <a:solidFill>
                  <a:srgbClr val="000000"/>
                </a:solidFill>
                <a:latin typeface="Arial" pitchFamily="34" charset="0"/>
              </a:rPr>
              <a:t>ERGOCYCLE</a:t>
            </a:r>
            <a:endParaRPr lang="fr-FR">
              <a:solidFill>
                <a:prstClr val="black"/>
              </a:solidFill>
              <a:latin typeface="Calibri"/>
            </a:endParaRPr>
          </a:p>
        </p:txBody>
      </p:sp>
      <p:sp>
        <p:nvSpPr>
          <p:cNvPr id="527390" name="Freeform 30"/>
          <p:cNvSpPr>
            <a:spLocks/>
          </p:cNvSpPr>
          <p:nvPr/>
        </p:nvSpPr>
        <p:spPr bwMode="auto">
          <a:xfrm>
            <a:off x="2736850" y="2373138"/>
            <a:ext cx="4546600" cy="2443163"/>
          </a:xfrm>
          <a:custGeom>
            <a:avLst/>
            <a:gdLst>
              <a:gd name="T0" fmla="*/ 19 w 2864"/>
              <a:gd name="T1" fmla="*/ 0 h 1539"/>
              <a:gd name="T2" fmla="*/ 0 w 2864"/>
              <a:gd name="T3" fmla="*/ 34 h 1539"/>
              <a:gd name="T4" fmla="*/ 2846 w 2864"/>
              <a:gd name="T5" fmla="*/ 1539 h 1539"/>
              <a:gd name="T6" fmla="*/ 2864 w 2864"/>
              <a:gd name="T7" fmla="*/ 1504 h 1539"/>
              <a:gd name="T8" fmla="*/ 19 w 2864"/>
              <a:gd name="T9" fmla="*/ 0 h 1539"/>
            </a:gdLst>
            <a:ahLst/>
            <a:cxnLst>
              <a:cxn ang="0">
                <a:pos x="T0" y="T1"/>
              </a:cxn>
              <a:cxn ang="0">
                <a:pos x="T2" y="T3"/>
              </a:cxn>
              <a:cxn ang="0">
                <a:pos x="T4" y="T5"/>
              </a:cxn>
              <a:cxn ang="0">
                <a:pos x="T6" y="T7"/>
              </a:cxn>
              <a:cxn ang="0">
                <a:pos x="T8" y="T9"/>
              </a:cxn>
            </a:cxnLst>
            <a:rect l="0" t="0" r="r" b="b"/>
            <a:pathLst>
              <a:path w="2864" h="1539">
                <a:moveTo>
                  <a:pt x="19" y="0"/>
                </a:moveTo>
                <a:lnTo>
                  <a:pt x="0" y="34"/>
                </a:lnTo>
                <a:lnTo>
                  <a:pt x="2846" y="1539"/>
                </a:lnTo>
                <a:lnTo>
                  <a:pt x="2864" y="1504"/>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latin typeface="Calibri"/>
            </a:endParaRPr>
          </a:p>
        </p:txBody>
      </p:sp>
      <p:sp>
        <p:nvSpPr>
          <p:cNvPr id="527391" name="Line 31"/>
          <p:cNvSpPr>
            <a:spLocks noChangeShapeType="1"/>
          </p:cNvSpPr>
          <p:nvPr/>
        </p:nvSpPr>
        <p:spPr bwMode="auto">
          <a:xfrm>
            <a:off x="2743200" y="1366663"/>
            <a:ext cx="4419600" cy="2209800"/>
          </a:xfrm>
          <a:prstGeom prst="line">
            <a:avLst/>
          </a:prstGeom>
          <a:noFill/>
          <a:ln w="9525">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prstClr val="black"/>
              </a:solidFill>
              <a:latin typeface="Calibri"/>
            </a:endParaRPr>
          </a:p>
        </p:txBody>
      </p:sp>
      <p:sp>
        <p:nvSpPr>
          <p:cNvPr id="527392" name="Line 32"/>
          <p:cNvSpPr>
            <a:spLocks noChangeShapeType="1"/>
          </p:cNvSpPr>
          <p:nvPr/>
        </p:nvSpPr>
        <p:spPr bwMode="auto">
          <a:xfrm>
            <a:off x="2743200" y="3576463"/>
            <a:ext cx="4495800" cy="2286000"/>
          </a:xfrm>
          <a:prstGeom prst="line">
            <a:avLst/>
          </a:prstGeom>
          <a:noFill/>
          <a:ln w="9525">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prstClr val="black"/>
              </a:solidFill>
              <a:latin typeface="Calibri"/>
            </a:endParaRPr>
          </a:p>
        </p:txBody>
      </p:sp>
      <p:sp>
        <p:nvSpPr>
          <p:cNvPr id="527393" name="Line 33"/>
          <p:cNvSpPr>
            <a:spLocks noChangeShapeType="1"/>
          </p:cNvSpPr>
          <p:nvPr/>
        </p:nvSpPr>
        <p:spPr bwMode="auto">
          <a:xfrm flipH="1">
            <a:off x="2743200" y="2738263"/>
            <a:ext cx="3733800" cy="0"/>
          </a:xfrm>
          <a:prstGeom prst="line">
            <a:avLst/>
          </a:prstGeom>
          <a:noFill/>
          <a:ln w="2857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prstClr val="black"/>
              </a:solidFill>
              <a:latin typeface="Calibri"/>
            </a:endParaRPr>
          </a:p>
        </p:txBody>
      </p:sp>
      <p:sp>
        <p:nvSpPr>
          <p:cNvPr id="527394" name="Line 34"/>
          <p:cNvSpPr>
            <a:spLocks noChangeShapeType="1"/>
          </p:cNvSpPr>
          <p:nvPr/>
        </p:nvSpPr>
        <p:spPr bwMode="auto">
          <a:xfrm>
            <a:off x="6477000" y="2738263"/>
            <a:ext cx="0" cy="3124200"/>
          </a:xfrm>
          <a:prstGeom prst="line">
            <a:avLst/>
          </a:prstGeom>
          <a:noFill/>
          <a:ln w="28575">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prstClr val="black"/>
              </a:solidFill>
              <a:latin typeface="Calibri"/>
            </a:endParaRPr>
          </a:p>
        </p:txBody>
      </p:sp>
      <p:sp>
        <p:nvSpPr>
          <p:cNvPr id="527395" name="Line 35"/>
          <p:cNvSpPr>
            <a:spLocks noChangeShapeType="1"/>
          </p:cNvSpPr>
          <p:nvPr/>
        </p:nvSpPr>
        <p:spPr bwMode="auto">
          <a:xfrm flipH="1">
            <a:off x="2743200" y="1290463"/>
            <a:ext cx="838200" cy="0"/>
          </a:xfrm>
          <a:prstGeom prst="line">
            <a:avLst/>
          </a:prstGeom>
          <a:noFill/>
          <a:ln w="28575">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prstClr val="black"/>
              </a:solidFill>
              <a:latin typeface="Calibri"/>
            </a:endParaRPr>
          </a:p>
        </p:txBody>
      </p:sp>
      <p:sp>
        <p:nvSpPr>
          <p:cNvPr id="527396" name="Line 36"/>
          <p:cNvSpPr>
            <a:spLocks noChangeShapeType="1"/>
          </p:cNvSpPr>
          <p:nvPr/>
        </p:nvSpPr>
        <p:spPr bwMode="auto">
          <a:xfrm>
            <a:off x="3581400" y="1290463"/>
            <a:ext cx="0" cy="4572000"/>
          </a:xfrm>
          <a:prstGeom prst="line">
            <a:avLst/>
          </a:prstGeom>
          <a:noFill/>
          <a:ln w="28575">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prstClr val="black"/>
              </a:solidFill>
              <a:latin typeface="Calibri"/>
            </a:endParaRPr>
          </a:p>
        </p:txBody>
      </p:sp>
      <p:sp>
        <p:nvSpPr>
          <p:cNvPr id="2" name="ZoneTexte 1"/>
          <p:cNvSpPr txBox="1"/>
          <p:nvPr/>
        </p:nvSpPr>
        <p:spPr>
          <a:xfrm>
            <a:off x="960924" y="132601"/>
            <a:ext cx="7151894" cy="400110"/>
          </a:xfrm>
          <a:prstGeom prst="rect">
            <a:avLst/>
          </a:prstGeom>
          <a:noFill/>
        </p:spPr>
        <p:txBody>
          <a:bodyPr wrap="none" rtlCol="0">
            <a:spAutoFit/>
          </a:bodyPr>
          <a:lstStyle/>
          <a:p>
            <a:r>
              <a:rPr lang="fr-FR" sz="2000" b="1" dirty="0">
                <a:solidFill>
                  <a:prstClr val="white"/>
                </a:solidFill>
                <a:latin typeface="Calibri"/>
              </a:rPr>
              <a:t>FREQUENCE CARDIAQUE MAXIMALE THEORIQUE…QUE CHOISIR ?</a:t>
            </a:r>
          </a:p>
        </p:txBody>
      </p:sp>
      <p:sp>
        <p:nvSpPr>
          <p:cNvPr id="3" name="ZoneTexte 2"/>
          <p:cNvSpPr txBox="1"/>
          <p:nvPr/>
        </p:nvSpPr>
        <p:spPr>
          <a:xfrm>
            <a:off x="3767138" y="604663"/>
            <a:ext cx="1672446" cy="461665"/>
          </a:xfrm>
          <a:prstGeom prst="rect">
            <a:avLst/>
          </a:prstGeom>
          <a:noFill/>
        </p:spPr>
        <p:txBody>
          <a:bodyPr wrap="none" rtlCol="0">
            <a:spAutoFit/>
          </a:bodyPr>
          <a:lstStyle/>
          <a:p>
            <a:r>
              <a:rPr lang="fr-FR" sz="2400" b="1" dirty="0">
                <a:solidFill>
                  <a:prstClr val="black"/>
                </a:solidFill>
                <a:latin typeface="Calibri"/>
              </a:rPr>
              <a:t>220 –l’âge ?</a:t>
            </a:r>
          </a:p>
        </p:txBody>
      </p:sp>
    </p:spTree>
    <p:extLst>
      <p:ext uri="{BB962C8B-B14F-4D97-AF65-F5344CB8AC3E}">
        <p14:creationId xmlns:p14="http://schemas.microsoft.com/office/powerpoint/2010/main" val="3117604078"/>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611188" y="47625"/>
            <a:ext cx="7777162" cy="6646863"/>
          </a:xfrm>
          <a:prstGeom prst="rect">
            <a:avLst/>
          </a:prstGeom>
          <a:noFill/>
          <a:ln w="9525">
            <a:noFill/>
            <a:miter lim="800000"/>
            <a:headEnd/>
            <a:tailEnd/>
          </a:ln>
        </p:spPr>
      </p:pic>
      <p:sp>
        <p:nvSpPr>
          <p:cNvPr id="3" name="ZoneTexte 2"/>
          <p:cNvSpPr txBox="1"/>
          <p:nvPr/>
        </p:nvSpPr>
        <p:spPr>
          <a:xfrm>
            <a:off x="1836215" y="4902259"/>
            <a:ext cx="4247953" cy="83099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fr-FR" sz="2400" dirty="0">
                <a:solidFill>
                  <a:prstClr val="black"/>
                </a:solidFill>
                <a:latin typeface="Calibri" pitchFamily="34" charset="0"/>
                <a:cs typeface="Calibri" pitchFamily="34" charset="0"/>
              </a:rPr>
              <a:t>208 – 0.7 âge (Tanaka 2001)</a:t>
            </a:r>
          </a:p>
          <a:p>
            <a:pPr>
              <a:defRPr/>
            </a:pPr>
            <a:r>
              <a:rPr lang="fr-FR" sz="2400" dirty="0">
                <a:solidFill>
                  <a:prstClr val="black"/>
                </a:solidFill>
                <a:latin typeface="Calibri" pitchFamily="34" charset="0"/>
                <a:cs typeface="Calibri" pitchFamily="34" charset="0"/>
              </a:rPr>
              <a:t>206 - 0.88 âge </a:t>
            </a:r>
            <a:r>
              <a:rPr lang="fr-FR" sz="2400" i="1" dirty="0">
                <a:solidFill>
                  <a:prstClr val="black"/>
                </a:solidFill>
                <a:latin typeface="Calibri" pitchFamily="34" charset="0"/>
                <a:cs typeface="Calibri" pitchFamily="34" charset="0"/>
              </a:rPr>
              <a:t>(Circulation 2010)</a:t>
            </a:r>
          </a:p>
        </p:txBody>
      </p:sp>
    </p:spTree>
    <p:extLst>
      <p:ext uri="{BB962C8B-B14F-4D97-AF65-F5344CB8AC3E}">
        <p14:creationId xmlns:p14="http://schemas.microsoft.com/office/powerpoint/2010/main" val="355765100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762000"/>
            <a:ext cx="6038850"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898349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722" t="45190" r="44306" b="26444"/>
          <a:stretch/>
        </p:blipFill>
        <p:spPr bwMode="auto">
          <a:xfrm>
            <a:off x="2411760" y="1772816"/>
            <a:ext cx="4476225"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1691680" y="779512"/>
            <a:ext cx="5371792" cy="461665"/>
          </a:xfrm>
          <a:prstGeom prst="rect">
            <a:avLst/>
          </a:prstGeom>
          <a:noFill/>
        </p:spPr>
        <p:txBody>
          <a:bodyPr wrap="none" rtlCol="0">
            <a:spAutoFit/>
          </a:bodyPr>
          <a:lstStyle/>
          <a:p>
            <a:r>
              <a:rPr lang="fr-FR" sz="2400" dirty="0">
                <a:solidFill>
                  <a:srgbClr val="FFFF00"/>
                </a:solidFill>
              </a:rPr>
              <a:t>Echelle de Borg : perception de l’intensité</a:t>
            </a:r>
          </a:p>
        </p:txBody>
      </p:sp>
      <p:sp>
        <p:nvSpPr>
          <p:cNvPr id="3" name="Rectangle 2"/>
          <p:cNvSpPr/>
          <p:nvPr/>
        </p:nvSpPr>
        <p:spPr>
          <a:xfrm>
            <a:off x="2541372" y="3861048"/>
            <a:ext cx="3672408" cy="792088"/>
          </a:xfrm>
          <a:prstGeom prst="rect">
            <a:avLst/>
          </a:prstGeom>
          <a:noFill/>
          <a:ln w="28575">
            <a:solidFill>
              <a:srgbClr val="000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Tree>
    <p:extLst>
      <p:ext uri="{BB962C8B-B14F-4D97-AF65-F5344CB8AC3E}">
        <p14:creationId xmlns:p14="http://schemas.microsoft.com/office/powerpoint/2010/main" val="12230876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457200" y="228600"/>
            <a:ext cx="83867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fr-FR" sz="2800" smtClean="0">
                <a:solidFill>
                  <a:srgbClr val="FFFF00"/>
                </a:solidFill>
                <a:latin typeface="Arial" charset="0"/>
              </a:rPr>
              <a:t>VO2 max quantification de l’aptitude physique</a:t>
            </a:r>
          </a:p>
        </p:txBody>
      </p:sp>
      <p:sp>
        <p:nvSpPr>
          <p:cNvPr id="198659" name="Text Box 3"/>
          <p:cNvSpPr txBox="1">
            <a:spLocks noChangeArrowheads="1"/>
          </p:cNvSpPr>
          <p:nvPr/>
        </p:nvSpPr>
        <p:spPr bwMode="auto">
          <a:xfrm>
            <a:off x="457200" y="6096000"/>
            <a:ext cx="6953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fr-FR" sz="2800" dirty="0" smtClean="0">
                <a:solidFill>
                  <a:srgbClr val="FFFF00"/>
                </a:solidFill>
                <a:latin typeface="Arial Black" pitchFamily="34" charset="0"/>
              </a:rPr>
              <a:t>Intensité maintenue 4 à 8 minutes </a:t>
            </a:r>
          </a:p>
        </p:txBody>
      </p:sp>
      <p:grpSp>
        <p:nvGrpSpPr>
          <p:cNvPr id="78852" name="Group 4"/>
          <p:cNvGrpSpPr>
            <a:grpSpLocks/>
          </p:cNvGrpSpPr>
          <p:nvPr/>
        </p:nvGrpSpPr>
        <p:grpSpPr bwMode="auto">
          <a:xfrm>
            <a:off x="685800" y="990600"/>
            <a:ext cx="8328025" cy="4953000"/>
            <a:chOff x="440" y="624"/>
            <a:chExt cx="5246" cy="3120"/>
          </a:xfrm>
        </p:grpSpPr>
        <p:sp>
          <p:nvSpPr>
            <p:cNvPr id="78854" name="Text Box 5"/>
            <p:cNvSpPr txBox="1">
              <a:spLocks noChangeArrowheads="1"/>
            </p:cNvSpPr>
            <p:nvPr/>
          </p:nvSpPr>
          <p:spPr bwMode="auto">
            <a:xfrm>
              <a:off x="4958" y="1680"/>
              <a:ext cx="613" cy="198"/>
            </a:xfrm>
            <a:prstGeom prst="rect">
              <a:avLst/>
            </a:prstGeom>
            <a:noFill/>
            <a:ln w="9525">
              <a:solidFill>
                <a:srgbClr val="F3F3F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fr-FR" sz="1400" smtClean="0">
                  <a:solidFill>
                    <a:srgbClr val="FFFF00"/>
                  </a:solidFill>
                  <a:latin typeface="Arial Black" pitchFamily="34" charset="0"/>
                </a:rPr>
                <a:t>8 M.E.T.</a:t>
              </a:r>
            </a:p>
          </p:txBody>
        </p:sp>
        <p:grpSp>
          <p:nvGrpSpPr>
            <p:cNvPr id="78855" name="Group 6"/>
            <p:cNvGrpSpPr>
              <a:grpSpLocks/>
            </p:cNvGrpSpPr>
            <p:nvPr/>
          </p:nvGrpSpPr>
          <p:grpSpPr bwMode="auto">
            <a:xfrm>
              <a:off x="440" y="624"/>
              <a:ext cx="5246" cy="3120"/>
              <a:chOff x="288" y="720"/>
              <a:chExt cx="5009" cy="2832"/>
            </a:xfrm>
          </p:grpSpPr>
          <p:grpSp>
            <p:nvGrpSpPr>
              <p:cNvPr id="78856" name="Group 7"/>
              <p:cNvGrpSpPr>
                <a:grpSpLocks/>
              </p:cNvGrpSpPr>
              <p:nvPr/>
            </p:nvGrpSpPr>
            <p:grpSpPr bwMode="auto">
              <a:xfrm>
                <a:off x="288" y="720"/>
                <a:ext cx="5009" cy="2832"/>
                <a:chOff x="288" y="720"/>
                <a:chExt cx="5009" cy="2832"/>
              </a:xfrm>
            </p:grpSpPr>
            <p:pic>
              <p:nvPicPr>
                <p:cNvPr id="78863" name="Picture 8" descr="msotw9_tem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827"/>
                  <a:ext cx="2972" cy="2725"/>
                </a:xfrm>
                <a:prstGeom prst="rect">
                  <a:avLst/>
                </a:prstGeom>
                <a:noFill/>
                <a:ln w="9525">
                  <a:solidFill>
                    <a:srgbClr val="F3F3F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8864" name="Group 9"/>
                <p:cNvGrpSpPr>
                  <a:grpSpLocks/>
                </p:cNvGrpSpPr>
                <p:nvPr/>
              </p:nvGrpSpPr>
              <p:grpSpPr bwMode="auto">
                <a:xfrm>
                  <a:off x="3222" y="1319"/>
                  <a:ext cx="2075" cy="301"/>
                  <a:chOff x="3072" y="1690"/>
                  <a:chExt cx="1765" cy="270"/>
                </a:xfrm>
              </p:grpSpPr>
              <p:sp>
                <p:nvSpPr>
                  <p:cNvPr id="78875" name="Line 10"/>
                  <p:cNvSpPr>
                    <a:spLocks noChangeShapeType="1"/>
                  </p:cNvSpPr>
                  <p:nvPr/>
                </p:nvSpPr>
                <p:spPr bwMode="auto">
                  <a:xfrm>
                    <a:off x="3072" y="1872"/>
                    <a:ext cx="528" cy="0"/>
                  </a:xfrm>
                  <a:prstGeom prst="line">
                    <a:avLst/>
                  </a:prstGeom>
                  <a:noFill/>
                  <a:ln w="9525">
                    <a:solidFill>
                      <a:srgbClr val="F3F3F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a:solidFill>
                        <a:srgbClr val="FFFF00"/>
                      </a:solidFill>
                    </a:endParaRPr>
                  </a:p>
                </p:txBody>
              </p:sp>
              <p:sp>
                <p:nvSpPr>
                  <p:cNvPr id="78876" name="Text Box 11"/>
                  <p:cNvSpPr txBox="1">
                    <a:spLocks noChangeArrowheads="1"/>
                  </p:cNvSpPr>
                  <p:nvPr/>
                </p:nvSpPr>
                <p:spPr bwMode="auto">
                  <a:xfrm>
                    <a:off x="3595" y="1690"/>
                    <a:ext cx="1242" cy="270"/>
                  </a:xfrm>
                  <a:prstGeom prst="rect">
                    <a:avLst/>
                  </a:prstGeom>
                  <a:noFill/>
                  <a:ln w="9525">
                    <a:solidFill>
                      <a:srgbClr val="F3F3F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sz="1400" smtClean="0">
                        <a:solidFill>
                          <a:srgbClr val="FFFF00"/>
                        </a:solidFill>
                        <a:latin typeface="Arial Black" pitchFamily="34" charset="0"/>
                      </a:rPr>
                      <a:t>Course (13 km/h) </a:t>
                    </a:r>
                  </a:p>
                  <a:p>
                    <a:r>
                      <a:rPr lang="fr-FR" sz="1400" smtClean="0">
                        <a:solidFill>
                          <a:srgbClr val="FFFF00"/>
                        </a:solidFill>
                        <a:latin typeface="Arial Black" pitchFamily="34" charset="0"/>
                      </a:rPr>
                      <a:t>Escalier + charge13 kg</a:t>
                    </a:r>
                  </a:p>
                </p:txBody>
              </p:sp>
            </p:grpSp>
            <p:grpSp>
              <p:nvGrpSpPr>
                <p:cNvPr id="78865" name="Group 12"/>
                <p:cNvGrpSpPr>
                  <a:grpSpLocks/>
                </p:cNvGrpSpPr>
                <p:nvPr/>
              </p:nvGrpSpPr>
              <p:grpSpPr bwMode="auto">
                <a:xfrm>
                  <a:off x="3222" y="2002"/>
                  <a:ext cx="1832" cy="301"/>
                  <a:chOff x="3072" y="2304"/>
                  <a:chExt cx="1558" cy="270"/>
                </a:xfrm>
              </p:grpSpPr>
              <p:sp>
                <p:nvSpPr>
                  <p:cNvPr id="78873" name="Line 13"/>
                  <p:cNvSpPr>
                    <a:spLocks noChangeShapeType="1"/>
                  </p:cNvSpPr>
                  <p:nvPr/>
                </p:nvSpPr>
                <p:spPr bwMode="auto">
                  <a:xfrm>
                    <a:off x="3072" y="2448"/>
                    <a:ext cx="528" cy="0"/>
                  </a:xfrm>
                  <a:prstGeom prst="line">
                    <a:avLst/>
                  </a:prstGeom>
                  <a:noFill/>
                  <a:ln w="9525">
                    <a:solidFill>
                      <a:srgbClr val="F3F3F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a:solidFill>
                        <a:srgbClr val="FFFF00"/>
                      </a:solidFill>
                    </a:endParaRPr>
                  </a:p>
                </p:txBody>
              </p:sp>
              <p:sp>
                <p:nvSpPr>
                  <p:cNvPr id="78874" name="Text Box 14"/>
                  <p:cNvSpPr txBox="1">
                    <a:spLocks noChangeArrowheads="1"/>
                  </p:cNvSpPr>
                  <p:nvPr/>
                </p:nvSpPr>
                <p:spPr bwMode="auto">
                  <a:xfrm>
                    <a:off x="3600" y="2304"/>
                    <a:ext cx="1030" cy="270"/>
                  </a:xfrm>
                  <a:prstGeom prst="rect">
                    <a:avLst/>
                  </a:prstGeom>
                  <a:noFill/>
                  <a:ln w="9525">
                    <a:solidFill>
                      <a:srgbClr val="F3F3F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sz="1400" dirty="0" smtClean="0">
                        <a:solidFill>
                          <a:srgbClr val="FFFF00"/>
                        </a:solidFill>
                        <a:latin typeface="Arial Black" pitchFamily="34" charset="0"/>
                      </a:rPr>
                      <a:t>Course (9 km/h) </a:t>
                    </a:r>
                  </a:p>
                  <a:p>
                    <a:r>
                      <a:rPr lang="fr-FR" sz="1400" dirty="0" smtClean="0">
                        <a:solidFill>
                          <a:srgbClr val="FFFF00"/>
                        </a:solidFill>
                        <a:latin typeface="Arial Black" pitchFamily="34" charset="0"/>
                      </a:rPr>
                      <a:t>Travail manuel dur</a:t>
                    </a:r>
                  </a:p>
                </p:txBody>
              </p:sp>
            </p:grpSp>
            <p:grpSp>
              <p:nvGrpSpPr>
                <p:cNvPr id="78866" name="Group 15"/>
                <p:cNvGrpSpPr>
                  <a:grpSpLocks/>
                </p:cNvGrpSpPr>
                <p:nvPr/>
              </p:nvGrpSpPr>
              <p:grpSpPr bwMode="auto">
                <a:xfrm>
                  <a:off x="3222" y="2644"/>
                  <a:ext cx="1827" cy="302"/>
                  <a:chOff x="3072" y="2928"/>
                  <a:chExt cx="1554" cy="272"/>
                </a:xfrm>
              </p:grpSpPr>
              <p:sp>
                <p:nvSpPr>
                  <p:cNvPr id="78871" name="Line 16"/>
                  <p:cNvSpPr>
                    <a:spLocks noChangeShapeType="1"/>
                  </p:cNvSpPr>
                  <p:nvPr/>
                </p:nvSpPr>
                <p:spPr bwMode="auto">
                  <a:xfrm>
                    <a:off x="3072" y="3064"/>
                    <a:ext cx="528" cy="0"/>
                  </a:xfrm>
                  <a:prstGeom prst="line">
                    <a:avLst/>
                  </a:prstGeom>
                  <a:noFill/>
                  <a:ln w="9525">
                    <a:solidFill>
                      <a:srgbClr val="F3F3F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a:solidFill>
                        <a:srgbClr val="FFFF00"/>
                      </a:solidFill>
                    </a:endParaRPr>
                  </a:p>
                </p:txBody>
              </p:sp>
              <p:sp>
                <p:nvSpPr>
                  <p:cNvPr id="78872" name="Text Box 17"/>
                  <p:cNvSpPr txBox="1">
                    <a:spLocks noChangeArrowheads="1"/>
                  </p:cNvSpPr>
                  <p:nvPr/>
                </p:nvSpPr>
                <p:spPr bwMode="auto">
                  <a:xfrm>
                    <a:off x="3600" y="2928"/>
                    <a:ext cx="1026" cy="272"/>
                  </a:xfrm>
                  <a:prstGeom prst="rect">
                    <a:avLst/>
                  </a:prstGeom>
                  <a:noFill/>
                  <a:ln w="9525">
                    <a:solidFill>
                      <a:srgbClr val="F3F3F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sz="1400" dirty="0" smtClean="0">
                        <a:solidFill>
                          <a:srgbClr val="FFFF00"/>
                        </a:solidFill>
                        <a:latin typeface="Arial Black" pitchFamily="34" charset="0"/>
                      </a:rPr>
                      <a:t>Marche  </a:t>
                    </a:r>
                  </a:p>
                  <a:p>
                    <a:r>
                      <a:rPr lang="fr-FR" sz="1400" dirty="0" smtClean="0">
                        <a:solidFill>
                          <a:srgbClr val="FFFF00"/>
                        </a:solidFill>
                        <a:latin typeface="Arial Black" pitchFamily="34" charset="0"/>
                      </a:rPr>
                      <a:t>Travaux ménagers</a:t>
                    </a:r>
                  </a:p>
                </p:txBody>
              </p:sp>
            </p:grpSp>
            <p:grpSp>
              <p:nvGrpSpPr>
                <p:cNvPr id="78867" name="Group 18"/>
                <p:cNvGrpSpPr>
                  <a:grpSpLocks/>
                </p:cNvGrpSpPr>
                <p:nvPr/>
              </p:nvGrpSpPr>
              <p:grpSpPr bwMode="auto">
                <a:xfrm>
                  <a:off x="3225" y="720"/>
                  <a:ext cx="1475" cy="301"/>
                  <a:chOff x="3024" y="1152"/>
                  <a:chExt cx="1255" cy="270"/>
                </a:xfrm>
              </p:grpSpPr>
              <p:sp>
                <p:nvSpPr>
                  <p:cNvPr id="78869" name="Line 19"/>
                  <p:cNvSpPr>
                    <a:spLocks noChangeShapeType="1"/>
                  </p:cNvSpPr>
                  <p:nvPr/>
                </p:nvSpPr>
                <p:spPr bwMode="auto">
                  <a:xfrm>
                    <a:off x="3024" y="1296"/>
                    <a:ext cx="528" cy="0"/>
                  </a:xfrm>
                  <a:prstGeom prst="line">
                    <a:avLst/>
                  </a:prstGeom>
                  <a:noFill/>
                  <a:ln w="9525">
                    <a:solidFill>
                      <a:srgbClr val="F3F3F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a:solidFill>
                        <a:srgbClr val="FFFF00"/>
                      </a:solidFill>
                    </a:endParaRPr>
                  </a:p>
                </p:txBody>
              </p:sp>
              <p:sp>
                <p:nvSpPr>
                  <p:cNvPr id="78870" name="Text Box 20"/>
                  <p:cNvSpPr txBox="1">
                    <a:spLocks noChangeArrowheads="1"/>
                  </p:cNvSpPr>
                  <p:nvPr/>
                </p:nvSpPr>
                <p:spPr bwMode="auto">
                  <a:xfrm>
                    <a:off x="3552" y="1152"/>
                    <a:ext cx="727" cy="270"/>
                  </a:xfrm>
                  <a:prstGeom prst="rect">
                    <a:avLst/>
                  </a:prstGeom>
                  <a:noFill/>
                  <a:ln w="9525">
                    <a:solidFill>
                      <a:srgbClr val="F3F3F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sz="1400" smtClean="0">
                        <a:solidFill>
                          <a:srgbClr val="FFFF00"/>
                        </a:solidFill>
                        <a:latin typeface="Arial Black" pitchFamily="34" charset="0"/>
                      </a:rPr>
                      <a:t>Ski de fond </a:t>
                    </a:r>
                  </a:p>
                  <a:p>
                    <a:r>
                      <a:rPr lang="fr-FR" sz="1400" smtClean="0">
                        <a:solidFill>
                          <a:srgbClr val="FFFF00"/>
                        </a:solidFill>
                        <a:latin typeface="Arial Black" pitchFamily="34" charset="0"/>
                      </a:rPr>
                      <a:t> compétition</a:t>
                    </a:r>
                  </a:p>
                </p:txBody>
              </p:sp>
            </p:grpSp>
            <p:sp>
              <p:nvSpPr>
                <p:cNvPr id="78868" name="Text Box 21"/>
                <p:cNvSpPr txBox="1">
                  <a:spLocks noChangeArrowheads="1"/>
                </p:cNvSpPr>
                <p:nvPr/>
              </p:nvSpPr>
              <p:spPr bwMode="auto">
                <a:xfrm>
                  <a:off x="4464" y="3018"/>
                  <a:ext cx="713" cy="180"/>
                </a:xfrm>
                <a:prstGeom prst="rect">
                  <a:avLst/>
                </a:prstGeom>
                <a:noFill/>
                <a:ln w="9525">
                  <a:solidFill>
                    <a:srgbClr val="F3F3F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fr-FR" sz="1400" smtClean="0">
                      <a:solidFill>
                        <a:srgbClr val="FFFF00"/>
                      </a:solidFill>
                      <a:latin typeface="Arial Black" pitchFamily="34" charset="0"/>
                    </a:rPr>
                    <a:t>2 M.E.T.</a:t>
                  </a:r>
                </a:p>
              </p:txBody>
            </p:sp>
          </p:grpSp>
          <p:sp>
            <p:nvSpPr>
              <p:cNvPr id="78857" name="Line 22"/>
              <p:cNvSpPr>
                <a:spLocks noChangeShapeType="1"/>
              </p:cNvSpPr>
              <p:nvPr/>
            </p:nvSpPr>
            <p:spPr bwMode="auto">
              <a:xfrm>
                <a:off x="1152" y="2784"/>
                <a:ext cx="0" cy="288"/>
              </a:xfrm>
              <a:prstGeom prst="line">
                <a:avLst/>
              </a:prstGeom>
              <a:noFill/>
              <a:ln w="9525">
                <a:solidFill>
                  <a:srgbClr val="F3F3F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a:solidFill>
                    <a:srgbClr val="FFFF00"/>
                  </a:solidFill>
                </a:endParaRPr>
              </a:p>
            </p:txBody>
          </p:sp>
          <p:sp>
            <p:nvSpPr>
              <p:cNvPr id="78858" name="Line 23"/>
              <p:cNvSpPr>
                <a:spLocks noChangeShapeType="1"/>
              </p:cNvSpPr>
              <p:nvPr/>
            </p:nvSpPr>
            <p:spPr bwMode="auto">
              <a:xfrm>
                <a:off x="1200" y="2784"/>
                <a:ext cx="1968" cy="0"/>
              </a:xfrm>
              <a:prstGeom prst="line">
                <a:avLst/>
              </a:prstGeom>
              <a:noFill/>
              <a:ln w="9525">
                <a:solidFill>
                  <a:srgbClr val="F3F3F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a:solidFill>
                    <a:srgbClr val="FFFF00"/>
                  </a:solidFill>
                </a:endParaRPr>
              </a:p>
            </p:txBody>
          </p:sp>
          <p:sp>
            <p:nvSpPr>
              <p:cNvPr id="78859" name="Text Box 24"/>
              <p:cNvSpPr txBox="1">
                <a:spLocks noChangeArrowheads="1"/>
              </p:cNvSpPr>
              <p:nvPr/>
            </p:nvSpPr>
            <p:spPr bwMode="auto">
              <a:xfrm>
                <a:off x="3850" y="3004"/>
                <a:ext cx="566" cy="198"/>
              </a:xfrm>
              <a:prstGeom prst="rect">
                <a:avLst/>
              </a:prstGeom>
              <a:noFill/>
              <a:ln w="9525">
                <a:solidFill>
                  <a:srgbClr val="F3F3F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fr-FR" sz="1600" b="1" smtClean="0">
                    <a:solidFill>
                      <a:srgbClr val="FFFF00"/>
                    </a:solidFill>
                    <a:latin typeface="Arial" charset="0"/>
                  </a:rPr>
                  <a:t>50watts</a:t>
                </a:r>
              </a:p>
            </p:txBody>
          </p:sp>
          <p:sp>
            <p:nvSpPr>
              <p:cNvPr id="78860" name="Text Box 25"/>
              <p:cNvSpPr txBox="1">
                <a:spLocks noChangeArrowheads="1"/>
              </p:cNvSpPr>
              <p:nvPr/>
            </p:nvSpPr>
            <p:spPr bwMode="auto">
              <a:xfrm>
                <a:off x="3852" y="2342"/>
                <a:ext cx="962" cy="299"/>
              </a:xfrm>
              <a:prstGeom prst="rect">
                <a:avLst/>
              </a:prstGeom>
              <a:noFill/>
              <a:ln w="9525">
                <a:solidFill>
                  <a:srgbClr val="F3F3F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fr-FR" sz="1400" b="1" dirty="0" smtClean="0">
                    <a:solidFill>
                      <a:srgbClr val="FFFF00"/>
                    </a:solidFill>
                    <a:latin typeface="Arial Black" pitchFamily="34" charset="0"/>
                  </a:rPr>
                  <a:t>Marche rapide</a:t>
                </a:r>
              </a:p>
              <a:p>
                <a:pPr algn="ctr"/>
                <a:r>
                  <a:rPr lang="fr-FR" sz="1400" b="1" dirty="0" smtClean="0">
                    <a:solidFill>
                      <a:srgbClr val="FFFF00"/>
                    </a:solidFill>
                    <a:latin typeface="Arial Black" pitchFamily="34" charset="0"/>
                  </a:rPr>
                  <a:t>150 Watts</a:t>
                </a:r>
              </a:p>
            </p:txBody>
          </p:sp>
          <p:sp>
            <p:nvSpPr>
              <p:cNvPr id="78861" name="Text Box 26"/>
              <p:cNvSpPr txBox="1">
                <a:spLocks noChangeArrowheads="1"/>
              </p:cNvSpPr>
              <p:nvPr/>
            </p:nvSpPr>
            <p:spPr bwMode="auto">
              <a:xfrm>
                <a:off x="3859" y="1670"/>
                <a:ext cx="688" cy="198"/>
              </a:xfrm>
              <a:prstGeom prst="rect">
                <a:avLst/>
              </a:prstGeom>
              <a:noFill/>
              <a:ln w="9525">
                <a:solidFill>
                  <a:srgbClr val="F3F3F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fr-FR" sz="1600" b="1" smtClean="0">
                    <a:solidFill>
                      <a:srgbClr val="FFFF00"/>
                    </a:solidFill>
                    <a:latin typeface="Arial" charset="0"/>
                  </a:rPr>
                  <a:t>250 Watts</a:t>
                </a:r>
                <a:endParaRPr lang="fr-FR" sz="1600" smtClean="0">
                  <a:solidFill>
                    <a:srgbClr val="FFFF00"/>
                  </a:solidFill>
                  <a:latin typeface="Arial" charset="0"/>
                </a:endParaRPr>
              </a:p>
            </p:txBody>
          </p:sp>
          <p:sp>
            <p:nvSpPr>
              <p:cNvPr id="78862" name="Text Box 27"/>
              <p:cNvSpPr txBox="1">
                <a:spLocks noChangeArrowheads="1"/>
              </p:cNvSpPr>
              <p:nvPr/>
            </p:nvSpPr>
            <p:spPr bwMode="auto">
              <a:xfrm>
                <a:off x="3859" y="1056"/>
                <a:ext cx="688" cy="198"/>
              </a:xfrm>
              <a:prstGeom prst="rect">
                <a:avLst/>
              </a:prstGeom>
              <a:noFill/>
              <a:ln w="9525">
                <a:solidFill>
                  <a:srgbClr val="F3F3F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fr-FR" sz="1600" b="1" smtClean="0">
                    <a:solidFill>
                      <a:srgbClr val="FFFF00"/>
                    </a:solidFill>
                    <a:latin typeface="Arial" charset="0"/>
                  </a:rPr>
                  <a:t>350 Watts</a:t>
                </a:r>
                <a:endParaRPr lang="fr-FR" sz="1600" smtClean="0">
                  <a:solidFill>
                    <a:srgbClr val="FFFF00"/>
                  </a:solidFill>
                  <a:latin typeface="Arial" charset="0"/>
                </a:endParaRPr>
              </a:p>
            </p:txBody>
          </p:sp>
        </p:grpSp>
      </p:grpSp>
      <p:sp>
        <p:nvSpPr>
          <p:cNvPr id="78853" name="Line 28"/>
          <p:cNvSpPr>
            <a:spLocks noChangeShapeType="1"/>
          </p:cNvSpPr>
          <p:nvPr/>
        </p:nvSpPr>
        <p:spPr bwMode="auto">
          <a:xfrm>
            <a:off x="0" y="914400"/>
            <a:ext cx="9144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a:solidFill>
                <a:srgbClr val="FFFF00"/>
              </a:solidFill>
            </a:endParaRPr>
          </a:p>
        </p:txBody>
      </p:sp>
      <p:sp>
        <p:nvSpPr>
          <p:cNvPr id="2" name="Rectangle 1"/>
          <p:cNvSpPr/>
          <p:nvPr/>
        </p:nvSpPr>
        <p:spPr bwMode="auto">
          <a:xfrm>
            <a:off x="1640833" y="3141162"/>
            <a:ext cx="7224291" cy="2190309"/>
          </a:xfrm>
          <a:prstGeom prst="rect">
            <a:avLst/>
          </a:prstGeom>
          <a:noFill/>
          <a:ln w="381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fr-FR" sz="2400">
              <a:solidFill>
                <a:srgbClr val="FFFF00"/>
              </a:solidFill>
            </a:endParaRPr>
          </a:p>
        </p:txBody>
      </p:sp>
    </p:spTree>
    <p:extLst>
      <p:ext uri="{BB962C8B-B14F-4D97-AF65-F5344CB8AC3E}">
        <p14:creationId xmlns:p14="http://schemas.microsoft.com/office/powerpoint/2010/main" val="4010242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86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9" grpId="0" autoUpdateAnimBg="0"/>
      <p:bldP spid="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3321" name="Group 25"/>
          <p:cNvGraphicFramePr>
            <a:graphicFrameLocks noGrp="1"/>
          </p:cNvGraphicFramePr>
          <p:nvPr>
            <p:extLst>
              <p:ext uri="{D42A27DB-BD31-4B8C-83A1-F6EECF244321}">
                <p14:modId xmlns:p14="http://schemas.microsoft.com/office/powerpoint/2010/main" val="2170876487"/>
              </p:ext>
            </p:extLst>
          </p:nvPr>
        </p:nvGraphicFramePr>
        <p:xfrm>
          <a:off x="0" y="1752600"/>
          <a:ext cx="9144000" cy="2667000"/>
        </p:xfrm>
        <a:graphic>
          <a:graphicData uri="http://schemas.openxmlformats.org/drawingml/2006/table">
            <a:tbl>
              <a:tblPr/>
              <a:tblGrid>
                <a:gridCol w="9144000"/>
              </a:tblGrid>
              <a:tr h="803275">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fr-FR" sz="2400" b="1" i="0" u="none" strike="noStrike" cap="none" normalizeH="0" baseline="0" dirty="0" smtClean="0">
                          <a:ln>
                            <a:noFill/>
                          </a:ln>
                          <a:solidFill>
                            <a:schemeClr val="hlink"/>
                          </a:solidFill>
                          <a:effectLst/>
                          <a:latin typeface="Arial" charset="0"/>
                        </a:rPr>
                        <a:t>                                              Intensité </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fr-FR" sz="1800" b="1" i="0" u="none" strike="noStrike" cap="none" normalizeH="0" baseline="0" dirty="0" smtClean="0">
                          <a:ln>
                            <a:noFill/>
                          </a:ln>
                          <a:solidFill>
                            <a:schemeClr val="hlink"/>
                          </a:solidFill>
                          <a:effectLst/>
                          <a:latin typeface="Arial" charset="0"/>
                        </a:rPr>
                        <a:t>                               % PAM </a:t>
                      </a:r>
                      <a:r>
                        <a:rPr kumimoji="0" lang="fr-FR" sz="1800" b="1" i="0" u="none" strike="noStrike" cap="none" normalizeH="0" baseline="30000" dirty="0" smtClean="0">
                          <a:ln>
                            <a:noFill/>
                          </a:ln>
                          <a:solidFill>
                            <a:schemeClr val="hlink"/>
                          </a:solidFill>
                          <a:effectLst/>
                          <a:latin typeface="Arial" charset="0"/>
                        </a:rPr>
                        <a:t>(1)</a:t>
                      </a:r>
                      <a:r>
                        <a:rPr kumimoji="0" lang="fr-FR" sz="1800" b="1" i="0" u="none" strike="noStrike" cap="none" normalizeH="0" baseline="0" dirty="0" smtClean="0">
                          <a:ln>
                            <a:noFill/>
                          </a:ln>
                          <a:solidFill>
                            <a:schemeClr val="hlink"/>
                          </a:solidFill>
                          <a:effectLst/>
                          <a:latin typeface="Arial" charset="0"/>
                        </a:rPr>
                        <a:t>             % FC max </a:t>
                      </a:r>
                      <a:r>
                        <a:rPr kumimoji="0" lang="fr-FR" sz="1800" b="1" i="0" u="none" strike="noStrike" cap="none" normalizeH="0" baseline="30000" dirty="0" smtClean="0">
                          <a:ln>
                            <a:noFill/>
                          </a:ln>
                          <a:solidFill>
                            <a:schemeClr val="hlink"/>
                          </a:solidFill>
                          <a:effectLst/>
                          <a:latin typeface="Arial" charset="0"/>
                        </a:rPr>
                        <a:t>(2)</a:t>
                      </a:r>
                      <a:r>
                        <a:rPr kumimoji="0" lang="fr-FR" sz="1800" b="1" i="0" u="none" strike="noStrike" cap="none" normalizeH="0" baseline="0" dirty="0" smtClean="0">
                          <a:ln>
                            <a:noFill/>
                          </a:ln>
                          <a:solidFill>
                            <a:schemeClr val="hlink"/>
                          </a:solidFill>
                          <a:effectLst/>
                          <a:latin typeface="Arial" charset="0"/>
                        </a:rPr>
                        <a:t>            MET </a:t>
                      </a:r>
                      <a:r>
                        <a:rPr kumimoji="0" lang="fr-FR" sz="1800" b="1" i="0" u="none" strike="noStrike" cap="none" normalizeH="0" baseline="30000" dirty="0" smtClean="0">
                          <a:ln>
                            <a:noFill/>
                          </a:ln>
                          <a:solidFill>
                            <a:schemeClr val="hlink"/>
                          </a:solidFill>
                          <a:effectLst/>
                          <a:latin typeface="Arial" charset="0"/>
                        </a:rPr>
                        <a:t>(3)</a:t>
                      </a:r>
                      <a:r>
                        <a:rPr kumimoji="0" lang="fr-FR" sz="1800" b="1" i="0" u="none" strike="noStrike" cap="none" normalizeH="0" baseline="0" dirty="0" smtClean="0">
                          <a:ln>
                            <a:noFill/>
                          </a:ln>
                          <a:solidFill>
                            <a:schemeClr val="hlink"/>
                          </a:solidFill>
                          <a:effectLst/>
                          <a:latin typeface="Arial" charset="0"/>
                        </a:rPr>
                        <a:t>             kcal.min</a:t>
                      </a:r>
                      <a:r>
                        <a:rPr kumimoji="0" lang="fr-FR" sz="1800" b="1" i="0" u="none" strike="noStrike" cap="none" normalizeH="0" baseline="30000" dirty="0" smtClean="0">
                          <a:ln>
                            <a:noFill/>
                          </a:ln>
                          <a:solidFill>
                            <a:schemeClr val="hlink"/>
                          </a:solidFill>
                          <a:effectLst/>
                          <a:latin typeface="Arial" charset="0"/>
                        </a:rPr>
                        <a:t>-1</a:t>
                      </a:r>
                      <a:r>
                        <a:rPr kumimoji="0" lang="fr-FR" sz="1800" b="1" i="0" u="none" strike="noStrike" cap="none" normalizeH="0" baseline="0" dirty="0" smtClean="0">
                          <a:ln>
                            <a:noFill/>
                          </a:ln>
                          <a:solidFill>
                            <a:schemeClr val="hlink"/>
                          </a:solidFill>
                          <a:effectLst/>
                          <a:latin typeface="Arial" charset="0"/>
                        </a:rPr>
                        <a:t> </a:t>
                      </a:r>
                      <a:r>
                        <a:rPr kumimoji="0" lang="fr-FR" sz="1800" b="1" i="0" u="none" strike="noStrike" cap="none" normalizeH="0" baseline="30000" dirty="0" smtClean="0">
                          <a:ln>
                            <a:noFill/>
                          </a:ln>
                          <a:solidFill>
                            <a:schemeClr val="hlink"/>
                          </a:solidFill>
                          <a:effectLst/>
                          <a:latin typeface="Arial" charset="0"/>
                        </a:rPr>
                        <a:t>(4)</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8890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fr-FR" sz="2400" b="1" i="0" u="none" strike="noStrike" cap="none" normalizeH="0" baseline="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fr-FR" sz="1800" b="1" i="0" u="none" strike="noStrike" cap="none" normalizeH="0" baseline="0" smtClean="0">
                          <a:ln>
                            <a:noFill/>
                          </a:ln>
                          <a:solidFill>
                            <a:schemeClr val="tx1"/>
                          </a:solidFill>
                          <a:effectLst/>
                          <a:latin typeface="Arial" charset="0"/>
                        </a:rPr>
                        <a:t>Hommes (70 kg)      40 à 60                 50 à 70                  4.4 à 6.6           5.4 à 8.1</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974725">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fr-FR" sz="2400" b="1"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fr-FR" sz="1800" b="1" i="0" u="none" strike="noStrike" cap="none" normalizeH="0" baseline="0" dirty="0" smtClean="0">
                          <a:ln>
                            <a:noFill/>
                          </a:ln>
                          <a:solidFill>
                            <a:schemeClr val="tx1"/>
                          </a:solidFill>
                          <a:effectLst/>
                          <a:latin typeface="Arial" charset="0"/>
                        </a:rPr>
                        <a:t>Femmes (55 kg)       40 à 60                 50 à 70                  3.6 à 5.4           3.5 à 5.2</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
        <p:nvSpPr>
          <p:cNvPr id="82956" name="Text Box 23"/>
          <p:cNvSpPr txBox="1">
            <a:spLocks noChangeArrowheads="1"/>
          </p:cNvSpPr>
          <p:nvPr/>
        </p:nvSpPr>
        <p:spPr bwMode="auto">
          <a:xfrm>
            <a:off x="228600" y="990600"/>
            <a:ext cx="885530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r>
              <a:rPr lang="fr-FR" sz="2000" b="1" dirty="0" smtClean="0">
                <a:solidFill>
                  <a:srgbClr val="FFFF00"/>
                </a:solidFill>
                <a:latin typeface="Arial" charset="0"/>
              </a:rPr>
              <a:t>Équivalences entre différentes unités de mesure de l’intensité modérée</a:t>
            </a:r>
          </a:p>
        </p:txBody>
      </p:sp>
      <p:sp>
        <p:nvSpPr>
          <p:cNvPr id="82957" name="Text Box 26"/>
          <p:cNvSpPr txBox="1">
            <a:spLocks noChangeArrowheads="1"/>
          </p:cNvSpPr>
          <p:nvPr/>
        </p:nvSpPr>
        <p:spPr bwMode="auto">
          <a:xfrm>
            <a:off x="228600" y="4640263"/>
            <a:ext cx="9071714" cy="222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buFontTx/>
              <a:buAutoNum type="arabicParenBoth"/>
            </a:pPr>
            <a:r>
              <a:rPr lang="fr-FR" sz="1600" b="1" dirty="0" smtClean="0">
                <a:solidFill>
                  <a:srgbClr val="FFFF00"/>
                </a:solidFill>
                <a:latin typeface="Arial" charset="0"/>
              </a:rPr>
              <a:t>Pour une PAM moyenne de 11 METS chez l’homme et de 3 METS chez la femme</a:t>
            </a:r>
          </a:p>
          <a:p>
            <a:pPr eaLnBrk="0" hangingPunct="0">
              <a:buFontTx/>
              <a:buAutoNum type="arabicParenBoth"/>
            </a:pPr>
            <a:endParaRPr lang="fr-FR" sz="1600" b="1" dirty="0" smtClean="0">
              <a:solidFill>
                <a:srgbClr val="FFFF00"/>
              </a:solidFill>
              <a:latin typeface="Arial" charset="0"/>
            </a:endParaRPr>
          </a:p>
          <a:p>
            <a:pPr eaLnBrk="0" hangingPunct="0">
              <a:buFontTx/>
              <a:buAutoNum type="arabicParenBoth"/>
            </a:pPr>
            <a:r>
              <a:rPr lang="fr-FR" sz="1600" b="1" dirty="0" smtClean="0">
                <a:solidFill>
                  <a:srgbClr val="FFFF00"/>
                </a:solidFill>
                <a:latin typeface="Arial" charset="0"/>
              </a:rPr>
              <a:t>La FC max équivaut en moyenne à environ 220 bat/min moins l’âge</a:t>
            </a:r>
          </a:p>
          <a:p>
            <a:pPr eaLnBrk="0" hangingPunct="0">
              <a:buFontTx/>
              <a:buAutoNum type="arabicParenBoth"/>
            </a:pPr>
            <a:endParaRPr lang="fr-FR" sz="1600" b="1" dirty="0" smtClean="0">
              <a:solidFill>
                <a:srgbClr val="FFFF00"/>
              </a:solidFill>
              <a:latin typeface="Arial" charset="0"/>
            </a:endParaRPr>
          </a:p>
          <a:p>
            <a:pPr eaLnBrk="0" hangingPunct="0">
              <a:buFontTx/>
              <a:buAutoNum type="arabicParenBoth"/>
            </a:pPr>
            <a:r>
              <a:rPr lang="fr-FR" sz="1600" b="1" dirty="0" smtClean="0">
                <a:solidFill>
                  <a:srgbClr val="FFFF00"/>
                </a:solidFill>
                <a:latin typeface="Arial" charset="0"/>
              </a:rPr>
              <a:t>Un MET équivaut à une dépense énergétique moyenne au repos de 3.5 ml O</a:t>
            </a:r>
            <a:r>
              <a:rPr lang="fr-FR" sz="1600" b="1" baseline="-25000" dirty="0" smtClean="0">
                <a:solidFill>
                  <a:srgbClr val="FFFF00"/>
                </a:solidFill>
                <a:latin typeface="Arial" charset="0"/>
              </a:rPr>
              <a:t>2</a:t>
            </a:r>
            <a:r>
              <a:rPr lang="fr-FR" sz="1600" b="1" dirty="0" smtClean="0">
                <a:solidFill>
                  <a:srgbClr val="FFFF00"/>
                </a:solidFill>
                <a:latin typeface="Arial" charset="0"/>
              </a:rPr>
              <a:t>.kg</a:t>
            </a:r>
            <a:r>
              <a:rPr lang="fr-FR" sz="1600" b="1" baseline="30000" dirty="0" smtClean="0">
                <a:solidFill>
                  <a:srgbClr val="FFFF00"/>
                </a:solidFill>
                <a:latin typeface="Arial" charset="0"/>
              </a:rPr>
              <a:t>-1</a:t>
            </a:r>
            <a:r>
              <a:rPr lang="fr-FR" sz="1600" b="1" dirty="0" smtClean="0">
                <a:solidFill>
                  <a:srgbClr val="FFFF00"/>
                </a:solidFill>
                <a:latin typeface="Arial" charset="0"/>
              </a:rPr>
              <a:t>.min</a:t>
            </a:r>
            <a:r>
              <a:rPr lang="fr-FR" sz="1600" b="1" baseline="30000" dirty="0" smtClean="0">
                <a:solidFill>
                  <a:srgbClr val="FFFF00"/>
                </a:solidFill>
                <a:latin typeface="Arial" charset="0"/>
              </a:rPr>
              <a:t>-1</a:t>
            </a:r>
          </a:p>
          <a:p>
            <a:pPr eaLnBrk="0" hangingPunct="0">
              <a:buFontTx/>
              <a:buAutoNum type="arabicParenBoth"/>
            </a:pPr>
            <a:endParaRPr lang="fr-FR" sz="1600" b="1" baseline="30000" dirty="0" smtClean="0">
              <a:solidFill>
                <a:srgbClr val="FFFF00"/>
              </a:solidFill>
              <a:latin typeface="Arial" charset="0"/>
            </a:endParaRPr>
          </a:p>
          <a:p>
            <a:pPr eaLnBrk="0" hangingPunct="0">
              <a:buFontTx/>
              <a:buAutoNum type="arabicParenBoth"/>
            </a:pPr>
            <a:r>
              <a:rPr lang="fr-FR" sz="1600" b="1" dirty="0" smtClean="0">
                <a:solidFill>
                  <a:srgbClr val="FFFF00"/>
                </a:solidFill>
                <a:latin typeface="Arial" charset="0"/>
              </a:rPr>
              <a:t>La consommation d’un litre d’O</a:t>
            </a:r>
            <a:r>
              <a:rPr lang="fr-FR" sz="1600" b="1" baseline="-25000" dirty="0" smtClean="0">
                <a:solidFill>
                  <a:srgbClr val="FFFF00"/>
                </a:solidFill>
                <a:latin typeface="Arial" charset="0"/>
              </a:rPr>
              <a:t>2</a:t>
            </a:r>
            <a:r>
              <a:rPr lang="fr-FR" sz="1600" b="1" dirty="0" smtClean="0">
                <a:solidFill>
                  <a:srgbClr val="FFFF00"/>
                </a:solidFill>
                <a:latin typeface="Arial" charset="0"/>
              </a:rPr>
              <a:t>/min équivaut à une dépense approximative de </a:t>
            </a:r>
          </a:p>
          <a:p>
            <a:pPr marL="0" indent="0" eaLnBrk="0" hangingPunct="0"/>
            <a:r>
              <a:rPr lang="fr-FR" sz="1600" b="1" dirty="0">
                <a:solidFill>
                  <a:srgbClr val="FFFF00"/>
                </a:solidFill>
                <a:latin typeface="Arial" charset="0"/>
              </a:rPr>
              <a:t> </a:t>
            </a:r>
            <a:r>
              <a:rPr lang="fr-FR" sz="1600" b="1" dirty="0" smtClean="0">
                <a:solidFill>
                  <a:srgbClr val="FFFF00"/>
                </a:solidFill>
                <a:latin typeface="Arial" charset="0"/>
              </a:rPr>
              <a:t>       5 kcal/min</a:t>
            </a:r>
          </a:p>
          <a:p>
            <a:pPr eaLnBrk="0" hangingPunct="0"/>
            <a:r>
              <a:rPr lang="fr-FR" sz="1600" b="1" dirty="0" smtClean="0">
                <a:solidFill>
                  <a:srgbClr val="FFFF00"/>
                </a:solidFill>
                <a:latin typeface="Arial" charset="0"/>
              </a:rPr>
              <a:t>                              D’après Comité scientifique de Kino-</a:t>
            </a:r>
            <a:r>
              <a:rPr lang="fr-FR" sz="1600" b="1" dirty="0" err="1" smtClean="0">
                <a:solidFill>
                  <a:srgbClr val="FFFF00"/>
                </a:solidFill>
                <a:latin typeface="Arial" charset="0"/>
              </a:rPr>
              <a:t>Quebec</a:t>
            </a:r>
            <a:r>
              <a:rPr lang="fr-FR" sz="1600" b="1" dirty="0" smtClean="0">
                <a:solidFill>
                  <a:srgbClr val="FFFF00"/>
                </a:solidFill>
                <a:latin typeface="Arial" charset="0"/>
              </a:rPr>
              <a:t> 1999</a:t>
            </a:r>
          </a:p>
        </p:txBody>
      </p:sp>
      <p:sp>
        <p:nvSpPr>
          <p:cNvPr id="2" name="Rectangle 1"/>
          <p:cNvSpPr/>
          <p:nvPr/>
        </p:nvSpPr>
        <p:spPr>
          <a:xfrm>
            <a:off x="3707904" y="2188163"/>
            <a:ext cx="1728192" cy="21602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Tree>
    <p:extLst>
      <p:ext uri="{BB962C8B-B14F-4D97-AF65-F5344CB8AC3E}">
        <p14:creationId xmlns:p14="http://schemas.microsoft.com/office/powerpoint/2010/main" val="3603445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9491" name="Group 51"/>
          <p:cNvGraphicFramePr>
            <a:graphicFrameLocks noGrp="1"/>
          </p:cNvGraphicFramePr>
          <p:nvPr>
            <p:extLst>
              <p:ext uri="{D42A27DB-BD31-4B8C-83A1-F6EECF244321}">
                <p14:modId xmlns:p14="http://schemas.microsoft.com/office/powerpoint/2010/main" val="83657206"/>
              </p:ext>
            </p:extLst>
          </p:nvPr>
        </p:nvGraphicFramePr>
        <p:xfrm>
          <a:off x="0" y="1397000"/>
          <a:ext cx="9144000" cy="5304072"/>
        </p:xfrm>
        <a:graphic>
          <a:graphicData uri="http://schemas.openxmlformats.org/drawingml/2006/table">
            <a:tbl>
              <a:tblPr/>
              <a:tblGrid>
                <a:gridCol w="9144000"/>
              </a:tblGrid>
              <a:tr h="406322">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fr-FR" sz="1600" b="0" i="0" u="none" strike="noStrike" cap="none" normalizeH="0" baseline="0" dirty="0" smtClean="0">
                          <a:ln>
                            <a:noFill/>
                          </a:ln>
                          <a:solidFill>
                            <a:schemeClr val="hlink"/>
                          </a:solidFill>
                          <a:effectLst/>
                          <a:latin typeface="Arial" charset="0"/>
                        </a:rPr>
                        <a:t>Faible (&lt; 40 % PAM)                     Modérée (40 à 60 % PAM)                  Elevée ( &gt; 60 % PAM)</a:t>
                      </a: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27833">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fr-FR" sz="1600" b="0" i="0" u="none" strike="noStrike" cap="none" normalizeH="0" baseline="0" dirty="0" smtClean="0">
                          <a:ln>
                            <a:noFill/>
                          </a:ln>
                          <a:solidFill>
                            <a:schemeClr val="tx1"/>
                          </a:solidFill>
                          <a:effectLst/>
                          <a:latin typeface="Arial" charset="0"/>
                        </a:rPr>
                        <a:t>Marche lente (&lt; 4 km/h)             Marche rapide ( de 5 à 7 km/h)                Jogging ( 8-9 km/h)</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fr-FR" sz="1600" b="0" i="0" u="none" strike="noStrike" cap="none" normalizeH="0" baseline="0" dirty="0" smtClean="0">
                          <a:ln>
                            <a:noFill/>
                          </a:ln>
                          <a:solidFill>
                            <a:schemeClr val="tx1"/>
                          </a:solidFill>
                          <a:effectLst/>
                          <a:latin typeface="Arial" charset="0"/>
                        </a:rPr>
                        <a:t>                                                                                                               Course à pied (10 km/h)</a:t>
                      </a: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27833">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fr-FR" sz="1600" b="0" i="0" u="none" strike="noStrike" cap="none" normalizeH="0" baseline="0" smtClean="0">
                          <a:ln>
                            <a:noFill/>
                          </a:ln>
                          <a:solidFill>
                            <a:schemeClr val="tx1"/>
                          </a:solidFill>
                          <a:effectLst/>
                          <a:latin typeface="Arial" charset="0"/>
                        </a:rPr>
                        <a:t>Ergocycle (&lt; 50 watts)               Vélo (randonnée ou transport               Vélo rapide (20 km/h)</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fr-FR" sz="1600" b="0" i="0" u="none" strike="noStrike" cap="none" normalizeH="0" baseline="0" smtClean="0">
                          <a:ln>
                            <a:noFill/>
                          </a:ln>
                          <a:solidFill>
                            <a:schemeClr val="tx1"/>
                          </a:solidFill>
                          <a:effectLst/>
                          <a:latin typeface="Arial" charset="0"/>
                        </a:rPr>
                        <a:t>Vélo (promenade ( </a:t>
                      </a:r>
                      <a:r>
                        <a:rPr kumimoji="0" lang="fr-FR" sz="1600" b="0" i="0" u="none" strike="noStrike" cap="none" normalizeH="0" baseline="0" smtClean="0">
                          <a:ln>
                            <a:noFill/>
                          </a:ln>
                          <a:solidFill>
                            <a:schemeClr val="tx1"/>
                          </a:solidFill>
                          <a:effectLst/>
                          <a:latin typeface="Arial" charset="0"/>
                          <a:sym typeface="Symbol" pitchFamily="18" charset="2"/>
                        </a:rPr>
                        <a:t> 10 km/h)               de 12 à 15 km/h)                            Montée d’escaliers</a:t>
                      </a:r>
                      <a:endParaRPr kumimoji="0" lang="fr-FR" sz="1600" b="0" i="0" u="none" strike="noStrike" cap="none" normalizeH="0" baseline="0" smtClean="0">
                        <a:ln>
                          <a:noFill/>
                        </a:ln>
                        <a:solidFill>
                          <a:schemeClr val="tx1"/>
                        </a:solidFill>
                        <a:effectLst/>
                        <a:latin typeface="Arial" charset="0"/>
                      </a:endParaRP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27833">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fr-FR" sz="1600" b="0" i="0" u="none" strike="noStrike" cap="none" normalizeH="0" baseline="0" dirty="0" smtClean="0">
                          <a:ln>
                            <a:noFill/>
                          </a:ln>
                          <a:solidFill>
                            <a:schemeClr val="tx1"/>
                          </a:solidFill>
                          <a:effectLst/>
                          <a:latin typeface="Arial" charset="0"/>
                        </a:rPr>
                        <a:t>Natation (brasse : 50s / 25 m)    Natation (brasse : 40s / 25m)            Natation (brasse : 30s / 25m)</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fr-FR" sz="1600" b="0" i="0" u="none" strike="noStrike" cap="none" normalizeH="0" baseline="0" dirty="0" smtClean="0">
                          <a:ln>
                            <a:noFill/>
                          </a:ln>
                          <a:solidFill>
                            <a:schemeClr val="tx1"/>
                          </a:solidFill>
                          <a:effectLst/>
                          <a:latin typeface="Arial" charset="0"/>
                        </a:rPr>
                        <a:t>                                                Ski de randonnée (lent), ski alpin  Ski de randonnée (de 4 à 5 km/h)</a:t>
                      </a: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406322">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fr-FR" sz="1600" b="0" i="0" u="none" strike="noStrike" cap="none" normalizeH="0" baseline="0" smtClean="0">
                          <a:ln>
                            <a:noFill/>
                          </a:ln>
                          <a:solidFill>
                            <a:schemeClr val="tx1"/>
                          </a:solidFill>
                          <a:effectLst/>
                          <a:latin typeface="Arial" charset="0"/>
                        </a:rPr>
                        <a:t>Golf (voiturette électrique)             Golf (tirer la voiturette)</a:t>
                      </a: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27833">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fr-FR" sz="1600" b="0" i="0" u="none" strike="noStrike" cap="none" normalizeH="0" baseline="0" smtClean="0">
                          <a:ln>
                            <a:noFill/>
                          </a:ln>
                          <a:solidFill>
                            <a:schemeClr val="tx1"/>
                          </a:solidFill>
                          <a:effectLst/>
                          <a:latin typeface="Arial" charset="0"/>
                        </a:rPr>
                        <a:t>Tennis de table                           Tennis, badminton                                 Squash, racquetball, </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fr-FR" sz="1600" b="0" i="0" u="none" strike="noStrike" cap="none" normalizeH="0" baseline="0" smtClean="0">
                          <a:ln>
                            <a:noFill/>
                          </a:ln>
                          <a:solidFill>
                            <a:schemeClr val="tx1"/>
                          </a:solidFill>
                          <a:effectLst/>
                          <a:latin typeface="Arial" charset="0"/>
                        </a:rPr>
                        <a:t>                                                                                                                      tennis (simple)</a:t>
                      </a: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79068">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fr-FR" sz="1600" b="0" i="0" u="none" strike="noStrike" cap="none" normalizeH="0" baseline="0" smtClean="0">
                          <a:ln>
                            <a:noFill/>
                          </a:ln>
                          <a:solidFill>
                            <a:schemeClr val="tx1"/>
                          </a:solidFill>
                          <a:effectLst/>
                          <a:latin typeface="Arial" charset="0"/>
                        </a:rPr>
                        <a:t>Fitness (loisir),                                 Basket-ball, Football                                          Hockey    Volley-ball (loisir) </a:t>
                      </a: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406322">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fr-FR" sz="1600" b="0" i="0" u="none" strike="noStrike" cap="none" normalizeH="0" baseline="0" smtClean="0">
                          <a:ln>
                            <a:noFill/>
                          </a:ln>
                          <a:solidFill>
                            <a:schemeClr val="tx1"/>
                          </a:solidFill>
                          <a:effectLst/>
                          <a:latin typeface="Arial" charset="0"/>
                        </a:rPr>
                        <a:t>Bowling                                        </a:t>
                      </a: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27833">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fr-FR" sz="1600" b="0" i="0" u="none" strike="noStrike" cap="none" normalizeH="0" baseline="0" smtClean="0">
                          <a:ln>
                            <a:noFill/>
                          </a:ln>
                          <a:solidFill>
                            <a:schemeClr val="tx1"/>
                          </a:solidFill>
                          <a:effectLst/>
                          <a:latin typeface="Arial" charset="0"/>
                        </a:rPr>
                        <a:t>Aquaforme (activité lente)           Aquaforme (activité vigoureuse)                 Saut à la corde</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fr-FR" sz="1600" b="0" i="0" u="none" strike="noStrike" cap="none" normalizeH="0" baseline="0" smtClean="0">
                          <a:ln>
                            <a:noFill/>
                          </a:ln>
                          <a:solidFill>
                            <a:schemeClr val="tx1"/>
                          </a:solidFill>
                          <a:effectLst/>
                          <a:latin typeface="Arial" charset="0"/>
                        </a:rPr>
                        <a:t>                                                    Danses : disco, aérobique</a:t>
                      </a: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66642">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fr-FR" sz="1600" b="0" i="0" u="none" strike="noStrike" cap="none" normalizeH="0" baseline="0" dirty="0" smtClean="0">
                          <a:ln>
                            <a:noFill/>
                          </a:ln>
                          <a:solidFill>
                            <a:schemeClr val="tx1"/>
                          </a:solidFill>
                          <a:effectLst/>
                          <a:latin typeface="Arial" charset="0"/>
                        </a:rPr>
                        <a:t>                                                    Canot (loisir, de 2 à 4 km/h)                  Canot (rapide : </a:t>
                      </a:r>
                      <a:r>
                        <a:rPr kumimoji="0" lang="fr-FR" sz="1600" b="0" i="0" u="none" strike="noStrike" cap="none" normalizeH="0" baseline="0" dirty="0" smtClean="0">
                          <a:ln>
                            <a:noFill/>
                          </a:ln>
                          <a:solidFill>
                            <a:schemeClr val="tx1"/>
                          </a:solidFill>
                          <a:effectLst/>
                          <a:latin typeface="Arial" charset="0"/>
                          <a:sym typeface="Symbol" pitchFamily="18" charset="2"/>
                        </a:rPr>
                        <a:t> 4 km/h)</a:t>
                      </a:r>
                      <a:endParaRPr kumimoji="0" lang="fr-FR" sz="1600" b="0" i="0" u="none" strike="noStrike" cap="none" normalizeH="0" baseline="0" dirty="0" smtClean="0">
                        <a:ln>
                          <a:noFill/>
                        </a:ln>
                        <a:solidFill>
                          <a:schemeClr val="tx1"/>
                        </a:solidFill>
                        <a:effectLst/>
                        <a:latin typeface="Arial" charset="0"/>
                      </a:endParaRP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
        <p:nvSpPr>
          <p:cNvPr id="83994" name="Line 50"/>
          <p:cNvSpPr>
            <a:spLocks noChangeShapeType="1"/>
          </p:cNvSpPr>
          <p:nvPr/>
        </p:nvSpPr>
        <p:spPr bwMode="auto">
          <a:xfrm>
            <a:off x="2819400" y="1371600"/>
            <a:ext cx="0" cy="5334000"/>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b="1">
              <a:solidFill>
                <a:srgbClr val="FFFFFF"/>
              </a:solidFill>
            </a:endParaRPr>
          </a:p>
        </p:txBody>
      </p:sp>
      <p:sp>
        <p:nvSpPr>
          <p:cNvPr id="83995" name="Line 52"/>
          <p:cNvSpPr>
            <a:spLocks noChangeShapeType="1"/>
          </p:cNvSpPr>
          <p:nvPr/>
        </p:nvSpPr>
        <p:spPr bwMode="auto">
          <a:xfrm>
            <a:off x="5943600" y="1371600"/>
            <a:ext cx="0" cy="5334000"/>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b="1">
              <a:solidFill>
                <a:srgbClr val="FFFFFF"/>
              </a:solidFill>
            </a:endParaRPr>
          </a:p>
        </p:txBody>
      </p:sp>
      <p:sp>
        <p:nvSpPr>
          <p:cNvPr id="83996" name="Text Box 53"/>
          <p:cNvSpPr txBox="1">
            <a:spLocks noChangeArrowheads="1"/>
          </p:cNvSpPr>
          <p:nvPr/>
        </p:nvSpPr>
        <p:spPr bwMode="auto">
          <a:xfrm>
            <a:off x="1117600" y="609600"/>
            <a:ext cx="763061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r>
              <a:rPr lang="fr-FR" sz="2000" b="1" dirty="0" smtClean="0">
                <a:solidFill>
                  <a:srgbClr val="FFFF00"/>
                </a:solidFill>
                <a:latin typeface="Arial" charset="0"/>
              </a:rPr>
              <a:t>Exemples d’activités physiques aux trois niveaux d’intensité </a:t>
            </a:r>
          </a:p>
          <a:p>
            <a:pPr eaLnBrk="0" hangingPunct="0"/>
            <a:r>
              <a:rPr lang="fr-FR" sz="2000" b="1" dirty="0" smtClean="0">
                <a:solidFill>
                  <a:srgbClr val="FFFF00"/>
                </a:solidFill>
                <a:latin typeface="Arial" charset="0"/>
              </a:rPr>
              <a:t>pour des adultes en santé (d’après Kino-</a:t>
            </a:r>
            <a:r>
              <a:rPr lang="fr-FR" sz="2000" b="1" dirty="0" err="1" smtClean="0">
                <a:solidFill>
                  <a:srgbClr val="FFFF00"/>
                </a:solidFill>
                <a:latin typeface="Arial" charset="0"/>
              </a:rPr>
              <a:t>Quebec</a:t>
            </a:r>
            <a:r>
              <a:rPr lang="fr-FR" sz="2000" b="1" dirty="0" smtClean="0">
                <a:solidFill>
                  <a:srgbClr val="FFFF00"/>
                </a:solidFill>
                <a:latin typeface="Arial" charset="0"/>
              </a:rPr>
              <a:t>, 1999).</a:t>
            </a:r>
          </a:p>
        </p:txBody>
      </p:sp>
    </p:spTree>
    <p:extLst>
      <p:ext uri="{BB962C8B-B14F-4D97-AF65-F5344CB8AC3E}">
        <p14:creationId xmlns:p14="http://schemas.microsoft.com/office/powerpoint/2010/main" val="1939930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2" name="Group 2"/>
          <p:cNvGraphicFramePr>
            <a:graphicFrameLocks noGrp="1"/>
          </p:cNvGraphicFramePr>
          <p:nvPr>
            <p:extLst>
              <p:ext uri="{D42A27DB-BD31-4B8C-83A1-F6EECF244321}">
                <p14:modId xmlns:p14="http://schemas.microsoft.com/office/powerpoint/2010/main" val="1067899850"/>
              </p:ext>
            </p:extLst>
          </p:nvPr>
        </p:nvGraphicFramePr>
        <p:xfrm>
          <a:off x="990600" y="1466850"/>
          <a:ext cx="7467600" cy="4191000"/>
        </p:xfrm>
        <a:graphic>
          <a:graphicData uri="http://schemas.openxmlformats.org/drawingml/2006/table">
            <a:tbl>
              <a:tblPr/>
              <a:tblGrid>
                <a:gridCol w="1143000"/>
                <a:gridCol w="908050"/>
                <a:gridCol w="920750"/>
                <a:gridCol w="914400"/>
                <a:gridCol w="914400"/>
                <a:gridCol w="914400"/>
                <a:gridCol w="914400"/>
                <a:gridCol w="838200"/>
              </a:tblGrid>
              <a:tr h="419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L" sz="2400" b="0"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L" sz="2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L" sz="2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L" sz="2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L" sz="2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accent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L" sz="2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accent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L" sz="2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CL" sz="2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tcPr>
                </a:tc>
              </a:tr>
            </a:tbl>
          </a:graphicData>
        </a:graphic>
      </p:graphicFrame>
      <p:sp>
        <p:nvSpPr>
          <p:cNvPr id="42008" name="Arc 24"/>
          <p:cNvSpPr>
            <a:spLocks/>
          </p:cNvSpPr>
          <p:nvPr/>
        </p:nvSpPr>
        <p:spPr bwMode="auto">
          <a:xfrm rot="-5125088">
            <a:off x="3439319" y="781844"/>
            <a:ext cx="3833813" cy="5521325"/>
          </a:xfrm>
          <a:custGeom>
            <a:avLst/>
            <a:gdLst>
              <a:gd name="T0" fmla="*/ 0 w 21600"/>
              <a:gd name="T1" fmla="*/ 0 h 22076"/>
              <a:gd name="T2" fmla="*/ 2147483647 w 21600"/>
              <a:gd name="T3" fmla="*/ 2147483647 h 22076"/>
              <a:gd name="T4" fmla="*/ 0 w 21600"/>
              <a:gd name="T5" fmla="*/ 2147483647 h 22076"/>
              <a:gd name="T6" fmla="*/ 0 60000 65536"/>
              <a:gd name="T7" fmla="*/ 0 60000 65536"/>
              <a:gd name="T8" fmla="*/ 0 60000 65536"/>
              <a:gd name="T9" fmla="*/ 0 w 21600"/>
              <a:gd name="T10" fmla="*/ 0 h 22076"/>
              <a:gd name="T11" fmla="*/ 21600 w 21600"/>
              <a:gd name="T12" fmla="*/ 22076 h 22076"/>
            </a:gdLst>
            <a:ahLst/>
            <a:cxnLst>
              <a:cxn ang="T6">
                <a:pos x="T0" y="T1"/>
              </a:cxn>
              <a:cxn ang="T7">
                <a:pos x="T2" y="T3"/>
              </a:cxn>
              <a:cxn ang="T8">
                <a:pos x="T4" y="T5"/>
              </a:cxn>
            </a:cxnLst>
            <a:rect l="T9" t="T10" r="T11" b="T12"/>
            <a:pathLst>
              <a:path w="21600" h="22076" fill="none" extrusionOk="0">
                <a:moveTo>
                  <a:pt x="-1" y="0"/>
                </a:moveTo>
                <a:cubicBezTo>
                  <a:pt x="11929" y="0"/>
                  <a:pt x="21600" y="9670"/>
                  <a:pt x="21600" y="21600"/>
                </a:cubicBezTo>
                <a:cubicBezTo>
                  <a:pt x="21600" y="21758"/>
                  <a:pt x="21598" y="21917"/>
                  <a:pt x="21594" y="22075"/>
                </a:cubicBezTo>
              </a:path>
              <a:path w="21600" h="22076" stroke="0" extrusionOk="0">
                <a:moveTo>
                  <a:pt x="-1" y="0"/>
                </a:moveTo>
                <a:cubicBezTo>
                  <a:pt x="11929" y="0"/>
                  <a:pt x="21600" y="9670"/>
                  <a:pt x="21600" y="21600"/>
                </a:cubicBezTo>
                <a:cubicBezTo>
                  <a:pt x="21600" y="21758"/>
                  <a:pt x="21598" y="21917"/>
                  <a:pt x="21594" y="22075"/>
                </a:cubicBezTo>
                <a:lnTo>
                  <a:pt x="0" y="21600"/>
                </a:lnTo>
                <a:close/>
              </a:path>
            </a:pathLst>
          </a:custGeom>
          <a:noFill/>
          <a:ln w="38100">
            <a:solidFill>
              <a:srgbClr val="000806"/>
            </a:solidFill>
            <a:round/>
            <a:headEnd type="none" w="sm" len="sm"/>
            <a:tailEnd type="none" w="sm" len="sm"/>
          </a:ln>
        </p:spPr>
        <p:txBody>
          <a:bodyPr wrap="none" anchor="ctr"/>
          <a:lstStyle/>
          <a:p>
            <a:endParaRPr lang="fr-FR">
              <a:solidFill>
                <a:srgbClr val="FFFFFF"/>
              </a:solidFill>
              <a:latin typeface="Calibri" pitchFamily="34" charset="0"/>
              <a:cs typeface="Calibri" pitchFamily="34" charset="0"/>
            </a:endParaRPr>
          </a:p>
        </p:txBody>
      </p:sp>
      <p:sp>
        <p:nvSpPr>
          <p:cNvPr id="42009" name="Arc 25"/>
          <p:cNvSpPr>
            <a:spLocks/>
          </p:cNvSpPr>
          <p:nvPr/>
        </p:nvSpPr>
        <p:spPr bwMode="auto">
          <a:xfrm rot="-5125088">
            <a:off x="3500437" y="938213"/>
            <a:ext cx="3660775" cy="5480050"/>
          </a:xfrm>
          <a:custGeom>
            <a:avLst/>
            <a:gdLst>
              <a:gd name="T0" fmla="*/ 2147483647 w 21600"/>
              <a:gd name="T1" fmla="*/ 0 h 21597"/>
              <a:gd name="T2" fmla="*/ 2147483647 w 21600"/>
              <a:gd name="T3" fmla="*/ 2147483647 h 21597"/>
              <a:gd name="T4" fmla="*/ 0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367" y="0"/>
                </a:moveTo>
                <a:cubicBezTo>
                  <a:pt x="12152" y="200"/>
                  <a:pt x="21600" y="9811"/>
                  <a:pt x="21600" y="21597"/>
                </a:cubicBezTo>
              </a:path>
              <a:path w="21600" h="21597" stroke="0" extrusionOk="0">
                <a:moveTo>
                  <a:pt x="367" y="0"/>
                </a:moveTo>
                <a:cubicBezTo>
                  <a:pt x="12152" y="200"/>
                  <a:pt x="21600" y="9811"/>
                  <a:pt x="21600" y="21597"/>
                </a:cubicBezTo>
                <a:lnTo>
                  <a:pt x="0" y="21597"/>
                </a:lnTo>
                <a:close/>
              </a:path>
            </a:pathLst>
          </a:custGeom>
          <a:noFill/>
          <a:ln w="38100">
            <a:solidFill>
              <a:srgbClr val="000806"/>
            </a:solidFill>
            <a:prstDash val="sysDot"/>
            <a:round/>
            <a:headEnd type="none" w="sm" len="sm"/>
            <a:tailEnd type="none" w="sm" len="sm"/>
          </a:ln>
        </p:spPr>
        <p:txBody>
          <a:bodyPr wrap="none" anchor="ctr"/>
          <a:lstStyle/>
          <a:p>
            <a:endParaRPr lang="fr-FR">
              <a:solidFill>
                <a:srgbClr val="FFFFFF"/>
              </a:solidFill>
              <a:latin typeface="Calibri" pitchFamily="34" charset="0"/>
              <a:cs typeface="Calibri" pitchFamily="34" charset="0"/>
            </a:endParaRPr>
          </a:p>
        </p:txBody>
      </p:sp>
      <p:sp>
        <p:nvSpPr>
          <p:cNvPr id="42010" name="Arc 26"/>
          <p:cNvSpPr>
            <a:spLocks/>
          </p:cNvSpPr>
          <p:nvPr/>
        </p:nvSpPr>
        <p:spPr bwMode="auto">
          <a:xfrm rot="-5125088">
            <a:off x="3402013" y="593725"/>
            <a:ext cx="3887787" cy="5510213"/>
          </a:xfrm>
          <a:custGeom>
            <a:avLst/>
            <a:gdLst>
              <a:gd name="T0" fmla="*/ 2147483647 w 21600"/>
              <a:gd name="T1" fmla="*/ 0 h 21683"/>
              <a:gd name="T2" fmla="*/ 2147483647 w 21600"/>
              <a:gd name="T3" fmla="*/ 2147483647 h 21683"/>
              <a:gd name="T4" fmla="*/ 0 w 21600"/>
              <a:gd name="T5" fmla="*/ 2147483647 h 21683"/>
              <a:gd name="T6" fmla="*/ 0 60000 65536"/>
              <a:gd name="T7" fmla="*/ 0 60000 65536"/>
              <a:gd name="T8" fmla="*/ 0 60000 65536"/>
              <a:gd name="T9" fmla="*/ 0 w 21600"/>
              <a:gd name="T10" fmla="*/ 0 h 21683"/>
              <a:gd name="T11" fmla="*/ 21600 w 21600"/>
              <a:gd name="T12" fmla="*/ 21683 h 21683"/>
            </a:gdLst>
            <a:ahLst/>
            <a:cxnLst>
              <a:cxn ang="T6">
                <a:pos x="T0" y="T1"/>
              </a:cxn>
              <a:cxn ang="T7">
                <a:pos x="T2" y="T3"/>
              </a:cxn>
              <a:cxn ang="T8">
                <a:pos x="T4" y="T5"/>
              </a:cxn>
            </a:cxnLst>
            <a:rect l="T9" t="T10" r="T11" b="T12"/>
            <a:pathLst>
              <a:path w="21600" h="21683" fill="none" extrusionOk="0">
                <a:moveTo>
                  <a:pt x="342" y="-1"/>
                </a:moveTo>
                <a:cubicBezTo>
                  <a:pt x="12136" y="186"/>
                  <a:pt x="21600" y="9800"/>
                  <a:pt x="21600" y="21597"/>
                </a:cubicBezTo>
                <a:cubicBezTo>
                  <a:pt x="21600" y="21625"/>
                  <a:pt x="21599" y="21654"/>
                  <a:pt x="21599" y="21682"/>
                </a:cubicBezTo>
              </a:path>
              <a:path w="21600" h="21683" stroke="0" extrusionOk="0">
                <a:moveTo>
                  <a:pt x="342" y="-1"/>
                </a:moveTo>
                <a:cubicBezTo>
                  <a:pt x="12136" y="186"/>
                  <a:pt x="21600" y="9800"/>
                  <a:pt x="21600" y="21597"/>
                </a:cubicBezTo>
                <a:cubicBezTo>
                  <a:pt x="21600" y="21625"/>
                  <a:pt x="21599" y="21654"/>
                  <a:pt x="21599" y="21682"/>
                </a:cubicBezTo>
                <a:lnTo>
                  <a:pt x="0" y="21597"/>
                </a:lnTo>
                <a:close/>
              </a:path>
            </a:pathLst>
          </a:custGeom>
          <a:noFill/>
          <a:ln w="38100">
            <a:solidFill>
              <a:srgbClr val="000806"/>
            </a:solidFill>
            <a:prstDash val="sysDot"/>
            <a:round/>
            <a:headEnd type="none" w="sm" len="sm"/>
            <a:tailEnd type="none" w="sm" len="sm"/>
          </a:ln>
        </p:spPr>
        <p:txBody>
          <a:bodyPr wrap="none" anchor="ctr"/>
          <a:lstStyle/>
          <a:p>
            <a:endParaRPr lang="fr-FR">
              <a:solidFill>
                <a:srgbClr val="FFFFFF"/>
              </a:solidFill>
              <a:latin typeface="Calibri" pitchFamily="34" charset="0"/>
              <a:cs typeface="Calibri" pitchFamily="34" charset="0"/>
            </a:endParaRPr>
          </a:p>
        </p:txBody>
      </p:sp>
      <p:sp>
        <p:nvSpPr>
          <p:cNvPr id="42011" name="Text Box 27"/>
          <p:cNvSpPr txBox="1">
            <a:spLocks noChangeArrowheads="1"/>
          </p:cNvSpPr>
          <p:nvPr/>
        </p:nvSpPr>
        <p:spPr bwMode="auto">
          <a:xfrm>
            <a:off x="976313" y="5718175"/>
            <a:ext cx="6645602" cy="978729"/>
          </a:xfrm>
          <a:prstGeom prst="rect">
            <a:avLst/>
          </a:prstGeom>
          <a:noFill/>
          <a:ln w="12700">
            <a:noFill/>
            <a:miter lim="800000"/>
            <a:headEnd type="none" w="sm" len="sm"/>
            <a:tailEnd type="none" w="sm" len="sm"/>
          </a:ln>
        </p:spPr>
        <p:txBody>
          <a:bodyPr wrap="none">
            <a:spAutoFit/>
          </a:bodyPr>
          <a:lstStyle/>
          <a:p>
            <a:pPr eaLnBrk="0" hangingPunct="0">
              <a:lnSpc>
                <a:spcPct val="80000"/>
              </a:lnSpc>
            </a:pPr>
            <a:r>
              <a:rPr lang="fr-FR" sz="2000" b="1" dirty="0">
                <a:solidFill>
                  <a:srgbClr val="FFFF00"/>
                </a:solidFill>
                <a:latin typeface="Calibri" pitchFamily="34" charset="0"/>
                <a:cs typeface="Calibri" pitchFamily="34" charset="0"/>
              </a:rPr>
              <a:t>Sédentaire       500      1000     1500     2000     2500     3000</a:t>
            </a:r>
          </a:p>
          <a:p>
            <a:pPr eaLnBrk="0" hangingPunct="0">
              <a:lnSpc>
                <a:spcPct val="80000"/>
              </a:lnSpc>
            </a:pPr>
            <a:endParaRPr lang="fr-FR" sz="2400" dirty="0">
              <a:solidFill>
                <a:srgbClr val="FFFF00"/>
              </a:solidFill>
              <a:latin typeface="Calibri" pitchFamily="34" charset="0"/>
              <a:cs typeface="Calibri" pitchFamily="34" charset="0"/>
            </a:endParaRPr>
          </a:p>
          <a:p>
            <a:pPr eaLnBrk="0" hangingPunct="0">
              <a:lnSpc>
                <a:spcPct val="80000"/>
              </a:lnSpc>
            </a:pPr>
            <a:r>
              <a:rPr lang="fr-FR" sz="2800" dirty="0">
                <a:solidFill>
                  <a:srgbClr val="FFFF00"/>
                </a:solidFill>
                <a:latin typeface="Calibri" pitchFamily="34" charset="0"/>
                <a:cs typeface="Calibri" pitchFamily="34" charset="0"/>
              </a:rPr>
              <a:t>Quantité d’activité physique (kcal / semaine)</a:t>
            </a:r>
            <a:endParaRPr lang="es-CL" sz="2800" dirty="0">
              <a:solidFill>
                <a:srgbClr val="FFFF00"/>
              </a:solidFill>
              <a:latin typeface="Calibri" pitchFamily="34" charset="0"/>
              <a:cs typeface="Calibri" pitchFamily="34" charset="0"/>
            </a:endParaRPr>
          </a:p>
        </p:txBody>
      </p:sp>
      <p:sp>
        <p:nvSpPr>
          <p:cNvPr id="42012" name="Text Box 28"/>
          <p:cNvSpPr txBox="1">
            <a:spLocks noChangeArrowheads="1"/>
          </p:cNvSpPr>
          <p:nvPr/>
        </p:nvSpPr>
        <p:spPr bwMode="auto">
          <a:xfrm rot="-5430503">
            <a:off x="-1198162" y="3950027"/>
            <a:ext cx="3567900" cy="523220"/>
          </a:xfrm>
          <a:prstGeom prst="rect">
            <a:avLst/>
          </a:prstGeom>
          <a:noFill/>
          <a:ln w="12700">
            <a:noFill/>
            <a:miter lim="800000"/>
            <a:headEnd type="none" w="sm" len="sm"/>
            <a:tailEnd type="none" w="sm" len="sm"/>
          </a:ln>
        </p:spPr>
        <p:txBody>
          <a:bodyPr wrap="none">
            <a:spAutoFit/>
          </a:bodyPr>
          <a:lstStyle/>
          <a:p>
            <a:pPr eaLnBrk="0" hangingPunct="0"/>
            <a:r>
              <a:rPr lang="fr-FR" sz="2800">
                <a:solidFill>
                  <a:srgbClr val="FFFFFF"/>
                </a:solidFill>
                <a:latin typeface="Calibri" pitchFamily="34" charset="0"/>
                <a:cs typeface="Calibri" pitchFamily="34" charset="0"/>
              </a:rPr>
              <a:t>Bénéfices pour la santé</a:t>
            </a:r>
            <a:endParaRPr lang="es-CL" sz="2800">
              <a:solidFill>
                <a:srgbClr val="FFFFFF"/>
              </a:solidFill>
              <a:latin typeface="Calibri" pitchFamily="34" charset="0"/>
              <a:cs typeface="Calibri" pitchFamily="34" charset="0"/>
            </a:endParaRPr>
          </a:p>
        </p:txBody>
      </p:sp>
      <p:sp>
        <p:nvSpPr>
          <p:cNvPr id="42013" name="Text Box 29"/>
          <p:cNvSpPr txBox="1">
            <a:spLocks noChangeArrowheads="1"/>
          </p:cNvSpPr>
          <p:nvPr/>
        </p:nvSpPr>
        <p:spPr bwMode="auto">
          <a:xfrm>
            <a:off x="381000" y="228600"/>
            <a:ext cx="8610600" cy="1006475"/>
          </a:xfrm>
          <a:prstGeom prst="rect">
            <a:avLst/>
          </a:prstGeom>
          <a:gradFill rotWithShape="0">
            <a:gsLst>
              <a:gs pos="0">
                <a:srgbClr val="99CCFF"/>
              </a:gs>
              <a:gs pos="50000">
                <a:srgbClr val="C1E0FF"/>
              </a:gs>
              <a:gs pos="100000">
                <a:srgbClr val="99CCFF"/>
              </a:gs>
            </a:gsLst>
            <a:lin ang="5400000" scaled="1"/>
          </a:gradFill>
          <a:ln w="12700">
            <a:noFill/>
            <a:miter lim="800000"/>
            <a:headEnd type="none" w="sm" len="sm"/>
            <a:tailEnd type="none" w="sm" len="sm"/>
          </a:ln>
        </p:spPr>
        <p:txBody>
          <a:bodyPr>
            <a:spAutoFit/>
          </a:bodyPr>
          <a:lstStyle/>
          <a:p>
            <a:pPr algn="ctr" eaLnBrk="0" hangingPunct="0"/>
            <a:r>
              <a:rPr lang="fr-FR" sz="2000" b="1" dirty="0">
                <a:solidFill>
                  <a:srgbClr val="000806"/>
                </a:solidFill>
                <a:latin typeface="Calibri" pitchFamily="34" charset="0"/>
                <a:cs typeface="Calibri" pitchFamily="34" charset="0"/>
              </a:rPr>
              <a:t>Relation « quantité-bénéfices » illustrant le lien entre la dépense</a:t>
            </a:r>
          </a:p>
          <a:p>
            <a:pPr algn="ctr" eaLnBrk="0" hangingPunct="0"/>
            <a:r>
              <a:rPr lang="fr-FR" sz="2000" b="1" dirty="0">
                <a:solidFill>
                  <a:srgbClr val="000806"/>
                </a:solidFill>
                <a:latin typeface="Calibri" pitchFamily="34" charset="0"/>
                <a:cs typeface="Calibri" pitchFamily="34" charset="0"/>
              </a:rPr>
              <a:t>hebdomadaire d’énergie et les bénéfices attendus pour la santé </a:t>
            </a:r>
          </a:p>
          <a:p>
            <a:pPr algn="ctr" eaLnBrk="0" hangingPunct="0"/>
            <a:r>
              <a:rPr lang="fr-FR" sz="2000" b="1" dirty="0">
                <a:solidFill>
                  <a:srgbClr val="000806"/>
                </a:solidFill>
                <a:latin typeface="Calibri" pitchFamily="34" charset="0"/>
                <a:cs typeface="Calibri" pitchFamily="34" charset="0"/>
              </a:rPr>
              <a:t>chez les personnes sédentaires (D’après Kino-Québec 1999)</a:t>
            </a:r>
            <a:endParaRPr lang="es-CL" sz="2000" b="1" dirty="0">
              <a:solidFill>
                <a:srgbClr val="000806"/>
              </a:solidFill>
              <a:latin typeface="Calibri" pitchFamily="34" charset="0"/>
              <a:cs typeface="Calibri" pitchFamily="34" charset="0"/>
            </a:endParaRPr>
          </a:p>
        </p:txBody>
      </p:sp>
    </p:spTree>
    <p:extLst>
      <p:ext uri="{BB962C8B-B14F-4D97-AF65-F5344CB8AC3E}">
        <p14:creationId xmlns:p14="http://schemas.microsoft.com/office/powerpoint/2010/main" val="778987193"/>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Line 2"/>
          <p:cNvSpPr>
            <a:spLocks noChangeShapeType="1"/>
          </p:cNvSpPr>
          <p:nvPr/>
        </p:nvSpPr>
        <p:spPr bwMode="auto">
          <a:xfrm>
            <a:off x="1295400" y="228600"/>
            <a:ext cx="0" cy="6019800"/>
          </a:xfrm>
          <a:prstGeom prst="line">
            <a:avLst/>
          </a:prstGeom>
          <a:noFill/>
          <a:ln w="2857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a:solidFill>
                <a:srgbClr val="FFFF00"/>
              </a:solidFill>
            </a:endParaRPr>
          </a:p>
        </p:txBody>
      </p:sp>
      <p:sp>
        <p:nvSpPr>
          <p:cNvPr id="79875" name="Line 3"/>
          <p:cNvSpPr>
            <a:spLocks noChangeShapeType="1"/>
          </p:cNvSpPr>
          <p:nvPr/>
        </p:nvSpPr>
        <p:spPr bwMode="auto">
          <a:xfrm>
            <a:off x="1295400" y="6445250"/>
            <a:ext cx="7315200" cy="0"/>
          </a:xfrm>
          <a:prstGeom prst="line">
            <a:avLst/>
          </a:prstGeom>
          <a:noFill/>
          <a:ln w="2857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a:solidFill>
                <a:srgbClr val="FFFF00"/>
              </a:solidFill>
            </a:endParaRPr>
          </a:p>
        </p:txBody>
      </p:sp>
      <p:sp>
        <p:nvSpPr>
          <p:cNvPr id="79876" name="Text Box 5"/>
          <p:cNvSpPr txBox="1">
            <a:spLocks noChangeArrowheads="1"/>
          </p:cNvSpPr>
          <p:nvPr/>
        </p:nvSpPr>
        <p:spPr bwMode="auto">
          <a:xfrm>
            <a:off x="533400" y="990600"/>
            <a:ext cx="75565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lnSpc>
                <a:spcPct val="120000"/>
              </a:lnSpc>
            </a:pPr>
            <a:r>
              <a:rPr lang="fr-FR" sz="1800" smtClean="0">
                <a:solidFill>
                  <a:srgbClr val="FFFF00"/>
                </a:solidFill>
                <a:latin typeface="Arial" charset="0"/>
              </a:rPr>
              <a:t>180 –</a:t>
            </a:r>
          </a:p>
          <a:p>
            <a:pPr eaLnBrk="0" hangingPunct="0">
              <a:lnSpc>
                <a:spcPct val="120000"/>
              </a:lnSpc>
            </a:pPr>
            <a:endParaRPr lang="fr-FR" sz="1800" smtClean="0">
              <a:solidFill>
                <a:srgbClr val="FFFF00"/>
              </a:solidFill>
              <a:latin typeface="Arial" charset="0"/>
            </a:endParaRPr>
          </a:p>
          <a:p>
            <a:pPr eaLnBrk="0" hangingPunct="0">
              <a:lnSpc>
                <a:spcPct val="120000"/>
              </a:lnSpc>
            </a:pPr>
            <a:r>
              <a:rPr lang="fr-FR" sz="1800" smtClean="0">
                <a:solidFill>
                  <a:srgbClr val="FFFF00"/>
                </a:solidFill>
                <a:latin typeface="Arial" charset="0"/>
              </a:rPr>
              <a:t>170 –</a:t>
            </a:r>
          </a:p>
          <a:p>
            <a:pPr eaLnBrk="0" hangingPunct="0">
              <a:lnSpc>
                <a:spcPct val="120000"/>
              </a:lnSpc>
            </a:pPr>
            <a:endParaRPr lang="fr-FR" sz="1800" smtClean="0">
              <a:solidFill>
                <a:srgbClr val="FFFF00"/>
              </a:solidFill>
              <a:latin typeface="Arial" charset="0"/>
            </a:endParaRPr>
          </a:p>
          <a:p>
            <a:pPr eaLnBrk="0" hangingPunct="0">
              <a:lnSpc>
                <a:spcPct val="120000"/>
              </a:lnSpc>
            </a:pPr>
            <a:r>
              <a:rPr lang="fr-FR" sz="1800" smtClean="0">
                <a:solidFill>
                  <a:srgbClr val="FFFF00"/>
                </a:solidFill>
                <a:latin typeface="Arial" charset="0"/>
              </a:rPr>
              <a:t>160 –</a:t>
            </a:r>
          </a:p>
          <a:p>
            <a:pPr eaLnBrk="0" hangingPunct="0">
              <a:lnSpc>
                <a:spcPct val="120000"/>
              </a:lnSpc>
            </a:pPr>
            <a:endParaRPr lang="fr-FR" sz="1800" smtClean="0">
              <a:solidFill>
                <a:srgbClr val="FFFF00"/>
              </a:solidFill>
              <a:latin typeface="Arial" charset="0"/>
            </a:endParaRPr>
          </a:p>
          <a:p>
            <a:pPr eaLnBrk="0" hangingPunct="0">
              <a:lnSpc>
                <a:spcPct val="120000"/>
              </a:lnSpc>
            </a:pPr>
            <a:r>
              <a:rPr lang="fr-FR" sz="1800" smtClean="0">
                <a:solidFill>
                  <a:srgbClr val="FFFF00"/>
                </a:solidFill>
                <a:latin typeface="Arial" charset="0"/>
              </a:rPr>
              <a:t>150 –</a:t>
            </a:r>
          </a:p>
          <a:p>
            <a:pPr eaLnBrk="0" hangingPunct="0">
              <a:lnSpc>
                <a:spcPct val="120000"/>
              </a:lnSpc>
            </a:pPr>
            <a:endParaRPr lang="fr-FR" sz="1800" smtClean="0">
              <a:solidFill>
                <a:srgbClr val="FFFF00"/>
              </a:solidFill>
              <a:latin typeface="Arial" charset="0"/>
            </a:endParaRPr>
          </a:p>
          <a:p>
            <a:pPr eaLnBrk="0" hangingPunct="0">
              <a:lnSpc>
                <a:spcPct val="120000"/>
              </a:lnSpc>
            </a:pPr>
            <a:r>
              <a:rPr lang="fr-FR" sz="1800" smtClean="0">
                <a:solidFill>
                  <a:srgbClr val="FFFF00"/>
                </a:solidFill>
                <a:latin typeface="Arial" charset="0"/>
              </a:rPr>
              <a:t>140 –</a:t>
            </a:r>
          </a:p>
          <a:p>
            <a:pPr eaLnBrk="0" hangingPunct="0">
              <a:lnSpc>
                <a:spcPct val="120000"/>
              </a:lnSpc>
            </a:pPr>
            <a:endParaRPr lang="fr-FR" sz="1800" smtClean="0">
              <a:solidFill>
                <a:srgbClr val="FFFF00"/>
              </a:solidFill>
              <a:latin typeface="Arial" charset="0"/>
            </a:endParaRPr>
          </a:p>
          <a:p>
            <a:pPr eaLnBrk="0" hangingPunct="0">
              <a:lnSpc>
                <a:spcPct val="120000"/>
              </a:lnSpc>
            </a:pPr>
            <a:r>
              <a:rPr lang="fr-FR" sz="1800" smtClean="0">
                <a:solidFill>
                  <a:srgbClr val="FFFF00"/>
                </a:solidFill>
                <a:latin typeface="Arial" charset="0"/>
              </a:rPr>
              <a:t>130 –</a:t>
            </a:r>
          </a:p>
          <a:p>
            <a:pPr eaLnBrk="0" hangingPunct="0">
              <a:lnSpc>
                <a:spcPct val="120000"/>
              </a:lnSpc>
            </a:pPr>
            <a:endParaRPr lang="fr-FR" sz="1800" smtClean="0">
              <a:solidFill>
                <a:srgbClr val="FFFF00"/>
              </a:solidFill>
              <a:latin typeface="Arial" charset="0"/>
            </a:endParaRPr>
          </a:p>
          <a:p>
            <a:pPr eaLnBrk="0" hangingPunct="0">
              <a:lnSpc>
                <a:spcPct val="120000"/>
              </a:lnSpc>
            </a:pPr>
            <a:r>
              <a:rPr lang="fr-FR" sz="1800" smtClean="0">
                <a:solidFill>
                  <a:srgbClr val="FFFF00"/>
                </a:solidFill>
                <a:latin typeface="Arial" charset="0"/>
              </a:rPr>
              <a:t>120 –</a:t>
            </a:r>
          </a:p>
          <a:p>
            <a:pPr eaLnBrk="0" hangingPunct="0">
              <a:lnSpc>
                <a:spcPct val="120000"/>
              </a:lnSpc>
            </a:pPr>
            <a:endParaRPr lang="fr-FR" sz="1800" smtClean="0">
              <a:solidFill>
                <a:srgbClr val="FFFF00"/>
              </a:solidFill>
              <a:latin typeface="Arial" charset="0"/>
            </a:endParaRPr>
          </a:p>
          <a:p>
            <a:pPr eaLnBrk="0" hangingPunct="0">
              <a:lnSpc>
                <a:spcPct val="120000"/>
              </a:lnSpc>
            </a:pPr>
            <a:r>
              <a:rPr lang="fr-FR" sz="1800" smtClean="0">
                <a:solidFill>
                  <a:srgbClr val="FFFF00"/>
                </a:solidFill>
                <a:latin typeface="Arial" charset="0"/>
              </a:rPr>
              <a:t>110 –</a:t>
            </a:r>
          </a:p>
          <a:p>
            <a:pPr eaLnBrk="0" hangingPunct="0">
              <a:lnSpc>
                <a:spcPct val="120000"/>
              </a:lnSpc>
            </a:pPr>
            <a:endParaRPr lang="fr-FR" sz="1800" smtClean="0">
              <a:solidFill>
                <a:srgbClr val="FFFF00"/>
              </a:solidFill>
              <a:latin typeface="Arial" charset="0"/>
            </a:endParaRPr>
          </a:p>
          <a:p>
            <a:pPr eaLnBrk="0" hangingPunct="0">
              <a:lnSpc>
                <a:spcPct val="120000"/>
              </a:lnSpc>
            </a:pPr>
            <a:r>
              <a:rPr lang="fr-FR" sz="1800" smtClean="0">
                <a:solidFill>
                  <a:srgbClr val="FFFF00"/>
                </a:solidFill>
                <a:latin typeface="Arial" charset="0"/>
              </a:rPr>
              <a:t>100</a:t>
            </a:r>
          </a:p>
        </p:txBody>
      </p:sp>
      <p:sp>
        <p:nvSpPr>
          <p:cNvPr id="79877" name="Line 6"/>
          <p:cNvSpPr>
            <a:spLocks noChangeShapeType="1"/>
          </p:cNvSpPr>
          <p:nvPr/>
        </p:nvSpPr>
        <p:spPr bwMode="auto">
          <a:xfrm>
            <a:off x="2057400" y="1219200"/>
            <a:ext cx="5334000" cy="266700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b="1">
              <a:solidFill>
                <a:srgbClr val="000806"/>
              </a:solidFill>
            </a:endParaRPr>
          </a:p>
        </p:txBody>
      </p:sp>
      <p:sp>
        <p:nvSpPr>
          <p:cNvPr id="79878" name="Line 7"/>
          <p:cNvSpPr>
            <a:spLocks noChangeShapeType="1"/>
          </p:cNvSpPr>
          <p:nvPr/>
        </p:nvSpPr>
        <p:spPr bwMode="auto">
          <a:xfrm>
            <a:off x="2057400" y="3200400"/>
            <a:ext cx="5334000" cy="266700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a:solidFill>
                <a:srgbClr val="FFFF00"/>
              </a:solidFill>
            </a:endParaRPr>
          </a:p>
        </p:txBody>
      </p:sp>
      <p:sp>
        <p:nvSpPr>
          <p:cNvPr id="79879" name="Line 8"/>
          <p:cNvSpPr>
            <a:spLocks noChangeShapeType="1"/>
          </p:cNvSpPr>
          <p:nvPr/>
        </p:nvSpPr>
        <p:spPr bwMode="auto">
          <a:xfrm>
            <a:off x="1295400" y="1219200"/>
            <a:ext cx="6172200" cy="0"/>
          </a:xfrm>
          <a:prstGeom prst="line">
            <a:avLst/>
          </a:prstGeom>
          <a:noFill/>
          <a:ln w="3175" cap="rnd">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a:solidFill>
                <a:srgbClr val="FFFF00"/>
              </a:solidFill>
            </a:endParaRPr>
          </a:p>
        </p:txBody>
      </p:sp>
      <p:sp>
        <p:nvSpPr>
          <p:cNvPr id="79880" name="Line 9"/>
          <p:cNvSpPr>
            <a:spLocks noChangeShapeType="1"/>
          </p:cNvSpPr>
          <p:nvPr/>
        </p:nvSpPr>
        <p:spPr bwMode="auto">
          <a:xfrm>
            <a:off x="1295400" y="5867400"/>
            <a:ext cx="6324600" cy="0"/>
          </a:xfrm>
          <a:prstGeom prst="line">
            <a:avLst/>
          </a:prstGeom>
          <a:noFill/>
          <a:ln w="12700" cap="rnd">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a:solidFill>
                <a:srgbClr val="FFFF00"/>
              </a:solidFill>
            </a:endParaRPr>
          </a:p>
        </p:txBody>
      </p:sp>
      <p:sp>
        <p:nvSpPr>
          <p:cNvPr id="79881" name="Line 10"/>
          <p:cNvSpPr>
            <a:spLocks noChangeShapeType="1"/>
          </p:cNvSpPr>
          <p:nvPr/>
        </p:nvSpPr>
        <p:spPr bwMode="auto">
          <a:xfrm>
            <a:off x="1295400" y="3886200"/>
            <a:ext cx="6096000" cy="0"/>
          </a:xfrm>
          <a:prstGeom prst="line">
            <a:avLst/>
          </a:prstGeom>
          <a:noFill/>
          <a:ln w="12700" cap="rnd">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a:solidFill>
                <a:srgbClr val="FFFF00"/>
              </a:solidFill>
            </a:endParaRPr>
          </a:p>
        </p:txBody>
      </p:sp>
      <p:sp>
        <p:nvSpPr>
          <p:cNvPr id="79882" name="Line 11"/>
          <p:cNvSpPr>
            <a:spLocks noChangeShapeType="1"/>
          </p:cNvSpPr>
          <p:nvPr/>
        </p:nvSpPr>
        <p:spPr bwMode="auto">
          <a:xfrm>
            <a:off x="1295400" y="3200400"/>
            <a:ext cx="5943600" cy="0"/>
          </a:xfrm>
          <a:prstGeom prst="line">
            <a:avLst/>
          </a:prstGeom>
          <a:noFill/>
          <a:ln w="3175" cap="rnd">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a:solidFill>
                <a:srgbClr val="FFFF00"/>
              </a:solidFill>
            </a:endParaRPr>
          </a:p>
        </p:txBody>
      </p:sp>
      <p:sp>
        <p:nvSpPr>
          <p:cNvPr id="79883" name="Line 12"/>
          <p:cNvSpPr>
            <a:spLocks noChangeShapeType="1"/>
          </p:cNvSpPr>
          <p:nvPr/>
        </p:nvSpPr>
        <p:spPr bwMode="auto">
          <a:xfrm>
            <a:off x="1295400" y="2590800"/>
            <a:ext cx="5943600" cy="0"/>
          </a:xfrm>
          <a:prstGeom prst="line">
            <a:avLst/>
          </a:prstGeom>
          <a:noFill/>
          <a:ln w="3175" cap="rnd">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a:solidFill>
                <a:srgbClr val="FFFF00"/>
              </a:solidFill>
            </a:endParaRPr>
          </a:p>
        </p:txBody>
      </p:sp>
      <p:sp>
        <p:nvSpPr>
          <p:cNvPr id="79884" name="Line 13"/>
          <p:cNvSpPr>
            <a:spLocks noChangeShapeType="1"/>
          </p:cNvSpPr>
          <p:nvPr/>
        </p:nvSpPr>
        <p:spPr bwMode="auto">
          <a:xfrm>
            <a:off x="1295400" y="1905000"/>
            <a:ext cx="5943600" cy="0"/>
          </a:xfrm>
          <a:prstGeom prst="line">
            <a:avLst/>
          </a:prstGeom>
          <a:noFill/>
          <a:ln w="3175" cap="rnd">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a:solidFill>
                <a:srgbClr val="FFFF00"/>
              </a:solidFill>
            </a:endParaRPr>
          </a:p>
        </p:txBody>
      </p:sp>
      <p:sp>
        <p:nvSpPr>
          <p:cNvPr id="79885" name="Line 14"/>
          <p:cNvSpPr>
            <a:spLocks noChangeShapeType="1"/>
          </p:cNvSpPr>
          <p:nvPr/>
        </p:nvSpPr>
        <p:spPr bwMode="auto">
          <a:xfrm>
            <a:off x="1371600" y="4572000"/>
            <a:ext cx="5943600" cy="0"/>
          </a:xfrm>
          <a:prstGeom prst="line">
            <a:avLst/>
          </a:prstGeom>
          <a:noFill/>
          <a:ln w="3175" cap="rnd">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a:solidFill>
                <a:srgbClr val="FFFF00"/>
              </a:solidFill>
            </a:endParaRPr>
          </a:p>
        </p:txBody>
      </p:sp>
      <p:sp>
        <p:nvSpPr>
          <p:cNvPr id="79886" name="Line 15"/>
          <p:cNvSpPr>
            <a:spLocks noChangeShapeType="1"/>
          </p:cNvSpPr>
          <p:nvPr/>
        </p:nvSpPr>
        <p:spPr bwMode="auto">
          <a:xfrm>
            <a:off x="1371600" y="5181600"/>
            <a:ext cx="5943600" cy="0"/>
          </a:xfrm>
          <a:prstGeom prst="line">
            <a:avLst/>
          </a:prstGeom>
          <a:noFill/>
          <a:ln w="3175" cap="rnd">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a:solidFill>
                <a:srgbClr val="FFFF00"/>
              </a:solidFill>
            </a:endParaRPr>
          </a:p>
        </p:txBody>
      </p:sp>
      <p:sp>
        <p:nvSpPr>
          <p:cNvPr id="79887" name="Line 16"/>
          <p:cNvSpPr>
            <a:spLocks noChangeShapeType="1"/>
          </p:cNvSpPr>
          <p:nvPr/>
        </p:nvSpPr>
        <p:spPr bwMode="auto">
          <a:xfrm>
            <a:off x="8610600" y="381000"/>
            <a:ext cx="0" cy="5867400"/>
          </a:xfrm>
          <a:prstGeom prst="line">
            <a:avLst/>
          </a:prstGeom>
          <a:noFill/>
          <a:ln w="28575">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a:solidFill>
                <a:srgbClr val="FFFF00"/>
              </a:solidFill>
            </a:endParaRPr>
          </a:p>
        </p:txBody>
      </p:sp>
      <p:sp>
        <p:nvSpPr>
          <p:cNvPr id="79888" name="Text Box 17"/>
          <p:cNvSpPr txBox="1">
            <a:spLocks noChangeArrowheads="1"/>
          </p:cNvSpPr>
          <p:nvPr/>
        </p:nvSpPr>
        <p:spPr bwMode="auto">
          <a:xfrm>
            <a:off x="7848600" y="990600"/>
            <a:ext cx="755650" cy="504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lnSpc>
                <a:spcPct val="120000"/>
              </a:lnSpc>
            </a:pPr>
            <a:r>
              <a:rPr lang="fr-FR" sz="1800" smtClean="0">
                <a:solidFill>
                  <a:srgbClr val="FFFF00"/>
                </a:solidFill>
                <a:latin typeface="Arial" charset="0"/>
              </a:rPr>
              <a:t>180 –</a:t>
            </a:r>
          </a:p>
          <a:p>
            <a:pPr eaLnBrk="0" hangingPunct="0">
              <a:lnSpc>
                <a:spcPct val="120000"/>
              </a:lnSpc>
            </a:pPr>
            <a:endParaRPr lang="fr-FR" sz="1800" smtClean="0">
              <a:solidFill>
                <a:srgbClr val="FFFF00"/>
              </a:solidFill>
              <a:latin typeface="Arial" charset="0"/>
            </a:endParaRPr>
          </a:p>
          <a:p>
            <a:pPr eaLnBrk="0" hangingPunct="0">
              <a:lnSpc>
                <a:spcPct val="120000"/>
              </a:lnSpc>
            </a:pPr>
            <a:r>
              <a:rPr lang="fr-FR" sz="1800" smtClean="0">
                <a:solidFill>
                  <a:srgbClr val="FFFF00"/>
                </a:solidFill>
                <a:latin typeface="Arial" charset="0"/>
              </a:rPr>
              <a:t>170 –</a:t>
            </a:r>
          </a:p>
          <a:p>
            <a:pPr eaLnBrk="0" hangingPunct="0">
              <a:lnSpc>
                <a:spcPct val="120000"/>
              </a:lnSpc>
            </a:pPr>
            <a:endParaRPr lang="fr-FR" sz="1800" smtClean="0">
              <a:solidFill>
                <a:srgbClr val="FFFF00"/>
              </a:solidFill>
              <a:latin typeface="Arial" charset="0"/>
            </a:endParaRPr>
          </a:p>
          <a:p>
            <a:pPr eaLnBrk="0" hangingPunct="0">
              <a:lnSpc>
                <a:spcPct val="120000"/>
              </a:lnSpc>
            </a:pPr>
            <a:r>
              <a:rPr lang="fr-FR" sz="1800" smtClean="0">
                <a:solidFill>
                  <a:srgbClr val="FFFF00"/>
                </a:solidFill>
                <a:latin typeface="Arial" charset="0"/>
              </a:rPr>
              <a:t>160 –</a:t>
            </a:r>
          </a:p>
          <a:p>
            <a:pPr eaLnBrk="0" hangingPunct="0">
              <a:lnSpc>
                <a:spcPct val="120000"/>
              </a:lnSpc>
            </a:pPr>
            <a:endParaRPr lang="fr-FR" sz="1800" smtClean="0">
              <a:solidFill>
                <a:srgbClr val="FFFF00"/>
              </a:solidFill>
              <a:latin typeface="Arial" charset="0"/>
            </a:endParaRPr>
          </a:p>
          <a:p>
            <a:pPr eaLnBrk="0" hangingPunct="0">
              <a:lnSpc>
                <a:spcPct val="120000"/>
              </a:lnSpc>
            </a:pPr>
            <a:r>
              <a:rPr lang="fr-FR" sz="1800" smtClean="0">
                <a:solidFill>
                  <a:srgbClr val="FFFF00"/>
                </a:solidFill>
                <a:latin typeface="Arial" charset="0"/>
              </a:rPr>
              <a:t>150 –</a:t>
            </a:r>
          </a:p>
          <a:p>
            <a:pPr eaLnBrk="0" hangingPunct="0">
              <a:lnSpc>
                <a:spcPct val="120000"/>
              </a:lnSpc>
            </a:pPr>
            <a:endParaRPr lang="fr-FR" sz="1800" smtClean="0">
              <a:solidFill>
                <a:srgbClr val="FFFF00"/>
              </a:solidFill>
              <a:latin typeface="Arial" charset="0"/>
            </a:endParaRPr>
          </a:p>
          <a:p>
            <a:pPr eaLnBrk="0" hangingPunct="0">
              <a:lnSpc>
                <a:spcPct val="120000"/>
              </a:lnSpc>
            </a:pPr>
            <a:r>
              <a:rPr lang="fr-FR" sz="1800" smtClean="0">
                <a:solidFill>
                  <a:srgbClr val="FFFF00"/>
                </a:solidFill>
                <a:latin typeface="Arial" charset="0"/>
              </a:rPr>
              <a:t>140 –</a:t>
            </a:r>
          </a:p>
          <a:p>
            <a:pPr eaLnBrk="0" hangingPunct="0">
              <a:lnSpc>
                <a:spcPct val="120000"/>
              </a:lnSpc>
            </a:pPr>
            <a:endParaRPr lang="fr-FR" sz="1800" smtClean="0">
              <a:solidFill>
                <a:srgbClr val="FFFF00"/>
              </a:solidFill>
              <a:latin typeface="Arial" charset="0"/>
            </a:endParaRPr>
          </a:p>
          <a:p>
            <a:pPr eaLnBrk="0" hangingPunct="0">
              <a:lnSpc>
                <a:spcPct val="120000"/>
              </a:lnSpc>
            </a:pPr>
            <a:r>
              <a:rPr lang="fr-FR" sz="1800" smtClean="0">
                <a:solidFill>
                  <a:srgbClr val="FFFF00"/>
                </a:solidFill>
                <a:latin typeface="Arial" charset="0"/>
              </a:rPr>
              <a:t>130 –</a:t>
            </a:r>
          </a:p>
          <a:p>
            <a:pPr eaLnBrk="0" hangingPunct="0">
              <a:lnSpc>
                <a:spcPct val="120000"/>
              </a:lnSpc>
            </a:pPr>
            <a:endParaRPr lang="fr-FR" sz="1800" smtClean="0">
              <a:solidFill>
                <a:srgbClr val="FFFF00"/>
              </a:solidFill>
              <a:latin typeface="Arial" charset="0"/>
            </a:endParaRPr>
          </a:p>
          <a:p>
            <a:pPr eaLnBrk="0" hangingPunct="0">
              <a:lnSpc>
                <a:spcPct val="120000"/>
              </a:lnSpc>
            </a:pPr>
            <a:r>
              <a:rPr lang="fr-FR" sz="1800" smtClean="0">
                <a:solidFill>
                  <a:srgbClr val="FFFF00"/>
                </a:solidFill>
                <a:latin typeface="Arial" charset="0"/>
              </a:rPr>
              <a:t>120 –</a:t>
            </a:r>
          </a:p>
          <a:p>
            <a:pPr eaLnBrk="0" hangingPunct="0">
              <a:lnSpc>
                <a:spcPct val="120000"/>
              </a:lnSpc>
            </a:pPr>
            <a:endParaRPr lang="fr-FR" sz="1800" smtClean="0">
              <a:solidFill>
                <a:srgbClr val="FFFF00"/>
              </a:solidFill>
              <a:latin typeface="Arial" charset="0"/>
            </a:endParaRPr>
          </a:p>
          <a:p>
            <a:pPr eaLnBrk="0" hangingPunct="0">
              <a:lnSpc>
                <a:spcPct val="120000"/>
              </a:lnSpc>
            </a:pPr>
            <a:r>
              <a:rPr lang="fr-FR" sz="1800" smtClean="0">
                <a:solidFill>
                  <a:srgbClr val="FFFF00"/>
                </a:solidFill>
                <a:latin typeface="Arial" charset="0"/>
              </a:rPr>
              <a:t>110 –</a:t>
            </a:r>
          </a:p>
        </p:txBody>
      </p:sp>
      <p:sp>
        <p:nvSpPr>
          <p:cNvPr id="79889" name="Text Box 18"/>
          <p:cNvSpPr txBox="1">
            <a:spLocks noChangeArrowheads="1"/>
          </p:cNvSpPr>
          <p:nvPr/>
        </p:nvSpPr>
        <p:spPr bwMode="auto">
          <a:xfrm>
            <a:off x="1752600" y="6216650"/>
            <a:ext cx="6019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r>
              <a:rPr lang="fr-FR" sz="1800" smtClean="0">
                <a:solidFill>
                  <a:srgbClr val="FFFF00"/>
                </a:solidFill>
                <a:latin typeface="Arial" charset="0"/>
              </a:rPr>
              <a:t>   I                  I                     I                     I                    I </a:t>
            </a:r>
          </a:p>
          <a:p>
            <a:pPr eaLnBrk="0" hangingPunct="0"/>
            <a:r>
              <a:rPr lang="fr-FR" sz="1800" smtClean="0">
                <a:solidFill>
                  <a:srgbClr val="FFFF00"/>
                </a:solidFill>
                <a:latin typeface="Arial" charset="0"/>
              </a:rPr>
              <a:t>  20               30                  40                  50                60</a:t>
            </a:r>
          </a:p>
        </p:txBody>
      </p:sp>
      <p:sp>
        <p:nvSpPr>
          <p:cNvPr id="79890" name="Line 19"/>
          <p:cNvSpPr>
            <a:spLocks noChangeShapeType="1"/>
          </p:cNvSpPr>
          <p:nvPr/>
        </p:nvSpPr>
        <p:spPr bwMode="auto">
          <a:xfrm>
            <a:off x="2057400" y="3886200"/>
            <a:ext cx="5334000" cy="2514600"/>
          </a:xfrm>
          <a:prstGeom prst="line">
            <a:avLst/>
          </a:prstGeom>
          <a:noFill/>
          <a:ln w="28575">
            <a:solidFill>
              <a:srgbClr val="00CC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a:solidFill>
                <a:srgbClr val="FFFF00"/>
              </a:solidFill>
            </a:endParaRPr>
          </a:p>
        </p:txBody>
      </p:sp>
      <p:sp>
        <p:nvSpPr>
          <p:cNvPr id="79891" name="Line 20"/>
          <p:cNvSpPr>
            <a:spLocks noChangeShapeType="1"/>
          </p:cNvSpPr>
          <p:nvPr/>
        </p:nvSpPr>
        <p:spPr bwMode="auto">
          <a:xfrm>
            <a:off x="1981200" y="2590800"/>
            <a:ext cx="5410200" cy="2590800"/>
          </a:xfrm>
          <a:prstGeom prst="line">
            <a:avLst/>
          </a:prstGeom>
          <a:noFill/>
          <a:ln w="28575">
            <a:solidFill>
              <a:srgbClr val="00CC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b="1">
              <a:solidFill>
                <a:srgbClr val="000806"/>
              </a:solidFill>
            </a:endParaRPr>
          </a:p>
        </p:txBody>
      </p:sp>
      <p:sp>
        <p:nvSpPr>
          <p:cNvPr id="79892" name="Line 22"/>
          <p:cNvSpPr>
            <a:spLocks noChangeShapeType="1"/>
          </p:cNvSpPr>
          <p:nvPr/>
        </p:nvSpPr>
        <p:spPr bwMode="auto">
          <a:xfrm>
            <a:off x="2057400" y="1905000"/>
            <a:ext cx="5334000" cy="2667000"/>
          </a:xfrm>
          <a:prstGeom prst="line">
            <a:avLst/>
          </a:prstGeom>
          <a:noFill/>
          <a:ln w="28575">
            <a:solidFill>
              <a:srgbClr val="FF993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b="1">
              <a:solidFill>
                <a:srgbClr val="000806"/>
              </a:solidFill>
            </a:endParaRPr>
          </a:p>
        </p:txBody>
      </p:sp>
      <p:sp>
        <p:nvSpPr>
          <p:cNvPr id="79893" name="Line 23"/>
          <p:cNvSpPr>
            <a:spLocks noChangeShapeType="1"/>
          </p:cNvSpPr>
          <p:nvPr/>
        </p:nvSpPr>
        <p:spPr bwMode="auto">
          <a:xfrm>
            <a:off x="2057400" y="609600"/>
            <a:ext cx="5334000" cy="2590800"/>
          </a:xfrm>
          <a:prstGeom prst="line">
            <a:avLst/>
          </a:prstGeom>
          <a:noFill/>
          <a:ln w="28575">
            <a:solidFill>
              <a:srgbClr val="00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a:solidFill>
                <a:srgbClr val="FFFF00"/>
              </a:solidFill>
            </a:endParaRPr>
          </a:p>
        </p:txBody>
      </p:sp>
      <p:sp>
        <p:nvSpPr>
          <p:cNvPr id="79894" name="Text Box 24"/>
          <p:cNvSpPr txBox="1">
            <a:spLocks noChangeArrowheads="1"/>
          </p:cNvSpPr>
          <p:nvPr/>
        </p:nvSpPr>
        <p:spPr bwMode="auto">
          <a:xfrm rot="1603250">
            <a:off x="3640641" y="4418291"/>
            <a:ext cx="1005468" cy="369332"/>
          </a:xfrm>
          <a:prstGeom prst="rect">
            <a:avLst/>
          </a:prstGeom>
          <a:solidFill>
            <a:srgbClr val="00CC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r>
              <a:rPr lang="fr-FR" sz="1800" b="1" smtClean="0">
                <a:solidFill>
                  <a:srgbClr val="000806"/>
                </a:solidFill>
                <a:latin typeface="Arial" charset="0"/>
              </a:rPr>
              <a:t>FAIBLE</a:t>
            </a:r>
          </a:p>
        </p:txBody>
      </p:sp>
      <p:sp>
        <p:nvSpPr>
          <p:cNvPr id="79895" name="Text Box 25"/>
          <p:cNvSpPr txBox="1">
            <a:spLocks noChangeArrowheads="1"/>
          </p:cNvSpPr>
          <p:nvPr/>
        </p:nvSpPr>
        <p:spPr bwMode="auto">
          <a:xfrm rot="1603250">
            <a:off x="3657600" y="3886200"/>
            <a:ext cx="1339850" cy="366713"/>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r>
              <a:rPr lang="fr-FR" sz="1800" b="1" dirty="0" smtClean="0">
                <a:solidFill>
                  <a:srgbClr val="000806"/>
                </a:solidFill>
                <a:latin typeface="Arial" charset="0"/>
              </a:rPr>
              <a:t>MODEREE</a:t>
            </a:r>
          </a:p>
        </p:txBody>
      </p:sp>
      <p:sp>
        <p:nvSpPr>
          <p:cNvPr id="79896" name="Text Box 26"/>
          <p:cNvSpPr txBox="1">
            <a:spLocks noChangeArrowheads="1"/>
          </p:cNvSpPr>
          <p:nvPr/>
        </p:nvSpPr>
        <p:spPr bwMode="auto">
          <a:xfrm rot="1603250">
            <a:off x="3638550" y="3206750"/>
            <a:ext cx="1339850" cy="366713"/>
          </a:xfrm>
          <a:prstGeom prst="rect">
            <a:avLst/>
          </a:prstGeom>
          <a:solidFill>
            <a:srgbClr val="FF9933"/>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r>
              <a:rPr lang="fr-FR" sz="1800" b="1" smtClean="0">
                <a:solidFill>
                  <a:srgbClr val="000806"/>
                </a:solidFill>
                <a:latin typeface="Arial" charset="0"/>
              </a:rPr>
              <a:t>MOYENNE</a:t>
            </a:r>
          </a:p>
        </p:txBody>
      </p:sp>
      <p:sp>
        <p:nvSpPr>
          <p:cNvPr id="79897" name="Text Box 27"/>
          <p:cNvSpPr txBox="1">
            <a:spLocks noChangeArrowheads="1"/>
          </p:cNvSpPr>
          <p:nvPr/>
        </p:nvSpPr>
        <p:spPr bwMode="auto">
          <a:xfrm rot="1603250">
            <a:off x="3641827" y="2535516"/>
            <a:ext cx="1095172" cy="369332"/>
          </a:xfrm>
          <a:prstGeom prst="rect">
            <a:avLst/>
          </a:prstGeom>
          <a:solidFill>
            <a:srgbClr val="FF3300"/>
          </a:solidFill>
          <a:ln>
            <a:noFill/>
          </a:ln>
          <a:effectLst/>
          <a:extLst>
            <a:ext uri="{91240B29-F687-4F45-9708-019B960494DF}">
              <a14:hiddenLine xmlns:a14="http://schemas.microsoft.com/office/drawing/2010/main" w="12700">
                <a:solidFill>
                  <a:srgbClr val="FF33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r>
              <a:rPr lang="fr-FR" sz="1800" b="1" smtClean="0">
                <a:solidFill>
                  <a:srgbClr val="000806"/>
                </a:solidFill>
                <a:latin typeface="Arial" charset="0"/>
              </a:rPr>
              <a:t>ELEVEE</a:t>
            </a:r>
          </a:p>
        </p:txBody>
      </p:sp>
      <p:sp>
        <p:nvSpPr>
          <p:cNvPr id="79898" name="Text Box 28"/>
          <p:cNvSpPr txBox="1">
            <a:spLocks noChangeArrowheads="1"/>
          </p:cNvSpPr>
          <p:nvPr/>
        </p:nvSpPr>
        <p:spPr bwMode="auto">
          <a:xfrm rot="1603250">
            <a:off x="3611702" y="1916391"/>
            <a:ext cx="1415772" cy="369332"/>
          </a:xfrm>
          <a:prstGeom prst="rect">
            <a:avLst/>
          </a:prstGeom>
          <a:solidFill>
            <a:srgbClr val="0066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r>
              <a:rPr lang="fr-FR" sz="1800" b="1" smtClean="0">
                <a:solidFill>
                  <a:srgbClr val="000806"/>
                </a:solidFill>
                <a:latin typeface="Arial" charset="0"/>
              </a:rPr>
              <a:t>MAXIMALE</a:t>
            </a:r>
          </a:p>
        </p:txBody>
      </p:sp>
      <p:sp>
        <p:nvSpPr>
          <p:cNvPr id="79899" name="Line 29"/>
          <p:cNvSpPr>
            <a:spLocks noChangeShapeType="1"/>
          </p:cNvSpPr>
          <p:nvPr/>
        </p:nvSpPr>
        <p:spPr bwMode="auto">
          <a:xfrm flipV="1">
            <a:off x="2057400" y="685800"/>
            <a:ext cx="0" cy="5638800"/>
          </a:xfrm>
          <a:prstGeom prst="line">
            <a:avLst/>
          </a:prstGeom>
          <a:noFill/>
          <a:ln w="12700" cap="rnd">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a:solidFill>
                <a:srgbClr val="FFFF00"/>
              </a:solidFill>
            </a:endParaRPr>
          </a:p>
        </p:txBody>
      </p:sp>
      <p:sp>
        <p:nvSpPr>
          <p:cNvPr id="79900" name="Line 30"/>
          <p:cNvSpPr>
            <a:spLocks noChangeShapeType="1"/>
          </p:cNvSpPr>
          <p:nvPr/>
        </p:nvSpPr>
        <p:spPr bwMode="auto">
          <a:xfrm flipV="1">
            <a:off x="3276600" y="1219200"/>
            <a:ext cx="0" cy="5105400"/>
          </a:xfrm>
          <a:prstGeom prst="line">
            <a:avLst/>
          </a:prstGeom>
          <a:noFill/>
          <a:ln w="12700" cap="rnd">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a:solidFill>
                <a:srgbClr val="FFFF00"/>
              </a:solidFill>
            </a:endParaRPr>
          </a:p>
        </p:txBody>
      </p:sp>
      <p:sp>
        <p:nvSpPr>
          <p:cNvPr id="79901" name="Line 31"/>
          <p:cNvSpPr>
            <a:spLocks noChangeShapeType="1"/>
          </p:cNvSpPr>
          <p:nvPr/>
        </p:nvSpPr>
        <p:spPr bwMode="auto">
          <a:xfrm flipV="1">
            <a:off x="4648200" y="1981200"/>
            <a:ext cx="0" cy="4419600"/>
          </a:xfrm>
          <a:prstGeom prst="line">
            <a:avLst/>
          </a:prstGeom>
          <a:noFill/>
          <a:ln w="12700" cap="rnd">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a:solidFill>
                <a:srgbClr val="FFFF00"/>
              </a:solidFill>
            </a:endParaRPr>
          </a:p>
        </p:txBody>
      </p:sp>
      <p:sp>
        <p:nvSpPr>
          <p:cNvPr id="79902" name="Line 33"/>
          <p:cNvSpPr>
            <a:spLocks noChangeShapeType="1"/>
          </p:cNvSpPr>
          <p:nvPr/>
        </p:nvSpPr>
        <p:spPr bwMode="auto">
          <a:xfrm flipV="1">
            <a:off x="6096000" y="2590800"/>
            <a:ext cx="0" cy="3733800"/>
          </a:xfrm>
          <a:prstGeom prst="line">
            <a:avLst/>
          </a:prstGeom>
          <a:noFill/>
          <a:ln w="12700" cap="rnd">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a:solidFill>
                <a:srgbClr val="FFFF00"/>
              </a:solidFill>
            </a:endParaRPr>
          </a:p>
        </p:txBody>
      </p:sp>
      <p:sp>
        <p:nvSpPr>
          <p:cNvPr id="79903" name="Line 34"/>
          <p:cNvSpPr>
            <a:spLocks noChangeShapeType="1"/>
          </p:cNvSpPr>
          <p:nvPr/>
        </p:nvSpPr>
        <p:spPr bwMode="auto">
          <a:xfrm flipV="1">
            <a:off x="7391400" y="3276600"/>
            <a:ext cx="0" cy="3124200"/>
          </a:xfrm>
          <a:prstGeom prst="line">
            <a:avLst/>
          </a:prstGeom>
          <a:noFill/>
          <a:ln w="12700" cap="rnd">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fr-FR" sz="2400">
              <a:solidFill>
                <a:srgbClr val="FFFF00"/>
              </a:solidFill>
            </a:endParaRPr>
          </a:p>
        </p:txBody>
      </p:sp>
      <p:sp>
        <p:nvSpPr>
          <p:cNvPr id="178212" name="AutoShape 36"/>
          <p:cNvSpPr>
            <a:spLocks noChangeArrowheads="1"/>
          </p:cNvSpPr>
          <p:nvPr/>
        </p:nvSpPr>
        <p:spPr bwMode="auto">
          <a:xfrm>
            <a:off x="5410200" y="2667000"/>
            <a:ext cx="304800" cy="2514600"/>
          </a:xfrm>
          <a:prstGeom prst="upArrow">
            <a:avLst>
              <a:gd name="adj1" fmla="val 50000"/>
              <a:gd name="adj2" fmla="val 206250"/>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r-FR" sz="2400" b="1">
              <a:solidFill>
                <a:srgbClr val="000806"/>
              </a:solidFill>
            </a:endParaRPr>
          </a:p>
        </p:txBody>
      </p:sp>
      <p:sp>
        <p:nvSpPr>
          <p:cNvPr id="79905" name="Text Box 37"/>
          <p:cNvSpPr txBox="1">
            <a:spLocks noChangeArrowheads="1"/>
          </p:cNvSpPr>
          <p:nvPr/>
        </p:nvSpPr>
        <p:spPr bwMode="auto">
          <a:xfrm>
            <a:off x="2680560" y="152400"/>
            <a:ext cx="537038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hangingPunct="0"/>
            <a:r>
              <a:rPr lang="fr-FR" sz="2000" b="1" dirty="0" smtClean="0">
                <a:solidFill>
                  <a:srgbClr val="FFFF00"/>
                </a:solidFill>
                <a:latin typeface="Arial" charset="0"/>
              </a:rPr>
              <a:t>Fréquences cardiaques cibles en fonction </a:t>
            </a:r>
          </a:p>
          <a:p>
            <a:pPr algn="ctr" eaLnBrk="0" hangingPunct="0"/>
            <a:r>
              <a:rPr lang="fr-FR" sz="2000" b="1" dirty="0" smtClean="0">
                <a:solidFill>
                  <a:srgbClr val="FFFF00"/>
                </a:solidFill>
                <a:latin typeface="Arial" charset="0"/>
              </a:rPr>
              <a:t>de l’âge et du niveau d’entraînement :</a:t>
            </a:r>
          </a:p>
          <a:p>
            <a:pPr algn="ctr" eaLnBrk="0" hangingPunct="0"/>
            <a:endParaRPr lang="fr-FR" sz="2000" b="1" dirty="0" smtClean="0">
              <a:solidFill>
                <a:srgbClr val="FFFF00"/>
              </a:solidFill>
              <a:latin typeface="Arial" charset="0"/>
            </a:endParaRPr>
          </a:p>
        </p:txBody>
      </p:sp>
      <p:sp>
        <p:nvSpPr>
          <p:cNvPr id="178214" name="Text Box 38"/>
          <p:cNvSpPr txBox="1">
            <a:spLocks noChangeArrowheads="1"/>
          </p:cNvSpPr>
          <p:nvPr/>
        </p:nvSpPr>
        <p:spPr bwMode="auto">
          <a:xfrm>
            <a:off x="3276600" y="6003925"/>
            <a:ext cx="1210652" cy="400110"/>
          </a:xfrm>
          <a:prstGeom prst="rect">
            <a:avLst/>
          </a:prstGeom>
          <a:gradFill rotWithShape="0">
            <a:gsLst>
              <a:gs pos="0">
                <a:schemeClr val="bg1"/>
              </a:gs>
              <a:gs pos="100000">
                <a:schemeClr val="bg1">
                  <a:gamma/>
                  <a:shade val="15294"/>
                  <a:invGamma/>
                </a:schemeClr>
              </a:gs>
            </a:gsLst>
            <a:path path="shape">
              <a:fillToRect l="50000" t="50000" r="50000" b="50000"/>
            </a:path>
          </a:gra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fr-FR" sz="2000" b="1" dirty="0">
                <a:solidFill>
                  <a:srgbClr val="000806"/>
                </a:solidFill>
                <a:latin typeface="Calibri" pitchFamily="34" charset="0"/>
                <a:cs typeface="Calibri" pitchFamily="34" charset="0"/>
              </a:rPr>
              <a:t>AGE (ans)</a:t>
            </a:r>
          </a:p>
        </p:txBody>
      </p:sp>
      <p:sp>
        <p:nvSpPr>
          <p:cNvPr id="79907" name="Text Box 39"/>
          <p:cNvSpPr txBox="1">
            <a:spLocks noChangeArrowheads="1"/>
          </p:cNvSpPr>
          <p:nvPr/>
        </p:nvSpPr>
        <p:spPr bwMode="auto">
          <a:xfrm rot="-5400000">
            <a:off x="-1866900" y="3619500"/>
            <a:ext cx="4435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r>
              <a:rPr lang="fr-FR" sz="2000" smtClean="0">
                <a:solidFill>
                  <a:srgbClr val="FFFF00"/>
                </a:solidFill>
                <a:latin typeface="Arial" charset="0"/>
              </a:rPr>
              <a:t>FREQUENCE CARDIAQUE (bat/min)</a:t>
            </a:r>
          </a:p>
        </p:txBody>
      </p:sp>
    </p:spTree>
    <p:extLst>
      <p:ext uri="{BB962C8B-B14F-4D97-AF65-F5344CB8AC3E}">
        <p14:creationId xmlns:p14="http://schemas.microsoft.com/office/powerpoint/2010/main" val="4210265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178212"/>
                                        </p:tgtEl>
                                        <p:attrNameLst>
                                          <p:attrName>style.visibility</p:attrName>
                                        </p:attrNameLst>
                                      </p:cBhvr>
                                      <p:to>
                                        <p:strVal val="visible"/>
                                      </p:to>
                                    </p:set>
                                    <p:anim calcmode="lin" valueType="num">
                                      <p:cBhvr>
                                        <p:cTn id="7" dur="500" fill="hold"/>
                                        <p:tgtEl>
                                          <p:spTgt spid="178212"/>
                                        </p:tgtEl>
                                        <p:attrNameLst>
                                          <p:attrName>ppt_x</p:attrName>
                                        </p:attrNameLst>
                                      </p:cBhvr>
                                      <p:tavLst>
                                        <p:tav tm="0">
                                          <p:val>
                                            <p:strVal val="#ppt_x"/>
                                          </p:val>
                                        </p:tav>
                                        <p:tav tm="100000">
                                          <p:val>
                                            <p:strVal val="#ppt_x"/>
                                          </p:val>
                                        </p:tav>
                                      </p:tavLst>
                                    </p:anim>
                                    <p:anim calcmode="lin" valueType="num">
                                      <p:cBhvr>
                                        <p:cTn id="8" dur="500" fill="hold"/>
                                        <p:tgtEl>
                                          <p:spTgt spid="178212"/>
                                        </p:tgtEl>
                                        <p:attrNameLst>
                                          <p:attrName>ppt_y</p:attrName>
                                        </p:attrNameLst>
                                      </p:cBhvr>
                                      <p:tavLst>
                                        <p:tav tm="0">
                                          <p:val>
                                            <p:strVal val="#ppt_y+#ppt_h/2"/>
                                          </p:val>
                                        </p:tav>
                                        <p:tav tm="100000">
                                          <p:val>
                                            <p:strVal val="#ppt_y"/>
                                          </p:val>
                                        </p:tav>
                                      </p:tavLst>
                                    </p:anim>
                                    <p:anim calcmode="lin" valueType="num">
                                      <p:cBhvr>
                                        <p:cTn id="9" dur="500" fill="hold"/>
                                        <p:tgtEl>
                                          <p:spTgt spid="178212"/>
                                        </p:tgtEl>
                                        <p:attrNameLst>
                                          <p:attrName>ppt_w</p:attrName>
                                        </p:attrNameLst>
                                      </p:cBhvr>
                                      <p:tavLst>
                                        <p:tav tm="0">
                                          <p:val>
                                            <p:strVal val="#ppt_w"/>
                                          </p:val>
                                        </p:tav>
                                        <p:tav tm="100000">
                                          <p:val>
                                            <p:strVal val="#ppt_w"/>
                                          </p:val>
                                        </p:tav>
                                      </p:tavLst>
                                    </p:anim>
                                    <p:anim calcmode="lin" valueType="num">
                                      <p:cBhvr>
                                        <p:cTn id="10" dur="500" fill="hold"/>
                                        <p:tgtEl>
                                          <p:spTgt spid="1782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212"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22" name="Rectangle 2"/>
          <p:cNvSpPr>
            <a:spLocks noGrp="1" noChangeArrowheads="1"/>
          </p:cNvSpPr>
          <p:nvPr>
            <p:ph type="body" idx="1"/>
          </p:nvPr>
        </p:nvSpPr>
        <p:spPr>
          <a:xfrm>
            <a:off x="142844" y="1714500"/>
            <a:ext cx="9001155" cy="3276600"/>
          </a:xfrm>
        </p:spPr>
        <p:txBody>
          <a:bodyPr/>
          <a:lstStyle/>
          <a:p>
            <a:pPr>
              <a:lnSpc>
                <a:spcPct val="120000"/>
              </a:lnSpc>
            </a:pPr>
            <a:r>
              <a:rPr lang="fr-FR" b="1" i="1" dirty="0" smtClean="0">
                <a:solidFill>
                  <a:schemeClr val="bg1"/>
                </a:solidFill>
                <a:latin typeface="Bookman Old Style" pitchFamily="18" charset="0"/>
              </a:rPr>
              <a:t>« T » de temps </a:t>
            </a:r>
            <a:r>
              <a:rPr lang="fr-FR" sz="2800" b="1" i="1" dirty="0" smtClean="0">
                <a:solidFill>
                  <a:schemeClr val="bg1"/>
                </a:solidFill>
                <a:latin typeface="Bookman Old Style" pitchFamily="18" charset="0"/>
              </a:rPr>
              <a:t>: </a:t>
            </a:r>
          </a:p>
          <a:p>
            <a:pPr>
              <a:lnSpc>
                <a:spcPct val="120000"/>
              </a:lnSpc>
            </a:pPr>
            <a:r>
              <a:rPr lang="fr-FR" sz="2200" b="1" dirty="0" smtClean="0">
                <a:latin typeface="Bookman Old Style" pitchFamily="18" charset="0"/>
              </a:rPr>
              <a:t>Durée d ’un exercice nécessaire pour mobiliser la source énergétique aérobie (minimum 15 min) et durée de la récupération pour reconstituer les réserves  énergétiques sollicitées.       </a:t>
            </a:r>
            <a:r>
              <a:rPr lang="fr-FR" dirty="0" smtClean="0"/>
              <a:t>	</a:t>
            </a:r>
            <a:endParaRPr lang="es-CL" sz="2800" dirty="0" smtClean="0"/>
          </a:p>
        </p:txBody>
      </p:sp>
    </p:spTree>
    <p:extLst>
      <p:ext uri="{BB962C8B-B14F-4D97-AF65-F5344CB8AC3E}">
        <p14:creationId xmlns:p14="http://schemas.microsoft.com/office/powerpoint/2010/main" val="42633581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86722">
                                            <p:txEl>
                                              <p:pRg st="0" end="0"/>
                                            </p:txEl>
                                          </p:spTgt>
                                        </p:tgtEl>
                                        <p:attrNameLst>
                                          <p:attrName>style.visibility</p:attrName>
                                        </p:attrNameLst>
                                      </p:cBhvr>
                                      <p:to>
                                        <p:strVal val="visible"/>
                                      </p:to>
                                    </p:set>
                                    <p:animEffect transition="in" filter="checkerboard(across)">
                                      <p:cBhvr>
                                        <p:cTn id="7" dur="500"/>
                                        <p:tgtEl>
                                          <p:spTgt spid="286722">
                                            <p:txEl>
                                              <p:pRg st="0" end="0"/>
                                            </p:txEl>
                                          </p:spTgt>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286722">
                                            <p:txEl>
                                              <p:pRg st="1" end="1"/>
                                            </p:txEl>
                                          </p:spTgt>
                                        </p:tgtEl>
                                        <p:attrNameLst>
                                          <p:attrName>style.visibility</p:attrName>
                                        </p:attrNameLst>
                                      </p:cBhvr>
                                      <p:to>
                                        <p:strVal val="visible"/>
                                      </p:to>
                                    </p:set>
                                    <p:animEffect transition="in" filter="checkerboard(across)">
                                      <p:cBhvr>
                                        <p:cTn id="11" dur="500"/>
                                        <p:tgtEl>
                                          <p:spTgt spid="2867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2" grpId="0" build="p" autoUpdateAnimBg="0" advAuto="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èle par défaut">
  <a:themeElements>
    <a:clrScheme name="">
      <a:dk1>
        <a:srgbClr val="FFFF00"/>
      </a:dk1>
      <a:lt1>
        <a:srgbClr val="FFFFFF"/>
      </a:lt1>
      <a:dk2>
        <a:srgbClr val="FFFFFF"/>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391</TotalTime>
  <Words>4613</Words>
  <Application>Microsoft Office PowerPoint</Application>
  <PresentationFormat>Affichage à l'écran (4:3)</PresentationFormat>
  <Paragraphs>950</Paragraphs>
  <Slides>111</Slides>
  <Notes>18</Notes>
  <HiddenSlides>0</HiddenSlides>
  <MMClips>14</MMClips>
  <ScaleCrop>false</ScaleCrop>
  <HeadingPairs>
    <vt:vector size="6" baseType="variant">
      <vt:variant>
        <vt:lpstr>Thème</vt:lpstr>
      </vt:variant>
      <vt:variant>
        <vt:i4>2</vt:i4>
      </vt:variant>
      <vt:variant>
        <vt:lpstr>Serveurs OLE incorporés</vt:lpstr>
      </vt:variant>
      <vt:variant>
        <vt:i4>0</vt:i4>
      </vt:variant>
      <vt:variant>
        <vt:lpstr>Titres des diapositives</vt:lpstr>
      </vt:variant>
      <vt:variant>
        <vt:i4>111</vt:i4>
      </vt:variant>
    </vt:vector>
  </HeadingPairs>
  <TitlesOfParts>
    <vt:vector size="113" baseType="lpstr">
      <vt:lpstr>Thème Office</vt:lpstr>
      <vt:lpstr>Modèle par défaut</vt:lpstr>
      <vt:lpstr>Présentation PowerPoint</vt:lpstr>
      <vt:lpstr>Présentation PowerPoint</vt:lpstr>
      <vt:lpstr>LA SANTE</vt:lpstr>
      <vt:lpstr>Présentation PowerPoint</vt:lpstr>
      <vt:lpstr>Présentation PowerPoint</vt:lpstr>
      <vt:lpstr>Présentation PowerPoint</vt:lpstr>
      <vt:lpstr>QU’EST-CE QUE “ ÊTRE EN BONNE CONDITION PHYSIQUE”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EXPLICATIONS POSSIBLES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1- LE SYSTEME PULMONAIRE...</vt:lpstr>
      <vt:lpstr>Présentation PowerPoint</vt:lpstr>
      <vt:lpstr>2- LE CŒUR...</vt:lpstr>
      <vt:lpstr>Le cœur doit être entraîné !</vt:lpstr>
      <vt:lpstr>Présentation PowerPoint</vt:lpstr>
      <vt:lpstr>2- LE POIDS CORPOREL</vt:lpstr>
      <vt:lpstr>2- LE POIDS CORPOREL</vt:lpstr>
      <vt:lpstr>2- LE POIDS CORPOREL</vt:lpstr>
      <vt:lpstr>Présentation PowerPoint</vt:lpstr>
      <vt:lpstr>Présentation PowerPoint</vt:lpstr>
      <vt:lpstr>Présentation PowerPoint</vt:lpstr>
      <vt:lpstr>QU’ELLES PRECAUTIONS PRENDRE AVANT D’ENTREPRENDRE UN PROGRAMME DE REMISE EN CONDITION PHYSIQUE ? LE Q-AAP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F.A.I.T.P.A.S. PERMET DE MIEUX GERER L’ENTRAÎNEMENT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SI NON...</vt:lpstr>
      <vt:lpstr>Présentation PowerPoint</vt:lpstr>
      <vt:lpstr>Présentation PowerPoint</vt:lpstr>
      <vt:lpstr>Présentation PowerPoint</vt:lpstr>
      <vt:lpstr>Présentation PowerPoint</vt:lpstr>
      <vt:lpstr>Présentation PowerPoint</vt:lpstr>
      <vt:lpstr>Présentation PowerPoint</vt:lpstr>
      <vt:lpstr>À QUEL ÂGE COMMENCER UN PROGRAMME DE REMISE EN CONDITION PHYSIQUE ?</vt:lpstr>
      <vt:lpstr>IL N’Y A PAS D’ÂGE POUR COMMENCER …L’ESSENTIEL EST DE VOULOIR DÉBUTER UN PROGRAMME, DE CHANGER SES HABITUDES SI CELLES-CI SONT TROP PROCHES DE LA SÉDENTARITÉ ET DE CONSERVER LE PLUS LONGTEMPS POSSIBLE SA MOTIVATION POUR LA PRATIQUE RÉGULIÈRE D’UNE OU DE PLUSIEURS ACTIVITÉS PHYSIQUES</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SANTE</dc:title>
  <dc:creator>Georges Caz</dc:creator>
  <cp:lastModifiedBy>Georges Caz</cp:lastModifiedBy>
  <cp:revision>13</cp:revision>
  <dcterms:created xsi:type="dcterms:W3CDTF">2017-05-10T21:18:44Z</dcterms:created>
  <dcterms:modified xsi:type="dcterms:W3CDTF">2017-06-29T17:39:47Z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77381544</vt:lpwstr>
  </property>
  <property fmtid="{D5CDD505-2E9C-101B-9397-08002B2CF9AE}" name="NXPowerLiteSettings" pid="3">
    <vt:lpwstr>C700052003A000</vt:lpwstr>
  </property>
  <property fmtid="{D5CDD505-2E9C-101B-9397-08002B2CF9AE}" name="NXPowerLiteVersion" pid="4">
    <vt:lpwstr>D8.0.2</vt:lpwstr>
  </property>
</Properties>
</file>