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50"/>
  </p:notesMasterIdLst>
  <p:sldIdLst>
    <p:sldId id="346" r:id="rId3"/>
    <p:sldId id="256" r:id="rId4"/>
    <p:sldId id="347" r:id="rId5"/>
    <p:sldId id="350" r:id="rId6"/>
    <p:sldId id="352" r:id="rId7"/>
    <p:sldId id="257" r:id="rId8"/>
    <p:sldId id="258" r:id="rId9"/>
    <p:sldId id="349" r:id="rId10"/>
    <p:sldId id="333" r:id="rId11"/>
    <p:sldId id="326" r:id="rId12"/>
    <p:sldId id="351" r:id="rId13"/>
    <p:sldId id="264" r:id="rId14"/>
    <p:sldId id="353" r:id="rId15"/>
    <p:sldId id="294" r:id="rId16"/>
    <p:sldId id="308" r:id="rId17"/>
    <p:sldId id="310" r:id="rId18"/>
    <p:sldId id="312" r:id="rId19"/>
    <p:sldId id="277" r:id="rId20"/>
    <p:sldId id="278" r:id="rId21"/>
    <p:sldId id="279" r:id="rId22"/>
    <p:sldId id="280" r:id="rId23"/>
    <p:sldId id="281" r:id="rId24"/>
    <p:sldId id="344" r:id="rId25"/>
    <p:sldId id="354" r:id="rId26"/>
    <p:sldId id="355" r:id="rId27"/>
    <p:sldId id="356" r:id="rId28"/>
    <p:sldId id="284" r:id="rId29"/>
    <p:sldId id="285" r:id="rId30"/>
    <p:sldId id="286" r:id="rId31"/>
    <p:sldId id="287" r:id="rId32"/>
    <p:sldId id="345" r:id="rId33"/>
    <p:sldId id="283" r:id="rId34"/>
    <p:sldId id="334" r:id="rId35"/>
    <p:sldId id="335" r:id="rId36"/>
    <p:sldId id="337" r:id="rId37"/>
    <p:sldId id="339" r:id="rId38"/>
    <p:sldId id="296" r:id="rId39"/>
    <p:sldId id="340" r:id="rId40"/>
    <p:sldId id="297" r:id="rId41"/>
    <p:sldId id="341" r:id="rId42"/>
    <p:sldId id="342" r:id="rId43"/>
    <p:sldId id="343" r:id="rId44"/>
    <p:sldId id="358" r:id="rId45"/>
    <p:sldId id="364" r:id="rId46"/>
    <p:sldId id="361" r:id="rId47"/>
    <p:sldId id="362" r:id="rId48"/>
    <p:sldId id="363" r:id="rId4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8080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0" autoAdjust="0"/>
  </p:normalViewPr>
  <p:slideViewPr>
    <p:cSldViewPr>
      <p:cViewPr varScale="1">
        <p:scale>
          <a:sx n="80" d="100"/>
          <a:sy n="80" d="100"/>
        </p:scale>
        <p:origin x="-14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A54440-E0F8-4299-97F8-0F55741BD3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627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7D437-BEF2-46C1-A701-FEADB95C39B5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5222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3076B6-776F-4D8E-BD1D-D34E66C1219E}" type="slidenum">
              <a:rPr lang="fr-FR" sz="1200">
                <a:latin typeface="Calibri" pitchFamily="34" charset="0"/>
              </a:rPr>
              <a:pPr algn="r"/>
              <a:t>12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45F8A-4834-4991-BBA9-58A8260FDFD6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0ED1E-CD3B-4CA9-B287-D1EF2C33711F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17877-2EF0-497E-816B-3F9FFC459A64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1A292-A119-4D7E-9A9F-DB0283570937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461B9-7D8A-47CD-A363-64E5D650ED8B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F0768-E844-4A2C-9ABA-941EA2C4D548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AFDB2-E770-427D-BFA9-C1557158FA0F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0B5E6-262A-4123-ADBB-269B61F16B35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B13C5-1322-4FE9-8B74-FCCA4BD8180D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439A7-8172-4CC5-9548-03A3A65CAEFF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/>
              <a:t>Un des éléments clés de l’Avis : ce qui importe pour les personnes âgées, ce n’est pas tant l’espérance de vie que l’espérance de vie active</a:t>
            </a:r>
          </a:p>
          <a:p>
            <a:endParaRPr lang="en-CA" smtClean="0"/>
          </a:p>
          <a:p>
            <a:r>
              <a:rPr lang="en-CA" smtClean="0"/>
              <a:t>‘Je ne veut pas vivre vieux, je veux vivre jeune’ (un aîné)</a:t>
            </a:r>
          </a:p>
          <a:p>
            <a:endParaRPr lang="en-CA" smtClean="0"/>
          </a:p>
          <a:p>
            <a:r>
              <a:rPr lang="en-CA" smtClean="0"/>
              <a:t>En cette matière, l’activité physique, on en a maintenant la preuve, joue un rôle inégalé, irremplaçable (en anglais on dirait ‘unique’)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25297-5CDF-4CAB-9ED0-7E2531257F17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E870E-835F-4042-8FE1-86AC603A9A4B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/>
              <a:t>On le répète, l’activité physique est irremplaçable pour retarder le moment où on devient dépendant</a:t>
            </a:r>
          </a:p>
          <a:p>
            <a:endParaRPr lang="en-CA" smtClean="0"/>
          </a:p>
          <a:p>
            <a:r>
              <a:rPr lang="en-CA" smtClean="0"/>
              <a:t>Image : haltères aussi irremplaçables que la brosse à dent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0B9D9-B0AC-45E3-B6FF-F154845387F5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fr-CA" smtClean="0"/>
              <a:t>DÉRIVATION DES VALEURS DE CETTE DIAPO:</a:t>
            </a:r>
          </a:p>
          <a:p>
            <a:pPr eaLnBrk="1" hangingPunct="1"/>
            <a:r>
              <a:rPr lang="fr-CA" smtClean="0"/>
              <a:t>0.43%/an*20=8.6% pour 20 ans…..</a:t>
            </a:r>
          </a:p>
          <a:p>
            <a:pPr eaLnBrk="1" hangingPunct="1"/>
            <a:r>
              <a:rPr lang="fr-CA" smtClean="0"/>
              <a:t>Dans le fichier Excel regroupant toutes les donnée, la moyenne des 82 pays, tous les âges et genres est de 10.5 km/h:  -8.6%=(-X*100)/10.5; alors X=0.9 km/h pour 20 ans </a:t>
            </a:r>
          </a:p>
          <a:p>
            <a:pPr eaLnBrk="1" hangingPunct="1"/>
            <a:r>
              <a:rPr lang="fr-CA" smtClean="0"/>
              <a:t>Et l’âge moyen des 6 à 19 ans étant de 12.5 ans,</a:t>
            </a:r>
          </a:p>
          <a:p>
            <a:pPr eaLnBrk="1" hangingPunct="1"/>
            <a:r>
              <a:rPr lang="fr-CA" smtClean="0"/>
              <a:t>VO2max= 31.025+3.238*10.5-3.248*12.5+0.1536*12.5*10.5=44.58 </a:t>
            </a:r>
          </a:p>
          <a:p>
            <a:pPr eaLnBrk="1" hangingPunct="1"/>
            <a:r>
              <a:rPr lang="fr-CA" smtClean="0"/>
              <a:t>Et –0.086*44.58=3.84 ml o2</a:t>
            </a:r>
          </a:p>
          <a:p>
            <a:pPr eaLnBrk="1" hangingPunct="1"/>
            <a:r>
              <a:rPr lang="fr-CA" smtClean="0"/>
              <a:t>Ensuite comme 4 à 22 % représentent 8.6/4=2.15 fois moins et 22//8.6=2.5 fois plus que la moyenne 8.6, les valeurs de 0.9 et 3.84 furent divisées par 2.15 (=0.42 et 1.79) ou multipliées par 2.5 (=2.3 et 9.82)</a:t>
            </a: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B8A5B-9512-42C9-8E8C-9921B8F5312B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EFC95-1110-401D-8A98-280E12D209AB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F9E85-CE69-4A89-865C-E8377129BC27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D76D1-D647-4BCA-B065-5381B1384738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15303-5310-4978-A521-CC9F3862D627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536A9-2154-4E64-B233-6C6C7588D5D7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17AE-1268-43E5-85B2-B5278443A2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0FE2-3851-437A-933F-F1E7E33F1A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D593-69A0-4540-B981-22ECE7071A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050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AEEB-0EAB-41A7-A6EF-70D05D27D0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8ED3-6C52-4AB8-B274-EA1C5AF1F0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58F5-047E-41B2-97BD-3EAD587FBC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A127-A111-4F14-86FA-A206375152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AA0E-2613-4B7A-87FF-257C36B0AF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710B-4BA8-4ACE-870D-33D659F07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BE7F-87C3-4E90-8752-185BF1CBCA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7FA8-BB0F-4472-A06A-A93FE74332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C090-9E39-4F37-9256-8297B64086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D2CD-CF25-4527-8601-B0164AF6C1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9495-A2D6-4672-B528-129D62BEAD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1890-EED0-4FDF-9063-CE8487A44D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C4D1-E2C5-49F5-806F-70F24D6C01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0736-AF10-4DCC-9FD6-EDC71FC95D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3F7F-1A19-4A90-8551-9035682CCD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4436-112E-439B-A93B-1E7379A638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5CAAA-4EDF-42D0-BD20-57B82AAFC1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AFB07-0A40-458D-B97F-25B8CAA2D5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3C68-3038-4BDE-92DB-0E764B3363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9754F8-43E4-4332-BEB5-5CAAFF4C82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94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948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8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476A669-ACDC-4F52-93E5-3589CD423C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948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eaps33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9330" y="1090008"/>
            <a:ext cx="438453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SPORT et </a:t>
            </a: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SANTE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ou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SANTE ET SPORT ?</a:t>
            </a:r>
          </a:p>
        </p:txBody>
      </p:sp>
      <p:sp>
        <p:nvSpPr>
          <p:cNvPr id="5123" name="ZoneTexte 4"/>
          <p:cNvSpPr txBox="1">
            <a:spLocks noChangeArrowheads="1"/>
          </p:cNvSpPr>
          <p:nvPr/>
        </p:nvSpPr>
        <p:spPr bwMode="auto">
          <a:xfrm>
            <a:off x="2935485" y="3400423"/>
            <a:ext cx="2486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Georges CAZORLA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Université de Bordeaux 2</a:t>
            </a:r>
          </a:p>
        </p:txBody>
      </p:sp>
      <p:sp>
        <p:nvSpPr>
          <p:cNvPr id="5124" name="ZoneTexte 5"/>
          <p:cNvSpPr txBox="1">
            <a:spLocks noChangeArrowheads="1"/>
          </p:cNvSpPr>
          <p:nvPr/>
        </p:nvSpPr>
        <p:spPr bwMode="auto">
          <a:xfrm>
            <a:off x="1785938" y="285750"/>
            <a:ext cx="587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chemeClr val="bg1"/>
                </a:solidFill>
              </a:rPr>
              <a:t>3</a:t>
            </a:r>
            <a:r>
              <a:rPr lang="fr-FR" i="1" baseline="30000">
                <a:solidFill>
                  <a:schemeClr val="bg1"/>
                </a:solidFill>
              </a:rPr>
              <a:t>ème</a:t>
            </a:r>
            <a:r>
              <a:rPr lang="fr-FR" i="1">
                <a:solidFill>
                  <a:schemeClr val="bg1"/>
                </a:solidFill>
              </a:rPr>
              <a:t> Colloque Recherche en Pays de la Loire : IFEPSA </a:t>
            </a:r>
          </a:p>
        </p:txBody>
      </p:sp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3" r="74960" b="63425"/>
          <a:stretch>
            <a:fillRect/>
          </a:stretch>
        </p:blipFill>
        <p:spPr bwMode="auto">
          <a:xfrm>
            <a:off x="3235151" y="4771231"/>
            <a:ext cx="217646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7226" y="5733256"/>
            <a:ext cx="7607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tabLst>
                <a:tab pos="5311775" algn="l"/>
              </a:tabLst>
            </a:pPr>
            <a:r>
              <a:rPr lang="fr-FR" sz="1800" b="1" i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Association pour la Recherche et l’Évaluation en Activité Physique et en Sport </a:t>
            </a:r>
          </a:p>
          <a:p>
            <a:pPr algn="ctr" eaLnBrk="1" hangingPunct="1">
              <a:tabLst>
                <a:tab pos="5311775" algn="l"/>
              </a:tabLst>
            </a:pPr>
            <a:r>
              <a:rPr lang="fr-FR" sz="1800" b="1" i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areaps33@gmail.com</a:t>
            </a:r>
            <a:r>
              <a:rPr lang="fr-FR" sz="1800" b="1" i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Web : areaps.org </a:t>
            </a:r>
            <a:endParaRPr lang="fr-FR" sz="1800" dirty="0">
              <a:solidFill>
                <a:srgbClr val="FFFF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2500" t="18333" r="13541" b="14999"/>
          <a:stretch>
            <a:fillRect/>
          </a:stretch>
        </p:blipFill>
        <p:spPr bwMode="auto">
          <a:xfrm>
            <a:off x="0" y="1143000"/>
            <a:ext cx="9144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ZoneTexte 2"/>
          <p:cNvSpPr txBox="1">
            <a:spLocks noChangeArrowheads="1"/>
          </p:cNvSpPr>
          <p:nvPr/>
        </p:nvSpPr>
        <p:spPr bwMode="auto">
          <a:xfrm>
            <a:off x="1643063" y="214313"/>
            <a:ext cx="607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FF00"/>
                </a:solidFill>
                <a:latin typeface="Bookman Old Style" pitchFamily="18" charset="0"/>
              </a:rPr>
              <a:t>LES ACCIDENTS DU 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14500" y="571500"/>
            <a:ext cx="56213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LES EXCES DU SPORT</a:t>
            </a:r>
          </a:p>
        </p:txBody>
      </p:sp>
      <p:sp>
        <p:nvSpPr>
          <p:cNvPr id="15363" name="ZoneTexte 4"/>
          <p:cNvSpPr txBox="1">
            <a:spLocks noChangeArrowheads="1"/>
          </p:cNvSpPr>
          <p:nvPr/>
        </p:nvSpPr>
        <p:spPr bwMode="auto">
          <a:xfrm>
            <a:off x="2357438" y="2143125"/>
            <a:ext cx="26177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- Fatigue chronique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</a:rPr>
              <a:t>- Fractures de fatigue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</a:rPr>
              <a:t>- Dopage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 Surentraînement</a:t>
            </a:r>
          </a:p>
          <a:p>
            <a:pPr>
              <a:buFontTx/>
              <a:buChar char="-"/>
            </a:pPr>
            <a:endParaRPr lang="fr-FR" sz="20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…..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endParaRPr lang="fr-FR" sz="2000">
              <a:solidFill>
                <a:schemeClr val="bg1"/>
              </a:solidFill>
            </a:endParaRPr>
          </a:p>
          <a:p>
            <a:endParaRPr lang="fr-FR" sz="2000">
              <a:solidFill>
                <a:schemeClr val="bg1"/>
              </a:solidFill>
            </a:endParaRPr>
          </a:p>
          <a:p>
            <a:endParaRPr lang="fr-F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ouard\Bureau\z_rn_estes0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642938"/>
            <a:ext cx="8072437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ZoneTexte 2"/>
          <p:cNvSpPr txBox="1">
            <a:spLocks noChangeArrowheads="1"/>
          </p:cNvSpPr>
          <p:nvPr/>
        </p:nvSpPr>
        <p:spPr bwMode="auto">
          <a:xfrm>
            <a:off x="2071688" y="0"/>
            <a:ext cx="5421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latin typeface="Bookman Old Style" pitchFamily="18" charset="0"/>
              </a:rPr>
              <a:t>LES DRAMES DU 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50" y="1857375"/>
            <a:ext cx="874712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Des constats actuels de l’augmentation </a:t>
            </a:r>
          </a:p>
          <a:p>
            <a:pPr algn="ctr">
              <a:lnSpc>
                <a:spcPct val="200000"/>
              </a:lnSpc>
              <a:defRPr/>
            </a:pP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du niveau d’inactivité physique (NIP)…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3600" b="1">
                <a:solidFill>
                  <a:schemeClr val="bg1"/>
                </a:solidFill>
              </a:rPr>
              <a:t>Des constats…plus sédentaires qu’avant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22425" y="3122613"/>
            <a:ext cx="630238" cy="2736850"/>
          </a:xfrm>
          <a:prstGeom prst="rect">
            <a:avLst/>
          </a:prstGeom>
          <a:gradFill rotWithShape="1">
            <a:gsLst>
              <a:gs pos="0">
                <a:srgbClr val="0092B6"/>
              </a:gs>
              <a:gs pos="50000">
                <a:srgbClr val="00CCFF"/>
              </a:gs>
              <a:gs pos="100000">
                <a:srgbClr val="0092B6"/>
              </a:gs>
            </a:gsLst>
            <a:lin ang="0" scaled="1"/>
          </a:gradFill>
          <a:ln w="9525">
            <a:solidFill>
              <a:srgbClr val="07000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40163" y="3236913"/>
            <a:ext cx="630237" cy="2622550"/>
          </a:xfrm>
          <a:prstGeom prst="rect">
            <a:avLst/>
          </a:prstGeom>
          <a:gradFill rotWithShape="1">
            <a:gsLst>
              <a:gs pos="0">
                <a:srgbClr val="0092B6"/>
              </a:gs>
              <a:gs pos="50000">
                <a:srgbClr val="00CCFF"/>
              </a:gs>
              <a:gs pos="100000">
                <a:srgbClr val="0092B6"/>
              </a:gs>
            </a:gsLst>
            <a:lin ang="0" scaled="1"/>
          </a:gradFill>
          <a:ln w="9525">
            <a:solidFill>
              <a:srgbClr val="07000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57900" y="3122613"/>
            <a:ext cx="630238" cy="2736850"/>
          </a:xfrm>
          <a:prstGeom prst="rect">
            <a:avLst/>
          </a:prstGeom>
          <a:gradFill rotWithShape="1">
            <a:gsLst>
              <a:gs pos="0">
                <a:srgbClr val="0092B6"/>
              </a:gs>
              <a:gs pos="50000">
                <a:srgbClr val="00CCFF"/>
              </a:gs>
              <a:gs pos="100000">
                <a:srgbClr val="0092B6"/>
              </a:gs>
            </a:gsLst>
            <a:lin ang="0" scaled="1"/>
          </a:gradFill>
          <a:ln w="9525">
            <a:solidFill>
              <a:srgbClr val="07000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52663" y="1919288"/>
            <a:ext cx="639762" cy="3940175"/>
          </a:xfrm>
          <a:prstGeom prst="rect">
            <a:avLst/>
          </a:prstGeom>
          <a:gradFill rotWithShape="1">
            <a:gsLst>
              <a:gs pos="0">
                <a:srgbClr val="07000C"/>
              </a:gs>
              <a:gs pos="50000">
                <a:srgbClr val="EAE9EA"/>
              </a:gs>
              <a:gs pos="100000">
                <a:srgbClr val="07000C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470400" y="2476500"/>
            <a:ext cx="628650" cy="33829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E2E2E2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688138" y="2249488"/>
            <a:ext cx="628650" cy="3609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E9E9E9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149350" y="1487488"/>
            <a:ext cx="1588" cy="43719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100138" y="5859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1100138" y="531495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1100138" y="476885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1100138" y="4224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100138" y="3679825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100138" y="312261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100138" y="25781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100138" y="203358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1100138" y="148748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1149350" y="5859463"/>
            <a:ext cx="6642100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1149350" y="5859463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3367088" y="5859463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5573713" y="5859463"/>
            <a:ext cx="1587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V="1">
            <a:off x="7791450" y="5859463"/>
            <a:ext cx="1588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778000" y="284003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600">
                <a:solidFill>
                  <a:schemeClr val="bg1"/>
                </a:solidFill>
              </a:rPr>
              <a:t>25%</a:t>
            </a:r>
            <a:endParaRPr lang="fr-CA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3995738" y="294163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600">
                <a:solidFill>
                  <a:schemeClr val="bg1"/>
                </a:solidFill>
              </a:rPr>
              <a:t>24%</a:t>
            </a:r>
            <a:endParaRPr lang="fr-CA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6213475" y="284003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600">
                <a:solidFill>
                  <a:schemeClr val="bg1"/>
                </a:solidFill>
              </a:rPr>
              <a:t>25%</a:t>
            </a:r>
            <a:endParaRPr lang="fr-CA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2417763" y="16351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600">
                <a:solidFill>
                  <a:schemeClr val="bg1"/>
                </a:solidFill>
              </a:rPr>
              <a:t>36%</a:t>
            </a:r>
            <a:endParaRPr lang="fr-CA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4635500" y="21812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600">
                <a:solidFill>
                  <a:schemeClr val="bg1"/>
                </a:solidFill>
              </a:rPr>
              <a:t>31%</a:t>
            </a:r>
            <a:endParaRPr lang="fr-CA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843713" y="19653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600">
                <a:solidFill>
                  <a:schemeClr val="bg1"/>
                </a:solidFill>
              </a:rPr>
              <a:t>33%</a:t>
            </a:r>
            <a:endParaRPr lang="fr-CA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800100" y="5757863"/>
            <a:ext cx="25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0%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800100" y="5211763"/>
            <a:ext cx="25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5%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712788" y="4667250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10%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712788" y="4122738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15%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712788" y="3565525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20%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712788" y="302101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25%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712788" y="2476500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30%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712788" y="1930400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35%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712788" y="1385888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40%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1952625" y="6029325"/>
            <a:ext cx="709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Hommes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4170363" y="6029325"/>
            <a:ext cx="688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Femmes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5970588" y="6029325"/>
            <a:ext cx="1644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400">
                <a:solidFill>
                  <a:schemeClr val="bg1"/>
                </a:solidFill>
              </a:rPr>
              <a:t>Hommes et Femmes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 rot="-5400000">
            <a:off x="-1040606" y="3352006"/>
            <a:ext cx="285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b="1">
                <a:solidFill>
                  <a:schemeClr val="bg1"/>
                </a:solidFill>
              </a:rPr>
              <a:t>% des adultes sédentaires</a:t>
            </a:r>
            <a:endParaRPr lang="fr-CA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7667625" y="1196975"/>
            <a:ext cx="287338" cy="287338"/>
          </a:xfrm>
          <a:prstGeom prst="rect">
            <a:avLst/>
          </a:prstGeom>
          <a:gradFill rotWithShape="1">
            <a:gsLst>
              <a:gs pos="0">
                <a:srgbClr val="008CAF"/>
              </a:gs>
              <a:gs pos="50000">
                <a:srgbClr val="00CCFF"/>
              </a:gs>
              <a:gs pos="100000">
                <a:srgbClr val="008CA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8034338" y="1260475"/>
            <a:ext cx="8905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900">
                <a:solidFill>
                  <a:schemeClr val="bg1"/>
                </a:solidFill>
              </a:rPr>
              <a:t>1992-93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7667625" y="1647825"/>
            <a:ext cx="327025" cy="26828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E9E9E9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8034338" y="1590675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A" sz="1900">
                <a:solidFill>
                  <a:schemeClr val="bg1"/>
                </a:solidFill>
              </a:rPr>
              <a:t>1998</a:t>
            </a:r>
            <a:endParaRPr lang="fr-CA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79" name="ZoneTexte 46"/>
          <p:cNvSpPr txBox="1">
            <a:spLocks noChangeArrowheads="1"/>
          </p:cNvSpPr>
          <p:nvPr/>
        </p:nvSpPr>
        <p:spPr bwMode="auto">
          <a:xfrm>
            <a:off x="3786188" y="6429375"/>
            <a:ext cx="1019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chemeClr val="bg1"/>
                </a:solidFill>
              </a:rPr>
              <a:t>Référence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AU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Evolution du niveau de la capacité aérobie des enfants </a:t>
            </a:r>
          </a:p>
          <a:p>
            <a:pPr algn="ctr" eaLnBrk="0" hangingPunct="0">
              <a:defRPr/>
            </a:pPr>
            <a:r>
              <a:rPr lang="en-AU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et des adolescents entre 1981 et 2001, évalué par </a:t>
            </a:r>
          </a:p>
          <a:p>
            <a:pPr algn="ctr" eaLnBrk="0" hangingPunct="0">
              <a:defRPr/>
            </a:pPr>
            <a:r>
              <a:rPr lang="en-AU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la course navette de 20 m. de Léger et al.”</a:t>
            </a:r>
            <a:endParaRPr lang="fr-CA" sz="20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C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Grant R. Tomkinson</a:t>
            </a:r>
            <a:r>
              <a:rPr lang="fr-CA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</a:t>
            </a:r>
            <a:r>
              <a:rPr lang="fr-C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, Tim S. Olds</a:t>
            </a:r>
            <a:r>
              <a:rPr lang="fr-CA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</a:t>
            </a:r>
            <a:r>
              <a:rPr lang="fr-C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, Luc A. Léger</a:t>
            </a:r>
            <a:r>
              <a:rPr lang="fr-CA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2</a:t>
            </a:r>
            <a:r>
              <a:rPr lang="fr-C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, Georges Cazorla</a:t>
            </a:r>
            <a:r>
              <a:rPr lang="fr-CA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3   </a:t>
            </a:r>
          </a:p>
          <a:p>
            <a:pPr algn="ctr" eaLnBrk="0" hangingPunct="0">
              <a:defRPr/>
            </a:pPr>
            <a:r>
              <a:rPr lang="fr-C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Sports Med</a:t>
            </a:r>
            <a:r>
              <a:rPr lang="fr-CA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fr-CA" b="1">
                <a:solidFill>
                  <a:schemeClr val="bg1"/>
                </a:solidFill>
                <a:latin typeface="Bookman Old Style" pitchFamily="18" charset="0"/>
              </a:rPr>
              <a:t>(2003)</a:t>
            </a:r>
            <a:endParaRPr lang="fr-FR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055688" y="4046538"/>
            <a:ext cx="7035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130 000 enfants et adolescents âgés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entre 6 et 19 ans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provenant de 11 pays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97188" y="2740025"/>
            <a:ext cx="354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Bookman Old Style" pitchFamily="18" charset="0"/>
              </a:rPr>
              <a:t>Analyse de 55 études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8900" y="47625"/>
            <a:ext cx="8897938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Taux de changement annuel (%)du niveau de condition physique (PMA) </a:t>
            </a:r>
          </a:p>
          <a:p>
            <a:pPr algn="ctr"/>
            <a:r>
              <a:rPr lang="fr-FR" sz="2000" b="1">
                <a:solidFill>
                  <a:schemeClr val="bg1"/>
                </a:solidFill>
              </a:rPr>
              <a:t>des enfants et des adolescents au cours des 20 dernières années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838825" y="1560513"/>
            <a:ext cx="0" cy="5029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04825" y="1560513"/>
            <a:ext cx="784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1027113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  - 2.0       - 1.5        - 1.0        - 0.5        0         + 0.5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829425" y="1560513"/>
            <a:ext cx="19335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>
                <a:solidFill>
                  <a:schemeClr val="bg1"/>
                </a:solidFill>
              </a:rPr>
              <a:t>USA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chemeClr val="bg1"/>
                </a:solidFill>
              </a:rPr>
              <a:t>Grèce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chemeClr val="bg1"/>
                </a:solidFill>
              </a:rPr>
              <a:t>Pologne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chemeClr val="bg1"/>
                </a:solidFill>
              </a:rPr>
              <a:t>Pays Bas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chemeClr val="bg1"/>
                </a:solidFill>
              </a:rPr>
              <a:t>Canada</a:t>
            </a:r>
          </a:p>
          <a:p>
            <a:pPr>
              <a:lnSpc>
                <a:spcPct val="155000"/>
              </a:lnSpc>
            </a:pPr>
            <a:r>
              <a:rPr lang="fr-FR" sz="2000">
                <a:solidFill>
                  <a:schemeClr val="bg1"/>
                </a:solidFill>
              </a:rPr>
              <a:t>France</a:t>
            </a:r>
          </a:p>
          <a:p>
            <a:pPr>
              <a:lnSpc>
                <a:spcPct val="155000"/>
              </a:lnSpc>
            </a:pPr>
            <a:r>
              <a:rPr lang="fr-FR" sz="2000">
                <a:solidFill>
                  <a:schemeClr val="bg1"/>
                </a:solidFill>
              </a:rPr>
              <a:t>Irlande du Nord</a:t>
            </a:r>
          </a:p>
          <a:p>
            <a:pPr>
              <a:lnSpc>
                <a:spcPct val="155000"/>
              </a:lnSpc>
            </a:pPr>
            <a:r>
              <a:rPr lang="fr-FR" sz="2000">
                <a:solidFill>
                  <a:schemeClr val="bg1"/>
                </a:solidFill>
              </a:rPr>
              <a:t>Australie </a:t>
            </a:r>
          </a:p>
          <a:p>
            <a:pPr>
              <a:lnSpc>
                <a:spcPct val="155000"/>
              </a:lnSpc>
            </a:pPr>
            <a:r>
              <a:rPr lang="fr-FR" sz="2000">
                <a:solidFill>
                  <a:schemeClr val="bg1"/>
                </a:solidFill>
              </a:rPr>
              <a:t>Espagne</a:t>
            </a:r>
          </a:p>
          <a:p>
            <a:pPr>
              <a:lnSpc>
                <a:spcPct val="155000"/>
              </a:lnSpc>
            </a:pPr>
            <a:r>
              <a:rPr lang="fr-FR" sz="2000">
                <a:solidFill>
                  <a:schemeClr val="bg1"/>
                </a:solidFill>
              </a:rPr>
              <a:t>Italie</a:t>
            </a:r>
          </a:p>
          <a:p>
            <a:pPr>
              <a:lnSpc>
                <a:spcPct val="155000"/>
              </a:lnSpc>
            </a:pPr>
            <a:r>
              <a:rPr lang="fr-FR" sz="2000">
                <a:solidFill>
                  <a:schemeClr val="bg1"/>
                </a:solidFill>
              </a:rPr>
              <a:t>Belgique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876800" y="1524000"/>
            <a:ext cx="0" cy="5029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810000" y="3201988"/>
            <a:ext cx="19812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2590800" y="2287588"/>
            <a:ext cx="32004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1219200" y="1830388"/>
            <a:ext cx="45720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3429000" y="2744788"/>
            <a:ext cx="23622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4953000" y="4191000"/>
            <a:ext cx="838200" cy="228600"/>
          </a:xfrm>
          <a:prstGeom prst="rect">
            <a:avLst/>
          </a:prstGeom>
          <a:gradFill rotWithShape="1">
            <a:gsLst>
              <a:gs pos="0">
                <a:srgbClr val="2E2E00"/>
              </a:gs>
              <a:gs pos="50000">
                <a:srgbClr val="FFFF00"/>
              </a:gs>
              <a:gs pos="100000">
                <a:srgbClr val="2E2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5105400" y="4649788"/>
            <a:ext cx="6858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181600" y="5106988"/>
            <a:ext cx="6096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4114800" y="3735388"/>
            <a:ext cx="16764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181600" y="5564188"/>
            <a:ext cx="6096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334000" y="5945188"/>
            <a:ext cx="4572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5867400" y="6402388"/>
            <a:ext cx="381000" cy="228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7451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5867400" y="1981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5867400" y="24384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5867400" y="28956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5867400" y="33528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5867400" y="38100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867400" y="4267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867400" y="47244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5867400" y="52578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5867400" y="57150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5867400" y="6172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6248400" y="6629400"/>
            <a:ext cx="6858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3581400" y="1600200"/>
            <a:ext cx="0" cy="487680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2362200" y="1600200"/>
            <a:ext cx="0" cy="487680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1143000" y="1600200"/>
            <a:ext cx="0" cy="487680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1050925" y="6411913"/>
            <a:ext cx="3875088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Taux de changement annuel (%)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4572000"/>
            <a:ext cx="4857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BAISSES MOYENNES POUR TOUTES LES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TRANCHES AGE/SEXE/PAYS EN 20 ANS:</a:t>
            </a:r>
          </a:p>
          <a:p>
            <a:pPr marL="1052513" lvl="1" indent="-287338">
              <a:spcBef>
                <a:spcPct val="20000"/>
              </a:spcBef>
              <a:buFontTx/>
              <a:buChar char="–"/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0.43 % par an    </a:t>
            </a:r>
          </a:p>
          <a:p>
            <a:pPr marL="1052513" lvl="1" indent="-287338">
              <a:spcBef>
                <a:spcPct val="20000"/>
              </a:spcBef>
              <a:buFontTx/>
              <a:buChar char="–"/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8.6 %  sur 20 ans</a:t>
            </a:r>
          </a:p>
          <a:p>
            <a:pPr marL="1052513" lvl="1" indent="-287338">
              <a:spcBef>
                <a:spcPct val="20000"/>
              </a:spcBef>
              <a:buFontTx/>
              <a:buChar char="–"/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~ 3.84 ml O</a:t>
            </a:r>
            <a:r>
              <a:rPr lang="fr-CA" sz="1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2</a:t>
            </a: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kg</a:t>
            </a:r>
            <a:r>
              <a:rPr lang="fr-CA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-1</a:t>
            </a: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min</a:t>
            </a:r>
            <a:r>
              <a:rPr lang="fr-CA" sz="1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-1</a:t>
            </a: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sur 20 ans !</a:t>
            </a:r>
            <a:endParaRPr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3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74638"/>
            <a:ext cx="6858000" cy="609600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EXPLICATIONS POSSIBLES :</a:t>
            </a:r>
            <a:endParaRPr lang="fr-F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3429000"/>
          </a:xfrm>
        </p:spPr>
        <p:txBody>
          <a:bodyPr/>
          <a:lstStyle/>
          <a:p>
            <a:pPr eaLnBrk="1" hangingPunct="1"/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</a:rPr>
              <a:t>Aptitude physique </a:t>
            </a: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</a:t>
            </a:r>
            <a:r>
              <a:rPr lang="fr-CA" sz="2400" b="1" smtClean="0">
                <a:solidFill>
                  <a:schemeClr val="bg1"/>
                </a:solidFill>
                <a:latin typeface="Bookman Old Style" pitchFamily="18" charset="0"/>
              </a:rPr>
              <a:t> (</a:t>
            </a:r>
            <a:r>
              <a:rPr lang="fr-FR" sz="2800" b="1" smtClean="0">
                <a:solidFill>
                  <a:schemeClr val="bg1"/>
                </a:solidFill>
                <a:latin typeface="Bookman Old Style" pitchFamily="18" charset="0"/>
              </a:rPr>
              <a:t>presque toutes les études convergent)</a:t>
            </a:r>
          </a:p>
          <a:p>
            <a:pPr lvl="1" eaLnBrk="1" hangingPunct="1">
              <a:buFontTx/>
              <a:buNone/>
            </a:pP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</a:rPr>
              <a:t>	 - Activités physiques sportives </a:t>
            </a: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</a:t>
            </a:r>
          </a:p>
          <a:p>
            <a:pPr lvl="1" eaLnBrk="1" hangingPunct="1">
              <a:buFontTx/>
              <a:buNone/>
            </a:pP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	 - </a:t>
            </a: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</a:rPr>
              <a:t>Activités physiques domestiques </a:t>
            </a: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</a:t>
            </a:r>
          </a:p>
          <a:p>
            <a:pPr lvl="1" eaLnBrk="1" hangingPunct="1">
              <a:buFontTx/>
              <a:buNone/>
            </a:pPr>
            <a:endParaRPr lang="fr-FR" sz="2400" b="1" smtClean="0">
              <a:solidFill>
                <a:schemeClr val="bg1"/>
              </a:solidFill>
              <a:latin typeface="Bookman Old Style" pitchFamily="18" charset="0"/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</a:rPr>
              <a:t>	 - TV-jeux vidéo-internet </a:t>
            </a: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</a:t>
            </a:r>
          </a:p>
          <a:p>
            <a:pPr lvl="1" eaLnBrk="1" hangingPunct="1">
              <a:buFontTx/>
              <a:buNone/>
            </a:pP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	 - </a:t>
            </a:r>
            <a:r>
              <a:rPr lang="fr-CA" sz="2400" b="1" smtClean="0">
                <a:solidFill>
                  <a:schemeClr val="bg1"/>
                </a:solidFill>
                <a:latin typeface="Bookman Old Style" pitchFamily="18" charset="0"/>
              </a:rPr>
              <a:t>Transport motorisé</a:t>
            </a:r>
            <a:r>
              <a:rPr lang="fr-FR" sz="240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fr-FR" sz="2400" b="1" smtClean="0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</a:t>
            </a:r>
            <a:endParaRPr lang="fr-FR" sz="240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0" y="5791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fr-FR" sz="2400" b="1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  Ingestion alimentaire</a:t>
            </a:r>
            <a:r>
              <a:rPr lang="fr-FR" sz="240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fr-FR" sz="2400" b="1">
                <a:solidFill>
                  <a:schemeClr val="bg1"/>
                </a:solidFill>
                <a:latin typeface="Bookman Old Style" pitchFamily="18" charset="0"/>
              </a:rPr>
              <a:t>&amp; IMC</a:t>
            </a:r>
            <a:r>
              <a:rPr lang="fr-FR" sz="240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fr-FR" sz="2400" b="1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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46125" y="3135313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Bookman Old Style" pitchFamily="18" charset="0"/>
              </a:rPr>
              <a:t>NAP</a:t>
            </a:r>
            <a:r>
              <a:rPr lang="fr-FR" sz="2000" b="1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</a:t>
            </a:r>
            <a:endParaRPr lang="fr-FR" sz="20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510" name="AutoShape 6"/>
          <p:cNvSpPr>
            <a:spLocks/>
          </p:cNvSpPr>
          <p:nvPr/>
        </p:nvSpPr>
        <p:spPr bwMode="auto">
          <a:xfrm>
            <a:off x="1676400" y="29718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11" name="AutoShape 7"/>
          <p:cNvSpPr>
            <a:spLocks/>
          </p:cNvSpPr>
          <p:nvPr/>
        </p:nvSpPr>
        <p:spPr bwMode="auto">
          <a:xfrm>
            <a:off x="1676400" y="43434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04863" y="4479925"/>
            <a:ext cx="79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latin typeface="Bookman Old Style" pitchFamily="18" charset="0"/>
              </a:rPr>
              <a:t>NIP</a:t>
            </a:r>
            <a:r>
              <a:rPr lang="fr-FR" sz="2000" b="1">
                <a:solidFill>
                  <a:schemeClr val="bg1"/>
                </a:solidFill>
                <a:latin typeface="Bookman Old Style" pitchFamily="18" charset="0"/>
                <a:sym typeface="Symbol" pitchFamily="18" charset="2"/>
              </a:rPr>
              <a:t></a:t>
            </a:r>
            <a:endParaRPr lang="fr-FR" sz="2000" b="1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CL" sz="3600" i="1" dirty="0" smtClean="0">
                <a:solidFill>
                  <a:schemeClr val="bg1"/>
                </a:solidFill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s-C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</a:t>
            </a:r>
            <a:r>
              <a:rPr lang="es-C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aux</a:t>
            </a:r>
            <a:r>
              <a:rPr lang="es-C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C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bénéfices</a:t>
            </a:r>
            <a:r>
              <a:rPr lang="es-C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C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d’une</a:t>
            </a:r>
            <a:r>
              <a:rPr lang="es-C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C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pratique</a:t>
            </a:r>
            <a:r>
              <a:rPr lang="es-C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s-C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régulière</a:t>
            </a:r>
            <a:r>
              <a:rPr lang="es-C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C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d’activités</a:t>
            </a:r>
            <a:r>
              <a:rPr lang="es-C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C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physiques</a:t>
            </a:r>
            <a:endParaRPr lang="es-C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1616075" y="493713"/>
            <a:ext cx="0" cy="419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616075" y="4684713"/>
            <a:ext cx="6553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82675" y="646113"/>
            <a:ext cx="577850" cy="4059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80 -</a:t>
            </a: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60 -</a:t>
            </a: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40 -</a:t>
            </a: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20 -</a:t>
            </a: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557" name="Rectangle 5" descr="Diagonales larges vers le haut"/>
          <p:cNvSpPr>
            <a:spLocks noChangeArrowheads="1"/>
          </p:cNvSpPr>
          <p:nvPr/>
        </p:nvSpPr>
        <p:spPr bwMode="auto">
          <a:xfrm>
            <a:off x="2073275" y="1636713"/>
            <a:ext cx="457200" cy="30480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8" name="Rectangle 6" descr="90 %"/>
          <p:cNvSpPr>
            <a:spLocks noChangeArrowheads="1"/>
          </p:cNvSpPr>
          <p:nvPr/>
        </p:nvSpPr>
        <p:spPr bwMode="auto">
          <a:xfrm>
            <a:off x="2530475" y="2627313"/>
            <a:ext cx="457200" cy="2057400"/>
          </a:xfrm>
          <a:prstGeom prst="rect">
            <a:avLst/>
          </a:prstGeom>
          <a:pattFill prst="pct90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9" name="Rectangle 7" descr="Diagonales larges vers le haut"/>
          <p:cNvSpPr>
            <a:spLocks noChangeArrowheads="1"/>
          </p:cNvSpPr>
          <p:nvPr/>
        </p:nvSpPr>
        <p:spPr bwMode="auto">
          <a:xfrm>
            <a:off x="4206875" y="3236913"/>
            <a:ext cx="457200" cy="1447800"/>
          </a:xfrm>
          <a:prstGeom prst="rect">
            <a:avLst/>
          </a:prstGeom>
          <a:pattFill prst="wdUpDiag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0" name="Rectangle 8" descr="90 %"/>
          <p:cNvSpPr>
            <a:spLocks noChangeArrowheads="1"/>
          </p:cNvSpPr>
          <p:nvPr/>
        </p:nvSpPr>
        <p:spPr bwMode="auto">
          <a:xfrm>
            <a:off x="4664075" y="3617913"/>
            <a:ext cx="457200" cy="1066800"/>
          </a:xfrm>
          <a:prstGeom prst="rect">
            <a:avLst/>
          </a:prstGeom>
          <a:pattFill prst="pct90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1" name="Rectangle 9" descr="Diagonales larges vers le haut"/>
          <p:cNvSpPr>
            <a:spLocks noChangeArrowheads="1"/>
          </p:cNvSpPr>
          <p:nvPr/>
        </p:nvSpPr>
        <p:spPr bwMode="auto">
          <a:xfrm>
            <a:off x="6340475" y="3617913"/>
            <a:ext cx="457200" cy="1066800"/>
          </a:xfrm>
          <a:prstGeom prst="rect">
            <a:avLst/>
          </a:prstGeom>
          <a:pattFill prst="wdUpDiag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2" name="Rectangle 10" descr="90 %"/>
          <p:cNvSpPr>
            <a:spLocks noChangeArrowheads="1"/>
          </p:cNvSpPr>
          <p:nvPr/>
        </p:nvSpPr>
        <p:spPr bwMode="auto">
          <a:xfrm>
            <a:off x="6797675" y="4379913"/>
            <a:ext cx="457200" cy="304800"/>
          </a:xfrm>
          <a:prstGeom prst="rect">
            <a:avLst/>
          </a:prstGeom>
          <a:pattFill prst="pct90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362200" y="228600"/>
            <a:ext cx="5824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</a:rPr>
              <a:t>MORTALITE : Toutes causes confondues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 rot="-5385631">
            <a:off x="-1203325" y="2170113"/>
            <a:ext cx="3689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>
                <a:solidFill>
                  <a:schemeClr val="bg1"/>
                </a:solidFill>
              </a:rPr>
              <a:t>Taux de mortalité ajusté pour l’âge</a:t>
            </a:r>
          </a:p>
          <a:p>
            <a:pPr algn="ctr" eaLnBrk="0" hangingPunct="0"/>
            <a:r>
              <a:rPr lang="fr-FR">
                <a:solidFill>
                  <a:schemeClr val="bg1"/>
                </a:solidFill>
              </a:rPr>
              <a:t> par 10 000 P - A</a:t>
            </a:r>
          </a:p>
        </p:txBody>
      </p:sp>
      <p:sp>
        <p:nvSpPr>
          <p:cNvPr id="23565" name="Rectangle 13" descr="Diagonales larges vers le haut"/>
          <p:cNvSpPr>
            <a:spLocks noChangeArrowheads="1"/>
          </p:cNvSpPr>
          <p:nvPr/>
        </p:nvSpPr>
        <p:spPr bwMode="auto">
          <a:xfrm>
            <a:off x="5365750" y="1371600"/>
            <a:ext cx="685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42" name="Rectangle 14" descr="90 %"/>
          <p:cNvSpPr>
            <a:spLocks noChangeArrowheads="1"/>
          </p:cNvSpPr>
          <p:nvPr/>
        </p:nvSpPr>
        <p:spPr bwMode="auto">
          <a:xfrm>
            <a:off x="5365750" y="1828800"/>
            <a:ext cx="685800" cy="304800"/>
          </a:xfrm>
          <a:prstGeom prst="rect">
            <a:avLst/>
          </a:prstGeom>
          <a:pattFill prst="pct90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fr-FR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340475" y="1331913"/>
            <a:ext cx="1098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Hommes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356350" y="1828800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Femmes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676400" y="4800600"/>
            <a:ext cx="67056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                              NIVEAU D’ACTIVITE</a:t>
            </a:r>
          </a:p>
          <a:p>
            <a:pPr eaLnBrk="0" hangingPunct="0"/>
            <a:endParaRPr lang="fr-FR">
              <a:solidFill>
                <a:schemeClr val="bg1"/>
              </a:solidFill>
            </a:endParaRPr>
          </a:p>
          <a:p>
            <a:pPr eaLnBrk="0" hangingPunct="0"/>
            <a:r>
              <a:rPr lang="fr-FR">
                <a:solidFill>
                  <a:schemeClr val="bg1"/>
                </a:solidFill>
              </a:rPr>
              <a:t>      Faible                       Moyen                      Elevé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85800" y="5867400"/>
            <a:ext cx="79978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000">
                <a:solidFill>
                  <a:schemeClr val="bg1"/>
                </a:solidFill>
              </a:rPr>
              <a:t>Relation inverse entre le niveau de pratique et le taux de mortalité sur</a:t>
            </a:r>
          </a:p>
          <a:p>
            <a:pPr algn="ctr" eaLnBrk="0" hangingPunct="0"/>
            <a:r>
              <a:rPr lang="fr-FR" sz="2000">
                <a:solidFill>
                  <a:schemeClr val="bg1"/>
                </a:solidFill>
              </a:rPr>
              <a:t>10 000 personnes-années (P – A). Adapté de Blair, 1990.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915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fr-FR" smtClean="0">
                <a:solidFill>
                  <a:schemeClr val="tx1"/>
                </a:solidFill>
              </a:rPr>
              <a:t>LA SANTE</a:t>
            </a:r>
            <a:endParaRPr lang="fr-FR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4114800"/>
          </a:xfrm>
        </p:spPr>
        <p:txBody>
          <a:bodyPr lIns="92075" tIns="46038" rIns="92075" bIns="46038"/>
          <a:lstStyle/>
          <a:p>
            <a:pPr algn="ctr" eaLnBrk="1" hangingPunct="1">
              <a:buFontTx/>
              <a:buNone/>
            </a:pPr>
            <a:r>
              <a:rPr lang="fr-FR" smtClean="0"/>
              <a:t>Selon l’Organisation Mondiale de la Santé,</a:t>
            </a:r>
          </a:p>
          <a:p>
            <a:pPr algn="ctr" eaLnBrk="1" hangingPunct="1">
              <a:buFontTx/>
              <a:buNone/>
            </a:pPr>
            <a:endParaRPr lang="fr-FR" smtClean="0"/>
          </a:p>
          <a:p>
            <a:pPr algn="ctr" eaLnBrk="1" hangingPunct="1">
              <a:buFontTx/>
              <a:buNone/>
            </a:pPr>
            <a:r>
              <a:rPr lang="fr-FR" smtClean="0"/>
              <a:t>« la santé est un état de bien-être mental, physique et social »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44700" y="285750"/>
            <a:ext cx="4956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Quelques définitions et réflexions…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1539875" y="493713"/>
            <a:ext cx="0" cy="419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539875" y="4684713"/>
            <a:ext cx="6553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04850" cy="4059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25 -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20 -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15 -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10 -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5  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0   -  </a:t>
            </a:r>
          </a:p>
          <a:p>
            <a:pPr marL="457200" indent="-457200" eaLnBrk="0" hangingPunct="0">
              <a:lnSpc>
                <a:spcPct val="85000"/>
              </a:lnSpc>
              <a:buFontTx/>
              <a:buChar char="•"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4581" name="Rectangle 5" descr="Diagonales larges vers le haut"/>
          <p:cNvSpPr>
            <a:spLocks noChangeArrowheads="1"/>
          </p:cNvSpPr>
          <p:nvPr/>
        </p:nvSpPr>
        <p:spPr bwMode="auto">
          <a:xfrm>
            <a:off x="1997075" y="1143000"/>
            <a:ext cx="457200" cy="354171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2" name="Rectangle 6" descr="90 %"/>
          <p:cNvSpPr>
            <a:spLocks noChangeArrowheads="1"/>
          </p:cNvSpPr>
          <p:nvPr/>
        </p:nvSpPr>
        <p:spPr bwMode="auto">
          <a:xfrm>
            <a:off x="2454275" y="3810000"/>
            <a:ext cx="457200" cy="8747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3" name="Rectangle 7" descr="Diagonales larges vers le haut"/>
          <p:cNvSpPr>
            <a:spLocks noChangeArrowheads="1"/>
          </p:cNvSpPr>
          <p:nvPr/>
        </p:nvSpPr>
        <p:spPr bwMode="auto">
          <a:xfrm>
            <a:off x="4130675" y="3581400"/>
            <a:ext cx="457200" cy="1103313"/>
          </a:xfrm>
          <a:prstGeom prst="rect">
            <a:avLst/>
          </a:prstGeom>
          <a:pattFill prst="wdUpDiag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4" name="Rectangle 8" descr="90 %"/>
          <p:cNvSpPr>
            <a:spLocks noChangeArrowheads="1"/>
          </p:cNvSpPr>
          <p:nvPr/>
        </p:nvSpPr>
        <p:spPr bwMode="auto">
          <a:xfrm>
            <a:off x="4587875" y="4343400"/>
            <a:ext cx="457200" cy="3413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5" name="Rectangle 9" descr="Diagonales larges vers le haut"/>
          <p:cNvSpPr>
            <a:spLocks noChangeArrowheads="1"/>
          </p:cNvSpPr>
          <p:nvPr/>
        </p:nvSpPr>
        <p:spPr bwMode="auto">
          <a:xfrm>
            <a:off x="6264275" y="4267200"/>
            <a:ext cx="457200" cy="417513"/>
          </a:xfrm>
          <a:prstGeom prst="rect">
            <a:avLst/>
          </a:prstGeom>
          <a:pattFill prst="wdUpDiag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6" name="Rectangle 10" descr="90 %"/>
          <p:cNvSpPr>
            <a:spLocks noChangeArrowheads="1"/>
          </p:cNvSpPr>
          <p:nvPr/>
        </p:nvSpPr>
        <p:spPr bwMode="auto">
          <a:xfrm>
            <a:off x="6721475" y="4572000"/>
            <a:ext cx="457200" cy="1127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286000" y="228600"/>
            <a:ext cx="5845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</a:rPr>
              <a:t>MORTALITE : Maladies cardiovasculaires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 rot="-5385631">
            <a:off x="-1279525" y="2170113"/>
            <a:ext cx="3689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>
                <a:solidFill>
                  <a:schemeClr val="bg1"/>
                </a:solidFill>
              </a:rPr>
              <a:t>Taux de mortalité ajusté pour l’âge</a:t>
            </a:r>
          </a:p>
          <a:p>
            <a:pPr algn="ctr" eaLnBrk="0" hangingPunct="0"/>
            <a:r>
              <a:rPr lang="fr-FR">
                <a:solidFill>
                  <a:schemeClr val="bg1"/>
                </a:solidFill>
              </a:rPr>
              <a:t> par 10 000 P - A</a:t>
            </a:r>
          </a:p>
        </p:txBody>
      </p:sp>
      <p:sp>
        <p:nvSpPr>
          <p:cNvPr id="24589" name="Rectangle 13" descr="Diagonales larges vers le haut"/>
          <p:cNvSpPr>
            <a:spLocks noChangeArrowheads="1"/>
          </p:cNvSpPr>
          <p:nvPr/>
        </p:nvSpPr>
        <p:spPr bwMode="auto">
          <a:xfrm>
            <a:off x="5289550" y="1371600"/>
            <a:ext cx="685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0" name="Rectangle 14" descr="90 %"/>
          <p:cNvSpPr>
            <a:spLocks noChangeArrowheads="1"/>
          </p:cNvSpPr>
          <p:nvPr/>
        </p:nvSpPr>
        <p:spPr bwMode="auto">
          <a:xfrm>
            <a:off x="5289550" y="1828800"/>
            <a:ext cx="685800" cy="30480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264275" y="1331913"/>
            <a:ext cx="1098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Hommes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280150" y="1828800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Femmes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524000" y="4800600"/>
            <a:ext cx="67056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                              NIVEAU D’ACTIVITE</a:t>
            </a:r>
          </a:p>
          <a:p>
            <a:pPr eaLnBrk="0" hangingPunct="0"/>
            <a:endParaRPr lang="fr-FR">
              <a:solidFill>
                <a:schemeClr val="bg1"/>
              </a:solidFill>
            </a:endParaRPr>
          </a:p>
          <a:p>
            <a:pPr eaLnBrk="0" hangingPunct="0"/>
            <a:r>
              <a:rPr lang="fr-FR">
                <a:solidFill>
                  <a:schemeClr val="bg1"/>
                </a:solidFill>
              </a:rPr>
              <a:t>      Faible                       Moyen                      Elevé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85800" y="5867400"/>
            <a:ext cx="79978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000">
                <a:solidFill>
                  <a:schemeClr val="bg1"/>
                </a:solidFill>
              </a:rPr>
              <a:t>Relation inverse entre le niveau de pratique et le taux de mortalité sur</a:t>
            </a:r>
          </a:p>
          <a:p>
            <a:pPr algn="ctr" eaLnBrk="0" hangingPunct="0"/>
            <a:r>
              <a:rPr lang="fr-FR" sz="2000">
                <a:solidFill>
                  <a:schemeClr val="bg1"/>
                </a:solidFill>
              </a:rPr>
              <a:t>10 000 personnes-années (P – A). Adapté de Blair, 1990.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1539875" y="493713"/>
            <a:ext cx="0" cy="419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539875" y="4684713"/>
            <a:ext cx="6553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66800" y="990600"/>
            <a:ext cx="704850" cy="4059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20 -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16 -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12 -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8  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4  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0   -  </a:t>
            </a:r>
          </a:p>
          <a:p>
            <a:pPr marL="457200" indent="-457200" eaLnBrk="0" hangingPunct="0">
              <a:lnSpc>
                <a:spcPct val="85000"/>
              </a:lnSpc>
              <a:buFontTx/>
              <a:buChar char="•"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5605" name="Rectangle 5" descr="Diagonales larges vers le haut"/>
          <p:cNvSpPr>
            <a:spLocks noChangeArrowheads="1"/>
          </p:cNvSpPr>
          <p:nvPr/>
        </p:nvSpPr>
        <p:spPr bwMode="auto">
          <a:xfrm>
            <a:off x="1997075" y="1143000"/>
            <a:ext cx="457200" cy="354171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06" name="Rectangle 6" descr="90 %"/>
          <p:cNvSpPr>
            <a:spLocks noChangeArrowheads="1"/>
          </p:cNvSpPr>
          <p:nvPr/>
        </p:nvSpPr>
        <p:spPr bwMode="auto">
          <a:xfrm>
            <a:off x="2454275" y="1752600"/>
            <a:ext cx="457200" cy="29321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07" name="Rectangle 7" descr="Diagonales larges vers le haut"/>
          <p:cNvSpPr>
            <a:spLocks noChangeArrowheads="1"/>
          </p:cNvSpPr>
          <p:nvPr/>
        </p:nvSpPr>
        <p:spPr bwMode="auto">
          <a:xfrm>
            <a:off x="4130675" y="3810000"/>
            <a:ext cx="457200" cy="874713"/>
          </a:xfrm>
          <a:prstGeom prst="rect">
            <a:avLst/>
          </a:prstGeom>
          <a:pattFill prst="wdUpDiag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08" name="Rectangle 8" descr="90 %"/>
          <p:cNvSpPr>
            <a:spLocks noChangeArrowheads="1"/>
          </p:cNvSpPr>
          <p:nvPr/>
        </p:nvSpPr>
        <p:spPr bwMode="auto">
          <a:xfrm>
            <a:off x="4587875" y="3200400"/>
            <a:ext cx="457200" cy="14843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09" name="Rectangle 9" descr="Diagonales larges vers le haut"/>
          <p:cNvSpPr>
            <a:spLocks noChangeArrowheads="1"/>
          </p:cNvSpPr>
          <p:nvPr/>
        </p:nvSpPr>
        <p:spPr bwMode="auto">
          <a:xfrm>
            <a:off x="6264275" y="3962400"/>
            <a:ext cx="457200" cy="722313"/>
          </a:xfrm>
          <a:prstGeom prst="rect">
            <a:avLst/>
          </a:prstGeom>
          <a:pattFill prst="wdUpDiag">
            <a:fgClr>
              <a:srgbClr val="09001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0" name="Rectangle 10" descr="90 %"/>
          <p:cNvSpPr>
            <a:spLocks noChangeArrowheads="1"/>
          </p:cNvSpPr>
          <p:nvPr/>
        </p:nvSpPr>
        <p:spPr bwMode="auto">
          <a:xfrm>
            <a:off x="6715125" y="4530725"/>
            <a:ext cx="457200" cy="1127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217863" y="228600"/>
            <a:ext cx="3328987" cy="4699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</a:rPr>
              <a:t>MORTALITE : Cancers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 rot="-5385631">
            <a:off x="-1279525" y="2170113"/>
            <a:ext cx="3689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>
                <a:solidFill>
                  <a:schemeClr val="bg1"/>
                </a:solidFill>
              </a:rPr>
              <a:t>Taux de mortalité ajusté pour l’âge</a:t>
            </a:r>
          </a:p>
          <a:p>
            <a:pPr algn="ctr" eaLnBrk="0" hangingPunct="0"/>
            <a:r>
              <a:rPr lang="fr-FR">
                <a:solidFill>
                  <a:schemeClr val="bg1"/>
                </a:solidFill>
              </a:rPr>
              <a:t> par 10 000 P - A</a:t>
            </a:r>
          </a:p>
        </p:txBody>
      </p:sp>
      <p:sp>
        <p:nvSpPr>
          <p:cNvPr id="25613" name="Rectangle 13" descr="Diagonales larges vers le haut"/>
          <p:cNvSpPr>
            <a:spLocks noChangeArrowheads="1"/>
          </p:cNvSpPr>
          <p:nvPr/>
        </p:nvSpPr>
        <p:spPr bwMode="auto">
          <a:xfrm>
            <a:off x="5289550" y="1371600"/>
            <a:ext cx="685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4" name="Rectangle 14" descr="90 %"/>
          <p:cNvSpPr>
            <a:spLocks noChangeArrowheads="1"/>
          </p:cNvSpPr>
          <p:nvPr/>
        </p:nvSpPr>
        <p:spPr bwMode="auto">
          <a:xfrm>
            <a:off x="5289550" y="1828800"/>
            <a:ext cx="685800" cy="30480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264275" y="1331913"/>
            <a:ext cx="1098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Hommes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280150" y="1828800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Femmes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676400" y="4800600"/>
            <a:ext cx="67056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                              NIVEAU D’ACTIVITE</a:t>
            </a:r>
          </a:p>
          <a:p>
            <a:pPr eaLnBrk="0" hangingPunct="0"/>
            <a:endParaRPr lang="fr-FR">
              <a:solidFill>
                <a:schemeClr val="bg1"/>
              </a:solidFill>
            </a:endParaRPr>
          </a:p>
          <a:p>
            <a:pPr eaLnBrk="0" hangingPunct="0"/>
            <a:r>
              <a:rPr lang="fr-FR">
                <a:solidFill>
                  <a:schemeClr val="bg1"/>
                </a:solidFill>
              </a:rPr>
              <a:t>      Faible                       Moyen                      Elevé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85800" y="5867400"/>
            <a:ext cx="79978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000">
                <a:solidFill>
                  <a:schemeClr val="bg1"/>
                </a:solidFill>
              </a:rPr>
              <a:t>Relation inverse entre le niveau de pratique et le taux de mortalité sur</a:t>
            </a:r>
          </a:p>
          <a:p>
            <a:pPr algn="ctr" eaLnBrk="0" hangingPunct="0"/>
            <a:r>
              <a:rPr lang="fr-FR" sz="2000">
                <a:solidFill>
                  <a:schemeClr val="bg1"/>
                </a:solidFill>
              </a:rPr>
              <a:t>10 000 personnes-années (P – A). Adapté de Blair, 1990.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539875" y="493713"/>
            <a:ext cx="0" cy="419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539875" y="4684713"/>
            <a:ext cx="6553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68350" cy="4059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100 -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  80 -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  60 -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  40 -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  20 -</a:t>
            </a: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endParaRPr lang="fr-FR">
              <a:solidFill>
                <a:schemeClr val="bg1"/>
              </a:solidFill>
            </a:endParaRPr>
          </a:p>
          <a:p>
            <a:pPr marL="457200" indent="-457200" eaLnBrk="0" hangingPunct="0">
              <a:lnSpc>
                <a:spcPct val="85000"/>
              </a:lnSpc>
            </a:pPr>
            <a:r>
              <a:rPr lang="fr-FR">
                <a:solidFill>
                  <a:schemeClr val="bg1"/>
                </a:solidFill>
              </a:rPr>
              <a:t>  0  -  </a:t>
            </a:r>
          </a:p>
          <a:p>
            <a:pPr marL="457200" indent="-457200" eaLnBrk="0" hangingPunct="0">
              <a:lnSpc>
                <a:spcPct val="85000"/>
              </a:lnSpc>
              <a:buFontTx/>
              <a:buChar char="•"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6629" name="Rectangle 5" descr="10 %"/>
          <p:cNvSpPr>
            <a:spLocks noChangeArrowheads="1"/>
          </p:cNvSpPr>
          <p:nvPr/>
        </p:nvSpPr>
        <p:spPr bwMode="auto">
          <a:xfrm>
            <a:off x="1997075" y="2667000"/>
            <a:ext cx="457200" cy="2017713"/>
          </a:xfrm>
          <a:prstGeom prst="rect">
            <a:avLst/>
          </a:prstGeom>
          <a:pattFill prst="pct10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0" name="Rectangle 6" descr="90 %"/>
          <p:cNvSpPr>
            <a:spLocks noChangeArrowheads="1"/>
          </p:cNvSpPr>
          <p:nvPr/>
        </p:nvSpPr>
        <p:spPr bwMode="auto">
          <a:xfrm>
            <a:off x="2454275" y="3810000"/>
            <a:ext cx="457200" cy="8747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86000" y="228600"/>
            <a:ext cx="63373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400">
                <a:solidFill>
                  <a:schemeClr val="bg1"/>
                </a:solidFill>
              </a:rPr>
              <a:t>Niveau d’activité et autres facteurs de risques</a:t>
            </a:r>
          </a:p>
          <a:p>
            <a:pPr algn="ctr" eaLnBrk="0" hangingPunct="0"/>
            <a:r>
              <a:rPr lang="fr-FR" sz="2400">
                <a:solidFill>
                  <a:schemeClr val="bg1"/>
                </a:solidFill>
              </a:rPr>
              <a:t>(hommes)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 rot="-5385631">
            <a:off x="-1279525" y="2170113"/>
            <a:ext cx="3689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>
                <a:solidFill>
                  <a:schemeClr val="bg1"/>
                </a:solidFill>
              </a:rPr>
              <a:t>Taux de mortalité ajusté pour l’âge</a:t>
            </a:r>
          </a:p>
          <a:p>
            <a:pPr algn="ctr" eaLnBrk="0" hangingPunct="0"/>
            <a:r>
              <a:rPr lang="fr-FR">
                <a:solidFill>
                  <a:schemeClr val="bg1"/>
                </a:solidFill>
              </a:rPr>
              <a:t> par 10 000 P - A</a:t>
            </a:r>
          </a:p>
        </p:txBody>
      </p:sp>
      <p:sp>
        <p:nvSpPr>
          <p:cNvPr id="26633" name="Rectangle 9" descr="10 %"/>
          <p:cNvSpPr>
            <a:spLocks noChangeArrowheads="1"/>
          </p:cNvSpPr>
          <p:nvPr/>
        </p:nvSpPr>
        <p:spPr bwMode="auto">
          <a:xfrm>
            <a:off x="1768475" y="877888"/>
            <a:ext cx="685800" cy="304800"/>
          </a:xfrm>
          <a:prstGeom prst="rect">
            <a:avLst/>
          </a:prstGeom>
          <a:pattFill prst="pct10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4" name="Rectangle 10" descr="90 %"/>
          <p:cNvSpPr>
            <a:spLocks noChangeArrowheads="1"/>
          </p:cNvSpPr>
          <p:nvPr/>
        </p:nvSpPr>
        <p:spPr bwMode="auto">
          <a:xfrm>
            <a:off x="1768475" y="1335088"/>
            <a:ext cx="685800" cy="30480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743200" y="838200"/>
            <a:ext cx="806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Faible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759075" y="1335088"/>
            <a:ext cx="86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Moyen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85800" y="5867400"/>
            <a:ext cx="79978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000">
                <a:solidFill>
                  <a:schemeClr val="bg1"/>
                </a:solidFill>
              </a:rPr>
              <a:t>Relation inverse entre le niveau de pratique et le taux de mortalité sur</a:t>
            </a:r>
          </a:p>
          <a:p>
            <a:pPr algn="ctr" eaLnBrk="0" hangingPunct="0"/>
            <a:r>
              <a:rPr lang="fr-FR" sz="2000">
                <a:solidFill>
                  <a:schemeClr val="bg1"/>
                </a:solidFill>
              </a:rPr>
              <a:t>10 000 personnes-années (P – A). Adapté de Blair, 1990.</a:t>
            </a:r>
          </a:p>
        </p:txBody>
      </p:sp>
      <p:sp>
        <p:nvSpPr>
          <p:cNvPr id="26638" name="Rectangle 14" descr="noir)"/>
          <p:cNvSpPr>
            <a:spLocks noChangeArrowheads="1"/>
          </p:cNvSpPr>
          <p:nvPr/>
        </p:nvSpPr>
        <p:spPr bwMode="auto">
          <a:xfrm>
            <a:off x="2928938" y="3929063"/>
            <a:ext cx="457200" cy="722312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3300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9" name="Rectangle 15" descr="10 %"/>
          <p:cNvSpPr>
            <a:spLocks noChangeArrowheads="1"/>
          </p:cNvSpPr>
          <p:nvPr/>
        </p:nvSpPr>
        <p:spPr bwMode="auto">
          <a:xfrm>
            <a:off x="4114800" y="1447800"/>
            <a:ext cx="457200" cy="3236913"/>
          </a:xfrm>
          <a:prstGeom prst="rect">
            <a:avLst/>
          </a:prstGeom>
          <a:pattFill prst="pct10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0" name="Rectangle 16" descr="90 %"/>
          <p:cNvSpPr>
            <a:spLocks noChangeArrowheads="1"/>
          </p:cNvSpPr>
          <p:nvPr/>
        </p:nvSpPr>
        <p:spPr bwMode="auto">
          <a:xfrm>
            <a:off x="4572000" y="2667000"/>
            <a:ext cx="457200" cy="20177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1" name="Rectangle 17" descr="noir)"/>
          <p:cNvSpPr>
            <a:spLocks noChangeArrowheads="1"/>
          </p:cNvSpPr>
          <p:nvPr/>
        </p:nvSpPr>
        <p:spPr bwMode="auto">
          <a:xfrm>
            <a:off x="5029200" y="3886200"/>
            <a:ext cx="457200" cy="798513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3300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2" name="Rectangle 18" descr="10 %"/>
          <p:cNvSpPr>
            <a:spLocks noChangeArrowheads="1"/>
          </p:cNvSpPr>
          <p:nvPr/>
        </p:nvSpPr>
        <p:spPr bwMode="auto">
          <a:xfrm>
            <a:off x="6248400" y="2667000"/>
            <a:ext cx="457200" cy="2017713"/>
          </a:xfrm>
          <a:prstGeom prst="rect">
            <a:avLst/>
          </a:prstGeom>
          <a:pattFill prst="pct10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3" name="Rectangle 19" descr="90 %"/>
          <p:cNvSpPr>
            <a:spLocks noChangeArrowheads="1"/>
          </p:cNvSpPr>
          <p:nvPr/>
        </p:nvSpPr>
        <p:spPr bwMode="auto">
          <a:xfrm>
            <a:off x="6705600" y="3810000"/>
            <a:ext cx="457200" cy="874713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4" name="Rectangle 20" descr="noir)"/>
          <p:cNvSpPr>
            <a:spLocks noChangeArrowheads="1"/>
          </p:cNvSpPr>
          <p:nvPr/>
        </p:nvSpPr>
        <p:spPr bwMode="auto">
          <a:xfrm>
            <a:off x="7146925" y="3962400"/>
            <a:ext cx="457200" cy="722313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3300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5" name="Rectangle 21" descr="noir)"/>
          <p:cNvSpPr>
            <a:spLocks noChangeArrowheads="1"/>
          </p:cNvSpPr>
          <p:nvPr/>
        </p:nvSpPr>
        <p:spPr bwMode="auto">
          <a:xfrm>
            <a:off x="1752600" y="1828800"/>
            <a:ext cx="685800" cy="304800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3300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2743200" y="1828800"/>
            <a:ext cx="755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Elevé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600200" y="4800600"/>
            <a:ext cx="2190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Pression Systolique</a:t>
            </a:r>
          </a:p>
          <a:p>
            <a:pPr eaLnBrk="0" hangingPunct="0"/>
            <a:r>
              <a:rPr lang="fr-FR">
                <a:solidFill>
                  <a:schemeClr val="bg1"/>
                </a:solidFill>
              </a:rPr>
              <a:t>&gt; 140 mm HG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152900" y="4800600"/>
            <a:ext cx="1447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Cholestérol</a:t>
            </a:r>
          </a:p>
          <a:p>
            <a:pPr eaLnBrk="0" hangingPunct="0"/>
            <a:r>
              <a:rPr lang="fr-FR">
                <a:solidFill>
                  <a:schemeClr val="bg1"/>
                </a:solidFill>
              </a:rPr>
              <a:t>&gt; 260 mg /dl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461125" y="4837113"/>
            <a:ext cx="819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Tabac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194" name="Group 186"/>
          <p:cNvGraphicFramePr>
            <a:graphicFrameLocks noGrp="1"/>
          </p:cNvGraphicFramePr>
          <p:nvPr/>
        </p:nvGraphicFramePr>
        <p:xfrm>
          <a:off x="785813" y="762000"/>
          <a:ext cx="8229600" cy="4023360"/>
        </p:xfrm>
        <a:graphic>
          <a:graphicData uri="http://schemas.openxmlformats.org/drawingml/2006/table">
            <a:tbl>
              <a:tblPr/>
              <a:tblGrid>
                <a:gridCol w="749300"/>
                <a:gridCol w="746125"/>
                <a:gridCol w="749300"/>
                <a:gridCol w="747712"/>
                <a:gridCol w="747713"/>
                <a:gridCol w="750887"/>
                <a:gridCol w="747713"/>
                <a:gridCol w="749300"/>
                <a:gridCol w="746125"/>
                <a:gridCol w="747712"/>
                <a:gridCol w="74771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96" name="Text Box 148"/>
          <p:cNvSpPr txBox="1">
            <a:spLocks noChangeArrowheads="1"/>
          </p:cNvSpPr>
          <p:nvPr/>
        </p:nvSpPr>
        <p:spPr bwMode="auto">
          <a:xfrm rot="-5400000">
            <a:off x="-855662" y="2935288"/>
            <a:ext cx="2570162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Mortalité causée par </a:t>
            </a:r>
          </a:p>
          <a:p>
            <a:r>
              <a:rPr lang="fr-FR" b="1">
                <a:solidFill>
                  <a:schemeClr val="bg1"/>
                </a:solidFill>
              </a:rPr>
              <a:t>maladie coronarienne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27797" name="Text Box 149"/>
          <p:cNvSpPr txBox="1">
            <a:spLocks noChangeArrowheads="1"/>
          </p:cNvSpPr>
          <p:nvPr/>
        </p:nvSpPr>
        <p:spPr bwMode="auto">
          <a:xfrm>
            <a:off x="1295400" y="5429250"/>
            <a:ext cx="5942013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Niveau d’activité physique ou de condition physique</a:t>
            </a:r>
            <a:endParaRPr lang="es-CL" b="1">
              <a:solidFill>
                <a:schemeClr val="bg1"/>
              </a:solidFill>
            </a:endParaRPr>
          </a:p>
        </p:txBody>
      </p:sp>
      <p:sp>
        <p:nvSpPr>
          <p:cNvPr id="27798" name="Text Box 150"/>
          <p:cNvSpPr txBox="1">
            <a:spLocks noChangeArrowheads="1"/>
          </p:cNvSpPr>
          <p:nvPr/>
        </p:nvSpPr>
        <p:spPr bwMode="auto">
          <a:xfrm>
            <a:off x="633413" y="4827588"/>
            <a:ext cx="7897812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bg1"/>
                </a:solidFill>
              </a:rPr>
              <a:t>0           1           2           3           4           5           6           7           8           9           10</a:t>
            </a:r>
            <a:endParaRPr lang="es-CL" sz="1600" b="1">
              <a:solidFill>
                <a:schemeClr val="bg1"/>
              </a:solidFill>
            </a:endParaRPr>
          </a:p>
        </p:txBody>
      </p:sp>
      <p:sp>
        <p:nvSpPr>
          <p:cNvPr id="27799" name="Text Box 151"/>
          <p:cNvSpPr txBox="1">
            <a:spLocks noChangeArrowheads="1"/>
          </p:cNvSpPr>
          <p:nvPr/>
        </p:nvSpPr>
        <p:spPr bwMode="auto">
          <a:xfrm>
            <a:off x="709613" y="914400"/>
            <a:ext cx="650875" cy="2970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fr-FR" sz="1600" b="1"/>
              <a:t>100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90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80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70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60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50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40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30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20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10</a:t>
            </a:r>
          </a:p>
          <a:p>
            <a:pPr>
              <a:lnSpc>
                <a:spcPct val="75000"/>
              </a:lnSpc>
            </a:pPr>
            <a:endParaRPr lang="fr-FR" sz="1600" b="1"/>
          </a:p>
          <a:p>
            <a:pPr>
              <a:lnSpc>
                <a:spcPct val="75000"/>
              </a:lnSpc>
            </a:pPr>
            <a:r>
              <a:rPr lang="fr-FR" sz="1600" b="1"/>
              <a:t>0</a:t>
            </a:r>
            <a:endParaRPr lang="es-CL" sz="1600" b="1"/>
          </a:p>
        </p:txBody>
      </p:sp>
      <p:sp>
        <p:nvSpPr>
          <p:cNvPr id="27800" name="Line 152"/>
          <p:cNvSpPr>
            <a:spLocks noChangeShapeType="1"/>
          </p:cNvSpPr>
          <p:nvPr/>
        </p:nvSpPr>
        <p:spPr bwMode="auto">
          <a:xfrm>
            <a:off x="1547813" y="1093788"/>
            <a:ext cx="144780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1" name="Line 153"/>
          <p:cNvSpPr>
            <a:spLocks noChangeShapeType="1"/>
          </p:cNvSpPr>
          <p:nvPr/>
        </p:nvSpPr>
        <p:spPr bwMode="auto">
          <a:xfrm>
            <a:off x="2995613" y="1779588"/>
            <a:ext cx="15240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2" name="Line 154"/>
          <p:cNvSpPr>
            <a:spLocks noChangeShapeType="1"/>
          </p:cNvSpPr>
          <p:nvPr/>
        </p:nvSpPr>
        <p:spPr bwMode="auto">
          <a:xfrm>
            <a:off x="4519613" y="2160588"/>
            <a:ext cx="22098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3" name="Line 155"/>
          <p:cNvSpPr>
            <a:spLocks noChangeShapeType="1"/>
          </p:cNvSpPr>
          <p:nvPr/>
        </p:nvSpPr>
        <p:spPr bwMode="auto">
          <a:xfrm>
            <a:off x="1547813" y="1093788"/>
            <a:ext cx="685800" cy="167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4" name="Line 156"/>
          <p:cNvSpPr>
            <a:spLocks noChangeShapeType="1"/>
          </p:cNvSpPr>
          <p:nvPr/>
        </p:nvSpPr>
        <p:spPr bwMode="auto">
          <a:xfrm>
            <a:off x="2233613" y="2770188"/>
            <a:ext cx="7620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5" name="Line 157"/>
          <p:cNvSpPr>
            <a:spLocks noChangeShapeType="1"/>
          </p:cNvSpPr>
          <p:nvPr/>
        </p:nvSpPr>
        <p:spPr bwMode="auto">
          <a:xfrm>
            <a:off x="2995613" y="3074988"/>
            <a:ext cx="762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6" name="Line 158"/>
          <p:cNvSpPr>
            <a:spLocks noChangeShapeType="1"/>
          </p:cNvSpPr>
          <p:nvPr/>
        </p:nvSpPr>
        <p:spPr bwMode="auto">
          <a:xfrm>
            <a:off x="3757613" y="3455988"/>
            <a:ext cx="14478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7" name="Line 159"/>
          <p:cNvSpPr>
            <a:spLocks noChangeShapeType="1"/>
          </p:cNvSpPr>
          <p:nvPr/>
        </p:nvSpPr>
        <p:spPr bwMode="auto">
          <a:xfrm>
            <a:off x="5205413" y="3760788"/>
            <a:ext cx="7620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8" name="Line 160"/>
          <p:cNvSpPr>
            <a:spLocks noChangeShapeType="1"/>
          </p:cNvSpPr>
          <p:nvPr/>
        </p:nvSpPr>
        <p:spPr bwMode="auto">
          <a:xfrm>
            <a:off x="5967413" y="3913188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09" name="Line 161"/>
          <p:cNvSpPr>
            <a:spLocks noChangeShapeType="1"/>
          </p:cNvSpPr>
          <p:nvPr/>
        </p:nvSpPr>
        <p:spPr bwMode="auto">
          <a:xfrm>
            <a:off x="1547813" y="1169988"/>
            <a:ext cx="1447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0" name="Line 162"/>
          <p:cNvSpPr>
            <a:spLocks noChangeShapeType="1"/>
          </p:cNvSpPr>
          <p:nvPr/>
        </p:nvSpPr>
        <p:spPr bwMode="auto">
          <a:xfrm>
            <a:off x="2995613" y="2770188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1" name="Line 163"/>
          <p:cNvSpPr>
            <a:spLocks noChangeShapeType="1"/>
          </p:cNvSpPr>
          <p:nvPr/>
        </p:nvSpPr>
        <p:spPr bwMode="auto">
          <a:xfrm>
            <a:off x="4519613" y="2770188"/>
            <a:ext cx="2209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2" name="Line 164"/>
          <p:cNvSpPr>
            <a:spLocks noChangeShapeType="1"/>
          </p:cNvSpPr>
          <p:nvPr/>
        </p:nvSpPr>
        <p:spPr bwMode="auto">
          <a:xfrm>
            <a:off x="1547813" y="1169988"/>
            <a:ext cx="1447800" cy="106680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3" name="Line 165"/>
          <p:cNvSpPr>
            <a:spLocks noChangeShapeType="1"/>
          </p:cNvSpPr>
          <p:nvPr/>
        </p:nvSpPr>
        <p:spPr bwMode="auto">
          <a:xfrm>
            <a:off x="2995613" y="2236788"/>
            <a:ext cx="1524000" cy="68580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4" name="Line 166"/>
          <p:cNvSpPr>
            <a:spLocks noChangeShapeType="1"/>
          </p:cNvSpPr>
          <p:nvPr/>
        </p:nvSpPr>
        <p:spPr bwMode="auto">
          <a:xfrm>
            <a:off x="4519613" y="2922588"/>
            <a:ext cx="2209800" cy="76200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5" name="Line 167"/>
          <p:cNvSpPr>
            <a:spLocks noChangeShapeType="1"/>
          </p:cNvSpPr>
          <p:nvPr/>
        </p:nvSpPr>
        <p:spPr bwMode="auto">
          <a:xfrm>
            <a:off x="1547813" y="1093788"/>
            <a:ext cx="762000" cy="6096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6" name="Line 168"/>
          <p:cNvSpPr>
            <a:spLocks noChangeShapeType="1"/>
          </p:cNvSpPr>
          <p:nvPr/>
        </p:nvSpPr>
        <p:spPr bwMode="auto">
          <a:xfrm>
            <a:off x="2309813" y="1703388"/>
            <a:ext cx="685800" cy="3048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7" name="Line 169"/>
          <p:cNvSpPr>
            <a:spLocks noChangeShapeType="1"/>
          </p:cNvSpPr>
          <p:nvPr/>
        </p:nvSpPr>
        <p:spPr bwMode="auto">
          <a:xfrm>
            <a:off x="2995613" y="2008188"/>
            <a:ext cx="762000" cy="3810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8" name="Line 170"/>
          <p:cNvSpPr>
            <a:spLocks noChangeShapeType="1"/>
          </p:cNvSpPr>
          <p:nvPr/>
        </p:nvSpPr>
        <p:spPr bwMode="auto">
          <a:xfrm>
            <a:off x="3757613" y="2389188"/>
            <a:ext cx="2971800" cy="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19" name="Line 171"/>
          <p:cNvSpPr>
            <a:spLocks noChangeShapeType="1"/>
          </p:cNvSpPr>
          <p:nvPr/>
        </p:nvSpPr>
        <p:spPr bwMode="auto">
          <a:xfrm>
            <a:off x="1547813" y="1169988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20" name="Line 172"/>
          <p:cNvSpPr>
            <a:spLocks noChangeShapeType="1"/>
          </p:cNvSpPr>
          <p:nvPr/>
        </p:nvSpPr>
        <p:spPr bwMode="auto">
          <a:xfrm>
            <a:off x="2233613" y="1703388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21" name="Line 173"/>
          <p:cNvSpPr>
            <a:spLocks noChangeShapeType="1"/>
          </p:cNvSpPr>
          <p:nvPr/>
        </p:nvSpPr>
        <p:spPr bwMode="auto">
          <a:xfrm>
            <a:off x="3757613" y="2312988"/>
            <a:ext cx="7620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22" name="Line 174"/>
          <p:cNvSpPr>
            <a:spLocks noChangeShapeType="1"/>
          </p:cNvSpPr>
          <p:nvPr/>
        </p:nvSpPr>
        <p:spPr bwMode="auto">
          <a:xfrm>
            <a:off x="4519613" y="2389188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23" name="Line 175"/>
          <p:cNvSpPr>
            <a:spLocks noChangeShapeType="1"/>
          </p:cNvSpPr>
          <p:nvPr/>
        </p:nvSpPr>
        <p:spPr bwMode="auto">
          <a:xfrm>
            <a:off x="5205413" y="2617788"/>
            <a:ext cx="7620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24" name="Line 176"/>
          <p:cNvSpPr>
            <a:spLocks noChangeShapeType="1"/>
          </p:cNvSpPr>
          <p:nvPr/>
        </p:nvSpPr>
        <p:spPr bwMode="auto">
          <a:xfrm flipV="1">
            <a:off x="5967413" y="2312988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1185" name="Text Box 177"/>
          <p:cNvSpPr txBox="1">
            <a:spLocks noChangeArrowheads="1"/>
          </p:cNvSpPr>
          <p:nvPr/>
        </p:nvSpPr>
        <p:spPr bwMode="auto">
          <a:xfrm>
            <a:off x="6789738" y="1181100"/>
            <a:ext cx="2354262" cy="2886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9411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000000"/>
                </a:solidFill>
              </a:rPr>
              <a:t>         </a:t>
            </a:r>
            <a:r>
              <a:rPr lang="fr-FR" sz="1400"/>
              <a:t>Leon et al. 1986</a:t>
            </a:r>
          </a:p>
          <a:p>
            <a:pPr>
              <a:defRPr/>
            </a:pPr>
            <a:endParaRPr lang="fr-FR" sz="1400"/>
          </a:p>
          <a:p>
            <a:pPr>
              <a:defRPr/>
            </a:pPr>
            <a:r>
              <a:rPr lang="fr-FR" sz="1400"/>
              <a:t>         Paffenbarger et al. 1986</a:t>
            </a:r>
          </a:p>
          <a:p>
            <a:pPr>
              <a:defRPr/>
            </a:pPr>
            <a:endParaRPr lang="fr-FR" sz="1400"/>
          </a:p>
          <a:p>
            <a:pPr>
              <a:defRPr/>
            </a:pPr>
            <a:r>
              <a:rPr lang="fr-FR" sz="1400"/>
              <a:t>         Morris et al. 1990</a:t>
            </a:r>
          </a:p>
          <a:p>
            <a:pPr>
              <a:defRPr/>
            </a:pPr>
            <a:endParaRPr lang="fr-FR" sz="1400"/>
          </a:p>
          <a:p>
            <a:pPr>
              <a:defRPr/>
            </a:pPr>
            <a:r>
              <a:rPr lang="fr-FR" sz="1400"/>
              <a:t>          Sandvick et al. 1993</a:t>
            </a:r>
          </a:p>
          <a:p>
            <a:pPr>
              <a:defRPr/>
            </a:pPr>
            <a:endParaRPr lang="fr-FR" sz="1400"/>
          </a:p>
          <a:p>
            <a:pPr>
              <a:defRPr/>
            </a:pPr>
            <a:r>
              <a:rPr lang="fr-FR" sz="1400"/>
              <a:t>          Ekelund et al 1988</a:t>
            </a:r>
          </a:p>
          <a:p>
            <a:pPr>
              <a:defRPr/>
            </a:pPr>
            <a:endParaRPr lang="fr-FR" sz="1400"/>
          </a:p>
          <a:p>
            <a:pPr>
              <a:defRPr/>
            </a:pPr>
            <a:r>
              <a:rPr lang="fr-FR" sz="1400"/>
              <a:t>          Blair et al. 1989</a:t>
            </a:r>
          </a:p>
          <a:p>
            <a:pPr>
              <a:defRPr/>
            </a:pPr>
            <a:endParaRPr lang="fr-FR" sz="1400"/>
          </a:p>
          <a:p>
            <a:pPr>
              <a:defRPr/>
            </a:pPr>
            <a:endParaRPr lang="es-CL" sz="1400">
              <a:solidFill>
                <a:srgbClr val="000000"/>
              </a:solidFill>
            </a:endParaRPr>
          </a:p>
        </p:txBody>
      </p:sp>
      <p:sp>
        <p:nvSpPr>
          <p:cNvPr id="27826" name="Line 178"/>
          <p:cNvSpPr>
            <a:spLocks noChangeShapeType="1"/>
          </p:cNvSpPr>
          <p:nvPr/>
        </p:nvSpPr>
        <p:spPr bwMode="auto">
          <a:xfrm>
            <a:off x="6881813" y="1322388"/>
            <a:ext cx="30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7827" name="Line 179"/>
          <p:cNvSpPr>
            <a:spLocks noChangeShapeType="1"/>
          </p:cNvSpPr>
          <p:nvPr/>
        </p:nvSpPr>
        <p:spPr bwMode="auto">
          <a:xfrm>
            <a:off x="6881813" y="17795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7828" name="Line 180"/>
          <p:cNvSpPr>
            <a:spLocks noChangeShapeType="1"/>
          </p:cNvSpPr>
          <p:nvPr/>
        </p:nvSpPr>
        <p:spPr bwMode="auto">
          <a:xfrm>
            <a:off x="6881813" y="2160588"/>
            <a:ext cx="304800" cy="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7829" name="Line 181"/>
          <p:cNvSpPr>
            <a:spLocks noChangeShapeType="1"/>
          </p:cNvSpPr>
          <p:nvPr/>
        </p:nvSpPr>
        <p:spPr bwMode="auto">
          <a:xfrm>
            <a:off x="6881813" y="2617788"/>
            <a:ext cx="3048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7830" name="Line 182"/>
          <p:cNvSpPr>
            <a:spLocks noChangeShapeType="1"/>
          </p:cNvSpPr>
          <p:nvPr/>
        </p:nvSpPr>
        <p:spPr bwMode="auto">
          <a:xfrm>
            <a:off x="6881813" y="29987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7831" name="Line 183"/>
          <p:cNvSpPr>
            <a:spLocks noChangeShapeType="1"/>
          </p:cNvSpPr>
          <p:nvPr/>
        </p:nvSpPr>
        <p:spPr bwMode="auto">
          <a:xfrm>
            <a:off x="6881813" y="3455988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7832" name="Text Box 184"/>
          <p:cNvSpPr txBox="1">
            <a:spLocks noChangeArrowheads="1"/>
          </p:cNvSpPr>
          <p:nvPr/>
        </p:nvSpPr>
        <p:spPr bwMode="auto">
          <a:xfrm>
            <a:off x="0" y="5851525"/>
            <a:ext cx="914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Relation entre le niveau d’activité physique (Paffenbarger, Morris, Léon) ou de condition physique (Blair, Ekelund, Sandvick) et la mortalité par maladie coronarienne. (Adapté de Haskell, 1994)</a:t>
            </a:r>
            <a:endParaRPr lang="es-CL" sz="1600">
              <a:solidFill>
                <a:schemeClr val="bg1"/>
              </a:solidFill>
            </a:endParaRPr>
          </a:p>
        </p:txBody>
      </p:sp>
      <p:cxnSp>
        <p:nvCxnSpPr>
          <p:cNvPr id="27833" name="Connecteur droit avec flèche 185"/>
          <p:cNvCxnSpPr>
            <a:cxnSpLocks noChangeShapeType="1"/>
          </p:cNvCxnSpPr>
          <p:nvPr/>
        </p:nvCxnSpPr>
        <p:spPr bwMode="auto">
          <a:xfrm>
            <a:off x="1285875" y="5286375"/>
            <a:ext cx="6858000" cy="1588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38" y="142875"/>
            <a:ext cx="6353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AUTRES EFFETS UBIQUITAIRES DE LA PRATIQUE </a:t>
            </a:r>
          </a:p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REGULIERE D’ACTIVITES PHYSIQUES</a:t>
            </a:r>
          </a:p>
        </p:txBody>
      </p:sp>
      <p:pic>
        <p:nvPicPr>
          <p:cNvPr id="31747" name="Picture 5" descr="course0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25" y="2909888"/>
            <a:ext cx="785813" cy="992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8" name="Picture 2" descr="Cerveau1"/>
          <p:cNvPicPr>
            <a:picLocks noChangeAspect="1" noChangeArrowheads="1"/>
          </p:cNvPicPr>
          <p:nvPr/>
        </p:nvPicPr>
        <p:blipFill>
          <a:blip r:embed="rId3">
            <a:lum bright="-18000" contrast="18000"/>
          </a:blip>
          <a:srcRect/>
          <a:stretch>
            <a:fillRect/>
          </a:stretch>
        </p:blipFill>
        <p:spPr bwMode="auto">
          <a:xfrm>
            <a:off x="3968750" y="928688"/>
            <a:ext cx="1041400" cy="8731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3" descr="Coeu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938" y="1714500"/>
            <a:ext cx="676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Poum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3063" y="2714625"/>
            <a:ext cx="674687" cy="977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 descr="Axes endocriniens"/>
          <p:cNvPicPr>
            <a:picLocks noChangeAspect="1" noChangeArrowheads="1"/>
          </p:cNvPicPr>
          <p:nvPr/>
        </p:nvPicPr>
        <p:blipFill>
          <a:blip r:embed="rId6">
            <a:lum bright="-48000" contrast="66000"/>
          </a:blip>
          <a:srcRect l="22554" t="44344" r="72890" b="39999"/>
          <a:stretch>
            <a:fillRect/>
          </a:stretch>
        </p:blipFill>
        <p:spPr bwMode="auto">
          <a:xfrm>
            <a:off x="5611813" y="3500438"/>
            <a:ext cx="3889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Muscle coup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0188" y="4143375"/>
            <a:ext cx="925512" cy="9429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 rot="5400000" flipH="1" flipV="1">
            <a:off x="2504281" y="1607345"/>
            <a:ext cx="1571625" cy="13573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611438" y="2143125"/>
            <a:ext cx="2714625" cy="1143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31747" idx="3"/>
          </p:cNvCxnSpPr>
          <p:nvPr/>
        </p:nvCxnSpPr>
        <p:spPr>
          <a:xfrm flipV="1">
            <a:off x="2611438" y="3143250"/>
            <a:ext cx="1428750" cy="2635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11" idx="1"/>
          </p:cNvCxnSpPr>
          <p:nvPr/>
        </p:nvCxnSpPr>
        <p:spPr>
          <a:xfrm>
            <a:off x="2643188" y="3500438"/>
            <a:ext cx="2968625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13" idx="1"/>
          </p:cNvCxnSpPr>
          <p:nvPr/>
        </p:nvCxnSpPr>
        <p:spPr>
          <a:xfrm>
            <a:off x="2643188" y="3714750"/>
            <a:ext cx="1397000" cy="9001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2611438" y="3929063"/>
            <a:ext cx="2643187" cy="228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 descr="pic-1"/>
          <p:cNvPicPr>
            <a:picLocks noChangeAspect="1" noChangeArrowheads="1"/>
          </p:cNvPicPr>
          <p:nvPr/>
        </p:nvPicPr>
        <p:blipFill>
          <a:blip r:embed="rId8"/>
          <a:srcRect l="33539" t="2165"/>
          <a:stretch>
            <a:fillRect/>
          </a:stretch>
        </p:blipFill>
        <p:spPr bwMode="auto">
          <a:xfrm>
            <a:off x="5321300" y="5286375"/>
            <a:ext cx="822325" cy="137636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58" name="Connecteur droit avec flèche 57"/>
          <p:cNvCxnSpPr/>
          <p:nvPr/>
        </p:nvCxnSpPr>
        <p:spPr>
          <a:xfrm rot="5400000">
            <a:off x="1392238" y="4679950"/>
            <a:ext cx="1500188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1000125" y="5500688"/>
            <a:ext cx="23383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FF00"/>
                </a:solidFill>
              </a:rPr>
              <a:t>Cancers,</a:t>
            </a:r>
          </a:p>
          <a:p>
            <a:pPr algn="ctr"/>
            <a:r>
              <a:rPr lang="fr-FR">
                <a:solidFill>
                  <a:srgbClr val="FFFF00"/>
                </a:solidFill>
              </a:rPr>
              <a:t>Système hormonal</a:t>
            </a:r>
          </a:p>
          <a:p>
            <a:pPr algn="ctr"/>
            <a:r>
              <a:rPr lang="fr-FR">
                <a:solidFill>
                  <a:srgbClr val="FFFF00"/>
                </a:solidFill>
              </a:rPr>
              <a:t>Système immunitaire</a:t>
            </a:r>
          </a:p>
          <a:p>
            <a:pPr algn="ctr"/>
            <a:r>
              <a:rPr lang="fr-FR">
                <a:solidFill>
                  <a:srgbClr val="FFFF00"/>
                </a:solidFill>
              </a:rPr>
              <a:t>…..</a:t>
            </a:r>
          </a:p>
          <a:p>
            <a:pPr algn="ctr"/>
            <a:endParaRPr lang="fr-FR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38" y="142875"/>
            <a:ext cx="6353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AUTRES EFFETS UBIQUITAIRES DE LA PRATIQUE </a:t>
            </a:r>
          </a:p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REGULIERE D’ACTIVITES PHYSIQUES</a:t>
            </a:r>
          </a:p>
        </p:txBody>
      </p:sp>
      <p:pic>
        <p:nvPicPr>
          <p:cNvPr id="31748" name="Picture 2" descr="Cerveau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2286000" y="1071563"/>
            <a:ext cx="871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oeu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1785938"/>
            <a:ext cx="6286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Poum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888" y="2643188"/>
            <a:ext cx="5984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Axes endocriniens"/>
          <p:cNvPicPr>
            <a:picLocks noChangeAspect="1" noChangeArrowheads="1"/>
          </p:cNvPicPr>
          <p:nvPr/>
        </p:nvPicPr>
        <p:blipFill>
          <a:blip r:embed="rId5">
            <a:lum bright="-48000" contrast="66000"/>
          </a:blip>
          <a:srcRect l="22554" t="44344" r="72890" b="39999"/>
          <a:stretch>
            <a:fillRect/>
          </a:stretch>
        </p:blipFill>
        <p:spPr bwMode="auto">
          <a:xfrm>
            <a:off x="500063" y="3346450"/>
            <a:ext cx="3651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Muscle cou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4572000"/>
            <a:ext cx="71437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286125" y="1000125"/>
            <a:ext cx="5857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FF00"/>
                </a:solidFill>
                <a:sym typeface="Symbol" pitchFamily="18" charset="2"/>
              </a:rPr>
              <a:t> BDNF, </a:t>
            </a:r>
            <a:r>
              <a:rPr lang="fr-FR" sz="1400" i="1">
                <a:solidFill>
                  <a:srgbClr val="FFFF00"/>
                </a:solidFill>
              </a:rPr>
              <a:t>(brain derived neurotrophic factor) + </a:t>
            </a:r>
            <a:r>
              <a:rPr lang="fr-FR" sz="1400" b="1">
                <a:solidFill>
                  <a:srgbClr val="FFFF00"/>
                </a:solidFill>
                <a:sym typeface="Symbol" pitchFamily="18" charset="2"/>
              </a:rPr>
              <a:t> NGF </a:t>
            </a:r>
            <a:r>
              <a:rPr lang="fr-FR" sz="1400" i="1">
                <a:solidFill>
                  <a:schemeClr val="bg1"/>
                </a:solidFill>
              </a:rPr>
              <a:t>(nerve growth factor) 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  plasticité synaptique ( synaptogénèse) +  neurogénèse</a:t>
            </a:r>
          </a:p>
          <a:p>
            <a:r>
              <a:rPr lang="fr-FR" sz="1400">
                <a:solidFill>
                  <a:srgbClr val="FFFF00"/>
                </a:solidFill>
                <a:sym typeface="Symbol" pitchFamily="18" charset="2"/>
              </a:rPr>
              <a:t></a:t>
            </a:r>
            <a:r>
              <a:rPr lang="fr-FR" sz="1400" b="1">
                <a:solidFill>
                  <a:srgbClr val="FFFF00"/>
                </a:solidFill>
                <a:sym typeface="Symbol" pitchFamily="18" charset="2"/>
              </a:rPr>
              <a:t>IGF-1 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 angiogénèse   O2,  glucose, </a:t>
            </a:r>
            <a:endParaRPr lang="fr-FR" sz="1400" b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1143000" y="1857375"/>
            <a:ext cx="7786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 Amélioration de la fonction endothéliale et de la régulation rhéologique,</a:t>
            </a:r>
            <a:r>
              <a:rPr lang="fr-FR" sz="1400" b="1">
                <a:solidFill>
                  <a:srgbClr val="FFFF00"/>
                </a:solidFill>
                <a:sym typeface="Symbol" pitchFamily="18" charset="2"/>
              </a:rPr>
              <a:t> NO 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: vasodilatation; amélioration des </a:t>
            </a:r>
            <a:r>
              <a:rPr lang="fr-FR" sz="1400">
                <a:solidFill>
                  <a:schemeClr val="bg1"/>
                </a:solidFill>
              </a:rPr>
              <a:t>troubles hémorhéologiques et l’hypercoagulabilité, </a:t>
            </a:r>
            <a:r>
              <a:rPr lang="fr-FR" sz="1400" b="1">
                <a:solidFill>
                  <a:schemeClr val="bg1"/>
                </a:solidFill>
              </a:rPr>
              <a:t>↓ </a:t>
            </a:r>
            <a:r>
              <a:rPr lang="fr-FR" sz="1400">
                <a:solidFill>
                  <a:schemeClr val="bg1"/>
                </a:solidFill>
              </a:rPr>
              <a:t>hypertension, du diabète, de dyslipidémie, de l’hypercholestérolémie, 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 perfusion myocardique, </a:t>
            </a:r>
            <a:r>
              <a:rPr lang="fr-FR" sz="1400">
                <a:solidFill>
                  <a:srgbClr val="FFFF00"/>
                </a:solidFill>
                <a:sym typeface="Symbol" pitchFamily="18" charset="2"/>
              </a:rPr>
              <a:t> 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débit cardiaque</a:t>
            </a:r>
            <a:endParaRPr lang="fr-FR" sz="1400">
              <a:solidFill>
                <a:schemeClr val="bg1"/>
              </a:solidFill>
            </a:endParaRPr>
          </a:p>
          <a:p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3143250" y="2857500"/>
            <a:ext cx="61547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­"/>
            </a:pPr>
            <a:r>
              <a:rPr lang="es-CL" sz="1400">
                <a:solidFill>
                  <a:schemeClr val="bg1"/>
                </a:solidFill>
              </a:rPr>
              <a:t>Puissance des muscles respiratoires, 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s-CL" sz="1400">
                <a:solidFill>
                  <a:schemeClr val="bg1"/>
                </a:solidFill>
              </a:rPr>
              <a:t>nombre d’alvéoles fonctionnelles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 </a:t>
            </a:r>
          </a:p>
          <a:p>
            <a:pPr>
              <a:buFont typeface="Symbol" pitchFamily="18" charset="2"/>
              <a:buChar char="­"/>
            </a:pPr>
            <a:r>
              <a:rPr lang="fr-FR" sz="1400">
                <a:solidFill>
                  <a:schemeClr val="bg1"/>
                </a:solidFill>
              </a:rPr>
              <a:t>rapport ventilation/perfusion, amélioration de la broncho-pneumopathie</a:t>
            </a:r>
          </a:p>
          <a:p>
            <a:r>
              <a:rPr lang="fr-FR" sz="1400">
                <a:solidFill>
                  <a:schemeClr val="bg1"/>
                </a:solidFill>
              </a:rPr>
              <a:t>chronique obstructive (BPCO), de l’asthme,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1214438" y="3714750"/>
            <a:ext cx="76438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Effet ostéogénique (dépend de la qualité des contraintes mécaniques). Effet très important en période pré, pubertaire et post pubertaire : AP multiforme + musculation. 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de la DMO, CMO, </a:t>
            </a:r>
          </a:p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lutte contre l’ostéoporose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3286125" y="4500563"/>
            <a:ext cx="5672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­"/>
            </a:pPr>
            <a:r>
              <a:rPr lang="fr-FR" sz="1400" b="1">
                <a:solidFill>
                  <a:srgbClr val="FFFF00"/>
                </a:solidFill>
                <a:sym typeface="Symbol" pitchFamily="18" charset="2"/>
              </a:rPr>
              <a:t>IGF-1 : </a:t>
            </a: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hypertrophie :  Force, puissance et endurance musculaire, </a:t>
            </a:r>
          </a:p>
          <a:p>
            <a:pPr>
              <a:buFont typeface="Symbol" pitchFamily="18" charset="2"/>
              <a:buChar char="­"/>
            </a:pP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coordination  neuromotrice,  pouvoir oxydatif,  des réserves en </a:t>
            </a:r>
          </a:p>
          <a:p>
            <a:pPr>
              <a:buFont typeface="Symbol" pitchFamily="18" charset="2"/>
              <a:buChar char="­"/>
            </a:pP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substrats (PCr, glycogène, AGL), amélioration de la qualité de leur </a:t>
            </a:r>
          </a:p>
          <a:p>
            <a:pPr>
              <a:buFont typeface="Symbol" pitchFamily="18" charset="2"/>
              <a:buChar char="­"/>
            </a:pPr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utilisation ( [enzymes]), </a:t>
            </a:r>
            <a:endParaRPr lang="fr-FR" sz="1400"/>
          </a:p>
        </p:txBody>
      </p:sp>
      <p:pic>
        <p:nvPicPr>
          <p:cNvPr id="44" name="Picture 4" descr="pic-1"/>
          <p:cNvPicPr>
            <a:picLocks noChangeAspect="1" noChangeArrowheads="1"/>
          </p:cNvPicPr>
          <p:nvPr/>
        </p:nvPicPr>
        <p:blipFill>
          <a:blip r:embed="rId7" cstate="print"/>
          <a:srcRect l="33539" t="2165"/>
          <a:stretch>
            <a:fillRect/>
          </a:stretch>
        </p:blipFill>
        <p:spPr bwMode="auto">
          <a:xfrm>
            <a:off x="357188" y="5500688"/>
            <a:ext cx="639762" cy="10715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1214438" y="5572125"/>
            <a:ext cx="7991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 Dépense d’énergie, amélioration diététique et des facteurs environnementaux,  diminution de la concentration en leptine, diminution de la taille des adipocytes, amélioration de l’utilisation des lipides ,  de la masse maigre. Amélioration  des comportements psychologique s : meilleure estime de soi, maîtrise de l’anxiété, voire de la dépression…</a:t>
            </a:r>
            <a:endParaRPr lang="fr-F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7" grpId="0"/>
      <p:bldP spid="38" grpId="0"/>
      <p:bldP spid="39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500" y="1643063"/>
            <a:ext cx="8250238" cy="960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EXEMPLE DES EFFETS DE L’ACTIVITE PHYSIQUE SUR LES </a:t>
            </a:r>
          </a:p>
          <a:p>
            <a:pPr>
              <a:lnSpc>
                <a:spcPct val="150000"/>
              </a:lnSpc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FONCTIONS CEREBRALES ET SUR LE SYSTÈME NERVEUX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erveau1"/>
          <p:cNvPicPr>
            <a:picLocks noChangeAspect="1" noChangeArrowheads="1"/>
          </p:cNvPicPr>
          <p:nvPr/>
        </p:nvPicPr>
        <p:blipFill>
          <a:blip r:embed="rId3">
            <a:lum bright="-18000" contrast="18000"/>
          </a:blip>
          <a:srcRect/>
          <a:stretch>
            <a:fillRect/>
          </a:stretch>
        </p:blipFill>
        <p:spPr bwMode="auto">
          <a:xfrm>
            <a:off x="3203575" y="188913"/>
            <a:ext cx="23050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9388" y="2205038"/>
            <a:ext cx="8964612" cy="4440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Le système nerveux central présente une cinétique de régression de 0,5 % par an à partir de 30 ans :</a:t>
            </a:r>
          </a:p>
          <a:p>
            <a:pPr eaLnBrk="0" hangingPunct="0"/>
            <a:endParaRPr lang="fr-FR" sz="280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20000"/>
              </a:lnSpc>
              <a:buFontTx/>
              <a:buChar char="-"/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 perte des neurones</a:t>
            </a:r>
          </a:p>
          <a:p>
            <a:pPr eaLnBrk="0" hangingPunct="0">
              <a:lnSpc>
                <a:spcPct val="120000"/>
              </a:lnSpc>
              <a:buFontTx/>
              <a:buChar char="-"/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 diminution de la production de neurotransmetteurs,</a:t>
            </a:r>
          </a:p>
          <a:p>
            <a:pPr eaLnBrk="0" hangingPunct="0">
              <a:lnSpc>
                <a:spcPct val="120000"/>
              </a:lnSpc>
              <a:buFontTx/>
              <a:buChar char="-"/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 diminution de 37 % des axones médullaires,</a:t>
            </a:r>
          </a:p>
          <a:p>
            <a:pPr eaLnBrk="0" hangingPunct="0">
              <a:lnSpc>
                <a:spcPct val="120000"/>
              </a:lnSpc>
              <a:buFontTx/>
              <a:buChar char="-"/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 diminution de 10 % de la vitesse de conduction nerveuse,</a:t>
            </a:r>
          </a:p>
          <a:p>
            <a:pPr eaLnBrk="0" hangingPunct="0">
              <a:lnSpc>
                <a:spcPct val="120000"/>
              </a:lnSpc>
              <a:buFontTx/>
              <a:buChar char="-"/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 perte significative de l’élasticité des tissus de soutien,</a:t>
            </a:r>
          </a:p>
          <a:p>
            <a:pPr eaLnBrk="0" hangingPunct="0">
              <a:lnSpc>
                <a:spcPct val="120000"/>
              </a:lnSpc>
              <a:buFontTx/>
              <a:buChar char="-"/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 diminution de l’aptitude à détecter un stimulus,</a:t>
            </a:r>
          </a:p>
          <a:p>
            <a:pPr eaLnBrk="0" hangingPunct="0">
              <a:lnSpc>
                <a:spcPct val="120000"/>
              </a:lnSpc>
              <a:buFontTx/>
              <a:buChar char="-"/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 diminution de l’aptitude à analyser l’information en vue de la réponse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47813" y="2190750"/>
            <a:ext cx="6553200" cy="2879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42988" y="1908175"/>
            <a:ext cx="692150" cy="3419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  <a:latin typeface="Times New Roman" pitchFamily="18" charset="0"/>
              </a:rPr>
              <a:t>250 -</a:t>
            </a:r>
          </a:p>
          <a:p>
            <a:pPr eaLnBrk="0" hangingPunct="0"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  <a:latin typeface="Times New Roman" pitchFamily="18" charset="0"/>
              </a:rPr>
              <a:t>230 –</a:t>
            </a:r>
          </a:p>
          <a:p>
            <a:pPr eaLnBrk="0" hangingPunct="0"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  <a:latin typeface="Times New Roman" pitchFamily="18" charset="0"/>
              </a:rPr>
              <a:t>210 – </a:t>
            </a:r>
          </a:p>
          <a:p>
            <a:pPr eaLnBrk="0" hangingPunct="0"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  <a:latin typeface="Times New Roman" pitchFamily="18" charset="0"/>
              </a:rPr>
              <a:t>190 –</a:t>
            </a:r>
          </a:p>
          <a:p>
            <a:pPr eaLnBrk="0" hangingPunct="0"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  <a:latin typeface="Times New Roman" pitchFamily="18" charset="0"/>
              </a:rPr>
              <a:t>170 –</a:t>
            </a:r>
          </a:p>
          <a:p>
            <a:pPr eaLnBrk="0" hangingPunct="0"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  <a:latin typeface="Times New Roman" pitchFamily="18" charset="0"/>
              </a:rPr>
              <a:t>150 –</a:t>
            </a:r>
          </a:p>
          <a:p>
            <a:pPr eaLnBrk="0" hangingPunct="0"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  <a:latin typeface="Times New Roman" pitchFamily="18" charset="0"/>
              </a:rPr>
              <a:t>130 –</a:t>
            </a:r>
          </a:p>
          <a:p>
            <a:pPr eaLnBrk="0" hangingPunct="0">
              <a:lnSpc>
                <a:spcPct val="170000"/>
              </a:lnSpc>
            </a:pPr>
            <a:endParaRPr lang="fr-FR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476375" y="2262188"/>
            <a:ext cx="2778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051050" y="2335213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627313" y="2262188"/>
            <a:ext cx="277812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276600" y="2335213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924300" y="2243138"/>
            <a:ext cx="288925" cy="3667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572000" y="2478088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292725" y="2335213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940425" y="219075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588125" y="2478088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235825" y="2262188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476375" y="4999038"/>
            <a:ext cx="608965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</a:rPr>
              <a:t>I            I            I            I            I            I            I            I            I            I  </a:t>
            </a:r>
          </a:p>
          <a:p>
            <a:pPr eaLnBrk="0" hangingPunct="0"/>
            <a:r>
              <a:rPr lang="fr-FR" sz="1400">
                <a:solidFill>
                  <a:schemeClr val="bg1"/>
                </a:solidFill>
              </a:rPr>
              <a:t>1           2           3          4            5           6           7           8           9          10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619250" y="2406650"/>
            <a:ext cx="576263" cy="7143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2268538" y="2406650"/>
            <a:ext cx="503237" cy="7143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2771775" y="2406650"/>
            <a:ext cx="647700" cy="7143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3419475" y="2406650"/>
            <a:ext cx="647700" cy="7143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4067175" y="2406650"/>
            <a:ext cx="649288" cy="215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4716463" y="2478088"/>
            <a:ext cx="719137" cy="14446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5435600" y="2335213"/>
            <a:ext cx="649288" cy="1428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6084888" y="2335213"/>
            <a:ext cx="647700" cy="2873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6732588" y="2406650"/>
            <a:ext cx="647700" cy="215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451725" y="2262188"/>
            <a:ext cx="568325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chemeClr val="bg1"/>
                </a:solidFill>
              </a:rPr>
              <a:t>V.S.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476375" y="3775075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076450" y="3990975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2581275" y="37020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3348038" y="3919538"/>
            <a:ext cx="3349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4021138" y="3990975"/>
            <a:ext cx="3349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4643438" y="3919538"/>
            <a:ext cx="3349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5245100" y="3846513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5867400" y="3846513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588125" y="3919538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7164388" y="3846513"/>
            <a:ext cx="3349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1619250" y="3919538"/>
            <a:ext cx="576263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 flipV="1">
            <a:off x="2268538" y="3846513"/>
            <a:ext cx="431800" cy="288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2771775" y="3846513"/>
            <a:ext cx="647700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3419475" y="4062413"/>
            <a:ext cx="720725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V="1">
            <a:off x="4211638" y="4062413"/>
            <a:ext cx="576262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4787900" y="3990975"/>
            <a:ext cx="576263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5364163" y="3990975"/>
            <a:ext cx="647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6011863" y="3990975"/>
            <a:ext cx="720725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V="1">
            <a:off x="6804025" y="3990975"/>
            <a:ext cx="504825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7451725" y="3702050"/>
            <a:ext cx="5461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chemeClr val="bg1"/>
                </a:solidFill>
              </a:rPr>
              <a:t>J.S.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1441450" y="420052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2051050" y="4062413"/>
            <a:ext cx="3222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2627313" y="413543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3348038" y="413543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3995738" y="413543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4643438" y="4278313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5257800" y="420687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5867400" y="420687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6588125" y="4062413"/>
            <a:ext cx="3222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7202488" y="413543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 flipV="1">
            <a:off x="1547813" y="4278313"/>
            <a:ext cx="647700" cy="14446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2195513" y="4278313"/>
            <a:ext cx="504825" cy="730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>
            <a:off x="2771775" y="4351338"/>
            <a:ext cx="6477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>
            <a:off x="3419475" y="4351338"/>
            <a:ext cx="6477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27" name="Line 59"/>
          <p:cNvSpPr>
            <a:spLocks noChangeShapeType="1"/>
          </p:cNvSpPr>
          <p:nvPr/>
        </p:nvSpPr>
        <p:spPr bwMode="auto">
          <a:xfrm>
            <a:off x="4140200" y="4351338"/>
            <a:ext cx="576263" cy="1428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 flipV="1">
            <a:off x="4787900" y="4422775"/>
            <a:ext cx="576263" cy="7143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>
            <a:off x="5364163" y="4422775"/>
            <a:ext cx="576262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 flipV="1">
            <a:off x="6011863" y="4278313"/>
            <a:ext cx="720725" cy="14446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>
            <a:off x="6732588" y="4278313"/>
            <a:ext cx="576262" cy="730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7475538" y="4217988"/>
            <a:ext cx="6969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sz="1600" b="1">
                <a:solidFill>
                  <a:schemeClr val="bg1"/>
                </a:solidFill>
              </a:rPr>
              <a:t>V.A.</a:t>
            </a:r>
          </a:p>
        </p:txBody>
      </p:sp>
      <p:sp>
        <p:nvSpPr>
          <p:cNvPr id="32833" name="Text Box 65"/>
          <p:cNvSpPr txBox="1">
            <a:spLocks noChangeArrowheads="1"/>
          </p:cNvSpPr>
          <p:nvPr/>
        </p:nvSpPr>
        <p:spPr bwMode="auto">
          <a:xfrm>
            <a:off x="1476375" y="4567238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2051050" y="4422775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35" name="Text Box 67"/>
          <p:cNvSpPr txBox="1">
            <a:spLocks noChangeArrowheads="1"/>
          </p:cNvSpPr>
          <p:nvPr/>
        </p:nvSpPr>
        <p:spPr bwMode="auto">
          <a:xfrm>
            <a:off x="2700338" y="4783138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36" name="Text Box 68"/>
          <p:cNvSpPr txBox="1">
            <a:spLocks noChangeArrowheads="1"/>
          </p:cNvSpPr>
          <p:nvPr/>
        </p:nvSpPr>
        <p:spPr bwMode="auto">
          <a:xfrm>
            <a:off x="3348038" y="4567238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3995738" y="4494213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38" name="Text Box 70"/>
          <p:cNvSpPr txBox="1">
            <a:spLocks noChangeArrowheads="1"/>
          </p:cNvSpPr>
          <p:nvPr/>
        </p:nvSpPr>
        <p:spPr bwMode="auto">
          <a:xfrm>
            <a:off x="4643438" y="4567238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39" name="Text Box 71"/>
          <p:cNvSpPr txBox="1">
            <a:spLocks noChangeArrowheads="1"/>
          </p:cNvSpPr>
          <p:nvPr/>
        </p:nvSpPr>
        <p:spPr bwMode="auto">
          <a:xfrm>
            <a:off x="5286375" y="4494213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40" name="Text Box 72"/>
          <p:cNvSpPr txBox="1">
            <a:spLocks noChangeArrowheads="1"/>
          </p:cNvSpPr>
          <p:nvPr/>
        </p:nvSpPr>
        <p:spPr bwMode="auto">
          <a:xfrm>
            <a:off x="5867400" y="4710113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41" name="Text Box 73"/>
          <p:cNvSpPr txBox="1">
            <a:spLocks noChangeArrowheads="1"/>
          </p:cNvSpPr>
          <p:nvPr/>
        </p:nvSpPr>
        <p:spPr bwMode="auto">
          <a:xfrm>
            <a:off x="6516688" y="4638675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42" name="Text Box 74"/>
          <p:cNvSpPr txBox="1">
            <a:spLocks noChangeArrowheads="1"/>
          </p:cNvSpPr>
          <p:nvPr/>
        </p:nvSpPr>
        <p:spPr bwMode="auto">
          <a:xfrm>
            <a:off x="7164388" y="4638675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2843" name="Line 75"/>
          <p:cNvSpPr>
            <a:spLocks noChangeShapeType="1"/>
          </p:cNvSpPr>
          <p:nvPr/>
        </p:nvSpPr>
        <p:spPr bwMode="auto">
          <a:xfrm flipV="1">
            <a:off x="1619250" y="4567238"/>
            <a:ext cx="576263" cy="142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>
            <a:off x="2195513" y="4567238"/>
            <a:ext cx="647700" cy="3603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5" name="Line 77"/>
          <p:cNvSpPr>
            <a:spLocks noChangeShapeType="1"/>
          </p:cNvSpPr>
          <p:nvPr/>
        </p:nvSpPr>
        <p:spPr bwMode="auto">
          <a:xfrm flipV="1">
            <a:off x="2843213" y="4710113"/>
            <a:ext cx="649287" cy="2174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6" name="Line 78"/>
          <p:cNvSpPr>
            <a:spLocks noChangeShapeType="1"/>
          </p:cNvSpPr>
          <p:nvPr/>
        </p:nvSpPr>
        <p:spPr bwMode="auto">
          <a:xfrm flipV="1">
            <a:off x="3492500" y="4638675"/>
            <a:ext cx="647700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7" name="Line 79"/>
          <p:cNvSpPr>
            <a:spLocks noChangeShapeType="1"/>
          </p:cNvSpPr>
          <p:nvPr/>
        </p:nvSpPr>
        <p:spPr bwMode="auto">
          <a:xfrm>
            <a:off x="4140200" y="4638675"/>
            <a:ext cx="647700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8" name="Line 80"/>
          <p:cNvSpPr>
            <a:spLocks noChangeShapeType="1"/>
          </p:cNvSpPr>
          <p:nvPr/>
        </p:nvSpPr>
        <p:spPr bwMode="auto">
          <a:xfrm flipV="1">
            <a:off x="4787900" y="4638675"/>
            <a:ext cx="647700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9" name="Line 81"/>
          <p:cNvSpPr>
            <a:spLocks noChangeShapeType="1"/>
          </p:cNvSpPr>
          <p:nvPr/>
        </p:nvSpPr>
        <p:spPr bwMode="auto">
          <a:xfrm>
            <a:off x="5435600" y="4638675"/>
            <a:ext cx="576263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6084888" y="4854575"/>
            <a:ext cx="5746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 flipV="1">
            <a:off x="6732588" y="4783138"/>
            <a:ext cx="576262" cy="714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52" name="Text Box 84"/>
          <p:cNvSpPr txBox="1">
            <a:spLocks noChangeArrowheads="1"/>
          </p:cNvSpPr>
          <p:nvPr/>
        </p:nvSpPr>
        <p:spPr bwMode="auto">
          <a:xfrm>
            <a:off x="7451725" y="4649788"/>
            <a:ext cx="5572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chemeClr val="bg1"/>
                </a:solidFill>
              </a:rPr>
              <a:t>J.A.</a:t>
            </a:r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755650" y="1125538"/>
            <a:ext cx="7885113" cy="4699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chemeClr val="bg1"/>
                </a:solidFill>
                <a:latin typeface="Bookman Old Style" pitchFamily="18" charset="0"/>
              </a:rPr>
              <a:t>Temps de la réponse motrice à une tâche simple</a:t>
            </a:r>
          </a:p>
        </p:txBody>
      </p:sp>
      <p:sp>
        <p:nvSpPr>
          <p:cNvPr id="32854" name="Text Box 86"/>
          <p:cNvSpPr txBox="1">
            <a:spLocks noChangeArrowheads="1"/>
          </p:cNvSpPr>
          <p:nvPr/>
        </p:nvSpPr>
        <p:spPr bwMode="auto">
          <a:xfrm>
            <a:off x="1979613" y="5919788"/>
            <a:ext cx="59213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V.S. : Vieux sédentaires ;   V.A. : Vieux actifs</a:t>
            </a:r>
          </a:p>
          <a:p>
            <a:pPr eaLnBrk="0" hangingPunct="0"/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J.S. : Jeunes sédentaires ;    J.A.  : Jeunes actifs</a:t>
            </a:r>
          </a:p>
        </p:txBody>
      </p:sp>
      <p:sp>
        <p:nvSpPr>
          <p:cNvPr id="32855" name="Text Box 87"/>
          <p:cNvSpPr txBox="1">
            <a:spLocks noChangeArrowheads="1"/>
          </p:cNvSpPr>
          <p:nvPr/>
        </p:nvSpPr>
        <p:spPr bwMode="auto">
          <a:xfrm>
            <a:off x="3549650" y="5510213"/>
            <a:ext cx="1885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Nombre d’essais</a:t>
            </a:r>
          </a:p>
        </p:txBody>
      </p:sp>
      <p:sp>
        <p:nvSpPr>
          <p:cNvPr id="32856" name="Text Box 88"/>
          <p:cNvSpPr txBox="1">
            <a:spLocks noChangeArrowheads="1"/>
          </p:cNvSpPr>
          <p:nvPr/>
        </p:nvSpPr>
        <p:spPr bwMode="auto">
          <a:xfrm rot="-5400000">
            <a:off x="-686594" y="3377407"/>
            <a:ext cx="26463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</a:rPr>
              <a:t>Temps de la réponse (mils)</a:t>
            </a:r>
          </a:p>
        </p:txBody>
      </p:sp>
      <p:sp>
        <p:nvSpPr>
          <p:cNvPr id="32857" name="Text Box 89"/>
          <p:cNvSpPr txBox="1">
            <a:spLocks noChangeArrowheads="1"/>
          </p:cNvSpPr>
          <p:nvPr/>
        </p:nvSpPr>
        <p:spPr bwMode="auto">
          <a:xfrm>
            <a:off x="2339975" y="260350"/>
            <a:ext cx="42640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i="1">
                <a:solidFill>
                  <a:schemeClr val="bg1"/>
                </a:solidFill>
              </a:rPr>
              <a:t>D’après Spirduso : J. Gerontol, 30: 435, 1975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47813" y="2133600"/>
            <a:ext cx="6553200" cy="2879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42988" y="1935163"/>
            <a:ext cx="676275" cy="3152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</a:rPr>
              <a:t>300 -</a:t>
            </a:r>
          </a:p>
          <a:p>
            <a:pPr eaLnBrk="0" hangingPunct="0"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</a:rPr>
              <a:t>280 –</a:t>
            </a:r>
          </a:p>
          <a:p>
            <a:pPr eaLnBrk="0" hangingPunct="0"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</a:rPr>
              <a:t>260 – </a:t>
            </a:r>
          </a:p>
          <a:p>
            <a:pPr eaLnBrk="0" hangingPunct="0"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</a:rPr>
              <a:t>240 –</a:t>
            </a:r>
          </a:p>
          <a:p>
            <a:pPr eaLnBrk="0" hangingPunct="0"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</a:rPr>
              <a:t>220 –</a:t>
            </a:r>
          </a:p>
          <a:p>
            <a:pPr eaLnBrk="0" hangingPunct="0"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</a:rPr>
              <a:t>200 –</a:t>
            </a:r>
          </a:p>
          <a:p>
            <a:pPr eaLnBrk="0" hangingPunct="0"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</a:rPr>
              <a:t>180 –</a:t>
            </a:r>
          </a:p>
          <a:p>
            <a:pPr eaLnBrk="0" hangingPunct="0">
              <a:lnSpc>
                <a:spcPct val="180000"/>
              </a:lnSpc>
            </a:pP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76375" y="3381375"/>
            <a:ext cx="2778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51050" y="345440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709863" y="2997200"/>
            <a:ext cx="277812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430588" y="2924175"/>
            <a:ext cx="277812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24300" y="3362325"/>
            <a:ext cx="288925" cy="3667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572000" y="342900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292725" y="345440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940425" y="3068638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588125" y="3357563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7235825" y="299720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547813" y="4927600"/>
            <a:ext cx="608965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</a:rPr>
              <a:t>I            I            I            I            I            I            I            I            I            I  </a:t>
            </a:r>
          </a:p>
          <a:p>
            <a:pPr eaLnBrk="0" hangingPunct="0"/>
            <a:r>
              <a:rPr lang="fr-FR" sz="1400">
                <a:solidFill>
                  <a:schemeClr val="bg1"/>
                </a:solidFill>
              </a:rPr>
              <a:t>1           2           3          4            5           6           7           8           9          10</a:t>
            </a: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1619250" y="3525838"/>
            <a:ext cx="576263" cy="714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2195513" y="3141663"/>
            <a:ext cx="647700" cy="431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2844800" y="3068638"/>
            <a:ext cx="719138" cy="730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563938" y="3068638"/>
            <a:ext cx="503237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4067175" y="3525838"/>
            <a:ext cx="649288" cy="476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4716463" y="3573463"/>
            <a:ext cx="719137" cy="2381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5435600" y="3213100"/>
            <a:ext cx="649288" cy="3841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84888" y="3213100"/>
            <a:ext cx="647700" cy="28733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V="1">
            <a:off x="6732588" y="3141663"/>
            <a:ext cx="647700" cy="3587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7451725" y="2852738"/>
            <a:ext cx="568325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chemeClr val="bg1"/>
                </a:solidFill>
              </a:rPr>
              <a:t>V.S.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1476375" y="429260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076450" y="4306888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2797175" y="3871913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3444875" y="364490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4021138" y="4162425"/>
            <a:ext cx="3349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643438" y="4162425"/>
            <a:ext cx="3349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5316538" y="4160838"/>
            <a:ext cx="3349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965825" y="386080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588125" y="4233863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7164388" y="3933825"/>
            <a:ext cx="3349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1619250" y="4437063"/>
            <a:ext cx="576263" cy="142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2268538" y="4005263"/>
            <a:ext cx="647700" cy="431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 flipV="1">
            <a:off x="2916238" y="3789363"/>
            <a:ext cx="647700" cy="215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3563938" y="3789363"/>
            <a:ext cx="576262" cy="5032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 flipV="1">
            <a:off x="4140200" y="4292600"/>
            <a:ext cx="6477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4859338" y="4292600"/>
            <a:ext cx="504825" cy="127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 flipV="1">
            <a:off x="5364163" y="4005263"/>
            <a:ext cx="720725" cy="300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6084888" y="4005263"/>
            <a:ext cx="647700" cy="3714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 flipV="1">
            <a:off x="6732588" y="4076700"/>
            <a:ext cx="576262" cy="2889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7451725" y="3789363"/>
            <a:ext cx="5461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chemeClr val="bg1"/>
                </a:solidFill>
              </a:rPr>
              <a:t>J.S.</a:t>
            </a: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1512888" y="435768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2124075" y="436562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2736850" y="414972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3386138" y="4076700"/>
            <a:ext cx="322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4033838" y="4292600"/>
            <a:ext cx="322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4681538" y="4292600"/>
            <a:ext cx="322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5329238" y="4221163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5940425" y="4076700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6659563" y="4286250"/>
            <a:ext cx="322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7235825" y="4076700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 flipV="1">
            <a:off x="1619250" y="4581525"/>
            <a:ext cx="649288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 flipV="1">
            <a:off x="2195513" y="4365625"/>
            <a:ext cx="576262" cy="215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49" name="Line 57"/>
          <p:cNvSpPr>
            <a:spLocks noChangeShapeType="1"/>
          </p:cNvSpPr>
          <p:nvPr/>
        </p:nvSpPr>
        <p:spPr bwMode="auto">
          <a:xfrm flipV="1">
            <a:off x="2771775" y="4292600"/>
            <a:ext cx="792163" cy="730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0" name="Line 58"/>
          <p:cNvSpPr>
            <a:spLocks noChangeShapeType="1"/>
          </p:cNvSpPr>
          <p:nvPr/>
        </p:nvSpPr>
        <p:spPr bwMode="auto">
          <a:xfrm>
            <a:off x="3563938" y="4292600"/>
            <a:ext cx="574675" cy="215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>
            <a:off x="4067175" y="4508500"/>
            <a:ext cx="7207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2" name="Line 60"/>
          <p:cNvSpPr>
            <a:spLocks noChangeShapeType="1"/>
          </p:cNvSpPr>
          <p:nvPr/>
        </p:nvSpPr>
        <p:spPr bwMode="auto">
          <a:xfrm flipV="1">
            <a:off x="4859338" y="4437063"/>
            <a:ext cx="504825" cy="714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3" name="Line 61"/>
          <p:cNvSpPr>
            <a:spLocks noChangeShapeType="1"/>
          </p:cNvSpPr>
          <p:nvPr/>
        </p:nvSpPr>
        <p:spPr bwMode="auto">
          <a:xfrm flipV="1">
            <a:off x="5364163" y="4292600"/>
            <a:ext cx="647700" cy="14446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4" name="Line 62"/>
          <p:cNvSpPr>
            <a:spLocks noChangeShapeType="1"/>
          </p:cNvSpPr>
          <p:nvPr/>
        </p:nvSpPr>
        <p:spPr bwMode="auto">
          <a:xfrm>
            <a:off x="6084888" y="4292600"/>
            <a:ext cx="719137" cy="215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5" name="Line 63"/>
          <p:cNvSpPr>
            <a:spLocks noChangeShapeType="1"/>
          </p:cNvSpPr>
          <p:nvPr/>
        </p:nvSpPr>
        <p:spPr bwMode="auto">
          <a:xfrm flipV="1">
            <a:off x="6804025" y="4292600"/>
            <a:ext cx="576263" cy="215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6" name="Text Box 64"/>
          <p:cNvSpPr txBox="1">
            <a:spLocks noChangeArrowheads="1"/>
          </p:cNvSpPr>
          <p:nvPr/>
        </p:nvSpPr>
        <p:spPr bwMode="auto">
          <a:xfrm>
            <a:off x="7451725" y="4076700"/>
            <a:ext cx="6969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 sz="1600" b="1">
                <a:solidFill>
                  <a:schemeClr val="bg1"/>
                </a:solidFill>
              </a:rPr>
              <a:t>V.A.</a:t>
            </a:r>
          </a:p>
        </p:txBody>
      </p:sp>
      <p:sp>
        <p:nvSpPr>
          <p:cNvPr id="33857" name="Text Box 65"/>
          <p:cNvSpPr txBox="1">
            <a:spLocks noChangeArrowheads="1"/>
          </p:cNvSpPr>
          <p:nvPr/>
        </p:nvSpPr>
        <p:spPr bwMode="auto">
          <a:xfrm>
            <a:off x="1476375" y="4508500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58" name="Text Box 66"/>
          <p:cNvSpPr txBox="1">
            <a:spLocks noChangeArrowheads="1"/>
          </p:cNvSpPr>
          <p:nvPr/>
        </p:nvSpPr>
        <p:spPr bwMode="auto">
          <a:xfrm>
            <a:off x="2122488" y="4579938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59" name="Text Box 67"/>
          <p:cNvSpPr txBox="1">
            <a:spLocks noChangeArrowheads="1"/>
          </p:cNvSpPr>
          <p:nvPr/>
        </p:nvSpPr>
        <p:spPr bwMode="auto">
          <a:xfrm>
            <a:off x="2771775" y="4437063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60" name="Text Box 68"/>
          <p:cNvSpPr txBox="1">
            <a:spLocks noChangeArrowheads="1"/>
          </p:cNvSpPr>
          <p:nvPr/>
        </p:nvSpPr>
        <p:spPr bwMode="auto">
          <a:xfrm>
            <a:off x="3414713" y="4292600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4067175" y="4508500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62" name="Text Box 70"/>
          <p:cNvSpPr txBox="1">
            <a:spLocks noChangeArrowheads="1"/>
          </p:cNvSpPr>
          <p:nvPr/>
        </p:nvSpPr>
        <p:spPr bwMode="auto">
          <a:xfrm>
            <a:off x="4714875" y="4581525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63" name="Text Box 71"/>
          <p:cNvSpPr txBox="1">
            <a:spLocks noChangeArrowheads="1"/>
          </p:cNvSpPr>
          <p:nvPr/>
        </p:nvSpPr>
        <p:spPr bwMode="auto">
          <a:xfrm>
            <a:off x="5357813" y="4581525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64" name="Text Box 72"/>
          <p:cNvSpPr txBox="1">
            <a:spLocks noChangeArrowheads="1"/>
          </p:cNvSpPr>
          <p:nvPr/>
        </p:nvSpPr>
        <p:spPr bwMode="auto">
          <a:xfrm>
            <a:off x="5938838" y="4365625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65" name="Text Box 73"/>
          <p:cNvSpPr txBox="1">
            <a:spLocks noChangeArrowheads="1"/>
          </p:cNvSpPr>
          <p:nvPr/>
        </p:nvSpPr>
        <p:spPr bwMode="auto">
          <a:xfrm>
            <a:off x="6654800" y="4508500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66" name="Text Box 74"/>
          <p:cNvSpPr txBox="1">
            <a:spLocks noChangeArrowheads="1"/>
          </p:cNvSpPr>
          <p:nvPr/>
        </p:nvSpPr>
        <p:spPr bwMode="auto">
          <a:xfrm>
            <a:off x="7235825" y="4365625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</a:t>
            </a:r>
          </a:p>
        </p:txBody>
      </p:sp>
      <p:sp>
        <p:nvSpPr>
          <p:cNvPr id="33867" name="Line 75"/>
          <p:cNvSpPr>
            <a:spLocks noChangeShapeType="1"/>
          </p:cNvSpPr>
          <p:nvPr/>
        </p:nvSpPr>
        <p:spPr bwMode="auto">
          <a:xfrm>
            <a:off x="1619250" y="4652963"/>
            <a:ext cx="647700" cy="714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68" name="Line 76"/>
          <p:cNvSpPr>
            <a:spLocks noChangeShapeType="1"/>
          </p:cNvSpPr>
          <p:nvPr/>
        </p:nvSpPr>
        <p:spPr bwMode="auto">
          <a:xfrm flipV="1">
            <a:off x="2266950" y="4581525"/>
            <a:ext cx="649288" cy="1428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69" name="Line 77"/>
          <p:cNvSpPr>
            <a:spLocks noChangeShapeType="1"/>
          </p:cNvSpPr>
          <p:nvPr/>
        </p:nvSpPr>
        <p:spPr bwMode="auto">
          <a:xfrm flipV="1">
            <a:off x="2916238" y="4437063"/>
            <a:ext cx="647700" cy="1460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70" name="Line 78"/>
          <p:cNvSpPr>
            <a:spLocks noChangeShapeType="1"/>
          </p:cNvSpPr>
          <p:nvPr/>
        </p:nvSpPr>
        <p:spPr bwMode="auto">
          <a:xfrm>
            <a:off x="3563938" y="4508500"/>
            <a:ext cx="647700" cy="215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71" name="Line 79"/>
          <p:cNvSpPr>
            <a:spLocks noChangeShapeType="1"/>
          </p:cNvSpPr>
          <p:nvPr/>
        </p:nvSpPr>
        <p:spPr bwMode="auto">
          <a:xfrm>
            <a:off x="4211638" y="4724400"/>
            <a:ext cx="647700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72" name="Line 80"/>
          <p:cNvSpPr>
            <a:spLocks noChangeShapeType="1"/>
          </p:cNvSpPr>
          <p:nvPr/>
        </p:nvSpPr>
        <p:spPr bwMode="auto">
          <a:xfrm flipV="1">
            <a:off x="4859338" y="4797425"/>
            <a:ext cx="6492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73" name="Line 81"/>
          <p:cNvSpPr>
            <a:spLocks noChangeShapeType="1"/>
          </p:cNvSpPr>
          <p:nvPr/>
        </p:nvSpPr>
        <p:spPr bwMode="auto">
          <a:xfrm flipV="1">
            <a:off x="5507038" y="4581525"/>
            <a:ext cx="577850" cy="2143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74" name="Line 82"/>
          <p:cNvSpPr>
            <a:spLocks noChangeShapeType="1"/>
          </p:cNvSpPr>
          <p:nvPr/>
        </p:nvSpPr>
        <p:spPr bwMode="auto">
          <a:xfrm>
            <a:off x="6084888" y="4581525"/>
            <a:ext cx="719137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75" name="Line 83"/>
          <p:cNvSpPr>
            <a:spLocks noChangeShapeType="1"/>
          </p:cNvSpPr>
          <p:nvPr/>
        </p:nvSpPr>
        <p:spPr bwMode="auto">
          <a:xfrm flipV="1">
            <a:off x="6804025" y="4581525"/>
            <a:ext cx="576263" cy="714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76" name="Text Box 84"/>
          <p:cNvSpPr txBox="1">
            <a:spLocks noChangeArrowheads="1"/>
          </p:cNvSpPr>
          <p:nvPr/>
        </p:nvSpPr>
        <p:spPr bwMode="auto">
          <a:xfrm>
            <a:off x="7421563" y="4365625"/>
            <a:ext cx="5572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>
                <a:solidFill>
                  <a:schemeClr val="bg1"/>
                </a:solidFill>
              </a:rPr>
              <a:t>J.A.</a:t>
            </a:r>
          </a:p>
        </p:txBody>
      </p:sp>
      <p:sp>
        <p:nvSpPr>
          <p:cNvPr id="33877" name="Text Box 85"/>
          <p:cNvSpPr txBox="1">
            <a:spLocks noChangeArrowheads="1"/>
          </p:cNvSpPr>
          <p:nvPr/>
        </p:nvSpPr>
        <p:spPr bwMode="auto">
          <a:xfrm>
            <a:off x="468313" y="1125538"/>
            <a:ext cx="8340725" cy="4699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chemeClr val="bg1"/>
                </a:solidFill>
                <a:latin typeface="Bookman Old Style" pitchFamily="18" charset="0"/>
              </a:rPr>
              <a:t>Temps de la réponse motrice à une tâche complexe</a:t>
            </a:r>
          </a:p>
        </p:txBody>
      </p:sp>
      <p:sp>
        <p:nvSpPr>
          <p:cNvPr id="33878" name="Text Box 86"/>
          <p:cNvSpPr txBox="1">
            <a:spLocks noChangeArrowheads="1"/>
          </p:cNvSpPr>
          <p:nvPr/>
        </p:nvSpPr>
        <p:spPr bwMode="auto">
          <a:xfrm>
            <a:off x="1979613" y="5919788"/>
            <a:ext cx="59213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V.S. : Vieux sédentaires ;   V.A. : Vieux actifs</a:t>
            </a:r>
          </a:p>
          <a:p>
            <a:pPr eaLnBrk="0" hangingPunct="0"/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J.S. : Jeunes sédentaires ;    J.A.  : Jeunes actifs</a:t>
            </a:r>
          </a:p>
        </p:txBody>
      </p:sp>
      <p:sp>
        <p:nvSpPr>
          <p:cNvPr id="33879" name="Text Box 87"/>
          <p:cNvSpPr txBox="1">
            <a:spLocks noChangeArrowheads="1"/>
          </p:cNvSpPr>
          <p:nvPr/>
        </p:nvSpPr>
        <p:spPr bwMode="auto">
          <a:xfrm rot="-5400000">
            <a:off x="-686594" y="3377407"/>
            <a:ext cx="26463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chemeClr val="bg1"/>
                </a:solidFill>
              </a:rPr>
              <a:t>Temps de la réponse (mils)</a:t>
            </a:r>
          </a:p>
        </p:txBody>
      </p:sp>
      <p:sp>
        <p:nvSpPr>
          <p:cNvPr id="33880" name="Text Box 88"/>
          <p:cNvSpPr txBox="1">
            <a:spLocks noChangeArrowheads="1"/>
          </p:cNvSpPr>
          <p:nvPr/>
        </p:nvSpPr>
        <p:spPr bwMode="auto">
          <a:xfrm>
            <a:off x="3327400" y="5367338"/>
            <a:ext cx="1885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chemeClr val="bg1"/>
                </a:solidFill>
              </a:rPr>
              <a:t>Nombre d’essais</a:t>
            </a:r>
          </a:p>
        </p:txBody>
      </p:sp>
      <p:sp>
        <p:nvSpPr>
          <p:cNvPr id="33881" name="Text Box 89"/>
          <p:cNvSpPr txBox="1">
            <a:spLocks noChangeArrowheads="1"/>
          </p:cNvSpPr>
          <p:nvPr/>
        </p:nvSpPr>
        <p:spPr bwMode="auto">
          <a:xfrm>
            <a:off x="2339975" y="260350"/>
            <a:ext cx="42640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i="1">
                <a:solidFill>
                  <a:schemeClr val="bg1"/>
                </a:solidFill>
              </a:rPr>
              <a:t>D’après Spirduso : J. Gerontol, 30: 435, 1975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3"/>
          <p:cNvSpPr txBox="1">
            <a:spLocks noChangeArrowheads="1"/>
          </p:cNvSpPr>
          <p:nvPr/>
        </p:nvSpPr>
        <p:spPr bwMode="auto">
          <a:xfrm>
            <a:off x="-36513" y="1214438"/>
            <a:ext cx="918051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>
                <a:solidFill>
                  <a:schemeClr val="bg1"/>
                </a:solidFill>
              </a:rPr>
              <a:t>LE SPORT</a:t>
            </a:r>
          </a:p>
          <a:p>
            <a:pPr algn="ctr"/>
            <a:endParaRPr lang="fr-FR" sz="4000">
              <a:solidFill>
                <a:schemeClr val="bg1"/>
              </a:solidFill>
            </a:endParaRPr>
          </a:p>
          <a:p>
            <a:pPr algn="ctr"/>
            <a:endParaRPr lang="fr-FR" sz="2400">
              <a:solidFill>
                <a:schemeClr val="bg1"/>
              </a:solidFill>
            </a:endParaRPr>
          </a:p>
          <a:p>
            <a:pPr algn="ctr"/>
            <a:r>
              <a:rPr lang="fr-FR" sz="3200">
                <a:solidFill>
                  <a:schemeClr val="bg1"/>
                </a:solidFill>
              </a:rPr>
              <a:t>Activité organisée et codifiée pour </a:t>
            </a:r>
          </a:p>
          <a:p>
            <a:pPr algn="ctr"/>
            <a:endParaRPr lang="fr-FR" sz="3200">
              <a:solidFill>
                <a:schemeClr val="bg1"/>
              </a:solidFill>
            </a:endParaRPr>
          </a:p>
          <a:p>
            <a:pPr algn="ctr"/>
            <a:r>
              <a:rPr lang="fr-FR" sz="3200">
                <a:solidFill>
                  <a:schemeClr val="bg1"/>
                </a:solidFill>
              </a:rPr>
              <a:t>réaliser une</a:t>
            </a:r>
          </a:p>
          <a:p>
            <a:pPr algn="ctr"/>
            <a:endParaRPr lang="fr-FR" sz="3200">
              <a:solidFill>
                <a:schemeClr val="bg1"/>
              </a:solidFill>
            </a:endParaRPr>
          </a:p>
          <a:p>
            <a:pPr algn="ctr"/>
            <a:r>
              <a:rPr lang="fr-FR" sz="3200" b="1">
                <a:solidFill>
                  <a:srgbClr val="FFFF00"/>
                </a:solidFill>
              </a:rPr>
              <a:t> performance </a:t>
            </a:r>
            <a:r>
              <a:rPr lang="fr-FR" sz="3200">
                <a:solidFill>
                  <a:schemeClr val="bg1"/>
                </a:solidFill>
              </a:rPr>
              <a:t>individuelle ou collective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44700" y="285750"/>
            <a:ext cx="4956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Quelques définitions et réflexions…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812087" cy="173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fr-FR" sz="2400" b="1">
                <a:solidFill>
                  <a:schemeClr val="bg1"/>
                </a:solidFill>
                <a:latin typeface="Bookman Old Style" pitchFamily="18" charset="0"/>
              </a:rPr>
              <a:t>Dans tous les cas, les individus physiquement </a:t>
            </a:r>
          </a:p>
          <a:p>
            <a:pPr algn="just" eaLnBrk="0" hangingPunct="0">
              <a:lnSpc>
                <a:spcPct val="150000"/>
              </a:lnSpc>
            </a:pPr>
            <a:r>
              <a:rPr lang="fr-FR" sz="2400" b="1">
                <a:solidFill>
                  <a:schemeClr val="bg1"/>
                </a:solidFill>
                <a:latin typeface="Bookman Old Style" pitchFamily="18" charset="0"/>
              </a:rPr>
              <a:t>actifs, jeunes ou vieux, réagissent plus vite que </a:t>
            </a:r>
          </a:p>
          <a:p>
            <a:pPr algn="just" eaLnBrk="0" hangingPunct="0">
              <a:lnSpc>
                <a:spcPct val="150000"/>
              </a:lnSpc>
            </a:pPr>
            <a:r>
              <a:rPr lang="fr-FR" sz="2400" b="1">
                <a:solidFill>
                  <a:schemeClr val="bg1"/>
                </a:solidFill>
                <a:latin typeface="Bookman Old Style" pitchFamily="18" charset="0"/>
              </a:rPr>
              <a:t>leurs congénères sédentaires.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35013" y="2636838"/>
            <a:ext cx="7478712" cy="3925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fr-FR" sz="2400" b="1">
                <a:solidFill>
                  <a:schemeClr val="bg1"/>
                </a:solidFill>
                <a:latin typeface="Times New Roman" pitchFamily="18" charset="0"/>
              </a:rPr>
              <a:t>Conclusions :</a:t>
            </a:r>
          </a:p>
          <a:p>
            <a:pPr eaLnBrk="0" hangingPunct="0">
              <a:lnSpc>
                <a:spcPct val="150000"/>
              </a:lnSpc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1) Un mode de vie actif peut modifier significativement et</a:t>
            </a:r>
          </a:p>
          <a:p>
            <a:pPr eaLnBrk="0" hangingPunct="0">
              <a:lnSpc>
                <a:spcPct val="150000"/>
              </a:lnSpc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positivement la fonction neuro-motrice </a:t>
            </a:r>
            <a:r>
              <a:rPr lang="fr-FR" sz="2400" b="1">
                <a:solidFill>
                  <a:srgbClr val="FFFF00"/>
                </a:solidFill>
                <a:latin typeface="Times New Roman" pitchFamily="18" charset="0"/>
              </a:rPr>
              <a:t>A TOUS ÂGES</a:t>
            </a: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endParaRPr lang="fr-FR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2) Le vieillissement biologique de certaines fonctions neuro</a:t>
            </a:r>
          </a:p>
          <a:p>
            <a:pPr eaLnBrk="0" hangingPunct="0">
              <a:lnSpc>
                <a:spcPct val="150000"/>
              </a:lnSpc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musculaires est probablement retardé par une participation</a:t>
            </a:r>
          </a:p>
          <a:p>
            <a:pPr eaLnBrk="0" hangingPunct="0">
              <a:lnSpc>
                <a:spcPct val="150000"/>
              </a:lnSpc>
            </a:pPr>
            <a:r>
              <a:rPr lang="fr-FR" sz="2400">
                <a:solidFill>
                  <a:schemeClr val="bg1"/>
                </a:solidFill>
                <a:latin typeface="Times New Roman" pitchFamily="18" charset="0"/>
              </a:rPr>
              <a:t>régulière à des exercices physiques.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14313" y="357188"/>
            <a:ext cx="8848725" cy="461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</a:rPr>
              <a:t>Effets des AP sur les fonctions cérébrales et le système nerveux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95288" y="4357688"/>
            <a:ext cx="8189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             - </a:t>
            </a:r>
            <a:r>
              <a:rPr lang="fr-FR" b="1">
                <a:solidFill>
                  <a:srgbClr val="FFFF00"/>
                </a:solidFill>
                <a:sym typeface="Symbol" pitchFamily="18" charset="2"/>
              </a:rPr>
              <a:t> du BDNF +  NGF </a:t>
            </a:r>
            <a:r>
              <a:rPr lang="fr-FR">
                <a:solidFill>
                  <a:schemeClr val="bg1"/>
                </a:solidFill>
                <a:sym typeface="Symbol" pitchFamily="18" charset="2"/>
              </a:rPr>
              <a:t>  plasticité synaptique ( synaptogénèse) + </a:t>
            </a:r>
          </a:p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                neurogénèse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595438" y="1912938"/>
            <a:ext cx="176212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Neurotrophines</a:t>
            </a:r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 flipV="1">
            <a:off x="3367088" y="1339850"/>
            <a:ext cx="576262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995738" y="1143000"/>
            <a:ext cx="3546475" cy="3762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BDNF </a:t>
            </a:r>
            <a:r>
              <a:rPr lang="fr-FR" sz="1400" i="1">
                <a:solidFill>
                  <a:srgbClr val="FFFF00"/>
                </a:solidFill>
              </a:rPr>
              <a:t>(brain derived neurotrophic factor)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4016375" y="1627188"/>
            <a:ext cx="2373313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NGF</a:t>
            </a:r>
            <a:r>
              <a:rPr lang="fr-FR"/>
              <a:t> </a:t>
            </a:r>
            <a:r>
              <a:rPr lang="fr-FR" sz="1400" i="1">
                <a:solidFill>
                  <a:schemeClr val="bg1"/>
                </a:solidFill>
              </a:rPr>
              <a:t>(nerve growth factor)</a:t>
            </a:r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V="1">
            <a:off x="3367088" y="1843088"/>
            <a:ext cx="576262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3995738" y="2132013"/>
            <a:ext cx="2122487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NT-3 </a:t>
            </a:r>
            <a:r>
              <a:rPr lang="fr-FR" sz="1400" i="1">
                <a:solidFill>
                  <a:schemeClr val="bg1"/>
                </a:solidFill>
              </a:rPr>
              <a:t>(neurotrophine 3)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4016375" y="2619375"/>
            <a:ext cx="246062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NT-4/5 </a:t>
            </a:r>
            <a:r>
              <a:rPr lang="fr-FR" sz="1400" i="1">
                <a:solidFill>
                  <a:schemeClr val="bg1"/>
                </a:solidFill>
              </a:rPr>
              <a:t>(neurotrophine 4/5)</a:t>
            </a:r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3367088" y="2203450"/>
            <a:ext cx="576262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367088" y="2274888"/>
            <a:ext cx="576262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58875" y="5005388"/>
            <a:ext cx="8099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  <a:sym typeface="Symbol" pitchFamily="18" charset="2"/>
              </a:rPr>
              <a:t> -  </a:t>
            </a:r>
            <a:r>
              <a:rPr lang="fr-FR" b="1">
                <a:solidFill>
                  <a:srgbClr val="FFFF00"/>
                </a:solidFill>
                <a:sym typeface="Symbol" pitchFamily="18" charset="2"/>
              </a:rPr>
              <a:t>IGF-1 </a:t>
            </a:r>
            <a:r>
              <a:rPr lang="fr-FR">
                <a:solidFill>
                  <a:schemeClr val="bg1"/>
                </a:solidFill>
                <a:sym typeface="Symbol" pitchFamily="18" charset="2"/>
              </a:rPr>
              <a:t> Effets médiateurs :  l’entrée du calcium, du glucose au cours de</a:t>
            </a:r>
          </a:p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    l’exercice musculaire , angiogénèse  ++ O2;</a:t>
            </a:r>
          </a:p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 -  Abaisse le seuil d’induction de </a:t>
            </a:r>
            <a:r>
              <a:rPr lang="fr-FR">
                <a:solidFill>
                  <a:srgbClr val="FFFF00"/>
                </a:solidFill>
                <a:sym typeface="Symbol" pitchFamily="18" charset="2"/>
              </a:rPr>
              <a:t>la LPT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14313" y="4786313"/>
            <a:ext cx="995362" cy="461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FF00"/>
                </a:solidFill>
              </a:rPr>
              <a:t>AP </a:t>
            </a:r>
            <a:r>
              <a:rPr lang="fr-FR" sz="2400">
                <a:solidFill>
                  <a:schemeClr val="bg1"/>
                </a:solidFill>
                <a:sym typeface="Symbol" pitchFamily="18" charset="2"/>
              </a:rPr>
              <a:t></a:t>
            </a:r>
            <a:endParaRPr lang="fr-FR" sz="2400" b="1">
              <a:solidFill>
                <a:srgbClr val="FFFF00"/>
              </a:solidFill>
            </a:endParaRPr>
          </a:p>
        </p:txBody>
      </p:sp>
      <p:sp>
        <p:nvSpPr>
          <p:cNvPr id="35855" name="ZoneTexte 15"/>
          <p:cNvSpPr txBox="1">
            <a:spLocks noChangeArrowheads="1"/>
          </p:cNvSpPr>
          <p:nvPr/>
        </p:nvSpPr>
        <p:spPr bwMode="auto">
          <a:xfrm>
            <a:off x="142875" y="5905500"/>
            <a:ext cx="84693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chemeClr val="bg1"/>
                </a:solidFill>
              </a:rPr>
              <a:t>Références :</a:t>
            </a:r>
          </a:p>
          <a:p>
            <a:r>
              <a:rPr lang="fr-FR" sz="1400" i="1">
                <a:solidFill>
                  <a:schemeClr val="bg1"/>
                </a:solidFill>
              </a:rPr>
              <a:t>Marty, 2003; Vaynman, 2004, 2006; Van Praag et al. 1999; Carro et al., 2000; 2001; Farmer et al., 2004; </a:t>
            </a:r>
          </a:p>
          <a:p>
            <a:r>
              <a:rPr lang="fr-FR" sz="1400" i="1">
                <a:solidFill>
                  <a:schemeClr val="bg1"/>
                </a:solidFill>
              </a:rPr>
              <a:t>Gomez-Pinilla et al., 2001; Ploughman et al. 2007.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43063" y="3143250"/>
            <a:ext cx="2935287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IGF-1 : </a:t>
            </a:r>
            <a:r>
              <a:rPr lang="fr-FR" sz="1400" i="1">
                <a:solidFill>
                  <a:schemeClr val="bg1"/>
                </a:solidFill>
                <a:sym typeface="Symbol" pitchFamily="18" charset="2"/>
              </a:rPr>
              <a:t>(Insuline growth factor 1)</a:t>
            </a:r>
            <a:endParaRPr lang="fr-FR" sz="1400" i="1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643063" y="3714750"/>
            <a:ext cx="263525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LPT : </a:t>
            </a:r>
            <a:r>
              <a:rPr lang="fr-FR" sz="1400" i="1">
                <a:solidFill>
                  <a:schemeClr val="bg1"/>
                </a:solidFill>
              </a:rPr>
              <a:t>(long term potentiation)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14" grpId="0"/>
      <p:bldP spid="15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867400" y="2949575"/>
            <a:ext cx="2725738" cy="4762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rgbClr val="FFFF00"/>
                </a:solidFill>
              </a:rPr>
              <a:t>Activité physique</a:t>
            </a:r>
          </a:p>
        </p:txBody>
      </p:sp>
      <p:sp>
        <p:nvSpPr>
          <p:cNvPr id="36867" name="Arc 7"/>
          <p:cNvSpPr>
            <a:spLocks/>
          </p:cNvSpPr>
          <p:nvPr/>
        </p:nvSpPr>
        <p:spPr bwMode="auto">
          <a:xfrm>
            <a:off x="1935163" y="2844800"/>
            <a:ext cx="1139825" cy="541338"/>
          </a:xfrm>
          <a:custGeom>
            <a:avLst/>
            <a:gdLst>
              <a:gd name="T0" fmla="*/ 2147483647 w 43200"/>
              <a:gd name="T1" fmla="*/ 2147483647 h 43195"/>
              <a:gd name="T2" fmla="*/ 2147483647 w 43200"/>
              <a:gd name="T3" fmla="*/ 2147483647 h 43195"/>
              <a:gd name="T4" fmla="*/ 2147483647 w 43200"/>
              <a:gd name="T5" fmla="*/ 2147483647 h 43195"/>
              <a:gd name="T6" fmla="*/ 0 60000 65536"/>
              <a:gd name="T7" fmla="*/ 0 60000 65536"/>
              <a:gd name="T8" fmla="*/ 0 60000 65536"/>
              <a:gd name="T9" fmla="*/ 0 w 43200"/>
              <a:gd name="T10" fmla="*/ 0 h 43195"/>
              <a:gd name="T11" fmla="*/ 43200 w 43200"/>
              <a:gd name="T12" fmla="*/ 43195 h 43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95" fill="none" extrusionOk="0">
                <a:moveTo>
                  <a:pt x="15380" y="42285"/>
                </a:moveTo>
                <a:cubicBezTo>
                  <a:pt x="6250" y="39540"/>
                  <a:pt x="0" y="311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5" y="43194"/>
                </a:cubicBezTo>
              </a:path>
              <a:path w="43200" h="43195" stroke="0" extrusionOk="0">
                <a:moveTo>
                  <a:pt x="15380" y="42285"/>
                </a:moveTo>
                <a:cubicBezTo>
                  <a:pt x="6250" y="39540"/>
                  <a:pt x="0" y="311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5" y="43194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Freeform 8"/>
          <p:cNvSpPr>
            <a:spLocks/>
          </p:cNvSpPr>
          <p:nvPr/>
        </p:nvSpPr>
        <p:spPr bwMode="auto">
          <a:xfrm>
            <a:off x="2381250" y="3225800"/>
            <a:ext cx="153988" cy="203200"/>
          </a:xfrm>
          <a:custGeom>
            <a:avLst/>
            <a:gdLst>
              <a:gd name="T0" fmla="*/ 2147483647 w 96"/>
              <a:gd name="T1" fmla="*/ 2147483647 h 144"/>
              <a:gd name="T2" fmla="*/ 2147483647 w 96"/>
              <a:gd name="T3" fmla="*/ 0 h 144"/>
              <a:gd name="T4" fmla="*/ 0 w 96"/>
              <a:gd name="T5" fmla="*/ 2147483647 h 144"/>
              <a:gd name="T6" fmla="*/ 0 60000 65536"/>
              <a:gd name="T7" fmla="*/ 0 60000 65536"/>
              <a:gd name="T8" fmla="*/ 0 60000 65536"/>
              <a:gd name="T9" fmla="*/ 0 w 96"/>
              <a:gd name="T10" fmla="*/ 0 h 144"/>
              <a:gd name="T11" fmla="*/ 96 w 9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44">
                <a:moveTo>
                  <a:pt x="96" y="144"/>
                </a:moveTo>
                <a:cubicBezTo>
                  <a:pt x="80" y="72"/>
                  <a:pt x="64" y="0"/>
                  <a:pt x="48" y="0"/>
                </a:cubicBezTo>
                <a:cubicBezTo>
                  <a:pt x="32" y="0"/>
                  <a:pt x="8" y="120"/>
                  <a:pt x="0" y="14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9" name="Freeform 9"/>
          <p:cNvSpPr>
            <a:spLocks/>
          </p:cNvSpPr>
          <p:nvPr/>
        </p:nvSpPr>
        <p:spPr bwMode="auto">
          <a:xfrm>
            <a:off x="2076450" y="2921000"/>
            <a:ext cx="766763" cy="361950"/>
          </a:xfrm>
          <a:custGeom>
            <a:avLst/>
            <a:gdLst>
              <a:gd name="T0" fmla="*/ 2147483647 w 624"/>
              <a:gd name="T1" fmla="*/ 2147483647 h 416"/>
              <a:gd name="T2" fmla="*/ 2147483647 w 624"/>
              <a:gd name="T3" fmla="*/ 2147483647 h 416"/>
              <a:gd name="T4" fmla="*/ 2147483647 w 624"/>
              <a:gd name="T5" fmla="*/ 2147483647 h 416"/>
              <a:gd name="T6" fmla="*/ 2147483647 w 624"/>
              <a:gd name="T7" fmla="*/ 2147483647 h 416"/>
              <a:gd name="T8" fmla="*/ 2147483647 w 624"/>
              <a:gd name="T9" fmla="*/ 2147483647 h 416"/>
              <a:gd name="T10" fmla="*/ 2147483647 w 624"/>
              <a:gd name="T11" fmla="*/ 2147483647 h 416"/>
              <a:gd name="T12" fmla="*/ 2147483647 w 624"/>
              <a:gd name="T13" fmla="*/ 2147483647 h 416"/>
              <a:gd name="T14" fmla="*/ 2147483647 w 624"/>
              <a:gd name="T15" fmla="*/ 2147483647 h 416"/>
              <a:gd name="T16" fmla="*/ 2147483647 w 624"/>
              <a:gd name="T17" fmla="*/ 2147483647 h 416"/>
              <a:gd name="T18" fmla="*/ 2147483647 w 624"/>
              <a:gd name="T19" fmla="*/ 2147483647 h 416"/>
              <a:gd name="T20" fmla="*/ 2147483647 w 624"/>
              <a:gd name="T21" fmla="*/ 2147483647 h 416"/>
              <a:gd name="T22" fmla="*/ 2147483647 w 624"/>
              <a:gd name="T23" fmla="*/ 2147483647 h 416"/>
              <a:gd name="T24" fmla="*/ 2147483647 w 624"/>
              <a:gd name="T25" fmla="*/ 2147483647 h 416"/>
              <a:gd name="T26" fmla="*/ 2147483647 w 624"/>
              <a:gd name="T27" fmla="*/ 2147483647 h 416"/>
              <a:gd name="T28" fmla="*/ 2147483647 w 624"/>
              <a:gd name="T29" fmla="*/ 2147483647 h 416"/>
              <a:gd name="T30" fmla="*/ 2147483647 w 624"/>
              <a:gd name="T31" fmla="*/ 2147483647 h 416"/>
              <a:gd name="T32" fmla="*/ 2147483647 w 624"/>
              <a:gd name="T33" fmla="*/ 2147483647 h 416"/>
              <a:gd name="T34" fmla="*/ 2147483647 w 624"/>
              <a:gd name="T35" fmla="*/ 2147483647 h 4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24"/>
              <a:gd name="T55" fmla="*/ 0 h 416"/>
              <a:gd name="T56" fmla="*/ 624 w 624"/>
              <a:gd name="T57" fmla="*/ 416 h 4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24" h="416">
                <a:moveTo>
                  <a:pt x="24" y="64"/>
                </a:moveTo>
                <a:cubicBezTo>
                  <a:pt x="24" y="80"/>
                  <a:pt x="104" y="128"/>
                  <a:pt x="120" y="160"/>
                </a:cubicBezTo>
                <a:cubicBezTo>
                  <a:pt x="136" y="192"/>
                  <a:pt x="136" y="232"/>
                  <a:pt x="120" y="256"/>
                </a:cubicBezTo>
                <a:cubicBezTo>
                  <a:pt x="104" y="280"/>
                  <a:pt x="40" y="280"/>
                  <a:pt x="24" y="304"/>
                </a:cubicBezTo>
                <a:cubicBezTo>
                  <a:pt x="8" y="328"/>
                  <a:pt x="0" y="384"/>
                  <a:pt x="24" y="400"/>
                </a:cubicBezTo>
                <a:cubicBezTo>
                  <a:pt x="48" y="416"/>
                  <a:pt x="136" y="416"/>
                  <a:pt x="168" y="400"/>
                </a:cubicBezTo>
                <a:cubicBezTo>
                  <a:pt x="200" y="384"/>
                  <a:pt x="192" y="328"/>
                  <a:pt x="216" y="304"/>
                </a:cubicBezTo>
                <a:cubicBezTo>
                  <a:pt x="240" y="280"/>
                  <a:pt x="280" y="248"/>
                  <a:pt x="312" y="256"/>
                </a:cubicBezTo>
                <a:cubicBezTo>
                  <a:pt x="344" y="264"/>
                  <a:pt x="384" y="328"/>
                  <a:pt x="408" y="352"/>
                </a:cubicBezTo>
                <a:cubicBezTo>
                  <a:pt x="432" y="376"/>
                  <a:pt x="432" y="392"/>
                  <a:pt x="456" y="400"/>
                </a:cubicBezTo>
                <a:cubicBezTo>
                  <a:pt x="480" y="408"/>
                  <a:pt x="528" y="416"/>
                  <a:pt x="552" y="400"/>
                </a:cubicBezTo>
                <a:cubicBezTo>
                  <a:pt x="576" y="384"/>
                  <a:pt x="624" y="336"/>
                  <a:pt x="600" y="304"/>
                </a:cubicBezTo>
                <a:cubicBezTo>
                  <a:pt x="576" y="272"/>
                  <a:pt x="416" y="256"/>
                  <a:pt x="408" y="208"/>
                </a:cubicBezTo>
                <a:cubicBezTo>
                  <a:pt x="400" y="160"/>
                  <a:pt x="560" y="32"/>
                  <a:pt x="552" y="16"/>
                </a:cubicBezTo>
                <a:cubicBezTo>
                  <a:pt x="544" y="0"/>
                  <a:pt x="408" y="88"/>
                  <a:pt x="360" y="112"/>
                </a:cubicBezTo>
                <a:cubicBezTo>
                  <a:pt x="312" y="136"/>
                  <a:pt x="304" y="168"/>
                  <a:pt x="264" y="160"/>
                </a:cubicBezTo>
                <a:cubicBezTo>
                  <a:pt x="224" y="152"/>
                  <a:pt x="160" y="88"/>
                  <a:pt x="120" y="64"/>
                </a:cubicBezTo>
                <a:cubicBezTo>
                  <a:pt x="80" y="40"/>
                  <a:pt x="24" y="48"/>
                  <a:pt x="24" y="64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0" name="Arc 10"/>
          <p:cNvSpPr>
            <a:spLocks/>
          </p:cNvSpPr>
          <p:nvPr/>
        </p:nvSpPr>
        <p:spPr bwMode="auto">
          <a:xfrm>
            <a:off x="1935163" y="2844800"/>
            <a:ext cx="1143000" cy="609600"/>
          </a:xfrm>
          <a:custGeom>
            <a:avLst/>
            <a:gdLst>
              <a:gd name="T0" fmla="*/ 2147483647 w 43200"/>
              <a:gd name="T1" fmla="*/ 2147483647 h 43181"/>
              <a:gd name="T2" fmla="*/ 2147483647 w 43200"/>
              <a:gd name="T3" fmla="*/ 2147483647 h 43181"/>
              <a:gd name="T4" fmla="*/ 2147483647 w 43200"/>
              <a:gd name="T5" fmla="*/ 2147483647 h 43181"/>
              <a:gd name="T6" fmla="*/ 0 60000 65536"/>
              <a:gd name="T7" fmla="*/ 0 60000 65536"/>
              <a:gd name="T8" fmla="*/ 0 60000 65536"/>
              <a:gd name="T9" fmla="*/ 0 w 43200"/>
              <a:gd name="T10" fmla="*/ 0 h 43181"/>
              <a:gd name="T11" fmla="*/ 43200 w 43200"/>
              <a:gd name="T12" fmla="*/ 43181 h 43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81" fill="none" extrusionOk="0">
                <a:moveTo>
                  <a:pt x="15380" y="42285"/>
                </a:moveTo>
                <a:cubicBezTo>
                  <a:pt x="6250" y="39540"/>
                  <a:pt x="0" y="311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76"/>
                  <a:pt x="34073" y="42694"/>
                  <a:pt x="22506" y="43180"/>
                </a:cubicBezTo>
              </a:path>
              <a:path w="43200" h="43181" stroke="0" extrusionOk="0">
                <a:moveTo>
                  <a:pt x="15380" y="42285"/>
                </a:moveTo>
                <a:cubicBezTo>
                  <a:pt x="6250" y="39540"/>
                  <a:pt x="0" y="311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76"/>
                  <a:pt x="34073" y="42694"/>
                  <a:pt x="22506" y="4318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>
            <a:off x="2468563" y="2844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2609850" y="19304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 flipH="1">
            <a:off x="2595563" y="3302000"/>
            <a:ext cx="14287" cy="1520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 flipH="1">
            <a:off x="2457450" y="4827588"/>
            <a:ext cx="1524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 flipH="1">
            <a:off x="2533650" y="4827588"/>
            <a:ext cx="762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6" name="Line 16"/>
          <p:cNvSpPr>
            <a:spLocks noChangeShapeType="1"/>
          </p:cNvSpPr>
          <p:nvPr/>
        </p:nvSpPr>
        <p:spPr bwMode="auto">
          <a:xfrm>
            <a:off x="2609850" y="4827588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>
            <a:off x="2609850" y="4903788"/>
            <a:ext cx="762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auto">
          <a:xfrm>
            <a:off x="2609850" y="4903788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9" name="Line 19"/>
          <p:cNvSpPr>
            <a:spLocks noChangeShapeType="1"/>
          </p:cNvSpPr>
          <p:nvPr/>
        </p:nvSpPr>
        <p:spPr bwMode="auto">
          <a:xfrm>
            <a:off x="2686050" y="32258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 flipH="1">
            <a:off x="2740025" y="3225800"/>
            <a:ext cx="22225" cy="10207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>
            <a:off x="2533650" y="31496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82" name="Freeform 22"/>
          <p:cNvSpPr>
            <a:spLocks/>
          </p:cNvSpPr>
          <p:nvPr/>
        </p:nvSpPr>
        <p:spPr bwMode="auto">
          <a:xfrm>
            <a:off x="1619250" y="4979988"/>
            <a:ext cx="2019300" cy="304800"/>
          </a:xfrm>
          <a:custGeom>
            <a:avLst/>
            <a:gdLst>
              <a:gd name="T0" fmla="*/ 2147483647 w 2142"/>
              <a:gd name="T1" fmla="*/ 2147483647 h 312"/>
              <a:gd name="T2" fmla="*/ 2147483647 w 2142"/>
              <a:gd name="T3" fmla="*/ 2147483647 h 312"/>
              <a:gd name="T4" fmla="*/ 2147483647 w 2142"/>
              <a:gd name="T5" fmla="*/ 2147483647 h 312"/>
              <a:gd name="T6" fmla="*/ 2147483647 w 2142"/>
              <a:gd name="T7" fmla="*/ 2147483647 h 312"/>
              <a:gd name="T8" fmla="*/ 2147483647 w 2142"/>
              <a:gd name="T9" fmla="*/ 2147483647 h 312"/>
              <a:gd name="T10" fmla="*/ 0 w 2142"/>
              <a:gd name="T11" fmla="*/ 2147483647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42"/>
              <a:gd name="T19" fmla="*/ 0 h 312"/>
              <a:gd name="T20" fmla="*/ 2142 w 214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42" h="312">
                <a:moveTo>
                  <a:pt x="2142" y="312"/>
                </a:moveTo>
                <a:cubicBezTo>
                  <a:pt x="2086" y="301"/>
                  <a:pt x="1939" y="296"/>
                  <a:pt x="1804" y="249"/>
                </a:cubicBezTo>
                <a:cubicBezTo>
                  <a:pt x="1669" y="202"/>
                  <a:pt x="1492" y="60"/>
                  <a:pt x="1334" y="30"/>
                </a:cubicBezTo>
                <a:cubicBezTo>
                  <a:pt x="1176" y="0"/>
                  <a:pt x="1004" y="32"/>
                  <a:pt x="855" y="71"/>
                </a:cubicBezTo>
                <a:cubicBezTo>
                  <a:pt x="706" y="110"/>
                  <a:pt x="584" y="226"/>
                  <a:pt x="442" y="265"/>
                </a:cubicBezTo>
                <a:cubicBezTo>
                  <a:pt x="300" y="304"/>
                  <a:pt x="92" y="298"/>
                  <a:pt x="0" y="30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83" name="Freeform 23"/>
          <p:cNvSpPr>
            <a:spLocks/>
          </p:cNvSpPr>
          <p:nvPr/>
        </p:nvSpPr>
        <p:spPr bwMode="auto">
          <a:xfrm>
            <a:off x="1657350" y="5360988"/>
            <a:ext cx="2019300" cy="254000"/>
          </a:xfrm>
          <a:custGeom>
            <a:avLst/>
            <a:gdLst>
              <a:gd name="T0" fmla="*/ 2147483647 w 2122"/>
              <a:gd name="T1" fmla="*/ 2147483647 h 249"/>
              <a:gd name="T2" fmla="*/ 2147483647 w 2122"/>
              <a:gd name="T3" fmla="*/ 2147483647 h 249"/>
              <a:gd name="T4" fmla="*/ 2147483647 w 2122"/>
              <a:gd name="T5" fmla="*/ 2147483647 h 249"/>
              <a:gd name="T6" fmla="*/ 2147483647 w 2122"/>
              <a:gd name="T7" fmla="*/ 2147483647 h 249"/>
              <a:gd name="T8" fmla="*/ 2147483647 w 2122"/>
              <a:gd name="T9" fmla="*/ 2147483647 h 249"/>
              <a:gd name="T10" fmla="*/ 0 w 2122"/>
              <a:gd name="T11" fmla="*/ 0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2"/>
              <a:gd name="T19" fmla="*/ 0 h 249"/>
              <a:gd name="T20" fmla="*/ 2122 w 2122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2" h="249">
                <a:moveTo>
                  <a:pt x="2122" y="31"/>
                </a:moveTo>
                <a:cubicBezTo>
                  <a:pt x="2062" y="34"/>
                  <a:pt x="1892" y="23"/>
                  <a:pt x="1759" y="52"/>
                </a:cubicBezTo>
                <a:cubicBezTo>
                  <a:pt x="1626" y="81"/>
                  <a:pt x="1468" y="178"/>
                  <a:pt x="1321" y="206"/>
                </a:cubicBezTo>
                <a:cubicBezTo>
                  <a:pt x="1174" y="234"/>
                  <a:pt x="1026" y="249"/>
                  <a:pt x="875" y="222"/>
                </a:cubicBezTo>
                <a:cubicBezTo>
                  <a:pt x="724" y="195"/>
                  <a:pt x="559" y="81"/>
                  <a:pt x="413" y="44"/>
                </a:cubicBezTo>
                <a:cubicBezTo>
                  <a:pt x="267" y="7"/>
                  <a:pt x="86" y="9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6884" name="Picture 57" descr="Cerveau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1803400" y="214313"/>
            <a:ext cx="23050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5" name="Line 59"/>
          <p:cNvSpPr>
            <a:spLocks noChangeShapeType="1"/>
          </p:cNvSpPr>
          <p:nvPr/>
        </p:nvSpPr>
        <p:spPr bwMode="auto">
          <a:xfrm flipH="1">
            <a:off x="2700338" y="3454400"/>
            <a:ext cx="3095625" cy="1439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86" name="Line 60"/>
          <p:cNvSpPr>
            <a:spLocks noChangeShapeType="1"/>
          </p:cNvSpPr>
          <p:nvPr/>
        </p:nvSpPr>
        <p:spPr bwMode="auto">
          <a:xfrm flipH="1">
            <a:off x="3132138" y="3167063"/>
            <a:ext cx="27352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87" name="Line 61"/>
          <p:cNvSpPr>
            <a:spLocks noChangeShapeType="1"/>
          </p:cNvSpPr>
          <p:nvPr/>
        </p:nvSpPr>
        <p:spPr bwMode="auto">
          <a:xfrm flipH="1" flipV="1">
            <a:off x="4140200" y="1725613"/>
            <a:ext cx="1727200" cy="12969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88" name="Rectangle 62"/>
          <p:cNvSpPr>
            <a:spLocks noChangeArrowheads="1"/>
          </p:cNvSpPr>
          <p:nvPr/>
        </p:nvSpPr>
        <p:spPr bwMode="auto">
          <a:xfrm>
            <a:off x="4284663" y="1150938"/>
            <a:ext cx="454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 du BDNF + </a:t>
            </a:r>
            <a:r>
              <a:rPr lang="fr-FR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⇘ </a:t>
            </a:r>
            <a:r>
              <a:rPr lang="fr-FR" i="1">
                <a:solidFill>
                  <a:schemeClr val="bg1"/>
                </a:solidFill>
              </a:rPr>
              <a:t>seuil d’induction de la LTP</a:t>
            </a:r>
            <a:r>
              <a:rPr lang="fr-FR">
                <a:solidFill>
                  <a:schemeClr val="bg1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36889" name="Rectangle 63"/>
          <p:cNvSpPr>
            <a:spLocks noChangeArrowheads="1"/>
          </p:cNvSpPr>
          <p:nvPr/>
        </p:nvSpPr>
        <p:spPr bwMode="auto">
          <a:xfrm>
            <a:off x="5143500" y="1738313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[ BDNF </a:t>
            </a:r>
            <a:r>
              <a:rPr lang="fr-FR" sz="1400" i="1">
                <a:solidFill>
                  <a:schemeClr val="bg1"/>
                </a:solidFill>
              </a:rPr>
              <a:t>(brain derived neurotrophic factor)</a:t>
            </a:r>
          </a:p>
          <a:p>
            <a:r>
              <a:rPr lang="fr-FR" sz="1400">
                <a:solidFill>
                  <a:schemeClr val="bg1"/>
                </a:solidFill>
              </a:rPr>
              <a:t>LTP :  </a:t>
            </a:r>
            <a:r>
              <a:rPr lang="fr-FR" sz="1400" i="1">
                <a:solidFill>
                  <a:schemeClr val="bg1"/>
                </a:solidFill>
              </a:rPr>
              <a:t>(long term potentiation)</a:t>
            </a:r>
            <a:r>
              <a:rPr lang="fr-FR" sz="1400">
                <a:solidFill>
                  <a:schemeClr val="bg1"/>
                </a:solidFill>
              </a:rPr>
              <a:t> ]</a:t>
            </a:r>
          </a:p>
        </p:txBody>
      </p:sp>
      <p:sp>
        <p:nvSpPr>
          <p:cNvPr id="36890" name="Rectangle 64"/>
          <p:cNvSpPr>
            <a:spLocks noChangeArrowheads="1"/>
          </p:cNvSpPr>
          <p:nvPr/>
        </p:nvSpPr>
        <p:spPr bwMode="auto">
          <a:xfrm>
            <a:off x="3203575" y="2662238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 du BDNF</a:t>
            </a:r>
          </a:p>
        </p:txBody>
      </p:sp>
      <p:sp>
        <p:nvSpPr>
          <p:cNvPr id="36891" name="Rectangle 65"/>
          <p:cNvSpPr>
            <a:spLocks noChangeArrowheads="1"/>
          </p:cNvSpPr>
          <p:nvPr/>
        </p:nvSpPr>
        <p:spPr bwMode="auto">
          <a:xfrm>
            <a:off x="1187450" y="439102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 du BDNF</a:t>
            </a:r>
          </a:p>
        </p:txBody>
      </p:sp>
      <p:sp>
        <p:nvSpPr>
          <p:cNvPr id="36892" name="ZoneTexte 27"/>
          <p:cNvSpPr txBox="1">
            <a:spLocks noChangeArrowheads="1"/>
          </p:cNvSpPr>
          <p:nvPr/>
        </p:nvSpPr>
        <p:spPr bwMode="auto">
          <a:xfrm>
            <a:off x="79375" y="5643563"/>
            <a:ext cx="9147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FF00"/>
                </a:solidFill>
              </a:rPr>
              <a:t>Au total </a:t>
            </a:r>
            <a:r>
              <a:rPr lang="fr-FR">
                <a:solidFill>
                  <a:schemeClr val="bg1"/>
                </a:solidFill>
              </a:rPr>
              <a:t>= Amélioration des capacités cognitives, de la capacité d’apprentissage et </a:t>
            </a:r>
          </a:p>
          <a:p>
            <a:r>
              <a:rPr lang="fr-FR">
                <a:solidFill>
                  <a:schemeClr val="bg1"/>
                </a:solidFill>
              </a:rPr>
              <a:t>de mémoire, des commandes neuro-motrices. Préventions primaire et secondaire de la </a:t>
            </a:r>
          </a:p>
          <a:p>
            <a:r>
              <a:rPr lang="fr-FR">
                <a:solidFill>
                  <a:schemeClr val="bg1"/>
                </a:solidFill>
              </a:rPr>
              <a:t>maladie d’Alzheimer</a:t>
            </a:r>
          </a:p>
        </p:txBody>
      </p:sp>
      <p:sp>
        <p:nvSpPr>
          <p:cNvPr id="36893" name="Rectangle 28"/>
          <p:cNvSpPr>
            <a:spLocks noChangeArrowheads="1"/>
          </p:cNvSpPr>
          <p:nvPr/>
        </p:nvSpPr>
        <p:spPr bwMode="auto">
          <a:xfrm>
            <a:off x="4308475" y="1428750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IGF-1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36894" name="Rectangle 29"/>
          <p:cNvSpPr>
            <a:spLocks noChangeArrowheads="1"/>
          </p:cNvSpPr>
          <p:nvPr/>
        </p:nvSpPr>
        <p:spPr bwMode="auto">
          <a:xfrm>
            <a:off x="1214438" y="4702175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IGF-1 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28662" y="2500306"/>
            <a:ext cx="700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sz="2800" b="1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fr-FR" sz="2800" b="1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75000"/>
              </a:spcAft>
            </a:pPr>
            <a:r>
              <a:rPr lang="fr-FR" sz="2800" b="1" dirty="0">
                <a:solidFill>
                  <a:schemeClr val="bg1"/>
                </a:solidFill>
                <a:latin typeface="Bookman Old Style" pitchFamily="18" charset="0"/>
              </a:rPr>
              <a:t>		Le concept du ... F.A.I.T.P.A.S.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75000"/>
              </a:spcAft>
            </a:pPr>
            <a:endParaRPr lang="fr-FR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00188" y="1143000"/>
            <a:ext cx="6008687" cy="584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COMMENT S’ENTRAÎNER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smtClean="0">
                <a:solidFill>
                  <a:schemeClr val="bg1"/>
                </a:solidFill>
                <a:latin typeface="Bookman Old Style" pitchFamily="18" charset="0"/>
              </a:rPr>
              <a:t>LE F.A.I.T.P.A.S. PERMET DE MIEUX GERER L’ENTRAÎNEMENT</a:t>
            </a:r>
            <a:endParaRPr lang="fr-FR" sz="2400" b="1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28750"/>
            <a:ext cx="7815263" cy="4572000"/>
          </a:xfrm>
        </p:spPr>
        <p:txBody>
          <a:bodyPr/>
          <a:lstStyle/>
          <a:p>
            <a:pPr marL="187325" indent="-187325" algn="just" defTabSz="225425">
              <a:spcAft>
                <a:spcPct val="45000"/>
              </a:spcAft>
              <a:buFontTx/>
              <a:buNone/>
              <a:defRPr/>
            </a:pP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-187325" algn="just" defTabSz="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 de fréquence</a:t>
            </a:r>
            <a:r>
              <a:rPr lang="fr-FR" sz="2400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: combien de fois s’entraîner par semaine ?  Minimum 2 fois (entretien et développement modeste), optimum pour </a:t>
            </a: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les adultes non compétiteurs et personnes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âgées : </a:t>
            </a: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3 à 4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fois par semaine, </a:t>
            </a:r>
            <a:endParaRPr lang="fr-FR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-187325" algn="just" defTabSz="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  pour les sportifs maximum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inconnu à ce </a:t>
            </a: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jour.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sz="2800" dirty="0">
              <a:solidFill>
                <a:schemeClr val="bg1"/>
              </a:solidFill>
            </a:endParaRPr>
          </a:p>
          <a:p>
            <a:pPr marL="187325" indent="-187325" algn="just" defTabSz="225425">
              <a:buFont typeface="Monotype Sorts" pitchFamily="2" charset="2"/>
              <a:buNone/>
              <a:defRPr/>
            </a:pP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558213" cy="3429000"/>
          </a:xfrm>
        </p:spPr>
        <p:txBody>
          <a:bodyPr/>
          <a:lstStyle/>
          <a:p>
            <a:pPr marL="0" indent="0" algn="just" defTabSz="225425">
              <a:lnSpc>
                <a:spcPct val="150000"/>
              </a:lnSpc>
              <a:spcBef>
                <a:spcPct val="0"/>
              </a:spcBef>
              <a:buFont typeface="Monotype Sorts" pitchFamily="2" charset="2"/>
              <a:buNone/>
              <a:tabLst>
                <a:tab pos="0" algn="l"/>
              </a:tabLst>
              <a:defRPr/>
            </a:pPr>
            <a:r>
              <a:rPr lang="fr-FR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 A » d’assiduité </a:t>
            </a:r>
            <a:r>
              <a:rPr lang="fr-FR" sz="2800" dirty="0">
                <a:solidFill>
                  <a:srgbClr val="FFFF00"/>
                </a:solidFill>
                <a:latin typeface="Bookman Old Style" pitchFamily="18" charset="0"/>
              </a:rPr>
              <a:t>:</a:t>
            </a:r>
            <a:r>
              <a:rPr lang="fr-FR" sz="2800" dirty="0">
                <a:latin typeface="Bookman Old Style" pitchFamily="18" charset="0"/>
              </a:rPr>
              <a:t> </a:t>
            </a:r>
            <a:endParaRPr lang="fr-FR" sz="2800" dirty="0" smtClean="0">
              <a:latin typeface="Bookman Old Style" pitchFamily="18" charset="0"/>
            </a:endParaRPr>
          </a:p>
          <a:p>
            <a:pPr marL="0" indent="0" algn="just" defTabSz="225425">
              <a:lnSpc>
                <a:spcPct val="150000"/>
              </a:lnSpc>
              <a:spcBef>
                <a:spcPct val="0"/>
              </a:spcBef>
              <a:buFont typeface="Monotype Sorts" pitchFamily="2" charset="2"/>
              <a:buNone/>
              <a:tabLst>
                <a:tab pos="0" algn="l"/>
              </a:tabLs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la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condition physique optimale s’acquiert lentement (8 à 10 semaines </a:t>
            </a: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avec une pratique d’activités physiques de 4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à 6 fois par semaine, 12 à 14 semaines en </a:t>
            </a: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pratiquant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2 à 3 fois</a:t>
            </a: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),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s’entretient </a:t>
            </a: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ensuite aisément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(1 à 2 fois par semaine</a:t>
            </a:r>
            <a:r>
              <a:rPr lang="fr-FR" sz="2400" b="1" dirty="0" smtClean="0">
                <a:solidFill>
                  <a:schemeClr val="bg1"/>
                </a:solidFill>
                <a:latin typeface="Bookman Old Style" pitchFamily="18" charset="0"/>
              </a:rPr>
              <a:t>)…mais </a:t>
            </a: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se perd très rapidement  (en 2 à 3 semaines). </a:t>
            </a:r>
            <a:r>
              <a:rPr lang="fr-FR" sz="2400" dirty="0">
                <a:solidFill>
                  <a:schemeClr val="bg1"/>
                </a:solidFill>
              </a:rPr>
              <a:t>	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285728"/>
            <a:ext cx="9001156" cy="678656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ct val="45000"/>
              </a:spcAft>
              <a:buFont typeface="Monotype Sorts" pitchFamily="2" charset="2"/>
              <a:buNone/>
              <a:tabLst>
                <a:tab pos="100013" algn="l"/>
              </a:tabLst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 I » d’intensité</a:t>
            </a:r>
            <a:r>
              <a:rPr lang="fr-FR" sz="2800" b="1" dirty="0">
                <a:solidFill>
                  <a:srgbClr val="FFFF00"/>
                </a:solidFill>
                <a:latin typeface="Bookman Old Style" pitchFamily="18" charset="0"/>
              </a:rPr>
              <a:t> : </a:t>
            </a:r>
            <a:endParaRPr lang="fr-FR" sz="28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spcAft>
                <a:spcPct val="45000"/>
              </a:spcAft>
              <a:buFont typeface="Monotype Sorts" pitchFamily="2" charset="2"/>
              <a:buNone/>
              <a:tabLst>
                <a:tab pos="100013" algn="l"/>
              </a:tabLst>
              <a:defRPr/>
            </a:pP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la 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gestion individuelle de l’intensité est aujourd’hui très accessible grâce à l’</a:t>
            </a: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évaluation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 et aux </a:t>
            </a:r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références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 qui en résultent : maxima estimés, %  du maximum de la force, de la </a:t>
            </a: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P.A.M., 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de la V.A.M. et des fréquences cardiaques qui les accompagnent</a:t>
            </a: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ct val="45000"/>
              </a:spcAft>
              <a:buFont typeface="Monotype Sorts" pitchFamily="2" charset="2"/>
              <a:buNone/>
              <a:tabLst>
                <a:tab pos="100013" algn="l"/>
              </a:tabLst>
              <a:defRPr/>
            </a:pPr>
            <a:r>
              <a:rPr lang="fr-F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Intensités modérées </a:t>
            </a: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: </a:t>
            </a:r>
            <a:r>
              <a:rPr lang="fr-FR" sz="2000" b="1" dirty="0" smtClean="0">
                <a:solidFill>
                  <a:schemeClr val="bg1"/>
                </a:solidFill>
                <a:latin typeface="Bookman Old Style" pitchFamily="18" charset="0"/>
              </a:rPr>
              <a:t>- 50-60% VO2max, PAM, VAM, Force max,                                                                  - 60-70% </a:t>
            </a:r>
            <a:r>
              <a:rPr lang="fr-FR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FCmax</a:t>
            </a:r>
            <a:endParaRPr lang="fr-FR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spcAft>
                <a:spcPct val="45000"/>
              </a:spcAft>
              <a:buFont typeface="Monotype Sorts" pitchFamily="2" charset="2"/>
              <a:buNone/>
              <a:tabLst>
                <a:tab pos="100013" algn="l"/>
              </a:tabLst>
              <a:defRPr/>
            </a:pP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Intensités élevées : </a:t>
            </a:r>
            <a:r>
              <a:rPr lang="fr-FR" sz="2000" b="1" dirty="0" smtClean="0">
                <a:solidFill>
                  <a:schemeClr val="bg1"/>
                </a:solidFill>
                <a:latin typeface="Bookman Old Style" pitchFamily="18" charset="0"/>
              </a:rPr>
              <a:t>- 70-80% VO2max, PAM, VAM, Force max,</a:t>
            </a:r>
          </a:p>
          <a:p>
            <a:pPr marL="0" indent="0">
              <a:spcAft>
                <a:spcPct val="45000"/>
              </a:spcAft>
              <a:buFont typeface="Monotype Sorts" pitchFamily="2" charset="2"/>
              <a:buNone/>
              <a:tabLst>
                <a:tab pos="100013" algn="l"/>
              </a:tabLst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Bookman Old Style" pitchFamily="18" charset="0"/>
              </a:rPr>
              <a:t>                               - 60-70% </a:t>
            </a:r>
            <a:r>
              <a:rPr lang="fr-FR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FCmax</a:t>
            </a:r>
            <a:r>
              <a:rPr lang="fr-FR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  <a:tabLst>
                <a:tab pos="100013" algn="l"/>
              </a:tabLst>
              <a:defRPr/>
            </a:pPr>
            <a:endParaRPr lang="fr-FR" sz="2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5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5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5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5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Group 2"/>
          <p:cNvGraphicFramePr>
            <a:graphicFrameLocks noGrp="1"/>
          </p:cNvGraphicFramePr>
          <p:nvPr/>
        </p:nvGraphicFramePr>
        <p:xfrm>
          <a:off x="990600" y="1466850"/>
          <a:ext cx="7467600" cy="4191000"/>
        </p:xfrm>
        <a:graphic>
          <a:graphicData uri="http://schemas.openxmlformats.org/drawingml/2006/table">
            <a:tbl>
              <a:tblPr/>
              <a:tblGrid>
                <a:gridCol w="1143000"/>
                <a:gridCol w="908050"/>
                <a:gridCol w="920750"/>
                <a:gridCol w="914400"/>
                <a:gridCol w="914400"/>
                <a:gridCol w="914400"/>
                <a:gridCol w="914400"/>
                <a:gridCol w="838200"/>
              </a:tblGrid>
              <a:tr h="419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42008" name="Arc 24"/>
          <p:cNvSpPr>
            <a:spLocks/>
          </p:cNvSpPr>
          <p:nvPr/>
        </p:nvSpPr>
        <p:spPr bwMode="auto">
          <a:xfrm rot="-5125088">
            <a:off x="3439319" y="781844"/>
            <a:ext cx="3833813" cy="5521325"/>
          </a:xfrm>
          <a:custGeom>
            <a:avLst/>
            <a:gdLst>
              <a:gd name="T0" fmla="*/ 0 w 21600"/>
              <a:gd name="T1" fmla="*/ 0 h 22076"/>
              <a:gd name="T2" fmla="*/ 2147483647 w 21600"/>
              <a:gd name="T3" fmla="*/ 2147483647 h 22076"/>
              <a:gd name="T4" fmla="*/ 0 w 21600"/>
              <a:gd name="T5" fmla="*/ 2147483647 h 22076"/>
              <a:gd name="T6" fmla="*/ 0 60000 65536"/>
              <a:gd name="T7" fmla="*/ 0 60000 65536"/>
              <a:gd name="T8" fmla="*/ 0 60000 65536"/>
              <a:gd name="T9" fmla="*/ 0 w 21600"/>
              <a:gd name="T10" fmla="*/ 0 h 22076"/>
              <a:gd name="T11" fmla="*/ 21600 w 21600"/>
              <a:gd name="T12" fmla="*/ 22076 h 220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7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58"/>
                  <a:pt x="21598" y="21917"/>
                  <a:pt x="21594" y="22075"/>
                </a:cubicBezTo>
              </a:path>
              <a:path w="21600" h="2207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58"/>
                  <a:pt x="21598" y="21917"/>
                  <a:pt x="21594" y="2207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42009" name="Arc 25"/>
          <p:cNvSpPr>
            <a:spLocks/>
          </p:cNvSpPr>
          <p:nvPr/>
        </p:nvSpPr>
        <p:spPr bwMode="auto">
          <a:xfrm rot="-5125088">
            <a:off x="3500437" y="938213"/>
            <a:ext cx="3660775" cy="5480050"/>
          </a:xfrm>
          <a:custGeom>
            <a:avLst/>
            <a:gdLst>
              <a:gd name="T0" fmla="*/ 2147483647 w 21600"/>
              <a:gd name="T1" fmla="*/ 0 h 21597"/>
              <a:gd name="T2" fmla="*/ 2147483647 w 21600"/>
              <a:gd name="T3" fmla="*/ 2147483647 h 21597"/>
              <a:gd name="T4" fmla="*/ 0 w 21600"/>
              <a:gd name="T5" fmla="*/ 2147483647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67" y="0"/>
                </a:moveTo>
                <a:cubicBezTo>
                  <a:pt x="12152" y="200"/>
                  <a:pt x="21600" y="9811"/>
                  <a:pt x="21600" y="21597"/>
                </a:cubicBezTo>
              </a:path>
              <a:path w="21600" h="21597" stroke="0" extrusionOk="0">
                <a:moveTo>
                  <a:pt x="367" y="0"/>
                </a:moveTo>
                <a:cubicBezTo>
                  <a:pt x="12152" y="200"/>
                  <a:pt x="21600" y="9811"/>
                  <a:pt x="21600" y="21597"/>
                </a:cubicBezTo>
                <a:lnTo>
                  <a:pt x="0" y="21597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42010" name="Arc 26"/>
          <p:cNvSpPr>
            <a:spLocks/>
          </p:cNvSpPr>
          <p:nvPr/>
        </p:nvSpPr>
        <p:spPr bwMode="auto">
          <a:xfrm rot="-5125088">
            <a:off x="3402013" y="593725"/>
            <a:ext cx="3887787" cy="5510213"/>
          </a:xfrm>
          <a:custGeom>
            <a:avLst/>
            <a:gdLst>
              <a:gd name="T0" fmla="*/ 2147483647 w 21600"/>
              <a:gd name="T1" fmla="*/ 0 h 21683"/>
              <a:gd name="T2" fmla="*/ 2147483647 w 21600"/>
              <a:gd name="T3" fmla="*/ 2147483647 h 21683"/>
              <a:gd name="T4" fmla="*/ 0 w 21600"/>
              <a:gd name="T5" fmla="*/ 2147483647 h 21683"/>
              <a:gd name="T6" fmla="*/ 0 60000 65536"/>
              <a:gd name="T7" fmla="*/ 0 60000 65536"/>
              <a:gd name="T8" fmla="*/ 0 60000 65536"/>
              <a:gd name="T9" fmla="*/ 0 w 21600"/>
              <a:gd name="T10" fmla="*/ 0 h 21683"/>
              <a:gd name="T11" fmla="*/ 21600 w 21600"/>
              <a:gd name="T12" fmla="*/ 21683 h 21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83" fill="none" extrusionOk="0">
                <a:moveTo>
                  <a:pt x="342" y="-1"/>
                </a:moveTo>
                <a:cubicBezTo>
                  <a:pt x="12136" y="186"/>
                  <a:pt x="21600" y="9800"/>
                  <a:pt x="21600" y="21597"/>
                </a:cubicBezTo>
                <a:cubicBezTo>
                  <a:pt x="21600" y="21625"/>
                  <a:pt x="21599" y="21654"/>
                  <a:pt x="21599" y="21682"/>
                </a:cubicBezTo>
              </a:path>
              <a:path w="21600" h="21683" stroke="0" extrusionOk="0">
                <a:moveTo>
                  <a:pt x="342" y="-1"/>
                </a:moveTo>
                <a:cubicBezTo>
                  <a:pt x="12136" y="186"/>
                  <a:pt x="21600" y="9800"/>
                  <a:pt x="21600" y="21597"/>
                </a:cubicBezTo>
                <a:cubicBezTo>
                  <a:pt x="21600" y="21625"/>
                  <a:pt x="21599" y="21654"/>
                  <a:pt x="21599" y="21682"/>
                </a:cubicBezTo>
                <a:lnTo>
                  <a:pt x="0" y="21597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976313" y="5718175"/>
            <a:ext cx="7221537" cy="979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sz="2000" b="1">
                <a:solidFill>
                  <a:schemeClr val="bg1"/>
                </a:solidFill>
              </a:rPr>
              <a:t>Sédentaire       500      1000     1500     2000     2500     3000</a:t>
            </a:r>
          </a:p>
          <a:p>
            <a:pPr eaLnBrk="0" hangingPunct="0">
              <a:lnSpc>
                <a:spcPct val="80000"/>
              </a:lnSpc>
            </a:pPr>
            <a:endParaRPr lang="fr-FR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fr-FR" sz="2800">
                <a:solidFill>
                  <a:schemeClr val="bg1"/>
                </a:solidFill>
              </a:rPr>
              <a:t>Quantité d’activité physique (kcal / semaine)</a:t>
            </a:r>
            <a:endParaRPr lang="es-CL" sz="2800">
              <a:solidFill>
                <a:schemeClr val="bg1"/>
              </a:solidFill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 rot="-5430503">
            <a:off x="-1385887" y="3949700"/>
            <a:ext cx="394335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800">
                <a:solidFill>
                  <a:schemeClr val="bg1"/>
                </a:solidFill>
              </a:rPr>
              <a:t>Bénéfices pour la santé</a:t>
            </a:r>
            <a:endParaRPr lang="es-CL" sz="2800">
              <a:solidFill>
                <a:schemeClr val="bg1"/>
              </a:solidFill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81000" y="228600"/>
            <a:ext cx="8610600" cy="10064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C1E0FF"/>
              </a:gs>
              <a:gs pos="100000">
                <a:srgbClr val="99CC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000" b="1"/>
              <a:t>Relation « quantité-bénéfices » illustrant le lien entre la dépense</a:t>
            </a:r>
          </a:p>
          <a:p>
            <a:pPr algn="ctr" eaLnBrk="0" hangingPunct="0"/>
            <a:r>
              <a:rPr lang="fr-FR" sz="2000" b="1"/>
              <a:t>hebdomadaire d’énergie et les bénéfices attendus pour la santé </a:t>
            </a:r>
          </a:p>
          <a:p>
            <a:pPr algn="ctr" eaLnBrk="0" hangingPunct="0"/>
            <a:r>
              <a:rPr lang="fr-FR" sz="2000" b="1"/>
              <a:t>chez les personnes sédentaires (D’après Kino-Québec 1999)</a:t>
            </a:r>
            <a:endParaRPr lang="es-CL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1714500"/>
            <a:ext cx="9001155" cy="3276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b="1" dirty="0" smtClean="0">
                <a:solidFill>
                  <a:srgbClr val="99FF33"/>
                </a:solidFill>
                <a:latin typeface="Bookman Old Style" pitchFamily="18" charset="0"/>
              </a:rPr>
              <a:t>« T » de temps </a:t>
            </a:r>
            <a:r>
              <a:rPr lang="fr-FR" sz="2800" b="1" dirty="0" smtClean="0">
                <a:solidFill>
                  <a:schemeClr val="bg1"/>
                </a:solidFill>
                <a:latin typeface="Bookman Old Style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Durée d ’un exercice nécessaire pour mobiliser la source énergétique aérobie (minimum 15 min) et durée de la récupération pour reconstituer les réserves  énergétiques sollicitées.       </a:t>
            </a:r>
            <a:r>
              <a:rPr lang="fr-FR" dirty="0" smtClean="0"/>
              <a:t>	</a:t>
            </a:r>
            <a:endParaRPr lang="es-CL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Group 2"/>
          <p:cNvGraphicFramePr>
            <a:graphicFrameLocks noGrp="1"/>
          </p:cNvGraphicFramePr>
          <p:nvPr/>
        </p:nvGraphicFramePr>
        <p:xfrm>
          <a:off x="990600" y="1466850"/>
          <a:ext cx="7467600" cy="4191000"/>
        </p:xfrm>
        <a:graphic>
          <a:graphicData uri="http://schemas.openxmlformats.org/drawingml/2006/table">
            <a:tbl>
              <a:tblPr/>
              <a:tblGrid>
                <a:gridCol w="1143000"/>
                <a:gridCol w="908050"/>
                <a:gridCol w="920750"/>
                <a:gridCol w="914400"/>
                <a:gridCol w="914400"/>
                <a:gridCol w="914400"/>
                <a:gridCol w="914400"/>
                <a:gridCol w="838200"/>
              </a:tblGrid>
              <a:tr h="419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44056" name="Arc 24"/>
          <p:cNvSpPr>
            <a:spLocks/>
          </p:cNvSpPr>
          <p:nvPr/>
        </p:nvSpPr>
        <p:spPr bwMode="auto">
          <a:xfrm rot="-5125088">
            <a:off x="3439319" y="781844"/>
            <a:ext cx="3833813" cy="5521325"/>
          </a:xfrm>
          <a:custGeom>
            <a:avLst/>
            <a:gdLst>
              <a:gd name="T0" fmla="*/ 0 w 21600"/>
              <a:gd name="T1" fmla="*/ 0 h 22076"/>
              <a:gd name="T2" fmla="*/ 2147483647 w 21600"/>
              <a:gd name="T3" fmla="*/ 2147483647 h 22076"/>
              <a:gd name="T4" fmla="*/ 0 w 21600"/>
              <a:gd name="T5" fmla="*/ 2147483647 h 22076"/>
              <a:gd name="T6" fmla="*/ 0 60000 65536"/>
              <a:gd name="T7" fmla="*/ 0 60000 65536"/>
              <a:gd name="T8" fmla="*/ 0 60000 65536"/>
              <a:gd name="T9" fmla="*/ 0 w 21600"/>
              <a:gd name="T10" fmla="*/ 0 h 22076"/>
              <a:gd name="T11" fmla="*/ 21600 w 21600"/>
              <a:gd name="T12" fmla="*/ 22076 h 220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7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58"/>
                  <a:pt x="21598" y="21917"/>
                  <a:pt x="21594" y="22075"/>
                </a:cubicBezTo>
              </a:path>
              <a:path w="21600" h="2207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58"/>
                  <a:pt x="21598" y="21917"/>
                  <a:pt x="21594" y="2207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44057" name="Arc 25"/>
          <p:cNvSpPr>
            <a:spLocks/>
          </p:cNvSpPr>
          <p:nvPr/>
        </p:nvSpPr>
        <p:spPr bwMode="auto">
          <a:xfrm rot="-5125088">
            <a:off x="3500437" y="938213"/>
            <a:ext cx="3660775" cy="5480050"/>
          </a:xfrm>
          <a:custGeom>
            <a:avLst/>
            <a:gdLst>
              <a:gd name="T0" fmla="*/ 2147483647 w 21600"/>
              <a:gd name="T1" fmla="*/ 0 h 21597"/>
              <a:gd name="T2" fmla="*/ 2147483647 w 21600"/>
              <a:gd name="T3" fmla="*/ 2147483647 h 21597"/>
              <a:gd name="T4" fmla="*/ 0 w 21600"/>
              <a:gd name="T5" fmla="*/ 2147483647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67" y="0"/>
                </a:moveTo>
                <a:cubicBezTo>
                  <a:pt x="12152" y="200"/>
                  <a:pt x="21600" y="9811"/>
                  <a:pt x="21600" y="21597"/>
                </a:cubicBezTo>
              </a:path>
              <a:path w="21600" h="21597" stroke="0" extrusionOk="0">
                <a:moveTo>
                  <a:pt x="367" y="0"/>
                </a:moveTo>
                <a:cubicBezTo>
                  <a:pt x="12152" y="200"/>
                  <a:pt x="21600" y="9811"/>
                  <a:pt x="21600" y="21597"/>
                </a:cubicBezTo>
                <a:lnTo>
                  <a:pt x="0" y="21597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44058" name="Arc 26"/>
          <p:cNvSpPr>
            <a:spLocks/>
          </p:cNvSpPr>
          <p:nvPr/>
        </p:nvSpPr>
        <p:spPr bwMode="auto">
          <a:xfrm rot="-5125088">
            <a:off x="3402013" y="593725"/>
            <a:ext cx="3887787" cy="5510213"/>
          </a:xfrm>
          <a:custGeom>
            <a:avLst/>
            <a:gdLst>
              <a:gd name="T0" fmla="*/ 2147483647 w 21600"/>
              <a:gd name="T1" fmla="*/ 0 h 21683"/>
              <a:gd name="T2" fmla="*/ 2147483647 w 21600"/>
              <a:gd name="T3" fmla="*/ 2147483647 h 21683"/>
              <a:gd name="T4" fmla="*/ 0 w 21600"/>
              <a:gd name="T5" fmla="*/ 2147483647 h 21683"/>
              <a:gd name="T6" fmla="*/ 0 60000 65536"/>
              <a:gd name="T7" fmla="*/ 0 60000 65536"/>
              <a:gd name="T8" fmla="*/ 0 60000 65536"/>
              <a:gd name="T9" fmla="*/ 0 w 21600"/>
              <a:gd name="T10" fmla="*/ 0 h 21683"/>
              <a:gd name="T11" fmla="*/ 21600 w 21600"/>
              <a:gd name="T12" fmla="*/ 21683 h 21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83" fill="none" extrusionOk="0">
                <a:moveTo>
                  <a:pt x="342" y="-1"/>
                </a:moveTo>
                <a:cubicBezTo>
                  <a:pt x="12136" y="186"/>
                  <a:pt x="21600" y="9800"/>
                  <a:pt x="21600" y="21597"/>
                </a:cubicBezTo>
                <a:cubicBezTo>
                  <a:pt x="21600" y="21625"/>
                  <a:pt x="21599" y="21654"/>
                  <a:pt x="21599" y="21682"/>
                </a:cubicBezTo>
              </a:path>
              <a:path w="21600" h="21683" stroke="0" extrusionOk="0">
                <a:moveTo>
                  <a:pt x="342" y="-1"/>
                </a:moveTo>
                <a:cubicBezTo>
                  <a:pt x="12136" y="186"/>
                  <a:pt x="21600" y="9800"/>
                  <a:pt x="21600" y="21597"/>
                </a:cubicBezTo>
                <a:cubicBezTo>
                  <a:pt x="21600" y="21625"/>
                  <a:pt x="21599" y="21654"/>
                  <a:pt x="21599" y="21682"/>
                </a:cubicBezTo>
                <a:lnTo>
                  <a:pt x="0" y="21597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-184150" y="5718175"/>
            <a:ext cx="8083550" cy="979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fr-FR" sz="2000" b="1">
                <a:solidFill>
                  <a:schemeClr val="bg1"/>
                </a:solidFill>
              </a:rPr>
              <a:t>                Sédentaire       100       200       300       400       500       600</a:t>
            </a:r>
          </a:p>
          <a:p>
            <a:pPr algn="ctr" eaLnBrk="0" hangingPunct="0">
              <a:lnSpc>
                <a:spcPct val="80000"/>
              </a:lnSpc>
            </a:pPr>
            <a:endParaRPr lang="fr-FR" sz="240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fr-FR" sz="2800">
                <a:solidFill>
                  <a:schemeClr val="bg1"/>
                </a:solidFill>
              </a:rPr>
              <a:t>Durée hebdomadaire (en minutes)</a:t>
            </a:r>
            <a:endParaRPr lang="es-CL" sz="2800">
              <a:solidFill>
                <a:schemeClr val="bg1"/>
              </a:solidFill>
            </a:endParaRP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 rot="-5430503">
            <a:off x="-1386681" y="3212306"/>
            <a:ext cx="39449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800">
                <a:solidFill>
                  <a:schemeClr val="bg1"/>
                </a:solidFill>
              </a:rPr>
              <a:t>Bénéfices pour la santé</a:t>
            </a:r>
            <a:endParaRPr lang="es-CL" sz="2800">
              <a:solidFill>
                <a:schemeClr val="bg1"/>
              </a:solidFill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304800" y="228600"/>
            <a:ext cx="8534400" cy="10064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C1E0FF"/>
              </a:gs>
              <a:gs pos="100000">
                <a:srgbClr val="99CC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000" b="1">
                <a:solidFill>
                  <a:srgbClr val="000000"/>
                </a:solidFill>
              </a:rPr>
              <a:t>Relation entre la durée hebdomadaire de participation à des </a:t>
            </a:r>
          </a:p>
          <a:p>
            <a:pPr algn="ctr" eaLnBrk="0" hangingPunct="0"/>
            <a:r>
              <a:rPr lang="fr-FR" sz="2000" b="1">
                <a:solidFill>
                  <a:srgbClr val="000000"/>
                </a:solidFill>
              </a:rPr>
              <a:t>activités physiques et les bénéfices attendus pour la santé </a:t>
            </a:r>
          </a:p>
          <a:p>
            <a:pPr algn="ctr" eaLnBrk="0" hangingPunct="0"/>
            <a:r>
              <a:rPr lang="fr-FR" sz="2000" b="1">
                <a:solidFill>
                  <a:srgbClr val="000000"/>
                </a:solidFill>
              </a:rPr>
              <a:t>chez les personnes sédentaires (d’après Kino-Québec 1999)</a:t>
            </a:r>
            <a:endParaRPr lang="es-CL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1438" y="428625"/>
            <a:ext cx="92392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 Le sport , comme la recherche de la santé, utilise l’activité physique pour </a:t>
            </a:r>
          </a:p>
          <a:p>
            <a:r>
              <a:rPr lang="fr-FR" sz="2000">
                <a:solidFill>
                  <a:schemeClr val="bg1"/>
                </a:solidFill>
              </a:rPr>
              <a:t>optimiser le niveau de condition physique,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endParaRPr lang="fr-FR" sz="200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</a:rPr>
              <a:t>- Dans le cas du sport, le meilleur niveau de condition physique spécifique est </a:t>
            </a:r>
          </a:p>
          <a:p>
            <a:r>
              <a:rPr lang="fr-FR" sz="2000">
                <a:solidFill>
                  <a:schemeClr val="bg1"/>
                </a:solidFill>
              </a:rPr>
              <a:t>recherché </a:t>
            </a:r>
            <a:r>
              <a:rPr lang="fr-FR" sz="2000" b="1">
                <a:solidFill>
                  <a:srgbClr val="FFFF00"/>
                </a:solidFill>
              </a:rPr>
              <a:t>pour améliorer la performance</a:t>
            </a:r>
          </a:p>
          <a:p>
            <a:endParaRPr lang="fr-FR" sz="2000" b="1">
              <a:solidFill>
                <a:srgbClr val="FFFF00"/>
              </a:solidFill>
            </a:endParaRPr>
          </a:p>
          <a:p>
            <a:endParaRPr lang="fr-FR" sz="20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Dans le cas de la santé, la condition physique est développée pour obtenir</a:t>
            </a:r>
          </a:p>
          <a:p>
            <a:r>
              <a:rPr lang="fr-FR" sz="2000" b="1">
                <a:solidFill>
                  <a:srgbClr val="FFFF00"/>
                </a:solidFill>
              </a:rPr>
              <a:t>cet état de bien-être mental </a:t>
            </a:r>
            <a:r>
              <a:rPr lang="fr-FR" sz="2000">
                <a:solidFill>
                  <a:schemeClr val="bg1"/>
                </a:solidFill>
              </a:rPr>
              <a:t>(bien se « sentir dans sa peau»),, </a:t>
            </a:r>
            <a:r>
              <a:rPr lang="fr-FR" sz="2000" b="1">
                <a:solidFill>
                  <a:srgbClr val="FFFF00"/>
                </a:solidFill>
              </a:rPr>
              <a:t>physique</a:t>
            </a:r>
            <a:r>
              <a:rPr lang="fr-FR" sz="2000">
                <a:solidFill>
                  <a:schemeClr val="bg1"/>
                </a:solidFill>
              </a:rPr>
              <a:t> (faire</a:t>
            </a:r>
          </a:p>
          <a:p>
            <a:r>
              <a:rPr lang="fr-FR" sz="2000">
                <a:solidFill>
                  <a:schemeClr val="bg1"/>
                </a:solidFill>
              </a:rPr>
              <a:t>de la prévention primaire voire secondaire) </a:t>
            </a:r>
            <a:r>
              <a:rPr lang="fr-FR" sz="2000" b="1">
                <a:solidFill>
                  <a:srgbClr val="FFFF00"/>
                </a:solidFill>
              </a:rPr>
              <a:t>et social </a:t>
            </a:r>
            <a:r>
              <a:rPr lang="fr-FR" sz="2000">
                <a:solidFill>
                  <a:schemeClr val="bg1"/>
                </a:solidFill>
              </a:rPr>
              <a:t>(retrouver des amis…) </a:t>
            </a:r>
          </a:p>
          <a:p>
            <a:endParaRPr lang="fr-FR" sz="2000">
              <a:solidFill>
                <a:schemeClr val="bg1"/>
              </a:solidFill>
            </a:endParaRPr>
          </a:p>
          <a:p>
            <a:endParaRPr lang="fr-FR" sz="20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2000">
                <a:solidFill>
                  <a:schemeClr val="bg1"/>
                </a:solidFill>
              </a:rPr>
              <a:t>En tout état de cause, pour réaliser une performance le sportif doit être aussi </a:t>
            </a:r>
          </a:p>
          <a:p>
            <a:r>
              <a:rPr lang="fr-FR" sz="2000">
                <a:solidFill>
                  <a:schemeClr val="bg1"/>
                </a:solidFill>
              </a:rPr>
              <a:t>en bonne santé…d’où l’inversion souhaitée : </a:t>
            </a:r>
            <a:r>
              <a:rPr lang="fr-FR" sz="2000" b="1">
                <a:solidFill>
                  <a:srgbClr val="FFFF00"/>
                </a:solidFill>
              </a:rPr>
              <a:t>SANTE ET SPORT !</a:t>
            </a:r>
          </a:p>
          <a:p>
            <a:endParaRPr lang="fr-FR" sz="2000" b="1">
              <a:solidFill>
                <a:srgbClr val="FFFF00"/>
              </a:solidFill>
            </a:endParaRPr>
          </a:p>
          <a:p>
            <a:endParaRPr lang="fr-FR" sz="200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</a:rPr>
              <a:t>Santé et sport utilisent donc des moyens communs, l’activité physique et la </a:t>
            </a:r>
          </a:p>
          <a:p>
            <a:r>
              <a:rPr lang="fr-FR" sz="2000">
                <a:solidFill>
                  <a:schemeClr val="bg1"/>
                </a:solidFill>
              </a:rPr>
              <a:t>condition physique mais pour des perspectives différentes qui leur sont propres.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71438"/>
            <a:ext cx="8153400" cy="6786562"/>
          </a:xfrm>
        </p:spPr>
        <p:txBody>
          <a:bodyPr/>
          <a:lstStyle/>
          <a:p>
            <a:pPr marL="0" indent="0">
              <a:spcAft>
                <a:spcPct val="45000"/>
              </a:spcAft>
              <a:buFont typeface="Monotype Sorts" pitchFamily="2" charset="2"/>
              <a:buNone/>
              <a:defRPr/>
            </a:pP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 P » de progressivité</a:t>
            </a:r>
            <a:r>
              <a:rPr lang="fr-FR" b="1" dirty="0">
                <a:solidFill>
                  <a:srgbClr val="FFFF00"/>
                </a:solidFill>
                <a:latin typeface="Bookman Old Style" pitchFamily="18" charset="0"/>
              </a:rPr>
              <a:t> : </a:t>
            </a:r>
          </a:p>
          <a:p>
            <a:pPr marL="0" indent="0">
              <a:spcAft>
                <a:spcPct val="45000"/>
              </a:spcAft>
              <a:buFont typeface="Monotype Sorts" pitchFamily="2" charset="2"/>
              <a:buNone/>
              <a:defRPr/>
            </a:pPr>
            <a:r>
              <a:rPr lang="fr-FR" sz="2000" b="1" dirty="0">
                <a:solidFill>
                  <a:schemeClr val="bg1"/>
                </a:solidFill>
                <a:latin typeface="Bookman Old Style" pitchFamily="18" charset="0"/>
              </a:rPr>
              <a:t>Une augmentation progressive, du volume et de l’intensité sont indispensables aux réactions </a:t>
            </a:r>
            <a:r>
              <a:rPr lang="fr-FR" sz="2000" b="1" dirty="0" smtClean="0">
                <a:solidFill>
                  <a:schemeClr val="bg1"/>
                </a:solidFill>
                <a:latin typeface="Bookman Old Style" pitchFamily="18" charset="0"/>
              </a:rPr>
              <a:t>d’adaptations </a:t>
            </a:r>
            <a:r>
              <a:rPr lang="fr-FR" sz="2000" b="1" dirty="0">
                <a:solidFill>
                  <a:schemeClr val="bg1"/>
                </a:solidFill>
                <a:latin typeface="Bookman Old Style" pitchFamily="18" charset="0"/>
              </a:rPr>
              <a:t>physiologiques recherchées. </a:t>
            </a:r>
            <a:endParaRPr lang="fr-FR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Entamer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un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programme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de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remise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en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condition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physique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en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prenant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la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sage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précaution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de faire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commencer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les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exercices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à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faible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intensité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et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n’augmenter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cette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dernière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que 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très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progressivement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Font typeface="Monotype Sorts" charset="2"/>
              <a:buNone/>
              <a:defRPr/>
            </a:pPr>
            <a:endParaRPr lang="es-CL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Tx/>
              <a:buNone/>
              <a:defRPr/>
            </a:pP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Exemple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des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premières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séances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pour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une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personne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adulte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sédentaire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: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règle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des 4-4-4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marcher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4 km à 4 km/h 4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fois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par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semaine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et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augmenter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d’1 km/h par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semaine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pour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atteindre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70 % de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votre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vitesse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aérobie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maximale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pendant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au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moins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15 minutes. </a:t>
            </a:r>
          </a:p>
          <a:p>
            <a:pPr>
              <a:buFontTx/>
              <a:buNone/>
              <a:defRPr/>
            </a:pPr>
            <a:endParaRPr lang="es-CL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Tx/>
              <a:buNone/>
              <a:defRPr/>
            </a:pP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Pour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obtenir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un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progrès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, 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ne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pas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rester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ni à la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même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durée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, (par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exemple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les 30 min du PNNS) ni à la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même</a:t>
            </a:r>
            <a:r>
              <a:rPr lang="es-CL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intensité</a:t>
            </a:r>
            <a:endParaRPr lang="es-CL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>
              <a:spcAft>
                <a:spcPct val="45000"/>
              </a:spcAft>
              <a:buFont typeface="Monotype Sorts" pitchFamily="2" charset="2"/>
              <a:buNone/>
              <a:defRPr/>
            </a:pPr>
            <a:endParaRPr lang="fr-FR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8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8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8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build="p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558241" cy="3810000"/>
          </a:xfrm>
        </p:spPr>
        <p:txBody>
          <a:bodyPr/>
          <a:lstStyle/>
          <a:p>
            <a:pPr marL="187325" indent="-187325" algn="just" defTabSz="225425">
              <a:lnSpc>
                <a:spcPct val="140000"/>
              </a:lnSpc>
              <a:buFont typeface="Monotype Sorts" pitchFamily="2" charset="2"/>
              <a:buNone/>
              <a:defRPr/>
            </a:pPr>
            <a:r>
              <a:rPr lang="fr-FR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 A » </a:t>
            </a:r>
            <a:r>
              <a:rPr lang="fr-FR" sz="2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d’alternance… 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des exercices, des </a:t>
            </a: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séances</a:t>
            </a:r>
          </a:p>
          <a:p>
            <a:pPr marL="187325" indent="-187325" algn="just" defTabSz="225425">
              <a:lnSpc>
                <a:spcPct val="140000"/>
              </a:lnSpc>
              <a:buFont typeface="Monotype Sorts" pitchFamily="2" charset="2"/>
              <a:buNone/>
              <a:defRPr/>
            </a:pP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		</a:t>
            </a: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d’entraînement 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et de la récupération. La récupération fait partie intégrante de l’entraînement : ce qui est mobilisé au cours de l’exercice se régénère et s’améliore au cours de la récupération (effets réparateurs, épurateurs et de surcompensation</a:t>
            </a: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).</a:t>
            </a:r>
          </a:p>
          <a:p>
            <a:pPr marL="187325" indent="-187325" algn="just" defTabSz="225425">
              <a:lnSpc>
                <a:spcPct val="140000"/>
              </a:lnSpc>
              <a:buFont typeface="Monotype Sorts" pitchFamily="2" charset="2"/>
              <a:buNone/>
              <a:defRPr/>
            </a:pPr>
            <a:endParaRPr lang="fr-FR" sz="22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187325" indent="-187325" algn="just" defTabSz="225425">
              <a:lnSpc>
                <a:spcPct val="140000"/>
              </a:lnSpc>
              <a:buFont typeface="Monotype Sorts" pitchFamily="2" charset="2"/>
              <a:buNone/>
              <a:defRPr/>
            </a:pP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Les exercices par intervalles comprenant des intensités supérieures s’avèrent plus efficaces même pour le développement de la condition physique liée à la santé.</a:t>
            </a:r>
            <a:endParaRPr lang="es-CL" sz="2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8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10600" cy="6019800"/>
          </a:xfrm>
        </p:spPr>
        <p:txBody>
          <a:bodyPr/>
          <a:lstStyle/>
          <a:p>
            <a:pPr defTabSz="376238">
              <a:lnSpc>
                <a:spcPct val="130000"/>
              </a:lnSpc>
              <a:spcAft>
                <a:spcPct val="45000"/>
              </a:spcAft>
              <a:buFont typeface="Monotype Sorts" pitchFamily="2" charset="2"/>
              <a:buNone/>
              <a:tabLst>
                <a:tab pos="100013" algn="l"/>
              </a:tabLst>
              <a:defRPr/>
            </a:pPr>
            <a:r>
              <a:rPr lang="fr-F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 S «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 </a:t>
            </a:r>
            <a:r>
              <a:rPr lang="fr-FR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de spécificité</a:t>
            </a:r>
            <a:r>
              <a:rPr lang="fr-FR" sz="2800" b="1" dirty="0">
                <a:latin typeface="Bookman Old Style" pitchFamily="18" charset="0"/>
              </a:rPr>
              <a:t>. </a:t>
            </a:r>
            <a:endParaRPr lang="fr-FR" sz="2800" b="1" dirty="0" smtClean="0">
              <a:latin typeface="Bookman Old Style" pitchFamily="18" charset="0"/>
            </a:endParaRPr>
          </a:p>
          <a:p>
            <a:pPr defTabSz="376238">
              <a:lnSpc>
                <a:spcPct val="130000"/>
              </a:lnSpc>
              <a:spcAft>
                <a:spcPct val="45000"/>
              </a:spcAft>
              <a:buFont typeface="Monotype Sorts" pitchFamily="2" charset="2"/>
              <a:buNone/>
              <a:tabLst>
                <a:tab pos="100013" algn="l"/>
              </a:tabLst>
              <a:defRPr/>
            </a:pP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Les 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intensités des entraînements doivent être spécifiquement adaptées aux 	capacités propres de la personne qui s’entraîne.  			</a:t>
            </a:r>
          </a:p>
          <a:p>
            <a:pPr defTabSz="376238">
              <a:lnSpc>
                <a:spcPct val="130000"/>
              </a:lnSpc>
              <a:spcAft>
                <a:spcPct val="45000"/>
              </a:spcAft>
              <a:buFont typeface="Monotype Sorts" pitchFamily="2" charset="2"/>
              <a:buNone/>
              <a:tabLst>
                <a:tab pos="100013" algn="l"/>
              </a:tabLst>
              <a:defRPr/>
            </a:pP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fr-FR" sz="2200" b="1" dirty="0" smtClean="0">
                <a:solidFill>
                  <a:schemeClr val="bg1"/>
                </a:solidFill>
                <a:latin typeface="Bookman Old Style" pitchFamily="18" charset="0"/>
              </a:rPr>
              <a:t>Encore </a:t>
            </a:r>
            <a:r>
              <a:rPr lang="fr-FR" sz="2200" b="1" dirty="0">
                <a:solidFill>
                  <a:schemeClr val="bg1"/>
                </a:solidFill>
                <a:latin typeface="Bookman Old Style" pitchFamily="18" charset="0"/>
              </a:rPr>
              <a:t>une fois, avant d’entreprendre un 	programme de développement de la condition physique, l’évaluation des capacités physiques et physiologiques s’avère indispensable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0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90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0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5750"/>
            <a:ext cx="8991600" cy="1276350"/>
          </a:xfrm>
        </p:spPr>
        <p:txBody>
          <a:bodyPr/>
          <a:lstStyle/>
          <a:p>
            <a:pPr>
              <a:defRPr/>
            </a:pPr>
            <a:r>
              <a:rPr lang="es-C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À QUEL ÂGE COMMENCER UN PROGRAMME DE REMISE EN CONDITION PHYSIQUE ?</a:t>
            </a:r>
          </a:p>
        </p:txBody>
      </p:sp>
      <p:pic>
        <p:nvPicPr>
          <p:cNvPr id="48131" name="Picture 5" descr="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271" t="5194" r="3758"/>
          <a:stretch>
            <a:fillRect/>
          </a:stretch>
        </p:blipFill>
        <p:spPr>
          <a:xfrm>
            <a:off x="2971800" y="1676400"/>
            <a:ext cx="3548063" cy="5181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4813"/>
            <a:ext cx="8991600" cy="3181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sz="2000" b="1" smtClean="0">
                <a:solidFill>
                  <a:schemeClr val="bg1"/>
                </a:solidFill>
                <a:latin typeface="Bookman Old Style" pitchFamily="18" charset="0"/>
              </a:rPr>
              <a:t>IL N’Y A PAS D’ÂGE POUR COMMENCER …L’ESSENTIEL EST DE VOULOIR DÉBUTER UN PROGRAMME, DE CHANGER SES HABITUDES SI CELLES-CI SONT TROP PROCHES DE LA SÉDENTARITÉ ET DE CONSERVER LE PLUS LONGTEMPS POSSIBLE SA MOTIVATION POUR LA PRATIQUE RÉGULIÈRE D’UNE OU DE PLUSIEURS ACTIVITÉS PHYSIQUES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763000" cy="2819400"/>
          </a:xfrm>
        </p:spPr>
        <p:txBody>
          <a:bodyPr/>
          <a:lstStyle/>
          <a:p>
            <a:pPr algn="ctr">
              <a:buFont typeface="Monotype Sorts" charset="2"/>
              <a:buNone/>
              <a:defRPr/>
            </a:pP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Pense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une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idée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récolte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une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action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</a:t>
            </a:r>
          </a:p>
          <a:p>
            <a:pPr algn="ctr">
              <a:buFont typeface="Monotype Sorts" charset="2"/>
              <a:buNone/>
              <a:defRPr/>
            </a:pP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Répète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une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action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récolte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une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habitude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</a:t>
            </a:r>
          </a:p>
          <a:p>
            <a:pPr algn="ctr">
              <a:buFont typeface="Monotype Sorts" charset="2"/>
              <a:buNone/>
              <a:defRPr/>
            </a:pP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Poursuis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une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habitude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récolte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trait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s-C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caractère</a:t>
            </a:r>
            <a:r>
              <a:rPr lang="es-C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304800"/>
            <a:ext cx="9144000" cy="6553200"/>
            <a:chOff x="0" y="192"/>
            <a:chExt cx="5760" cy="412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352" y="1778"/>
            <a:ext cx="3408" cy="2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Diapositive" r:id="rId4" imgW="4549874" imgH="3394541" progId="PowerPoint.Slide.8">
                    <p:embed/>
                  </p:oleObj>
                </mc:Choice>
                <mc:Fallback>
                  <p:oleObj name="Diapositive" r:id="rId4" imgW="4549874" imgH="3394541" progId="PowerPoint.Slide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778"/>
                          <a:ext cx="3408" cy="2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9" name="Picture 4" descr="GOLF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92"/>
              <a:ext cx="3552" cy="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0" y="3098800"/>
            <a:ext cx="60563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3200" b="1">
                <a:solidFill>
                  <a:srgbClr val="000000"/>
                </a:solidFill>
                <a:latin typeface="Comic Sans MS" pitchFamily="66" charset="0"/>
              </a:rPr>
              <a:t>« Je ne veux pas vivre vieux,</a:t>
            </a:r>
          </a:p>
          <a:p>
            <a:pPr algn="ctr"/>
            <a:r>
              <a:rPr lang="en-CA" sz="3200" b="1">
                <a:solidFill>
                  <a:srgbClr val="000000"/>
                </a:solidFill>
                <a:latin typeface="Comic Sans MS" pitchFamily="66" charset="0"/>
              </a:rPr>
              <a:t>je veux vivre mieux</a:t>
            </a:r>
          </a:p>
          <a:p>
            <a:pPr algn="ctr"/>
            <a:r>
              <a:rPr lang="en-CA" sz="3200" b="1">
                <a:solidFill>
                  <a:srgbClr val="000000"/>
                </a:solidFill>
                <a:latin typeface="Comic Sans MS" pitchFamily="66" charset="0"/>
              </a:rPr>
              <a:t>        Je veux vivre jeune! »</a:t>
            </a:r>
            <a:endParaRPr lang="en-CA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5720" y="6500834"/>
            <a:ext cx="2719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Photos d’après Thibault et al. 2004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USCU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658938"/>
            <a:ext cx="6372225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TENN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4450"/>
            <a:ext cx="39417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19238" y="2492375"/>
            <a:ext cx="751681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Bookman Old Style" pitchFamily="18" charset="0"/>
              </a:rPr>
              <a:t>MERCI DE VOTRE ATTENTION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357958"/>
            <a:ext cx="2719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Photos d’après Thibault et al. 2004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57188" y="1571625"/>
            <a:ext cx="85725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>
                <a:solidFill>
                  <a:srgbClr val="FFFF00"/>
                </a:solidFill>
                <a:latin typeface="Bookman Old Style" pitchFamily="18" charset="0"/>
              </a:rPr>
              <a:t>L’activité physique </a:t>
            </a:r>
            <a:r>
              <a:rPr lang="fr-FR">
                <a:solidFill>
                  <a:schemeClr val="bg1"/>
                </a:solidFill>
              </a:rPr>
              <a:t>est habituellement décrite, surtout par les nutritionnistes ,comme :</a:t>
            </a:r>
          </a:p>
          <a:p>
            <a:pPr>
              <a:lnSpc>
                <a:spcPct val="150000"/>
              </a:lnSpc>
            </a:pPr>
            <a:r>
              <a:rPr lang="fr-FR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chemeClr val="bg1"/>
                </a:solidFill>
              </a:rPr>
              <a:t>« tout mouvement corporel produit par la contraction des muscles squelettiques entraînant une augmentation substantielle de la dépense d’énergie par rapport à la dépense de repos d’un individu » </a:t>
            </a:r>
            <a:r>
              <a:rPr lang="fr-FR" i="1">
                <a:solidFill>
                  <a:schemeClr val="bg1"/>
                </a:solidFill>
              </a:rPr>
              <a:t>(USDHHS, 1996 ; Molnar et Livingstone, 2000 ; Kesaniemi et al., 2001).</a:t>
            </a:r>
          </a:p>
          <a:p>
            <a:pPr>
              <a:lnSpc>
                <a:spcPct val="150000"/>
              </a:lnSpc>
            </a:pPr>
            <a:endParaRPr lang="fr-FR" i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b="1">
                <a:solidFill>
                  <a:srgbClr val="FFFF00"/>
                </a:solidFill>
                <a:latin typeface="Bookman Old Style" pitchFamily="18" charset="0"/>
              </a:rPr>
              <a:t>L’activité sportive </a:t>
            </a:r>
            <a:r>
              <a:rPr lang="fr-FR">
                <a:solidFill>
                  <a:schemeClr val="bg1"/>
                </a:solidFill>
              </a:rPr>
              <a:t>est un « sous-ensemble de l’activité physique, spécialisé et organisé » </a:t>
            </a:r>
            <a:r>
              <a:rPr lang="fr-FR" i="1">
                <a:solidFill>
                  <a:schemeClr val="bg1"/>
                </a:solidFill>
              </a:rPr>
              <a:t>(Enquête INSERM 2007).</a:t>
            </a:r>
          </a:p>
        </p:txBody>
      </p:sp>
      <p:sp>
        <p:nvSpPr>
          <p:cNvPr id="9219" name="ZoneTexte 4"/>
          <p:cNvSpPr txBox="1">
            <a:spLocks noChangeArrowheads="1"/>
          </p:cNvSpPr>
          <p:nvPr/>
        </p:nvSpPr>
        <p:spPr bwMode="auto">
          <a:xfrm>
            <a:off x="142875" y="285750"/>
            <a:ext cx="866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  <a:latin typeface="Bookman Old Style" pitchFamily="18" charset="0"/>
              </a:rPr>
              <a:t>ACTIVITE PHYSIQUE vs ACTIVITE SPORTIVE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QU’EST-CE QUE “ ÊTRE EN BONNE CONDITION PHYSIQUE” ?</a:t>
            </a:r>
            <a:endParaRPr lang="es-C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/>
            <a:r>
              <a:rPr lang="es-CL" sz="2400" b="1" smtClean="0">
                <a:solidFill>
                  <a:srgbClr val="FFFF00"/>
                </a:solidFill>
                <a:latin typeface="Bookman Old Style" pitchFamily="18" charset="0"/>
              </a:rPr>
              <a:t>Approche subjective :</a:t>
            </a:r>
            <a:r>
              <a:rPr lang="es-CL" sz="2400" b="1" smtClean="0">
                <a:latin typeface="Bookman Old Style" pitchFamily="18" charset="0"/>
              </a:rPr>
              <a:t> “ bien se sentir dans son corps et accomplir ses diverses activités quotidiennes avec plaisir sans ressentir de fatigue”.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CL" sz="2400" b="1" smtClean="0">
              <a:latin typeface="Bookman Old Style" pitchFamily="18" charset="0"/>
            </a:endParaRPr>
          </a:p>
          <a:p>
            <a:pPr eaLnBrk="1" hangingPunct="1"/>
            <a:r>
              <a:rPr lang="es-CL" sz="2400" b="1" smtClean="0">
                <a:solidFill>
                  <a:srgbClr val="FFFF00"/>
                </a:solidFill>
                <a:latin typeface="Bookman Old Style" pitchFamily="18" charset="0"/>
              </a:rPr>
              <a:t>Approche physiologique et médicale :</a:t>
            </a:r>
            <a:r>
              <a:rPr lang="es-CL" sz="2400" b="1" smtClean="0">
                <a:latin typeface="Bookman Old Style" pitchFamily="18" charset="0"/>
              </a:rPr>
              <a:t> Réduire les  facteurs de risque, prévenir les maladies cardio-vasculaires, réduire son éventuel embonpoint, améliorer sa santé et augmenter ses performances motrices.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43213" y="228600"/>
            <a:ext cx="2816225" cy="4159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000" b="1">
                <a:solidFill>
                  <a:srgbClr val="FFFF00"/>
                </a:solidFill>
              </a:rPr>
              <a:t>Condition Physique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2514600" y="685800"/>
            <a:ext cx="762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029200" y="6858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39900" y="1143000"/>
            <a:ext cx="1917700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/>
              <a:t>Dimensions </a:t>
            </a:r>
          </a:p>
          <a:p>
            <a:pPr algn="ctr" eaLnBrk="0" hangingPunct="0"/>
            <a:r>
              <a:rPr lang="fr-FR"/>
              <a:t>objectives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867400" y="1066800"/>
            <a:ext cx="1524000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/>
              <a:t>Dimensions</a:t>
            </a:r>
          </a:p>
          <a:p>
            <a:pPr eaLnBrk="0" hangingPunct="0"/>
            <a:r>
              <a:rPr lang="fr-FR"/>
              <a:t>subjectives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1600200" y="18288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895600" y="1828800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25908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/>
              <a:t>Liées à la performance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795713" y="2017713"/>
            <a:ext cx="1995487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/>
              <a:t>Liées à la santé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924300" y="2924175"/>
            <a:ext cx="3810000" cy="2301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/>
              <a:t> Endurance cardiorespiratoire,</a:t>
            </a:r>
          </a:p>
          <a:p>
            <a:pPr eaLnBrk="0" hangingPunct="0"/>
            <a:endParaRPr lang="fr-FR"/>
          </a:p>
          <a:p>
            <a:pPr eaLnBrk="0" hangingPunct="0">
              <a:buFontTx/>
              <a:buChar char="•"/>
            </a:pPr>
            <a:r>
              <a:rPr lang="fr-FR"/>
              <a:t> Composition corporelle,</a:t>
            </a:r>
          </a:p>
          <a:p>
            <a:pPr eaLnBrk="0" hangingPunct="0"/>
            <a:endParaRPr lang="fr-FR"/>
          </a:p>
          <a:p>
            <a:pPr eaLnBrk="0" hangingPunct="0">
              <a:buFontTx/>
              <a:buChar char="•"/>
            </a:pPr>
            <a:r>
              <a:rPr lang="fr-FR"/>
              <a:t> force et endurance musculaires</a:t>
            </a:r>
          </a:p>
          <a:p>
            <a:pPr eaLnBrk="0" hangingPunct="0"/>
            <a:endParaRPr lang="fr-FR"/>
          </a:p>
          <a:p>
            <a:pPr eaLnBrk="0" hangingPunct="0">
              <a:buFontTx/>
              <a:buChar char="•"/>
            </a:pPr>
            <a:r>
              <a:rPr lang="fr-FR"/>
              <a:t> flexibilité</a:t>
            </a:r>
          </a:p>
          <a:p>
            <a:pPr eaLnBrk="0" hangingPunct="0"/>
            <a:endParaRPr lang="fr-FR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524000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4648200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867400" y="1981200"/>
            <a:ext cx="3276600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fr-FR"/>
              <a:t>Perception des déterminants</a:t>
            </a:r>
          </a:p>
          <a:p>
            <a:pPr eaLnBrk="0" hangingPunct="0"/>
            <a:r>
              <a:rPr lang="fr-FR"/>
              <a:t>de la condition physique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477000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4" name="ZoneTexte 16"/>
          <p:cNvSpPr txBox="1">
            <a:spLocks noChangeArrowheads="1"/>
          </p:cNvSpPr>
          <p:nvPr/>
        </p:nvSpPr>
        <p:spPr bwMode="auto">
          <a:xfrm>
            <a:off x="142875" y="2917825"/>
            <a:ext cx="3595688" cy="394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fr-FR"/>
              <a:t>Capacités physiques spécifiques 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>
                <a:solidFill>
                  <a:srgbClr val="FFFF00"/>
                </a:solidFill>
              </a:rPr>
              <a:t> Composition corporelle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/>
              <a:t> Coordination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/>
              <a:t> </a:t>
            </a:r>
            <a:r>
              <a:rPr lang="fr-FR">
                <a:solidFill>
                  <a:srgbClr val="FFFF00"/>
                </a:solidFill>
              </a:rPr>
              <a:t>Amplitude articulaire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/>
              <a:t> </a:t>
            </a:r>
            <a:r>
              <a:rPr lang="fr-FR">
                <a:solidFill>
                  <a:srgbClr val="FFFF00"/>
                </a:solidFill>
              </a:rPr>
              <a:t>Force musculaire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/>
              <a:t> Vitesse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/>
              <a:t> Puissance musculaire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/>
              <a:t> </a:t>
            </a:r>
            <a:r>
              <a:rPr lang="fr-FR">
                <a:solidFill>
                  <a:srgbClr val="FFFF00"/>
                </a:solidFill>
              </a:rPr>
              <a:t>Endurance musculaire</a:t>
            </a:r>
          </a:p>
          <a:p>
            <a:pPr>
              <a:lnSpc>
                <a:spcPts val="2500"/>
              </a:lnSpc>
              <a:buFont typeface="Arial" charset="0"/>
              <a:buChar char="•"/>
            </a:pPr>
            <a:r>
              <a:rPr lang="fr-FR"/>
              <a:t> Capacité physiologique</a:t>
            </a:r>
          </a:p>
          <a:p>
            <a:pPr>
              <a:lnSpc>
                <a:spcPts val="2500"/>
              </a:lnSpc>
            </a:pPr>
            <a:r>
              <a:rPr lang="fr-FR"/>
              <a:t>   </a:t>
            </a:r>
            <a:r>
              <a:rPr lang="fr-FR">
                <a:solidFill>
                  <a:srgbClr val="FFFF00"/>
                </a:solidFill>
              </a:rPr>
              <a:t>- cardiorespiratoire</a:t>
            </a:r>
          </a:p>
          <a:p>
            <a:pPr>
              <a:lnSpc>
                <a:spcPts val="2500"/>
              </a:lnSpc>
            </a:pPr>
            <a:r>
              <a:rPr lang="fr-FR">
                <a:solidFill>
                  <a:srgbClr val="FFFF00"/>
                </a:solidFill>
              </a:rPr>
              <a:t>   - aérobie</a:t>
            </a:r>
          </a:p>
          <a:p>
            <a:pPr>
              <a:lnSpc>
                <a:spcPts val="2500"/>
              </a:lnSpc>
            </a:pPr>
            <a:r>
              <a:rPr lang="fr-FR"/>
              <a:t>   - anaérobie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3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3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animBg="1"/>
      <p:bldP spid="5124" grpId="0" animBg="1"/>
      <p:bldP spid="5125" grpId="0" animBg="1" autoUpdateAnimBg="0"/>
      <p:bldP spid="5126" grpId="0" animBg="1" autoUpdateAnimBg="0"/>
      <p:bldP spid="5127" grpId="0" animBg="1"/>
      <p:bldP spid="5128" grpId="0" animBg="1"/>
      <p:bldP spid="5129" grpId="0" animBg="1" autoUpdateAnimBg="0"/>
      <p:bldP spid="5130" grpId="0" animBg="1" autoUpdateAnimBg="0"/>
      <p:bldP spid="5132" grpId="0" animBg="1" autoUpdateAnimBg="0"/>
      <p:bldP spid="5133" grpId="0" animBg="1"/>
      <p:bldP spid="5134" grpId="0" animBg="1"/>
      <p:bldP spid="5135" grpId="0" animBg="1" autoUpdateAnimBg="0"/>
      <p:bldP spid="5136" grpId="0" animBg="1"/>
      <p:bldP spid="123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73063" y="1143000"/>
            <a:ext cx="8770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rgbClr val="FFFF00"/>
                </a:solidFill>
                <a:latin typeface="Bookman Old Style" pitchFamily="18" charset="0"/>
              </a:rPr>
              <a:t>« Le sport, c’est bon pour la santé »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29063" y="3071813"/>
            <a:ext cx="7556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rot="5400000">
            <a:off x="-1500187" y="2286000"/>
            <a:ext cx="4572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ZoneTexte 6"/>
          <p:cNvSpPr txBox="1">
            <a:spLocks noChangeArrowheads="1"/>
          </p:cNvSpPr>
          <p:nvPr/>
        </p:nvSpPr>
        <p:spPr bwMode="auto">
          <a:xfrm rot="-5400000">
            <a:off x="-1429544" y="2143919"/>
            <a:ext cx="380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Bénéfices de l’exercice sur la santé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785813" y="4572000"/>
            <a:ext cx="8072437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>
            <a:off x="804863" y="785813"/>
            <a:ext cx="7553325" cy="2946400"/>
          </a:xfrm>
          <a:custGeom>
            <a:avLst/>
            <a:gdLst>
              <a:gd name="connsiteX0" fmla="*/ 0 w 6692900"/>
              <a:gd name="connsiteY0" fmla="*/ 2492828 h 2492828"/>
              <a:gd name="connsiteX1" fmla="*/ 1251857 w 6692900"/>
              <a:gd name="connsiteY1" fmla="*/ 1164771 h 2492828"/>
              <a:gd name="connsiteX2" fmla="*/ 2841171 w 6692900"/>
              <a:gd name="connsiteY2" fmla="*/ 250371 h 2492828"/>
              <a:gd name="connsiteX3" fmla="*/ 4648200 w 6692900"/>
              <a:gd name="connsiteY3" fmla="*/ 43543 h 2492828"/>
              <a:gd name="connsiteX4" fmla="*/ 6368143 w 6692900"/>
              <a:gd name="connsiteY4" fmla="*/ 511628 h 2492828"/>
              <a:gd name="connsiteX5" fmla="*/ 6596743 w 6692900"/>
              <a:gd name="connsiteY5" fmla="*/ 576943 h 24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2900" h="2492828">
                <a:moveTo>
                  <a:pt x="0" y="2492828"/>
                </a:moveTo>
                <a:cubicBezTo>
                  <a:pt x="389164" y="2015671"/>
                  <a:pt x="778328" y="1538514"/>
                  <a:pt x="1251857" y="1164771"/>
                </a:cubicBezTo>
                <a:cubicBezTo>
                  <a:pt x="1725386" y="791028"/>
                  <a:pt x="2275114" y="437242"/>
                  <a:pt x="2841171" y="250371"/>
                </a:cubicBezTo>
                <a:cubicBezTo>
                  <a:pt x="3407228" y="63500"/>
                  <a:pt x="4060371" y="0"/>
                  <a:pt x="4648200" y="43543"/>
                </a:cubicBezTo>
                <a:cubicBezTo>
                  <a:pt x="5236029" y="87086"/>
                  <a:pt x="6043386" y="422728"/>
                  <a:pt x="6368143" y="511628"/>
                </a:cubicBezTo>
                <a:cubicBezTo>
                  <a:pt x="6692900" y="600528"/>
                  <a:pt x="6644821" y="588735"/>
                  <a:pt x="6596743" y="576943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6429375" y="857250"/>
            <a:ext cx="1785938" cy="142875"/>
          </a:xfrm>
          <a:custGeom>
            <a:avLst/>
            <a:gdLst>
              <a:gd name="connsiteX0" fmla="*/ 0 w 1611085"/>
              <a:gd name="connsiteY0" fmla="*/ 0 h 119743"/>
              <a:gd name="connsiteX1" fmla="*/ 751114 w 1611085"/>
              <a:gd name="connsiteY1" fmla="*/ 32657 h 119743"/>
              <a:gd name="connsiteX2" fmla="*/ 1611085 w 1611085"/>
              <a:gd name="connsiteY2" fmla="*/ 119743 h 119743"/>
              <a:gd name="connsiteX3" fmla="*/ 1611085 w 1611085"/>
              <a:gd name="connsiteY3" fmla="*/ 119743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085" h="119743">
                <a:moveTo>
                  <a:pt x="0" y="0"/>
                </a:moveTo>
                <a:cubicBezTo>
                  <a:pt x="241300" y="6350"/>
                  <a:pt x="482600" y="12700"/>
                  <a:pt x="751114" y="32657"/>
                </a:cubicBezTo>
                <a:cubicBezTo>
                  <a:pt x="1019628" y="52614"/>
                  <a:pt x="1611085" y="119743"/>
                  <a:pt x="1611085" y="119743"/>
                </a:cubicBezTo>
                <a:lnTo>
                  <a:pt x="1611085" y="119743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838200" y="1792288"/>
            <a:ext cx="7086600" cy="1939925"/>
          </a:xfrm>
          <a:custGeom>
            <a:avLst/>
            <a:gdLst>
              <a:gd name="connsiteX0" fmla="*/ 0 w 7086600"/>
              <a:gd name="connsiteY0" fmla="*/ 1939471 h 1939471"/>
              <a:gd name="connsiteX1" fmla="*/ 1654629 w 7086600"/>
              <a:gd name="connsiteY1" fmla="*/ 1906814 h 1939471"/>
              <a:gd name="connsiteX2" fmla="*/ 3668486 w 7086600"/>
              <a:gd name="connsiteY2" fmla="*/ 1776186 h 1939471"/>
              <a:gd name="connsiteX3" fmla="*/ 5410200 w 7086600"/>
              <a:gd name="connsiteY3" fmla="*/ 1297214 h 1939471"/>
              <a:gd name="connsiteX4" fmla="*/ 6847114 w 7086600"/>
              <a:gd name="connsiteY4" fmla="*/ 186871 h 1939471"/>
              <a:gd name="connsiteX5" fmla="*/ 6847114 w 7086600"/>
              <a:gd name="connsiteY5" fmla="*/ 175986 h 193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1939471">
                <a:moveTo>
                  <a:pt x="0" y="1939471"/>
                </a:moveTo>
                <a:cubicBezTo>
                  <a:pt x="521607" y="1936749"/>
                  <a:pt x="1043215" y="1934028"/>
                  <a:pt x="1654629" y="1906814"/>
                </a:cubicBezTo>
                <a:cubicBezTo>
                  <a:pt x="2266043" y="1879600"/>
                  <a:pt x="3042558" y="1877786"/>
                  <a:pt x="3668486" y="1776186"/>
                </a:cubicBezTo>
                <a:cubicBezTo>
                  <a:pt x="4294414" y="1674586"/>
                  <a:pt x="4880429" y="1562100"/>
                  <a:pt x="5410200" y="1297214"/>
                </a:cubicBezTo>
                <a:cubicBezTo>
                  <a:pt x="5939971" y="1032328"/>
                  <a:pt x="6607628" y="373742"/>
                  <a:pt x="6847114" y="186871"/>
                </a:cubicBezTo>
                <a:cubicBezTo>
                  <a:pt x="7086600" y="0"/>
                  <a:pt x="6966857" y="87993"/>
                  <a:pt x="6847114" y="175986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rot="5400000">
            <a:off x="999332" y="3428206"/>
            <a:ext cx="2286000" cy="158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2322513" y="2892425"/>
            <a:ext cx="3357562" cy="158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4250531" y="2678907"/>
            <a:ext cx="3643313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ZoneTexte 19"/>
          <p:cNvSpPr txBox="1">
            <a:spLocks noChangeArrowheads="1"/>
          </p:cNvSpPr>
          <p:nvPr/>
        </p:nvSpPr>
        <p:spPr bwMode="auto">
          <a:xfrm>
            <a:off x="1143000" y="2786063"/>
            <a:ext cx="9509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Activité </a:t>
            </a:r>
          </a:p>
          <a:p>
            <a:r>
              <a:rPr lang="fr-FR" sz="1400">
                <a:solidFill>
                  <a:schemeClr val="bg1"/>
                </a:solidFill>
              </a:rPr>
              <a:t>physique </a:t>
            </a:r>
          </a:p>
          <a:p>
            <a:r>
              <a:rPr lang="fr-FR" sz="1400">
                <a:solidFill>
                  <a:schemeClr val="bg1"/>
                </a:solidFill>
              </a:rPr>
              <a:t>de la vie</a:t>
            </a:r>
          </a:p>
          <a:p>
            <a:r>
              <a:rPr lang="fr-FR" sz="1400">
                <a:solidFill>
                  <a:schemeClr val="bg1"/>
                </a:solidFill>
              </a:rPr>
              <a:t> courante</a:t>
            </a:r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2500313" y="2500313"/>
            <a:ext cx="12144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Activité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physique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pour la santé </a:t>
            </a:r>
          </a:p>
        </p:txBody>
      </p:sp>
      <p:sp>
        <p:nvSpPr>
          <p:cNvPr id="13325" name="Rectangle 21"/>
          <p:cNvSpPr>
            <a:spLocks noChangeArrowheads="1"/>
          </p:cNvSpPr>
          <p:nvPr/>
        </p:nvSpPr>
        <p:spPr bwMode="auto">
          <a:xfrm>
            <a:off x="4214813" y="2071688"/>
            <a:ext cx="1428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Exercice pour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la condition physique </a:t>
            </a:r>
          </a:p>
        </p:txBody>
      </p:sp>
      <p:sp>
        <p:nvSpPr>
          <p:cNvPr id="13326" name="ZoneTexte 22"/>
          <p:cNvSpPr txBox="1">
            <a:spLocks noChangeArrowheads="1"/>
          </p:cNvSpPr>
          <p:nvPr/>
        </p:nvSpPr>
        <p:spPr bwMode="auto">
          <a:xfrm>
            <a:off x="6215063" y="1643063"/>
            <a:ext cx="130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Entraînement </a:t>
            </a:r>
          </a:p>
          <a:p>
            <a:r>
              <a:rPr lang="fr-FR" sz="1400">
                <a:solidFill>
                  <a:schemeClr val="bg1"/>
                </a:solidFill>
              </a:rPr>
              <a:t>pour le sport</a:t>
            </a:r>
          </a:p>
        </p:txBody>
      </p:sp>
      <p:sp>
        <p:nvSpPr>
          <p:cNvPr id="24" name="Flèche vers le bas 23"/>
          <p:cNvSpPr/>
          <p:nvPr/>
        </p:nvSpPr>
        <p:spPr>
          <a:xfrm rot="10800000">
            <a:off x="1428750" y="4071938"/>
            <a:ext cx="214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 rot="10800000">
            <a:off x="6929438" y="4143375"/>
            <a:ext cx="214312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 rot="10800000">
            <a:off x="4929188" y="4143375"/>
            <a:ext cx="214312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10800000">
            <a:off x="3000375" y="4143375"/>
            <a:ext cx="214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31" name="ZoneTexte 27"/>
          <p:cNvSpPr txBox="1">
            <a:spLocks noChangeArrowheads="1"/>
          </p:cNvSpPr>
          <p:nvPr/>
        </p:nvSpPr>
        <p:spPr bwMode="auto">
          <a:xfrm>
            <a:off x="785813" y="4857750"/>
            <a:ext cx="13985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Quotidienne et </a:t>
            </a:r>
          </a:p>
          <a:p>
            <a:r>
              <a:rPr lang="fr-FR" sz="1400">
                <a:solidFill>
                  <a:schemeClr val="bg1"/>
                </a:solidFill>
              </a:rPr>
              <a:t>modérée : de </a:t>
            </a:r>
          </a:p>
          <a:p>
            <a:r>
              <a:rPr lang="fr-FR" sz="1400">
                <a:solidFill>
                  <a:schemeClr val="bg1"/>
                </a:solidFill>
              </a:rPr>
              <a:t>10 min à 1 h</a:t>
            </a:r>
          </a:p>
        </p:txBody>
      </p:sp>
      <p:sp>
        <p:nvSpPr>
          <p:cNvPr id="13332" name="ZoneTexte 30"/>
          <p:cNvSpPr txBox="1">
            <a:spLocks noChangeArrowheads="1"/>
          </p:cNvSpPr>
          <p:nvPr/>
        </p:nvSpPr>
        <p:spPr bwMode="auto">
          <a:xfrm>
            <a:off x="2286000" y="4857750"/>
            <a:ext cx="1714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Quotidienne et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modérée : pas en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dessous de 30 min </a:t>
            </a:r>
          </a:p>
        </p:txBody>
      </p:sp>
      <p:sp>
        <p:nvSpPr>
          <p:cNvPr id="13333" name="ZoneTexte 31"/>
          <p:cNvSpPr txBox="1">
            <a:spLocks noChangeArrowheads="1"/>
          </p:cNvSpPr>
          <p:nvPr/>
        </p:nvSpPr>
        <p:spPr bwMode="auto">
          <a:xfrm>
            <a:off x="4214813" y="4857750"/>
            <a:ext cx="1655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De modérée à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vigoureuse 3 fois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par semaine : pas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moins de 20 min</a:t>
            </a:r>
          </a:p>
        </p:txBody>
      </p:sp>
      <p:sp>
        <p:nvSpPr>
          <p:cNvPr id="13334" name="ZoneTexte 32"/>
          <p:cNvSpPr txBox="1">
            <a:spLocks noChangeArrowheads="1"/>
          </p:cNvSpPr>
          <p:nvPr/>
        </p:nvSpPr>
        <p:spPr bwMode="auto">
          <a:xfrm>
            <a:off x="6357938" y="4857750"/>
            <a:ext cx="1857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Fatigante, plusieurs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fois par semaine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variable selon le sport et le niveau</a:t>
            </a:r>
          </a:p>
        </p:txBody>
      </p:sp>
      <p:sp>
        <p:nvSpPr>
          <p:cNvPr id="13335" name="ZoneTexte 33"/>
          <p:cNvSpPr txBox="1">
            <a:spLocks noChangeArrowheads="1"/>
          </p:cNvSpPr>
          <p:nvPr/>
        </p:nvSpPr>
        <p:spPr bwMode="auto">
          <a:xfrm rot="-2385992">
            <a:off x="6199188" y="2409825"/>
            <a:ext cx="2390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Risques et préjudices</a:t>
            </a:r>
          </a:p>
        </p:txBody>
      </p:sp>
      <p:sp>
        <p:nvSpPr>
          <p:cNvPr id="13336" name="ZoneTexte 34"/>
          <p:cNvSpPr txBox="1">
            <a:spLocks noChangeArrowheads="1"/>
          </p:cNvSpPr>
          <p:nvPr/>
        </p:nvSpPr>
        <p:spPr bwMode="auto">
          <a:xfrm>
            <a:off x="5214938" y="428625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Bénéfices</a:t>
            </a:r>
          </a:p>
        </p:txBody>
      </p:sp>
      <p:sp>
        <p:nvSpPr>
          <p:cNvPr id="13337" name="ZoneTexte 35"/>
          <p:cNvSpPr txBox="1">
            <a:spLocks noChangeArrowheads="1"/>
          </p:cNvSpPr>
          <p:nvPr/>
        </p:nvSpPr>
        <p:spPr bwMode="auto">
          <a:xfrm>
            <a:off x="714375" y="5929313"/>
            <a:ext cx="7942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rgbClr val="FFFF00"/>
                </a:solidFill>
              </a:rPr>
              <a:t>Risques et bénéfices en relation avec les niveaux d’activité physique </a:t>
            </a:r>
          </a:p>
          <a:p>
            <a:pPr algn="ctr"/>
            <a:endParaRPr lang="fr-FR">
              <a:solidFill>
                <a:srgbClr val="FFFF00"/>
              </a:solidFill>
            </a:endParaRPr>
          </a:p>
          <a:p>
            <a:pPr algn="ctr"/>
            <a:r>
              <a:rPr lang="fr-FR" sz="1200" i="1">
                <a:solidFill>
                  <a:schemeClr val="bg1"/>
                </a:solidFill>
              </a:rPr>
              <a:t>Modifié, d’après Van Sluijs et al. (2003) in : Perspectives on health and exercise . Ed. McKenna and Riddoch (UK)</a:t>
            </a:r>
          </a:p>
        </p:txBody>
      </p:sp>
      <p:sp>
        <p:nvSpPr>
          <p:cNvPr id="28" name="Flèche vers le bas 27"/>
          <p:cNvSpPr/>
          <p:nvPr/>
        </p:nvSpPr>
        <p:spPr>
          <a:xfrm rot="18551063">
            <a:off x="4244975" y="3205163"/>
            <a:ext cx="125413" cy="3571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 rot="18551063">
            <a:off x="6259513" y="2625725"/>
            <a:ext cx="125412" cy="3571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deau">
  <a:themeElements>
    <a:clrScheme name="Rideau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Rideau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deau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eau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.xml><?xml version="1.0" encoding="utf-8"?>
<a:themeOverride xmlns:a="http://schemas.openxmlformats.org/drawingml/2006/main">
  <a:clrScheme name="Modèle par défaut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3.xml><?xml version="1.0" encoding="utf-8"?>
<a:themeOverride xmlns:a="http://schemas.openxmlformats.org/drawingml/2006/main">
  <a:clrScheme name="Modèle par défaut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2504</Words>
  <Application>Microsoft Office PowerPoint</Application>
  <PresentationFormat>Affichage à l'écran (4:3)</PresentationFormat>
  <Paragraphs>619</Paragraphs>
  <Slides>47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0" baseType="lpstr">
      <vt:lpstr>Modèle par défaut</vt:lpstr>
      <vt:lpstr>Rideau</vt:lpstr>
      <vt:lpstr>Diapositive</vt:lpstr>
      <vt:lpstr>Présentation PowerPoint</vt:lpstr>
      <vt:lpstr>LA SANTE</vt:lpstr>
      <vt:lpstr>Présentation PowerPoint</vt:lpstr>
      <vt:lpstr>Présentation PowerPoint</vt:lpstr>
      <vt:lpstr>Présentation PowerPoint</vt:lpstr>
      <vt:lpstr>QU’EST-CE QUE “ ÊTRE EN BONNE CONDITION PHYSIQUE”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EXPLICATIONS POSSIBLES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F.A.I.T.P.A.S. PERMET DE MIEUX GERER L’ENTRAÎNEMENT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QUEL ÂGE COMMENCER UN PROGRAMME DE REMISE EN CONDITION PHYSIQUE ?</vt:lpstr>
      <vt:lpstr>IL N’Y A PAS D’ÂGE POUR COMMENCER …L’ESSENTIEL EST DE VOULOIR DÉBUTER UN PROGRAMME, DE CHANGER SES HABITUDES SI CELLES-CI SONT TROP PROCHES DE LA SÉDENTARITÉ ET DE CONSERVER LE PLUS LONGTEMPS POSSIBLE SA MOTIVATION POUR LA PRATIQUE RÉGULIÈRE D’UNE OU DE PLUSIEURS ACTIVITÉS PHYSIQUES</vt:lpstr>
      <vt:lpstr>Présentation PowerPoint</vt:lpstr>
      <vt:lpstr>Présentation PowerPoint</vt:lpstr>
      <vt:lpstr>Présentation PowerPoint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qu’«être en bonne santé» ?</dc:title>
  <dc:creator>Georges cazorla</dc:creator>
  <cp:lastModifiedBy>Georges Caz</cp:lastModifiedBy>
  <cp:revision>118</cp:revision>
  <dcterms:created xsi:type="dcterms:W3CDTF">2009-10-21T05:59:02Z</dcterms:created>
  <dcterms:modified xsi:type="dcterms:W3CDTF">2017-08-19T12:14:09Z</dcterms:modified>
</cp:coreProperties>
</file>